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4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318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2" r:id="rId26"/>
    <p:sldId id="313" r:id="rId27"/>
    <p:sldId id="312" r:id="rId28"/>
    <p:sldId id="311" r:id="rId29"/>
    <p:sldId id="314" r:id="rId30"/>
    <p:sldId id="315" r:id="rId31"/>
    <p:sldId id="316" r:id="rId32"/>
    <p:sldId id="257" r:id="rId33"/>
    <p:sldId id="258" r:id="rId34"/>
    <p:sldId id="259" r:id="rId35"/>
    <p:sldId id="260" r:id="rId36"/>
    <p:sldId id="261" r:id="rId37"/>
    <p:sldId id="274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5" r:id="rId48"/>
    <p:sldId id="273" r:id="rId49"/>
    <p:sldId id="305" r:id="rId50"/>
    <p:sldId id="317" r:id="rId5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6600"/>
    <a:srgbClr val="FF9900"/>
    <a:srgbClr val="BEDAE4"/>
    <a:srgbClr val="99CCFF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DA183-E80D-419B-BB6B-70D3A1377F51}" type="datetimeFigureOut">
              <a:rPr lang="en-CA" smtClean="0"/>
              <a:t>23/05/2018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7906-33B6-43AB-8459-D1002617E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9942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947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36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14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816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44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aseline="-25000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5259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366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749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347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643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144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339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08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3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4388" cy="346868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078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263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3319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6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BB4E8-7C5C-4D10-A78E-49FADB9D8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DE7C-90EC-468E-9CC0-E1AFF4890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4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F57D7-1ACF-4DE1-B851-03FEF76BB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AD22A-A8EB-4E0B-89D9-F261DE636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EDEDC-9BEC-4EFE-9CAA-11D79887F8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FE648-C9F8-48A5-8665-DFB0BF8B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  <p:sldLayoutId id="2147484310" r:id="rId12"/>
    <p:sldLayoutId id="2147484311" r:id="rId13"/>
    <p:sldLayoutId id="2147484312" r:id="rId14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ＭＳ Ｐゴシック" pitchFamily="27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pitchFamily="27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rgbClr val="0000FF"/>
          </a:solidFill>
          <a:latin typeface="+mn-lt"/>
          <a:ea typeface="ＭＳ Ｐゴシック" pitchFamily="27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ＭＳ Ｐゴシック" pitchFamily="27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Excel_97-2003_Worksheet2.xls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png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png"/><Relationship Id="rId4" Type="http://schemas.openxmlformats.org/officeDocument/2006/relationships/oleObject" Target="../embeddings/oleObject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2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wmf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pn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524000"/>
            <a:ext cx="7848600" cy="1289050"/>
          </a:xfrm>
        </p:spPr>
        <p:txBody>
          <a:bodyPr/>
          <a:lstStyle/>
          <a:p>
            <a:pPr eaLnBrk="1" hangingPunct="1"/>
            <a:r>
              <a:rPr lang="en-US" sz="2600" cap="none" smtClean="0">
                <a:ea typeface="ＭＳ Ｐゴシック" panose="020B0600070205080204" pitchFamily="34" charset="-128"/>
              </a:rPr>
              <a:t/>
            </a:r>
            <a:br>
              <a:rPr lang="en-US" sz="2600" cap="none" smtClean="0">
                <a:ea typeface="ＭＳ Ｐゴシック" panose="020B0600070205080204" pitchFamily="34" charset="-128"/>
              </a:rPr>
            </a:br>
            <a:endParaRPr lang="en-US" sz="3000" cap="none" smtClean="0">
              <a:ea typeface="ＭＳ Ｐゴシック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/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555376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/>
              <a:t>Analysis </a:t>
            </a:r>
            <a:r>
              <a:rPr lang="en-US" sz="3200" i="0" dirty="0"/>
              <a:t>of Algorithms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543800" cy="11430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Counting Primitive Operations (</a:t>
            </a:r>
            <a:r>
              <a:rPr 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§</a:t>
            </a:r>
            <a:r>
              <a:rPr lang="en-US" smtClean="0">
                <a:ea typeface="ＭＳ Ｐゴシック" panose="020B0600070205080204" pitchFamily="34" charset="-128"/>
              </a:rPr>
              <a:t>1.1)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55638" y="1616075"/>
            <a:ext cx="8153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1843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952500" y="2805113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</a:rPr>
              <a:t>Algorithm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chemeClr val="accent6"/>
                </a:solidFill>
              </a:rPr>
              <a:t>arrayMax</a:t>
            </a:r>
            <a:r>
              <a:rPr lang="en-US" sz="2400" dirty="0">
                <a:solidFill>
                  <a:schemeClr val="accent6"/>
                </a:solidFill>
              </a:rPr>
              <a:t>(</a:t>
            </a:r>
            <a:r>
              <a:rPr lang="en-US" sz="2400" b="1" i="1" dirty="0">
                <a:solidFill>
                  <a:schemeClr val="accent6"/>
                </a:solidFill>
              </a:rPr>
              <a:t>A</a:t>
            </a:r>
            <a:r>
              <a:rPr lang="en-US" sz="2400" dirty="0">
                <a:solidFill>
                  <a:schemeClr val="accent6"/>
                </a:solidFill>
              </a:rPr>
              <a:t>, </a:t>
            </a:r>
            <a:r>
              <a:rPr lang="en-US" sz="2400" b="1" i="1" dirty="0">
                <a:solidFill>
                  <a:schemeClr val="accent6"/>
                </a:solidFill>
              </a:rPr>
              <a:t>n</a:t>
            </a:r>
            <a:r>
              <a:rPr lang="en-US" sz="2400" dirty="0">
                <a:solidFill>
                  <a:schemeClr val="accent6"/>
                </a:solidFill>
              </a:rPr>
              <a:t>)</a:t>
            </a:r>
          </a:p>
          <a:p>
            <a:pPr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</a:rPr>
              <a:t>				</a:t>
            </a:r>
            <a:r>
              <a:rPr lang="en-US" sz="2400" b="1" i="1" dirty="0">
                <a:solidFill>
                  <a:schemeClr val="accent2"/>
                </a:solidFill>
              </a:rPr>
              <a:t>	     </a:t>
            </a:r>
            <a:r>
              <a:rPr lang="en-US" sz="2400" dirty="0"/>
              <a:t># operations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2400" b="1" i="1" dirty="0" err="1">
                <a:solidFill>
                  <a:srgbClr val="0000FF"/>
                </a:solidFill>
              </a:rPr>
              <a:t>currentMax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 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[0]	</a:t>
            </a:r>
            <a:r>
              <a:rPr 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		     </a:t>
            </a:r>
            <a:r>
              <a:rPr lang="en-US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	    </a:t>
            </a:r>
            <a:r>
              <a:rPr lang="en-US" sz="2400" dirty="0" smtClean="0">
                <a:sym typeface="Symbol" panose="05050102010706020507" pitchFamily="18" charset="2"/>
              </a:rPr>
              <a:t>2</a:t>
            </a:r>
            <a:endParaRPr 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0000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00FF"/>
                </a:solidFill>
              </a:rPr>
              <a:t>i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 1 </a:t>
            </a: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to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n  1 </a:t>
            </a: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do			  </a:t>
            </a:r>
            <a:r>
              <a:rPr lang="en-US" sz="2400" dirty="0">
                <a:sym typeface="Symbol" panose="05050102010706020507" pitchFamily="18" charset="2"/>
              </a:rPr>
              <a:t>2</a:t>
            </a: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+ 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endParaRPr lang="en-US" sz="24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	</a:t>
            </a: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if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A[</a:t>
            </a:r>
            <a:r>
              <a:rPr lang="en-US" sz="2400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]  </a:t>
            </a:r>
            <a:r>
              <a:rPr lang="en-US" sz="2400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currentMax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then		</a:t>
            </a:r>
            <a:r>
              <a:rPr lang="en-US" sz="2400" dirty="0">
                <a:sym typeface="Symbol" panose="05050102010706020507" pitchFamily="18" charset="2"/>
              </a:rPr>
              <a:t>2(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 1)</a:t>
            </a:r>
            <a:endParaRPr lang="en-US" sz="2400" b="1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		</a:t>
            </a:r>
            <a:r>
              <a:rPr lang="en-US" sz="2400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currentMax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  A[</a:t>
            </a:r>
            <a:r>
              <a:rPr lang="en-US" sz="2400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]</a:t>
            </a:r>
            <a:r>
              <a:rPr 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		</a:t>
            </a:r>
            <a:r>
              <a:rPr lang="en-US" sz="2400" dirty="0">
                <a:sym typeface="Symbol" panose="05050102010706020507" pitchFamily="18" charset="2"/>
              </a:rPr>
              <a:t>2(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 1)</a:t>
            </a:r>
            <a:endParaRPr lang="en-US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{ increment counter </a:t>
            </a:r>
            <a:r>
              <a:rPr lang="en-US" sz="2400" b="1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 }			2(</a:t>
            </a:r>
            <a:r>
              <a:rPr lang="en-US" sz="2400" b="1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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	return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sym typeface="Symbol" panose="05050102010706020507" pitchFamily="18" charset="2"/>
              </a:rPr>
              <a:t>currentMax</a:t>
            </a:r>
            <a:r>
              <a:rPr lang="en-US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			      </a:t>
            </a:r>
            <a:r>
              <a:rPr lang="en-US" sz="2400" b="1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           </a:t>
            </a:r>
            <a:r>
              <a:rPr lang="en-US" sz="2400" dirty="0" smtClean="0">
                <a:sym typeface="Symbol" panose="05050102010706020507" pitchFamily="18" charset="2"/>
              </a:rPr>
              <a:t>1</a:t>
            </a:r>
            <a:endParaRPr lang="en-US" sz="24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					</a:t>
            </a:r>
            <a:r>
              <a:rPr lang="en-US" dirty="0">
                <a:sym typeface="Symbol" panose="05050102010706020507" pitchFamily="18" charset="2"/>
              </a:rPr>
              <a:t>Total	 7n 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Estimating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8305800" cy="4648200"/>
              </a:xfrm>
            </p:spPr>
            <p:txBody>
              <a:bodyPr/>
              <a:lstStyle/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Algorithm </a:t>
                </a:r>
                <a:r>
                  <a:rPr lang="en-US" b="1" i="1" dirty="0" err="1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arrayMax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 executes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7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 1 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primitive operations in the worst case.  Define:</a:t>
                </a:r>
              </a:p>
              <a:p>
                <a:pPr lvl="1">
                  <a:buSzTx/>
                  <a:buFont typeface="Times New Roman" panose="02020603050405020304" pitchFamily="18" charset="0"/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𝒂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	= Time taken by the fastest primitive operation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	= Time taken by the slowest primitive operation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 be worst-case time of </a:t>
                </a:r>
                <a:r>
                  <a:rPr lang="en-US" b="1" i="1" dirty="0" err="1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arrayMax</a:t>
                </a:r>
                <a:r>
                  <a:rPr lang="en-US" b="1" i="1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.</a:t>
                </a:r>
                <a:r>
                  <a:rPr lang="en-US" b="1" dirty="0" smtClean="0">
                    <a:latin typeface="Times New Roman" panose="02020603050405020304" pitchFamily="18" charset="0"/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Then</a:t>
                </a:r>
                <a:br>
                  <a:rPr lang="en-US" dirty="0" smtClean="0">
                    <a:ea typeface="ＭＳ Ｐゴシック" panose="020B0600070205080204" pitchFamily="34" charset="-128"/>
                  </a:rPr>
                </a:br>
                <a:r>
                  <a:rPr lang="en-US" dirty="0" smtClean="0">
                    <a:ea typeface="ＭＳ Ｐゴシック" panose="020B0600070205080204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𝒂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(7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 1) 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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(7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 1)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Hence, the running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 is bounded by two linear functions</a:t>
                </a:r>
                <a:endParaRPr lang="en-US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560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8305800" cy="4648200"/>
              </a:xfrm>
              <a:blipFill rotWithShape="0">
                <a:blip r:embed="rId3"/>
                <a:stretch>
                  <a:fillRect l="-293" t="-1575" r="-1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6" name="Object 117"/>
          <p:cNvGraphicFramePr>
            <a:graphicFrameLocks noChangeAspect="1"/>
          </p:cNvGraphicFramePr>
          <p:nvPr/>
        </p:nvGraphicFramePr>
        <p:xfrm>
          <a:off x="7038975" y="152400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Clip" r:id="rId4" imgW="2943225" imgH="2628900" progId="MS_ClipArt_Gallery.2">
                  <p:embed/>
                </p:oleObj>
              </mc:Choice>
              <mc:Fallback>
                <p:oleObj name="Clip" r:id="rId4" imgW="2943225" imgH="2628900" progId="MS_ClipArt_Gallery.2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52400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Growth Rate of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9125" y="1546225"/>
                <a:ext cx="8147050" cy="2797175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Changing the hardware/ software environment </a:t>
                </a:r>
              </a:p>
              <a:p>
                <a:pPr lvl="1">
                  <a:defRPr/>
                </a:pPr>
                <a:r>
                  <a:rPr lang="en-US" dirty="0"/>
                  <a:t>Affects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/>
                  <a:t> by a constant factor, but</a:t>
                </a:r>
              </a:p>
              <a:p>
                <a:pPr lvl="1">
                  <a:defRPr/>
                </a:pPr>
                <a:r>
                  <a:rPr lang="en-US" dirty="0"/>
                  <a:t>Does not alter the growth rate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endParaRPr lang="en-US" dirty="0"/>
              </a:p>
              <a:p>
                <a:pPr>
                  <a:defRPr/>
                </a:pPr>
                <a:r>
                  <a:rPr lang="en-US" dirty="0"/>
                  <a:t>The linear growth rate of the running time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𝑻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dirty="0"/>
                  <a:t> is an intrinsic property of algorithm </a:t>
                </a:r>
                <a:r>
                  <a:rPr lang="en-US" b="1" i="1" dirty="0" err="1">
                    <a:latin typeface="Times New Roman" panose="02020603050405020304" pitchFamily="18" charset="0"/>
                  </a:rPr>
                  <a:t>arrayMax</a:t>
                </a:r>
                <a:endParaRPr lang="en-US" dirty="0"/>
              </a:p>
            </p:txBody>
          </p:sp>
        </mc:Choice>
        <mc:Fallback xmlns="">
          <p:sp>
            <p:nvSpPr>
              <p:cNvPr id="2048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9125" y="1546225"/>
                <a:ext cx="8147050" cy="2797175"/>
              </a:xfrm>
              <a:blipFill rotWithShape="0">
                <a:blip r:embed="rId3"/>
                <a:stretch>
                  <a:fillRect l="-374" t="-2397" r="-2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6629400" y="4800600"/>
          <a:ext cx="20574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Clip" r:id="rId4" imgW="3660618" imgH="3423719" progId="MS_ClipArt_Gallery.2">
                  <p:embed/>
                </p:oleObj>
              </mc:Choice>
              <mc:Fallback>
                <p:oleObj name="Clip" r:id="rId4" imgW="3660618" imgH="342371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20574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Growth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600200"/>
                <a:ext cx="6440487" cy="4114800"/>
              </a:xfrm>
            </p:spPr>
            <p:txBody>
              <a:bodyPr/>
              <a:lstStyle/>
              <a:p>
                <a:r>
                  <a:rPr lang="en-US" sz="2400" dirty="0" smtClean="0">
                    <a:ea typeface="ＭＳ Ｐゴシック" panose="020B0600070205080204" pitchFamily="34" charset="-128"/>
                  </a:rPr>
                  <a:t>Growth rates of functions:</a:t>
                </a:r>
              </a:p>
              <a:p>
                <a:pPr lvl="1"/>
                <a:r>
                  <a:rPr lang="en-US" sz="2000" dirty="0" smtClean="0">
                    <a:ea typeface="ＭＳ Ｐゴシック" panose="020B0600070205080204" pitchFamily="34" charset="-128"/>
                  </a:rPr>
                  <a:t>Linear </a:t>
                </a:r>
                <a:r>
                  <a:rPr 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endParaRPr lang="en-US" sz="2000" b="1" i="1" dirty="0" smtClean="0">
                  <a:latin typeface="Times New Roman" panose="02020603050405020304" pitchFamily="18" charset="0"/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sz="2000" dirty="0" smtClean="0">
                    <a:ea typeface="ＭＳ Ｐゴシック" panose="020B0600070205080204" pitchFamily="34" charset="-128"/>
                  </a:rPr>
                  <a:t>Quadratic </a:t>
                </a:r>
                <a:r>
                  <a:rPr 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endParaRPr lang="en-US" sz="2000" baseline="30000" dirty="0" smtClean="0">
                  <a:latin typeface="Times New Roman" panose="02020603050405020304" pitchFamily="18" charset="0"/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r>
                  <a:rPr lang="en-US" sz="2000" dirty="0" smtClean="0">
                    <a:ea typeface="ＭＳ Ｐゴシック" panose="020B0600070205080204" pitchFamily="34" charset="-128"/>
                  </a:rPr>
                  <a:t>Cubic </a:t>
                </a:r>
                <a:r>
                  <a:rPr lang="en-US" sz="20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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3</m:t>
                    </m:r>
                  </m:oMath>
                </a14:m>
                <a:endParaRPr lang="en-US" sz="2000" baseline="30000" dirty="0" smtClean="0">
                  <a:latin typeface="Times New Roman" panose="02020603050405020304" pitchFamily="18" charset="0"/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pPr lvl="1"/>
                <a:endParaRPr lang="en-US" sz="2000" b="1" baseline="30000" dirty="0" smtClean="0">
                  <a:latin typeface="Times New Roman" panose="02020603050405020304" pitchFamily="18" charset="0"/>
                  <a:ea typeface="ＭＳ Ｐゴシック" panose="020B0600070205080204" pitchFamily="34" charset="-128"/>
                </a:endParaRPr>
              </a:p>
              <a:p>
                <a:r>
                  <a:rPr lang="en-US" sz="2400" dirty="0" smtClean="0">
                    <a:ea typeface="ＭＳ Ｐゴシック" panose="020B0600070205080204" pitchFamily="34" charset="-128"/>
                  </a:rPr>
                  <a:t>In a log-log chart, </a:t>
                </a:r>
                <a:r>
                  <a:rPr 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the slope of the line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corresponds to the </a:t>
                </a:r>
                <a:r>
                  <a:rPr 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growth rate of the function</a:t>
                </a:r>
              </a:p>
              <a:p>
                <a:endParaRPr lang="en-US" sz="2400" dirty="0" smtClean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765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600200"/>
                <a:ext cx="6440487" cy="4114800"/>
              </a:xfrm>
              <a:blipFill rotWithShape="1">
                <a:blip r:embed="rId2"/>
                <a:stretch>
                  <a:fillRect l="-9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Constant Factors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676400"/>
                <a:ext cx="5334000" cy="41148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400" dirty="0"/>
                  <a:t>The growth rate is not affected by</a:t>
                </a:r>
              </a:p>
              <a:p>
                <a:pPr lvl="1">
                  <a:defRPr/>
                </a:pPr>
                <a:r>
                  <a:rPr lang="en-US" sz="2000" dirty="0"/>
                  <a:t>constant factors or </a:t>
                </a:r>
              </a:p>
              <a:p>
                <a:pPr lvl="1">
                  <a:defRPr/>
                </a:pPr>
                <a:r>
                  <a:rPr lang="en-US" sz="2000" dirty="0"/>
                  <a:t>lower-order terms</a:t>
                </a:r>
              </a:p>
              <a:p>
                <a:pPr>
                  <a:defRPr/>
                </a:pPr>
                <a:r>
                  <a:rPr lang="en-US" sz="2400" dirty="0"/>
                  <a:t>Examples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10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+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10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dirty="0"/>
                  <a:t>is a linear function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10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10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8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000" dirty="0"/>
                  <a:t>is a quadratic function</a:t>
                </a:r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>
          <p:sp>
            <p:nvSpPr>
              <p:cNvPr id="2253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676400"/>
                <a:ext cx="5334000" cy="4114800"/>
              </a:xfrm>
              <a:blipFill rotWithShape="1">
                <a:blip r:embed="rId2"/>
                <a:stretch>
                  <a:fillRect l="-114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Big-Oh Notation (</a:t>
            </a:r>
            <a:r>
              <a:rPr 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§</a:t>
            </a:r>
            <a:r>
              <a:rPr lang="en-US" smtClean="0">
                <a:ea typeface="ＭＳ Ｐゴシック" panose="020B0600070205080204" pitchFamily="34" charset="-128"/>
              </a:rPr>
              <a:t>1.2)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4343400" cy="44196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sz="2400" dirty="0"/>
                  <a:t>Given functions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sz="2400" dirty="0"/>
                  <a:t>and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  <a:r>
                  <a:rPr lang="en-US" sz="2400" dirty="0"/>
                  <a:t>we say that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 </a:t>
                </a:r>
                <a:r>
                  <a:rPr lang="en-US" sz="2400" dirty="0"/>
                  <a:t>is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g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))</a:t>
                </a:r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/>
                  <a:t>if there are positive constants</a:t>
                </a:r>
                <a:br>
                  <a:rPr lang="en-US" sz="2400" dirty="0"/>
                </a:b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sz="2400" dirty="0"/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sz="2400" dirty="0"/>
                  <a:t> such that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r>
                  <a:rPr lang="en-US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𝒄𝒈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 </m:t>
                    </m:r>
                  </m:oMath>
                </a14:m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sz="2400" b="1" baseline="-250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defRPr/>
                </a:pPr>
                <a:r>
                  <a:rPr lang="en-US" sz="2400" dirty="0"/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latin typeface="Symbol" panose="05050102010706020507" pitchFamily="18" charset="2"/>
                    <a:sym typeface="Symbol" panose="05050102010706020507" pitchFamily="18" charset="2"/>
                  </a:rPr>
                  <a:t>+</a:t>
                </a:r>
                <a:r>
                  <a:rPr lang="en-US" sz="24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lang="en-US" sz="2400" dirty="0">
                    <a:sym typeface="Symbol" panose="05050102010706020507" pitchFamily="18" charset="2"/>
                  </a:rPr>
                  <a:t> is 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O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4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</a:p>
              <a:p>
                <a:pPr lvl="1">
                  <a:defRPr/>
                </a:pP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+</a:t>
                </a:r>
                <a:r>
                  <a:rPr lang="en-US" sz="2000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</a:t>
                </a:r>
                <a:r>
                  <a:rPr lang="en-US" sz="2000" dirty="0"/>
                  <a:t> </a:t>
                </a:r>
                <a:r>
                  <a:rPr lang="en-US" sz="2000" b="1" i="1" dirty="0" err="1">
                    <a:latin typeface="Times New Roman" panose="02020603050405020304" pitchFamily="18" charset="0"/>
                    <a:sym typeface="Symbol" panose="05050102010706020507" pitchFamily="18" charset="2"/>
                  </a:rPr>
                  <a:t>cn</a:t>
                </a:r>
                <a:endParaRPr lang="en-US" sz="2000" b="1" i="1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defRPr/>
                </a:pP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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2) 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 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</a:p>
              <a:p>
                <a:pPr lvl="1">
                  <a:defRPr/>
                </a:pP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 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/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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2)</a:t>
                </a:r>
              </a:p>
              <a:p>
                <a:pPr lvl="1">
                  <a:defRPr/>
                </a:pPr>
                <a:r>
                  <a:rPr lang="en-US" sz="2000" dirty="0"/>
                  <a:t>Pick 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c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3 </a:t>
                </a:r>
                <a:r>
                  <a:rPr lang="en-US" sz="2000" dirty="0"/>
                  <a:t>and </a:t>
                </a:r>
                <a:r>
                  <a:rPr lang="en-US" sz="2000" b="1" i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sz="2000" b="1" baseline="-25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0 </a:t>
                </a:r>
                <a:r>
                  <a:rPr lang="en-US" sz="2000" dirty="0">
                    <a:latin typeface="Symbol" panose="05050102010706020507" pitchFamily="18" charset="2"/>
                    <a:sym typeface="Symbol" panose="05050102010706020507" pitchFamily="18" charset="2"/>
                  </a:rPr>
                  <a:t>= </a:t>
                </a:r>
                <a:r>
                  <a:rPr lang="en-US" sz="2000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10</a:t>
                </a:r>
                <a:endParaRPr lang="en-US" sz="2000" dirty="0"/>
              </a:p>
              <a:p>
                <a:pPr>
                  <a:defRPr/>
                </a:pPr>
                <a:endParaRPr lang="en-US" sz="2400" dirty="0"/>
              </a:p>
            </p:txBody>
          </p:sp>
        </mc:Choice>
        <mc:Fallback xmlns="">
          <p:sp>
            <p:nvSpPr>
              <p:cNvPr id="2355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4343400" cy="4419600"/>
              </a:xfrm>
              <a:blipFill rotWithShape="0">
                <a:blip r:embed="rId3"/>
                <a:stretch>
                  <a:fillRect l="-281" t="-1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5284"/>
              </p:ext>
            </p:extLst>
          </p:nvPr>
        </p:nvGraphicFramePr>
        <p:xfrm>
          <a:off x="3819525" y="15240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Chart" r:id="rId5" imgW="9372515" imgH="7686904" progId="Excel.Chart.8">
                  <p:embed followColorScheme="full"/>
                </p:oleObj>
              </mc:Choice>
              <mc:Fallback>
                <p:oleObj name="Chart" r:id="rId5" imgW="9372515" imgH="7686904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15240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Big-Oh Example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1194" y="1575547"/>
            <a:ext cx="3695700" cy="36576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Example: the function </a:t>
            </a:r>
            <a:r>
              <a:rPr 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ym typeface="Symbol" panose="05050102010706020507" pitchFamily="18" charset="2"/>
              </a:rPr>
              <a:t>is not </a:t>
            </a:r>
            <a:r>
              <a:rPr 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cn</a:t>
            </a:r>
            <a:endParaRPr 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en-US" sz="2000" dirty="0"/>
              <a:t>The above inequality cannot be satisfied since </a:t>
            </a:r>
            <a:r>
              <a:rPr lang="en-US" sz="20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sz="2000" dirty="0"/>
              <a:t> must be a constant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30726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Chart" r:id="rId4" imgW="8629533" imgH="7858354" progId="Excel.Chart.8">
                  <p:embed followColorScheme="full"/>
                </p:oleObj>
              </mc:Choice>
              <mc:Fallback>
                <p:oleObj name="Chart" r:id="rId4" imgW="8629533" imgH="7858354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Big-Oh </a:t>
            </a:r>
            <a:r>
              <a:rPr lang="en-US" altLang="en-US" dirty="0" smtClean="0"/>
              <a:t>Examples</a:t>
            </a:r>
            <a:endParaRPr lang="en-CA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703263" y="1511300"/>
            <a:ext cx="7818437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altLang="en-US" sz="2800" i="0" dirty="0">
                <a:latin typeface="+mn-lt"/>
              </a:rPr>
              <a:t>7n-2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altLang="en-US" sz="2800" i="0" dirty="0">
              <a:latin typeface="+mn-lt"/>
            </a:endParaRPr>
          </a:p>
        </p:txBody>
      </p:sp>
      <p:sp>
        <p:nvSpPr>
          <p:cNvPr id="6" name="Rectangle 1028"/>
          <p:cNvSpPr>
            <a:spLocks noChangeArrowheads="1"/>
          </p:cNvSpPr>
          <p:nvPr/>
        </p:nvSpPr>
        <p:spPr bwMode="auto">
          <a:xfrm>
            <a:off x="612648" y="1943100"/>
            <a:ext cx="78184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7n-2 is O(n)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need c &gt; 0 and 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</a:rPr>
              <a:t>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1 such that</a:t>
            </a:r>
            <a:r>
              <a:rPr lang="en-US" sz="2000" i="0" dirty="0" smtClean="0">
                <a:latin typeface="+mn-lt"/>
              </a:rPr>
              <a:t> 7n-2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 </a:t>
            </a:r>
            <a:r>
              <a:rPr lang="en-US" sz="2000" i="0" dirty="0" err="1" smtClean="0">
                <a:latin typeface="+mn-lt"/>
                <a:sym typeface="Symbol" panose="05050102010706020507" pitchFamily="18" charset="2"/>
              </a:rPr>
              <a:t>c</a:t>
            </a:r>
            <a:r>
              <a:rPr lang="en-US" sz="2000" i="0" dirty="0" err="1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sz="2000" i="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n</a:t>
            </a:r>
            <a:r>
              <a:rPr lang="en-US" sz="2000" i="0" baseline="-25000" dirty="0" smtClean="0">
                <a:latin typeface="+mn-lt"/>
                <a:sym typeface="Symbol" panose="05050102010706020507" pitchFamily="18" charset="2"/>
              </a:rPr>
              <a:t>0</a:t>
            </a:r>
            <a:endParaRPr lang="en-US" sz="2000" i="0" dirty="0" smtClean="0">
              <a:latin typeface="+mn-lt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this is true for c = 7 and </a:t>
            </a:r>
            <a:r>
              <a:rPr lang="en-US" sz="2000" i="0" dirty="0" smtClean="0">
                <a:latin typeface="+mn-lt"/>
              </a:rPr>
              <a:t>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 = 1</a:t>
            </a:r>
            <a:endParaRPr lang="en-US" sz="2000" i="0" baseline="-25000" dirty="0" smtClean="0">
              <a:latin typeface="+mn-lt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sz="2000" i="0" dirty="0" smtClean="0">
              <a:latin typeface="+mn-lt"/>
            </a:endParaRPr>
          </a:p>
        </p:txBody>
      </p: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685800" y="327660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2800" i="0" smtClean="0">
                <a:latin typeface="+mn-lt"/>
              </a:rPr>
              <a:t>3n</a:t>
            </a:r>
            <a:r>
              <a:rPr lang="en-US" sz="2800" i="0" baseline="30000" smtClean="0">
                <a:latin typeface="+mn-lt"/>
              </a:rPr>
              <a:t>3</a:t>
            </a:r>
            <a:r>
              <a:rPr lang="en-US" sz="2800" i="0" smtClean="0">
                <a:latin typeface="+mn-lt"/>
              </a:rPr>
              <a:t> + 20n</a:t>
            </a:r>
            <a:r>
              <a:rPr lang="en-US" sz="2800" i="0" baseline="30000" smtClean="0">
                <a:latin typeface="+mn-lt"/>
              </a:rPr>
              <a:t>2</a:t>
            </a:r>
            <a:r>
              <a:rPr lang="en-US" sz="2800" i="0" smtClean="0">
                <a:latin typeface="+mn-lt"/>
              </a:rPr>
              <a:t> + 5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sz="2800" i="0" smtClean="0">
              <a:latin typeface="+mn-lt"/>
            </a:endParaRPr>
          </a:p>
        </p:txBody>
      </p:sp>
      <p:sp>
        <p:nvSpPr>
          <p:cNvPr id="8" name="Rectangle 1030"/>
          <p:cNvSpPr>
            <a:spLocks noChangeArrowheads="1"/>
          </p:cNvSpPr>
          <p:nvPr/>
        </p:nvSpPr>
        <p:spPr bwMode="auto">
          <a:xfrm>
            <a:off x="581272" y="36703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3n</a:t>
            </a:r>
            <a:r>
              <a:rPr lang="en-US" sz="2000" i="0" baseline="30000" dirty="0" smtClean="0">
                <a:latin typeface="+mn-lt"/>
              </a:rPr>
              <a:t>3</a:t>
            </a:r>
            <a:r>
              <a:rPr lang="en-US" sz="2000" i="0" dirty="0" smtClean="0">
                <a:latin typeface="+mn-lt"/>
              </a:rPr>
              <a:t> + 20n</a:t>
            </a:r>
            <a:r>
              <a:rPr lang="en-US" sz="2000" i="0" baseline="30000" dirty="0" smtClean="0">
                <a:latin typeface="+mn-lt"/>
              </a:rPr>
              <a:t>2</a:t>
            </a:r>
            <a:r>
              <a:rPr lang="en-US" sz="2000" i="0" dirty="0" smtClean="0">
                <a:latin typeface="+mn-lt"/>
              </a:rPr>
              <a:t> + 5 is O(n</a:t>
            </a:r>
            <a:r>
              <a:rPr lang="en-US" sz="2000" i="0" baseline="30000" dirty="0" smtClean="0">
                <a:latin typeface="+mn-lt"/>
              </a:rPr>
              <a:t>3</a:t>
            </a:r>
            <a:r>
              <a:rPr lang="en-US" sz="2000" i="0" dirty="0" smtClean="0">
                <a:latin typeface="+mn-lt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need c &gt; 0 and 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</a:rPr>
              <a:t>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1 such that</a:t>
            </a:r>
            <a:r>
              <a:rPr lang="en-US" sz="2000" i="0" dirty="0" smtClean="0">
                <a:latin typeface="+mn-lt"/>
              </a:rPr>
              <a:t> 3n</a:t>
            </a:r>
            <a:r>
              <a:rPr lang="en-US" sz="2000" i="0" baseline="30000" dirty="0" smtClean="0">
                <a:latin typeface="+mn-lt"/>
              </a:rPr>
              <a:t>3</a:t>
            </a:r>
            <a:r>
              <a:rPr lang="en-US" sz="2000" i="0" dirty="0" smtClean="0">
                <a:latin typeface="+mn-lt"/>
              </a:rPr>
              <a:t> + 20n</a:t>
            </a:r>
            <a:r>
              <a:rPr lang="en-US" sz="2000" i="0" baseline="30000" dirty="0" smtClean="0">
                <a:latin typeface="+mn-lt"/>
              </a:rPr>
              <a:t>2</a:t>
            </a:r>
            <a:r>
              <a:rPr lang="en-US" sz="2000" i="0" dirty="0" smtClean="0">
                <a:latin typeface="+mn-lt"/>
              </a:rPr>
              <a:t> + 5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 c</a:t>
            </a:r>
            <a:r>
              <a:rPr lang="en-US" sz="2000" i="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•n</a:t>
            </a:r>
            <a:r>
              <a:rPr lang="en-US" sz="2000" i="0" baseline="3000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sz="2000" i="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for n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n</a:t>
            </a:r>
            <a:r>
              <a:rPr lang="en-US" sz="2000" i="0" baseline="-25000" dirty="0" smtClean="0">
                <a:latin typeface="+mn-lt"/>
                <a:sym typeface="Symbol" panose="05050102010706020507" pitchFamily="18" charset="2"/>
              </a:rPr>
              <a:t>0</a:t>
            </a:r>
            <a:endParaRPr lang="en-US" sz="2000" i="0" dirty="0" smtClean="0">
              <a:latin typeface="+mn-lt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this is true for c = 4 and </a:t>
            </a:r>
            <a:r>
              <a:rPr lang="en-US" sz="2000" i="0" dirty="0" smtClean="0">
                <a:latin typeface="+mn-lt"/>
              </a:rPr>
              <a:t>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 = 21</a:t>
            </a:r>
            <a:endParaRPr lang="en-US" sz="2000" i="0" dirty="0" smtClean="0">
              <a:latin typeface="+mn-lt"/>
            </a:endParaRPr>
          </a:p>
        </p:txBody>
      </p:sp>
      <p:sp>
        <p:nvSpPr>
          <p:cNvPr id="9" name="Rectangle 1031"/>
          <p:cNvSpPr>
            <a:spLocks noChangeArrowheads="1"/>
          </p:cNvSpPr>
          <p:nvPr/>
        </p:nvSpPr>
        <p:spPr bwMode="auto">
          <a:xfrm>
            <a:off x="685800" y="4921250"/>
            <a:ext cx="78184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2800" i="0" dirty="0" smtClean="0">
                <a:latin typeface="+mn-lt"/>
              </a:rPr>
              <a:t>3 log n + log </a:t>
            </a:r>
            <a:r>
              <a:rPr lang="en-US" sz="2800" i="0" dirty="0" err="1" smtClean="0">
                <a:latin typeface="+mn-lt"/>
              </a:rPr>
              <a:t>log</a:t>
            </a:r>
            <a:r>
              <a:rPr lang="en-US" sz="2800" i="0" dirty="0" smtClean="0">
                <a:latin typeface="+mn-lt"/>
              </a:rPr>
              <a:t> n</a:t>
            </a: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81272" y="5347074"/>
            <a:ext cx="8305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8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715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71650" indent="-1714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288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860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432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00450" indent="-1714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3 log n + log </a:t>
            </a:r>
            <a:r>
              <a:rPr lang="en-US" sz="2000" i="0" dirty="0" err="1" smtClean="0">
                <a:latin typeface="+mn-lt"/>
              </a:rPr>
              <a:t>log</a:t>
            </a:r>
            <a:r>
              <a:rPr lang="en-US" sz="2000" i="0" dirty="0" smtClean="0">
                <a:latin typeface="+mn-lt"/>
              </a:rPr>
              <a:t> n is O(log n)</a:t>
            </a: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</a:rPr>
              <a:t>need c &gt; 0 and 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</a:rPr>
              <a:t>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1 such that</a:t>
            </a:r>
            <a:r>
              <a:rPr lang="en-US" sz="2000" i="0" dirty="0" smtClean="0">
                <a:latin typeface="+mn-lt"/>
              </a:rPr>
              <a:t> 3 log n + log </a:t>
            </a:r>
            <a:r>
              <a:rPr lang="en-US" sz="2000" i="0" dirty="0" err="1" smtClean="0">
                <a:latin typeface="+mn-lt"/>
              </a:rPr>
              <a:t>log</a:t>
            </a:r>
            <a:r>
              <a:rPr lang="en-US" sz="2000" i="0" dirty="0" smtClean="0">
                <a:latin typeface="+mn-lt"/>
              </a:rPr>
              <a:t> n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 </a:t>
            </a:r>
            <a:r>
              <a:rPr lang="en-US" sz="2000" i="0" dirty="0" err="1" smtClean="0">
                <a:latin typeface="+mn-lt"/>
                <a:sym typeface="Symbol" panose="05050102010706020507" pitchFamily="18" charset="2"/>
              </a:rPr>
              <a:t>c</a:t>
            </a:r>
            <a:r>
              <a:rPr lang="en-US" sz="2000" i="0" dirty="0" err="1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•log</a:t>
            </a:r>
            <a:r>
              <a:rPr lang="en-US" sz="2000" i="0" dirty="0" smtClean="0">
                <a:latin typeface="+mn-lt"/>
                <a:cs typeface="Arial" panose="020B0604020202020204" pitchFamily="34" charset="0"/>
                <a:sym typeface="Symbol" panose="05050102010706020507" pitchFamily="18" charset="2"/>
              </a:rPr>
              <a:t> n for n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 n</a:t>
            </a:r>
            <a:r>
              <a:rPr lang="en-US" sz="2000" i="0" baseline="-25000" dirty="0" smtClean="0">
                <a:latin typeface="+mn-lt"/>
                <a:sym typeface="Symbol" panose="05050102010706020507" pitchFamily="18" charset="2"/>
              </a:rPr>
              <a:t>0</a:t>
            </a:r>
            <a:endParaRPr lang="en-US" sz="2000" i="0" dirty="0" smtClean="0">
              <a:latin typeface="+mn-lt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this is true for c = 4 and </a:t>
            </a:r>
            <a:r>
              <a:rPr lang="en-US" sz="2000" i="0" dirty="0" smtClean="0">
                <a:latin typeface="+mn-lt"/>
              </a:rPr>
              <a:t>n</a:t>
            </a:r>
            <a:r>
              <a:rPr lang="en-US" sz="2000" i="0" baseline="-25000" dirty="0" smtClean="0">
                <a:latin typeface="+mn-lt"/>
              </a:rPr>
              <a:t>0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 = 2</a:t>
            </a:r>
            <a:endParaRPr lang="en-US" i="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7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Big-Oh and Growth Rate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33992"/>
            <a:ext cx="8001000" cy="2590800"/>
          </a:xfrm>
        </p:spPr>
        <p:txBody>
          <a:bodyPr/>
          <a:lstStyle/>
          <a:p>
            <a:r>
              <a:rPr lang="en-US" sz="2400" dirty="0" smtClean="0">
                <a:ea typeface="ＭＳ Ｐゴシック" panose="020B0600070205080204" pitchFamily="34" charset="-128"/>
              </a:rPr>
              <a:t>The big-Oh notation gives an upper bound on the growth rate of a function</a:t>
            </a:r>
          </a:p>
          <a:p>
            <a:r>
              <a:rPr lang="en-US" sz="2400" dirty="0" smtClean="0">
                <a:ea typeface="ＭＳ Ｐゴシック" panose="020B0600070205080204" pitchFamily="34" charset="-128"/>
              </a:rPr>
              <a:t>The statement “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sz="2400" dirty="0" smtClean="0">
                <a:ea typeface="ＭＳ Ｐゴシック" panose="020B0600070205080204" pitchFamily="34" charset="-128"/>
              </a:rPr>
              <a:t>is 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))</a:t>
            </a:r>
            <a:r>
              <a:rPr lang="en-US" sz="2400" dirty="0" smtClean="0">
                <a:ea typeface="ＭＳ Ｐゴシック" panose="020B0600070205080204" pitchFamily="34" charset="-128"/>
              </a:rPr>
              <a:t>” means that the growth rate of 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sz="2400" dirty="0" smtClean="0">
                <a:ea typeface="ＭＳ Ｐゴシック" panose="020B0600070205080204" pitchFamily="34" charset="-128"/>
              </a:rPr>
              <a:t>is no more than the growth rate of 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r>
              <a:rPr lang="en-US" sz="2400" dirty="0" smtClean="0">
                <a:ea typeface="ＭＳ Ｐゴシック" panose="020B0600070205080204" pitchFamily="34" charset="-128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515"/>
              </p:ext>
            </p:extLst>
          </p:nvPr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/>
                <a:gridCol w="2398713"/>
                <a:gridCol w="2262187"/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sym typeface="Wingdings" panose="05000000000000000000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4648200" cy="11430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Big-Oh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600" y="1516063"/>
                <a:ext cx="7924800" cy="4611687"/>
              </a:xfrm>
            </p:spPr>
            <p:txBody>
              <a:bodyPr/>
              <a:lstStyle/>
              <a:p>
                <a:pPr>
                  <a:tabLst>
                    <a:tab pos="1028700" algn="l"/>
                  </a:tabLst>
                  <a:defRPr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a </a:t>
                </a:r>
                <a:r>
                  <a:rPr lang="en-US" dirty="0"/>
                  <a:t>polynomial of degree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𝒅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𝒇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b="1" i="1" baseline="30000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𝒅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/>
                  <a:t>, i.e.,</a:t>
                </a:r>
              </a:p>
              <a:p>
                <a:pPr marL="1028700" lvl="1">
                  <a:buFont typeface="Wingdings" panose="05000000000000000000" pitchFamily="2" charset="2"/>
                  <a:buAutoNum type="arabicPeriod"/>
                  <a:tabLst>
                    <a:tab pos="1028700" algn="l"/>
                  </a:tabLst>
                  <a:defRPr/>
                </a:pPr>
                <a:r>
                  <a:rPr lang="en-US" dirty="0"/>
                  <a:t>Drop lower-order terms</a:t>
                </a:r>
              </a:p>
              <a:p>
                <a:pPr marL="1028700" lvl="1">
                  <a:buFont typeface="Wingdings" panose="05000000000000000000" pitchFamily="2" charset="2"/>
                  <a:buAutoNum type="arabicPeriod"/>
                  <a:tabLst>
                    <a:tab pos="1028700" algn="l"/>
                  </a:tabLst>
                  <a:defRPr/>
                </a:pPr>
                <a:r>
                  <a:rPr lang="en-US" dirty="0"/>
                  <a:t>Drop constant factors</a:t>
                </a:r>
              </a:p>
              <a:p>
                <a:pPr>
                  <a:tabLst>
                    <a:tab pos="1028700" algn="l"/>
                  </a:tabLst>
                  <a:defRPr/>
                </a:pPr>
                <a:r>
                  <a:rPr lang="en-US" dirty="0"/>
                  <a:t>Use the smallest possible class of functions</a:t>
                </a:r>
              </a:p>
              <a:p>
                <a:pPr marL="1028700" lvl="1">
                  <a:tabLst>
                    <a:tab pos="1028700" algn="l"/>
                  </a:tabLst>
                  <a:defRPr/>
                </a:pPr>
                <a:r>
                  <a:rPr lang="en-US" dirty="0"/>
                  <a:t>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”</a:t>
                </a:r>
                <a:r>
                  <a:rPr 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instead of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baseline="30000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”</a:t>
                </a:r>
              </a:p>
              <a:p>
                <a:pPr>
                  <a:tabLst>
                    <a:tab pos="1028700" algn="l"/>
                  </a:tabLst>
                  <a:defRPr/>
                </a:pPr>
                <a:r>
                  <a:rPr lang="en-US" dirty="0">
                    <a:sym typeface="Symbol" panose="05050102010706020507" pitchFamily="18" charset="2"/>
                  </a:rPr>
                  <a:t>Use the simplest expression of the class</a:t>
                </a:r>
              </a:p>
              <a:p>
                <a:pPr marL="1028700" lvl="1">
                  <a:tabLst>
                    <a:tab pos="1028700" algn="l"/>
                  </a:tabLst>
                  <a:defRPr/>
                </a:pPr>
                <a:r>
                  <a:rPr lang="en-US" dirty="0"/>
                  <a:t>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”</a:t>
                </a:r>
                <a:r>
                  <a:rPr lang="en-US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instead of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5 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𝑶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(3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”</a:t>
                </a:r>
              </a:p>
            </p:txBody>
          </p:sp>
        </mc:Choice>
        <mc:Fallback xmlns="">
          <p:sp>
            <p:nvSpPr>
              <p:cNvPr id="2867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600" y="1516063"/>
                <a:ext cx="7924800" cy="4611687"/>
              </a:xfrm>
              <a:blipFill rotWithShape="0">
                <a:blip r:embed="rId3"/>
                <a:stretch>
                  <a:fillRect l="-308" t="-14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923692"/>
              </p:ext>
            </p:extLst>
          </p:nvPr>
        </p:nvGraphicFramePr>
        <p:xfrm>
          <a:off x="8038299" y="152400"/>
          <a:ext cx="992201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Clip" r:id="rId4" imgW="1593799" imgH="1798625" progId="MS_ClipArt_Gallery.2">
                  <p:embed/>
                </p:oleObj>
              </mc:Choice>
              <mc:Fallback>
                <p:oleObj name="Clip" r:id="rId4" imgW="1593799" imgH="179862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299" y="152400"/>
                        <a:ext cx="992201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6588" y="460375"/>
            <a:ext cx="7772400" cy="1143000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0000FF"/>
                </a:solidFill>
              </a:rPr>
              <a:t>Analysis of Algorithms</a:t>
            </a:r>
          </a:p>
        </p:txBody>
      </p: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3975100" y="375285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Algorithm</a:t>
            </a:r>
            <a:endParaRPr lang="en-US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5364" name="Rectangle 10"/>
          <p:cNvSpPr>
            <a:spLocks noChangeArrowheads="1"/>
          </p:cNvSpPr>
          <p:nvPr/>
        </p:nvSpPr>
        <p:spPr bwMode="auto">
          <a:xfrm>
            <a:off x="2481263" y="37512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Tw Cen MT" panose="020B0602020104020603" pitchFamily="34" charset="0"/>
              </a:rPr>
              <a:t>Input</a:t>
            </a:r>
            <a:endParaRPr lang="en-US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365" name="Group 158"/>
          <p:cNvGrpSpPr>
            <a:grpSpLocks/>
          </p:cNvGrpSpPr>
          <p:nvPr/>
        </p:nvGrpSpPr>
        <p:grpSpPr bwMode="auto">
          <a:xfrm>
            <a:off x="5707063" y="2509838"/>
            <a:ext cx="1236662" cy="976312"/>
            <a:chOff x="4193" y="2328"/>
            <a:chExt cx="779" cy="615"/>
          </a:xfrm>
        </p:grpSpPr>
        <p:sp>
          <p:nvSpPr>
            <p:cNvPr id="15431" name="Freeform 12"/>
            <p:cNvSpPr>
              <a:spLocks/>
            </p:cNvSpPr>
            <p:nvPr/>
          </p:nvSpPr>
          <p:spPr bwMode="auto">
            <a:xfrm>
              <a:off x="4862" y="2823"/>
              <a:ext cx="65" cy="88"/>
            </a:xfrm>
            <a:custGeom>
              <a:avLst/>
              <a:gdLst>
                <a:gd name="T0" fmla="*/ 0 w 65"/>
                <a:gd name="T1" fmla="*/ 0 h 88"/>
                <a:gd name="T2" fmla="*/ 6 w 65"/>
                <a:gd name="T3" fmla="*/ 56 h 88"/>
                <a:gd name="T4" fmla="*/ 6 w 65"/>
                <a:gd name="T5" fmla="*/ 80 h 88"/>
                <a:gd name="T6" fmla="*/ 26 w 65"/>
                <a:gd name="T7" fmla="*/ 88 h 88"/>
                <a:gd name="T8" fmla="*/ 32 w 65"/>
                <a:gd name="T9" fmla="*/ 80 h 88"/>
                <a:gd name="T10" fmla="*/ 45 w 65"/>
                <a:gd name="T11" fmla="*/ 88 h 88"/>
                <a:gd name="T12" fmla="*/ 65 w 65"/>
                <a:gd name="T13" fmla="*/ 80 h 88"/>
                <a:gd name="T14" fmla="*/ 58 w 65"/>
                <a:gd name="T15" fmla="*/ 64 h 88"/>
                <a:gd name="T16" fmla="*/ 65 w 65"/>
                <a:gd name="T17" fmla="*/ 0 h 88"/>
                <a:gd name="T18" fmla="*/ 52 w 65"/>
                <a:gd name="T19" fmla="*/ 8 h 88"/>
                <a:gd name="T20" fmla="*/ 0 w 65"/>
                <a:gd name="T21" fmla="*/ 0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88">
                  <a:moveTo>
                    <a:pt x="0" y="0"/>
                  </a:moveTo>
                  <a:lnTo>
                    <a:pt x="6" y="56"/>
                  </a:lnTo>
                  <a:lnTo>
                    <a:pt x="6" y="80"/>
                  </a:lnTo>
                  <a:lnTo>
                    <a:pt x="26" y="88"/>
                  </a:lnTo>
                  <a:lnTo>
                    <a:pt x="32" y="80"/>
                  </a:lnTo>
                  <a:lnTo>
                    <a:pt x="45" y="88"/>
                  </a:lnTo>
                  <a:lnTo>
                    <a:pt x="65" y="80"/>
                  </a:lnTo>
                  <a:lnTo>
                    <a:pt x="58" y="64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2" name="Freeform 13"/>
            <p:cNvSpPr>
              <a:spLocks/>
            </p:cNvSpPr>
            <p:nvPr/>
          </p:nvSpPr>
          <p:spPr bwMode="auto">
            <a:xfrm>
              <a:off x="4907" y="2376"/>
              <a:ext cx="39" cy="56"/>
            </a:xfrm>
            <a:custGeom>
              <a:avLst/>
              <a:gdLst>
                <a:gd name="T0" fmla="*/ 0 w 39"/>
                <a:gd name="T1" fmla="*/ 8 h 56"/>
                <a:gd name="T2" fmla="*/ 7 w 39"/>
                <a:gd name="T3" fmla="*/ 0 h 56"/>
                <a:gd name="T4" fmla="*/ 20 w 39"/>
                <a:gd name="T5" fmla="*/ 8 h 56"/>
                <a:gd name="T6" fmla="*/ 33 w 39"/>
                <a:gd name="T7" fmla="*/ 24 h 56"/>
                <a:gd name="T8" fmla="*/ 39 w 39"/>
                <a:gd name="T9" fmla="*/ 32 h 56"/>
                <a:gd name="T10" fmla="*/ 33 w 39"/>
                <a:gd name="T11" fmla="*/ 56 h 56"/>
                <a:gd name="T12" fmla="*/ 26 w 39"/>
                <a:gd name="T13" fmla="*/ 48 h 56"/>
                <a:gd name="T14" fmla="*/ 20 w 39"/>
                <a:gd name="T15" fmla="*/ 40 h 56"/>
                <a:gd name="T16" fmla="*/ 13 w 39"/>
                <a:gd name="T17" fmla="*/ 16 h 56"/>
                <a:gd name="T18" fmla="*/ 0 w 39"/>
                <a:gd name="T19" fmla="*/ 8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56">
                  <a:moveTo>
                    <a:pt x="0" y="8"/>
                  </a:moveTo>
                  <a:lnTo>
                    <a:pt x="7" y="0"/>
                  </a:lnTo>
                  <a:lnTo>
                    <a:pt x="20" y="8"/>
                  </a:lnTo>
                  <a:lnTo>
                    <a:pt x="33" y="24"/>
                  </a:lnTo>
                  <a:lnTo>
                    <a:pt x="39" y="32"/>
                  </a:lnTo>
                  <a:lnTo>
                    <a:pt x="33" y="56"/>
                  </a:lnTo>
                  <a:lnTo>
                    <a:pt x="26" y="48"/>
                  </a:lnTo>
                  <a:lnTo>
                    <a:pt x="20" y="40"/>
                  </a:lnTo>
                  <a:lnTo>
                    <a:pt x="13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3" name="Freeform 14"/>
            <p:cNvSpPr>
              <a:spLocks/>
            </p:cNvSpPr>
            <p:nvPr/>
          </p:nvSpPr>
          <p:spPr bwMode="auto">
            <a:xfrm>
              <a:off x="4842" y="2352"/>
              <a:ext cx="72" cy="96"/>
            </a:xfrm>
            <a:custGeom>
              <a:avLst/>
              <a:gdLst>
                <a:gd name="T0" fmla="*/ 13 w 72"/>
                <a:gd name="T1" fmla="*/ 40 h 96"/>
                <a:gd name="T2" fmla="*/ 7 w 72"/>
                <a:gd name="T3" fmla="*/ 32 h 96"/>
                <a:gd name="T4" fmla="*/ 0 w 72"/>
                <a:gd name="T5" fmla="*/ 40 h 96"/>
                <a:gd name="T6" fmla="*/ 0 w 72"/>
                <a:gd name="T7" fmla="*/ 56 h 96"/>
                <a:gd name="T8" fmla="*/ 13 w 72"/>
                <a:gd name="T9" fmla="*/ 56 h 96"/>
                <a:gd name="T10" fmla="*/ 20 w 72"/>
                <a:gd name="T11" fmla="*/ 80 h 96"/>
                <a:gd name="T12" fmla="*/ 46 w 72"/>
                <a:gd name="T13" fmla="*/ 96 h 96"/>
                <a:gd name="T14" fmla="*/ 59 w 72"/>
                <a:gd name="T15" fmla="*/ 96 h 96"/>
                <a:gd name="T16" fmla="*/ 65 w 72"/>
                <a:gd name="T17" fmla="*/ 72 h 96"/>
                <a:gd name="T18" fmla="*/ 72 w 72"/>
                <a:gd name="T19" fmla="*/ 48 h 96"/>
                <a:gd name="T20" fmla="*/ 65 w 72"/>
                <a:gd name="T21" fmla="*/ 16 h 96"/>
                <a:gd name="T22" fmla="*/ 39 w 72"/>
                <a:gd name="T23" fmla="*/ 0 h 96"/>
                <a:gd name="T24" fmla="*/ 20 w 72"/>
                <a:gd name="T25" fmla="*/ 16 h 96"/>
                <a:gd name="T26" fmla="*/ 13 w 72"/>
                <a:gd name="T27" fmla="*/ 40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2" h="96">
                  <a:moveTo>
                    <a:pt x="13" y="40"/>
                  </a:moveTo>
                  <a:lnTo>
                    <a:pt x="7" y="32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20" y="80"/>
                  </a:lnTo>
                  <a:lnTo>
                    <a:pt x="46" y="96"/>
                  </a:lnTo>
                  <a:lnTo>
                    <a:pt x="59" y="96"/>
                  </a:lnTo>
                  <a:lnTo>
                    <a:pt x="65" y="72"/>
                  </a:lnTo>
                  <a:lnTo>
                    <a:pt x="72" y="48"/>
                  </a:lnTo>
                  <a:lnTo>
                    <a:pt x="65" y="16"/>
                  </a:lnTo>
                  <a:lnTo>
                    <a:pt x="39" y="0"/>
                  </a:lnTo>
                  <a:lnTo>
                    <a:pt x="20" y="16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4" name="Freeform 15"/>
            <p:cNvSpPr>
              <a:spLocks/>
            </p:cNvSpPr>
            <p:nvPr/>
          </p:nvSpPr>
          <p:spPr bwMode="auto">
            <a:xfrm>
              <a:off x="4836" y="2328"/>
              <a:ext cx="84" cy="80"/>
            </a:xfrm>
            <a:custGeom>
              <a:avLst/>
              <a:gdLst>
                <a:gd name="T0" fmla="*/ 78 w 84"/>
                <a:gd name="T1" fmla="*/ 48 h 80"/>
                <a:gd name="T2" fmla="*/ 84 w 84"/>
                <a:gd name="T3" fmla="*/ 40 h 80"/>
                <a:gd name="T4" fmla="*/ 84 w 84"/>
                <a:gd name="T5" fmla="*/ 24 h 80"/>
                <a:gd name="T6" fmla="*/ 71 w 84"/>
                <a:gd name="T7" fmla="*/ 16 h 80"/>
                <a:gd name="T8" fmla="*/ 58 w 84"/>
                <a:gd name="T9" fmla="*/ 0 h 80"/>
                <a:gd name="T10" fmla="*/ 39 w 84"/>
                <a:gd name="T11" fmla="*/ 0 h 80"/>
                <a:gd name="T12" fmla="*/ 19 w 84"/>
                <a:gd name="T13" fmla="*/ 0 h 80"/>
                <a:gd name="T14" fmla="*/ 19 w 84"/>
                <a:gd name="T15" fmla="*/ 16 h 80"/>
                <a:gd name="T16" fmla="*/ 6 w 84"/>
                <a:gd name="T17" fmla="*/ 16 h 80"/>
                <a:gd name="T18" fmla="*/ 0 w 84"/>
                <a:gd name="T19" fmla="*/ 48 h 80"/>
                <a:gd name="T20" fmla="*/ 0 w 84"/>
                <a:gd name="T21" fmla="*/ 72 h 80"/>
                <a:gd name="T22" fmla="*/ 6 w 84"/>
                <a:gd name="T23" fmla="*/ 80 h 80"/>
                <a:gd name="T24" fmla="*/ 6 w 84"/>
                <a:gd name="T25" fmla="*/ 64 h 80"/>
                <a:gd name="T26" fmla="*/ 13 w 84"/>
                <a:gd name="T27" fmla="*/ 56 h 80"/>
                <a:gd name="T28" fmla="*/ 19 w 84"/>
                <a:gd name="T29" fmla="*/ 64 h 80"/>
                <a:gd name="T30" fmla="*/ 26 w 84"/>
                <a:gd name="T31" fmla="*/ 40 h 80"/>
                <a:gd name="T32" fmla="*/ 45 w 84"/>
                <a:gd name="T33" fmla="*/ 24 h 80"/>
                <a:gd name="T34" fmla="*/ 71 w 84"/>
                <a:gd name="T35" fmla="*/ 40 h 80"/>
                <a:gd name="T36" fmla="*/ 78 w 84"/>
                <a:gd name="T37" fmla="*/ 48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84" h="80">
                  <a:moveTo>
                    <a:pt x="78" y="48"/>
                  </a:moveTo>
                  <a:lnTo>
                    <a:pt x="84" y="40"/>
                  </a:lnTo>
                  <a:lnTo>
                    <a:pt x="84" y="24"/>
                  </a:lnTo>
                  <a:lnTo>
                    <a:pt x="71" y="16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19" y="0"/>
                  </a:lnTo>
                  <a:lnTo>
                    <a:pt x="19" y="16"/>
                  </a:lnTo>
                  <a:lnTo>
                    <a:pt x="6" y="16"/>
                  </a:lnTo>
                  <a:lnTo>
                    <a:pt x="0" y="48"/>
                  </a:lnTo>
                  <a:lnTo>
                    <a:pt x="0" y="72"/>
                  </a:lnTo>
                  <a:lnTo>
                    <a:pt x="6" y="80"/>
                  </a:lnTo>
                  <a:lnTo>
                    <a:pt x="6" y="64"/>
                  </a:lnTo>
                  <a:lnTo>
                    <a:pt x="13" y="56"/>
                  </a:lnTo>
                  <a:lnTo>
                    <a:pt x="19" y="64"/>
                  </a:lnTo>
                  <a:lnTo>
                    <a:pt x="26" y="40"/>
                  </a:lnTo>
                  <a:lnTo>
                    <a:pt x="45" y="24"/>
                  </a:lnTo>
                  <a:lnTo>
                    <a:pt x="71" y="40"/>
                  </a:lnTo>
                  <a:lnTo>
                    <a:pt x="78" y="4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5" name="Freeform 16"/>
            <p:cNvSpPr>
              <a:spLocks/>
            </p:cNvSpPr>
            <p:nvPr/>
          </p:nvSpPr>
          <p:spPr bwMode="auto">
            <a:xfrm>
              <a:off x="4803" y="2376"/>
              <a:ext cx="33" cy="56"/>
            </a:xfrm>
            <a:custGeom>
              <a:avLst/>
              <a:gdLst>
                <a:gd name="T0" fmla="*/ 33 w 33"/>
                <a:gd name="T1" fmla="*/ 16 h 56"/>
                <a:gd name="T2" fmla="*/ 33 w 33"/>
                <a:gd name="T3" fmla="*/ 0 h 56"/>
                <a:gd name="T4" fmla="*/ 20 w 33"/>
                <a:gd name="T5" fmla="*/ 8 h 56"/>
                <a:gd name="T6" fmla="*/ 0 w 33"/>
                <a:gd name="T7" fmla="*/ 24 h 56"/>
                <a:gd name="T8" fmla="*/ 0 w 33"/>
                <a:gd name="T9" fmla="*/ 40 h 56"/>
                <a:gd name="T10" fmla="*/ 0 w 33"/>
                <a:gd name="T11" fmla="*/ 56 h 56"/>
                <a:gd name="T12" fmla="*/ 13 w 33"/>
                <a:gd name="T13" fmla="*/ 56 h 56"/>
                <a:gd name="T14" fmla="*/ 13 w 33"/>
                <a:gd name="T15" fmla="*/ 40 h 56"/>
                <a:gd name="T16" fmla="*/ 26 w 33"/>
                <a:gd name="T17" fmla="*/ 16 h 56"/>
                <a:gd name="T18" fmla="*/ 33 w 33"/>
                <a:gd name="T19" fmla="*/ 16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56">
                  <a:moveTo>
                    <a:pt x="33" y="16"/>
                  </a:moveTo>
                  <a:lnTo>
                    <a:pt x="33" y="0"/>
                  </a:lnTo>
                  <a:lnTo>
                    <a:pt x="2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13" y="56"/>
                  </a:lnTo>
                  <a:lnTo>
                    <a:pt x="13" y="40"/>
                  </a:lnTo>
                  <a:lnTo>
                    <a:pt x="26" y="16"/>
                  </a:lnTo>
                  <a:lnTo>
                    <a:pt x="33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6" name="Freeform 17"/>
            <p:cNvSpPr>
              <a:spLocks/>
            </p:cNvSpPr>
            <p:nvPr/>
          </p:nvSpPr>
          <p:spPr bwMode="auto">
            <a:xfrm>
              <a:off x="4829" y="2368"/>
              <a:ext cx="13" cy="24"/>
            </a:xfrm>
            <a:custGeom>
              <a:avLst/>
              <a:gdLst>
                <a:gd name="T0" fmla="*/ 7 w 13"/>
                <a:gd name="T1" fmla="*/ 8 h 24"/>
                <a:gd name="T2" fmla="*/ 0 w 13"/>
                <a:gd name="T3" fmla="*/ 8 h 24"/>
                <a:gd name="T4" fmla="*/ 7 w 13"/>
                <a:gd name="T5" fmla="*/ 0 h 24"/>
                <a:gd name="T6" fmla="*/ 7 w 13"/>
                <a:gd name="T7" fmla="*/ 8 h 24"/>
                <a:gd name="T8" fmla="*/ 13 w 13"/>
                <a:gd name="T9" fmla="*/ 0 h 24"/>
                <a:gd name="T10" fmla="*/ 13 w 13"/>
                <a:gd name="T11" fmla="*/ 8 h 24"/>
                <a:gd name="T12" fmla="*/ 7 w 13"/>
                <a:gd name="T13" fmla="*/ 8 h 24"/>
                <a:gd name="T14" fmla="*/ 7 w 13"/>
                <a:gd name="T15" fmla="*/ 24 h 24"/>
                <a:gd name="T16" fmla="*/ 7 w 13"/>
                <a:gd name="T17" fmla="*/ 8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24">
                  <a:moveTo>
                    <a:pt x="7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13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7" y="24"/>
                  </a:lnTo>
                  <a:lnTo>
                    <a:pt x="7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7" name="Freeform 18"/>
            <p:cNvSpPr>
              <a:spLocks/>
            </p:cNvSpPr>
            <p:nvPr/>
          </p:nvSpPr>
          <p:spPr bwMode="auto">
            <a:xfrm>
              <a:off x="4849" y="2408"/>
              <a:ext cx="45" cy="64"/>
            </a:xfrm>
            <a:custGeom>
              <a:avLst/>
              <a:gdLst>
                <a:gd name="T0" fmla="*/ 6 w 45"/>
                <a:gd name="T1" fmla="*/ 0 h 64"/>
                <a:gd name="T2" fmla="*/ 0 w 45"/>
                <a:gd name="T3" fmla="*/ 48 h 64"/>
                <a:gd name="T4" fmla="*/ 13 w 45"/>
                <a:gd name="T5" fmla="*/ 56 h 64"/>
                <a:gd name="T6" fmla="*/ 32 w 45"/>
                <a:gd name="T7" fmla="*/ 64 h 64"/>
                <a:gd name="T8" fmla="*/ 45 w 45"/>
                <a:gd name="T9" fmla="*/ 56 h 64"/>
                <a:gd name="T10" fmla="*/ 45 w 45"/>
                <a:gd name="T11" fmla="*/ 40 h 64"/>
                <a:gd name="T12" fmla="*/ 39 w 45"/>
                <a:gd name="T13" fmla="*/ 40 h 64"/>
                <a:gd name="T14" fmla="*/ 13 w 45"/>
                <a:gd name="T15" fmla="*/ 24 h 64"/>
                <a:gd name="T16" fmla="*/ 6 w 45"/>
                <a:gd name="T17" fmla="*/ 0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" h="64">
                  <a:moveTo>
                    <a:pt x="6" y="0"/>
                  </a:moveTo>
                  <a:lnTo>
                    <a:pt x="0" y="48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45" y="56"/>
                  </a:lnTo>
                  <a:lnTo>
                    <a:pt x="45" y="40"/>
                  </a:lnTo>
                  <a:lnTo>
                    <a:pt x="39" y="40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8" name="Freeform 19"/>
            <p:cNvSpPr>
              <a:spLocks/>
            </p:cNvSpPr>
            <p:nvPr/>
          </p:nvSpPr>
          <p:spPr bwMode="auto">
            <a:xfrm>
              <a:off x="4790" y="2448"/>
              <a:ext cx="182" cy="375"/>
            </a:xfrm>
            <a:custGeom>
              <a:avLst/>
              <a:gdLst>
                <a:gd name="T0" fmla="*/ 59 w 182"/>
                <a:gd name="T1" fmla="*/ 8 h 375"/>
                <a:gd name="T2" fmla="*/ 26 w 182"/>
                <a:gd name="T3" fmla="*/ 16 h 375"/>
                <a:gd name="T4" fmla="*/ 13 w 182"/>
                <a:gd name="T5" fmla="*/ 8 h 375"/>
                <a:gd name="T6" fmla="*/ 0 w 182"/>
                <a:gd name="T7" fmla="*/ 24 h 375"/>
                <a:gd name="T8" fmla="*/ 0 w 182"/>
                <a:gd name="T9" fmla="*/ 47 h 375"/>
                <a:gd name="T10" fmla="*/ 0 w 182"/>
                <a:gd name="T11" fmla="*/ 79 h 375"/>
                <a:gd name="T12" fmla="*/ 20 w 182"/>
                <a:gd name="T13" fmla="*/ 95 h 375"/>
                <a:gd name="T14" fmla="*/ 33 w 182"/>
                <a:gd name="T15" fmla="*/ 95 h 375"/>
                <a:gd name="T16" fmla="*/ 39 w 182"/>
                <a:gd name="T17" fmla="*/ 175 h 375"/>
                <a:gd name="T18" fmla="*/ 13 w 182"/>
                <a:gd name="T19" fmla="*/ 319 h 375"/>
                <a:gd name="T20" fmla="*/ 13 w 182"/>
                <a:gd name="T21" fmla="*/ 359 h 375"/>
                <a:gd name="T22" fmla="*/ 59 w 182"/>
                <a:gd name="T23" fmla="*/ 367 h 375"/>
                <a:gd name="T24" fmla="*/ 117 w 182"/>
                <a:gd name="T25" fmla="*/ 375 h 375"/>
                <a:gd name="T26" fmla="*/ 150 w 182"/>
                <a:gd name="T27" fmla="*/ 367 h 375"/>
                <a:gd name="T28" fmla="*/ 182 w 182"/>
                <a:gd name="T29" fmla="*/ 343 h 375"/>
                <a:gd name="T30" fmla="*/ 176 w 182"/>
                <a:gd name="T31" fmla="*/ 311 h 375"/>
                <a:gd name="T32" fmla="*/ 143 w 182"/>
                <a:gd name="T33" fmla="*/ 167 h 375"/>
                <a:gd name="T34" fmla="*/ 137 w 182"/>
                <a:gd name="T35" fmla="*/ 95 h 375"/>
                <a:gd name="T36" fmla="*/ 156 w 182"/>
                <a:gd name="T37" fmla="*/ 87 h 375"/>
                <a:gd name="T38" fmla="*/ 163 w 182"/>
                <a:gd name="T39" fmla="*/ 79 h 375"/>
                <a:gd name="T40" fmla="*/ 163 w 182"/>
                <a:gd name="T41" fmla="*/ 31 h 375"/>
                <a:gd name="T42" fmla="*/ 150 w 182"/>
                <a:gd name="T43" fmla="*/ 8 h 375"/>
                <a:gd name="T44" fmla="*/ 130 w 182"/>
                <a:gd name="T45" fmla="*/ 16 h 375"/>
                <a:gd name="T46" fmla="*/ 104 w 182"/>
                <a:gd name="T47" fmla="*/ 0 h 375"/>
                <a:gd name="T48" fmla="*/ 104 w 182"/>
                <a:gd name="T49" fmla="*/ 16 h 375"/>
                <a:gd name="T50" fmla="*/ 91 w 182"/>
                <a:gd name="T51" fmla="*/ 24 h 375"/>
                <a:gd name="T52" fmla="*/ 72 w 182"/>
                <a:gd name="T53" fmla="*/ 16 h 375"/>
                <a:gd name="T54" fmla="*/ 59 w 182"/>
                <a:gd name="T55" fmla="*/ 8 h 37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2" h="375">
                  <a:moveTo>
                    <a:pt x="59" y="8"/>
                  </a:moveTo>
                  <a:lnTo>
                    <a:pt x="26" y="16"/>
                  </a:lnTo>
                  <a:lnTo>
                    <a:pt x="13" y="8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0" y="79"/>
                  </a:lnTo>
                  <a:lnTo>
                    <a:pt x="20" y="95"/>
                  </a:lnTo>
                  <a:lnTo>
                    <a:pt x="33" y="95"/>
                  </a:lnTo>
                  <a:lnTo>
                    <a:pt x="39" y="175"/>
                  </a:lnTo>
                  <a:lnTo>
                    <a:pt x="13" y="319"/>
                  </a:lnTo>
                  <a:lnTo>
                    <a:pt x="13" y="359"/>
                  </a:lnTo>
                  <a:lnTo>
                    <a:pt x="59" y="367"/>
                  </a:lnTo>
                  <a:lnTo>
                    <a:pt x="117" y="375"/>
                  </a:lnTo>
                  <a:lnTo>
                    <a:pt x="150" y="367"/>
                  </a:lnTo>
                  <a:lnTo>
                    <a:pt x="182" y="343"/>
                  </a:lnTo>
                  <a:lnTo>
                    <a:pt x="176" y="311"/>
                  </a:lnTo>
                  <a:lnTo>
                    <a:pt x="143" y="167"/>
                  </a:lnTo>
                  <a:lnTo>
                    <a:pt x="137" y="95"/>
                  </a:lnTo>
                  <a:lnTo>
                    <a:pt x="156" y="87"/>
                  </a:lnTo>
                  <a:lnTo>
                    <a:pt x="163" y="79"/>
                  </a:lnTo>
                  <a:lnTo>
                    <a:pt x="163" y="31"/>
                  </a:lnTo>
                  <a:lnTo>
                    <a:pt x="150" y="8"/>
                  </a:lnTo>
                  <a:lnTo>
                    <a:pt x="130" y="16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91" y="24"/>
                  </a:lnTo>
                  <a:lnTo>
                    <a:pt x="72" y="16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9" name="Line 20"/>
            <p:cNvSpPr>
              <a:spLocks noChangeShapeType="1"/>
            </p:cNvSpPr>
            <p:nvPr/>
          </p:nvSpPr>
          <p:spPr bwMode="auto">
            <a:xfrm flipV="1">
              <a:off x="4927" y="2511"/>
              <a:ext cx="6" cy="32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40" name="Freeform 21"/>
            <p:cNvSpPr>
              <a:spLocks/>
            </p:cNvSpPr>
            <p:nvPr/>
          </p:nvSpPr>
          <p:spPr bwMode="auto">
            <a:xfrm>
              <a:off x="4797" y="2535"/>
              <a:ext cx="32" cy="32"/>
            </a:xfrm>
            <a:custGeom>
              <a:avLst/>
              <a:gdLst>
                <a:gd name="T0" fmla="*/ 0 w 32"/>
                <a:gd name="T1" fmla="*/ 0 h 32"/>
                <a:gd name="T2" fmla="*/ 6 w 32"/>
                <a:gd name="T3" fmla="*/ 24 h 32"/>
                <a:gd name="T4" fmla="*/ 13 w 32"/>
                <a:gd name="T5" fmla="*/ 32 h 32"/>
                <a:gd name="T6" fmla="*/ 32 w 32"/>
                <a:gd name="T7" fmla="*/ 24 h 32"/>
                <a:gd name="T8" fmla="*/ 26 w 32"/>
                <a:gd name="T9" fmla="*/ 8 h 32"/>
                <a:gd name="T10" fmla="*/ 13 w 32"/>
                <a:gd name="T11" fmla="*/ 8 h 32"/>
                <a:gd name="T12" fmla="*/ 0 w 32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32">
                  <a:moveTo>
                    <a:pt x="0" y="0"/>
                  </a:moveTo>
                  <a:lnTo>
                    <a:pt x="6" y="24"/>
                  </a:lnTo>
                  <a:lnTo>
                    <a:pt x="13" y="32"/>
                  </a:lnTo>
                  <a:lnTo>
                    <a:pt x="32" y="24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1" name="Freeform 22"/>
            <p:cNvSpPr>
              <a:spLocks/>
            </p:cNvSpPr>
            <p:nvPr/>
          </p:nvSpPr>
          <p:spPr bwMode="auto">
            <a:xfrm>
              <a:off x="4927" y="2527"/>
              <a:ext cx="26" cy="32"/>
            </a:xfrm>
            <a:custGeom>
              <a:avLst/>
              <a:gdLst>
                <a:gd name="T0" fmla="*/ 0 w 26"/>
                <a:gd name="T1" fmla="*/ 16 h 32"/>
                <a:gd name="T2" fmla="*/ 0 w 26"/>
                <a:gd name="T3" fmla="*/ 32 h 32"/>
                <a:gd name="T4" fmla="*/ 13 w 26"/>
                <a:gd name="T5" fmla="*/ 32 h 32"/>
                <a:gd name="T6" fmla="*/ 26 w 26"/>
                <a:gd name="T7" fmla="*/ 24 h 32"/>
                <a:gd name="T8" fmla="*/ 26 w 26"/>
                <a:gd name="T9" fmla="*/ 0 h 32"/>
                <a:gd name="T10" fmla="*/ 19 w 26"/>
                <a:gd name="T11" fmla="*/ 8 h 32"/>
                <a:gd name="T12" fmla="*/ 0 w 26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2">
                  <a:moveTo>
                    <a:pt x="0" y="16"/>
                  </a:moveTo>
                  <a:lnTo>
                    <a:pt x="0" y="32"/>
                  </a:lnTo>
                  <a:lnTo>
                    <a:pt x="13" y="32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2" name="Freeform 23"/>
            <p:cNvSpPr>
              <a:spLocks/>
            </p:cNvSpPr>
            <p:nvPr/>
          </p:nvSpPr>
          <p:spPr bwMode="auto">
            <a:xfrm>
              <a:off x="4803" y="2559"/>
              <a:ext cx="111" cy="104"/>
            </a:xfrm>
            <a:custGeom>
              <a:avLst/>
              <a:gdLst>
                <a:gd name="T0" fmla="*/ 0 w 111"/>
                <a:gd name="T1" fmla="*/ 0 h 104"/>
                <a:gd name="T2" fmla="*/ 7 w 111"/>
                <a:gd name="T3" fmla="*/ 48 h 104"/>
                <a:gd name="T4" fmla="*/ 59 w 111"/>
                <a:gd name="T5" fmla="*/ 88 h 104"/>
                <a:gd name="T6" fmla="*/ 72 w 111"/>
                <a:gd name="T7" fmla="*/ 96 h 104"/>
                <a:gd name="T8" fmla="*/ 91 w 111"/>
                <a:gd name="T9" fmla="*/ 104 h 104"/>
                <a:gd name="T10" fmla="*/ 111 w 111"/>
                <a:gd name="T11" fmla="*/ 88 h 104"/>
                <a:gd name="T12" fmla="*/ 91 w 111"/>
                <a:gd name="T13" fmla="*/ 80 h 104"/>
                <a:gd name="T14" fmla="*/ 85 w 111"/>
                <a:gd name="T15" fmla="*/ 72 h 104"/>
                <a:gd name="T16" fmla="*/ 91 w 111"/>
                <a:gd name="T17" fmla="*/ 64 h 104"/>
                <a:gd name="T18" fmla="*/ 91 w 111"/>
                <a:gd name="T19" fmla="*/ 56 h 104"/>
                <a:gd name="T20" fmla="*/ 78 w 111"/>
                <a:gd name="T21" fmla="*/ 64 h 104"/>
                <a:gd name="T22" fmla="*/ 65 w 111"/>
                <a:gd name="T23" fmla="*/ 64 h 104"/>
                <a:gd name="T24" fmla="*/ 26 w 111"/>
                <a:gd name="T25" fmla="*/ 32 h 104"/>
                <a:gd name="T26" fmla="*/ 26 w 111"/>
                <a:gd name="T27" fmla="*/ 0 h 104"/>
                <a:gd name="T28" fmla="*/ 0 w 111"/>
                <a:gd name="T29" fmla="*/ 0 h 10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1" h="104">
                  <a:moveTo>
                    <a:pt x="0" y="0"/>
                  </a:moveTo>
                  <a:lnTo>
                    <a:pt x="7" y="48"/>
                  </a:lnTo>
                  <a:lnTo>
                    <a:pt x="59" y="88"/>
                  </a:lnTo>
                  <a:lnTo>
                    <a:pt x="72" y="96"/>
                  </a:lnTo>
                  <a:lnTo>
                    <a:pt x="91" y="104"/>
                  </a:lnTo>
                  <a:lnTo>
                    <a:pt x="111" y="88"/>
                  </a:lnTo>
                  <a:lnTo>
                    <a:pt x="91" y="80"/>
                  </a:lnTo>
                  <a:lnTo>
                    <a:pt x="85" y="72"/>
                  </a:lnTo>
                  <a:lnTo>
                    <a:pt x="91" y="64"/>
                  </a:lnTo>
                  <a:lnTo>
                    <a:pt x="91" y="56"/>
                  </a:lnTo>
                  <a:lnTo>
                    <a:pt x="78" y="64"/>
                  </a:lnTo>
                  <a:lnTo>
                    <a:pt x="65" y="64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3" name="Freeform 24"/>
            <p:cNvSpPr>
              <a:spLocks/>
            </p:cNvSpPr>
            <p:nvPr/>
          </p:nvSpPr>
          <p:spPr bwMode="auto">
            <a:xfrm>
              <a:off x="4888" y="2551"/>
              <a:ext cx="65" cy="96"/>
            </a:xfrm>
            <a:custGeom>
              <a:avLst/>
              <a:gdLst>
                <a:gd name="T0" fmla="*/ 39 w 65"/>
                <a:gd name="T1" fmla="*/ 8 h 96"/>
                <a:gd name="T2" fmla="*/ 39 w 65"/>
                <a:gd name="T3" fmla="*/ 48 h 96"/>
                <a:gd name="T4" fmla="*/ 19 w 65"/>
                <a:gd name="T5" fmla="*/ 72 h 96"/>
                <a:gd name="T6" fmla="*/ 6 w 65"/>
                <a:gd name="T7" fmla="*/ 64 h 96"/>
                <a:gd name="T8" fmla="*/ 6 w 65"/>
                <a:gd name="T9" fmla="*/ 72 h 96"/>
                <a:gd name="T10" fmla="*/ 0 w 65"/>
                <a:gd name="T11" fmla="*/ 80 h 96"/>
                <a:gd name="T12" fmla="*/ 6 w 65"/>
                <a:gd name="T13" fmla="*/ 88 h 96"/>
                <a:gd name="T14" fmla="*/ 26 w 65"/>
                <a:gd name="T15" fmla="*/ 96 h 96"/>
                <a:gd name="T16" fmla="*/ 32 w 65"/>
                <a:gd name="T17" fmla="*/ 88 h 96"/>
                <a:gd name="T18" fmla="*/ 39 w 65"/>
                <a:gd name="T19" fmla="*/ 80 h 96"/>
                <a:gd name="T20" fmla="*/ 58 w 65"/>
                <a:gd name="T21" fmla="*/ 56 h 96"/>
                <a:gd name="T22" fmla="*/ 65 w 65"/>
                <a:gd name="T23" fmla="*/ 0 h 96"/>
                <a:gd name="T24" fmla="*/ 52 w 65"/>
                <a:gd name="T25" fmla="*/ 8 h 96"/>
                <a:gd name="T26" fmla="*/ 39 w 65"/>
                <a:gd name="T27" fmla="*/ 8 h 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5" h="96">
                  <a:moveTo>
                    <a:pt x="39" y="8"/>
                  </a:moveTo>
                  <a:lnTo>
                    <a:pt x="39" y="48"/>
                  </a:lnTo>
                  <a:lnTo>
                    <a:pt x="19" y="72"/>
                  </a:lnTo>
                  <a:lnTo>
                    <a:pt x="6" y="64"/>
                  </a:lnTo>
                  <a:lnTo>
                    <a:pt x="6" y="72"/>
                  </a:lnTo>
                  <a:lnTo>
                    <a:pt x="0" y="80"/>
                  </a:lnTo>
                  <a:lnTo>
                    <a:pt x="6" y="88"/>
                  </a:lnTo>
                  <a:lnTo>
                    <a:pt x="26" y="96"/>
                  </a:lnTo>
                  <a:lnTo>
                    <a:pt x="32" y="88"/>
                  </a:lnTo>
                  <a:lnTo>
                    <a:pt x="39" y="80"/>
                  </a:lnTo>
                  <a:lnTo>
                    <a:pt x="58" y="56"/>
                  </a:lnTo>
                  <a:lnTo>
                    <a:pt x="65" y="0"/>
                  </a:lnTo>
                  <a:lnTo>
                    <a:pt x="52" y="8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4" name="Freeform 25"/>
            <p:cNvSpPr>
              <a:spLocks/>
            </p:cNvSpPr>
            <p:nvPr/>
          </p:nvSpPr>
          <p:spPr bwMode="auto">
            <a:xfrm>
              <a:off x="4836" y="2448"/>
              <a:ext cx="78" cy="47"/>
            </a:xfrm>
            <a:custGeom>
              <a:avLst/>
              <a:gdLst>
                <a:gd name="T0" fmla="*/ 13 w 78"/>
                <a:gd name="T1" fmla="*/ 8 h 47"/>
                <a:gd name="T2" fmla="*/ 0 w 78"/>
                <a:gd name="T3" fmla="*/ 16 h 47"/>
                <a:gd name="T4" fmla="*/ 0 w 78"/>
                <a:gd name="T5" fmla="*/ 31 h 47"/>
                <a:gd name="T6" fmla="*/ 19 w 78"/>
                <a:gd name="T7" fmla="*/ 47 h 47"/>
                <a:gd name="T8" fmla="*/ 32 w 78"/>
                <a:gd name="T9" fmla="*/ 47 h 47"/>
                <a:gd name="T10" fmla="*/ 45 w 78"/>
                <a:gd name="T11" fmla="*/ 31 h 47"/>
                <a:gd name="T12" fmla="*/ 52 w 78"/>
                <a:gd name="T13" fmla="*/ 47 h 47"/>
                <a:gd name="T14" fmla="*/ 65 w 78"/>
                <a:gd name="T15" fmla="*/ 47 h 47"/>
                <a:gd name="T16" fmla="*/ 78 w 78"/>
                <a:gd name="T17" fmla="*/ 31 h 47"/>
                <a:gd name="T18" fmla="*/ 71 w 78"/>
                <a:gd name="T19" fmla="*/ 8 h 47"/>
                <a:gd name="T20" fmla="*/ 58 w 78"/>
                <a:gd name="T21" fmla="*/ 0 h 47"/>
                <a:gd name="T22" fmla="*/ 58 w 78"/>
                <a:gd name="T23" fmla="*/ 16 h 47"/>
                <a:gd name="T24" fmla="*/ 45 w 78"/>
                <a:gd name="T25" fmla="*/ 24 h 47"/>
                <a:gd name="T26" fmla="*/ 26 w 78"/>
                <a:gd name="T27" fmla="*/ 16 h 47"/>
                <a:gd name="T28" fmla="*/ 13 w 78"/>
                <a:gd name="T29" fmla="*/ 8 h 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8" h="47">
                  <a:moveTo>
                    <a:pt x="13" y="8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19" y="47"/>
                  </a:lnTo>
                  <a:lnTo>
                    <a:pt x="32" y="47"/>
                  </a:lnTo>
                  <a:lnTo>
                    <a:pt x="45" y="31"/>
                  </a:lnTo>
                  <a:lnTo>
                    <a:pt x="52" y="47"/>
                  </a:lnTo>
                  <a:lnTo>
                    <a:pt x="65" y="47"/>
                  </a:lnTo>
                  <a:lnTo>
                    <a:pt x="78" y="31"/>
                  </a:lnTo>
                  <a:lnTo>
                    <a:pt x="71" y="8"/>
                  </a:lnTo>
                  <a:lnTo>
                    <a:pt x="58" y="0"/>
                  </a:lnTo>
                  <a:lnTo>
                    <a:pt x="58" y="16"/>
                  </a:lnTo>
                  <a:lnTo>
                    <a:pt x="45" y="24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5" name="Freeform 26"/>
            <p:cNvSpPr>
              <a:spLocks/>
            </p:cNvSpPr>
            <p:nvPr/>
          </p:nvSpPr>
          <p:spPr bwMode="auto">
            <a:xfrm>
              <a:off x="4888" y="2823"/>
              <a:ext cx="6" cy="72"/>
            </a:xfrm>
            <a:custGeom>
              <a:avLst/>
              <a:gdLst>
                <a:gd name="T0" fmla="*/ 0 w 6"/>
                <a:gd name="T1" fmla="*/ 72 h 72"/>
                <a:gd name="T2" fmla="*/ 0 w 6"/>
                <a:gd name="T3" fmla="*/ 40 h 72"/>
                <a:gd name="T4" fmla="*/ 6 w 6"/>
                <a:gd name="T5" fmla="*/ 0 h 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72">
                  <a:moveTo>
                    <a:pt x="0" y="72"/>
                  </a:moveTo>
                  <a:lnTo>
                    <a:pt x="0" y="40"/>
                  </a:lnTo>
                  <a:lnTo>
                    <a:pt x="6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6" name="Freeform 27"/>
            <p:cNvSpPr>
              <a:spLocks/>
            </p:cNvSpPr>
            <p:nvPr/>
          </p:nvSpPr>
          <p:spPr bwMode="auto">
            <a:xfrm>
              <a:off x="4855" y="2895"/>
              <a:ext cx="98" cy="48"/>
            </a:xfrm>
            <a:custGeom>
              <a:avLst/>
              <a:gdLst>
                <a:gd name="T0" fmla="*/ 7 w 98"/>
                <a:gd name="T1" fmla="*/ 0 h 48"/>
                <a:gd name="T2" fmla="*/ 0 w 98"/>
                <a:gd name="T3" fmla="*/ 24 h 48"/>
                <a:gd name="T4" fmla="*/ 7 w 98"/>
                <a:gd name="T5" fmla="*/ 40 h 48"/>
                <a:gd name="T6" fmla="*/ 20 w 98"/>
                <a:gd name="T7" fmla="*/ 48 h 48"/>
                <a:gd name="T8" fmla="*/ 46 w 98"/>
                <a:gd name="T9" fmla="*/ 48 h 48"/>
                <a:gd name="T10" fmla="*/ 52 w 98"/>
                <a:gd name="T11" fmla="*/ 32 h 48"/>
                <a:gd name="T12" fmla="*/ 59 w 98"/>
                <a:gd name="T13" fmla="*/ 40 h 48"/>
                <a:gd name="T14" fmla="*/ 78 w 98"/>
                <a:gd name="T15" fmla="*/ 40 h 48"/>
                <a:gd name="T16" fmla="*/ 98 w 98"/>
                <a:gd name="T17" fmla="*/ 32 h 48"/>
                <a:gd name="T18" fmla="*/ 91 w 98"/>
                <a:gd name="T19" fmla="*/ 16 h 48"/>
                <a:gd name="T20" fmla="*/ 78 w 98"/>
                <a:gd name="T21" fmla="*/ 16 h 48"/>
                <a:gd name="T22" fmla="*/ 65 w 98"/>
                <a:gd name="T23" fmla="*/ 0 h 48"/>
                <a:gd name="T24" fmla="*/ 46 w 98"/>
                <a:gd name="T25" fmla="*/ 8 h 48"/>
                <a:gd name="T26" fmla="*/ 33 w 98"/>
                <a:gd name="T27" fmla="*/ 0 h 48"/>
                <a:gd name="T28" fmla="*/ 26 w 98"/>
                <a:gd name="T29" fmla="*/ 8 h 48"/>
                <a:gd name="T30" fmla="*/ 7 w 98"/>
                <a:gd name="T31" fmla="*/ 0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8" h="48">
                  <a:moveTo>
                    <a:pt x="7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20" y="48"/>
                  </a:lnTo>
                  <a:lnTo>
                    <a:pt x="46" y="48"/>
                  </a:lnTo>
                  <a:lnTo>
                    <a:pt x="52" y="32"/>
                  </a:lnTo>
                  <a:lnTo>
                    <a:pt x="59" y="40"/>
                  </a:lnTo>
                  <a:lnTo>
                    <a:pt x="78" y="40"/>
                  </a:lnTo>
                  <a:lnTo>
                    <a:pt x="98" y="32"/>
                  </a:lnTo>
                  <a:lnTo>
                    <a:pt x="91" y="16"/>
                  </a:lnTo>
                  <a:lnTo>
                    <a:pt x="78" y="16"/>
                  </a:lnTo>
                  <a:lnTo>
                    <a:pt x="65" y="0"/>
                  </a:lnTo>
                  <a:lnTo>
                    <a:pt x="46" y="8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7" name="Freeform 28"/>
            <p:cNvSpPr>
              <a:spLocks/>
            </p:cNvSpPr>
            <p:nvPr/>
          </p:nvSpPr>
          <p:spPr bwMode="auto">
            <a:xfrm>
              <a:off x="4427" y="2863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0 w 39"/>
                <a:gd name="T5" fmla="*/ 48 h 48"/>
                <a:gd name="T6" fmla="*/ 13 w 39"/>
                <a:gd name="T7" fmla="*/ 48 h 48"/>
                <a:gd name="T8" fmla="*/ 19 w 39"/>
                <a:gd name="T9" fmla="*/ 48 h 48"/>
                <a:gd name="T10" fmla="*/ 26 w 39"/>
                <a:gd name="T11" fmla="*/ 48 h 48"/>
                <a:gd name="T12" fmla="*/ 39 w 39"/>
                <a:gd name="T13" fmla="*/ 48 h 48"/>
                <a:gd name="T14" fmla="*/ 39 w 39"/>
                <a:gd name="T15" fmla="*/ 32 h 48"/>
                <a:gd name="T16" fmla="*/ 39 w 39"/>
                <a:gd name="T17" fmla="*/ 0 h 48"/>
                <a:gd name="T18" fmla="*/ 32 w 39"/>
                <a:gd name="T19" fmla="*/ 0 h 48"/>
                <a:gd name="T20" fmla="*/ 0 w 39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0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26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8" name="Freeform 29"/>
            <p:cNvSpPr>
              <a:spLocks/>
            </p:cNvSpPr>
            <p:nvPr/>
          </p:nvSpPr>
          <p:spPr bwMode="auto">
            <a:xfrm>
              <a:off x="4459" y="2567"/>
              <a:ext cx="20" cy="32"/>
            </a:xfrm>
            <a:custGeom>
              <a:avLst/>
              <a:gdLst>
                <a:gd name="T0" fmla="*/ 0 w 20"/>
                <a:gd name="T1" fmla="*/ 8 h 32"/>
                <a:gd name="T2" fmla="*/ 0 w 20"/>
                <a:gd name="T3" fmla="*/ 0 h 32"/>
                <a:gd name="T4" fmla="*/ 13 w 20"/>
                <a:gd name="T5" fmla="*/ 0 h 32"/>
                <a:gd name="T6" fmla="*/ 20 w 20"/>
                <a:gd name="T7" fmla="*/ 16 h 32"/>
                <a:gd name="T8" fmla="*/ 20 w 20"/>
                <a:gd name="T9" fmla="*/ 24 h 32"/>
                <a:gd name="T10" fmla="*/ 20 w 20"/>
                <a:gd name="T11" fmla="*/ 32 h 32"/>
                <a:gd name="T12" fmla="*/ 13 w 20"/>
                <a:gd name="T13" fmla="*/ 32 h 32"/>
                <a:gd name="T14" fmla="*/ 13 w 20"/>
                <a:gd name="T15" fmla="*/ 24 h 32"/>
                <a:gd name="T16" fmla="*/ 7 w 20"/>
                <a:gd name="T17" fmla="*/ 8 h 32"/>
                <a:gd name="T18" fmla="*/ 0 w 20"/>
                <a:gd name="T19" fmla="*/ 8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32">
                  <a:moveTo>
                    <a:pt x="0" y="8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2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7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49" name="Freeform 30"/>
            <p:cNvSpPr>
              <a:spLocks/>
            </p:cNvSpPr>
            <p:nvPr/>
          </p:nvSpPr>
          <p:spPr bwMode="auto">
            <a:xfrm>
              <a:off x="4414" y="2551"/>
              <a:ext cx="52" cy="64"/>
            </a:xfrm>
            <a:custGeom>
              <a:avLst/>
              <a:gdLst>
                <a:gd name="T0" fmla="*/ 13 w 52"/>
                <a:gd name="T1" fmla="*/ 24 h 64"/>
                <a:gd name="T2" fmla="*/ 7 w 52"/>
                <a:gd name="T3" fmla="*/ 24 h 64"/>
                <a:gd name="T4" fmla="*/ 0 w 52"/>
                <a:gd name="T5" fmla="*/ 32 h 64"/>
                <a:gd name="T6" fmla="*/ 0 w 52"/>
                <a:gd name="T7" fmla="*/ 40 h 64"/>
                <a:gd name="T8" fmla="*/ 7 w 52"/>
                <a:gd name="T9" fmla="*/ 40 h 64"/>
                <a:gd name="T10" fmla="*/ 13 w 52"/>
                <a:gd name="T11" fmla="*/ 56 h 64"/>
                <a:gd name="T12" fmla="*/ 32 w 52"/>
                <a:gd name="T13" fmla="*/ 64 h 64"/>
                <a:gd name="T14" fmla="*/ 39 w 52"/>
                <a:gd name="T15" fmla="*/ 64 h 64"/>
                <a:gd name="T16" fmla="*/ 45 w 52"/>
                <a:gd name="T17" fmla="*/ 48 h 64"/>
                <a:gd name="T18" fmla="*/ 52 w 52"/>
                <a:gd name="T19" fmla="*/ 32 h 64"/>
                <a:gd name="T20" fmla="*/ 45 w 52"/>
                <a:gd name="T21" fmla="*/ 8 h 64"/>
                <a:gd name="T22" fmla="*/ 26 w 52"/>
                <a:gd name="T23" fmla="*/ 0 h 64"/>
                <a:gd name="T24" fmla="*/ 13 w 52"/>
                <a:gd name="T25" fmla="*/ 16 h 64"/>
                <a:gd name="T26" fmla="*/ 13 w 52"/>
                <a:gd name="T27" fmla="*/ 24 h 6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64">
                  <a:moveTo>
                    <a:pt x="13" y="24"/>
                  </a:moveTo>
                  <a:lnTo>
                    <a:pt x="7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7" y="40"/>
                  </a:lnTo>
                  <a:lnTo>
                    <a:pt x="13" y="56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45" y="48"/>
                  </a:lnTo>
                  <a:lnTo>
                    <a:pt x="52" y="32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16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0" name="Freeform 31"/>
            <p:cNvSpPr>
              <a:spLocks/>
            </p:cNvSpPr>
            <p:nvPr/>
          </p:nvSpPr>
          <p:spPr bwMode="auto">
            <a:xfrm>
              <a:off x="4408" y="2535"/>
              <a:ext cx="58" cy="56"/>
            </a:xfrm>
            <a:custGeom>
              <a:avLst/>
              <a:gdLst>
                <a:gd name="T0" fmla="*/ 51 w 58"/>
                <a:gd name="T1" fmla="*/ 32 h 56"/>
                <a:gd name="T2" fmla="*/ 58 w 58"/>
                <a:gd name="T3" fmla="*/ 32 h 56"/>
                <a:gd name="T4" fmla="*/ 58 w 58"/>
                <a:gd name="T5" fmla="*/ 16 h 56"/>
                <a:gd name="T6" fmla="*/ 51 w 58"/>
                <a:gd name="T7" fmla="*/ 8 h 56"/>
                <a:gd name="T8" fmla="*/ 38 w 58"/>
                <a:gd name="T9" fmla="*/ 0 h 56"/>
                <a:gd name="T10" fmla="*/ 26 w 58"/>
                <a:gd name="T11" fmla="*/ 0 h 56"/>
                <a:gd name="T12" fmla="*/ 19 w 58"/>
                <a:gd name="T13" fmla="*/ 0 h 56"/>
                <a:gd name="T14" fmla="*/ 13 w 58"/>
                <a:gd name="T15" fmla="*/ 8 h 56"/>
                <a:gd name="T16" fmla="*/ 6 w 58"/>
                <a:gd name="T17" fmla="*/ 16 h 56"/>
                <a:gd name="T18" fmla="*/ 0 w 58"/>
                <a:gd name="T19" fmla="*/ 32 h 56"/>
                <a:gd name="T20" fmla="*/ 0 w 58"/>
                <a:gd name="T21" fmla="*/ 48 h 56"/>
                <a:gd name="T22" fmla="*/ 6 w 58"/>
                <a:gd name="T23" fmla="*/ 56 h 56"/>
                <a:gd name="T24" fmla="*/ 6 w 58"/>
                <a:gd name="T25" fmla="*/ 48 h 56"/>
                <a:gd name="T26" fmla="*/ 13 w 58"/>
                <a:gd name="T27" fmla="*/ 40 h 56"/>
                <a:gd name="T28" fmla="*/ 19 w 58"/>
                <a:gd name="T29" fmla="*/ 40 h 56"/>
                <a:gd name="T30" fmla="*/ 19 w 58"/>
                <a:gd name="T31" fmla="*/ 32 h 56"/>
                <a:gd name="T32" fmla="*/ 32 w 58"/>
                <a:gd name="T33" fmla="*/ 16 h 56"/>
                <a:gd name="T34" fmla="*/ 51 w 58"/>
                <a:gd name="T35" fmla="*/ 24 h 56"/>
                <a:gd name="T36" fmla="*/ 51 w 58"/>
                <a:gd name="T37" fmla="*/ 32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56">
                  <a:moveTo>
                    <a:pt x="51" y="32"/>
                  </a:moveTo>
                  <a:lnTo>
                    <a:pt x="58" y="32"/>
                  </a:lnTo>
                  <a:lnTo>
                    <a:pt x="58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6" y="56"/>
                  </a:lnTo>
                  <a:lnTo>
                    <a:pt x="6" y="48"/>
                  </a:lnTo>
                  <a:lnTo>
                    <a:pt x="13" y="40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32" y="16"/>
                  </a:lnTo>
                  <a:lnTo>
                    <a:pt x="51" y="24"/>
                  </a:lnTo>
                  <a:lnTo>
                    <a:pt x="51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1" name="Freeform 32"/>
            <p:cNvSpPr>
              <a:spLocks/>
            </p:cNvSpPr>
            <p:nvPr/>
          </p:nvSpPr>
          <p:spPr bwMode="auto">
            <a:xfrm>
              <a:off x="4388" y="2567"/>
              <a:ext cx="26" cy="40"/>
            </a:xfrm>
            <a:custGeom>
              <a:avLst/>
              <a:gdLst>
                <a:gd name="T0" fmla="*/ 26 w 26"/>
                <a:gd name="T1" fmla="*/ 8 h 40"/>
                <a:gd name="T2" fmla="*/ 20 w 26"/>
                <a:gd name="T3" fmla="*/ 0 h 40"/>
                <a:gd name="T4" fmla="*/ 13 w 26"/>
                <a:gd name="T5" fmla="*/ 8 h 40"/>
                <a:gd name="T6" fmla="*/ 0 w 26"/>
                <a:gd name="T7" fmla="*/ 16 h 40"/>
                <a:gd name="T8" fmla="*/ 0 w 26"/>
                <a:gd name="T9" fmla="*/ 24 h 40"/>
                <a:gd name="T10" fmla="*/ 0 w 26"/>
                <a:gd name="T11" fmla="*/ 40 h 40"/>
                <a:gd name="T12" fmla="*/ 7 w 26"/>
                <a:gd name="T13" fmla="*/ 32 h 40"/>
                <a:gd name="T14" fmla="*/ 13 w 26"/>
                <a:gd name="T15" fmla="*/ 24 h 40"/>
                <a:gd name="T16" fmla="*/ 20 w 26"/>
                <a:gd name="T17" fmla="*/ 16 h 40"/>
                <a:gd name="T18" fmla="*/ 26 w 26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40">
                  <a:moveTo>
                    <a:pt x="26" y="8"/>
                  </a:moveTo>
                  <a:lnTo>
                    <a:pt x="20" y="0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32"/>
                  </a:lnTo>
                  <a:lnTo>
                    <a:pt x="13" y="24"/>
                  </a:lnTo>
                  <a:lnTo>
                    <a:pt x="20" y="16"/>
                  </a:lnTo>
                  <a:lnTo>
                    <a:pt x="2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2" name="Freeform 33"/>
            <p:cNvSpPr>
              <a:spLocks/>
            </p:cNvSpPr>
            <p:nvPr/>
          </p:nvSpPr>
          <p:spPr bwMode="auto">
            <a:xfrm>
              <a:off x="4408" y="2559"/>
              <a:ext cx="6" cy="16"/>
            </a:xfrm>
            <a:custGeom>
              <a:avLst/>
              <a:gdLst>
                <a:gd name="T0" fmla="*/ 0 w 6"/>
                <a:gd name="T1" fmla="*/ 8 h 16"/>
                <a:gd name="T2" fmla="*/ 0 w 6"/>
                <a:gd name="T3" fmla="*/ 8 h 16"/>
                <a:gd name="T4" fmla="*/ 0 w 6"/>
                <a:gd name="T5" fmla="*/ 0 h 16"/>
                <a:gd name="T6" fmla="*/ 0 w 6"/>
                <a:gd name="T7" fmla="*/ 8 h 16"/>
                <a:gd name="T8" fmla="*/ 6 w 6"/>
                <a:gd name="T9" fmla="*/ 8 h 16"/>
                <a:gd name="T10" fmla="*/ 6 w 6"/>
                <a:gd name="T11" fmla="*/ 8 h 16"/>
                <a:gd name="T12" fmla="*/ 6 w 6"/>
                <a:gd name="T13" fmla="*/ 8 h 16"/>
                <a:gd name="T14" fmla="*/ 6 w 6"/>
                <a:gd name="T15" fmla="*/ 16 h 16"/>
                <a:gd name="T16" fmla="*/ 0 w 6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3" name="Freeform 34"/>
            <p:cNvSpPr>
              <a:spLocks/>
            </p:cNvSpPr>
            <p:nvPr/>
          </p:nvSpPr>
          <p:spPr bwMode="auto">
            <a:xfrm>
              <a:off x="4421" y="2591"/>
              <a:ext cx="25" cy="40"/>
            </a:xfrm>
            <a:custGeom>
              <a:avLst/>
              <a:gdLst>
                <a:gd name="T0" fmla="*/ 0 w 25"/>
                <a:gd name="T1" fmla="*/ 0 h 40"/>
                <a:gd name="T2" fmla="*/ 0 w 25"/>
                <a:gd name="T3" fmla="*/ 32 h 40"/>
                <a:gd name="T4" fmla="*/ 6 w 25"/>
                <a:gd name="T5" fmla="*/ 40 h 40"/>
                <a:gd name="T6" fmla="*/ 19 w 25"/>
                <a:gd name="T7" fmla="*/ 40 h 40"/>
                <a:gd name="T8" fmla="*/ 25 w 25"/>
                <a:gd name="T9" fmla="*/ 32 h 40"/>
                <a:gd name="T10" fmla="*/ 25 w 25"/>
                <a:gd name="T11" fmla="*/ 24 h 40"/>
                <a:gd name="T12" fmla="*/ 25 w 25"/>
                <a:gd name="T13" fmla="*/ 24 h 40"/>
                <a:gd name="T14" fmla="*/ 6 w 25"/>
                <a:gd name="T15" fmla="*/ 16 h 40"/>
                <a:gd name="T16" fmla="*/ 0 w 25"/>
                <a:gd name="T17" fmla="*/ 0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" h="40">
                  <a:moveTo>
                    <a:pt x="0" y="0"/>
                  </a:moveTo>
                  <a:lnTo>
                    <a:pt x="0" y="32"/>
                  </a:lnTo>
                  <a:lnTo>
                    <a:pt x="6" y="40"/>
                  </a:lnTo>
                  <a:lnTo>
                    <a:pt x="19" y="40"/>
                  </a:lnTo>
                  <a:lnTo>
                    <a:pt x="25" y="32"/>
                  </a:lnTo>
                  <a:lnTo>
                    <a:pt x="25" y="24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4" name="Freeform 35"/>
            <p:cNvSpPr>
              <a:spLocks/>
            </p:cNvSpPr>
            <p:nvPr/>
          </p:nvSpPr>
          <p:spPr bwMode="auto">
            <a:xfrm>
              <a:off x="4382" y="2615"/>
              <a:ext cx="116" cy="248"/>
            </a:xfrm>
            <a:custGeom>
              <a:avLst/>
              <a:gdLst>
                <a:gd name="T0" fmla="*/ 39 w 116"/>
                <a:gd name="T1" fmla="*/ 8 h 248"/>
                <a:gd name="T2" fmla="*/ 19 w 116"/>
                <a:gd name="T3" fmla="*/ 16 h 248"/>
                <a:gd name="T4" fmla="*/ 6 w 116"/>
                <a:gd name="T5" fmla="*/ 8 h 248"/>
                <a:gd name="T6" fmla="*/ 0 w 116"/>
                <a:gd name="T7" fmla="*/ 16 h 248"/>
                <a:gd name="T8" fmla="*/ 0 w 116"/>
                <a:gd name="T9" fmla="*/ 32 h 248"/>
                <a:gd name="T10" fmla="*/ 0 w 116"/>
                <a:gd name="T11" fmla="*/ 56 h 248"/>
                <a:gd name="T12" fmla="*/ 13 w 116"/>
                <a:gd name="T13" fmla="*/ 64 h 248"/>
                <a:gd name="T14" fmla="*/ 19 w 116"/>
                <a:gd name="T15" fmla="*/ 64 h 248"/>
                <a:gd name="T16" fmla="*/ 26 w 116"/>
                <a:gd name="T17" fmla="*/ 112 h 248"/>
                <a:gd name="T18" fmla="*/ 13 w 116"/>
                <a:gd name="T19" fmla="*/ 208 h 248"/>
                <a:gd name="T20" fmla="*/ 6 w 116"/>
                <a:gd name="T21" fmla="*/ 240 h 248"/>
                <a:gd name="T22" fmla="*/ 39 w 116"/>
                <a:gd name="T23" fmla="*/ 248 h 248"/>
                <a:gd name="T24" fmla="*/ 77 w 116"/>
                <a:gd name="T25" fmla="*/ 248 h 248"/>
                <a:gd name="T26" fmla="*/ 97 w 116"/>
                <a:gd name="T27" fmla="*/ 240 h 248"/>
                <a:gd name="T28" fmla="*/ 116 w 116"/>
                <a:gd name="T29" fmla="*/ 224 h 248"/>
                <a:gd name="T30" fmla="*/ 116 w 116"/>
                <a:gd name="T31" fmla="*/ 208 h 248"/>
                <a:gd name="T32" fmla="*/ 90 w 116"/>
                <a:gd name="T33" fmla="*/ 112 h 248"/>
                <a:gd name="T34" fmla="*/ 90 w 116"/>
                <a:gd name="T35" fmla="*/ 64 h 248"/>
                <a:gd name="T36" fmla="*/ 97 w 116"/>
                <a:gd name="T37" fmla="*/ 56 h 248"/>
                <a:gd name="T38" fmla="*/ 103 w 116"/>
                <a:gd name="T39" fmla="*/ 48 h 248"/>
                <a:gd name="T40" fmla="*/ 103 w 116"/>
                <a:gd name="T41" fmla="*/ 24 h 248"/>
                <a:gd name="T42" fmla="*/ 97 w 116"/>
                <a:gd name="T43" fmla="*/ 8 h 248"/>
                <a:gd name="T44" fmla="*/ 84 w 116"/>
                <a:gd name="T45" fmla="*/ 8 h 248"/>
                <a:gd name="T46" fmla="*/ 64 w 116"/>
                <a:gd name="T47" fmla="*/ 0 h 248"/>
                <a:gd name="T48" fmla="*/ 64 w 116"/>
                <a:gd name="T49" fmla="*/ 8 h 248"/>
                <a:gd name="T50" fmla="*/ 58 w 116"/>
                <a:gd name="T51" fmla="*/ 16 h 248"/>
                <a:gd name="T52" fmla="*/ 45 w 116"/>
                <a:gd name="T53" fmla="*/ 16 h 248"/>
                <a:gd name="T54" fmla="*/ 39 w 116"/>
                <a:gd name="T55" fmla="*/ 8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248">
                  <a:moveTo>
                    <a:pt x="39" y="8"/>
                  </a:moveTo>
                  <a:lnTo>
                    <a:pt x="19" y="16"/>
                  </a:lnTo>
                  <a:lnTo>
                    <a:pt x="6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64"/>
                  </a:lnTo>
                  <a:lnTo>
                    <a:pt x="26" y="112"/>
                  </a:lnTo>
                  <a:lnTo>
                    <a:pt x="13" y="208"/>
                  </a:lnTo>
                  <a:lnTo>
                    <a:pt x="6" y="240"/>
                  </a:lnTo>
                  <a:lnTo>
                    <a:pt x="39" y="248"/>
                  </a:lnTo>
                  <a:lnTo>
                    <a:pt x="77" y="248"/>
                  </a:lnTo>
                  <a:lnTo>
                    <a:pt x="97" y="240"/>
                  </a:lnTo>
                  <a:lnTo>
                    <a:pt x="116" y="224"/>
                  </a:lnTo>
                  <a:lnTo>
                    <a:pt x="116" y="208"/>
                  </a:lnTo>
                  <a:lnTo>
                    <a:pt x="90" y="112"/>
                  </a:lnTo>
                  <a:lnTo>
                    <a:pt x="90" y="64"/>
                  </a:lnTo>
                  <a:lnTo>
                    <a:pt x="97" y="56"/>
                  </a:lnTo>
                  <a:lnTo>
                    <a:pt x="103" y="48"/>
                  </a:lnTo>
                  <a:lnTo>
                    <a:pt x="103" y="24"/>
                  </a:lnTo>
                  <a:lnTo>
                    <a:pt x="97" y="8"/>
                  </a:lnTo>
                  <a:lnTo>
                    <a:pt x="84" y="8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58" y="16"/>
                  </a:lnTo>
                  <a:lnTo>
                    <a:pt x="45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5" name="Line 36"/>
            <p:cNvSpPr>
              <a:spLocks noChangeShapeType="1"/>
            </p:cNvSpPr>
            <p:nvPr/>
          </p:nvSpPr>
          <p:spPr bwMode="auto">
            <a:xfrm flipV="1">
              <a:off x="4472" y="2655"/>
              <a:ext cx="1" cy="24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56" name="Freeform 37"/>
            <p:cNvSpPr>
              <a:spLocks/>
            </p:cNvSpPr>
            <p:nvPr/>
          </p:nvSpPr>
          <p:spPr bwMode="auto">
            <a:xfrm>
              <a:off x="4388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24 h 24"/>
                <a:gd name="T4" fmla="*/ 7 w 20"/>
                <a:gd name="T5" fmla="*/ 24 h 24"/>
                <a:gd name="T6" fmla="*/ 20 w 20"/>
                <a:gd name="T7" fmla="*/ 24 h 24"/>
                <a:gd name="T8" fmla="*/ 13 w 20"/>
                <a:gd name="T9" fmla="*/ 8 h 24"/>
                <a:gd name="T10" fmla="*/ 7 w 20"/>
                <a:gd name="T11" fmla="*/ 8 h 24"/>
                <a:gd name="T12" fmla="*/ 0 w 20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24"/>
                  </a:lnTo>
                  <a:lnTo>
                    <a:pt x="7" y="24"/>
                  </a:lnTo>
                  <a:lnTo>
                    <a:pt x="20" y="24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7" name="Freeform 38"/>
            <p:cNvSpPr>
              <a:spLocks/>
            </p:cNvSpPr>
            <p:nvPr/>
          </p:nvSpPr>
          <p:spPr bwMode="auto">
            <a:xfrm>
              <a:off x="4472" y="2671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16 h 16"/>
                <a:gd name="T4" fmla="*/ 7 w 13"/>
                <a:gd name="T5" fmla="*/ 16 h 16"/>
                <a:gd name="T6" fmla="*/ 13 w 13"/>
                <a:gd name="T7" fmla="*/ 16 h 16"/>
                <a:gd name="T8" fmla="*/ 13 w 13"/>
                <a:gd name="T9" fmla="*/ 0 h 16"/>
                <a:gd name="T10" fmla="*/ 7 w 13"/>
                <a:gd name="T11" fmla="*/ 0 h 16"/>
                <a:gd name="T12" fmla="*/ 0 w 13"/>
                <a:gd name="T13" fmla="*/ 8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16"/>
                  </a:lnTo>
                  <a:lnTo>
                    <a:pt x="7" y="16"/>
                  </a:lnTo>
                  <a:lnTo>
                    <a:pt x="13" y="16"/>
                  </a:lnTo>
                  <a:lnTo>
                    <a:pt x="13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8" name="Freeform 39"/>
            <p:cNvSpPr>
              <a:spLocks/>
            </p:cNvSpPr>
            <p:nvPr/>
          </p:nvSpPr>
          <p:spPr bwMode="auto">
            <a:xfrm>
              <a:off x="4388" y="2695"/>
              <a:ext cx="71" cy="64"/>
            </a:xfrm>
            <a:custGeom>
              <a:avLst/>
              <a:gdLst>
                <a:gd name="T0" fmla="*/ 0 w 71"/>
                <a:gd name="T1" fmla="*/ 0 h 64"/>
                <a:gd name="T2" fmla="*/ 7 w 71"/>
                <a:gd name="T3" fmla="*/ 24 h 64"/>
                <a:gd name="T4" fmla="*/ 39 w 71"/>
                <a:gd name="T5" fmla="*/ 48 h 64"/>
                <a:gd name="T6" fmla="*/ 46 w 71"/>
                <a:gd name="T7" fmla="*/ 56 h 64"/>
                <a:gd name="T8" fmla="*/ 58 w 71"/>
                <a:gd name="T9" fmla="*/ 64 h 64"/>
                <a:gd name="T10" fmla="*/ 71 w 71"/>
                <a:gd name="T11" fmla="*/ 48 h 64"/>
                <a:gd name="T12" fmla="*/ 65 w 71"/>
                <a:gd name="T13" fmla="*/ 48 h 64"/>
                <a:gd name="T14" fmla="*/ 58 w 71"/>
                <a:gd name="T15" fmla="*/ 40 h 64"/>
                <a:gd name="T16" fmla="*/ 65 w 71"/>
                <a:gd name="T17" fmla="*/ 40 h 64"/>
                <a:gd name="T18" fmla="*/ 65 w 71"/>
                <a:gd name="T19" fmla="*/ 32 h 64"/>
                <a:gd name="T20" fmla="*/ 52 w 71"/>
                <a:gd name="T21" fmla="*/ 32 h 64"/>
                <a:gd name="T22" fmla="*/ 46 w 71"/>
                <a:gd name="T23" fmla="*/ 40 h 64"/>
                <a:gd name="T24" fmla="*/ 20 w 71"/>
                <a:gd name="T25" fmla="*/ 16 h 64"/>
                <a:gd name="T26" fmla="*/ 20 w 71"/>
                <a:gd name="T27" fmla="*/ 0 h 64"/>
                <a:gd name="T28" fmla="*/ 0 w 71"/>
                <a:gd name="T29" fmla="*/ 0 h 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64">
                  <a:moveTo>
                    <a:pt x="0" y="0"/>
                  </a:moveTo>
                  <a:lnTo>
                    <a:pt x="7" y="24"/>
                  </a:lnTo>
                  <a:lnTo>
                    <a:pt x="39" y="48"/>
                  </a:lnTo>
                  <a:lnTo>
                    <a:pt x="46" y="56"/>
                  </a:lnTo>
                  <a:lnTo>
                    <a:pt x="58" y="64"/>
                  </a:lnTo>
                  <a:lnTo>
                    <a:pt x="71" y="48"/>
                  </a:lnTo>
                  <a:lnTo>
                    <a:pt x="65" y="48"/>
                  </a:lnTo>
                  <a:lnTo>
                    <a:pt x="58" y="40"/>
                  </a:lnTo>
                  <a:lnTo>
                    <a:pt x="65" y="40"/>
                  </a:lnTo>
                  <a:lnTo>
                    <a:pt x="65" y="32"/>
                  </a:lnTo>
                  <a:lnTo>
                    <a:pt x="52" y="32"/>
                  </a:lnTo>
                  <a:lnTo>
                    <a:pt x="46" y="40"/>
                  </a:lnTo>
                  <a:lnTo>
                    <a:pt x="20" y="16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59" name="Freeform 40"/>
            <p:cNvSpPr>
              <a:spLocks/>
            </p:cNvSpPr>
            <p:nvPr/>
          </p:nvSpPr>
          <p:spPr bwMode="auto">
            <a:xfrm>
              <a:off x="4446" y="2687"/>
              <a:ext cx="39" cy="56"/>
            </a:xfrm>
            <a:custGeom>
              <a:avLst/>
              <a:gdLst>
                <a:gd name="T0" fmla="*/ 26 w 39"/>
                <a:gd name="T1" fmla="*/ 0 h 56"/>
                <a:gd name="T2" fmla="*/ 26 w 39"/>
                <a:gd name="T3" fmla="*/ 32 h 56"/>
                <a:gd name="T4" fmla="*/ 13 w 39"/>
                <a:gd name="T5" fmla="*/ 40 h 56"/>
                <a:gd name="T6" fmla="*/ 7 w 39"/>
                <a:gd name="T7" fmla="*/ 40 h 56"/>
                <a:gd name="T8" fmla="*/ 7 w 39"/>
                <a:gd name="T9" fmla="*/ 48 h 56"/>
                <a:gd name="T10" fmla="*/ 0 w 39"/>
                <a:gd name="T11" fmla="*/ 48 h 56"/>
                <a:gd name="T12" fmla="*/ 7 w 39"/>
                <a:gd name="T13" fmla="*/ 56 h 56"/>
                <a:gd name="T14" fmla="*/ 13 w 39"/>
                <a:gd name="T15" fmla="*/ 56 h 56"/>
                <a:gd name="T16" fmla="*/ 20 w 39"/>
                <a:gd name="T17" fmla="*/ 56 h 56"/>
                <a:gd name="T18" fmla="*/ 26 w 39"/>
                <a:gd name="T19" fmla="*/ 48 h 56"/>
                <a:gd name="T20" fmla="*/ 39 w 39"/>
                <a:gd name="T21" fmla="*/ 32 h 56"/>
                <a:gd name="T22" fmla="*/ 39 w 39"/>
                <a:gd name="T23" fmla="*/ 0 h 56"/>
                <a:gd name="T24" fmla="*/ 33 w 39"/>
                <a:gd name="T25" fmla="*/ 0 h 56"/>
                <a:gd name="T26" fmla="*/ 26 w 39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26" y="0"/>
                  </a:moveTo>
                  <a:lnTo>
                    <a:pt x="26" y="32"/>
                  </a:lnTo>
                  <a:lnTo>
                    <a:pt x="13" y="40"/>
                  </a:lnTo>
                  <a:lnTo>
                    <a:pt x="7" y="40"/>
                  </a:lnTo>
                  <a:lnTo>
                    <a:pt x="7" y="48"/>
                  </a:lnTo>
                  <a:lnTo>
                    <a:pt x="0" y="48"/>
                  </a:lnTo>
                  <a:lnTo>
                    <a:pt x="7" y="56"/>
                  </a:lnTo>
                  <a:lnTo>
                    <a:pt x="13" y="56"/>
                  </a:lnTo>
                  <a:lnTo>
                    <a:pt x="20" y="56"/>
                  </a:lnTo>
                  <a:lnTo>
                    <a:pt x="26" y="48"/>
                  </a:lnTo>
                  <a:lnTo>
                    <a:pt x="39" y="32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0" name="Freeform 41"/>
            <p:cNvSpPr>
              <a:spLocks/>
            </p:cNvSpPr>
            <p:nvPr/>
          </p:nvSpPr>
          <p:spPr bwMode="auto">
            <a:xfrm>
              <a:off x="4408" y="2615"/>
              <a:ext cx="51" cy="32"/>
            </a:xfrm>
            <a:custGeom>
              <a:avLst/>
              <a:gdLst>
                <a:gd name="T0" fmla="*/ 13 w 51"/>
                <a:gd name="T1" fmla="*/ 8 h 32"/>
                <a:gd name="T2" fmla="*/ 0 w 51"/>
                <a:gd name="T3" fmla="*/ 8 h 32"/>
                <a:gd name="T4" fmla="*/ 0 w 51"/>
                <a:gd name="T5" fmla="*/ 24 h 32"/>
                <a:gd name="T6" fmla="*/ 19 w 51"/>
                <a:gd name="T7" fmla="*/ 32 h 32"/>
                <a:gd name="T8" fmla="*/ 26 w 51"/>
                <a:gd name="T9" fmla="*/ 32 h 32"/>
                <a:gd name="T10" fmla="*/ 32 w 51"/>
                <a:gd name="T11" fmla="*/ 24 h 32"/>
                <a:gd name="T12" fmla="*/ 38 w 51"/>
                <a:gd name="T13" fmla="*/ 32 h 32"/>
                <a:gd name="T14" fmla="*/ 45 w 51"/>
                <a:gd name="T15" fmla="*/ 32 h 32"/>
                <a:gd name="T16" fmla="*/ 51 w 51"/>
                <a:gd name="T17" fmla="*/ 16 h 32"/>
                <a:gd name="T18" fmla="*/ 51 w 51"/>
                <a:gd name="T19" fmla="*/ 8 h 32"/>
                <a:gd name="T20" fmla="*/ 38 w 51"/>
                <a:gd name="T21" fmla="*/ 0 h 32"/>
                <a:gd name="T22" fmla="*/ 38 w 51"/>
                <a:gd name="T23" fmla="*/ 8 h 32"/>
                <a:gd name="T24" fmla="*/ 32 w 51"/>
                <a:gd name="T25" fmla="*/ 16 h 32"/>
                <a:gd name="T26" fmla="*/ 19 w 51"/>
                <a:gd name="T27" fmla="*/ 16 h 32"/>
                <a:gd name="T28" fmla="*/ 13 w 51"/>
                <a:gd name="T29" fmla="*/ 8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" h="32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38" y="32"/>
                  </a:lnTo>
                  <a:lnTo>
                    <a:pt x="45" y="32"/>
                  </a:lnTo>
                  <a:lnTo>
                    <a:pt x="51" y="16"/>
                  </a:lnTo>
                  <a:lnTo>
                    <a:pt x="51" y="8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2" y="16"/>
                  </a:lnTo>
                  <a:lnTo>
                    <a:pt x="19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1" name="Freeform 42"/>
            <p:cNvSpPr>
              <a:spLocks/>
            </p:cNvSpPr>
            <p:nvPr/>
          </p:nvSpPr>
          <p:spPr bwMode="auto">
            <a:xfrm>
              <a:off x="4446" y="2863"/>
              <a:ext cx="1" cy="48"/>
            </a:xfrm>
            <a:custGeom>
              <a:avLst/>
              <a:gdLst>
                <a:gd name="T0" fmla="*/ 0 w 1"/>
                <a:gd name="T1" fmla="*/ 48 h 48"/>
                <a:gd name="T2" fmla="*/ 0 w 1"/>
                <a:gd name="T3" fmla="*/ 32 h 48"/>
                <a:gd name="T4" fmla="*/ 0 w 1"/>
                <a:gd name="T5" fmla="*/ 0 h 4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8">
                  <a:moveTo>
                    <a:pt x="0" y="48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2" name="Freeform 43"/>
            <p:cNvSpPr>
              <a:spLocks/>
            </p:cNvSpPr>
            <p:nvPr/>
          </p:nvSpPr>
          <p:spPr bwMode="auto">
            <a:xfrm>
              <a:off x="4427" y="2911"/>
              <a:ext cx="58" cy="32"/>
            </a:xfrm>
            <a:custGeom>
              <a:avLst/>
              <a:gdLst>
                <a:gd name="T0" fmla="*/ 0 w 58"/>
                <a:gd name="T1" fmla="*/ 0 h 32"/>
                <a:gd name="T2" fmla="*/ 0 w 58"/>
                <a:gd name="T3" fmla="*/ 16 h 32"/>
                <a:gd name="T4" fmla="*/ 0 w 58"/>
                <a:gd name="T5" fmla="*/ 24 h 32"/>
                <a:gd name="T6" fmla="*/ 7 w 58"/>
                <a:gd name="T7" fmla="*/ 32 h 32"/>
                <a:gd name="T8" fmla="*/ 26 w 58"/>
                <a:gd name="T9" fmla="*/ 32 h 32"/>
                <a:gd name="T10" fmla="*/ 32 w 58"/>
                <a:gd name="T11" fmla="*/ 24 h 32"/>
                <a:gd name="T12" fmla="*/ 32 w 58"/>
                <a:gd name="T13" fmla="*/ 24 h 32"/>
                <a:gd name="T14" fmla="*/ 45 w 58"/>
                <a:gd name="T15" fmla="*/ 24 h 32"/>
                <a:gd name="T16" fmla="*/ 58 w 58"/>
                <a:gd name="T17" fmla="*/ 16 h 32"/>
                <a:gd name="T18" fmla="*/ 58 w 58"/>
                <a:gd name="T19" fmla="*/ 8 h 32"/>
                <a:gd name="T20" fmla="*/ 45 w 58"/>
                <a:gd name="T21" fmla="*/ 8 h 32"/>
                <a:gd name="T22" fmla="*/ 39 w 58"/>
                <a:gd name="T23" fmla="*/ 0 h 32"/>
                <a:gd name="T24" fmla="*/ 26 w 58"/>
                <a:gd name="T25" fmla="*/ 0 h 32"/>
                <a:gd name="T26" fmla="*/ 19 w 58"/>
                <a:gd name="T27" fmla="*/ 0 h 32"/>
                <a:gd name="T28" fmla="*/ 13 w 58"/>
                <a:gd name="T29" fmla="*/ 0 h 32"/>
                <a:gd name="T30" fmla="*/ 0 w 58"/>
                <a:gd name="T31" fmla="*/ 0 h 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8" h="32">
                  <a:moveTo>
                    <a:pt x="0" y="0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6" y="32"/>
                  </a:lnTo>
                  <a:lnTo>
                    <a:pt x="32" y="24"/>
                  </a:lnTo>
                  <a:lnTo>
                    <a:pt x="45" y="24"/>
                  </a:lnTo>
                  <a:lnTo>
                    <a:pt x="58" y="16"/>
                  </a:lnTo>
                  <a:lnTo>
                    <a:pt x="58" y="8"/>
                  </a:lnTo>
                  <a:lnTo>
                    <a:pt x="45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3" name="Freeform 44"/>
            <p:cNvSpPr>
              <a:spLocks/>
            </p:cNvSpPr>
            <p:nvPr/>
          </p:nvSpPr>
          <p:spPr bwMode="auto">
            <a:xfrm>
              <a:off x="4628" y="2839"/>
              <a:ext cx="52" cy="72"/>
            </a:xfrm>
            <a:custGeom>
              <a:avLst/>
              <a:gdLst>
                <a:gd name="T0" fmla="*/ 0 w 52"/>
                <a:gd name="T1" fmla="*/ 0 h 72"/>
                <a:gd name="T2" fmla="*/ 7 w 52"/>
                <a:gd name="T3" fmla="*/ 48 h 72"/>
                <a:gd name="T4" fmla="*/ 7 w 52"/>
                <a:gd name="T5" fmla="*/ 64 h 72"/>
                <a:gd name="T6" fmla="*/ 20 w 52"/>
                <a:gd name="T7" fmla="*/ 72 h 72"/>
                <a:gd name="T8" fmla="*/ 26 w 52"/>
                <a:gd name="T9" fmla="*/ 64 h 72"/>
                <a:gd name="T10" fmla="*/ 39 w 52"/>
                <a:gd name="T11" fmla="*/ 72 h 72"/>
                <a:gd name="T12" fmla="*/ 52 w 52"/>
                <a:gd name="T13" fmla="*/ 64 h 72"/>
                <a:gd name="T14" fmla="*/ 52 w 52"/>
                <a:gd name="T15" fmla="*/ 48 h 72"/>
                <a:gd name="T16" fmla="*/ 52 w 52"/>
                <a:gd name="T17" fmla="*/ 0 h 72"/>
                <a:gd name="T18" fmla="*/ 46 w 52"/>
                <a:gd name="T19" fmla="*/ 8 h 72"/>
                <a:gd name="T20" fmla="*/ 0 w 52"/>
                <a:gd name="T21" fmla="*/ 0 h 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2" h="72">
                  <a:moveTo>
                    <a:pt x="0" y="0"/>
                  </a:moveTo>
                  <a:lnTo>
                    <a:pt x="7" y="48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9" y="72"/>
                  </a:lnTo>
                  <a:lnTo>
                    <a:pt x="52" y="64"/>
                  </a:lnTo>
                  <a:lnTo>
                    <a:pt x="52" y="48"/>
                  </a:lnTo>
                  <a:lnTo>
                    <a:pt x="52" y="0"/>
                  </a:lnTo>
                  <a:lnTo>
                    <a:pt x="4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4" name="Freeform 45"/>
            <p:cNvSpPr>
              <a:spLocks/>
            </p:cNvSpPr>
            <p:nvPr/>
          </p:nvSpPr>
          <p:spPr bwMode="auto">
            <a:xfrm>
              <a:off x="4667" y="2487"/>
              <a:ext cx="33" cy="40"/>
            </a:xfrm>
            <a:custGeom>
              <a:avLst/>
              <a:gdLst>
                <a:gd name="T0" fmla="*/ 0 w 33"/>
                <a:gd name="T1" fmla="*/ 8 h 40"/>
                <a:gd name="T2" fmla="*/ 7 w 33"/>
                <a:gd name="T3" fmla="*/ 0 h 40"/>
                <a:gd name="T4" fmla="*/ 20 w 33"/>
                <a:gd name="T5" fmla="*/ 0 h 40"/>
                <a:gd name="T6" fmla="*/ 33 w 33"/>
                <a:gd name="T7" fmla="*/ 16 h 40"/>
                <a:gd name="T8" fmla="*/ 33 w 33"/>
                <a:gd name="T9" fmla="*/ 24 h 40"/>
                <a:gd name="T10" fmla="*/ 33 w 33"/>
                <a:gd name="T11" fmla="*/ 40 h 40"/>
                <a:gd name="T12" fmla="*/ 20 w 33"/>
                <a:gd name="T13" fmla="*/ 40 h 40"/>
                <a:gd name="T14" fmla="*/ 20 w 33"/>
                <a:gd name="T15" fmla="*/ 32 h 40"/>
                <a:gd name="T16" fmla="*/ 13 w 33"/>
                <a:gd name="T17" fmla="*/ 8 h 40"/>
                <a:gd name="T18" fmla="*/ 0 w 33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3" h="40">
                  <a:moveTo>
                    <a:pt x="0" y="8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33" y="16"/>
                  </a:lnTo>
                  <a:lnTo>
                    <a:pt x="33" y="24"/>
                  </a:lnTo>
                  <a:lnTo>
                    <a:pt x="33" y="40"/>
                  </a:lnTo>
                  <a:lnTo>
                    <a:pt x="20" y="40"/>
                  </a:lnTo>
                  <a:lnTo>
                    <a:pt x="20" y="32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5" name="Freeform 46"/>
            <p:cNvSpPr>
              <a:spLocks/>
            </p:cNvSpPr>
            <p:nvPr/>
          </p:nvSpPr>
          <p:spPr bwMode="auto">
            <a:xfrm>
              <a:off x="4622" y="2464"/>
              <a:ext cx="52" cy="79"/>
            </a:xfrm>
            <a:custGeom>
              <a:avLst/>
              <a:gdLst>
                <a:gd name="T0" fmla="*/ 6 w 52"/>
                <a:gd name="T1" fmla="*/ 31 h 79"/>
                <a:gd name="T2" fmla="*/ 0 w 52"/>
                <a:gd name="T3" fmla="*/ 31 h 79"/>
                <a:gd name="T4" fmla="*/ 0 w 52"/>
                <a:gd name="T5" fmla="*/ 31 h 79"/>
                <a:gd name="T6" fmla="*/ 0 w 52"/>
                <a:gd name="T7" fmla="*/ 47 h 79"/>
                <a:gd name="T8" fmla="*/ 6 w 52"/>
                <a:gd name="T9" fmla="*/ 47 h 79"/>
                <a:gd name="T10" fmla="*/ 13 w 52"/>
                <a:gd name="T11" fmla="*/ 71 h 79"/>
                <a:gd name="T12" fmla="*/ 32 w 52"/>
                <a:gd name="T13" fmla="*/ 79 h 79"/>
                <a:gd name="T14" fmla="*/ 45 w 52"/>
                <a:gd name="T15" fmla="*/ 79 h 79"/>
                <a:gd name="T16" fmla="*/ 52 w 52"/>
                <a:gd name="T17" fmla="*/ 63 h 79"/>
                <a:gd name="T18" fmla="*/ 52 w 52"/>
                <a:gd name="T19" fmla="*/ 39 h 79"/>
                <a:gd name="T20" fmla="*/ 52 w 52"/>
                <a:gd name="T21" fmla="*/ 15 h 79"/>
                <a:gd name="T22" fmla="*/ 26 w 52"/>
                <a:gd name="T23" fmla="*/ 0 h 79"/>
                <a:gd name="T24" fmla="*/ 6 w 52"/>
                <a:gd name="T25" fmla="*/ 15 h 79"/>
                <a:gd name="T26" fmla="*/ 6 w 52"/>
                <a:gd name="T27" fmla="*/ 31 h 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9">
                  <a:moveTo>
                    <a:pt x="6" y="31"/>
                  </a:moveTo>
                  <a:lnTo>
                    <a:pt x="0" y="31"/>
                  </a:lnTo>
                  <a:lnTo>
                    <a:pt x="0" y="47"/>
                  </a:lnTo>
                  <a:lnTo>
                    <a:pt x="6" y="47"/>
                  </a:lnTo>
                  <a:lnTo>
                    <a:pt x="13" y="71"/>
                  </a:lnTo>
                  <a:lnTo>
                    <a:pt x="32" y="79"/>
                  </a:lnTo>
                  <a:lnTo>
                    <a:pt x="45" y="79"/>
                  </a:lnTo>
                  <a:lnTo>
                    <a:pt x="52" y="63"/>
                  </a:lnTo>
                  <a:lnTo>
                    <a:pt x="52" y="39"/>
                  </a:lnTo>
                  <a:lnTo>
                    <a:pt x="52" y="15"/>
                  </a:lnTo>
                  <a:lnTo>
                    <a:pt x="26" y="0"/>
                  </a:lnTo>
                  <a:lnTo>
                    <a:pt x="6" y="15"/>
                  </a:lnTo>
                  <a:lnTo>
                    <a:pt x="6" y="3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6" name="Freeform 47"/>
            <p:cNvSpPr>
              <a:spLocks/>
            </p:cNvSpPr>
            <p:nvPr/>
          </p:nvSpPr>
          <p:spPr bwMode="auto">
            <a:xfrm>
              <a:off x="4609" y="2448"/>
              <a:ext cx="71" cy="63"/>
            </a:xfrm>
            <a:custGeom>
              <a:avLst/>
              <a:gdLst>
                <a:gd name="T0" fmla="*/ 65 w 71"/>
                <a:gd name="T1" fmla="*/ 39 h 63"/>
                <a:gd name="T2" fmla="*/ 71 w 71"/>
                <a:gd name="T3" fmla="*/ 31 h 63"/>
                <a:gd name="T4" fmla="*/ 71 w 71"/>
                <a:gd name="T5" fmla="*/ 16 h 63"/>
                <a:gd name="T6" fmla="*/ 58 w 71"/>
                <a:gd name="T7" fmla="*/ 8 h 63"/>
                <a:gd name="T8" fmla="*/ 52 w 71"/>
                <a:gd name="T9" fmla="*/ 0 h 63"/>
                <a:gd name="T10" fmla="*/ 32 w 71"/>
                <a:gd name="T11" fmla="*/ 0 h 63"/>
                <a:gd name="T12" fmla="*/ 19 w 71"/>
                <a:gd name="T13" fmla="*/ 0 h 63"/>
                <a:gd name="T14" fmla="*/ 19 w 71"/>
                <a:gd name="T15" fmla="*/ 8 h 63"/>
                <a:gd name="T16" fmla="*/ 6 w 71"/>
                <a:gd name="T17" fmla="*/ 16 h 63"/>
                <a:gd name="T18" fmla="*/ 0 w 71"/>
                <a:gd name="T19" fmla="*/ 31 h 63"/>
                <a:gd name="T20" fmla="*/ 0 w 71"/>
                <a:gd name="T21" fmla="*/ 55 h 63"/>
                <a:gd name="T22" fmla="*/ 13 w 71"/>
                <a:gd name="T23" fmla="*/ 63 h 63"/>
                <a:gd name="T24" fmla="*/ 13 w 71"/>
                <a:gd name="T25" fmla="*/ 47 h 63"/>
                <a:gd name="T26" fmla="*/ 13 w 71"/>
                <a:gd name="T27" fmla="*/ 47 h 63"/>
                <a:gd name="T28" fmla="*/ 19 w 71"/>
                <a:gd name="T29" fmla="*/ 47 h 63"/>
                <a:gd name="T30" fmla="*/ 19 w 71"/>
                <a:gd name="T31" fmla="*/ 31 h 63"/>
                <a:gd name="T32" fmla="*/ 39 w 71"/>
                <a:gd name="T33" fmla="*/ 16 h 63"/>
                <a:gd name="T34" fmla="*/ 65 w 71"/>
                <a:gd name="T35" fmla="*/ 31 h 63"/>
                <a:gd name="T36" fmla="*/ 65 w 71"/>
                <a:gd name="T37" fmla="*/ 39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71" h="63">
                  <a:moveTo>
                    <a:pt x="65" y="39"/>
                  </a:moveTo>
                  <a:lnTo>
                    <a:pt x="71" y="31"/>
                  </a:lnTo>
                  <a:lnTo>
                    <a:pt x="71" y="16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1"/>
                  </a:lnTo>
                  <a:lnTo>
                    <a:pt x="0" y="55"/>
                  </a:lnTo>
                  <a:lnTo>
                    <a:pt x="13" y="63"/>
                  </a:lnTo>
                  <a:lnTo>
                    <a:pt x="13" y="47"/>
                  </a:lnTo>
                  <a:lnTo>
                    <a:pt x="19" y="47"/>
                  </a:lnTo>
                  <a:lnTo>
                    <a:pt x="19" y="31"/>
                  </a:lnTo>
                  <a:lnTo>
                    <a:pt x="39" y="16"/>
                  </a:lnTo>
                  <a:lnTo>
                    <a:pt x="65" y="31"/>
                  </a:lnTo>
                  <a:lnTo>
                    <a:pt x="65" y="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7" name="Freeform 48"/>
            <p:cNvSpPr>
              <a:spLocks/>
            </p:cNvSpPr>
            <p:nvPr/>
          </p:nvSpPr>
          <p:spPr bwMode="auto">
            <a:xfrm>
              <a:off x="4583" y="2487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26 w 32"/>
                <a:gd name="T3" fmla="*/ 0 h 40"/>
                <a:gd name="T4" fmla="*/ 19 w 32"/>
                <a:gd name="T5" fmla="*/ 8 h 40"/>
                <a:gd name="T6" fmla="*/ 6 w 32"/>
                <a:gd name="T7" fmla="*/ 16 h 40"/>
                <a:gd name="T8" fmla="*/ 0 w 32"/>
                <a:gd name="T9" fmla="*/ 32 h 40"/>
                <a:gd name="T10" fmla="*/ 6 w 32"/>
                <a:gd name="T11" fmla="*/ 40 h 40"/>
                <a:gd name="T12" fmla="*/ 13 w 32"/>
                <a:gd name="T13" fmla="*/ 40 h 40"/>
                <a:gd name="T14" fmla="*/ 13 w 32"/>
                <a:gd name="T15" fmla="*/ 32 h 40"/>
                <a:gd name="T16" fmla="*/ 19 w 32"/>
                <a:gd name="T17" fmla="*/ 16 h 40"/>
                <a:gd name="T18" fmla="*/ 32 w 32"/>
                <a:gd name="T19" fmla="*/ 8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26" y="0"/>
                  </a:lnTo>
                  <a:lnTo>
                    <a:pt x="19" y="8"/>
                  </a:lnTo>
                  <a:lnTo>
                    <a:pt x="6" y="16"/>
                  </a:lnTo>
                  <a:lnTo>
                    <a:pt x="0" y="32"/>
                  </a:lnTo>
                  <a:lnTo>
                    <a:pt x="6" y="40"/>
                  </a:lnTo>
                  <a:lnTo>
                    <a:pt x="13" y="40"/>
                  </a:lnTo>
                  <a:lnTo>
                    <a:pt x="13" y="32"/>
                  </a:lnTo>
                  <a:lnTo>
                    <a:pt x="19" y="16"/>
                  </a:lnTo>
                  <a:lnTo>
                    <a:pt x="32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8" name="Freeform 49"/>
            <p:cNvSpPr>
              <a:spLocks/>
            </p:cNvSpPr>
            <p:nvPr/>
          </p:nvSpPr>
          <p:spPr bwMode="auto">
            <a:xfrm>
              <a:off x="4609" y="2479"/>
              <a:ext cx="13" cy="16"/>
            </a:xfrm>
            <a:custGeom>
              <a:avLst/>
              <a:gdLst>
                <a:gd name="T0" fmla="*/ 0 w 13"/>
                <a:gd name="T1" fmla="*/ 8 h 16"/>
                <a:gd name="T2" fmla="*/ 0 w 13"/>
                <a:gd name="T3" fmla="*/ 8 h 16"/>
                <a:gd name="T4" fmla="*/ 0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0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0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69" name="Freeform 50"/>
            <p:cNvSpPr>
              <a:spLocks/>
            </p:cNvSpPr>
            <p:nvPr/>
          </p:nvSpPr>
          <p:spPr bwMode="auto">
            <a:xfrm>
              <a:off x="4622" y="2511"/>
              <a:ext cx="39" cy="48"/>
            </a:xfrm>
            <a:custGeom>
              <a:avLst/>
              <a:gdLst>
                <a:gd name="T0" fmla="*/ 6 w 39"/>
                <a:gd name="T1" fmla="*/ 0 h 48"/>
                <a:gd name="T2" fmla="*/ 0 w 39"/>
                <a:gd name="T3" fmla="*/ 40 h 48"/>
                <a:gd name="T4" fmla="*/ 13 w 39"/>
                <a:gd name="T5" fmla="*/ 48 h 48"/>
                <a:gd name="T6" fmla="*/ 26 w 39"/>
                <a:gd name="T7" fmla="*/ 48 h 48"/>
                <a:gd name="T8" fmla="*/ 39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3 w 39"/>
                <a:gd name="T15" fmla="*/ 24 h 48"/>
                <a:gd name="T16" fmla="*/ 6 w 39"/>
                <a:gd name="T17" fmla="*/ 0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9" h="48">
                  <a:moveTo>
                    <a:pt x="6" y="0"/>
                  </a:moveTo>
                  <a:lnTo>
                    <a:pt x="0" y="40"/>
                  </a:lnTo>
                  <a:lnTo>
                    <a:pt x="13" y="48"/>
                  </a:lnTo>
                  <a:lnTo>
                    <a:pt x="26" y="48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3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0" name="Freeform 51"/>
            <p:cNvSpPr>
              <a:spLocks/>
            </p:cNvSpPr>
            <p:nvPr/>
          </p:nvSpPr>
          <p:spPr bwMode="auto">
            <a:xfrm>
              <a:off x="4576" y="2543"/>
              <a:ext cx="149" cy="304"/>
            </a:xfrm>
            <a:custGeom>
              <a:avLst/>
              <a:gdLst>
                <a:gd name="T0" fmla="*/ 46 w 149"/>
                <a:gd name="T1" fmla="*/ 8 h 304"/>
                <a:gd name="T2" fmla="*/ 20 w 149"/>
                <a:gd name="T3" fmla="*/ 16 h 304"/>
                <a:gd name="T4" fmla="*/ 13 w 149"/>
                <a:gd name="T5" fmla="*/ 8 h 304"/>
                <a:gd name="T6" fmla="*/ 0 w 149"/>
                <a:gd name="T7" fmla="*/ 16 h 304"/>
                <a:gd name="T8" fmla="*/ 0 w 149"/>
                <a:gd name="T9" fmla="*/ 40 h 304"/>
                <a:gd name="T10" fmla="*/ 0 w 149"/>
                <a:gd name="T11" fmla="*/ 64 h 304"/>
                <a:gd name="T12" fmla="*/ 13 w 149"/>
                <a:gd name="T13" fmla="*/ 80 h 304"/>
                <a:gd name="T14" fmla="*/ 26 w 149"/>
                <a:gd name="T15" fmla="*/ 80 h 304"/>
                <a:gd name="T16" fmla="*/ 33 w 149"/>
                <a:gd name="T17" fmla="*/ 144 h 304"/>
                <a:gd name="T18" fmla="*/ 13 w 149"/>
                <a:gd name="T19" fmla="*/ 256 h 304"/>
                <a:gd name="T20" fmla="*/ 13 w 149"/>
                <a:gd name="T21" fmla="*/ 288 h 304"/>
                <a:gd name="T22" fmla="*/ 46 w 149"/>
                <a:gd name="T23" fmla="*/ 296 h 304"/>
                <a:gd name="T24" fmla="*/ 98 w 149"/>
                <a:gd name="T25" fmla="*/ 304 h 304"/>
                <a:gd name="T26" fmla="*/ 124 w 149"/>
                <a:gd name="T27" fmla="*/ 296 h 304"/>
                <a:gd name="T28" fmla="*/ 149 w 149"/>
                <a:gd name="T29" fmla="*/ 280 h 304"/>
                <a:gd name="T30" fmla="*/ 143 w 149"/>
                <a:gd name="T31" fmla="*/ 248 h 304"/>
                <a:gd name="T32" fmla="*/ 111 w 149"/>
                <a:gd name="T33" fmla="*/ 136 h 304"/>
                <a:gd name="T34" fmla="*/ 111 w 149"/>
                <a:gd name="T35" fmla="*/ 72 h 304"/>
                <a:gd name="T36" fmla="*/ 124 w 149"/>
                <a:gd name="T37" fmla="*/ 72 h 304"/>
                <a:gd name="T38" fmla="*/ 130 w 149"/>
                <a:gd name="T39" fmla="*/ 64 h 304"/>
                <a:gd name="T40" fmla="*/ 130 w 149"/>
                <a:gd name="T41" fmla="*/ 24 h 304"/>
                <a:gd name="T42" fmla="*/ 117 w 149"/>
                <a:gd name="T43" fmla="*/ 8 h 304"/>
                <a:gd name="T44" fmla="*/ 104 w 149"/>
                <a:gd name="T45" fmla="*/ 16 h 304"/>
                <a:gd name="T46" fmla="*/ 85 w 149"/>
                <a:gd name="T47" fmla="*/ 0 h 304"/>
                <a:gd name="T48" fmla="*/ 85 w 149"/>
                <a:gd name="T49" fmla="*/ 8 h 304"/>
                <a:gd name="T50" fmla="*/ 72 w 149"/>
                <a:gd name="T51" fmla="*/ 16 h 304"/>
                <a:gd name="T52" fmla="*/ 59 w 149"/>
                <a:gd name="T53" fmla="*/ 16 h 304"/>
                <a:gd name="T54" fmla="*/ 46 w 149"/>
                <a:gd name="T55" fmla="*/ 8 h 3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49" h="304">
                  <a:moveTo>
                    <a:pt x="46" y="8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0" y="64"/>
                  </a:lnTo>
                  <a:lnTo>
                    <a:pt x="13" y="80"/>
                  </a:lnTo>
                  <a:lnTo>
                    <a:pt x="26" y="80"/>
                  </a:lnTo>
                  <a:lnTo>
                    <a:pt x="33" y="144"/>
                  </a:lnTo>
                  <a:lnTo>
                    <a:pt x="13" y="256"/>
                  </a:lnTo>
                  <a:lnTo>
                    <a:pt x="13" y="288"/>
                  </a:lnTo>
                  <a:lnTo>
                    <a:pt x="46" y="296"/>
                  </a:lnTo>
                  <a:lnTo>
                    <a:pt x="98" y="304"/>
                  </a:lnTo>
                  <a:lnTo>
                    <a:pt x="124" y="296"/>
                  </a:lnTo>
                  <a:lnTo>
                    <a:pt x="149" y="280"/>
                  </a:lnTo>
                  <a:lnTo>
                    <a:pt x="143" y="248"/>
                  </a:lnTo>
                  <a:lnTo>
                    <a:pt x="111" y="136"/>
                  </a:lnTo>
                  <a:lnTo>
                    <a:pt x="111" y="72"/>
                  </a:lnTo>
                  <a:lnTo>
                    <a:pt x="124" y="72"/>
                  </a:lnTo>
                  <a:lnTo>
                    <a:pt x="130" y="64"/>
                  </a:lnTo>
                  <a:lnTo>
                    <a:pt x="130" y="24"/>
                  </a:lnTo>
                  <a:lnTo>
                    <a:pt x="117" y="8"/>
                  </a:lnTo>
                  <a:lnTo>
                    <a:pt x="104" y="16"/>
                  </a:lnTo>
                  <a:lnTo>
                    <a:pt x="85" y="0"/>
                  </a:lnTo>
                  <a:lnTo>
                    <a:pt x="85" y="8"/>
                  </a:lnTo>
                  <a:lnTo>
                    <a:pt x="72" y="16"/>
                  </a:lnTo>
                  <a:lnTo>
                    <a:pt x="59" y="16"/>
                  </a:lnTo>
                  <a:lnTo>
                    <a:pt x="4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1" name="Line 52"/>
            <p:cNvSpPr>
              <a:spLocks noChangeShapeType="1"/>
            </p:cNvSpPr>
            <p:nvPr/>
          </p:nvSpPr>
          <p:spPr bwMode="auto">
            <a:xfrm flipV="1">
              <a:off x="4687" y="2599"/>
              <a:ext cx="1" cy="16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72" name="Freeform 53"/>
            <p:cNvSpPr>
              <a:spLocks/>
            </p:cNvSpPr>
            <p:nvPr/>
          </p:nvSpPr>
          <p:spPr bwMode="auto">
            <a:xfrm>
              <a:off x="4583" y="2615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8 h 24"/>
                <a:gd name="T10" fmla="*/ 6 w 19"/>
                <a:gd name="T11" fmla="*/ 8 h 24"/>
                <a:gd name="T12" fmla="*/ 0 w 19"/>
                <a:gd name="T13" fmla="*/ 0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3" name="Freeform 54"/>
            <p:cNvSpPr>
              <a:spLocks/>
            </p:cNvSpPr>
            <p:nvPr/>
          </p:nvSpPr>
          <p:spPr bwMode="auto">
            <a:xfrm>
              <a:off x="4687" y="2607"/>
              <a:ext cx="19" cy="24"/>
            </a:xfrm>
            <a:custGeom>
              <a:avLst/>
              <a:gdLst>
                <a:gd name="T0" fmla="*/ 0 w 19"/>
                <a:gd name="T1" fmla="*/ 8 h 24"/>
                <a:gd name="T2" fmla="*/ 0 w 19"/>
                <a:gd name="T3" fmla="*/ 24 h 24"/>
                <a:gd name="T4" fmla="*/ 13 w 19"/>
                <a:gd name="T5" fmla="*/ 24 h 24"/>
                <a:gd name="T6" fmla="*/ 19 w 19"/>
                <a:gd name="T7" fmla="*/ 24 h 24"/>
                <a:gd name="T8" fmla="*/ 19 w 19"/>
                <a:gd name="T9" fmla="*/ 0 h 24"/>
                <a:gd name="T10" fmla="*/ 13 w 19"/>
                <a:gd name="T11" fmla="*/ 8 h 24"/>
                <a:gd name="T12" fmla="*/ 0 w 19"/>
                <a:gd name="T13" fmla="*/ 8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24">
                  <a:moveTo>
                    <a:pt x="0" y="8"/>
                  </a:moveTo>
                  <a:lnTo>
                    <a:pt x="0" y="24"/>
                  </a:lnTo>
                  <a:lnTo>
                    <a:pt x="13" y="24"/>
                  </a:lnTo>
                  <a:lnTo>
                    <a:pt x="19" y="24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4" name="Freeform 55"/>
            <p:cNvSpPr>
              <a:spLocks/>
            </p:cNvSpPr>
            <p:nvPr/>
          </p:nvSpPr>
          <p:spPr bwMode="auto">
            <a:xfrm>
              <a:off x="4583" y="2639"/>
              <a:ext cx="91" cy="72"/>
            </a:xfrm>
            <a:custGeom>
              <a:avLst/>
              <a:gdLst>
                <a:gd name="T0" fmla="*/ 0 w 91"/>
                <a:gd name="T1" fmla="*/ 0 h 72"/>
                <a:gd name="T2" fmla="*/ 6 w 91"/>
                <a:gd name="T3" fmla="*/ 32 h 72"/>
                <a:gd name="T4" fmla="*/ 45 w 91"/>
                <a:gd name="T5" fmla="*/ 64 h 72"/>
                <a:gd name="T6" fmla="*/ 58 w 91"/>
                <a:gd name="T7" fmla="*/ 72 h 72"/>
                <a:gd name="T8" fmla="*/ 78 w 91"/>
                <a:gd name="T9" fmla="*/ 72 h 72"/>
                <a:gd name="T10" fmla="*/ 91 w 91"/>
                <a:gd name="T11" fmla="*/ 64 h 72"/>
                <a:gd name="T12" fmla="*/ 78 w 91"/>
                <a:gd name="T13" fmla="*/ 56 h 72"/>
                <a:gd name="T14" fmla="*/ 71 w 91"/>
                <a:gd name="T15" fmla="*/ 56 h 72"/>
                <a:gd name="T16" fmla="*/ 78 w 91"/>
                <a:gd name="T17" fmla="*/ 48 h 72"/>
                <a:gd name="T18" fmla="*/ 78 w 91"/>
                <a:gd name="T19" fmla="*/ 40 h 72"/>
                <a:gd name="T20" fmla="*/ 65 w 91"/>
                <a:gd name="T21" fmla="*/ 40 h 72"/>
                <a:gd name="T22" fmla="*/ 58 w 91"/>
                <a:gd name="T23" fmla="*/ 48 h 72"/>
                <a:gd name="T24" fmla="*/ 26 w 91"/>
                <a:gd name="T25" fmla="*/ 24 h 72"/>
                <a:gd name="T26" fmla="*/ 19 w 91"/>
                <a:gd name="T27" fmla="*/ 0 h 72"/>
                <a:gd name="T28" fmla="*/ 0 w 91"/>
                <a:gd name="T29" fmla="*/ 0 h 7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91" h="72">
                  <a:moveTo>
                    <a:pt x="0" y="0"/>
                  </a:moveTo>
                  <a:lnTo>
                    <a:pt x="6" y="32"/>
                  </a:lnTo>
                  <a:lnTo>
                    <a:pt x="45" y="64"/>
                  </a:lnTo>
                  <a:lnTo>
                    <a:pt x="58" y="72"/>
                  </a:lnTo>
                  <a:lnTo>
                    <a:pt x="78" y="72"/>
                  </a:lnTo>
                  <a:lnTo>
                    <a:pt x="91" y="64"/>
                  </a:lnTo>
                  <a:lnTo>
                    <a:pt x="78" y="56"/>
                  </a:lnTo>
                  <a:lnTo>
                    <a:pt x="71" y="56"/>
                  </a:lnTo>
                  <a:lnTo>
                    <a:pt x="78" y="48"/>
                  </a:lnTo>
                  <a:lnTo>
                    <a:pt x="78" y="40"/>
                  </a:lnTo>
                  <a:lnTo>
                    <a:pt x="65" y="40"/>
                  </a:lnTo>
                  <a:lnTo>
                    <a:pt x="58" y="48"/>
                  </a:lnTo>
                  <a:lnTo>
                    <a:pt x="26" y="24"/>
                  </a:lnTo>
                  <a:lnTo>
                    <a:pt x="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5" name="Freeform 56"/>
            <p:cNvSpPr>
              <a:spLocks/>
            </p:cNvSpPr>
            <p:nvPr/>
          </p:nvSpPr>
          <p:spPr bwMode="auto">
            <a:xfrm>
              <a:off x="4654" y="2631"/>
              <a:ext cx="52" cy="72"/>
            </a:xfrm>
            <a:custGeom>
              <a:avLst/>
              <a:gdLst>
                <a:gd name="T0" fmla="*/ 33 w 52"/>
                <a:gd name="T1" fmla="*/ 0 h 72"/>
                <a:gd name="T2" fmla="*/ 33 w 52"/>
                <a:gd name="T3" fmla="*/ 32 h 72"/>
                <a:gd name="T4" fmla="*/ 20 w 52"/>
                <a:gd name="T5" fmla="*/ 48 h 72"/>
                <a:gd name="T6" fmla="*/ 7 w 52"/>
                <a:gd name="T7" fmla="*/ 48 h 72"/>
                <a:gd name="T8" fmla="*/ 7 w 52"/>
                <a:gd name="T9" fmla="*/ 56 h 72"/>
                <a:gd name="T10" fmla="*/ 0 w 52"/>
                <a:gd name="T11" fmla="*/ 64 h 72"/>
                <a:gd name="T12" fmla="*/ 7 w 52"/>
                <a:gd name="T13" fmla="*/ 64 h 72"/>
                <a:gd name="T14" fmla="*/ 20 w 52"/>
                <a:gd name="T15" fmla="*/ 72 h 72"/>
                <a:gd name="T16" fmla="*/ 26 w 52"/>
                <a:gd name="T17" fmla="*/ 64 h 72"/>
                <a:gd name="T18" fmla="*/ 33 w 52"/>
                <a:gd name="T19" fmla="*/ 56 h 72"/>
                <a:gd name="T20" fmla="*/ 46 w 52"/>
                <a:gd name="T21" fmla="*/ 40 h 72"/>
                <a:gd name="T22" fmla="*/ 52 w 52"/>
                <a:gd name="T23" fmla="*/ 0 h 72"/>
                <a:gd name="T24" fmla="*/ 46 w 52"/>
                <a:gd name="T25" fmla="*/ 0 h 72"/>
                <a:gd name="T26" fmla="*/ 33 w 52"/>
                <a:gd name="T27" fmla="*/ 0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2" h="72">
                  <a:moveTo>
                    <a:pt x="33" y="0"/>
                  </a:moveTo>
                  <a:lnTo>
                    <a:pt x="33" y="32"/>
                  </a:lnTo>
                  <a:lnTo>
                    <a:pt x="20" y="48"/>
                  </a:lnTo>
                  <a:lnTo>
                    <a:pt x="7" y="48"/>
                  </a:lnTo>
                  <a:lnTo>
                    <a:pt x="7" y="56"/>
                  </a:lnTo>
                  <a:lnTo>
                    <a:pt x="0" y="64"/>
                  </a:lnTo>
                  <a:lnTo>
                    <a:pt x="7" y="64"/>
                  </a:lnTo>
                  <a:lnTo>
                    <a:pt x="20" y="72"/>
                  </a:lnTo>
                  <a:lnTo>
                    <a:pt x="26" y="64"/>
                  </a:lnTo>
                  <a:lnTo>
                    <a:pt x="33" y="56"/>
                  </a:lnTo>
                  <a:lnTo>
                    <a:pt x="46" y="4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6" name="Freeform 57"/>
            <p:cNvSpPr>
              <a:spLocks/>
            </p:cNvSpPr>
            <p:nvPr/>
          </p:nvSpPr>
          <p:spPr bwMode="auto">
            <a:xfrm>
              <a:off x="4609" y="2543"/>
              <a:ext cx="65" cy="40"/>
            </a:xfrm>
            <a:custGeom>
              <a:avLst/>
              <a:gdLst>
                <a:gd name="T0" fmla="*/ 13 w 65"/>
                <a:gd name="T1" fmla="*/ 8 h 40"/>
                <a:gd name="T2" fmla="*/ 0 w 65"/>
                <a:gd name="T3" fmla="*/ 8 h 40"/>
                <a:gd name="T4" fmla="*/ 0 w 65"/>
                <a:gd name="T5" fmla="*/ 24 h 40"/>
                <a:gd name="T6" fmla="*/ 19 w 65"/>
                <a:gd name="T7" fmla="*/ 40 h 40"/>
                <a:gd name="T8" fmla="*/ 32 w 65"/>
                <a:gd name="T9" fmla="*/ 40 h 40"/>
                <a:gd name="T10" fmla="*/ 39 w 65"/>
                <a:gd name="T11" fmla="*/ 24 h 40"/>
                <a:gd name="T12" fmla="*/ 45 w 65"/>
                <a:gd name="T13" fmla="*/ 40 h 40"/>
                <a:gd name="T14" fmla="*/ 58 w 65"/>
                <a:gd name="T15" fmla="*/ 40 h 40"/>
                <a:gd name="T16" fmla="*/ 65 w 65"/>
                <a:gd name="T17" fmla="*/ 24 h 40"/>
                <a:gd name="T18" fmla="*/ 65 w 65"/>
                <a:gd name="T19" fmla="*/ 8 h 40"/>
                <a:gd name="T20" fmla="*/ 52 w 65"/>
                <a:gd name="T21" fmla="*/ 0 h 40"/>
                <a:gd name="T22" fmla="*/ 52 w 65"/>
                <a:gd name="T23" fmla="*/ 8 h 40"/>
                <a:gd name="T24" fmla="*/ 39 w 65"/>
                <a:gd name="T25" fmla="*/ 16 h 40"/>
                <a:gd name="T26" fmla="*/ 26 w 65"/>
                <a:gd name="T27" fmla="*/ 16 h 40"/>
                <a:gd name="T28" fmla="*/ 13 w 65"/>
                <a:gd name="T29" fmla="*/ 8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0">
                  <a:moveTo>
                    <a:pt x="13" y="8"/>
                  </a:moveTo>
                  <a:lnTo>
                    <a:pt x="0" y="8"/>
                  </a:lnTo>
                  <a:lnTo>
                    <a:pt x="0" y="24"/>
                  </a:lnTo>
                  <a:lnTo>
                    <a:pt x="19" y="40"/>
                  </a:lnTo>
                  <a:lnTo>
                    <a:pt x="32" y="40"/>
                  </a:lnTo>
                  <a:lnTo>
                    <a:pt x="39" y="24"/>
                  </a:lnTo>
                  <a:lnTo>
                    <a:pt x="45" y="40"/>
                  </a:lnTo>
                  <a:lnTo>
                    <a:pt x="58" y="40"/>
                  </a:lnTo>
                  <a:lnTo>
                    <a:pt x="65" y="24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9" y="16"/>
                  </a:lnTo>
                  <a:lnTo>
                    <a:pt x="26" y="16"/>
                  </a:lnTo>
                  <a:lnTo>
                    <a:pt x="13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7" name="Freeform 58"/>
            <p:cNvSpPr>
              <a:spLocks/>
            </p:cNvSpPr>
            <p:nvPr/>
          </p:nvSpPr>
          <p:spPr bwMode="auto">
            <a:xfrm>
              <a:off x="4654" y="2847"/>
              <a:ext cx="7" cy="56"/>
            </a:xfrm>
            <a:custGeom>
              <a:avLst/>
              <a:gdLst>
                <a:gd name="T0" fmla="*/ 0 w 7"/>
                <a:gd name="T1" fmla="*/ 56 h 56"/>
                <a:gd name="T2" fmla="*/ 0 w 7"/>
                <a:gd name="T3" fmla="*/ 32 h 56"/>
                <a:gd name="T4" fmla="*/ 7 w 7"/>
                <a:gd name="T5" fmla="*/ 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56">
                  <a:moveTo>
                    <a:pt x="0" y="56"/>
                  </a:moveTo>
                  <a:lnTo>
                    <a:pt x="0" y="32"/>
                  </a:lnTo>
                  <a:lnTo>
                    <a:pt x="7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8" name="Freeform 59"/>
            <p:cNvSpPr>
              <a:spLocks/>
            </p:cNvSpPr>
            <p:nvPr/>
          </p:nvSpPr>
          <p:spPr bwMode="auto">
            <a:xfrm>
              <a:off x="4628" y="2903"/>
              <a:ext cx="78" cy="40"/>
            </a:xfrm>
            <a:custGeom>
              <a:avLst/>
              <a:gdLst>
                <a:gd name="T0" fmla="*/ 7 w 78"/>
                <a:gd name="T1" fmla="*/ 0 h 40"/>
                <a:gd name="T2" fmla="*/ 0 w 78"/>
                <a:gd name="T3" fmla="*/ 16 h 40"/>
                <a:gd name="T4" fmla="*/ 7 w 78"/>
                <a:gd name="T5" fmla="*/ 32 h 40"/>
                <a:gd name="T6" fmla="*/ 13 w 78"/>
                <a:gd name="T7" fmla="*/ 40 h 40"/>
                <a:gd name="T8" fmla="*/ 39 w 78"/>
                <a:gd name="T9" fmla="*/ 40 h 40"/>
                <a:gd name="T10" fmla="*/ 39 w 78"/>
                <a:gd name="T11" fmla="*/ 32 h 40"/>
                <a:gd name="T12" fmla="*/ 46 w 78"/>
                <a:gd name="T13" fmla="*/ 32 h 40"/>
                <a:gd name="T14" fmla="*/ 65 w 78"/>
                <a:gd name="T15" fmla="*/ 32 h 40"/>
                <a:gd name="T16" fmla="*/ 78 w 78"/>
                <a:gd name="T17" fmla="*/ 24 h 40"/>
                <a:gd name="T18" fmla="*/ 72 w 78"/>
                <a:gd name="T19" fmla="*/ 16 h 40"/>
                <a:gd name="T20" fmla="*/ 65 w 78"/>
                <a:gd name="T21" fmla="*/ 8 h 40"/>
                <a:gd name="T22" fmla="*/ 52 w 78"/>
                <a:gd name="T23" fmla="*/ 0 h 40"/>
                <a:gd name="T24" fmla="*/ 39 w 78"/>
                <a:gd name="T25" fmla="*/ 8 h 40"/>
                <a:gd name="T26" fmla="*/ 26 w 78"/>
                <a:gd name="T27" fmla="*/ 0 h 40"/>
                <a:gd name="T28" fmla="*/ 20 w 78"/>
                <a:gd name="T29" fmla="*/ 8 h 40"/>
                <a:gd name="T30" fmla="*/ 7 w 78"/>
                <a:gd name="T31" fmla="*/ 0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78" h="40">
                  <a:moveTo>
                    <a:pt x="7" y="0"/>
                  </a:moveTo>
                  <a:lnTo>
                    <a:pt x="0" y="16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39" y="40"/>
                  </a:lnTo>
                  <a:lnTo>
                    <a:pt x="39" y="32"/>
                  </a:lnTo>
                  <a:lnTo>
                    <a:pt x="46" y="32"/>
                  </a:lnTo>
                  <a:lnTo>
                    <a:pt x="65" y="32"/>
                  </a:lnTo>
                  <a:lnTo>
                    <a:pt x="78" y="24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9" y="8"/>
                  </a:lnTo>
                  <a:lnTo>
                    <a:pt x="26" y="0"/>
                  </a:lnTo>
                  <a:lnTo>
                    <a:pt x="2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79" name="Freeform 60"/>
            <p:cNvSpPr>
              <a:spLocks/>
            </p:cNvSpPr>
            <p:nvPr/>
          </p:nvSpPr>
          <p:spPr bwMode="auto">
            <a:xfrm>
              <a:off x="4232" y="2879"/>
              <a:ext cx="39" cy="40"/>
            </a:xfrm>
            <a:custGeom>
              <a:avLst/>
              <a:gdLst>
                <a:gd name="T0" fmla="*/ 0 w 39"/>
                <a:gd name="T1" fmla="*/ 0 h 40"/>
                <a:gd name="T2" fmla="*/ 0 w 39"/>
                <a:gd name="T3" fmla="*/ 24 h 40"/>
                <a:gd name="T4" fmla="*/ 0 w 39"/>
                <a:gd name="T5" fmla="*/ 40 h 40"/>
                <a:gd name="T6" fmla="*/ 13 w 39"/>
                <a:gd name="T7" fmla="*/ 40 h 40"/>
                <a:gd name="T8" fmla="*/ 20 w 39"/>
                <a:gd name="T9" fmla="*/ 40 h 40"/>
                <a:gd name="T10" fmla="*/ 26 w 39"/>
                <a:gd name="T11" fmla="*/ 40 h 40"/>
                <a:gd name="T12" fmla="*/ 39 w 39"/>
                <a:gd name="T13" fmla="*/ 40 h 40"/>
                <a:gd name="T14" fmla="*/ 33 w 39"/>
                <a:gd name="T15" fmla="*/ 24 h 40"/>
                <a:gd name="T16" fmla="*/ 39 w 39"/>
                <a:gd name="T17" fmla="*/ 0 h 40"/>
                <a:gd name="T18" fmla="*/ 33 w 39"/>
                <a:gd name="T19" fmla="*/ 0 h 40"/>
                <a:gd name="T20" fmla="*/ 0 w 39"/>
                <a:gd name="T21" fmla="*/ 0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" h="40">
                  <a:moveTo>
                    <a:pt x="0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13" y="40"/>
                  </a:lnTo>
                  <a:lnTo>
                    <a:pt x="20" y="40"/>
                  </a:lnTo>
                  <a:lnTo>
                    <a:pt x="26" y="40"/>
                  </a:lnTo>
                  <a:lnTo>
                    <a:pt x="39" y="40"/>
                  </a:lnTo>
                  <a:lnTo>
                    <a:pt x="33" y="24"/>
                  </a:lnTo>
                  <a:lnTo>
                    <a:pt x="39" y="0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0" name="Freeform 61"/>
            <p:cNvSpPr>
              <a:spLocks/>
            </p:cNvSpPr>
            <p:nvPr/>
          </p:nvSpPr>
          <p:spPr bwMode="auto">
            <a:xfrm>
              <a:off x="4265" y="2647"/>
              <a:ext cx="19" cy="24"/>
            </a:xfrm>
            <a:custGeom>
              <a:avLst/>
              <a:gdLst>
                <a:gd name="T0" fmla="*/ 0 w 19"/>
                <a:gd name="T1" fmla="*/ 0 h 24"/>
                <a:gd name="T2" fmla="*/ 0 w 19"/>
                <a:gd name="T3" fmla="*/ 0 h 24"/>
                <a:gd name="T4" fmla="*/ 6 w 19"/>
                <a:gd name="T5" fmla="*/ 0 h 24"/>
                <a:gd name="T6" fmla="*/ 19 w 19"/>
                <a:gd name="T7" fmla="*/ 8 h 24"/>
                <a:gd name="T8" fmla="*/ 19 w 19"/>
                <a:gd name="T9" fmla="*/ 16 h 24"/>
                <a:gd name="T10" fmla="*/ 19 w 19"/>
                <a:gd name="T11" fmla="*/ 24 h 24"/>
                <a:gd name="T12" fmla="*/ 13 w 19"/>
                <a:gd name="T13" fmla="*/ 24 h 24"/>
                <a:gd name="T14" fmla="*/ 6 w 19"/>
                <a:gd name="T15" fmla="*/ 16 h 24"/>
                <a:gd name="T16" fmla="*/ 6 w 19"/>
                <a:gd name="T17" fmla="*/ 8 h 24"/>
                <a:gd name="T18" fmla="*/ 0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9" y="8"/>
                  </a:lnTo>
                  <a:lnTo>
                    <a:pt x="19" y="16"/>
                  </a:lnTo>
                  <a:lnTo>
                    <a:pt x="19" y="24"/>
                  </a:lnTo>
                  <a:lnTo>
                    <a:pt x="13" y="24"/>
                  </a:lnTo>
                  <a:lnTo>
                    <a:pt x="6" y="16"/>
                  </a:lnTo>
                  <a:lnTo>
                    <a:pt x="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1" name="Freeform 62"/>
            <p:cNvSpPr>
              <a:spLocks/>
            </p:cNvSpPr>
            <p:nvPr/>
          </p:nvSpPr>
          <p:spPr bwMode="auto">
            <a:xfrm>
              <a:off x="4226" y="2631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13 w 39"/>
                <a:gd name="T11" fmla="*/ 40 h 56"/>
                <a:gd name="T12" fmla="*/ 26 w 39"/>
                <a:gd name="T13" fmla="*/ 56 h 56"/>
                <a:gd name="T14" fmla="*/ 32 w 39"/>
                <a:gd name="T15" fmla="*/ 48 h 56"/>
                <a:gd name="T16" fmla="*/ 39 w 39"/>
                <a:gd name="T17" fmla="*/ 40 h 56"/>
                <a:gd name="T18" fmla="*/ 39 w 39"/>
                <a:gd name="T19" fmla="*/ 24 h 56"/>
                <a:gd name="T20" fmla="*/ 39 w 39"/>
                <a:gd name="T21" fmla="*/ 8 h 56"/>
                <a:gd name="T22" fmla="*/ 19 w 39"/>
                <a:gd name="T23" fmla="*/ 0 h 56"/>
                <a:gd name="T24" fmla="*/ 6 w 39"/>
                <a:gd name="T25" fmla="*/ 8 h 56"/>
                <a:gd name="T26" fmla="*/ 6 w 39"/>
                <a:gd name="T27" fmla="*/ 24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3" y="40"/>
                  </a:lnTo>
                  <a:lnTo>
                    <a:pt x="26" y="56"/>
                  </a:lnTo>
                  <a:lnTo>
                    <a:pt x="32" y="48"/>
                  </a:lnTo>
                  <a:lnTo>
                    <a:pt x="39" y="40"/>
                  </a:lnTo>
                  <a:lnTo>
                    <a:pt x="39" y="24"/>
                  </a:lnTo>
                  <a:lnTo>
                    <a:pt x="39" y="8"/>
                  </a:lnTo>
                  <a:lnTo>
                    <a:pt x="19" y="0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2" name="Freeform 63"/>
            <p:cNvSpPr>
              <a:spLocks/>
            </p:cNvSpPr>
            <p:nvPr/>
          </p:nvSpPr>
          <p:spPr bwMode="auto">
            <a:xfrm>
              <a:off x="4219" y="2615"/>
              <a:ext cx="52" cy="48"/>
            </a:xfrm>
            <a:custGeom>
              <a:avLst/>
              <a:gdLst>
                <a:gd name="T0" fmla="*/ 46 w 52"/>
                <a:gd name="T1" fmla="*/ 32 h 48"/>
                <a:gd name="T2" fmla="*/ 52 w 52"/>
                <a:gd name="T3" fmla="*/ 24 h 48"/>
                <a:gd name="T4" fmla="*/ 52 w 52"/>
                <a:gd name="T5" fmla="*/ 16 h 48"/>
                <a:gd name="T6" fmla="*/ 46 w 52"/>
                <a:gd name="T7" fmla="*/ 8 h 48"/>
                <a:gd name="T8" fmla="*/ 33 w 52"/>
                <a:gd name="T9" fmla="*/ 8 h 48"/>
                <a:gd name="T10" fmla="*/ 20 w 52"/>
                <a:gd name="T11" fmla="*/ 0 h 48"/>
                <a:gd name="T12" fmla="*/ 13 w 52"/>
                <a:gd name="T13" fmla="*/ 8 h 48"/>
                <a:gd name="T14" fmla="*/ 13 w 52"/>
                <a:gd name="T15" fmla="*/ 8 h 48"/>
                <a:gd name="T16" fmla="*/ 7 w 52"/>
                <a:gd name="T17" fmla="*/ 16 h 48"/>
                <a:gd name="T18" fmla="*/ 0 w 52"/>
                <a:gd name="T19" fmla="*/ 24 h 48"/>
                <a:gd name="T20" fmla="*/ 0 w 52"/>
                <a:gd name="T21" fmla="*/ 40 h 48"/>
                <a:gd name="T22" fmla="*/ 7 w 52"/>
                <a:gd name="T23" fmla="*/ 48 h 48"/>
                <a:gd name="T24" fmla="*/ 7 w 52"/>
                <a:gd name="T25" fmla="*/ 40 h 48"/>
                <a:gd name="T26" fmla="*/ 7 w 52"/>
                <a:gd name="T27" fmla="*/ 32 h 48"/>
                <a:gd name="T28" fmla="*/ 13 w 52"/>
                <a:gd name="T29" fmla="*/ 40 h 48"/>
                <a:gd name="T30" fmla="*/ 13 w 52"/>
                <a:gd name="T31" fmla="*/ 24 h 48"/>
                <a:gd name="T32" fmla="*/ 26 w 52"/>
                <a:gd name="T33" fmla="*/ 16 h 48"/>
                <a:gd name="T34" fmla="*/ 46 w 52"/>
                <a:gd name="T35" fmla="*/ 24 h 48"/>
                <a:gd name="T36" fmla="*/ 46 w 52"/>
                <a:gd name="T37" fmla="*/ 32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2" h="48">
                  <a:moveTo>
                    <a:pt x="46" y="32"/>
                  </a:moveTo>
                  <a:lnTo>
                    <a:pt x="52" y="24"/>
                  </a:lnTo>
                  <a:lnTo>
                    <a:pt x="52" y="16"/>
                  </a:lnTo>
                  <a:lnTo>
                    <a:pt x="46" y="8"/>
                  </a:lnTo>
                  <a:lnTo>
                    <a:pt x="33" y="8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7" y="40"/>
                  </a:lnTo>
                  <a:lnTo>
                    <a:pt x="7" y="32"/>
                  </a:lnTo>
                  <a:lnTo>
                    <a:pt x="13" y="40"/>
                  </a:lnTo>
                  <a:lnTo>
                    <a:pt x="13" y="24"/>
                  </a:lnTo>
                  <a:lnTo>
                    <a:pt x="26" y="16"/>
                  </a:lnTo>
                  <a:lnTo>
                    <a:pt x="46" y="24"/>
                  </a:lnTo>
                  <a:lnTo>
                    <a:pt x="46" y="3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3" name="Freeform 64"/>
            <p:cNvSpPr>
              <a:spLocks/>
            </p:cNvSpPr>
            <p:nvPr/>
          </p:nvSpPr>
          <p:spPr bwMode="auto">
            <a:xfrm>
              <a:off x="4200" y="2647"/>
              <a:ext cx="19" cy="24"/>
            </a:xfrm>
            <a:custGeom>
              <a:avLst/>
              <a:gdLst>
                <a:gd name="T0" fmla="*/ 19 w 19"/>
                <a:gd name="T1" fmla="*/ 8 h 24"/>
                <a:gd name="T2" fmla="*/ 19 w 19"/>
                <a:gd name="T3" fmla="*/ 0 h 24"/>
                <a:gd name="T4" fmla="*/ 13 w 19"/>
                <a:gd name="T5" fmla="*/ 0 h 24"/>
                <a:gd name="T6" fmla="*/ 0 w 19"/>
                <a:gd name="T7" fmla="*/ 8 h 24"/>
                <a:gd name="T8" fmla="*/ 0 w 19"/>
                <a:gd name="T9" fmla="*/ 16 h 24"/>
                <a:gd name="T10" fmla="*/ 0 w 19"/>
                <a:gd name="T11" fmla="*/ 24 h 24"/>
                <a:gd name="T12" fmla="*/ 6 w 19"/>
                <a:gd name="T13" fmla="*/ 24 h 24"/>
                <a:gd name="T14" fmla="*/ 6 w 19"/>
                <a:gd name="T15" fmla="*/ 16 h 24"/>
                <a:gd name="T16" fmla="*/ 13 w 19"/>
                <a:gd name="T17" fmla="*/ 8 h 24"/>
                <a:gd name="T18" fmla="*/ 19 w 19"/>
                <a:gd name="T19" fmla="*/ 8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19" y="8"/>
                  </a:moveTo>
                  <a:lnTo>
                    <a:pt x="19" y="0"/>
                  </a:lnTo>
                  <a:lnTo>
                    <a:pt x="13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13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4" name="Freeform 65"/>
            <p:cNvSpPr>
              <a:spLocks/>
            </p:cNvSpPr>
            <p:nvPr/>
          </p:nvSpPr>
          <p:spPr bwMode="auto">
            <a:xfrm>
              <a:off x="4213" y="2639"/>
              <a:ext cx="13" cy="16"/>
            </a:xfrm>
            <a:custGeom>
              <a:avLst/>
              <a:gdLst>
                <a:gd name="T0" fmla="*/ 6 w 13"/>
                <a:gd name="T1" fmla="*/ 8 h 16"/>
                <a:gd name="T2" fmla="*/ 0 w 13"/>
                <a:gd name="T3" fmla="*/ 8 h 16"/>
                <a:gd name="T4" fmla="*/ 6 w 13"/>
                <a:gd name="T5" fmla="*/ 0 h 16"/>
                <a:gd name="T6" fmla="*/ 6 w 13"/>
                <a:gd name="T7" fmla="*/ 8 h 16"/>
                <a:gd name="T8" fmla="*/ 6 w 13"/>
                <a:gd name="T9" fmla="*/ 0 h 16"/>
                <a:gd name="T10" fmla="*/ 13 w 13"/>
                <a:gd name="T11" fmla="*/ 8 h 16"/>
                <a:gd name="T12" fmla="*/ 6 w 13"/>
                <a:gd name="T13" fmla="*/ 8 h 16"/>
                <a:gd name="T14" fmla="*/ 6 w 13"/>
                <a:gd name="T15" fmla="*/ 16 h 16"/>
                <a:gd name="T16" fmla="*/ 6 w 13"/>
                <a:gd name="T17" fmla="*/ 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" h="16">
                  <a:moveTo>
                    <a:pt x="6" y="8"/>
                  </a:moveTo>
                  <a:lnTo>
                    <a:pt x="0" y="8"/>
                  </a:lnTo>
                  <a:lnTo>
                    <a:pt x="6" y="0"/>
                  </a:lnTo>
                  <a:lnTo>
                    <a:pt x="6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5" name="Freeform 66"/>
            <p:cNvSpPr>
              <a:spLocks/>
            </p:cNvSpPr>
            <p:nvPr/>
          </p:nvSpPr>
          <p:spPr bwMode="auto">
            <a:xfrm>
              <a:off x="4226" y="2663"/>
              <a:ext cx="26" cy="32"/>
            </a:xfrm>
            <a:custGeom>
              <a:avLst/>
              <a:gdLst>
                <a:gd name="T0" fmla="*/ 6 w 26"/>
                <a:gd name="T1" fmla="*/ 0 h 32"/>
                <a:gd name="T2" fmla="*/ 0 w 26"/>
                <a:gd name="T3" fmla="*/ 24 h 32"/>
                <a:gd name="T4" fmla="*/ 6 w 26"/>
                <a:gd name="T5" fmla="*/ 32 h 32"/>
                <a:gd name="T6" fmla="*/ 19 w 26"/>
                <a:gd name="T7" fmla="*/ 32 h 32"/>
                <a:gd name="T8" fmla="*/ 26 w 26"/>
                <a:gd name="T9" fmla="*/ 24 h 32"/>
                <a:gd name="T10" fmla="*/ 26 w 26"/>
                <a:gd name="T11" fmla="*/ 24 h 32"/>
                <a:gd name="T12" fmla="*/ 26 w 26"/>
                <a:gd name="T13" fmla="*/ 24 h 32"/>
                <a:gd name="T14" fmla="*/ 13 w 26"/>
                <a:gd name="T15" fmla="*/ 8 h 32"/>
                <a:gd name="T16" fmla="*/ 6 w 26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" h="32">
                  <a:moveTo>
                    <a:pt x="6" y="0"/>
                  </a:moveTo>
                  <a:lnTo>
                    <a:pt x="0" y="24"/>
                  </a:lnTo>
                  <a:lnTo>
                    <a:pt x="6" y="32"/>
                  </a:lnTo>
                  <a:lnTo>
                    <a:pt x="19" y="32"/>
                  </a:lnTo>
                  <a:lnTo>
                    <a:pt x="26" y="24"/>
                  </a:lnTo>
                  <a:lnTo>
                    <a:pt x="13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6" name="Freeform 67"/>
            <p:cNvSpPr>
              <a:spLocks/>
            </p:cNvSpPr>
            <p:nvPr/>
          </p:nvSpPr>
          <p:spPr bwMode="auto">
            <a:xfrm>
              <a:off x="4193" y="2687"/>
              <a:ext cx="111" cy="192"/>
            </a:xfrm>
            <a:custGeom>
              <a:avLst/>
              <a:gdLst>
                <a:gd name="T0" fmla="*/ 33 w 111"/>
                <a:gd name="T1" fmla="*/ 0 h 192"/>
                <a:gd name="T2" fmla="*/ 13 w 111"/>
                <a:gd name="T3" fmla="*/ 8 h 192"/>
                <a:gd name="T4" fmla="*/ 7 w 111"/>
                <a:gd name="T5" fmla="*/ 0 h 192"/>
                <a:gd name="T6" fmla="*/ 0 w 111"/>
                <a:gd name="T7" fmla="*/ 8 h 192"/>
                <a:gd name="T8" fmla="*/ 0 w 111"/>
                <a:gd name="T9" fmla="*/ 24 h 192"/>
                <a:gd name="T10" fmla="*/ 0 w 111"/>
                <a:gd name="T11" fmla="*/ 40 h 192"/>
                <a:gd name="T12" fmla="*/ 7 w 111"/>
                <a:gd name="T13" fmla="*/ 48 h 192"/>
                <a:gd name="T14" fmla="*/ 20 w 111"/>
                <a:gd name="T15" fmla="*/ 48 h 192"/>
                <a:gd name="T16" fmla="*/ 26 w 111"/>
                <a:gd name="T17" fmla="*/ 88 h 192"/>
                <a:gd name="T18" fmla="*/ 7 w 111"/>
                <a:gd name="T19" fmla="*/ 160 h 192"/>
                <a:gd name="T20" fmla="*/ 7 w 111"/>
                <a:gd name="T21" fmla="*/ 184 h 192"/>
                <a:gd name="T22" fmla="*/ 33 w 111"/>
                <a:gd name="T23" fmla="*/ 192 h 192"/>
                <a:gd name="T24" fmla="*/ 72 w 111"/>
                <a:gd name="T25" fmla="*/ 192 h 192"/>
                <a:gd name="T26" fmla="*/ 91 w 111"/>
                <a:gd name="T27" fmla="*/ 184 h 192"/>
                <a:gd name="T28" fmla="*/ 111 w 111"/>
                <a:gd name="T29" fmla="*/ 176 h 192"/>
                <a:gd name="T30" fmla="*/ 104 w 111"/>
                <a:gd name="T31" fmla="*/ 160 h 192"/>
                <a:gd name="T32" fmla="*/ 85 w 111"/>
                <a:gd name="T33" fmla="*/ 80 h 192"/>
                <a:gd name="T34" fmla="*/ 85 w 111"/>
                <a:gd name="T35" fmla="*/ 40 h 192"/>
                <a:gd name="T36" fmla="*/ 91 w 111"/>
                <a:gd name="T37" fmla="*/ 40 h 192"/>
                <a:gd name="T38" fmla="*/ 98 w 111"/>
                <a:gd name="T39" fmla="*/ 40 h 192"/>
                <a:gd name="T40" fmla="*/ 98 w 111"/>
                <a:gd name="T41" fmla="*/ 16 h 192"/>
                <a:gd name="T42" fmla="*/ 85 w 111"/>
                <a:gd name="T43" fmla="*/ 0 h 192"/>
                <a:gd name="T44" fmla="*/ 78 w 111"/>
                <a:gd name="T45" fmla="*/ 0 h 192"/>
                <a:gd name="T46" fmla="*/ 59 w 111"/>
                <a:gd name="T47" fmla="*/ 0 h 192"/>
                <a:gd name="T48" fmla="*/ 59 w 111"/>
                <a:gd name="T49" fmla="*/ 0 h 192"/>
                <a:gd name="T50" fmla="*/ 52 w 111"/>
                <a:gd name="T51" fmla="*/ 8 h 192"/>
                <a:gd name="T52" fmla="*/ 39 w 111"/>
                <a:gd name="T53" fmla="*/ 8 h 192"/>
                <a:gd name="T54" fmla="*/ 33 w 111"/>
                <a:gd name="T55" fmla="*/ 0 h 1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1" h="192">
                  <a:moveTo>
                    <a:pt x="33" y="0"/>
                  </a:moveTo>
                  <a:lnTo>
                    <a:pt x="1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7" y="48"/>
                  </a:lnTo>
                  <a:lnTo>
                    <a:pt x="20" y="48"/>
                  </a:lnTo>
                  <a:lnTo>
                    <a:pt x="26" y="88"/>
                  </a:lnTo>
                  <a:lnTo>
                    <a:pt x="7" y="160"/>
                  </a:lnTo>
                  <a:lnTo>
                    <a:pt x="7" y="184"/>
                  </a:lnTo>
                  <a:lnTo>
                    <a:pt x="33" y="192"/>
                  </a:lnTo>
                  <a:lnTo>
                    <a:pt x="72" y="192"/>
                  </a:lnTo>
                  <a:lnTo>
                    <a:pt x="91" y="184"/>
                  </a:lnTo>
                  <a:lnTo>
                    <a:pt x="111" y="176"/>
                  </a:lnTo>
                  <a:lnTo>
                    <a:pt x="104" y="160"/>
                  </a:lnTo>
                  <a:lnTo>
                    <a:pt x="85" y="80"/>
                  </a:lnTo>
                  <a:lnTo>
                    <a:pt x="85" y="40"/>
                  </a:lnTo>
                  <a:lnTo>
                    <a:pt x="91" y="40"/>
                  </a:lnTo>
                  <a:lnTo>
                    <a:pt x="98" y="40"/>
                  </a:lnTo>
                  <a:lnTo>
                    <a:pt x="98" y="16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59" y="0"/>
                  </a:lnTo>
                  <a:lnTo>
                    <a:pt x="52" y="8"/>
                  </a:lnTo>
                  <a:lnTo>
                    <a:pt x="39" y="8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7" name="Line 68"/>
            <p:cNvSpPr>
              <a:spLocks noChangeShapeType="1"/>
            </p:cNvSpPr>
            <p:nvPr/>
          </p:nvSpPr>
          <p:spPr bwMode="auto">
            <a:xfrm flipV="1">
              <a:off x="4278" y="2719"/>
              <a:ext cx="1" cy="8"/>
            </a:xfrm>
            <a:prstGeom prst="line">
              <a:avLst/>
            </a:prstGeom>
            <a:noFill/>
            <a:ln w="9525">
              <a:solidFill>
                <a:srgbClr val="E4BB0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88" name="Freeform 69"/>
            <p:cNvSpPr>
              <a:spLocks/>
            </p:cNvSpPr>
            <p:nvPr/>
          </p:nvSpPr>
          <p:spPr bwMode="auto">
            <a:xfrm>
              <a:off x="4193" y="2727"/>
              <a:ext cx="20" cy="16"/>
            </a:xfrm>
            <a:custGeom>
              <a:avLst/>
              <a:gdLst>
                <a:gd name="T0" fmla="*/ 0 w 20"/>
                <a:gd name="T1" fmla="*/ 0 h 16"/>
                <a:gd name="T2" fmla="*/ 7 w 20"/>
                <a:gd name="T3" fmla="*/ 16 h 16"/>
                <a:gd name="T4" fmla="*/ 13 w 20"/>
                <a:gd name="T5" fmla="*/ 16 h 16"/>
                <a:gd name="T6" fmla="*/ 20 w 20"/>
                <a:gd name="T7" fmla="*/ 16 h 16"/>
                <a:gd name="T8" fmla="*/ 20 w 20"/>
                <a:gd name="T9" fmla="*/ 8 h 16"/>
                <a:gd name="T10" fmla="*/ 7 w 20"/>
                <a:gd name="T11" fmla="*/ 8 h 16"/>
                <a:gd name="T12" fmla="*/ 0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lnTo>
                    <a:pt x="7" y="16"/>
                  </a:lnTo>
                  <a:lnTo>
                    <a:pt x="13" y="16"/>
                  </a:lnTo>
                  <a:lnTo>
                    <a:pt x="20" y="16"/>
                  </a:lnTo>
                  <a:lnTo>
                    <a:pt x="20" y="8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89" name="Freeform 70"/>
            <p:cNvSpPr>
              <a:spLocks/>
            </p:cNvSpPr>
            <p:nvPr/>
          </p:nvSpPr>
          <p:spPr bwMode="auto">
            <a:xfrm>
              <a:off x="4271" y="2727"/>
              <a:ext cx="20" cy="16"/>
            </a:xfrm>
            <a:custGeom>
              <a:avLst/>
              <a:gdLst>
                <a:gd name="T0" fmla="*/ 7 w 20"/>
                <a:gd name="T1" fmla="*/ 0 h 16"/>
                <a:gd name="T2" fmla="*/ 0 w 20"/>
                <a:gd name="T3" fmla="*/ 16 h 16"/>
                <a:gd name="T4" fmla="*/ 13 w 20"/>
                <a:gd name="T5" fmla="*/ 16 h 16"/>
                <a:gd name="T6" fmla="*/ 20 w 20"/>
                <a:gd name="T7" fmla="*/ 8 h 16"/>
                <a:gd name="T8" fmla="*/ 20 w 20"/>
                <a:gd name="T9" fmla="*/ 0 h 16"/>
                <a:gd name="T10" fmla="*/ 13 w 20"/>
                <a:gd name="T11" fmla="*/ 0 h 16"/>
                <a:gd name="T12" fmla="*/ 7 w 20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16">
                  <a:moveTo>
                    <a:pt x="7" y="0"/>
                  </a:moveTo>
                  <a:lnTo>
                    <a:pt x="0" y="16"/>
                  </a:lnTo>
                  <a:lnTo>
                    <a:pt x="13" y="16"/>
                  </a:lnTo>
                  <a:lnTo>
                    <a:pt x="20" y="8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90" name="Freeform 71"/>
            <p:cNvSpPr>
              <a:spLocks/>
            </p:cNvSpPr>
            <p:nvPr/>
          </p:nvSpPr>
          <p:spPr bwMode="auto">
            <a:xfrm>
              <a:off x="4200" y="2743"/>
              <a:ext cx="65" cy="48"/>
            </a:xfrm>
            <a:custGeom>
              <a:avLst/>
              <a:gdLst>
                <a:gd name="T0" fmla="*/ 0 w 65"/>
                <a:gd name="T1" fmla="*/ 0 h 48"/>
                <a:gd name="T2" fmla="*/ 6 w 65"/>
                <a:gd name="T3" fmla="*/ 24 h 48"/>
                <a:gd name="T4" fmla="*/ 32 w 65"/>
                <a:gd name="T5" fmla="*/ 40 h 48"/>
                <a:gd name="T6" fmla="*/ 45 w 65"/>
                <a:gd name="T7" fmla="*/ 48 h 48"/>
                <a:gd name="T8" fmla="*/ 52 w 65"/>
                <a:gd name="T9" fmla="*/ 48 h 48"/>
                <a:gd name="T10" fmla="*/ 65 w 65"/>
                <a:gd name="T11" fmla="*/ 40 h 48"/>
                <a:gd name="T12" fmla="*/ 58 w 65"/>
                <a:gd name="T13" fmla="*/ 40 h 48"/>
                <a:gd name="T14" fmla="*/ 52 w 65"/>
                <a:gd name="T15" fmla="*/ 32 h 48"/>
                <a:gd name="T16" fmla="*/ 52 w 65"/>
                <a:gd name="T17" fmla="*/ 32 h 48"/>
                <a:gd name="T18" fmla="*/ 58 w 65"/>
                <a:gd name="T19" fmla="*/ 32 h 48"/>
                <a:gd name="T20" fmla="*/ 45 w 65"/>
                <a:gd name="T21" fmla="*/ 32 h 48"/>
                <a:gd name="T22" fmla="*/ 39 w 65"/>
                <a:gd name="T23" fmla="*/ 32 h 48"/>
                <a:gd name="T24" fmla="*/ 19 w 65"/>
                <a:gd name="T25" fmla="*/ 16 h 48"/>
                <a:gd name="T26" fmla="*/ 13 w 65"/>
                <a:gd name="T27" fmla="*/ 0 h 48"/>
                <a:gd name="T28" fmla="*/ 0 w 65"/>
                <a:gd name="T29" fmla="*/ 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5" h="48">
                  <a:moveTo>
                    <a:pt x="0" y="0"/>
                  </a:moveTo>
                  <a:lnTo>
                    <a:pt x="6" y="24"/>
                  </a:lnTo>
                  <a:lnTo>
                    <a:pt x="32" y="40"/>
                  </a:lnTo>
                  <a:lnTo>
                    <a:pt x="45" y="48"/>
                  </a:lnTo>
                  <a:lnTo>
                    <a:pt x="52" y="48"/>
                  </a:lnTo>
                  <a:lnTo>
                    <a:pt x="65" y="40"/>
                  </a:lnTo>
                  <a:lnTo>
                    <a:pt x="58" y="40"/>
                  </a:lnTo>
                  <a:lnTo>
                    <a:pt x="52" y="32"/>
                  </a:lnTo>
                  <a:lnTo>
                    <a:pt x="58" y="32"/>
                  </a:lnTo>
                  <a:lnTo>
                    <a:pt x="45" y="32"/>
                  </a:lnTo>
                  <a:lnTo>
                    <a:pt x="39" y="32"/>
                  </a:lnTo>
                  <a:lnTo>
                    <a:pt x="19" y="16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91" name="Freeform 72"/>
            <p:cNvSpPr>
              <a:spLocks/>
            </p:cNvSpPr>
            <p:nvPr/>
          </p:nvSpPr>
          <p:spPr bwMode="auto">
            <a:xfrm>
              <a:off x="4252" y="2735"/>
              <a:ext cx="39" cy="48"/>
            </a:xfrm>
            <a:custGeom>
              <a:avLst/>
              <a:gdLst>
                <a:gd name="T0" fmla="*/ 19 w 39"/>
                <a:gd name="T1" fmla="*/ 8 h 48"/>
                <a:gd name="T2" fmla="*/ 19 w 39"/>
                <a:gd name="T3" fmla="*/ 24 h 48"/>
                <a:gd name="T4" fmla="*/ 13 w 39"/>
                <a:gd name="T5" fmla="*/ 40 h 48"/>
                <a:gd name="T6" fmla="*/ 6 w 39"/>
                <a:gd name="T7" fmla="*/ 40 h 48"/>
                <a:gd name="T8" fmla="*/ 0 w 39"/>
                <a:gd name="T9" fmla="*/ 40 h 48"/>
                <a:gd name="T10" fmla="*/ 0 w 39"/>
                <a:gd name="T11" fmla="*/ 40 h 48"/>
                <a:gd name="T12" fmla="*/ 6 w 39"/>
                <a:gd name="T13" fmla="*/ 48 h 48"/>
                <a:gd name="T14" fmla="*/ 13 w 39"/>
                <a:gd name="T15" fmla="*/ 48 h 48"/>
                <a:gd name="T16" fmla="*/ 19 w 39"/>
                <a:gd name="T17" fmla="*/ 48 h 48"/>
                <a:gd name="T18" fmla="*/ 19 w 39"/>
                <a:gd name="T19" fmla="*/ 40 h 48"/>
                <a:gd name="T20" fmla="*/ 32 w 39"/>
                <a:gd name="T21" fmla="*/ 32 h 48"/>
                <a:gd name="T22" fmla="*/ 39 w 39"/>
                <a:gd name="T23" fmla="*/ 0 h 48"/>
                <a:gd name="T24" fmla="*/ 32 w 39"/>
                <a:gd name="T25" fmla="*/ 8 h 48"/>
                <a:gd name="T26" fmla="*/ 19 w 39"/>
                <a:gd name="T27" fmla="*/ 8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" h="48">
                  <a:moveTo>
                    <a:pt x="19" y="8"/>
                  </a:moveTo>
                  <a:lnTo>
                    <a:pt x="19" y="24"/>
                  </a:lnTo>
                  <a:lnTo>
                    <a:pt x="13" y="40"/>
                  </a:lnTo>
                  <a:lnTo>
                    <a:pt x="6" y="40"/>
                  </a:lnTo>
                  <a:lnTo>
                    <a:pt x="0" y="40"/>
                  </a:lnTo>
                  <a:lnTo>
                    <a:pt x="6" y="48"/>
                  </a:lnTo>
                  <a:lnTo>
                    <a:pt x="13" y="48"/>
                  </a:lnTo>
                  <a:lnTo>
                    <a:pt x="19" y="48"/>
                  </a:lnTo>
                  <a:lnTo>
                    <a:pt x="19" y="40"/>
                  </a:lnTo>
                  <a:lnTo>
                    <a:pt x="32" y="32"/>
                  </a:lnTo>
                  <a:lnTo>
                    <a:pt x="39" y="0"/>
                  </a:lnTo>
                  <a:lnTo>
                    <a:pt x="32" y="8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92" name="Freeform 73"/>
            <p:cNvSpPr>
              <a:spLocks/>
            </p:cNvSpPr>
            <p:nvPr/>
          </p:nvSpPr>
          <p:spPr bwMode="auto">
            <a:xfrm>
              <a:off x="4219" y="2687"/>
              <a:ext cx="46" cy="24"/>
            </a:xfrm>
            <a:custGeom>
              <a:avLst/>
              <a:gdLst>
                <a:gd name="T0" fmla="*/ 7 w 46"/>
                <a:gd name="T1" fmla="*/ 0 h 24"/>
                <a:gd name="T2" fmla="*/ 0 w 46"/>
                <a:gd name="T3" fmla="*/ 0 h 24"/>
                <a:gd name="T4" fmla="*/ 0 w 46"/>
                <a:gd name="T5" fmla="*/ 8 h 24"/>
                <a:gd name="T6" fmla="*/ 13 w 46"/>
                <a:gd name="T7" fmla="*/ 24 h 24"/>
                <a:gd name="T8" fmla="*/ 20 w 46"/>
                <a:gd name="T9" fmla="*/ 24 h 24"/>
                <a:gd name="T10" fmla="*/ 26 w 46"/>
                <a:gd name="T11" fmla="*/ 16 h 24"/>
                <a:gd name="T12" fmla="*/ 33 w 46"/>
                <a:gd name="T13" fmla="*/ 24 h 24"/>
                <a:gd name="T14" fmla="*/ 39 w 46"/>
                <a:gd name="T15" fmla="*/ 16 h 24"/>
                <a:gd name="T16" fmla="*/ 46 w 46"/>
                <a:gd name="T17" fmla="*/ 8 h 24"/>
                <a:gd name="T18" fmla="*/ 46 w 46"/>
                <a:gd name="T19" fmla="*/ 0 h 24"/>
                <a:gd name="T20" fmla="*/ 33 w 46"/>
                <a:gd name="T21" fmla="*/ 0 h 24"/>
                <a:gd name="T22" fmla="*/ 33 w 46"/>
                <a:gd name="T23" fmla="*/ 0 h 24"/>
                <a:gd name="T24" fmla="*/ 26 w 46"/>
                <a:gd name="T25" fmla="*/ 8 h 24"/>
                <a:gd name="T26" fmla="*/ 13 w 46"/>
                <a:gd name="T27" fmla="*/ 8 h 24"/>
                <a:gd name="T28" fmla="*/ 7 w 46"/>
                <a:gd name="T29" fmla="*/ 0 h 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" h="24">
                  <a:moveTo>
                    <a:pt x="7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6" y="16"/>
                  </a:lnTo>
                  <a:lnTo>
                    <a:pt x="33" y="24"/>
                  </a:lnTo>
                  <a:lnTo>
                    <a:pt x="39" y="16"/>
                  </a:lnTo>
                  <a:lnTo>
                    <a:pt x="46" y="8"/>
                  </a:lnTo>
                  <a:lnTo>
                    <a:pt x="46" y="0"/>
                  </a:lnTo>
                  <a:lnTo>
                    <a:pt x="33" y="0"/>
                  </a:lnTo>
                  <a:lnTo>
                    <a:pt x="26" y="8"/>
                  </a:lnTo>
                  <a:lnTo>
                    <a:pt x="13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93" name="Freeform 74"/>
            <p:cNvSpPr>
              <a:spLocks/>
            </p:cNvSpPr>
            <p:nvPr/>
          </p:nvSpPr>
          <p:spPr bwMode="auto">
            <a:xfrm>
              <a:off x="4252" y="2879"/>
              <a:ext cx="1" cy="40"/>
            </a:xfrm>
            <a:custGeom>
              <a:avLst/>
              <a:gdLst>
                <a:gd name="T0" fmla="*/ 0 w 1"/>
                <a:gd name="T1" fmla="*/ 40 h 40"/>
                <a:gd name="T2" fmla="*/ 0 w 1"/>
                <a:gd name="T3" fmla="*/ 24 h 40"/>
                <a:gd name="T4" fmla="*/ 0 w 1"/>
                <a:gd name="T5" fmla="*/ 0 h 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40">
                  <a:moveTo>
                    <a:pt x="0" y="40"/>
                  </a:moveTo>
                  <a:lnTo>
                    <a:pt x="0" y="24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94" name="Freeform 75"/>
            <p:cNvSpPr>
              <a:spLocks/>
            </p:cNvSpPr>
            <p:nvPr/>
          </p:nvSpPr>
          <p:spPr bwMode="auto">
            <a:xfrm>
              <a:off x="4232" y="2919"/>
              <a:ext cx="52" cy="24"/>
            </a:xfrm>
            <a:custGeom>
              <a:avLst/>
              <a:gdLst>
                <a:gd name="T0" fmla="*/ 0 w 52"/>
                <a:gd name="T1" fmla="*/ 0 h 24"/>
                <a:gd name="T2" fmla="*/ 0 w 52"/>
                <a:gd name="T3" fmla="*/ 8 h 24"/>
                <a:gd name="T4" fmla="*/ 0 w 52"/>
                <a:gd name="T5" fmla="*/ 16 h 24"/>
                <a:gd name="T6" fmla="*/ 7 w 52"/>
                <a:gd name="T7" fmla="*/ 24 h 24"/>
                <a:gd name="T8" fmla="*/ 26 w 52"/>
                <a:gd name="T9" fmla="*/ 24 h 24"/>
                <a:gd name="T10" fmla="*/ 26 w 52"/>
                <a:gd name="T11" fmla="*/ 16 h 24"/>
                <a:gd name="T12" fmla="*/ 33 w 52"/>
                <a:gd name="T13" fmla="*/ 16 h 24"/>
                <a:gd name="T14" fmla="*/ 46 w 52"/>
                <a:gd name="T15" fmla="*/ 16 h 24"/>
                <a:gd name="T16" fmla="*/ 52 w 52"/>
                <a:gd name="T17" fmla="*/ 16 h 24"/>
                <a:gd name="T18" fmla="*/ 52 w 52"/>
                <a:gd name="T19" fmla="*/ 8 h 24"/>
                <a:gd name="T20" fmla="*/ 46 w 52"/>
                <a:gd name="T21" fmla="*/ 8 h 24"/>
                <a:gd name="T22" fmla="*/ 39 w 52"/>
                <a:gd name="T23" fmla="*/ 0 h 24"/>
                <a:gd name="T24" fmla="*/ 26 w 52"/>
                <a:gd name="T25" fmla="*/ 0 h 24"/>
                <a:gd name="T26" fmla="*/ 20 w 52"/>
                <a:gd name="T27" fmla="*/ 0 h 24"/>
                <a:gd name="T28" fmla="*/ 13 w 52"/>
                <a:gd name="T29" fmla="*/ 0 h 24"/>
                <a:gd name="T30" fmla="*/ 0 w 52"/>
                <a:gd name="T31" fmla="*/ 0 h 2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2" h="24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33" y="16"/>
                  </a:lnTo>
                  <a:lnTo>
                    <a:pt x="46" y="16"/>
                  </a:lnTo>
                  <a:lnTo>
                    <a:pt x="52" y="16"/>
                  </a:lnTo>
                  <a:lnTo>
                    <a:pt x="52" y="8"/>
                  </a:lnTo>
                  <a:lnTo>
                    <a:pt x="46" y="8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E4BB0C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5366" name="Rectangle 76"/>
          <p:cNvSpPr>
            <a:spLocks noChangeArrowheads="1"/>
          </p:cNvSpPr>
          <p:nvPr/>
        </p:nvSpPr>
        <p:spPr bwMode="auto">
          <a:xfrm>
            <a:off x="5927725" y="3752850"/>
            <a:ext cx="84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4BB0C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b="1">
                <a:solidFill>
                  <a:srgbClr val="E4BB0C"/>
                </a:solidFill>
                <a:latin typeface="Tw Cen MT" panose="020B0602020104020603" pitchFamily="34" charset="0"/>
              </a:rPr>
              <a:t>Output</a:t>
            </a:r>
            <a:endParaRPr lang="en-US">
              <a:solidFill>
                <a:srgbClr val="E4BB0C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367" name="Group 156"/>
          <p:cNvGrpSpPr>
            <a:grpSpLocks/>
          </p:cNvGrpSpPr>
          <p:nvPr/>
        </p:nvGrpSpPr>
        <p:grpSpPr bwMode="auto">
          <a:xfrm>
            <a:off x="2184400" y="2509838"/>
            <a:ext cx="1154113" cy="976312"/>
            <a:chOff x="1974" y="2320"/>
            <a:chExt cx="727" cy="615"/>
          </a:xfrm>
        </p:grpSpPr>
        <p:sp>
          <p:nvSpPr>
            <p:cNvPr id="15377" name="Freeform 96"/>
            <p:cNvSpPr>
              <a:spLocks/>
            </p:cNvSpPr>
            <p:nvPr/>
          </p:nvSpPr>
          <p:spPr bwMode="auto">
            <a:xfrm>
              <a:off x="2013" y="2871"/>
              <a:ext cx="104" cy="4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78" name="Oval 97"/>
            <p:cNvSpPr>
              <a:spLocks noChangeArrowheads="1"/>
            </p:cNvSpPr>
            <p:nvPr/>
          </p:nvSpPr>
          <p:spPr bwMode="auto">
            <a:xfrm>
              <a:off x="2016" y="2890"/>
              <a:ext cx="7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379" name="Oval 98"/>
            <p:cNvSpPr>
              <a:spLocks noChangeArrowheads="1"/>
            </p:cNvSpPr>
            <p:nvPr/>
          </p:nvSpPr>
          <p:spPr bwMode="auto">
            <a:xfrm>
              <a:off x="2062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380" name="Freeform 99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1" name="Freeform 100"/>
            <p:cNvSpPr>
              <a:spLocks/>
            </p:cNvSpPr>
            <p:nvPr/>
          </p:nvSpPr>
          <p:spPr bwMode="auto">
            <a:xfrm>
              <a:off x="2052" y="2879"/>
              <a:ext cx="20" cy="32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2" name="Freeform 101"/>
            <p:cNvSpPr>
              <a:spLocks/>
            </p:cNvSpPr>
            <p:nvPr/>
          </p:nvSpPr>
          <p:spPr bwMode="auto">
            <a:xfrm>
              <a:off x="2000" y="2671"/>
              <a:ext cx="91" cy="208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3" name="Freeform 102"/>
            <p:cNvSpPr>
              <a:spLocks/>
            </p:cNvSpPr>
            <p:nvPr/>
          </p:nvSpPr>
          <p:spPr bwMode="auto">
            <a:xfrm>
              <a:off x="2052" y="2743"/>
              <a:ext cx="7" cy="128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4" name="Freeform 103"/>
            <p:cNvSpPr>
              <a:spLocks/>
            </p:cNvSpPr>
            <p:nvPr/>
          </p:nvSpPr>
          <p:spPr bwMode="auto">
            <a:xfrm>
              <a:off x="2013" y="2456"/>
              <a:ext cx="52" cy="71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5" name="Freeform 104"/>
            <p:cNvSpPr>
              <a:spLocks/>
            </p:cNvSpPr>
            <p:nvPr/>
          </p:nvSpPr>
          <p:spPr bwMode="auto">
            <a:xfrm>
              <a:off x="2000" y="2432"/>
              <a:ext cx="72" cy="63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6" name="Freeform 105"/>
            <p:cNvSpPr>
              <a:spLocks/>
            </p:cNvSpPr>
            <p:nvPr/>
          </p:nvSpPr>
          <p:spPr bwMode="auto">
            <a:xfrm>
              <a:off x="2020" y="2495"/>
              <a:ext cx="39" cy="4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7" name="Freeform 106"/>
            <p:cNvSpPr>
              <a:spLocks/>
            </p:cNvSpPr>
            <p:nvPr/>
          </p:nvSpPr>
          <p:spPr bwMode="auto">
            <a:xfrm>
              <a:off x="1974" y="2527"/>
              <a:ext cx="130" cy="160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88" name="Line 107"/>
            <p:cNvSpPr>
              <a:spLocks noChangeShapeType="1"/>
            </p:cNvSpPr>
            <p:nvPr/>
          </p:nvSpPr>
          <p:spPr bwMode="auto">
            <a:xfrm flipV="1">
              <a:off x="2085" y="2591"/>
              <a:ext cx="1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89" name="Freeform 108"/>
            <p:cNvSpPr>
              <a:spLocks/>
            </p:cNvSpPr>
            <p:nvPr/>
          </p:nvSpPr>
          <p:spPr bwMode="auto">
            <a:xfrm>
              <a:off x="1974" y="2623"/>
              <a:ext cx="39" cy="88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0" name="Freeform 109"/>
            <p:cNvSpPr>
              <a:spLocks/>
            </p:cNvSpPr>
            <p:nvPr/>
          </p:nvSpPr>
          <p:spPr bwMode="auto">
            <a:xfrm>
              <a:off x="2085" y="2607"/>
              <a:ext cx="19" cy="88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1" name="Freeform 110"/>
            <p:cNvSpPr>
              <a:spLocks/>
            </p:cNvSpPr>
            <p:nvPr/>
          </p:nvSpPr>
          <p:spPr bwMode="auto">
            <a:xfrm>
              <a:off x="2228" y="2871"/>
              <a:ext cx="136" cy="64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2" name="Oval 111"/>
            <p:cNvSpPr>
              <a:spLocks noChangeArrowheads="1"/>
            </p:cNvSpPr>
            <p:nvPr/>
          </p:nvSpPr>
          <p:spPr bwMode="auto">
            <a:xfrm>
              <a:off x="2237" y="2890"/>
              <a:ext cx="1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393" name="Oval 112"/>
            <p:cNvSpPr>
              <a:spLocks noChangeArrowheads="1"/>
            </p:cNvSpPr>
            <p:nvPr/>
          </p:nvSpPr>
          <p:spPr bwMode="auto">
            <a:xfrm>
              <a:off x="2289" y="2882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394" name="Freeform 113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5" name="Freeform 114"/>
            <p:cNvSpPr>
              <a:spLocks/>
            </p:cNvSpPr>
            <p:nvPr/>
          </p:nvSpPr>
          <p:spPr bwMode="auto">
            <a:xfrm>
              <a:off x="2279" y="2879"/>
              <a:ext cx="20" cy="40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6" name="Freeform 115"/>
            <p:cNvSpPr>
              <a:spLocks/>
            </p:cNvSpPr>
            <p:nvPr/>
          </p:nvSpPr>
          <p:spPr bwMode="auto">
            <a:xfrm>
              <a:off x="2215" y="2623"/>
              <a:ext cx="116" cy="264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7" name="Freeform 116"/>
            <p:cNvSpPr>
              <a:spLocks/>
            </p:cNvSpPr>
            <p:nvPr/>
          </p:nvSpPr>
          <p:spPr bwMode="auto">
            <a:xfrm>
              <a:off x="2279" y="2703"/>
              <a:ext cx="7" cy="168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8" name="Freeform 117"/>
            <p:cNvSpPr>
              <a:spLocks/>
            </p:cNvSpPr>
            <p:nvPr/>
          </p:nvSpPr>
          <p:spPr bwMode="auto">
            <a:xfrm>
              <a:off x="2228" y="2344"/>
              <a:ext cx="71" cy="9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399" name="Freeform 118"/>
            <p:cNvSpPr>
              <a:spLocks/>
            </p:cNvSpPr>
            <p:nvPr/>
          </p:nvSpPr>
          <p:spPr bwMode="auto">
            <a:xfrm>
              <a:off x="2215" y="2320"/>
              <a:ext cx="90" cy="80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0" name="Freeform 119"/>
            <p:cNvSpPr>
              <a:spLocks/>
            </p:cNvSpPr>
            <p:nvPr/>
          </p:nvSpPr>
          <p:spPr bwMode="auto">
            <a:xfrm>
              <a:off x="2234" y="2408"/>
              <a:ext cx="52" cy="4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1" name="Freeform 120"/>
            <p:cNvSpPr>
              <a:spLocks/>
            </p:cNvSpPr>
            <p:nvPr/>
          </p:nvSpPr>
          <p:spPr bwMode="auto">
            <a:xfrm>
              <a:off x="2182" y="2440"/>
              <a:ext cx="162" cy="199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2" name="Line 121"/>
            <p:cNvSpPr>
              <a:spLocks noChangeShapeType="1"/>
            </p:cNvSpPr>
            <p:nvPr/>
          </p:nvSpPr>
          <p:spPr bwMode="auto">
            <a:xfrm flipV="1">
              <a:off x="2318" y="251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03" name="Freeform 122"/>
            <p:cNvSpPr>
              <a:spLocks/>
            </p:cNvSpPr>
            <p:nvPr/>
          </p:nvSpPr>
          <p:spPr bwMode="auto">
            <a:xfrm>
              <a:off x="2182" y="2559"/>
              <a:ext cx="52" cy="104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4" name="Freeform 123"/>
            <p:cNvSpPr>
              <a:spLocks/>
            </p:cNvSpPr>
            <p:nvPr/>
          </p:nvSpPr>
          <p:spPr bwMode="auto">
            <a:xfrm>
              <a:off x="2318" y="2543"/>
              <a:ext cx="26" cy="112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5" name="Freeform 124"/>
            <p:cNvSpPr>
              <a:spLocks/>
            </p:cNvSpPr>
            <p:nvPr/>
          </p:nvSpPr>
          <p:spPr bwMode="auto">
            <a:xfrm>
              <a:off x="2455" y="2895"/>
              <a:ext cx="77" cy="40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6" name="Oval 125"/>
            <p:cNvSpPr>
              <a:spLocks noChangeArrowheads="1"/>
            </p:cNvSpPr>
            <p:nvPr/>
          </p:nvSpPr>
          <p:spPr bwMode="auto">
            <a:xfrm>
              <a:off x="2458" y="2906"/>
              <a:ext cx="0" cy="1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407" name="Oval 126"/>
            <p:cNvSpPr>
              <a:spLocks noChangeArrowheads="1"/>
            </p:cNvSpPr>
            <p:nvPr/>
          </p:nvSpPr>
          <p:spPr bwMode="auto">
            <a:xfrm>
              <a:off x="2490" y="2906"/>
              <a:ext cx="1" cy="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5408" name="Freeform 127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09" name="Freeform 128"/>
            <p:cNvSpPr>
              <a:spLocks/>
            </p:cNvSpPr>
            <p:nvPr/>
          </p:nvSpPr>
          <p:spPr bwMode="auto">
            <a:xfrm>
              <a:off x="2481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0" name="Freeform 129"/>
            <p:cNvSpPr>
              <a:spLocks/>
            </p:cNvSpPr>
            <p:nvPr/>
          </p:nvSpPr>
          <p:spPr bwMode="auto">
            <a:xfrm>
              <a:off x="2448" y="2751"/>
              <a:ext cx="65" cy="152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1" name="Freeform 130"/>
            <p:cNvSpPr>
              <a:spLocks/>
            </p:cNvSpPr>
            <p:nvPr/>
          </p:nvSpPr>
          <p:spPr bwMode="auto">
            <a:xfrm>
              <a:off x="2487" y="2799"/>
              <a:ext cx="1" cy="9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2" name="Freeform 131"/>
            <p:cNvSpPr>
              <a:spLocks/>
            </p:cNvSpPr>
            <p:nvPr/>
          </p:nvSpPr>
          <p:spPr bwMode="auto">
            <a:xfrm>
              <a:off x="2455" y="2583"/>
              <a:ext cx="39" cy="56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3" name="Freeform 132"/>
            <p:cNvSpPr>
              <a:spLocks/>
            </p:cNvSpPr>
            <p:nvPr/>
          </p:nvSpPr>
          <p:spPr bwMode="auto">
            <a:xfrm>
              <a:off x="2442" y="2559"/>
              <a:ext cx="58" cy="56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4" name="Freeform 133"/>
            <p:cNvSpPr>
              <a:spLocks/>
            </p:cNvSpPr>
            <p:nvPr/>
          </p:nvSpPr>
          <p:spPr bwMode="auto">
            <a:xfrm>
              <a:off x="2461" y="2615"/>
              <a:ext cx="26" cy="32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5" name="Freeform 134"/>
            <p:cNvSpPr>
              <a:spLocks/>
            </p:cNvSpPr>
            <p:nvPr/>
          </p:nvSpPr>
          <p:spPr bwMode="auto">
            <a:xfrm>
              <a:off x="2422" y="2631"/>
              <a:ext cx="97" cy="128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6" name="Line 135"/>
            <p:cNvSpPr>
              <a:spLocks noChangeShapeType="1"/>
            </p:cNvSpPr>
            <p:nvPr/>
          </p:nvSpPr>
          <p:spPr bwMode="auto">
            <a:xfrm flipV="1">
              <a:off x="2507" y="2679"/>
              <a:ext cx="1" cy="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17" name="Freeform 136"/>
            <p:cNvSpPr>
              <a:spLocks/>
            </p:cNvSpPr>
            <p:nvPr/>
          </p:nvSpPr>
          <p:spPr bwMode="auto">
            <a:xfrm>
              <a:off x="2429" y="2711"/>
              <a:ext cx="26" cy="64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8" name="Freeform 137"/>
            <p:cNvSpPr>
              <a:spLocks/>
            </p:cNvSpPr>
            <p:nvPr/>
          </p:nvSpPr>
          <p:spPr bwMode="auto">
            <a:xfrm>
              <a:off x="2507" y="2695"/>
              <a:ext cx="12" cy="72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19" name="Freeform 138"/>
            <p:cNvSpPr>
              <a:spLocks/>
            </p:cNvSpPr>
            <p:nvPr/>
          </p:nvSpPr>
          <p:spPr bwMode="auto">
            <a:xfrm>
              <a:off x="2630" y="2903"/>
              <a:ext cx="71" cy="32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0" name="Freeform 139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1" name="Freeform 140"/>
            <p:cNvSpPr>
              <a:spLocks/>
            </p:cNvSpPr>
            <p:nvPr/>
          </p:nvSpPr>
          <p:spPr bwMode="auto">
            <a:xfrm>
              <a:off x="2656" y="2903"/>
              <a:ext cx="13" cy="24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2" name="Freeform 141"/>
            <p:cNvSpPr>
              <a:spLocks/>
            </p:cNvSpPr>
            <p:nvPr/>
          </p:nvSpPr>
          <p:spPr bwMode="auto">
            <a:xfrm>
              <a:off x="2623" y="2775"/>
              <a:ext cx="59" cy="136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3" name="Freeform 142"/>
            <p:cNvSpPr>
              <a:spLocks/>
            </p:cNvSpPr>
            <p:nvPr/>
          </p:nvSpPr>
          <p:spPr bwMode="auto">
            <a:xfrm>
              <a:off x="2656" y="2815"/>
              <a:ext cx="6" cy="88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4" name="Freeform 143"/>
            <p:cNvSpPr>
              <a:spLocks/>
            </p:cNvSpPr>
            <p:nvPr/>
          </p:nvSpPr>
          <p:spPr bwMode="auto">
            <a:xfrm>
              <a:off x="2630" y="2639"/>
              <a:ext cx="32" cy="4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5" name="Freeform 144"/>
            <p:cNvSpPr>
              <a:spLocks/>
            </p:cNvSpPr>
            <p:nvPr/>
          </p:nvSpPr>
          <p:spPr bwMode="auto">
            <a:xfrm>
              <a:off x="2623" y="2623"/>
              <a:ext cx="46" cy="40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6" name="Freeform 145"/>
            <p:cNvSpPr>
              <a:spLocks/>
            </p:cNvSpPr>
            <p:nvPr/>
          </p:nvSpPr>
          <p:spPr bwMode="auto">
            <a:xfrm>
              <a:off x="2636" y="2671"/>
              <a:ext cx="20" cy="24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7" name="Freeform 146"/>
            <p:cNvSpPr>
              <a:spLocks/>
            </p:cNvSpPr>
            <p:nvPr/>
          </p:nvSpPr>
          <p:spPr bwMode="auto">
            <a:xfrm>
              <a:off x="2610" y="2687"/>
              <a:ext cx="78" cy="9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28" name="Line 147"/>
            <p:cNvSpPr>
              <a:spLocks noChangeShapeType="1"/>
            </p:cNvSpPr>
            <p:nvPr/>
          </p:nvSpPr>
          <p:spPr bwMode="auto">
            <a:xfrm flipV="1">
              <a:off x="2675" y="2727"/>
              <a:ext cx="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29" name="Freeform 148"/>
            <p:cNvSpPr>
              <a:spLocks/>
            </p:cNvSpPr>
            <p:nvPr/>
          </p:nvSpPr>
          <p:spPr bwMode="auto">
            <a:xfrm>
              <a:off x="2610" y="2743"/>
              <a:ext cx="26" cy="56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5430" name="Freeform 149"/>
            <p:cNvSpPr>
              <a:spLocks/>
            </p:cNvSpPr>
            <p:nvPr/>
          </p:nvSpPr>
          <p:spPr bwMode="auto">
            <a:xfrm>
              <a:off x="2675" y="2735"/>
              <a:ext cx="13" cy="56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5368" name="Group 157"/>
          <p:cNvGrpSpPr>
            <a:grpSpLocks/>
          </p:cNvGrpSpPr>
          <p:nvPr/>
        </p:nvGrpSpPr>
        <p:grpSpPr bwMode="auto">
          <a:xfrm>
            <a:off x="3965575" y="2438400"/>
            <a:ext cx="1114425" cy="1119188"/>
            <a:chOff x="3110" y="2304"/>
            <a:chExt cx="702" cy="705"/>
          </a:xfrm>
        </p:grpSpPr>
        <p:sp>
          <p:nvSpPr>
            <p:cNvPr id="15372" name="Rectangle 5"/>
            <p:cNvSpPr>
              <a:spLocks noChangeArrowheads="1"/>
            </p:cNvSpPr>
            <p:nvPr/>
          </p:nvSpPr>
          <p:spPr bwMode="auto">
            <a:xfrm>
              <a:off x="3110" y="2304"/>
              <a:ext cx="702" cy="705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>
                <a:solidFill>
                  <a:srgbClr val="000000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5373" name="Group 150"/>
            <p:cNvGrpSpPr>
              <a:grpSpLocks/>
            </p:cNvGrpSpPr>
            <p:nvPr/>
          </p:nvGrpSpPr>
          <p:grpSpPr bwMode="auto">
            <a:xfrm flipH="1">
              <a:off x="3216" y="2421"/>
              <a:ext cx="432" cy="411"/>
              <a:chOff x="1632" y="1248"/>
              <a:chExt cx="2682" cy="2286"/>
            </a:xfrm>
          </p:grpSpPr>
          <p:sp>
            <p:nvSpPr>
              <p:cNvPr id="15374" name="Gear"/>
              <p:cNvSpPr>
                <a:spLocks noEditPoints="1" noChangeArrowheads="1"/>
              </p:cNvSpPr>
              <p:nvPr/>
            </p:nvSpPr>
            <p:spPr bwMode="auto">
              <a:xfrm>
                <a:off x="3122" y="1248"/>
                <a:ext cx="1192" cy="1046"/>
              </a:xfrm>
              <a:custGeom>
                <a:avLst/>
                <a:gdLst>
                  <a:gd name="T0" fmla="*/ 596 w 21600"/>
                  <a:gd name="T1" fmla="*/ 0 h 21600"/>
                  <a:gd name="T2" fmla="*/ 1192 w 21600"/>
                  <a:gd name="T3" fmla="*/ 523 h 21600"/>
                  <a:gd name="T4" fmla="*/ 596 w 21600"/>
                  <a:gd name="T5" fmla="*/ 1046 h 21600"/>
                  <a:gd name="T6" fmla="*/ 0 w 21600"/>
                  <a:gd name="T7" fmla="*/ 52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67 w 21600"/>
                  <a:gd name="T13" fmla="*/ 3965 h 21600"/>
                  <a:gd name="T14" fmla="*/ 17849 w 21600"/>
                  <a:gd name="T15" fmla="*/ 176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CA"/>
              </a:p>
            </p:txBody>
          </p:sp>
          <p:sp>
            <p:nvSpPr>
              <p:cNvPr id="15375" name="AutoShape 152"/>
              <p:cNvSpPr>
                <a:spLocks noEditPoints="1" noChangeArrowheads="1"/>
              </p:cNvSpPr>
              <p:nvPr/>
            </p:nvSpPr>
            <p:spPr bwMode="auto">
              <a:xfrm>
                <a:off x="1632" y="1682"/>
                <a:ext cx="1428" cy="1251"/>
              </a:xfrm>
              <a:custGeom>
                <a:avLst/>
                <a:gdLst>
                  <a:gd name="T0" fmla="*/ 714 w 21600"/>
                  <a:gd name="T1" fmla="*/ 0 h 21600"/>
                  <a:gd name="T2" fmla="*/ 1428 w 21600"/>
                  <a:gd name="T3" fmla="*/ 626 h 21600"/>
                  <a:gd name="T4" fmla="*/ 714 w 21600"/>
                  <a:gd name="T5" fmla="*/ 1251 h 21600"/>
                  <a:gd name="T6" fmla="*/ 0 w 21600"/>
                  <a:gd name="T7" fmla="*/ 62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1 w 21600"/>
                  <a:gd name="T13" fmla="*/ 3971 h 21600"/>
                  <a:gd name="T14" fmla="*/ 17834 w 21600"/>
                  <a:gd name="T15" fmla="*/ 1762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CA"/>
              </a:p>
            </p:txBody>
          </p:sp>
          <p:sp>
            <p:nvSpPr>
              <p:cNvPr id="15376" name="AutoShape 153"/>
              <p:cNvSpPr>
                <a:spLocks noEditPoints="1" noChangeArrowheads="1"/>
              </p:cNvSpPr>
              <p:nvPr/>
            </p:nvSpPr>
            <p:spPr bwMode="auto">
              <a:xfrm>
                <a:off x="2557" y="2143"/>
                <a:ext cx="1589" cy="1391"/>
              </a:xfrm>
              <a:custGeom>
                <a:avLst/>
                <a:gdLst>
                  <a:gd name="T0" fmla="*/ 795 w 21600"/>
                  <a:gd name="T1" fmla="*/ 0 h 21600"/>
                  <a:gd name="T2" fmla="*/ 1589 w 21600"/>
                  <a:gd name="T3" fmla="*/ 696 h 21600"/>
                  <a:gd name="T4" fmla="*/ 795 w 21600"/>
                  <a:gd name="T5" fmla="*/ 1391 h 21600"/>
                  <a:gd name="T6" fmla="*/ 0 w 21600"/>
                  <a:gd name="T7" fmla="*/ 696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377 w 21600"/>
                  <a:gd name="T13" fmla="*/ 3960 h 21600"/>
                  <a:gd name="T14" fmla="*/ 17835 w 21600"/>
                  <a:gd name="T15" fmla="*/ 176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round/>
                <a:headEnd/>
                <a:tailEnd/>
              </a:ln>
              <a:effectLst/>
              <a:scene3d>
                <a:camera prst="legacyPerspectiveFront">
                  <a:rot lat="20099998" lon="1500000" rev="0"/>
                </a:camera>
                <a:lightRig rig="legacyFlat4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C0C0C0"/>
                </a:extrusionClr>
                <a:contourClr>
                  <a:srgbClr val="C0C0C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/>
              <a:p>
                <a:endParaRPr lang="en-CA"/>
              </a:p>
            </p:txBody>
          </p:sp>
        </p:grpSp>
      </p:grpSp>
      <p:sp>
        <p:nvSpPr>
          <p:cNvPr id="15369" name="AutoShape 154"/>
          <p:cNvSpPr>
            <a:spLocks noChangeArrowheads="1"/>
          </p:cNvSpPr>
          <p:nvPr/>
        </p:nvSpPr>
        <p:spPr bwMode="auto">
          <a:xfrm>
            <a:off x="3460750" y="28829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5370" name="AutoShape 155"/>
          <p:cNvSpPr>
            <a:spLocks noChangeArrowheads="1"/>
          </p:cNvSpPr>
          <p:nvPr/>
        </p:nvSpPr>
        <p:spPr bwMode="auto">
          <a:xfrm>
            <a:off x="5202238" y="28844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15371" name="Text Box 159"/>
          <p:cNvSpPr txBox="1">
            <a:spLocks noChangeArrowheads="1"/>
          </p:cNvSpPr>
          <p:nvPr/>
        </p:nvSpPr>
        <p:spPr bwMode="auto">
          <a:xfrm>
            <a:off x="2079625" y="4437063"/>
            <a:ext cx="5464175" cy="830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An </a:t>
            </a:r>
            <a:r>
              <a:rPr lang="en-US" b="1" dirty="0">
                <a:solidFill>
                  <a:srgbClr val="000000"/>
                </a:solidFill>
                <a:latin typeface="Tw Cen MT" panose="020B0602020104020603" pitchFamily="34" charset="0"/>
              </a:rPr>
              <a:t>algorithm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 is a step-by-step procedure for</a:t>
            </a:r>
          </a:p>
          <a:p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</a:rPr>
              <a:t>solving a problem in a finite amount of time.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0988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Asymptotic Algorithm Analysis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16063"/>
            <a:ext cx="8077200" cy="465613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The asymptotic analysis of an algorithm </a:t>
            </a:r>
            <a:r>
              <a:rPr lang="en-US" sz="2400" dirty="0">
                <a:solidFill>
                  <a:srgbClr val="0000FF"/>
                </a:solidFill>
              </a:rPr>
              <a:t>determines the running time in big-Oh notation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To perform the asymptotic analysis</a:t>
            </a:r>
          </a:p>
          <a:p>
            <a:pPr marL="708025" indent="-228600">
              <a:lnSpc>
                <a:spcPct val="90000"/>
              </a:lnSpc>
              <a:defRPr/>
            </a:pPr>
            <a:r>
              <a:rPr lang="en-US" sz="2000" dirty="0"/>
              <a:t>We </a:t>
            </a:r>
            <a:r>
              <a:rPr lang="en-US" sz="2000" dirty="0">
                <a:solidFill>
                  <a:srgbClr val="0000FF"/>
                </a:solidFill>
              </a:rPr>
              <a:t>find the worst-case number of primitive operations executed </a:t>
            </a:r>
            <a:r>
              <a:rPr lang="en-US" sz="2000" dirty="0"/>
              <a:t>as a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function of the input size</a:t>
            </a:r>
          </a:p>
          <a:p>
            <a:pPr marL="708025" indent="-228600">
              <a:lnSpc>
                <a:spcPct val="90000"/>
              </a:lnSpc>
              <a:defRPr/>
            </a:pPr>
            <a:r>
              <a:rPr lang="en-US" sz="2000" dirty="0"/>
              <a:t>We express this function with big-Oh notation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Example:</a:t>
            </a:r>
          </a:p>
          <a:p>
            <a:pPr marL="708025" indent="-228600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We determine that algorithm </a:t>
            </a:r>
            <a:r>
              <a:rPr lang="en-US" sz="2000" b="1" dirty="0" err="1">
                <a:solidFill>
                  <a:schemeClr val="tx1"/>
                </a:solidFill>
                <a:cs typeface="ＭＳ Ｐゴシック" charset="0"/>
              </a:rPr>
              <a:t>arrayMax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 executes at most 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  <a:sym typeface="Symbol" panose="05050102010706020507" pitchFamily="18" charset="2"/>
              </a:rPr>
              <a:t>7n  1 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primitive operations</a:t>
            </a:r>
          </a:p>
          <a:p>
            <a:pPr marL="708025" indent="-228600">
              <a:lnSpc>
                <a:spcPct val="90000"/>
              </a:lnSpc>
              <a:defRPr/>
            </a:pP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We say that algorithm </a:t>
            </a:r>
            <a:r>
              <a:rPr lang="en-US" sz="2000" b="1" dirty="0" err="1">
                <a:solidFill>
                  <a:schemeClr val="tx1"/>
                </a:solidFill>
                <a:cs typeface="ＭＳ Ｐゴシック" charset="0"/>
              </a:rPr>
              <a:t>arrayMax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 “runs in 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  <a:sym typeface="Symbol" panose="05050102010706020507" pitchFamily="18" charset="2"/>
              </a:rPr>
              <a:t>O(n) </a:t>
            </a:r>
            <a:r>
              <a:rPr lang="en-US" sz="2000" dirty="0">
                <a:solidFill>
                  <a:schemeClr val="tx1"/>
                </a:solidFill>
                <a:cs typeface="ＭＳ Ｐゴシック" charset="0"/>
              </a:rPr>
              <a:t>time”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Since constant factors and lower-order terms are eventually dropped anyhow, we can disregard them when counting primitive operations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Computing Prefix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509712"/>
                <a:ext cx="5943600" cy="464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ea typeface="ＭＳ Ｐゴシック" panose="020B0600070205080204" pitchFamily="34" charset="-128"/>
                  </a:rPr>
                  <a:t>We further illustrate asymptotic analysis with </a:t>
                </a:r>
                <a:r>
                  <a:rPr lang="en-US" sz="2400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two algorithms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for prefix averages.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 smtClean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ea typeface="ＭＳ Ｐゴシック" panose="020B0600070205080204" pitchFamily="34" charset="-128"/>
                  </a:rPr>
                  <a:t>The </a:t>
                </a:r>
                <a:r>
                  <a:rPr lang="en-US" sz="2400" b="1" i="1" dirty="0" err="1" smtClean="0">
                    <a:ea typeface="ＭＳ Ｐゴシック" panose="020B0600070205080204" pitchFamily="34" charset="-128"/>
                  </a:rPr>
                  <a:t>i</a:t>
                </a:r>
                <a:r>
                  <a:rPr lang="en-US" sz="2400" dirty="0" err="1" smtClean="0">
                    <a:ea typeface="ＭＳ Ｐゴシック" panose="020B0600070205080204" pitchFamily="34" charset="-128"/>
                  </a:rPr>
                  <a:t>-th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prefix average of an array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X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is average of the first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+ 1)</m:t>
                    </m:r>
                  </m:oMath>
                </a14:m>
                <a:r>
                  <a:rPr lang="en-US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elements of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X</a:t>
                </a:r>
                <a:r>
                  <a:rPr lang="en-US" sz="2400" b="1" dirty="0" smtClean="0">
                    <a:ea typeface="ＭＳ Ｐゴシック" panose="020B0600070205080204" pitchFamily="34" charset="-128"/>
                  </a:rPr>
                  <a:t>:</a:t>
                </a:r>
                <a:endParaRPr lang="en-US" sz="2400" dirty="0" smtClean="0">
                  <a:ea typeface="ＭＳ Ｐゴシック" panose="020B0600070205080204" pitchFamily="34" charset="-128"/>
                </a:endParaRPr>
              </a:p>
              <a:p>
                <a:pPr algn="ctr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𝑨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sz="2000" b="1" i="1" dirty="0" err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sym typeface="Symbol" panose="05050102010706020507" pitchFamily="18" charset="2"/>
                            </a:rPr>
                            <m:t>𝒊</m:t>
                          </m:r>
                        </m:e>
                      </m:d>
                      <m:r>
                        <a:rPr lang="en-CA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[0] 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[1] 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… 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𝑿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[</m:t>
                      </m:r>
                      <m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𝒊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])/(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𝑖</m:t>
                      </m:r>
                      <m:r>
                        <a:rPr lang="en-US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sym typeface="Symbol" panose="05050102010706020507" pitchFamily="18" charset="2"/>
                        </a:rPr>
                        <m:t>+1)</m:t>
                      </m:r>
                    </m:oMath>
                  </m:oMathPara>
                </a14:m>
                <a:endParaRPr lang="en-US" sz="800" dirty="0" smtClean="0">
                  <a:solidFill>
                    <a:srgbClr val="0000FF"/>
                  </a:solidFill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endParaRPr lang="en-US" sz="2400" dirty="0" smtClean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400" dirty="0" smtClean="0">
                    <a:ea typeface="ＭＳ Ｐゴシック" panose="020B0600070205080204" pitchFamily="34" charset="-128"/>
                  </a:rPr>
                  <a:t>Computing the array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A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of prefix averages of another array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X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has applications to financial analysis.</a:t>
                </a:r>
              </a:p>
            </p:txBody>
          </p:sp>
        </mc:Choice>
        <mc:Fallback xmlns="">
          <p:sp>
            <p:nvSpPr>
              <p:cNvPr id="36869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509712"/>
                <a:ext cx="5943600" cy="4648200"/>
              </a:xfrm>
              <a:blipFill rotWithShape="0">
                <a:blip r:embed="rId3"/>
                <a:stretch>
                  <a:fillRect l="-205" t="-1837" r="-2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8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72209"/>
              </p:ext>
            </p:extLst>
          </p:nvPr>
        </p:nvGraphicFramePr>
        <p:xfrm>
          <a:off x="6181725" y="1509712"/>
          <a:ext cx="2962275" cy="373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Worksheet" r:id="rId4" imgW="3343656" imgH="4057904" progId="Excel.Sheet.8">
                  <p:embed/>
                </p:oleObj>
              </mc:Choice>
              <mc:Fallback>
                <p:oleObj name="Worksheet" r:id="rId4" imgW="3343656" imgH="4057904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1509712"/>
                        <a:ext cx="2962275" cy="373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Prefix Averages (Quadratic)</a:t>
            </a:r>
            <a:endParaRPr lang="en-CA" smtClean="0">
              <a:ea typeface="ＭＳ Ｐゴシック" panose="020B0600070205080204" pitchFamily="34" charset="-128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400" dirty="0" smtClean="0">
                <a:ea typeface="ＭＳ Ｐゴシック" panose="020B0600070205080204" pitchFamily="34" charset="-128"/>
              </a:rPr>
              <a:t>The following algorithm computes prefix averages in quadratic time by applying the definition</a:t>
            </a:r>
          </a:p>
          <a:p>
            <a:endParaRPr lang="en-CA" sz="2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5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2620963"/>
            <a:ext cx="7772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prefixAverages1(X, n)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X of n integers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A of prefix averages of </a:t>
            </a:r>
            <a:r>
              <a:rPr lang="en-US" sz="2400" i="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20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sz="2400" i="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array of n integers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 0 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 1 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lang="en-US" sz="2400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  X[0] 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400" i="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 1 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to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i="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do</a:t>
            </a:r>
            <a:r>
              <a:rPr lang="en-US" sz="2400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   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s  s + X[j]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    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sz="2400" i="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A[</a:t>
            </a:r>
            <a:r>
              <a:rPr lang="en-US" sz="2400" i="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]  s /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0" dirty="0" err="1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+ 1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400" i="0" dirty="0" smtClean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return</a:t>
            </a:r>
            <a:r>
              <a:rPr lang="en-US" sz="2400" i="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i="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2400" b="1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      	</a:t>
            </a:r>
            <a:r>
              <a:rPr lang="en-US" sz="2400" i="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i="0" dirty="0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02262" y="3725863"/>
            <a:ext cx="3284538" cy="27114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+mn-lt"/>
              </a:rPr>
              <a:t>	     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endParaRPr lang="en-US" sz="2400" b="1" i="0" dirty="0" smtClean="0">
              <a:solidFill>
                <a:schemeClr val="accent2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+mn-lt"/>
              </a:rPr>
              <a:t>	     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 + 1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+mn-lt"/>
              </a:rPr>
              <a:t>	     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endParaRPr lang="en-US" sz="2400" i="0" dirty="0" smtClean="0">
              <a:solidFill>
                <a:schemeClr val="accent2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1 + 2 + …+ (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  1) + n</a:t>
            </a:r>
            <a:endParaRPr lang="en-US" sz="2400" b="1" i="0" dirty="0" smtClean="0"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      1 + 2 + …+ (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  1)</a:t>
            </a:r>
            <a:endParaRPr lang="en-US" sz="2400" i="0" dirty="0" smtClean="0">
              <a:solidFill>
                <a:schemeClr val="accent2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+mn-lt"/>
              </a:rPr>
              <a:t>	     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endParaRPr lang="en-US" sz="2400" i="0" dirty="0" smtClean="0">
              <a:solidFill>
                <a:schemeClr val="accent2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	</a:t>
            </a:r>
            <a:r>
              <a:rPr lang="en-US" sz="2400" i="0" dirty="0" smtClean="0">
                <a:solidFill>
                  <a:schemeClr val="accent2"/>
                </a:solidFill>
                <a:latin typeface="+mn-lt"/>
              </a:rPr>
              <a:t>     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" name="Right Arrow 2"/>
          <p:cNvSpPr/>
          <p:nvPr/>
        </p:nvSpPr>
        <p:spPr>
          <a:xfrm>
            <a:off x="5097462" y="3860800"/>
            <a:ext cx="9826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5097462" y="4191000"/>
            <a:ext cx="9826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3268662" y="4594225"/>
            <a:ext cx="2811463" cy="163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4419600" y="4954588"/>
            <a:ext cx="98266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4419600" y="5319713"/>
            <a:ext cx="98266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3" name="Right Arrow 12"/>
          <p:cNvSpPr/>
          <p:nvPr/>
        </p:nvSpPr>
        <p:spPr>
          <a:xfrm>
            <a:off x="4443412" y="5700713"/>
            <a:ext cx="98266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Right Arrow 13"/>
          <p:cNvSpPr/>
          <p:nvPr/>
        </p:nvSpPr>
        <p:spPr>
          <a:xfrm>
            <a:off x="4414837" y="6042025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Arithmetic Progression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752600"/>
                <a:ext cx="7162800" cy="2819400"/>
              </a:xfrm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2400" dirty="0" smtClean="0">
                    <a:ea typeface="ＭＳ Ｐゴシック" panose="020B0600070205080204" pitchFamily="34" charset="-128"/>
                  </a:rPr>
                  <a:t>The running time of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prefixAverages1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is</a:t>
                </a:r>
                <a:br>
                  <a:rPr lang="en-US" sz="2400" dirty="0" smtClean="0">
                    <a:ea typeface="ＭＳ Ｐゴシック" panose="020B0600070205080204" pitchFamily="34" charset="-128"/>
                  </a:rPr>
                </a:b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(1 + 2 + …+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400" dirty="0" smtClean="0">
                  <a:ea typeface="ＭＳ Ｐゴシック" panose="020B0600070205080204" pitchFamily="34" charset="-128"/>
                </a:endParaRPr>
              </a:p>
              <a:p>
                <a:r>
                  <a:rPr lang="en-US" sz="2400" dirty="0" smtClean="0">
                    <a:ea typeface="ＭＳ Ｐゴシック" panose="020B0600070205080204" pitchFamily="34" charset="-128"/>
                  </a:rPr>
                  <a:t>The sum of the first </a:t>
                </a:r>
                <a:r>
                  <a:rPr lang="en-US" sz="2400" b="1" i="1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n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 integers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 + 1)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/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2</m:t>
                    </m:r>
                  </m:oMath>
                </a14:m>
                <a:endParaRPr lang="en-US" sz="2400" dirty="0" smtClean="0">
                  <a:ea typeface="ＭＳ Ｐゴシック" panose="020B0600070205080204" pitchFamily="34" charset="-128"/>
                  <a:sym typeface="Symbol" panose="05050102010706020507" pitchFamily="18" charset="2"/>
                </a:endParaRPr>
              </a:p>
              <a:p>
                <a:r>
                  <a:rPr lang="en-US" sz="2400" dirty="0" smtClean="0">
                    <a:ea typeface="ＭＳ Ｐゴシック" panose="020B0600070205080204" pitchFamily="34" charset="-128"/>
                  </a:rPr>
                  <a:t>Thus, algorithm </a:t>
                </a:r>
                <a:r>
                  <a:rPr lang="en-US" sz="2400" b="1" i="1" dirty="0" smtClean="0">
                    <a:ea typeface="ＭＳ Ｐゴシック" panose="020B0600070205080204" pitchFamily="34" charset="-128"/>
                  </a:rPr>
                  <a:t>prefixAverages1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runs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𝒏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dirty="0" smtClean="0"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 </a:t>
                </a:r>
                <a:r>
                  <a:rPr lang="en-US" sz="2400" dirty="0" smtClean="0">
                    <a:ea typeface="ＭＳ Ｐゴシック" panose="020B0600070205080204" pitchFamily="34" charset="-128"/>
                  </a:rPr>
                  <a:t>time </a:t>
                </a:r>
              </a:p>
            </p:txBody>
          </p:sp>
        </mc:Choice>
        <mc:Fallback xmlns="">
          <p:sp>
            <p:nvSpPr>
              <p:cNvPr id="3891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752600"/>
                <a:ext cx="7162800" cy="2819400"/>
              </a:xfrm>
              <a:blipFill rotWithShape="0">
                <a:blip r:embed="rId2"/>
                <a:stretch>
                  <a:fillRect l="-170" t="-17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Prefix Averages (Linear)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z="2400" smtClean="0">
                <a:ea typeface="ＭＳ Ｐゴシック" panose="020B0600070205080204" pitchFamily="34" charset="-128"/>
              </a:rPr>
              <a:t>The following algorithm computes prefix averages in linear time by keeping a running sum</a:t>
            </a: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endParaRPr lang="en-CA" sz="2400" smtClean="0">
              <a:ea typeface="ＭＳ Ｐゴシック" panose="020B0600070205080204" pitchFamily="34" charset="-128"/>
            </a:endParaRPr>
          </a:p>
          <a:p>
            <a:r>
              <a:rPr lang="en-US" sz="2400" smtClean="0">
                <a:ea typeface="ＭＳ Ｐゴシック" panose="020B0600070205080204" pitchFamily="34" charset="-128"/>
              </a:rPr>
              <a:t>Algorithm </a:t>
            </a:r>
            <a:r>
              <a:rPr lang="en-US" sz="2400" b="1" i="1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prefixAverages2 </a:t>
            </a:r>
            <a:r>
              <a:rPr lang="en-US" sz="2400" smtClean="0">
                <a:ea typeface="ＭＳ Ｐゴシック" panose="020B0600070205080204" pitchFamily="34" charset="-128"/>
              </a:rPr>
              <a:t>runs in </a:t>
            </a:r>
            <a:r>
              <a:rPr lang="en-US" sz="2400" b="1" i="1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O</a:t>
            </a:r>
            <a:r>
              <a:rPr lang="en-US" sz="24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sz="2400" b="1" i="1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sz="2400" smtClean="0">
                <a:latin typeface="Times New Roman" panose="02020603050405020304" pitchFamily="18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) </a:t>
            </a:r>
            <a:r>
              <a:rPr lang="en-US" sz="2400" smtClean="0">
                <a:ea typeface="ＭＳ Ｐゴシック" panose="020B0600070205080204" pitchFamily="34" charset="-128"/>
              </a:rPr>
              <a:t>time </a:t>
            </a:r>
          </a:p>
          <a:p>
            <a:endParaRPr lang="en-CA" sz="2400" smtClean="0">
              <a:ea typeface="ＭＳ Ｐゴシック" panose="020B0600070205080204" pitchFamily="34" charset="-128"/>
            </a:endParaRPr>
          </a:p>
        </p:txBody>
      </p:sp>
      <p:sp>
        <p:nvSpPr>
          <p:cNvPr id="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2438400"/>
            <a:ext cx="7543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rgbClr val="000000"/>
                </a:solidFill>
                <a:latin typeface="+mn-lt"/>
              </a:rPr>
              <a:t>Algorithm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b="1" i="0" dirty="0" smtClean="0">
                <a:solidFill>
                  <a:schemeClr val="tx2"/>
                </a:solidFill>
                <a:latin typeface="+mn-lt"/>
              </a:rPr>
              <a:t>prefixAverages2</a:t>
            </a:r>
            <a:r>
              <a:rPr lang="en-US" sz="2400" i="0" dirty="0" smtClean="0">
                <a:solidFill>
                  <a:schemeClr val="tx2"/>
                </a:solidFill>
                <a:latin typeface="+mn-lt"/>
              </a:rPr>
              <a:t>(</a:t>
            </a:r>
            <a:r>
              <a:rPr lang="en-US" sz="2400" b="1" i="0" dirty="0" smtClean="0">
                <a:solidFill>
                  <a:schemeClr val="tx2"/>
                </a:solidFill>
                <a:latin typeface="+mn-lt"/>
              </a:rPr>
              <a:t>X, n</a:t>
            </a:r>
            <a:r>
              <a:rPr lang="en-US" sz="2400" i="0" dirty="0" smtClean="0">
                <a:solidFill>
                  <a:schemeClr val="tx2"/>
                </a:solidFill>
                <a:latin typeface="+mn-lt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+mn-lt"/>
              </a:rPr>
              <a:t>Input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smtClean="0">
                <a:solidFill>
                  <a:srgbClr val="0000FF"/>
                </a:solidFill>
                <a:latin typeface="+mn-lt"/>
              </a:rPr>
              <a:t>array </a:t>
            </a:r>
            <a:r>
              <a:rPr lang="en-US" sz="2400" b="1" i="0" dirty="0" smtClean="0">
                <a:solidFill>
                  <a:srgbClr val="0000FF"/>
                </a:solidFill>
                <a:latin typeface="+mn-lt"/>
              </a:rPr>
              <a:t>X</a:t>
            </a:r>
            <a:r>
              <a:rPr lang="en-US" sz="2400" i="0" dirty="0" smtClean="0">
                <a:solidFill>
                  <a:srgbClr val="0000FF"/>
                </a:solidFill>
                <a:latin typeface="+mn-lt"/>
              </a:rPr>
              <a:t> of </a:t>
            </a:r>
            <a:r>
              <a:rPr lang="en-US" sz="2400" b="1" i="0" dirty="0" smtClean="0">
                <a:solidFill>
                  <a:srgbClr val="0000FF"/>
                </a:solidFill>
                <a:latin typeface="+mn-lt"/>
              </a:rPr>
              <a:t>n</a:t>
            </a:r>
            <a:r>
              <a:rPr lang="en-US" sz="2400" i="0" dirty="0" smtClean="0">
                <a:solidFill>
                  <a:srgbClr val="0000FF"/>
                </a:solidFill>
                <a:latin typeface="+mn-lt"/>
              </a:rPr>
              <a:t> integers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chemeClr val="tx2"/>
                </a:solidFill>
                <a:latin typeface="+mn-lt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+mn-lt"/>
              </a:rPr>
              <a:t>Output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i="0" dirty="0" smtClean="0">
                <a:solidFill>
                  <a:srgbClr val="0000FF"/>
                </a:solidFill>
                <a:latin typeface="+mn-lt"/>
              </a:rPr>
              <a:t>array </a:t>
            </a:r>
            <a:r>
              <a:rPr lang="en-US" sz="2400" b="1" i="0" dirty="0" smtClean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 i="0" dirty="0" smtClean="0">
                <a:solidFill>
                  <a:srgbClr val="0000FF"/>
                </a:solidFill>
                <a:latin typeface="+mn-lt"/>
              </a:rPr>
              <a:t> of prefix averages of </a:t>
            </a:r>
            <a:r>
              <a:rPr lang="en-US" sz="2400" b="1" i="0" dirty="0" smtClean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sz="2400" b="1" i="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	    </a:t>
            </a:r>
            <a:r>
              <a:rPr lang="en-US" sz="2000" i="0" dirty="0" smtClean="0">
                <a:latin typeface="+mn-lt"/>
                <a:sym typeface="Symbol" panose="05050102010706020507" pitchFamily="18" charset="2"/>
              </a:rPr>
              <a:t>#operations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 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new array of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</a:rPr>
              <a:t>n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 integers		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</a:t>
            </a:r>
            <a:endParaRPr lang="en-US" sz="2400" b="1" i="0" dirty="0" smtClean="0">
              <a:solidFill>
                <a:srgbClr val="FF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 0 </a:t>
            </a:r>
            <a:r>
              <a:rPr lang="en-US" sz="2400" i="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						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1</a:t>
            </a:r>
            <a:endParaRPr lang="en-US" sz="2400" i="0" dirty="0" smtClean="0">
              <a:solidFill>
                <a:schemeClr val="accent2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+mn-lt"/>
              </a:rPr>
              <a:t>	</a:t>
            </a:r>
            <a:r>
              <a:rPr lang="en-US" sz="2400" b="1" i="0" dirty="0" smtClean="0">
                <a:solidFill>
                  <a:srgbClr val="000000"/>
                </a:solidFill>
                <a:latin typeface="+mn-lt"/>
              </a:rPr>
              <a:t>for</a:t>
            </a:r>
            <a:r>
              <a:rPr lang="en-US" sz="2400" i="0" dirty="0" smtClean="0">
                <a:latin typeface="+mn-lt"/>
              </a:rPr>
              <a:t> </a:t>
            </a:r>
            <a:r>
              <a:rPr lang="en-US" sz="2400" b="1" i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 0 </a:t>
            </a:r>
            <a:r>
              <a:rPr lang="en-US" sz="2400" b="1" i="0" dirty="0" smtClean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to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 1 </a:t>
            </a:r>
            <a:r>
              <a:rPr lang="en-US" sz="2400" b="1" i="0" dirty="0" smtClean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do				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	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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+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[</a:t>
            </a:r>
            <a:r>
              <a:rPr lang="en-US" sz="2400" b="1" i="0" dirty="0" err="1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]				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n</a:t>
            </a:r>
            <a:endParaRPr lang="en-US" sz="2400" i="0" dirty="0" smtClean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		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A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[</a:t>
            </a:r>
            <a:r>
              <a:rPr lang="en-US" sz="2400" b="1" i="0" dirty="0" err="1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] 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s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/ 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2400" b="1" i="0" dirty="0" err="1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i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+ 1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</a:rPr>
              <a:t>)</a:t>
            </a:r>
            <a:r>
              <a:rPr lang="en-US" sz="2400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sz="2400" i="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				</a:t>
            </a:r>
            <a:r>
              <a:rPr lang="en-US" sz="2400" b="1" i="0" dirty="0" smtClean="0">
                <a:latin typeface="+mn-lt"/>
                <a:sym typeface="Symbol" panose="05050102010706020507" pitchFamily="18" charset="2"/>
              </a:rPr>
              <a:t>n</a:t>
            </a:r>
            <a:endParaRPr lang="en-US" sz="2400" i="0" dirty="0" smtClean="0">
              <a:solidFill>
                <a:schemeClr val="accent2"/>
              </a:solidFill>
              <a:latin typeface="+mn-lt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400" b="1" i="0" dirty="0" smtClean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	return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 </a:t>
            </a:r>
            <a:r>
              <a:rPr lang="en-US" sz="2400" b="1" i="0" dirty="0" smtClean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A</a:t>
            </a:r>
            <a:r>
              <a:rPr lang="en-US" sz="2400" b="1" i="0" dirty="0" smtClean="0">
                <a:solidFill>
                  <a:schemeClr val="accent2"/>
                </a:solidFill>
                <a:latin typeface="+mn-lt"/>
                <a:sym typeface="Symbol" panose="05050102010706020507" pitchFamily="18" charset="2"/>
              </a:rPr>
              <a:t> 			      			</a:t>
            </a:r>
            <a:r>
              <a:rPr lang="en-US" sz="2400" i="0" dirty="0" smtClean="0">
                <a:latin typeface="+mn-lt"/>
                <a:sym typeface="Symbol" panose="05050102010706020507" pitchFamily="18" charset="2"/>
              </a:rPr>
              <a:t>1</a:t>
            </a:r>
          </a:p>
        </p:txBody>
      </p:sp>
      <p:pic>
        <p:nvPicPr>
          <p:cNvPr id="3994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17420"/>
            <a:ext cx="15716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5753100" y="3719513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5753100" y="4084638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9" name="Right Arrow 8"/>
          <p:cNvSpPr/>
          <p:nvPr/>
        </p:nvSpPr>
        <p:spPr>
          <a:xfrm>
            <a:off x="5776913" y="4467225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0" name="Right Arrow 9"/>
          <p:cNvSpPr/>
          <p:nvPr/>
        </p:nvSpPr>
        <p:spPr>
          <a:xfrm>
            <a:off x="5749925" y="4806950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1" name="Right Arrow 10"/>
          <p:cNvSpPr/>
          <p:nvPr/>
        </p:nvSpPr>
        <p:spPr>
          <a:xfrm>
            <a:off x="5776913" y="5162550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2" name="Right Arrow 11"/>
          <p:cNvSpPr/>
          <p:nvPr/>
        </p:nvSpPr>
        <p:spPr>
          <a:xfrm>
            <a:off x="5749925" y="5503863"/>
            <a:ext cx="98425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6870251" y="4419600"/>
            <a:ext cx="1219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0" dirty="0" smtClean="0">
                <a:solidFill>
                  <a:schemeClr val="tx1"/>
                </a:solidFill>
              </a:rPr>
              <a:t>n + 1</a:t>
            </a:r>
            <a:endParaRPr lang="en-US" sz="2000" b="1" i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12954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Intuition for Asymptotic Notation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1000" y="1600200"/>
            <a:ext cx="8612536" cy="464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/>
          <a:lstStyle/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i="0" dirty="0" smtClean="0">
                <a:latin typeface="+mn-lt"/>
                <a:ea typeface="ＭＳ Ｐゴシック" pitchFamily="27" charset="-128"/>
                <a:cs typeface="ＭＳ Ｐゴシック" charset="0"/>
              </a:rPr>
              <a:t>Big-Oh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000" i="0" dirty="0" smtClean="0">
                <a:solidFill>
                  <a:srgbClr val="0000FF"/>
                </a:solidFill>
                <a:latin typeface="+mn-lt"/>
              </a:rPr>
              <a:t>f(n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</a:rPr>
              <a:t>) is 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O(g(n)) if f(n) is </a:t>
            </a:r>
            <a:r>
              <a:rPr lang="en-US" altLang="en-US" b="1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asymptotically less than or equal 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to g(n)</a:t>
            </a:r>
            <a:endParaRPr lang="en-US" altLang="en-US" sz="2000" i="0" dirty="0">
              <a:solidFill>
                <a:srgbClr val="0000FF"/>
              </a:solidFill>
              <a:latin typeface="+mn-lt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i="0" dirty="0" smtClean="0">
                <a:latin typeface="+mn-lt"/>
                <a:ea typeface="ＭＳ Ｐゴシック" pitchFamily="27" charset="-128"/>
                <a:cs typeface="ＭＳ Ｐゴシック" charset="0"/>
              </a:rPr>
              <a:t>big-Omega</a:t>
            </a: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000" i="0" dirty="0">
                <a:solidFill>
                  <a:srgbClr val="0000FF"/>
                </a:solidFill>
                <a:latin typeface="+mn-lt"/>
              </a:rPr>
              <a:t>f(n) is 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(g(n)) if f(n) is </a:t>
            </a:r>
            <a:r>
              <a:rPr lang="en-US" altLang="en-US" b="1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asymptotically greater than or equal 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to g(n)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i="0" dirty="0" smtClean="0">
                <a:latin typeface="+mn-lt"/>
                <a:ea typeface="ＭＳ Ｐゴシック" pitchFamily="27" charset="-128"/>
                <a:cs typeface="ＭＳ Ｐゴシック" charset="0"/>
              </a:rPr>
              <a:t>big-Theta</a:t>
            </a:r>
            <a:endParaRPr lang="en-US" altLang="en-US" i="0" dirty="0">
              <a:latin typeface="+mn-lt"/>
              <a:ea typeface="ＭＳ Ｐゴシック" pitchFamily="27" charset="-128"/>
              <a:cs typeface="ＭＳ Ｐゴシック" charset="0"/>
            </a:endParaRP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000" i="0" dirty="0">
                <a:solidFill>
                  <a:srgbClr val="0000FF"/>
                </a:solidFill>
                <a:latin typeface="+mn-lt"/>
              </a:rPr>
              <a:t>f(n) is 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(g(n)) if f(n) is </a:t>
            </a:r>
            <a:r>
              <a:rPr lang="en-US" altLang="en-US" b="1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asymptotically equal</a:t>
            </a:r>
            <a:r>
              <a:rPr lang="en-US" altLang="en-US" sz="2000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 to g(n)</a:t>
            </a:r>
            <a:endParaRPr lang="en-US" altLang="en-US" sz="2000" i="0" dirty="0">
              <a:solidFill>
                <a:srgbClr val="0000FF"/>
              </a:solidFill>
              <a:latin typeface="+mn-lt"/>
            </a:endParaRP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i="0" dirty="0" smtClean="0">
                <a:latin typeface="+mn-lt"/>
                <a:ea typeface="ＭＳ Ｐゴシック" pitchFamily="27" charset="-128"/>
                <a:cs typeface="ＭＳ Ｐゴシック" charset="0"/>
              </a:rPr>
              <a:t>little-oh</a:t>
            </a:r>
            <a:endParaRPr lang="en-US" altLang="en-US" i="0" dirty="0">
              <a:latin typeface="+mn-lt"/>
              <a:ea typeface="ＭＳ Ｐゴシック" pitchFamily="27" charset="-128"/>
              <a:cs typeface="ＭＳ Ｐゴシック" charset="0"/>
            </a:endParaRP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000" i="0" dirty="0">
                <a:solidFill>
                  <a:srgbClr val="C00000"/>
                </a:solidFill>
                <a:latin typeface="+mn-lt"/>
              </a:rPr>
              <a:t>f(n) is </a:t>
            </a:r>
            <a:r>
              <a:rPr lang="en-US" altLang="en-US" sz="2000" i="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o(g(n)) if f(n) is </a:t>
            </a:r>
            <a:r>
              <a:rPr lang="en-US" altLang="en-US" b="1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asymptotically strictly less than </a:t>
            </a:r>
            <a:r>
              <a:rPr lang="en-US" altLang="en-US" sz="2000" i="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g(n)</a:t>
            </a:r>
          </a:p>
          <a:p>
            <a:pPr marL="319088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i="0" dirty="0" smtClean="0">
                <a:latin typeface="+mn-lt"/>
                <a:ea typeface="ＭＳ Ｐゴシック" pitchFamily="27" charset="-128"/>
                <a:cs typeface="ＭＳ Ｐゴシック" charset="0"/>
              </a:rPr>
              <a:t>little-omega</a:t>
            </a:r>
            <a:endParaRPr lang="en-US" altLang="en-US" i="0" dirty="0">
              <a:latin typeface="+mn-lt"/>
              <a:ea typeface="ＭＳ Ｐゴシック" pitchFamily="27" charset="-128"/>
              <a:cs typeface="ＭＳ Ｐゴシック" charset="0"/>
            </a:endParaRPr>
          </a:p>
          <a:p>
            <a:pPr marL="776288" lvl="1" indent="-319088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000" i="0" dirty="0">
                <a:solidFill>
                  <a:srgbClr val="C00000"/>
                </a:solidFill>
                <a:latin typeface="+mn-lt"/>
              </a:rPr>
              <a:t>f(n) is </a:t>
            </a:r>
            <a:r>
              <a:rPr lang="en-US" altLang="en-US" sz="2000" i="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(g(n)) if is </a:t>
            </a:r>
            <a:r>
              <a:rPr lang="en-US" altLang="en-US" b="1" i="0" dirty="0">
                <a:solidFill>
                  <a:srgbClr val="0000FF"/>
                </a:solidFill>
                <a:latin typeface="+mn-lt"/>
                <a:sym typeface="Symbol" panose="05050102010706020507" pitchFamily="18" charset="2"/>
              </a:rPr>
              <a:t>asymptotically strictly greater than </a:t>
            </a:r>
            <a:r>
              <a:rPr lang="en-US" altLang="en-US" sz="2000" i="0" dirty="0">
                <a:solidFill>
                  <a:srgbClr val="C00000"/>
                </a:solidFill>
                <a:latin typeface="+mn-lt"/>
                <a:sym typeface="Symbol" panose="05050102010706020507" pitchFamily="18" charset="2"/>
              </a:rPr>
              <a:t>g(n)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1867"/>
              </p:ext>
            </p:extLst>
          </p:nvPr>
        </p:nvGraphicFramePr>
        <p:xfrm>
          <a:off x="7924800" y="152400"/>
          <a:ext cx="106873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Clip" r:id="rId3" imgW="878738" imgH="876910" progId="MS_ClipArt_Gallery.2">
                  <p:embed/>
                </p:oleObj>
              </mc:Choice>
              <mc:Fallback>
                <p:oleObj name="Clip" r:id="rId3" imgW="878738" imgH="87691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0"/>
                        <a:ext cx="1068736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Example 1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12648" y="1600200"/>
            <a:ext cx="8153400" cy="4130676"/>
          </a:xfrm>
          <a:blipFill rotWithShape="0">
            <a:blip r:embed="rId2"/>
            <a:stretch>
              <a:fillRect l="-150" t="-1182" b="-2216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5026" y="3484771"/>
            <a:ext cx="3515771" cy="141570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575" y="5756275"/>
            <a:ext cx="8229600" cy="831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</a:rPr>
              <a:t>Larger values of n</a:t>
            </a:r>
            <a:r>
              <a:rPr lang="en-CA" baseline="-25000" dirty="0">
                <a:latin typeface="+mj-lt"/>
              </a:rPr>
              <a:t>0</a:t>
            </a:r>
            <a:r>
              <a:rPr lang="en-CA" dirty="0">
                <a:latin typeface="+mj-lt"/>
              </a:rPr>
              <a:t> result in smaller factors c (e.g., for n</a:t>
            </a:r>
            <a:r>
              <a:rPr lang="en-CA" baseline="-25000" dirty="0">
                <a:latin typeface="+mj-lt"/>
              </a:rPr>
              <a:t>0</a:t>
            </a:r>
            <a:r>
              <a:rPr lang="en-CA" dirty="0">
                <a:latin typeface="+mj-lt"/>
              </a:rPr>
              <a:t> = 10 c ≥ 1.201 and so on) but in any case the above statement is valid.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Example 2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41081" y="1419433"/>
            <a:ext cx="8153400" cy="4130676"/>
          </a:xfrm>
          <a:blipFill rotWithShape="0">
            <a:blip r:embed="rId2"/>
            <a:stretch>
              <a:fillRect l="-149" t="-1182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95026" y="3484771"/>
            <a:ext cx="3515771" cy="141570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133975"/>
            <a:ext cx="8229600" cy="1201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</a:rPr>
              <a:t>Therefore, the Big-Oh condition cannot hold (the left side of the latter inequality is growing infinitely, so that there is no such constant factor c).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Example 3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12648" y="1600200"/>
            <a:ext cx="8153400" cy="4130676"/>
          </a:xfrm>
          <a:blipFill rotWithShape="0">
            <a:blip r:embed="rId2"/>
            <a:stretch>
              <a:fillRect l="-150" t="-1182" b="-2216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3387290"/>
            <a:ext cx="3515771" cy="1415709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36575" y="5756275"/>
            <a:ext cx="8229600" cy="8318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dirty="0">
                <a:latin typeface="+mj-lt"/>
              </a:rPr>
              <a:t>Larger values of n</a:t>
            </a:r>
            <a:r>
              <a:rPr lang="en-CA" baseline="-25000" dirty="0">
                <a:latin typeface="+mj-lt"/>
              </a:rPr>
              <a:t>0</a:t>
            </a:r>
            <a:r>
              <a:rPr lang="en-CA" dirty="0">
                <a:latin typeface="+mj-lt"/>
              </a:rPr>
              <a:t> result in smaller factors c (e.g., for n</a:t>
            </a:r>
            <a:r>
              <a:rPr lang="en-CA" baseline="-25000" dirty="0">
                <a:latin typeface="+mj-lt"/>
              </a:rPr>
              <a:t>0</a:t>
            </a:r>
            <a:r>
              <a:rPr lang="en-CA" dirty="0">
                <a:latin typeface="+mj-lt"/>
              </a:rPr>
              <a:t> = 10 c ≥ 0.10201 and so on) but in any case the above statement is valid.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Example 4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12648" y="1600200"/>
            <a:ext cx="8153400" cy="4130676"/>
          </a:xfrm>
          <a:blipFill rotWithShape="0">
            <a:blip r:embed="rId2"/>
            <a:stretch>
              <a:fillRect l="-150" t="-1182" r="-2019" b="-12851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3387290"/>
            <a:ext cx="2070952" cy="1550746"/>
          </a:xfrm>
          <a:prstGeom prst="rect">
            <a:avLst/>
          </a:prstGeom>
          <a:blipFill rotWithShape="0">
            <a:blip r:embed="rId3"/>
            <a:stretch>
              <a:fillRect b="-394"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Running Time (</a:t>
            </a:r>
            <a:r>
              <a:rPr 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§</a:t>
            </a:r>
            <a:r>
              <a:rPr lang="en-US" smtClean="0">
                <a:ea typeface="ＭＳ Ｐゴシック" panose="020B0600070205080204" pitchFamily="34" charset="-128"/>
              </a:rPr>
              <a:t>1.1) 	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4800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The </a:t>
            </a:r>
            <a:r>
              <a:rPr 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running time </a:t>
            </a:r>
            <a:r>
              <a:rPr lang="en-US" sz="2400" dirty="0" smtClean="0">
                <a:ea typeface="ＭＳ Ｐゴシック" panose="020B0600070205080204" pitchFamily="34" charset="-128"/>
              </a:rPr>
              <a:t>of an algorithm typically </a:t>
            </a:r>
            <a:r>
              <a:rPr 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grows with the input size</a:t>
            </a:r>
            <a:r>
              <a:rPr lang="en-US" sz="2400" dirty="0" smtClean="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Average case time is often difficult to determine.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We focus on the worst case running time.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anose="020B0600070205080204" pitchFamily="34" charset="-128"/>
              </a:rPr>
              <a:t>Easier to analyze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anose="020B0600070205080204" pitchFamily="34" charset="-128"/>
              </a:rPr>
              <a:t>Crucial to applications such as games, finance and robotics</a:t>
            </a:r>
          </a:p>
        </p:txBody>
      </p:sp>
      <p:graphicFrame>
        <p:nvGraphicFramePr>
          <p:cNvPr id="16390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824147944"/>
              </p:ext>
            </p:extLst>
          </p:nvPr>
        </p:nvGraphicFramePr>
        <p:xfrm>
          <a:off x="5029200" y="1685365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Chart" r:id="rId3" imgW="3943276" imgH="4200754" progId="MSGraph.Chart.8">
                  <p:embed followColorScheme="full"/>
                </p:oleObj>
              </mc:Choice>
              <mc:Fallback>
                <p:oleObj name="Chart" r:id="rId3" imgW="3943276" imgH="4200754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85365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Example 5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12648" y="1600200"/>
            <a:ext cx="8153400" cy="4130676"/>
          </a:xfrm>
          <a:blipFill rotWithShape="0">
            <a:blip r:embed="rId2"/>
            <a:stretch>
              <a:fillRect l="-150" t="-1182" r="-374"/>
            </a:stretch>
          </a:blipFill>
          <a:extLst/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3387290"/>
            <a:ext cx="2223814" cy="1190711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CA">
                <a:noFill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Asymptotic Tight </a:t>
            </a:r>
            <a:r>
              <a:rPr lang="en-US" kern="0" dirty="0" smtClean="0"/>
              <a:t>Bound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3200400"/>
              </a:xfrm>
            </p:spPr>
            <p:txBody>
              <a:bodyPr/>
              <a:lstStyle/>
              <a:p>
                <a:pPr marL="0" lvl="0" indent="0">
                  <a:spcBef>
                    <a:spcPct val="20000"/>
                  </a:spcBef>
                  <a:buClr>
                    <a:srgbClr val="F0AD00"/>
                  </a:buClr>
                  <a:buSzPct val="125000"/>
                  <a:buNone/>
                  <a:defRPr/>
                </a:pPr>
                <a:r>
                  <a:rPr lang="en-US" kern="0" dirty="0" smtClean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A </a:t>
                </a:r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(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</m:t>
                    </m:r>
                  </m:oMath>
                </a14:m>
                <a:r>
                  <a:rPr lang="en-US" kern="0" dirty="0" smtClean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</a:rPr>
                  <a:t>is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(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𝑔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))</m:t>
                    </m:r>
                  </m:oMath>
                </a14:m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</m:t>
                    </m:r>
                  </m:oMath>
                </a14:m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 positive constants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𝑐</m:t>
                    </m:r>
                    <m:r>
                      <a:rPr lang="en-US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1</m:t>
                    </m:r>
                  </m:oMath>
                </a14:m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𝑐</m:t>
                    </m:r>
                    <m:r>
                      <a:rPr lang="en-US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2</m:t>
                    </m:r>
                  </m:oMath>
                </a14:m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 such that </a:t>
                </a:r>
                <a:b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</a:br>
                <a:r>
                  <a:rPr lang="en-US" kern="0" dirty="0">
                    <a:solidFill>
                      <a:prstClr val="black"/>
                    </a:solidFill>
                    <a:ea typeface="ＭＳ Ｐゴシック" panose="020B0600070205080204" pitchFamily="34" charset="-128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𝑐</m:t>
                    </m:r>
                    <m:r>
                      <a:rPr lang="en-US" i="1" kern="0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1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𝑔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(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) 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𝑓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(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) 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𝑐</m:t>
                    </m:r>
                    <m:r>
                      <a:rPr lang="en-US" i="1" kern="0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2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𝑔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(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) 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  </m:t>
                    </m:r>
                    <m:r>
                      <a:rPr lang="en-US" i="1" kern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𝑛</m:t>
                    </m:r>
                    <m:r>
                      <a:rPr lang="en-US" i="1" kern="0" baseline="-25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Symbol" pitchFamily="18" charset="2"/>
                      </a:rPr>
                      <m:t>0</m:t>
                    </m:r>
                  </m:oMath>
                </a14:m>
                <a:endParaRPr lang="en-US" kern="0" dirty="0">
                  <a:solidFill>
                    <a:srgbClr val="C00000"/>
                  </a:solidFill>
                  <a:ea typeface="ＭＳ Ｐゴシック" panose="020B0600070205080204" pitchFamily="34" charset="-128"/>
                  <a:sym typeface="Symbol" pitchFamily="18" charset="2"/>
                </a:endParaRPr>
              </a:p>
              <a:p>
                <a:endParaRPr lang="en-CA" sz="2400" dirty="0" smtClean="0"/>
              </a:p>
              <a:p>
                <a:pPr marL="0" indent="0">
                  <a:spcBef>
                    <a:spcPct val="20000"/>
                  </a:spcBef>
                  <a:buClr>
                    <a:schemeClr val="accent1"/>
                  </a:buClr>
                  <a:buSzPct val="125000"/>
                  <a:buNone/>
                  <a:defRPr/>
                </a:pPr>
                <a:r>
                  <a:rPr lang="en-US" kern="0" dirty="0" smtClean="0">
                    <a:solidFill>
                      <a:srgbClr val="0000FF"/>
                    </a:solidFill>
                    <a:sym typeface="Symbol" pitchFamily="18" charset="2"/>
                  </a:rPr>
                  <a:t>Theorem:</a:t>
                </a:r>
                <a:endParaRPr lang="en-US" kern="0" dirty="0">
                  <a:solidFill>
                    <a:srgbClr val="0000FF"/>
                  </a:solidFill>
                  <a:sym typeface="Symbol" pitchFamily="18" charset="2"/>
                </a:endParaRPr>
              </a:p>
              <a:p>
                <a:pPr marL="457200" lvl="1" indent="0">
                  <a:spcBef>
                    <a:spcPct val="20000"/>
                  </a:spcBef>
                  <a:buClr>
                    <a:schemeClr val="tx2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kern="0" dirty="0">
                    <a:sym typeface="Symbol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(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)) </m:t>
                    </m:r>
                  </m:oMath>
                </a14:m>
                <a:r>
                  <a:rPr lang="en-US" i="1" kern="0" dirty="0" err="1">
                    <a:sym typeface="Symbol" pitchFamily="18" charset="2"/>
                  </a:rPr>
                  <a:t>iff</a:t>
                </a:r>
                <a:r>
                  <a:rPr lang="en-US" kern="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𝑓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kern="0" dirty="0">
                    <a:sym typeface="Symbol" pitchFamily="18" charset="2"/>
                  </a:rPr>
                  <a:t> is both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𝑂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)) </m:t>
                    </m:r>
                  </m:oMath>
                </a14:m>
                <a:r>
                  <a:rPr lang="en-US" kern="0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(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𝑔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i="1" kern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kern="0" dirty="0">
                  <a:sym typeface="Symbol" pitchFamily="18" charset="2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531352" cy="3200400"/>
              </a:xfrm>
              <a:blipFill rotWithShape="0">
                <a:blip r:embed="rId2"/>
                <a:stretch>
                  <a:fillRect l="-1501" t="-20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3048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dirty="0"/>
              <a:t>Idea: </a:t>
            </a:r>
            <a:r>
              <a:rPr lang="en-US" dirty="0" smtClean="0"/>
              <a:t>Sorting </a:t>
            </a:r>
            <a:r>
              <a:rPr lang="en-US" dirty="0"/>
              <a:t>a hand of </a:t>
            </a:r>
            <a:r>
              <a:rPr lang="en-US" dirty="0" smtClean="0"/>
              <a:t>cards using Insertion Sort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Start with </a:t>
            </a:r>
            <a:r>
              <a:rPr lang="en-US" dirty="0">
                <a:solidFill>
                  <a:srgbClr val="0000FF"/>
                </a:solidFill>
              </a:rPr>
              <a:t>an empty left hand </a:t>
            </a:r>
            <a:r>
              <a:rPr lang="en-US" dirty="0"/>
              <a:t>and the cards </a:t>
            </a:r>
            <a:r>
              <a:rPr lang="en-US" dirty="0">
                <a:solidFill>
                  <a:srgbClr val="0000FF"/>
                </a:solidFill>
              </a:rPr>
              <a:t>facing down </a:t>
            </a:r>
            <a:r>
              <a:rPr lang="en-US" dirty="0"/>
              <a:t>on the table.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Remove one card at a time from the table, and insert it into the </a:t>
            </a:r>
            <a:r>
              <a:rPr lang="en-US" dirty="0">
                <a:solidFill>
                  <a:srgbClr val="0000FF"/>
                </a:solidFill>
              </a:rPr>
              <a:t>correct position </a:t>
            </a:r>
            <a:r>
              <a:rPr lang="en-US" dirty="0"/>
              <a:t>in the left hand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/>
              <a:t>compare it with each of the cards already in the hand, </a:t>
            </a:r>
            <a:r>
              <a:rPr lang="en-US" dirty="0">
                <a:solidFill>
                  <a:srgbClr val="0000FF"/>
                </a:solidFill>
              </a:rPr>
              <a:t>from right to left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The cards held in the left hand are sorted</a:t>
            </a:r>
          </a:p>
          <a:p>
            <a:pPr lvl="2">
              <a:lnSpc>
                <a:spcPct val="110000"/>
              </a:lnSpc>
              <a:defRPr/>
            </a:pPr>
            <a:r>
              <a:rPr lang="en-US" dirty="0"/>
              <a:t>these cards were originally the top cards of the pile on the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398963" y="1989138"/>
            <a:ext cx="4259262" cy="120173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altLang="en-US" i="0" dirty="0">
                <a:solidFill>
                  <a:schemeClr val="bg1"/>
                </a:solidFill>
                <a:latin typeface="+mn-lt"/>
              </a:rPr>
              <a:t>To insert 17, we need to make room for it.  We can move first 33 and then 24.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>
          <a:xfrm>
            <a:off x="508000" y="617538"/>
            <a:ext cx="6327775" cy="258762"/>
          </a:xfrm>
        </p:spPr>
        <p:txBody>
          <a:bodyPr lIns="92075" tIns="46038" rIns="92075" bIns="46038" anchor="b"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grpSp>
        <p:nvGrpSpPr>
          <p:cNvPr id="58373" name="Group 4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58378" name="AutoShape 5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58379" name="AutoShape 6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58380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58381" name="Rectangle 8"/>
            <p:cNvSpPr>
              <a:spLocks noChangeArrowheads="1"/>
            </p:cNvSpPr>
            <p:nvPr/>
          </p:nvSpPr>
          <p:spPr bwMode="auto">
            <a:xfrm rot="-1140000">
              <a:off x="555" y="1979"/>
              <a:ext cx="26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8</a:t>
              </a:r>
            </a:p>
          </p:txBody>
        </p:sp>
        <p:sp>
          <p:nvSpPr>
            <p:cNvPr id="58382" name="Rectangle 9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58383" name="Rectangle 10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58374" name="AutoShape 11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58375" name="Rectangle 12"/>
          <p:cNvSpPr>
            <a:spLocks noChangeArrowheads="1"/>
          </p:cNvSpPr>
          <p:nvPr/>
        </p:nvSpPr>
        <p:spPr bwMode="auto">
          <a:xfrm rot="1800000">
            <a:off x="3082925" y="4829175"/>
            <a:ext cx="6397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17</a:t>
            </a:r>
          </a:p>
        </p:txBody>
      </p:sp>
      <p:sp>
        <p:nvSpPr>
          <p:cNvPr id="58376" name="AutoShape 13"/>
          <p:cNvSpPr>
            <a:spLocks noChangeArrowheads="1"/>
          </p:cNvSpPr>
          <p:nvPr/>
        </p:nvSpPr>
        <p:spPr bwMode="auto">
          <a:xfrm rot="1740000" flipH="1">
            <a:off x="2784475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58377" name="Rectangle 14"/>
          <p:cNvSpPr>
            <a:spLocks noChangeArrowheads="1"/>
          </p:cNvSpPr>
          <p:nvPr/>
        </p:nvSpPr>
        <p:spPr bwMode="auto">
          <a:xfrm rot="1500000">
            <a:off x="2911475" y="3314700"/>
            <a:ext cx="6397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9" name="Group 2"/>
          <p:cNvGrpSpPr>
            <a:grpSpLocks/>
          </p:cNvGrpSpPr>
          <p:nvPr/>
        </p:nvGrpSpPr>
        <p:grpSpPr bwMode="auto">
          <a:xfrm>
            <a:off x="779463" y="2933700"/>
            <a:ext cx="2087562" cy="1235075"/>
            <a:chOff x="491" y="1848"/>
            <a:chExt cx="1315" cy="778"/>
          </a:xfrm>
        </p:grpSpPr>
        <p:sp>
          <p:nvSpPr>
            <p:cNvPr id="60425" name="AutoShape 3"/>
            <p:cNvSpPr>
              <a:spLocks noChangeArrowheads="1"/>
            </p:cNvSpPr>
            <p:nvPr/>
          </p:nvSpPr>
          <p:spPr bwMode="auto">
            <a:xfrm rot="-12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60426" name="AutoShape 4"/>
            <p:cNvSpPr>
              <a:spLocks noChangeArrowheads="1"/>
            </p:cNvSpPr>
            <p:nvPr/>
          </p:nvSpPr>
          <p:spPr bwMode="auto">
            <a:xfrm rot="-42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60427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60428" name="Rectangle 6"/>
            <p:cNvSpPr>
              <a:spLocks noChangeArrowheads="1"/>
            </p:cNvSpPr>
            <p:nvPr/>
          </p:nvSpPr>
          <p:spPr bwMode="auto">
            <a:xfrm rot="-1140000">
              <a:off x="555" y="1979"/>
              <a:ext cx="26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8</a:t>
              </a:r>
            </a:p>
          </p:txBody>
        </p:sp>
        <p:sp>
          <p:nvSpPr>
            <p:cNvPr id="60429" name="Rectangle 7"/>
            <p:cNvSpPr>
              <a:spLocks noChangeArrowheads="1"/>
            </p:cNvSpPr>
            <p:nvPr/>
          </p:nvSpPr>
          <p:spPr bwMode="auto">
            <a:xfrm rot="-420000">
              <a:off x="938" y="1934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10</a:t>
              </a:r>
            </a:p>
          </p:txBody>
        </p:sp>
        <p:sp>
          <p:nvSpPr>
            <p:cNvPr id="60430" name="Rectangle 8"/>
            <p:cNvSpPr>
              <a:spLocks noChangeArrowheads="1"/>
            </p:cNvSpPr>
            <p:nvPr/>
          </p:nvSpPr>
          <p:spPr bwMode="auto">
            <a:xfrm rot="480000">
              <a:off x="1405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</p:grpSp>
      <p:sp>
        <p:nvSpPr>
          <p:cNvPr id="6042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747713"/>
            <a:ext cx="6424613" cy="388937"/>
          </a:xfrm>
        </p:spPr>
        <p:txBody>
          <a:bodyPr lIns="92075" tIns="46038" rIns="92075" bIns="46038" anchor="b"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sp>
        <p:nvSpPr>
          <p:cNvPr id="60421" name="AutoShape 11"/>
          <p:cNvSpPr>
            <a:spLocks noChangeArrowheads="1"/>
          </p:cNvSpPr>
          <p:nvPr/>
        </p:nvSpPr>
        <p:spPr bwMode="auto">
          <a:xfrm rot="1740000" flipH="1">
            <a:off x="3506788" y="314960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60422" name="Rectangle 12"/>
          <p:cNvSpPr>
            <a:spLocks noChangeArrowheads="1"/>
          </p:cNvSpPr>
          <p:nvPr/>
        </p:nvSpPr>
        <p:spPr bwMode="auto">
          <a:xfrm rot="1500000">
            <a:off x="3633788" y="3314700"/>
            <a:ext cx="639762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33</a:t>
            </a:r>
          </a:p>
        </p:txBody>
      </p:sp>
      <p:sp>
        <p:nvSpPr>
          <p:cNvPr id="60423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60424" name="Rectangle 14"/>
          <p:cNvSpPr>
            <a:spLocks noChangeArrowheads="1"/>
          </p:cNvSpPr>
          <p:nvPr/>
        </p:nvSpPr>
        <p:spPr bwMode="auto">
          <a:xfrm rot="1800000">
            <a:off x="3082925" y="4829175"/>
            <a:ext cx="6397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xfrm>
            <a:off x="579438" y="584200"/>
            <a:ext cx="6494462" cy="517525"/>
          </a:xfrm>
        </p:spPr>
        <p:txBody>
          <a:bodyPr lIns="92075" tIns="46038" rIns="92075" bIns="46038" anchor="b"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 rot="-1200000">
            <a:off x="779463" y="3081338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 rot="-420000">
            <a:off x="1477963" y="2933700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 rot="-1140000">
            <a:off x="882650" y="3144838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6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 rot="-420000">
            <a:off x="1489075" y="3070225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10</a:t>
            </a:r>
          </a:p>
        </p:txBody>
      </p:sp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2851150" y="2935288"/>
            <a:ext cx="1423988" cy="1300162"/>
            <a:chOff x="1796" y="1849"/>
            <a:chExt cx="897" cy="819"/>
          </a:xfrm>
        </p:grpSpPr>
        <p:sp>
          <p:nvSpPr>
            <p:cNvPr id="62475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62476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  <p:sp>
          <p:nvSpPr>
            <p:cNvPr id="62478" name="Rectangle 12"/>
            <p:cNvSpPr>
              <a:spLocks noChangeArrowheads="1"/>
            </p:cNvSpPr>
            <p:nvPr/>
          </p:nvSpPr>
          <p:spPr bwMode="auto">
            <a:xfrm rot="1500000">
              <a:off x="2289" y="2088"/>
              <a:ext cx="40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33</a:t>
              </a:r>
            </a:p>
          </p:txBody>
        </p:sp>
      </p:grpSp>
      <p:sp>
        <p:nvSpPr>
          <p:cNvPr id="62473" name="AutoShape 13"/>
          <p:cNvSpPr>
            <a:spLocks noChangeArrowheads="1"/>
          </p:cNvSpPr>
          <p:nvPr/>
        </p:nvSpPr>
        <p:spPr bwMode="auto">
          <a:xfrm rot="1740000" flipH="1">
            <a:off x="3019425" y="470535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62474" name="Rectangle 14"/>
          <p:cNvSpPr>
            <a:spLocks noChangeArrowheads="1"/>
          </p:cNvSpPr>
          <p:nvPr/>
        </p:nvSpPr>
        <p:spPr bwMode="auto">
          <a:xfrm rot="1800000">
            <a:off x="3082925" y="4829175"/>
            <a:ext cx="6397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17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 rot="-1200000">
            <a:off x="5040791" y="2985260"/>
            <a:ext cx="728662" cy="108743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 rot="-420000">
            <a:off x="5739291" y="2837622"/>
            <a:ext cx="727075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 rot="-1140000">
            <a:off x="5143978" y="3048760"/>
            <a:ext cx="409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6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 rot="-420000">
            <a:off x="5750403" y="2974147"/>
            <a:ext cx="636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10</a:t>
            </a:r>
          </a:p>
        </p:txBody>
      </p:sp>
      <p:grpSp>
        <p:nvGrpSpPr>
          <p:cNvPr id="29" name="Group 8"/>
          <p:cNvGrpSpPr>
            <a:grpSpLocks/>
          </p:cNvGrpSpPr>
          <p:nvPr/>
        </p:nvGrpSpPr>
        <p:grpSpPr bwMode="auto">
          <a:xfrm>
            <a:off x="7112478" y="2839210"/>
            <a:ext cx="1423988" cy="1300162"/>
            <a:chOff x="1796" y="1849"/>
            <a:chExt cx="897" cy="819"/>
          </a:xfrm>
        </p:grpSpPr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31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 rot="480000">
              <a:off x="1860" y="1921"/>
              <a:ext cx="4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24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 rot="1500000">
              <a:off x="2289" y="2088"/>
              <a:ext cx="40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3200" b="1"/>
                <a:t>33</a:t>
              </a:r>
            </a:p>
          </p:txBody>
        </p:sp>
      </p:grpSp>
      <p:sp>
        <p:nvSpPr>
          <p:cNvPr id="34" name="AutoShape 13"/>
          <p:cNvSpPr>
            <a:spLocks noChangeArrowheads="1"/>
          </p:cNvSpPr>
          <p:nvPr/>
        </p:nvSpPr>
        <p:spPr bwMode="auto">
          <a:xfrm flipH="1">
            <a:off x="6422815" y="2774390"/>
            <a:ext cx="730250" cy="1085850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 rot="60000">
            <a:off x="6486315" y="2898215"/>
            <a:ext cx="639763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17</a:t>
            </a:r>
          </a:p>
        </p:txBody>
      </p:sp>
      <p:sp>
        <p:nvSpPr>
          <p:cNvPr id="2" name="Right Arrow 1"/>
          <p:cNvSpPr/>
          <p:nvPr/>
        </p:nvSpPr>
        <p:spPr>
          <a:xfrm>
            <a:off x="4386719" y="3787407"/>
            <a:ext cx="606337" cy="485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34" grpId="0" animBg="1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pic>
        <p:nvPicPr>
          <p:cNvPr id="64516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1992313" y="3756025"/>
            <a:ext cx="5068887" cy="855663"/>
          </a:xfrm>
        </p:spPr>
      </p:pic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3644900" y="3611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CA" i="0">
              <a:latin typeface="+mn-lt"/>
            </a:endParaRP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2311400" y="1960563"/>
            <a:ext cx="4335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>
                <a:latin typeface="+mn-lt"/>
              </a:rPr>
              <a:t>5      2      4      6      1      3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862388" y="1522413"/>
            <a:ext cx="1635125" cy="46196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chemeClr val="bg1"/>
                </a:solidFill>
                <a:latin typeface="+mn-lt"/>
              </a:rPr>
              <a:t>input array 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1809750" y="3306763"/>
            <a:ext cx="18764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+mn-lt"/>
              </a:rPr>
              <a:t>left sub-array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705350" y="3322638"/>
            <a:ext cx="2027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+mn-lt"/>
              </a:rPr>
              <a:t>right sub-array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838200" y="2832100"/>
            <a:ext cx="77724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DD0111"/>
                </a:solidFill>
                <a:latin typeface="+mn-lt"/>
              </a:rPr>
              <a:t>at each iteration, the array is divided in two sub-arrays: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2586038" y="4587875"/>
            <a:ext cx="957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+mn-lt"/>
              </a:rPr>
              <a:t>sorted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4841875" y="4491038"/>
            <a:ext cx="1227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+mn-lt"/>
              </a:rPr>
              <a:t>unsorted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Insertion Sort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568325" y="1752600"/>
            <a:ext cx="4335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5      2      4      6      1      3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36563" y="1806575"/>
            <a:ext cx="539750" cy="442913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27050" y="2544763"/>
            <a:ext cx="4335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2      5      4      6      1      3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3388" y="2592388"/>
            <a:ext cx="1266825" cy="442912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84188" y="3214688"/>
            <a:ext cx="4335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2      4      5      6      1      3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2275" y="3251200"/>
            <a:ext cx="2149475" cy="442913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84188" y="3954463"/>
            <a:ext cx="4335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2      4      5      6      1      3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42913" y="4021138"/>
            <a:ext cx="2986087" cy="442912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422275" y="4732338"/>
            <a:ext cx="43354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1      2      4      5      6      3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2275" y="4738688"/>
            <a:ext cx="3686175" cy="442912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442913" y="5465763"/>
            <a:ext cx="43354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1      2      3     4      5       6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22275" y="5516563"/>
            <a:ext cx="4406900" cy="442912"/>
          </a:xfrm>
          <a:prstGeom prst="roundRect">
            <a:avLst/>
          </a:prstGeom>
          <a:solidFill>
            <a:schemeClr val="bg2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5284788" y="1508125"/>
          <a:ext cx="19891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1" name="Paint Shop Pro Image" r:id="rId4" imgW="2526829" imgH="1395500" progId="PaintShopPro">
                  <p:embed/>
                </p:oleObj>
              </mc:Choice>
              <mc:Fallback>
                <p:oleObj name="Paint Shop Pro Image" r:id="rId4" imgW="2526829" imgH="1395500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508125"/>
                        <a:ext cx="19891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5251450" y="2325688"/>
          <a:ext cx="21082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2" name="Paint Shop Pro Image" r:id="rId6" imgW="2575610" imgH="1385741" progId="PaintShopPro">
                  <p:embed/>
                </p:oleObj>
              </mc:Choice>
              <mc:Fallback>
                <p:oleObj name="Paint Shop Pro Image" r:id="rId6" imgW="2575610" imgH="1385741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325688"/>
                        <a:ext cx="21082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5251450" y="3240088"/>
          <a:ext cx="2138363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3" name="Paint Shop Pro Image" r:id="rId8" imgW="2526829" imgH="1414634" progId="PaintShopPro">
                  <p:embed/>
                </p:oleObj>
              </mc:Choice>
              <mc:Fallback>
                <p:oleObj name="Paint Shop Pro Image" r:id="rId8" imgW="2526829" imgH="1414634" progId="PaintShopPro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3240088"/>
                        <a:ext cx="2138363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5184775" y="4186238"/>
          <a:ext cx="22717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4" name="Paint Shop Pro Image" r:id="rId10" imgW="2712195" imgH="1453659" progId="PaintShopPro">
                  <p:embed/>
                </p:oleObj>
              </mc:Choice>
              <mc:Fallback>
                <p:oleObj name="Paint Shop Pro Image" r:id="rId10" imgW="2712195" imgH="1453659" progId="PaintShopPro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186238"/>
                        <a:ext cx="22717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/>
        </p:nvGraphicFramePr>
        <p:xfrm>
          <a:off x="5251450" y="5084763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5" name="Paint Shop Pro Image" r:id="rId12" imgW="2546341" imgH="1424390" progId="PaintShopPro">
                  <p:embed/>
                </p:oleObj>
              </mc:Choice>
              <mc:Fallback>
                <p:oleObj name="Paint Shop Pro Image" r:id="rId12" imgW="2546341" imgH="1424390" progId="PaintShopPro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5084763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295400" y="1752600"/>
            <a:ext cx="501650" cy="552450"/>
          </a:xfrm>
          <a:prstGeom prst="ellips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4" name="Oval 33"/>
          <p:cNvSpPr/>
          <p:nvPr/>
        </p:nvSpPr>
        <p:spPr>
          <a:xfrm>
            <a:off x="2011363" y="2547938"/>
            <a:ext cx="501650" cy="552450"/>
          </a:xfrm>
          <a:prstGeom prst="ellips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6" name="Oval 35"/>
          <p:cNvSpPr/>
          <p:nvPr/>
        </p:nvSpPr>
        <p:spPr>
          <a:xfrm>
            <a:off x="2808288" y="3228975"/>
            <a:ext cx="501650" cy="552450"/>
          </a:xfrm>
          <a:prstGeom prst="ellips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7" name="Oval 36"/>
          <p:cNvSpPr/>
          <p:nvPr/>
        </p:nvSpPr>
        <p:spPr>
          <a:xfrm>
            <a:off x="3548063" y="3979863"/>
            <a:ext cx="500062" cy="550862"/>
          </a:xfrm>
          <a:prstGeom prst="ellips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38" name="Oval 37"/>
          <p:cNvSpPr/>
          <p:nvPr/>
        </p:nvSpPr>
        <p:spPr>
          <a:xfrm>
            <a:off x="4279900" y="4738688"/>
            <a:ext cx="501650" cy="550862"/>
          </a:xfrm>
          <a:prstGeom prst="ellipse">
            <a:avLst/>
          </a:prstGeom>
          <a:solidFill>
            <a:schemeClr val="accent6">
              <a:lumMod val="7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0" grpId="0"/>
      <p:bldP spid="3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4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INSERTION-SORT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73213"/>
            <a:ext cx="7124700" cy="467518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sz="2400" dirty="0"/>
              <a:t> INSERTION-SORT</a:t>
            </a:r>
            <a:r>
              <a:rPr lang="en-US" sz="2400" i="1" dirty="0"/>
              <a:t>(A)</a:t>
            </a:r>
          </a:p>
          <a:p>
            <a:pPr>
              <a:buFontTx/>
              <a:buNone/>
              <a:defRPr/>
            </a:pPr>
            <a:r>
              <a:rPr lang="en-US" sz="2400" b="1" dirty="0"/>
              <a:t>	for </a:t>
            </a:r>
            <a:r>
              <a:rPr lang="en-US" sz="2400" dirty="0">
                <a:latin typeface="Comic Sans MS" panose="030F0702030302020204" pitchFamily="66" charset="0"/>
              </a:rPr>
              <a:t>j ← 2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/>
              <a:t>n</a:t>
            </a:r>
          </a:p>
          <a:p>
            <a:pPr>
              <a:buFontTx/>
              <a:buNone/>
              <a:defRPr/>
            </a:pPr>
            <a:r>
              <a:rPr lang="en-US" sz="2400" b="1" dirty="0"/>
              <a:t>		do </a:t>
            </a:r>
            <a:r>
              <a:rPr lang="en-US" sz="2400" dirty="0">
                <a:latin typeface="Comic Sans MS" panose="030F0702030302020204" pitchFamily="66" charset="0"/>
              </a:rPr>
              <a:t>key</a:t>
            </a:r>
            <a:r>
              <a:rPr lang="en-US" sz="2400" dirty="0"/>
              <a:t> ← </a:t>
            </a:r>
            <a:r>
              <a:rPr lang="en-US" sz="2400" dirty="0">
                <a:latin typeface="Comic Sans MS" panose="030F0702030302020204" pitchFamily="66" charset="0"/>
              </a:rPr>
              <a:t>A[ j ]</a:t>
            </a:r>
          </a:p>
          <a:p>
            <a:pPr>
              <a:buFontTx/>
              <a:buNone/>
              <a:defRPr/>
            </a:pPr>
            <a:r>
              <a:rPr lang="en-US" sz="2400" dirty="0"/>
              <a:t>	</a:t>
            </a:r>
            <a:r>
              <a:rPr lang="en-US" sz="1800" dirty="0"/>
              <a:t>	      Insert </a:t>
            </a:r>
            <a:r>
              <a:rPr lang="en-US" sz="1800" dirty="0">
                <a:latin typeface="Comic Sans MS" panose="030F0702030302020204" pitchFamily="66" charset="0"/>
              </a:rPr>
              <a:t>A[ j ]</a:t>
            </a:r>
            <a:r>
              <a:rPr lang="en-US" sz="1800" dirty="0"/>
              <a:t> into the sorted sequence </a:t>
            </a:r>
            <a:r>
              <a:rPr lang="en-US" sz="1800" dirty="0">
                <a:latin typeface="Comic Sans MS" panose="030F0702030302020204" pitchFamily="66" charset="0"/>
              </a:rPr>
              <a:t>A[1 . . j -1]</a:t>
            </a:r>
            <a:endParaRPr lang="en-US" sz="1800" dirty="0"/>
          </a:p>
          <a:p>
            <a:pPr>
              <a:buFontTx/>
              <a:buNone/>
              <a:defRPr/>
            </a:pPr>
            <a:r>
              <a:rPr lang="en-US" sz="2400" dirty="0"/>
              <a:t>		    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← j - 1</a:t>
            </a:r>
          </a:p>
          <a:p>
            <a:pPr>
              <a:buFontTx/>
              <a:buNone/>
              <a:defRPr/>
            </a:pPr>
            <a:r>
              <a:rPr lang="en-US" sz="2400" b="1" dirty="0"/>
              <a:t>		     while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&gt; 0</a:t>
            </a:r>
            <a:r>
              <a:rPr lang="en-US" sz="2400" dirty="0"/>
              <a:t> and </a:t>
            </a:r>
            <a:r>
              <a:rPr lang="en-US" sz="2400" dirty="0">
                <a:latin typeface="Comic Sans MS" panose="030F0702030302020204" pitchFamily="66" charset="0"/>
              </a:rPr>
              <a:t>A[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] &gt; key</a:t>
            </a:r>
          </a:p>
          <a:p>
            <a:pPr>
              <a:buFontTx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do </a:t>
            </a:r>
            <a:r>
              <a:rPr lang="en-US" sz="2400" dirty="0">
                <a:latin typeface="Comic Sans MS" panose="030F0702030302020204" pitchFamily="66" charset="0"/>
              </a:rPr>
              <a:t>A[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+ 1] ← A[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]</a:t>
            </a:r>
          </a:p>
          <a:p>
            <a:pPr>
              <a:buFontTx/>
              <a:buNone/>
              <a:defRPr/>
            </a:pPr>
            <a:r>
              <a:rPr lang="en-US" sz="2400" dirty="0"/>
              <a:t>			     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← 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– 1</a:t>
            </a:r>
          </a:p>
          <a:p>
            <a:pPr>
              <a:buFontTx/>
              <a:buNone/>
              <a:defRPr/>
            </a:pPr>
            <a:r>
              <a:rPr lang="en-US" sz="2400" dirty="0"/>
              <a:t>		     </a:t>
            </a:r>
            <a:r>
              <a:rPr lang="en-US" sz="2400" dirty="0">
                <a:latin typeface="Comic Sans MS" panose="030F0702030302020204" pitchFamily="66" charset="0"/>
              </a:rPr>
              <a:t>A[</a:t>
            </a:r>
            <a:r>
              <a:rPr lang="en-US" sz="2400" dirty="0" err="1">
                <a:latin typeface="Comic Sans MS" panose="030F0702030302020204" pitchFamily="66" charset="0"/>
              </a:rPr>
              <a:t>i</a:t>
            </a:r>
            <a:r>
              <a:rPr lang="en-US" sz="2400" dirty="0">
                <a:latin typeface="Comic Sans MS" panose="030F0702030302020204" pitchFamily="66" charset="0"/>
              </a:rPr>
              <a:t> + 1] ← key</a:t>
            </a:r>
          </a:p>
          <a:p>
            <a:pPr>
              <a:defRPr/>
            </a:pPr>
            <a:r>
              <a:rPr lang="en-US" sz="2400" dirty="0"/>
              <a:t>Insertion sort – sorts the elements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place</a:t>
            </a:r>
          </a:p>
          <a:p>
            <a:pPr marL="366713" lvl="1" indent="0">
              <a:buFont typeface="Wingdings 2" panose="05020102010507070707" pitchFamily="18" charset="2"/>
              <a:buNone/>
              <a:defRPr/>
            </a:pP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8613" name="Group 4"/>
          <p:cNvGrpSpPr>
            <a:grpSpLocks/>
          </p:cNvGrpSpPr>
          <p:nvPr/>
        </p:nvGrpSpPr>
        <p:grpSpPr bwMode="auto">
          <a:xfrm>
            <a:off x="4686300" y="1328738"/>
            <a:ext cx="4267200" cy="762000"/>
            <a:chOff x="528" y="1392"/>
            <a:chExt cx="2688" cy="480"/>
          </a:xfrm>
        </p:grpSpPr>
        <p:grpSp>
          <p:nvGrpSpPr>
            <p:cNvPr id="68620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21299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8</a:t>
                </a:r>
              </a:p>
            </p:txBody>
          </p:sp>
          <p:sp>
            <p:nvSpPr>
              <p:cNvPr id="21299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1300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6</a:t>
                </a:r>
              </a:p>
            </p:txBody>
          </p:sp>
          <p:sp>
            <p:nvSpPr>
              <p:cNvPr id="21300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5</a:t>
                </a:r>
              </a:p>
            </p:txBody>
          </p:sp>
          <p:sp>
            <p:nvSpPr>
              <p:cNvPr id="21300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300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3</a:t>
                </a:r>
              </a:p>
            </p:txBody>
          </p:sp>
          <p:sp>
            <p:nvSpPr>
              <p:cNvPr id="21300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1300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  <a:defRPr/>
                </a:pPr>
                <a:r>
                  <a:rPr lang="en-US" sz="2800" i="0">
                    <a:solidFill>
                      <a:srgbClr val="0000FF"/>
                    </a:solidFill>
                    <a:latin typeface="+mn-lt"/>
                  </a:rPr>
                  <a:t>a</a:t>
                </a:r>
                <a:r>
                  <a:rPr lang="en-US" sz="2800" i="0" baseline="-25000">
                    <a:solidFill>
                      <a:srgbClr val="0000FF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1300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0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0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0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21301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defRPr/>
                </a:pPr>
                <a:endParaRPr lang="en-CA" sz="2800" i="0">
                  <a:solidFill>
                    <a:srgbClr val="0000FF"/>
                  </a:solidFill>
                  <a:latin typeface="+mn-lt"/>
                </a:endParaRPr>
              </a:p>
            </p:txBody>
          </p:sp>
        </p:grpSp>
        <p:sp>
          <p:nvSpPr>
            <p:cNvPr id="213017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1</a:t>
              </a:r>
            </a:p>
          </p:txBody>
        </p:sp>
        <p:sp>
          <p:nvSpPr>
            <p:cNvPr id="213018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2</a:t>
              </a:r>
            </a:p>
          </p:txBody>
        </p:sp>
        <p:sp>
          <p:nvSpPr>
            <p:cNvPr id="213019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3</a:t>
              </a:r>
            </a:p>
          </p:txBody>
        </p:sp>
        <p:sp>
          <p:nvSpPr>
            <p:cNvPr id="213020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13021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5</a:t>
              </a:r>
            </a:p>
          </p:txBody>
        </p:sp>
        <p:sp>
          <p:nvSpPr>
            <p:cNvPr id="2130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6</a:t>
              </a:r>
            </a:p>
          </p:txBody>
        </p:sp>
        <p:sp>
          <p:nvSpPr>
            <p:cNvPr id="213023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213024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050" i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</p:grpSp>
      <p:grpSp>
        <p:nvGrpSpPr>
          <p:cNvPr id="68614" name="Group 33"/>
          <p:cNvGrpSpPr>
            <a:grpSpLocks/>
          </p:cNvGrpSpPr>
          <p:nvPr/>
        </p:nvGrpSpPr>
        <p:grpSpPr bwMode="auto">
          <a:xfrm>
            <a:off x="5476875" y="2243138"/>
            <a:ext cx="1093788" cy="690562"/>
            <a:chOff x="3936" y="2448"/>
            <a:chExt cx="689" cy="435"/>
          </a:xfrm>
        </p:grpSpPr>
        <p:sp>
          <p:nvSpPr>
            <p:cNvPr id="213026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40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i="0">
                  <a:latin typeface="+mn-lt"/>
                </a:rPr>
                <a:t>key</a:t>
              </a:r>
            </a:p>
          </p:txBody>
        </p:sp>
        <p:sp>
          <p:nvSpPr>
            <p:cNvPr id="213027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CA" i="0">
                <a:latin typeface="+mn-lt"/>
              </a:endParaRPr>
            </a:p>
          </p:txBody>
        </p:sp>
        <p:sp>
          <p:nvSpPr>
            <p:cNvPr id="213028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CA" i="0">
                <a:latin typeface="+mn-lt"/>
              </a:endParaRPr>
            </a:p>
          </p:txBody>
        </p:sp>
      </p:grpSp>
      <p:sp>
        <p:nvSpPr>
          <p:cNvPr id="68615" name="AutoShape 37"/>
          <p:cNvSpPr>
            <a:spLocks noChangeArrowheads="1"/>
          </p:cNvSpPr>
          <p:nvPr/>
        </p:nvSpPr>
        <p:spPr bwMode="auto">
          <a:xfrm rot="-8014074">
            <a:off x="1091407" y="3151981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5768975" y="4244975"/>
            <a:ext cx="3184525" cy="16303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CA" sz="2000" i="0" dirty="0">
                <a:latin typeface="+mn-lt"/>
              </a:rPr>
              <a:t>it rearranges the numbers within the array A, with at most a constant number of them stored outside the array at any time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00" y="1573213"/>
            <a:ext cx="7843838" cy="4675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9088" indent="-319088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ＭＳ Ｐゴシック" charset="0"/>
              </a:defRPr>
            </a:lvl1pPr>
            <a:lvl2pPr marL="639763" indent="-273050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 kern="1200">
                <a:solidFill>
                  <a:schemeClr val="accent6">
                    <a:lumMod val="50000"/>
                  </a:schemeClr>
                </a:solidFill>
                <a:latin typeface="+mn-lt"/>
                <a:ea typeface="ＭＳ Ｐゴシック" pitchFamily="27" charset="-128"/>
                <a:cs typeface="+mn-cs"/>
              </a:defRPr>
            </a:lvl2pPr>
            <a:lvl3pPr marL="9144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3pPr>
            <a:lvl4pPr marL="1371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BB1C9"/>
              </a:buClr>
              <a:buSzPct val="7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4pPr>
            <a:lvl5pPr marL="18288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6585CF"/>
              </a:buClr>
              <a:buSzPct val="65000"/>
              <a:buFont typeface="Wingdings" panose="05000000000000000000" pitchFamily="2" charset="2"/>
              <a:buChar char=""/>
              <a:defRPr kern="1200">
                <a:solidFill>
                  <a:schemeClr val="tx1"/>
                </a:solidFill>
                <a:latin typeface="+mn-lt"/>
                <a:ea typeface="ＭＳ Ｐゴシック" pitchFamily="27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sz="2400" i="0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sz="2400" i="0" dirty="0" smtClean="0"/>
              <a:t> INSERTION-SORT</a:t>
            </a:r>
            <a:r>
              <a:rPr lang="en-US" sz="2400" dirty="0" smtClean="0"/>
              <a:t>(A)</a:t>
            </a:r>
          </a:p>
          <a:p>
            <a:pPr>
              <a:buFontTx/>
              <a:buNone/>
              <a:defRPr/>
            </a:pPr>
            <a:r>
              <a:rPr lang="en-US" sz="2400" b="1" i="0" dirty="0" smtClean="0"/>
              <a:t>	for </a:t>
            </a:r>
            <a:r>
              <a:rPr lang="en-US" sz="2400" i="0" dirty="0" smtClean="0">
                <a:latin typeface="Comic Sans MS" panose="030F0702030302020204" pitchFamily="66" charset="0"/>
              </a:rPr>
              <a:t>j ← 2</a:t>
            </a:r>
            <a:r>
              <a:rPr lang="en-US" sz="2400" i="0" dirty="0" smtClean="0"/>
              <a:t> </a:t>
            </a:r>
            <a:r>
              <a:rPr lang="en-US" sz="2400" b="1" i="0" dirty="0" smtClean="0"/>
              <a:t>to </a:t>
            </a:r>
            <a:r>
              <a:rPr lang="en-US" sz="2400" i="0" dirty="0" smtClean="0"/>
              <a:t>n</a:t>
            </a:r>
          </a:p>
          <a:p>
            <a:pPr>
              <a:buFontTx/>
              <a:buNone/>
              <a:defRPr/>
            </a:pPr>
            <a:r>
              <a:rPr lang="en-US" sz="2400" b="1" i="0" dirty="0" smtClean="0"/>
              <a:t>		do </a:t>
            </a:r>
            <a:r>
              <a:rPr lang="en-US" sz="2400" i="0" dirty="0" smtClean="0">
                <a:latin typeface="Comic Sans MS" panose="030F0702030302020204" pitchFamily="66" charset="0"/>
              </a:rPr>
              <a:t>key</a:t>
            </a:r>
            <a:r>
              <a:rPr lang="en-US" sz="2400" i="0" dirty="0" smtClean="0"/>
              <a:t> ← </a:t>
            </a:r>
            <a:r>
              <a:rPr lang="en-US" sz="2400" i="0" dirty="0" smtClean="0">
                <a:latin typeface="Comic Sans MS" panose="030F0702030302020204" pitchFamily="66" charset="0"/>
              </a:rPr>
              <a:t>A[ j ]</a:t>
            </a:r>
          </a:p>
          <a:p>
            <a:pPr>
              <a:buFontTx/>
              <a:buNone/>
              <a:defRPr/>
            </a:pPr>
            <a:r>
              <a:rPr lang="en-US" sz="2400" i="0" dirty="0" smtClean="0"/>
              <a:t>	</a:t>
            </a:r>
            <a:r>
              <a:rPr lang="en-US" sz="1800" i="0" dirty="0" smtClean="0"/>
              <a:t>	      Insert </a:t>
            </a:r>
            <a:r>
              <a:rPr lang="en-US" sz="1800" i="0" dirty="0" smtClean="0">
                <a:latin typeface="Comic Sans MS" panose="030F0702030302020204" pitchFamily="66" charset="0"/>
              </a:rPr>
              <a:t>A[ j ]</a:t>
            </a:r>
            <a:r>
              <a:rPr lang="en-US" sz="1800" i="0" dirty="0" smtClean="0"/>
              <a:t> into the sorted sequence </a:t>
            </a:r>
            <a:r>
              <a:rPr lang="en-US" sz="1800" i="0" dirty="0" smtClean="0">
                <a:latin typeface="Comic Sans MS" panose="030F0702030302020204" pitchFamily="66" charset="0"/>
              </a:rPr>
              <a:t>A[1 . . j -1]</a:t>
            </a:r>
            <a:endParaRPr lang="en-US" sz="1800" i="0" dirty="0" smtClean="0"/>
          </a:p>
          <a:p>
            <a:pPr>
              <a:buFontTx/>
              <a:buNone/>
              <a:defRPr/>
            </a:pPr>
            <a:r>
              <a:rPr lang="en-US" sz="2400" i="0" dirty="0" smtClean="0"/>
              <a:t>		     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← j - 1</a:t>
            </a:r>
          </a:p>
          <a:p>
            <a:pPr>
              <a:buFontTx/>
              <a:buNone/>
              <a:defRPr/>
            </a:pPr>
            <a:r>
              <a:rPr lang="en-US" sz="2400" b="1" i="0" dirty="0" smtClean="0"/>
              <a:t>		     while 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&gt; 0</a:t>
            </a:r>
            <a:r>
              <a:rPr lang="en-US" sz="2400" i="0" dirty="0" smtClean="0"/>
              <a:t> and </a:t>
            </a:r>
            <a:r>
              <a:rPr lang="en-US" sz="2400" i="0" dirty="0" smtClean="0">
                <a:latin typeface="Comic Sans MS" panose="030F0702030302020204" pitchFamily="66" charset="0"/>
              </a:rPr>
              <a:t>A[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] &gt; key</a:t>
            </a:r>
          </a:p>
          <a:p>
            <a:pPr>
              <a:buFontTx/>
              <a:buNone/>
              <a:defRPr/>
            </a:pPr>
            <a:r>
              <a:rPr lang="en-US" sz="2400" i="0" dirty="0" smtClean="0"/>
              <a:t>			</a:t>
            </a:r>
            <a:r>
              <a:rPr lang="en-US" sz="2400" b="1" i="0" dirty="0" smtClean="0"/>
              <a:t>do </a:t>
            </a:r>
            <a:r>
              <a:rPr lang="en-US" sz="2400" i="0" dirty="0" smtClean="0">
                <a:latin typeface="Comic Sans MS" panose="030F0702030302020204" pitchFamily="66" charset="0"/>
              </a:rPr>
              <a:t>A[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+ 1] ← A[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]</a:t>
            </a:r>
          </a:p>
          <a:p>
            <a:pPr>
              <a:buFontTx/>
              <a:buNone/>
              <a:defRPr/>
            </a:pPr>
            <a:r>
              <a:rPr lang="en-US" sz="2400" i="0" dirty="0" smtClean="0"/>
              <a:t>			      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← 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– 1</a:t>
            </a:r>
          </a:p>
          <a:p>
            <a:pPr>
              <a:buFontTx/>
              <a:buNone/>
              <a:defRPr/>
            </a:pPr>
            <a:r>
              <a:rPr lang="en-US" sz="2400" i="0" dirty="0" smtClean="0"/>
              <a:t>		     </a:t>
            </a:r>
            <a:r>
              <a:rPr lang="en-US" sz="2400" i="0" dirty="0" smtClean="0">
                <a:latin typeface="Comic Sans MS" panose="030F0702030302020204" pitchFamily="66" charset="0"/>
              </a:rPr>
              <a:t>A[</a:t>
            </a:r>
            <a:r>
              <a:rPr lang="en-US" sz="2400" i="0" dirty="0" err="1" smtClean="0">
                <a:latin typeface="Comic Sans MS" panose="030F0702030302020204" pitchFamily="66" charset="0"/>
              </a:rPr>
              <a:t>i</a:t>
            </a:r>
            <a:r>
              <a:rPr lang="en-US" sz="2400" i="0" dirty="0" smtClean="0">
                <a:latin typeface="Comic Sans MS" panose="030F0702030302020204" pitchFamily="66" charset="0"/>
              </a:rPr>
              <a:t> + 1] ← key</a:t>
            </a:r>
          </a:p>
        </p:txBody>
      </p:sp>
      <p:sp>
        <p:nvSpPr>
          <p:cNvPr id="70660" name="AutoShape 2"/>
          <p:cNvSpPr>
            <a:spLocks noChangeArrowheads="1"/>
          </p:cNvSpPr>
          <p:nvPr/>
        </p:nvSpPr>
        <p:spPr bwMode="auto">
          <a:xfrm>
            <a:off x="563563" y="1992313"/>
            <a:ext cx="2484437" cy="471487"/>
          </a:xfrm>
          <a:prstGeom prst="roundRect">
            <a:avLst>
              <a:gd name="adj" fmla="val 16667"/>
            </a:avLst>
          </a:prstGeom>
          <a:solidFill>
            <a:srgbClr val="C00000">
              <a:alpha val="3686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Loop Invariant for Insertion Sort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73088" y="5773738"/>
            <a:ext cx="7575550" cy="701675"/>
          </a:xfrm>
          <a:prstGeom prst="rect">
            <a:avLst/>
          </a:prstGeom>
          <a:solidFill>
            <a:schemeClr val="tx2">
              <a:lumMod val="75000"/>
            </a:schemeClr>
          </a:solidFill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bg1"/>
                </a:solidFill>
                <a:latin typeface="+mn-lt"/>
              </a:rPr>
              <a:t>Invariant: at the start of the for loop the elements in </a:t>
            </a:r>
            <a:r>
              <a:rPr lang="en-US" sz="2000" i="0" dirty="0">
                <a:solidFill>
                  <a:schemeClr val="bg1"/>
                </a:solidFill>
                <a:cs typeface="Arial" panose="020B0604020202020204" pitchFamily="34" charset="0"/>
              </a:rPr>
              <a:t>A[1 . . j-1] </a:t>
            </a:r>
            <a:r>
              <a:rPr lang="en-US" sz="2000" i="0" dirty="0">
                <a:solidFill>
                  <a:schemeClr val="bg1"/>
                </a:solidFill>
                <a:latin typeface="+mn-lt"/>
              </a:rPr>
              <a:t>are in sorted order</a:t>
            </a:r>
          </a:p>
        </p:txBody>
      </p:sp>
      <p:graphicFrame>
        <p:nvGraphicFramePr>
          <p:cNvPr id="70663" name="Object 6"/>
          <p:cNvGraphicFramePr>
            <a:graphicFrameLocks noChangeAspect="1"/>
          </p:cNvGraphicFramePr>
          <p:nvPr/>
        </p:nvGraphicFramePr>
        <p:xfrm>
          <a:off x="4724400" y="1641475"/>
          <a:ext cx="218757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Paint Shop Pro Image" r:id="rId4" imgW="2712195" imgH="1453659" progId="PaintShopPro">
                  <p:embed/>
                </p:oleObj>
              </mc:Choice>
              <mc:Fallback>
                <p:oleObj name="Paint Shop Pro Image" r:id="rId4" imgW="2712195" imgH="1453659" progId="PaintShopPro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41475"/>
                        <a:ext cx="218757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Experimental Studies (§ 1.6)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82750"/>
            <a:ext cx="4570413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Write a program implementing the algorithm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Run the program with inputs of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varying size and composition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Use a method like </a:t>
            </a:r>
            <a:r>
              <a:rPr lang="en-US" sz="2400" dirty="0" err="1" smtClean="0">
                <a:solidFill>
                  <a:srgbClr val="0000FF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rPr>
              <a:t>System.currentTimeMillis</a:t>
            </a:r>
            <a:r>
              <a:rPr lang="en-US" sz="2400" dirty="0" smtClean="0">
                <a:solidFill>
                  <a:srgbClr val="0000FF"/>
                </a:solidFill>
                <a:latin typeface="Arial Narrow" panose="020B0606020202030204" pitchFamily="34" charset="0"/>
                <a:ea typeface="ＭＳ Ｐゴシック" panose="020B0600070205080204" pitchFamily="34" charset="-128"/>
              </a:rPr>
              <a:t>()</a:t>
            </a:r>
            <a:r>
              <a:rPr lang="en-US" sz="24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400" dirty="0" smtClean="0">
                <a:ea typeface="ＭＳ Ｐゴシック" panose="020B0600070205080204" pitchFamily="34" charset="-128"/>
              </a:rPr>
              <a:t>to get an accurate measure of the actual running time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Plot the results</a:t>
            </a:r>
          </a:p>
        </p:txBody>
      </p:sp>
      <p:graphicFrame>
        <p:nvGraphicFramePr>
          <p:cNvPr id="17414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14875" y="1524000"/>
          <a:ext cx="4429125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Chart" r:id="rId3" imgW="4429175" imgH="4648352" progId="MSGraph.Chart.8">
                  <p:embed followColorScheme="full"/>
                </p:oleObj>
              </mc:Choice>
              <mc:Fallback>
                <p:oleObj name="Chart" r:id="rId3" imgW="4429175" imgH="4648352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524000"/>
                        <a:ext cx="4429125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Proving Loop Invariants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528763"/>
            <a:ext cx="8229600" cy="49022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z="2400" dirty="0"/>
              <a:t>Proving loop invariants works like induction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/>
              <a:t>Initialization (base case):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It is true prior to the first iteration of the loop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/>
              <a:t>Maintenance (inductive step):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If it is true before an iteration of the loop, it remains true before the next iteration</a:t>
            </a:r>
          </a:p>
          <a:p>
            <a:pPr>
              <a:lnSpc>
                <a:spcPct val="120000"/>
              </a:lnSpc>
              <a:defRPr/>
            </a:pPr>
            <a:r>
              <a:rPr lang="en-US" sz="2400" b="1" dirty="0"/>
              <a:t>Termination: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When the loop terminates, the invariant gives us a useful property that helps show that the algorithm is correct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000" dirty="0"/>
              <a:t>Stop the induction when the loop terminates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Loop Invariant for Insertion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676400"/>
            <a:ext cx="5694362" cy="27432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b="1" dirty="0"/>
              <a:t>Initialization: 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/>
              <a:t>Just before the first iteration, </a:t>
            </a:r>
            <a:r>
              <a:rPr lang="en-US" dirty="0">
                <a:latin typeface="Comic Sans MS" panose="030F0702030302020204" pitchFamily="66" charset="0"/>
              </a:rPr>
              <a:t>j = 2</a:t>
            </a:r>
            <a:r>
              <a:rPr lang="en-US" dirty="0"/>
              <a:t>: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/>
              <a:t>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A[1 . . j-1]</a:t>
            </a:r>
            <a:r>
              <a:rPr lang="en-US" dirty="0"/>
              <a:t>  = </a:t>
            </a:r>
            <a:r>
              <a:rPr lang="en-US" dirty="0">
                <a:latin typeface="Comic Sans MS" panose="030F0702030302020204" pitchFamily="66" charset="0"/>
              </a:rPr>
              <a:t>A[1],</a:t>
            </a:r>
            <a:r>
              <a:rPr lang="en-US" dirty="0"/>
              <a:t> (the element originally in </a:t>
            </a:r>
            <a:r>
              <a:rPr lang="en-US" dirty="0">
                <a:latin typeface="Comic Sans MS" panose="030F0702030302020204" pitchFamily="66" charset="0"/>
              </a:rPr>
              <a:t>A[1]</a:t>
            </a:r>
            <a:r>
              <a:rPr lang="en-US" dirty="0"/>
              <a:t>) – is sorted</a:t>
            </a:r>
          </a:p>
        </p:txBody>
      </p:sp>
      <p:graphicFrame>
        <p:nvGraphicFramePr>
          <p:cNvPr id="74757" name="Object 4"/>
          <p:cNvGraphicFramePr>
            <a:graphicFrameLocks noChangeAspect="1"/>
          </p:cNvGraphicFramePr>
          <p:nvPr/>
        </p:nvGraphicFramePr>
        <p:xfrm>
          <a:off x="6238875" y="1676400"/>
          <a:ext cx="25273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Paint Shop Pro Image" r:id="rId4" imgW="2526829" imgH="1395500" progId="PaintShopPro">
                  <p:embed/>
                </p:oleObj>
              </mc:Choice>
              <mc:Fallback>
                <p:oleObj name="Paint Shop Pro Image" r:id="rId4" imgW="2526829" imgH="139550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1676400"/>
                        <a:ext cx="25273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Loop Invariant for Insertion Sort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96263" cy="51816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Maintenance: 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while </a:t>
            </a:r>
            <a:r>
              <a:rPr lang="en-US" dirty="0"/>
              <a:t>inner loop moves </a:t>
            </a:r>
            <a:r>
              <a:rPr lang="en-US" dirty="0">
                <a:latin typeface="Comic Sans MS" panose="030F0702030302020204" pitchFamily="66" charset="0"/>
              </a:rPr>
              <a:t>A[j -1], A[j -2], A[j -3],</a:t>
            </a:r>
            <a:r>
              <a:rPr lang="en-US" dirty="0"/>
              <a:t> and so on, by one position to the right until the proper position for </a:t>
            </a:r>
            <a:r>
              <a:rPr lang="en-US" dirty="0">
                <a:latin typeface="Comic Sans MS" panose="030F0702030302020204" pitchFamily="66" charset="0"/>
              </a:rPr>
              <a:t>key</a:t>
            </a:r>
            <a:r>
              <a:rPr lang="en-US" i="1" dirty="0"/>
              <a:t> </a:t>
            </a:r>
            <a:r>
              <a:rPr lang="en-US" dirty="0"/>
              <a:t>(which has the value that started out in </a:t>
            </a:r>
            <a:r>
              <a:rPr lang="en-US" dirty="0">
                <a:latin typeface="Comic Sans MS" panose="030F0702030302020204" pitchFamily="66" charset="0"/>
              </a:rPr>
              <a:t>A[j]</a:t>
            </a:r>
            <a:r>
              <a:rPr lang="en-US" dirty="0"/>
              <a:t>) is found  </a:t>
            </a:r>
          </a:p>
          <a:p>
            <a:pPr lvl="1">
              <a:defRPr/>
            </a:pPr>
            <a:r>
              <a:rPr lang="en-US" dirty="0"/>
              <a:t>At that point, the value of </a:t>
            </a:r>
            <a:r>
              <a:rPr lang="en-US" dirty="0">
                <a:latin typeface="Comic Sans MS" panose="030F0702030302020204" pitchFamily="66" charset="0"/>
              </a:rPr>
              <a:t>key</a:t>
            </a:r>
            <a:r>
              <a:rPr lang="en-US" i="1" dirty="0"/>
              <a:t> </a:t>
            </a:r>
            <a:r>
              <a:rPr lang="en-US" dirty="0"/>
              <a:t>is placed into this position.</a:t>
            </a:r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2398713" y="4014788"/>
          <a:ext cx="2574925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3" name="Paint Shop Pro Image" r:id="rId4" imgW="2575610" imgH="1385741" progId="PaintShopPro">
                  <p:embed/>
                </p:oleObj>
              </mc:Choice>
              <mc:Fallback>
                <p:oleObj name="Paint Shop Pro Image" r:id="rId4" imgW="2575610" imgH="1385741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4014788"/>
                        <a:ext cx="2574925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5"/>
          <p:cNvGraphicFramePr>
            <a:graphicFrameLocks noChangeAspect="1"/>
          </p:cNvGraphicFramePr>
          <p:nvPr/>
        </p:nvGraphicFramePr>
        <p:xfrm>
          <a:off x="5065713" y="3998913"/>
          <a:ext cx="25273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4" name="Paint Shop Pro Image" r:id="rId6" imgW="2526829" imgH="1414634" progId="PaintShopPro">
                  <p:embed/>
                </p:oleObj>
              </mc:Choice>
              <mc:Fallback>
                <p:oleObj name="Paint Shop Pro Image" r:id="rId6" imgW="2526829" imgH="1414634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3998913"/>
                        <a:ext cx="2527300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Loop Invariant for Insertion Sort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72463" cy="51816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Termination: </a:t>
            </a:r>
          </a:p>
          <a:p>
            <a:pPr lvl="1">
              <a:defRPr/>
            </a:pPr>
            <a:r>
              <a:rPr lang="en-US" dirty="0"/>
              <a:t>The outer </a:t>
            </a:r>
            <a:r>
              <a:rPr lang="en-US" b="1" dirty="0"/>
              <a:t>for </a:t>
            </a:r>
            <a:r>
              <a:rPr lang="en-US" dirty="0"/>
              <a:t>loop ends when </a:t>
            </a:r>
            <a:r>
              <a:rPr lang="en-US" dirty="0">
                <a:latin typeface="Comic Sans MS" panose="030F0702030302020204" pitchFamily="66" charset="0"/>
              </a:rPr>
              <a:t>j = n + 1</a:t>
            </a:r>
            <a:r>
              <a:rPr lang="en-US" dirty="0">
                <a:sym typeface="Symbol" panose="05050102010706020507" pitchFamily="18" charset="2"/>
              </a:rPr>
              <a:t>  </a:t>
            </a: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j-1 = n</a:t>
            </a:r>
            <a:endParaRPr lang="en-US" dirty="0">
              <a:solidFill>
                <a:srgbClr val="0000FF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en-US" dirty="0"/>
              <a:t>Replace </a:t>
            </a:r>
            <a:r>
              <a:rPr lang="en-US" dirty="0">
                <a:latin typeface="Comic Sans MS" panose="030F0702030302020204" pitchFamily="66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dirty="0">
                <a:latin typeface="Comic Sans MS" panose="030F0702030302020204" pitchFamily="66" charset="0"/>
              </a:rPr>
              <a:t>j-1</a:t>
            </a:r>
            <a:r>
              <a:rPr lang="en-US" dirty="0"/>
              <a:t> in the loop invariant: </a:t>
            </a:r>
          </a:p>
          <a:p>
            <a:pPr lvl="2">
              <a:defRPr/>
            </a:pPr>
            <a:r>
              <a:rPr lang="en-US" dirty="0"/>
              <a:t>the </a:t>
            </a:r>
            <a:r>
              <a:rPr lang="en-US" dirty="0" err="1"/>
              <a:t>subarray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A[1 . . n]</a:t>
            </a:r>
            <a:r>
              <a:rPr lang="en-US" dirty="0"/>
              <a:t> consists of the elements originally in </a:t>
            </a:r>
            <a:r>
              <a:rPr lang="en-US" dirty="0">
                <a:latin typeface="Comic Sans MS" panose="030F0702030302020204" pitchFamily="66" charset="0"/>
              </a:rPr>
              <a:t>A[1 . . n],</a:t>
            </a:r>
            <a:r>
              <a:rPr lang="en-US" dirty="0"/>
              <a:t> but in sorted order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entire array is sorted!	</a:t>
            </a:r>
          </a:p>
        </p:txBody>
      </p:sp>
      <p:graphicFrame>
        <p:nvGraphicFramePr>
          <p:cNvPr id="78853" name="Object 4"/>
          <p:cNvGraphicFramePr>
            <a:graphicFrameLocks noChangeAspect="1"/>
          </p:cNvGraphicFramePr>
          <p:nvPr/>
        </p:nvGraphicFramePr>
        <p:xfrm>
          <a:off x="1622425" y="3741738"/>
          <a:ext cx="254635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3" name="Paint Shop Pro Image" r:id="rId4" imgW="2546341" imgH="1424390" progId="PaintShopPro">
                  <p:embed/>
                </p:oleObj>
              </mc:Choice>
              <mc:Fallback>
                <p:oleObj name="Paint Shop Pro Image" r:id="rId4" imgW="2546341" imgH="1424390" progId="PaintShopPro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741738"/>
                        <a:ext cx="254635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5"/>
          <p:cNvGraphicFramePr>
            <a:graphicFrameLocks noChangeAspect="1"/>
          </p:cNvGraphicFramePr>
          <p:nvPr/>
        </p:nvGraphicFramePr>
        <p:xfrm>
          <a:off x="4657725" y="4005263"/>
          <a:ext cx="2643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Paint Shop Pro Image" r:id="rId6" imgW="2643902" imgH="946341" progId="PaintShopPro">
                  <p:embed/>
                </p:oleObj>
              </mc:Choice>
              <mc:Fallback>
                <p:oleObj name="Paint Shop Pro Image" r:id="rId6" imgW="2643902" imgH="946341" progId="PaintShopPro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4005263"/>
                        <a:ext cx="2643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6"/>
          <p:cNvSpPr txBox="1">
            <a:spLocks noChangeArrowheads="1"/>
          </p:cNvSpPr>
          <p:nvPr/>
        </p:nvSpPr>
        <p:spPr bwMode="auto">
          <a:xfrm>
            <a:off x="6951663" y="3624263"/>
            <a:ext cx="2428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/>
              <a:t>j</a:t>
            </a:r>
          </a:p>
        </p:txBody>
      </p:sp>
      <p:sp>
        <p:nvSpPr>
          <p:cNvPr id="78856" name="Text Box 7"/>
          <p:cNvSpPr txBox="1">
            <a:spLocks noChangeArrowheads="1"/>
          </p:cNvSpPr>
          <p:nvPr/>
        </p:nvSpPr>
        <p:spPr bwMode="auto">
          <a:xfrm>
            <a:off x="6324600" y="3624263"/>
            <a:ext cx="6111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/>
              <a:t>j - 1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Analysis of Insertion Sort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359525" y="1436688"/>
            <a:ext cx="2709863" cy="423545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cost	 times</a:t>
            </a:r>
          </a:p>
          <a:p>
            <a:pPr>
              <a:buFontTx/>
              <a:buNone/>
              <a:defRPr/>
            </a:pPr>
            <a:r>
              <a:rPr lang="en-US" sz="2400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 c</a:t>
            </a:r>
            <a:r>
              <a:rPr lang="en-US" sz="2400" baseline="-25000" dirty="0">
                <a:latin typeface="Comic Sans MS" panose="030F0702030302020204" pitchFamily="66" charset="0"/>
              </a:rPr>
              <a:t>1</a:t>
            </a:r>
            <a:r>
              <a:rPr lang="en-US" sz="2400" dirty="0">
                <a:latin typeface="Comic Sans MS" panose="030F0702030302020204" pitchFamily="66" charset="0"/>
              </a:rPr>
              <a:t>          n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2</a:t>
            </a:r>
            <a:r>
              <a:rPr lang="en-US" sz="2400" dirty="0">
                <a:latin typeface="Comic Sans MS" panose="030F0702030302020204" pitchFamily="66" charset="0"/>
              </a:rPr>
              <a:t> 	   n-1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0	   n-1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4</a:t>
            </a:r>
            <a:r>
              <a:rPr lang="en-US" sz="2400" dirty="0">
                <a:latin typeface="Comic Sans MS" panose="030F0702030302020204" pitchFamily="66" charset="0"/>
              </a:rPr>
              <a:t>	   n-1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5</a:t>
            </a:r>
            <a:r>
              <a:rPr lang="en-US" sz="2400" dirty="0">
                <a:latin typeface="Comic Sans MS" panose="030F0702030302020204" pitchFamily="66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6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7 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latin typeface="Comic Sans MS" panose="030F0702030302020204" pitchFamily="66" charset="0"/>
              </a:rPr>
              <a:t>  c</a:t>
            </a:r>
            <a:r>
              <a:rPr lang="en-US" sz="2400" baseline="-25000" dirty="0">
                <a:latin typeface="Comic Sans MS" panose="030F0702030302020204" pitchFamily="66" charset="0"/>
              </a:rPr>
              <a:t>8</a:t>
            </a:r>
            <a:r>
              <a:rPr lang="en-US" sz="2400" dirty="0">
                <a:latin typeface="Comic Sans MS" panose="030F0702030302020204" pitchFamily="66" charset="0"/>
              </a:rPr>
              <a:t>	    n-1	</a:t>
            </a:r>
            <a:r>
              <a:rPr lang="en-US" sz="2400" dirty="0"/>
              <a:t>   </a:t>
            </a:r>
            <a:endParaRPr lang="en-US" sz="2400" baseline="-25000" dirty="0"/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7564438" y="3781425"/>
          <a:ext cx="833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8" name="Equation" r:id="rId4" imgW="469696" imgH="304668" progId="Equation.3">
                  <p:embed/>
                </p:oleObj>
              </mc:Choice>
              <mc:Fallback>
                <p:oleObj name="Equation" r:id="rId4" imgW="469696" imgH="30466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3781425"/>
                        <a:ext cx="833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7564438" y="4241800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9" name="Equation" r:id="rId6" imgW="774364" imgH="304668" progId="Equation.3">
                  <p:embed/>
                </p:oleObj>
              </mc:Choice>
              <mc:Fallback>
                <p:oleObj name="Equation" r:id="rId6" imgW="774364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4241800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7564438" y="4695825"/>
          <a:ext cx="13541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0" name="Equation" r:id="rId8" imgW="774364" imgH="304668" progId="Equation.3">
                  <p:embed/>
                </p:oleObj>
              </mc:Choice>
              <mc:Fallback>
                <p:oleObj name="Equation" r:id="rId8" imgW="774364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4695825"/>
                        <a:ext cx="13541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138113" y="6030913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1" name="Equation" r:id="rId9" imgW="4724400" imgH="444500" progId="Equation.3">
                  <p:embed/>
                </p:oleObj>
              </mc:Choice>
              <mc:Fallback>
                <p:oleObj name="Equation" r:id="rId9" imgW="47244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6030913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74613" y="1452563"/>
            <a:ext cx="6108700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INSERTION-SORT</a:t>
            </a:r>
            <a:r>
              <a:rPr lang="en-US" i="1" dirty="0"/>
              <a:t>(A)</a:t>
            </a:r>
          </a:p>
          <a:p>
            <a:pPr>
              <a:buFontTx/>
              <a:buNone/>
              <a:defRPr/>
            </a:pPr>
            <a:r>
              <a:rPr lang="en-US" b="1" dirty="0"/>
              <a:t>	</a:t>
            </a:r>
            <a:r>
              <a:rPr lang="en-US" sz="2400" b="1" dirty="0"/>
              <a:t>for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/>
              <a:t> ← 2 </a:t>
            </a:r>
            <a:r>
              <a:rPr lang="en-US" sz="2400" b="1" dirty="0"/>
              <a:t>to </a:t>
            </a:r>
            <a:r>
              <a:rPr lang="en-US" sz="2400" dirty="0"/>
              <a:t>n</a:t>
            </a:r>
          </a:p>
          <a:p>
            <a:pPr>
              <a:buFontTx/>
              <a:buNone/>
              <a:defRPr/>
            </a:pPr>
            <a:r>
              <a:rPr lang="en-US" sz="2400" b="1" dirty="0"/>
              <a:t>		do </a:t>
            </a:r>
            <a:r>
              <a:rPr lang="en-US" sz="2400" dirty="0"/>
              <a:t>key ← A[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/>
              <a:t> ]</a:t>
            </a:r>
          </a:p>
          <a:p>
            <a:pPr>
              <a:buFontTx/>
              <a:buNone/>
              <a:defRPr/>
            </a:pPr>
            <a:r>
              <a:rPr lang="en-US" sz="2000" dirty="0"/>
              <a:t>		  Insert A[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] into the sorted sequence A[1 . 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000" dirty="0"/>
              <a:t> -1]</a:t>
            </a:r>
          </a:p>
          <a:p>
            <a:pPr>
              <a:buFontTx/>
              <a:buNone/>
              <a:defRPr/>
            </a:pPr>
            <a:r>
              <a:rPr lang="en-US" dirty="0"/>
              <a:t>		     </a:t>
            </a:r>
            <a:r>
              <a:rPr lang="en-US" sz="2400" dirty="0" err="1"/>
              <a:t>i</a:t>
            </a:r>
            <a:r>
              <a:rPr lang="en-US" sz="2400" dirty="0"/>
              <a:t> ←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/>
              <a:t> - 1</a:t>
            </a:r>
          </a:p>
          <a:p>
            <a:pPr>
              <a:buFontTx/>
              <a:buNone/>
              <a:defRPr/>
            </a:pPr>
            <a:r>
              <a:rPr lang="en-US" sz="2400" b="1" dirty="0"/>
              <a:t>		     while </a:t>
            </a:r>
            <a:r>
              <a:rPr lang="en-US" sz="2400" dirty="0" err="1"/>
              <a:t>i</a:t>
            </a:r>
            <a:r>
              <a:rPr lang="en-US" sz="2400" dirty="0"/>
              <a:t> &gt; 0 and A[</a:t>
            </a:r>
            <a:r>
              <a:rPr lang="en-US" sz="2400" dirty="0" err="1"/>
              <a:t>i</a:t>
            </a:r>
            <a:r>
              <a:rPr lang="en-US" sz="2400" dirty="0"/>
              <a:t>] &gt; key</a:t>
            </a:r>
          </a:p>
          <a:p>
            <a:pPr>
              <a:buFontTx/>
              <a:buNone/>
              <a:defRPr/>
            </a:pPr>
            <a:r>
              <a:rPr lang="en-US" sz="2400" dirty="0"/>
              <a:t>			</a:t>
            </a:r>
            <a:r>
              <a:rPr lang="en-US" sz="2400" b="1" dirty="0"/>
              <a:t>do </a:t>
            </a:r>
            <a:r>
              <a:rPr lang="en-US" sz="2400" dirty="0"/>
              <a:t>A[</a:t>
            </a:r>
            <a:r>
              <a:rPr lang="en-US" sz="2400" dirty="0" err="1"/>
              <a:t>i</a:t>
            </a:r>
            <a:r>
              <a:rPr lang="en-US" sz="2400" dirty="0"/>
              <a:t> + 1] ←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>
              <a:buFontTx/>
              <a:buNone/>
              <a:defRPr/>
            </a:pPr>
            <a:r>
              <a:rPr lang="en-US" sz="2400" dirty="0"/>
              <a:t>			      </a:t>
            </a:r>
            <a:r>
              <a:rPr lang="en-US" sz="2400" dirty="0" err="1"/>
              <a:t>i</a:t>
            </a:r>
            <a:r>
              <a:rPr lang="en-US" sz="2400" dirty="0"/>
              <a:t> ← </a:t>
            </a:r>
            <a:r>
              <a:rPr lang="en-US" sz="2400" dirty="0" err="1"/>
              <a:t>i</a:t>
            </a:r>
            <a:r>
              <a:rPr lang="en-US" sz="2400" dirty="0"/>
              <a:t> – 1</a:t>
            </a:r>
          </a:p>
          <a:p>
            <a:pPr>
              <a:buFontTx/>
              <a:buNone/>
              <a:defRPr/>
            </a:pPr>
            <a:r>
              <a:rPr lang="en-US" sz="2400" dirty="0"/>
              <a:t>		     A[</a:t>
            </a:r>
            <a:r>
              <a:rPr lang="en-US" sz="2400" dirty="0" err="1"/>
              <a:t>i</a:t>
            </a:r>
            <a:r>
              <a:rPr lang="en-US" sz="2400" dirty="0"/>
              <a:t> + 1] ← key</a:t>
            </a:r>
          </a:p>
        </p:txBody>
      </p:sp>
      <p:sp>
        <p:nvSpPr>
          <p:cNvPr id="80906" name="AutoShape 9"/>
          <p:cNvSpPr>
            <a:spLocks noChangeArrowheads="1"/>
          </p:cNvSpPr>
          <p:nvPr/>
        </p:nvSpPr>
        <p:spPr bwMode="auto">
          <a:xfrm rot="-8014074">
            <a:off x="758032" y="3075781"/>
            <a:ext cx="131762" cy="123825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CA"/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304800" y="5680356"/>
            <a:ext cx="7165975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extLst/>
        </p:spPr>
        <p:txBody>
          <a:bodyPr>
            <a:spAutoFit/>
          </a:bodyPr>
          <a:lstStyle>
            <a:defPPr>
              <a:defRPr lang="en-US"/>
            </a:defPPr>
            <a:lvl1pPr>
              <a:defRPr sz="200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# of times the while statement is executed at iteration j </a:t>
            </a:r>
          </a:p>
        </p:txBody>
      </p:sp>
      <p:sp>
        <p:nvSpPr>
          <p:cNvPr id="2" name="Rectangle 1"/>
          <p:cNvSpPr/>
          <p:nvPr/>
        </p:nvSpPr>
        <p:spPr>
          <a:xfrm>
            <a:off x="3554" y="2016953"/>
            <a:ext cx="6284913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4216" y="2539287"/>
            <a:ext cx="6284913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4215" y="2980641"/>
            <a:ext cx="6284913" cy="38258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4215" y="3445494"/>
            <a:ext cx="6284913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8100" y="3886200"/>
            <a:ext cx="6284913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38100" y="4335463"/>
            <a:ext cx="6284913" cy="38258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7463" y="4811713"/>
            <a:ext cx="6283325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30163" y="5249863"/>
            <a:ext cx="6283325" cy="384175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0" grpId="0" animBg="1"/>
      <p:bldP spid="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86200" y="3498850"/>
            <a:ext cx="3886200" cy="819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Best Case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4325" y="1470025"/>
                <a:ext cx="8674100" cy="19589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dirty="0" smtClean="0"/>
                  <a:t>The array is already sorted</a:t>
                </a:r>
              </a:p>
              <a:p>
                <a:pPr lvl="1">
                  <a:lnSpc>
                    <a:spcPct val="150000"/>
                  </a:lnSpc>
                  <a:defRPr/>
                </a:pPr>
                <a:r>
                  <a:rPr lang="en-US" dirty="0"/>
                  <a:t>A[</a:t>
                </a:r>
                <a:r>
                  <a:rPr lang="en-US" dirty="0" err="1"/>
                  <a:t>i</a:t>
                </a:r>
                <a:r>
                  <a:rPr lang="en-US" dirty="0"/>
                  <a:t>] ≤ key upon the first time the </a:t>
                </a:r>
                <a:r>
                  <a:rPr lang="en-US" b="1" dirty="0"/>
                  <a:t>while </a:t>
                </a:r>
                <a:r>
                  <a:rPr lang="en-US" dirty="0"/>
                  <a:t>loop test is run </a:t>
                </a:r>
                <a:endParaRPr lang="en-US" dirty="0" smtClean="0"/>
              </a:p>
              <a:p>
                <a:pPr marL="366713" lvl="1" indent="0">
                  <a:lnSpc>
                    <a:spcPct val="150000"/>
                  </a:lnSpc>
                  <a:buNone/>
                  <a:defRPr/>
                </a:pPr>
                <a:r>
                  <a:rPr lang="en-US" dirty="0" smtClean="0"/>
                  <a:t>when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=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i="1" dirty="0"/>
                  <a:t> </a:t>
                </a:r>
                <a:r>
                  <a:rPr lang="en-US" dirty="0"/>
                  <a:t>-</a:t>
                </a:r>
                <a:r>
                  <a:rPr lang="en-US" dirty="0" smtClean="0"/>
                  <a:t>1,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2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325" y="1470025"/>
                <a:ext cx="8674100" cy="1958975"/>
              </a:xfrm>
              <a:blipFill rotWithShape="0">
                <a:blip r:embed="rId4"/>
                <a:stretch>
                  <a:fillRect l="-352" b="-5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5105400" y="1676400"/>
            <a:ext cx="3846513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bg1"/>
                </a:solidFill>
                <a:latin typeface="+mn-lt"/>
              </a:rPr>
              <a:t>“while </a:t>
            </a:r>
            <a:r>
              <a:rPr lang="en-US" sz="2000" i="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000" i="0" dirty="0">
                <a:solidFill>
                  <a:schemeClr val="bg1"/>
                </a:solidFill>
                <a:latin typeface="+mn-lt"/>
              </a:rPr>
              <a:t> &gt; 0 and A[</a:t>
            </a:r>
            <a:r>
              <a:rPr lang="en-US" sz="2000" i="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000" i="0" dirty="0">
                <a:solidFill>
                  <a:schemeClr val="bg1"/>
                </a:solidFill>
                <a:latin typeface="+mn-lt"/>
              </a:rPr>
              <a:t>] &gt; key”</a:t>
            </a:r>
          </a:p>
        </p:txBody>
      </p:sp>
      <p:graphicFrame>
        <p:nvGraphicFramePr>
          <p:cNvPr id="82951" name="Object 5"/>
          <p:cNvGraphicFramePr>
            <a:graphicFrameLocks noChangeAspect="1"/>
          </p:cNvGraphicFramePr>
          <p:nvPr/>
        </p:nvGraphicFramePr>
        <p:xfrm>
          <a:off x="244475" y="3498850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5" imgW="4724400" imgH="444500" progId="Equation.3">
                  <p:embed/>
                </p:oleObj>
              </mc:Choice>
              <mc:Fallback>
                <p:oleObj name="Equation" r:id="rId5" imgW="4724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498850"/>
                        <a:ext cx="8707438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36563" y="4438650"/>
            <a:ext cx="8429625" cy="1933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700"/>
              </a:spcBef>
              <a:buClr>
                <a:srgbClr val="60B5CC"/>
              </a:buClr>
              <a:buSzPct val="60000"/>
              <a:defRPr/>
            </a:pP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  T(n) =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1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n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2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(n -1)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4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(n -1)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5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(n -1)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8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(n-1) </a:t>
            </a:r>
          </a:p>
          <a:p>
            <a:pPr>
              <a:lnSpc>
                <a:spcPct val="150000"/>
              </a:lnSpc>
              <a:spcBef>
                <a:spcPts val="700"/>
              </a:spcBef>
              <a:buClr>
                <a:srgbClr val="60B5CC"/>
              </a:buClr>
              <a:buSzPct val="60000"/>
              <a:defRPr/>
            </a:pP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        = (c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1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2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4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5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8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)n + (c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2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4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5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 + c</a:t>
            </a:r>
            <a:r>
              <a:rPr lang="en-US" i="0" baseline="-2500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8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)</a:t>
            </a:r>
          </a:p>
          <a:p>
            <a:pPr marL="319088" indent="-319088">
              <a:lnSpc>
                <a:spcPct val="150000"/>
              </a:lnSpc>
              <a:spcBef>
                <a:spcPts val="700"/>
              </a:spcBef>
              <a:buClr>
                <a:srgbClr val="60B5CC"/>
              </a:buClr>
              <a:buSzPct val="60000"/>
              <a:defRPr/>
            </a:pP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	     = an + b = 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  <a:sym typeface="Symbol" panose="05050102010706020507" pitchFamily="18" charset="2"/>
              </a:rPr>
              <a:t></a:t>
            </a:r>
            <a:r>
              <a:rPr lang="en-US" i="0" dirty="0">
                <a:solidFill>
                  <a:prstClr val="black"/>
                </a:solidFill>
                <a:latin typeface="Tw Cen MT"/>
                <a:ea typeface="ＭＳ Ｐゴシック" pitchFamily="27" charset="-128"/>
              </a:rPr>
              <a:t>(n)	</a:t>
            </a:r>
            <a:endParaRPr lang="en-US" i="0" baseline="30000" dirty="0">
              <a:solidFill>
                <a:prstClr val="black"/>
              </a:solidFill>
              <a:latin typeface="Tw Cen MT"/>
              <a:ea typeface="ＭＳ Ｐゴシック" pitchFamily="27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886200" y="3048000"/>
            <a:ext cx="3886200" cy="381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CA" b="1" dirty="0">
                <a:solidFill>
                  <a:schemeClr val="tx1"/>
                </a:solidFill>
              </a:rPr>
              <a:t>     1    	           0	      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895975" y="4254500"/>
            <a:ext cx="1862138" cy="6985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9" name="Rounded Rectangle 18"/>
          <p:cNvSpPr/>
          <p:nvPr/>
        </p:nvSpPr>
        <p:spPr>
          <a:xfrm>
            <a:off x="5324475" y="3243263"/>
            <a:ext cx="973138" cy="728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0" name="Rounded Rectangle 19"/>
          <p:cNvSpPr/>
          <p:nvPr/>
        </p:nvSpPr>
        <p:spPr>
          <a:xfrm>
            <a:off x="6786563" y="3243263"/>
            <a:ext cx="1062037" cy="7286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1" name="Rounded Rectangle 20"/>
          <p:cNvSpPr/>
          <p:nvPr/>
        </p:nvSpPr>
        <p:spPr>
          <a:xfrm>
            <a:off x="5810250" y="5083175"/>
            <a:ext cx="742950" cy="72866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22" name="Rounded Rectangle 21"/>
          <p:cNvSpPr/>
          <p:nvPr/>
        </p:nvSpPr>
        <p:spPr>
          <a:xfrm>
            <a:off x="7105650" y="5026025"/>
            <a:ext cx="895350" cy="7270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7" name="Rounded Rectangle 16"/>
          <p:cNvSpPr/>
          <p:nvPr/>
        </p:nvSpPr>
        <p:spPr>
          <a:xfrm>
            <a:off x="3862388" y="5030788"/>
            <a:ext cx="1489075" cy="822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5" name="Rounded Rectangle 14"/>
          <p:cNvSpPr/>
          <p:nvPr/>
        </p:nvSpPr>
        <p:spPr>
          <a:xfrm>
            <a:off x="3937000" y="4222750"/>
            <a:ext cx="154940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16" name="Rounded Rectangle 15"/>
          <p:cNvSpPr/>
          <p:nvPr/>
        </p:nvSpPr>
        <p:spPr>
          <a:xfrm>
            <a:off x="4070350" y="3284538"/>
            <a:ext cx="806450" cy="698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sp>
        <p:nvSpPr>
          <p:cNvPr id="850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12750"/>
            <a:ext cx="8229600" cy="906463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Worst Case Analysis</a:t>
            </a:r>
          </a:p>
        </p:txBody>
      </p:sp>
      <p:sp>
        <p:nvSpPr>
          <p:cNvPr id="850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393825"/>
            <a:ext cx="8232775" cy="5003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>
                <a:ea typeface="ＭＳ Ｐゴシック" panose="020B0600070205080204" pitchFamily="34" charset="-128"/>
              </a:rPr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Always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A[</a:t>
            </a:r>
            <a:r>
              <a:rPr lang="en-US" sz="20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] &gt; key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in </a:t>
            </a:r>
            <a:r>
              <a:rPr lang="en-US" sz="2000" b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while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Have to compare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key</a:t>
            </a:r>
            <a:r>
              <a:rPr lang="en-US" sz="2000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with all elements to the left of the 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j</a:t>
            </a:r>
            <a:r>
              <a:rPr lang="en-US" sz="2000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-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th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position 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compare with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j-1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elements </a:t>
            </a:r>
            <a:r>
              <a:rPr lang="en-US" sz="2000" dirty="0" smtClean="0">
                <a:solidFill>
                  <a:schemeClr val="tx1"/>
                </a:solidFill>
                <a:ea typeface="ＭＳ Ｐゴシック" panose="020B0600070205080204" pitchFamily="34" charset="-128"/>
                <a:sym typeface="Symbol" panose="05050102010706020507" pitchFamily="18" charset="2"/>
              </a:rPr>
              <a:t> </a:t>
            </a:r>
            <a:r>
              <a:rPr lang="en-US" sz="2000" dirty="0" err="1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t</a:t>
            </a:r>
            <a:r>
              <a:rPr lang="en-US" sz="2000" baseline="-25000" dirty="0" err="1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j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 = j</a:t>
            </a:r>
            <a:r>
              <a:rPr lang="en-US" sz="2000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</a:t>
            </a:r>
            <a:endParaRPr lang="en-US" sz="2000" dirty="0" smtClean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endParaRPr lang="en-US" sz="3200" dirty="0" smtClean="0">
              <a:ea typeface="ＭＳ Ｐゴシック" panose="020B0600070205080204" pitchFamily="34" charset="-128"/>
            </a:endParaRPr>
          </a:p>
          <a:p>
            <a:endParaRPr lang="en-US" sz="2400" dirty="0" smtClean="0">
              <a:ea typeface="ＭＳ Ｐゴシック" panose="020B0600070205080204" pitchFamily="34" charset="-128"/>
            </a:endParaRPr>
          </a:p>
          <a:p>
            <a:endParaRPr lang="en-US" sz="2400" dirty="0" smtClean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	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			</a:t>
            </a:r>
          </a:p>
          <a:p>
            <a:pPr lvl="1">
              <a:buFontTx/>
              <a:buNone/>
            </a:pPr>
            <a:r>
              <a:rPr lang="en-US" sz="2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					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000" dirty="0" smtClean="0">
                <a:ea typeface="ＭＳ Ｐゴシック" panose="020B0600070205080204" pitchFamily="34" charset="-128"/>
              </a:rPr>
              <a:t>				a quadratic function of 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1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T(n) = </a:t>
            </a:r>
            <a:r>
              <a:rPr lang="en-US" sz="1800" dirty="0" smtClean="0">
                <a:latin typeface="Comic Sans MS" panose="030F0702030302020204" pitchFamily="66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</a:t>
            </a:r>
            <a:r>
              <a:rPr lang="en-US" sz="1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(n</a:t>
            </a:r>
            <a:r>
              <a:rPr lang="en-US" sz="1800" baseline="30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r>
              <a:rPr lang="en-US" sz="1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)</a:t>
            </a:r>
            <a:r>
              <a:rPr lang="en-US" sz="1800" dirty="0" smtClean="0">
                <a:ea typeface="ＭＳ Ｐゴシック" panose="020B0600070205080204" pitchFamily="34" charset="-128"/>
              </a:rPr>
              <a:t>  		order of growth in </a:t>
            </a:r>
            <a:r>
              <a:rPr lang="en-US" sz="18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n</a:t>
            </a:r>
            <a:r>
              <a:rPr lang="en-US" sz="1800" baseline="30000" dirty="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endParaRPr lang="en-US" dirty="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500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93938" y="4295775"/>
          <a:ext cx="53943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4" imgW="3898900" imgH="444500" progId="Equation.DSMT4">
                  <p:embed/>
                </p:oleObj>
              </mc:Choice>
              <mc:Fallback>
                <p:oleObj name="Equation" r:id="rId4" imgW="3898900" imgH="4445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4295775"/>
                        <a:ext cx="53943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625" y="5083175"/>
          <a:ext cx="90582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Equation" r:id="rId6" imgW="5232400" imgH="431800" progId="Equation.3">
                  <p:embed/>
                </p:oleObj>
              </mc:Choice>
              <mc:Fallback>
                <p:oleObj name="Equation" r:id="rId6" imgW="5232400" imgH="43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5083175"/>
                        <a:ext cx="90582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6"/>
          <p:cNvGraphicFramePr>
            <a:graphicFrameLocks noChangeAspect="1"/>
          </p:cNvGraphicFramePr>
          <p:nvPr/>
        </p:nvGraphicFramePr>
        <p:xfrm>
          <a:off x="760413" y="5740400"/>
          <a:ext cx="18970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8" imgW="901309" imgH="203112" progId="Equation.3">
                  <p:embed/>
                </p:oleObj>
              </mc:Choice>
              <mc:Fallback>
                <p:oleObj name="Equation" r:id="rId8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740400"/>
                        <a:ext cx="18970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5597525" y="1563688"/>
            <a:ext cx="3505200" cy="400050"/>
          </a:xfrm>
          <a:prstGeom prst="rect">
            <a:avLst/>
          </a:prstGeom>
          <a:solidFill>
            <a:schemeClr val="tx2">
              <a:lumMod val="75000"/>
            </a:schemeClr>
          </a:solidFill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bg1"/>
                </a:solidFill>
                <a:latin typeface="+mn-lt"/>
              </a:rPr>
              <a:t>“while </a:t>
            </a:r>
            <a:r>
              <a:rPr lang="en-US" sz="2000" i="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000" i="0" dirty="0">
                <a:solidFill>
                  <a:schemeClr val="bg1"/>
                </a:solidFill>
                <a:latin typeface="+mn-lt"/>
              </a:rPr>
              <a:t> &gt; 0 and A[</a:t>
            </a:r>
            <a:r>
              <a:rPr lang="en-US" sz="2000" i="0" dirty="0" err="1">
                <a:solidFill>
                  <a:schemeClr val="bg1"/>
                </a:solidFill>
                <a:latin typeface="+mn-lt"/>
              </a:rPr>
              <a:t>i</a:t>
            </a:r>
            <a:r>
              <a:rPr lang="en-US" sz="2000" i="0" dirty="0">
                <a:solidFill>
                  <a:schemeClr val="bg1"/>
                </a:solidFill>
                <a:latin typeface="+mn-lt"/>
              </a:rPr>
              <a:t>] &gt; key”</a:t>
            </a:r>
          </a:p>
        </p:txBody>
      </p:sp>
      <p:graphicFrame>
        <p:nvGraphicFramePr>
          <p:cNvPr id="85009" name="Object 8"/>
          <p:cNvGraphicFramePr>
            <a:graphicFrameLocks noChangeAspect="1"/>
          </p:cNvGraphicFramePr>
          <p:nvPr/>
        </p:nvGraphicFramePr>
        <p:xfrm>
          <a:off x="314325" y="3221038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10" imgW="4724400" imgH="444500" progId="Equation.3">
                  <p:embed/>
                </p:oleObj>
              </mc:Choice>
              <mc:Fallback>
                <p:oleObj name="Equation" r:id="rId10" imgW="47244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3221038"/>
                        <a:ext cx="8707438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5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17" grpId="0" animBg="1"/>
      <p:bldP spid="15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12750"/>
            <a:ext cx="8229600" cy="906463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Worst Case Analysis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1393825"/>
            <a:ext cx="8232775" cy="5003800"/>
          </a:xfrm>
        </p:spPr>
        <p:txBody>
          <a:bodyPr/>
          <a:lstStyle/>
          <a:p>
            <a:pPr lvl="1">
              <a:buFontTx/>
              <a:buNone/>
            </a:pPr>
            <a:endParaRPr lang="en-US" sz="200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sz="200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sz="200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sz="200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			</a:t>
            </a:r>
          </a:p>
          <a:p>
            <a:pPr lvl="1">
              <a:buFontTx/>
              <a:buNone/>
            </a:pPr>
            <a:r>
              <a:rPr lang="en-US" sz="2000" smtClean="0">
                <a:latin typeface="Comic Sans MS" panose="030F0702030302020204" pitchFamily="66" charset="0"/>
                <a:ea typeface="ＭＳ Ｐゴシック" panose="020B0600070205080204" pitchFamily="34" charset="-128"/>
              </a:rPr>
              <a:t>					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000" smtClean="0">
                <a:ea typeface="ＭＳ Ｐゴシック" panose="020B0600070205080204" pitchFamily="34" charset="-128"/>
              </a:rPr>
              <a:t>				a quadratic function of n</a:t>
            </a:r>
          </a:p>
          <a:p>
            <a:pPr lvl="1"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lvl="1">
              <a:buFont typeface="Wingdings 2" panose="05020102010507070707" pitchFamily="18" charset="2"/>
              <a:buNone/>
            </a:pPr>
            <a:endParaRPr lang="en-US" sz="2000" smtClean="0">
              <a:ea typeface="ＭＳ Ｐゴシック" panose="020B0600070205080204" pitchFamily="34" charset="-128"/>
            </a:endParaRPr>
          </a:p>
          <a:p>
            <a:pPr lvl="1">
              <a:buFont typeface="Wingdings 2" panose="05020102010507070707" pitchFamily="18" charset="2"/>
              <a:buNone/>
            </a:pPr>
            <a:endParaRPr lang="en-US" sz="1800" smtClean="0"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  <a:p>
            <a:pPr lvl="1">
              <a:buFont typeface="Wingdings 2" panose="05020102010507070707" pitchFamily="18" charset="2"/>
              <a:buNone/>
            </a:pPr>
            <a:r>
              <a:rPr lang="en-US" sz="18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T(n) = </a:t>
            </a:r>
            <a:r>
              <a:rPr lang="en-US" sz="18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sym typeface="Symbol" panose="05050102010706020507" pitchFamily="18" charset="2"/>
              </a:rPr>
              <a:t></a:t>
            </a:r>
            <a:r>
              <a:rPr lang="en-US" sz="18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(n</a:t>
            </a:r>
            <a:r>
              <a:rPr lang="en-US" sz="1800" baseline="300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r>
              <a:rPr lang="en-US" sz="18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)</a:t>
            </a:r>
            <a:r>
              <a:rPr lang="en-US" sz="180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 		order of growth in </a:t>
            </a:r>
            <a:r>
              <a:rPr lang="en-US" sz="18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n</a:t>
            </a:r>
            <a:r>
              <a:rPr lang="en-US" sz="1800" baseline="30000" smtClean="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</a:t>
            </a:r>
            <a:endParaRPr lang="en-US" smtClean="0">
              <a:solidFill>
                <a:schemeClr val="tx1"/>
              </a:solidFill>
              <a:latin typeface="Comic Sans MS" panose="030F0702030302020204" pitchFamily="66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87044" name="Object 6"/>
          <p:cNvGraphicFramePr>
            <a:graphicFrameLocks noChangeAspect="1"/>
          </p:cNvGraphicFramePr>
          <p:nvPr/>
        </p:nvGraphicFramePr>
        <p:xfrm>
          <a:off x="1600200" y="40925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9" name="Equation" r:id="rId4" imgW="901309" imgH="203112" progId="Equation.3">
                  <p:embed/>
                </p:oleObj>
              </mc:Choice>
              <mc:Fallback>
                <p:oleObj name="Equation" r:id="rId4" imgW="90130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925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5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600200"/>
            <a:ext cx="77200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Insertion Sort - Summary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>
              <a:defRPr/>
            </a:pPr>
            <a:r>
              <a:rPr lang="en-US" dirty="0"/>
              <a:t>Advantages</a:t>
            </a:r>
          </a:p>
          <a:p>
            <a:pPr lvl="1">
              <a:defRPr/>
            </a:pPr>
            <a:r>
              <a:rPr lang="en-US" dirty="0"/>
              <a:t>Good running time for “almost sorted” arrays </a:t>
            </a:r>
            <a:r>
              <a:rPr lang="en-US" dirty="0">
                <a:sym typeface="Symbol" panose="05050102010706020507" pitchFamily="18" charset="2"/>
              </a:rPr>
              <a:t>(n)</a:t>
            </a:r>
          </a:p>
          <a:p>
            <a:pPr>
              <a:defRPr/>
            </a:pPr>
            <a:r>
              <a:rPr lang="en-US" dirty="0">
                <a:sym typeface="Symbol" panose="05050102010706020507" pitchFamily="18" charset="2"/>
              </a:rPr>
              <a:t>Disadvantages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running time in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worst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average</a:t>
            </a:r>
            <a:r>
              <a:rPr lang="en-US" dirty="0">
                <a:sym typeface="Symbol" panose="05050102010706020507" pitchFamily="18" charset="2"/>
              </a:rPr>
              <a:t> case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baseline="30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comparisons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exchanges</a:t>
            </a:r>
            <a:endParaRPr lang="en-US" baseline="30000" dirty="0">
              <a:solidFill>
                <a:srgbClr val="CC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CA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Algorithm Design: Foundations, Analysis, and Internet Examples</a:t>
            </a:r>
            <a:r>
              <a:rPr lang="en-CA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. Michael T. Goodrich and Roberto Tamassia. John Wiley &amp; Sons.</a:t>
            </a:r>
          </a:p>
          <a:p>
            <a:r>
              <a:rPr lang="en-CA" smtClean="0">
                <a:solidFill>
                  <a:srgbClr val="C00000"/>
                </a:solidFill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Introduction to Algorithms. </a:t>
            </a:r>
            <a:r>
              <a:rPr lang="en-CA" smtClean="0">
                <a:latin typeface="Arabic Typesetting" panose="03020402040406030203" pitchFamily="66" charset="-78"/>
                <a:ea typeface="ＭＳ Ｐゴシック" panose="020B0600070205080204" pitchFamily="34" charset="-128"/>
                <a:cs typeface="Arabic Typesetting" panose="03020402040406030203" pitchFamily="66" charset="-78"/>
              </a:rPr>
              <a:t>Thomas H. Cormen, Charles E. Leiserson, Ronald L. Rivest, Clifford Stein.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280988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Limitations of Experiments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0875" y="1676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It is necessary to implement the algorithm, which may be difficult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Results may not be indicative of the running time on other inputs not included in the experiment.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anose="020B0600070205080204" pitchFamily="34" charset="-128"/>
              </a:rPr>
              <a:t>In order to compare two algorithms, the same hardware and software environments must be used</a:t>
            </a:r>
          </a:p>
        </p:txBody>
      </p:sp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6705600" y="4876800"/>
          <a:ext cx="181133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Clip" r:id="rId3" imgW="1812341" imgH="1498702" progId="MS_ClipArt_Gallery.5">
                  <p:embed/>
                </p:oleObj>
              </mc:Choice>
              <mc:Fallback>
                <p:oleObj name="Clip" r:id="rId3" imgW="1812341" imgH="1498702" progId="MS_ClipArt_Gallery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876800"/>
                        <a:ext cx="1811338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Theoretical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5950" y="1609725"/>
                <a:ext cx="8299450" cy="4267200"/>
              </a:xfrm>
            </p:spPr>
            <p:txBody>
              <a:bodyPr/>
              <a:lstStyle/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Uses a </a:t>
                </a:r>
                <a:r>
                  <a:rPr lang="en-US" dirty="0" smtClean="0">
                    <a:solidFill>
                      <a:srgbClr val="0000FF"/>
                    </a:solidFill>
                    <a:ea typeface="ＭＳ Ｐゴシック" panose="020B0600070205080204" pitchFamily="34" charset="-128"/>
                  </a:rPr>
                  <a:t>high-level description of the algorithm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instead of an implementation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Characterizes running time as a function of the input size,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𝑛</m:t>
                    </m:r>
                  </m:oMath>
                </a14:m>
                <a:r>
                  <a:rPr lang="en-US" dirty="0" smtClean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Takes into account all possible inputs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Allows us to evaluate the speed of an algorithm independent of the hardware/software environment</a:t>
                </a:r>
              </a:p>
            </p:txBody>
          </p:sp>
        </mc:Choice>
        <mc:Fallback xmlns="">
          <p:sp>
            <p:nvSpPr>
              <p:cNvPr id="19461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5950" y="1609725"/>
                <a:ext cx="8299450" cy="4267200"/>
              </a:xfrm>
              <a:blipFill rotWithShape="0">
                <a:blip r:embed="rId3"/>
                <a:stretch>
                  <a:fillRect l="-294" t="-14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7699375" y="142875"/>
          <a:ext cx="10668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75" y="142875"/>
                        <a:ext cx="106680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Pseudocode (</a:t>
            </a:r>
            <a:r>
              <a:rPr lang="en-US" smtClean="0">
                <a:ea typeface="ＭＳ Ｐゴシック" panose="020B0600070205080204" pitchFamily="34" charset="-128"/>
                <a:cs typeface="Tahoma" panose="020B0604030504040204" pitchFamily="34" charset="0"/>
              </a:rPr>
              <a:t>§</a:t>
            </a:r>
            <a:r>
              <a:rPr lang="en-US" smtClean="0">
                <a:ea typeface="ＭＳ Ｐゴシック" panose="020B0600070205080204" pitchFamily="34" charset="-128"/>
              </a:rPr>
              <a:t>1.1)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595438"/>
            <a:ext cx="36576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anose="020B0600070205080204" pitchFamily="34" charset="-128"/>
              </a:rPr>
              <a:t>Hides program design issues</a:t>
            </a:r>
          </a:p>
        </p:txBody>
      </p:sp>
      <p:sp>
        <p:nvSpPr>
          <p:cNvPr id="2048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>
                <a:latin typeface="Tahoma" panose="020B0604030504040204" pitchFamily="34" charset="0"/>
              </a:rPr>
              <a:t>	</a:t>
            </a:r>
          </a:p>
        </p:txBody>
      </p:sp>
      <p:grpSp>
        <p:nvGrpSpPr>
          <p:cNvPr id="20487" name="Group 10"/>
          <p:cNvGrpSpPr>
            <a:grpSpLocks/>
          </p:cNvGrpSpPr>
          <p:nvPr/>
        </p:nvGrpSpPr>
        <p:grpSpPr bwMode="auto">
          <a:xfrm>
            <a:off x="3962400" y="1595438"/>
            <a:ext cx="4876800" cy="4514849"/>
            <a:chOff x="2688" y="1056"/>
            <a:chExt cx="2832" cy="2844"/>
          </a:xfrm>
        </p:grpSpPr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2688" y="1632"/>
              <a:ext cx="2832" cy="226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defTabSz="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228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00"/>
                  </a:solidFill>
                  <a:latin typeface="+mn-lt"/>
                </a:rPr>
                <a:t>Algorithm</a:t>
              </a:r>
              <a:r>
                <a:rPr lang="en-US" i="0" dirty="0" smtClean="0">
                  <a:latin typeface="+mn-lt"/>
                </a:rPr>
                <a:t> </a:t>
              </a:r>
              <a:r>
                <a:rPr lang="en-US" b="1" i="0" dirty="0" err="1" smtClean="0">
                  <a:solidFill>
                    <a:srgbClr val="C00000"/>
                  </a:solidFill>
                  <a:latin typeface="+mn-lt"/>
                </a:rPr>
                <a:t>arrayMax</a:t>
              </a:r>
              <a:r>
                <a:rPr lang="en-US" i="0" dirty="0" smtClean="0">
                  <a:solidFill>
                    <a:srgbClr val="C00000"/>
                  </a:solidFill>
                  <a:latin typeface="+mn-lt"/>
                </a:rPr>
                <a:t>(</a:t>
              </a:r>
              <a:r>
                <a:rPr lang="en-US" b="1" i="0" dirty="0" smtClean="0">
                  <a:solidFill>
                    <a:srgbClr val="C00000"/>
                  </a:solidFill>
                  <a:latin typeface="+mn-lt"/>
                </a:rPr>
                <a:t>A</a:t>
              </a:r>
              <a:r>
                <a:rPr lang="en-US" i="0" dirty="0" smtClean="0">
                  <a:solidFill>
                    <a:srgbClr val="C00000"/>
                  </a:solidFill>
                  <a:latin typeface="+mn-lt"/>
                </a:rPr>
                <a:t>, </a:t>
              </a:r>
              <a:r>
                <a:rPr lang="en-US" b="1" i="0" dirty="0" smtClean="0">
                  <a:solidFill>
                    <a:srgbClr val="C00000"/>
                  </a:solidFill>
                  <a:latin typeface="+mn-lt"/>
                </a:rPr>
                <a:t>n</a:t>
              </a:r>
              <a:r>
                <a:rPr lang="en-US" i="0" dirty="0" smtClean="0">
                  <a:solidFill>
                    <a:srgbClr val="C00000"/>
                  </a:solidFill>
                  <a:latin typeface="+mn-lt"/>
                </a:rPr>
                <a:t>)</a:t>
              </a:r>
            </a:p>
            <a:p>
              <a:pPr>
                <a:defRPr/>
              </a:pPr>
              <a:r>
                <a:rPr lang="en-US" b="1" i="0" dirty="0" smtClean="0">
                  <a:solidFill>
                    <a:schemeClr val="tx2"/>
                  </a:solidFill>
                  <a:latin typeface="+mn-lt"/>
                </a:rPr>
                <a:t>	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</a:rPr>
                <a:t>Input</a:t>
              </a:r>
              <a:r>
                <a:rPr lang="en-US" i="0" dirty="0" smtClean="0">
                  <a:latin typeface="+mn-lt"/>
                </a:rPr>
                <a:t> 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</a:rPr>
                <a:t>array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</a:rPr>
                <a:t>A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</a:rPr>
                <a:t> of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</a:rPr>
                <a:t>n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</a:rPr>
                <a:t> integers</a:t>
              </a:r>
            </a:p>
            <a:p>
              <a:pPr>
                <a:defRPr/>
              </a:pPr>
              <a:r>
                <a:rPr lang="en-US" b="1" i="0" dirty="0" smtClean="0">
                  <a:solidFill>
                    <a:schemeClr val="tx2"/>
                  </a:solidFill>
                  <a:latin typeface="+mn-lt"/>
                </a:rPr>
                <a:t>	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</a:rPr>
                <a:t>Output</a:t>
              </a:r>
              <a:r>
                <a:rPr lang="en-US" i="0" dirty="0" smtClean="0">
                  <a:latin typeface="+mn-lt"/>
                </a:rPr>
                <a:t> </a:t>
              </a:r>
              <a:r>
                <a:rPr lang="en-US" i="0" dirty="0">
                  <a:solidFill>
                    <a:srgbClr val="0000FF"/>
                  </a:solidFill>
                  <a:latin typeface="+mn-lt"/>
                </a:rPr>
                <a:t>the</a:t>
              </a:r>
              <a:r>
                <a:rPr lang="en-US" i="0" dirty="0" smtClean="0">
                  <a:latin typeface="+mn-lt"/>
                </a:rPr>
                <a:t> 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</a:rPr>
                <a:t>maximum element of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</a:rPr>
                <a:t>A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i="0" dirty="0" smtClean="0">
                  <a:solidFill>
                    <a:schemeClr val="tx2"/>
                  </a:solidFill>
                  <a:latin typeface="+mn-lt"/>
                </a:rPr>
                <a:t>	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</a:rPr>
                <a:t>currentMax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</a:rPr>
                <a:t> 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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A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[0]</a:t>
              </a:r>
              <a:endParaRPr lang="en-US" i="0" dirty="0" smtClean="0">
                <a:solidFill>
                  <a:srgbClr val="0000FF"/>
                </a:solidFill>
                <a:latin typeface="+mn-lt"/>
              </a:endParaRPr>
            </a:p>
            <a:p>
              <a:pPr>
                <a:defRPr/>
              </a:pPr>
              <a:r>
                <a:rPr lang="en-US" i="0" dirty="0" smtClean="0">
                  <a:latin typeface="+mn-lt"/>
                </a:rPr>
                <a:t>	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</a:rPr>
                <a:t>for</a:t>
              </a:r>
              <a:r>
                <a:rPr lang="en-US" i="0" dirty="0" smtClean="0">
                  <a:latin typeface="+mn-lt"/>
                </a:rPr>
                <a:t> 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</a:rPr>
                <a:t>i</a:t>
              </a:r>
              <a:r>
                <a:rPr lang="en-US" i="0" dirty="0" smtClean="0">
                  <a:solidFill>
                    <a:schemeClr val="tx2"/>
                  </a:solidFill>
                  <a:latin typeface="+mn-lt"/>
                </a:rPr>
                <a:t> </a:t>
              </a:r>
              <a:r>
                <a:rPr lang="en-US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</a:t>
              </a:r>
              <a:r>
                <a:rPr lang="en-US" i="0" dirty="0" smtClean="0">
                  <a:solidFill>
                    <a:schemeClr val="tx2"/>
                  </a:solidFill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1</a:t>
              </a: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to</a:t>
              </a: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n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  1 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do</a:t>
              </a:r>
            </a:p>
            <a:p>
              <a:pPr>
                <a:defRPr/>
              </a:pP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		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if</a:t>
              </a: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A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[</a:t>
              </a:r>
              <a:r>
                <a:rPr lang="en-US" i="0" dirty="0" err="1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i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]  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currentMax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then</a:t>
              </a:r>
            </a:p>
            <a:p>
              <a:pPr>
                <a:defRPr/>
              </a:pP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			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currentMax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  </a:t>
              </a:r>
              <a:r>
                <a:rPr lang="en-US" b="1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A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[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i</a:t>
              </a:r>
              <a:r>
                <a:rPr lang="en-US" i="0" dirty="0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]</a:t>
              </a:r>
            </a:p>
            <a:p>
              <a:pPr>
                <a:defRPr/>
              </a:pP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	</a:t>
              </a:r>
              <a:r>
                <a:rPr lang="en-US" b="1" i="0" dirty="0" smtClean="0">
                  <a:solidFill>
                    <a:srgbClr val="000000"/>
                  </a:solidFill>
                  <a:latin typeface="+mn-lt"/>
                  <a:sym typeface="Symbol" panose="05050102010706020507" pitchFamily="18" charset="2"/>
                </a:rPr>
                <a:t>return</a:t>
              </a: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 </a:t>
              </a:r>
              <a:r>
                <a:rPr lang="en-US" b="1" i="0" dirty="0" err="1" smtClean="0">
                  <a:solidFill>
                    <a:srgbClr val="0000FF"/>
                  </a:solidFill>
                  <a:latin typeface="+mn-lt"/>
                  <a:sym typeface="Symbol" panose="05050102010706020507" pitchFamily="18" charset="2"/>
                </a:rPr>
                <a:t>currentMax</a:t>
              </a:r>
              <a:r>
                <a:rPr lang="en-US" i="0" dirty="0" smtClean="0">
                  <a:latin typeface="+mn-lt"/>
                  <a:sym typeface="Symbol" panose="05050102010706020507" pitchFamily="18" charset="2"/>
                </a:rPr>
                <a:t> </a:t>
              </a:r>
              <a:endParaRPr lang="en-US" i="0" dirty="0" smtClean="0">
                <a:latin typeface="+mn-lt"/>
              </a:endParaRP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3192" y="1056"/>
              <a:ext cx="18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latin typeface="+mn-lt"/>
                </a:rPr>
                <a:t>Example: find max element of an array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The Random Access Machine (RAM) Model</a:t>
            </a:r>
          </a:p>
        </p:txBody>
      </p:sp>
      <p:sp>
        <p:nvSpPr>
          <p:cNvPr id="22533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79450" y="1689100"/>
            <a:ext cx="5105400" cy="3352800"/>
          </a:xfrm>
        </p:spPr>
        <p:txBody>
          <a:bodyPr/>
          <a:lstStyle/>
          <a:p>
            <a:r>
              <a:rPr lang="en-US" dirty="0" smtClean="0">
                <a:ea typeface="ＭＳ Ｐゴシック" panose="020B0600070205080204" pitchFamily="34" charset="-128"/>
              </a:rPr>
              <a:t>A </a:t>
            </a:r>
            <a:r>
              <a:rPr 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CPU</a:t>
            </a:r>
          </a:p>
          <a:p>
            <a:r>
              <a:rPr lang="en-US" dirty="0" smtClean="0">
                <a:ea typeface="ＭＳ Ｐゴシック" panose="020B0600070205080204" pitchFamily="34" charset="-128"/>
              </a:rPr>
              <a:t>A potentially unbounded bank of </a:t>
            </a:r>
            <a:r>
              <a:rPr lang="en-US" b="1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memory</a:t>
            </a:r>
            <a:r>
              <a:rPr lang="en-US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 smtClean="0">
                <a:ea typeface="ＭＳ Ｐゴシック" panose="020B0600070205080204" pitchFamily="34" charset="-128"/>
              </a:rPr>
              <a:t>cells, each of which can hold an arbitrary number or character</a:t>
            </a:r>
          </a:p>
        </p:txBody>
      </p:sp>
      <p:grpSp>
        <p:nvGrpSpPr>
          <p:cNvPr id="22534" name="Group 2052"/>
          <p:cNvGrpSpPr>
            <a:grpSpLocks/>
          </p:cNvGrpSpPr>
          <p:nvPr/>
        </p:nvGrpSpPr>
        <p:grpSpPr bwMode="auto">
          <a:xfrm>
            <a:off x="5576888" y="1704975"/>
            <a:ext cx="2895600" cy="2324100"/>
            <a:chOff x="3024" y="960"/>
            <a:chExt cx="2448" cy="1836"/>
          </a:xfrm>
        </p:grpSpPr>
        <p:grpSp>
          <p:nvGrpSpPr>
            <p:cNvPr id="22536" name="Group 2053"/>
            <p:cNvGrpSpPr>
              <a:grpSpLocks/>
            </p:cNvGrpSpPr>
            <p:nvPr/>
          </p:nvGrpSpPr>
          <p:grpSpPr bwMode="auto">
            <a:xfrm>
              <a:off x="3024" y="960"/>
              <a:ext cx="898" cy="516"/>
              <a:chOff x="3166" y="1602"/>
              <a:chExt cx="898" cy="516"/>
            </a:xfrm>
          </p:grpSpPr>
          <p:grpSp>
            <p:nvGrpSpPr>
              <p:cNvPr id="22546" name="Group 2054"/>
              <p:cNvGrpSpPr>
                <a:grpSpLocks/>
              </p:cNvGrpSpPr>
              <p:nvPr/>
            </p:nvGrpSpPr>
            <p:grpSpPr bwMode="auto">
              <a:xfrm>
                <a:off x="3166" y="1969"/>
                <a:ext cx="898" cy="149"/>
                <a:chOff x="3166" y="1969"/>
                <a:chExt cx="898" cy="149"/>
              </a:xfrm>
            </p:grpSpPr>
            <p:grpSp>
              <p:nvGrpSpPr>
                <p:cNvPr id="22623" name="Group 2055"/>
                <p:cNvGrpSpPr>
                  <a:grpSpLocks/>
                </p:cNvGrpSpPr>
                <p:nvPr/>
              </p:nvGrpSpPr>
              <p:grpSpPr bwMode="auto">
                <a:xfrm>
                  <a:off x="3166" y="1969"/>
                  <a:ext cx="367" cy="89"/>
                  <a:chOff x="3166" y="1969"/>
                  <a:chExt cx="367" cy="89"/>
                </a:xfrm>
              </p:grpSpPr>
              <p:sp>
                <p:nvSpPr>
                  <p:cNvPr id="22625" name="Freeform 2056"/>
                  <p:cNvSpPr>
                    <a:spLocks/>
                  </p:cNvSpPr>
                  <p:nvPr/>
                </p:nvSpPr>
                <p:spPr bwMode="auto">
                  <a:xfrm>
                    <a:off x="3192" y="1969"/>
                    <a:ext cx="252" cy="70"/>
                  </a:xfrm>
                  <a:custGeom>
                    <a:avLst/>
                    <a:gdLst>
                      <a:gd name="T0" fmla="*/ 0 w 252"/>
                      <a:gd name="T1" fmla="*/ 38 h 70"/>
                      <a:gd name="T2" fmla="*/ 109 w 252"/>
                      <a:gd name="T3" fmla="*/ 32 h 70"/>
                      <a:gd name="T4" fmla="*/ 252 w 252"/>
                      <a:gd name="T5" fmla="*/ 0 h 70"/>
                      <a:gd name="T6" fmla="*/ 252 w 252"/>
                      <a:gd name="T7" fmla="*/ 47 h 70"/>
                      <a:gd name="T8" fmla="*/ 103 w 252"/>
                      <a:gd name="T9" fmla="*/ 67 h 70"/>
                      <a:gd name="T10" fmla="*/ 0 w 252"/>
                      <a:gd name="T11" fmla="*/ 70 h 70"/>
                      <a:gd name="T12" fmla="*/ 0 w 252"/>
                      <a:gd name="T13" fmla="*/ 38 h 7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2" h="70">
                        <a:moveTo>
                          <a:pt x="0" y="38"/>
                        </a:moveTo>
                        <a:lnTo>
                          <a:pt x="109" y="32"/>
                        </a:lnTo>
                        <a:lnTo>
                          <a:pt x="252" y="0"/>
                        </a:lnTo>
                        <a:lnTo>
                          <a:pt x="252" y="47"/>
                        </a:lnTo>
                        <a:lnTo>
                          <a:pt x="103" y="67"/>
                        </a:lnTo>
                        <a:lnTo>
                          <a:pt x="0" y="7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  <p:grpSp>
                <p:nvGrpSpPr>
                  <p:cNvPr id="22626" name="Group 2057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2627" name="Rectangle 20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97" y="2022"/>
                      <a:ext cx="18" cy="32"/>
                    </a:xfrm>
                    <a:prstGeom prst="rect">
                      <a:avLst/>
                    </a:prstGeom>
                    <a:solidFill>
                      <a:srgbClr val="80808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CA" sz="1600"/>
                    </a:p>
                  </p:txBody>
                </p:sp>
                <p:grpSp>
                  <p:nvGrpSpPr>
                    <p:cNvPr id="22628" name="Group 20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66" y="1974"/>
                      <a:ext cx="367" cy="84"/>
                      <a:chOff x="3166" y="1974"/>
                      <a:chExt cx="367" cy="84"/>
                    </a:xfrm>
                  </p:grpSpPr>
                  <p:sp>
                    <p:nvSpPr>
                      <p:cNvPr id="22629" name="Freeform 206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66" y="1974"/>
                        <a:ext cx="367" cy="84"/>
                      </a:xfrm>
                      <a:custGeom>
                        <a:avLst/>
                        <a:gdLst>
                          <a:gd name="T0" fmla="*/ 367 w 367"/>
                          <a:gd name="T1" fmla="*/ 0 h 84"/>
                          <a:gd name="T2" fmla="*/ 137 w 367"/>
                          <a:gd name="T3" fmla="*/ 48 h 84"/>
                          <a:gd name="T4" fmla="*/ 0 w 367"/>
                          <a:gd name="T5" fmla="*/ 56 h 84"/>
                          <a:gd name="T6" fmla="*/ 0 w 367"/>
                          <a:gd name="T7" fmla="*/ 84 h 84"/>
                          <a:gd name="T8" fmla="*/ 141 w 367"/>
                          <a:gd name="T9" fmla="*/ 77 h 84"/>
                          <a:gd name="T10" fmla="*/ 367 w 367"/>
                          <a:gd name="T11" fmla="*/ 54 h 84"/>
                          <a:gd name="T12" fmla="*/ 367 w 367"/>
                          <a:gd name="T13" fmla="*/ 0 h 84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0" t="0" r="r" b="b"/>
                        <a:pathLst>
                          <a:path w="367" h="84">
                            <a:moveTo>
                              <a:pt x="367" y="0"/>
                            </a:moveTo>
                            <a:lnTo>
                              <a:pt x="137" y="48"/>
                            </a:lnTo>
                            <a:lnTo>
                              <a:pt x="0" y="56"/>
                            </a:lnTo>
                            <a:lnTo>
                              <a:pt x="0" y="84"/>
                            </a:lnTo>
                            <a:lnTo>
                              <a:pt x="141" y="77"/>
                            </a:lnTo>
                            <a:lnTo>
                              <a:pt x="367" y="54"/>
                            </a:lnTo>
                            <a:lnTo>
                              <a:pt x="367" y="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CA"/>
                      </a:p>
                    </p:txBody>
                  </p:sp>
                  <p:sp>
                    <p:nvSpPr>
                      <p:cNvPr id="22630" name="Freeform 20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3" y="1990"/>
                        <a:ext cx="338" cy="52"/>
                      </a:xfrm>
                      <a:custGeom>
                        <a:avLst/>
                        <a:gdLst>
                          <a:gd name="T0" fmla="*/ 0 w 338"/>
                          <a:gd name="T1" fmla="*/ 52 h 52"/>
                          <a:gd name="T2" fmla="*/ 126 w 338"/>
                          <a:gd name="T3" fmla="*/ 44 h 52"/>
                          <a:gd name="T4" fmla="*/ 338 w 338"/>
                          <a:gd name="T5" fmla="*/ 0 h 52"/>
                          <a:gd name="T6" fmla="*/ 0 60000 65536"/>
                          <a:gd name="T7" fmla="*/ 0 60000 65536"/>
                          <a:gd name="T8" fmla="*/ 0 60000 65536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0" t="0" r="r" b="b"/>
                        <a:pathLst>
                          <a:path w="338" h="52">
                            <a:moveTo>
                              <a:pt x="0" y="52"/>
                            </a:moveTo>
                            <a:lnTo>
                              <a:pt x="126" y="44"/>
                            </a:lnTo>
                            <a:lnTo>
                              <a:pt x="338" y="0"/>
                            </a:lnTo>
                          </a:path>
                        </a:pathLst>
                      </a:custGeom>
                      <a:noFill/>
                      <a:ln w="1270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CA"/>
                      </a:p>
                    </p:txBody>
                  </p:sp>
                </p:grpSp>
              </p:grpSp>
            </p:grpSp>
            <p:sp>
              <p:nvSpPr>
                <p:cNvPr id="22624" name="Freeform 2062"/>
                <p:cNvSpPr>
                  <a:spLocks/>
                </p:cNvSpPr>
                <p:nvPr/>
              </p:nvSpPr>
              <p:spPr bwMode="auto">
                <a:xfrm>
                  <a:off x="3504" y="2023"/>
                  <a:ext cx="560" cy="95"/>
                </a:xfrm>
                <a:custGeom>
                  <a:avLst/>
                  <a:gdLst>
                    <a:gd name="T0" fmla="*/ 0 w 560"/>
                    <a:gd name="T1" fmla="*/ 36 h 95"/>
                    <a:gd name="T2" fmla="*/ 6 w 560"/>
                    <a:gd name="T3" fmla="*/ 59 h 95"/>
                    <a:gd name="T4" fmla="*/ 15 w 560"/>
                    <a:gd name="T5" fmla="*/ 72 h 95"/>
                    <a:gd name="T6" fmla="*/ 30 w 560"/>
                    <a:gd name="T7" fmla="*/ 84 h 95"/>
                    <a:gd name="T8" fmla="*/ 46 w 560"/>
                    <a:gd name="T9" fmla="*/ 90 h 95"/>
                    <a:gd name="T10" fmla="*/ 66 w 560"/>
                    <a:gd name="T11" fmla="*/ 92 h 95"/>
                    <a:gd name="T12" fmla="*/ 82 w 560"/>
                    <a:gd name="T13" fmla="*/ 86 h 95"/>
                    <a:gd name="T14" fmla="*/ 105 w 560"/>
                    <a:gd name="T15" fmla="*/ 78 h 95"/>
                    <a:gd name="T16" fmla="*/ 133 w 560"/>
                    <a:gd name="T17" fmla="*/ 71 h 95"/>
                    <a:gd name="T18" fmla="*/ 165 w 560"/>
                    <a:gd name="T19" fmla="*/ 68 h 95"/>
                    <a:gd name="T20" fmla="*/ 205 w 560"/>
                    <a:gd name="T21" fmla="*/ 72 h 95"/>
                    <a:gd name="T22" fmla="*/ 240 w 560"/>
                    <a:gd name="T23" fmla="*/ 80 h 95"/>
                    <a:gd name="T24" fmla="*/ 276 w 560"/>
                    <a:gd name="T25" fmla="*/ 90 h 95"/>
                    <a:gd name="T26" fmla="*/ 310 w 560"/>
                    <a:gd name="T27" fmla="*/ 95 h 95"/>
                    <a:gd name="T28" fmla="*/ 334 w 560"/>
                    <a:gd name="T29" fmla="*/ 92 h 95"/>
                    <a:gd name="T30" fmla="*/ 373 w 560"/>
                    <a:gd name="T31" fmla="*/ 86 h 95"/>
                    <a:gd name="T32" fmla="*/ 416 w 560"/>
                    <a:gd name="T33" fmla="*/ 80 h 95"/>
                    <a:gd name="T34" fmla="*/ 458 w 560"/>
                    <a:gd name="T35" fmla="*/ 72 h 95"/>
                    <a:gd name="T36" fmla="*/ 503 w 560"/>
                    <a:gd name="T37" fmla="*/ 63 h 95"/>
                    <a:gd name="T38" fmla="*/ 530 w 560"/>
                    <a:gd name="T39" fmla="*/ 56 h 95"/>
                    <a:gd name="T40" fmla="*/ 543 w 560"/>
                    <a:gd name="T41" fmla="*/ 51 h 95"/>
                    <a:gd name="T42" fmla="*/ 554 w 560"/>
                    <a:gd name="T43" fmla="*/ 44 h 95"/>
                    <a:gd name="T44" fmla="*/ 560 w 560"/>
                    <a:gd name="T45" fmla="*/ 33 h 95"/>
                    <a:gd name="T46" fmla="*/ 555 w 560"/>
                    <a:gd name="T47" fmla="*/ 17 h 95"/>
                    <a:gd name="T48" fmla="*/ 546 w 560"/>
                    <a:gd name="T49" fmla="*/ 8 h 95"/>
                    <a:gd name="T50" fmla="*/ 530 w 560"/>
                    <a:gd name="T51" fmla="*/ 0 h 95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560" h="95">
                      <a:moveTo>
                        <a:pt x="0" y="36"/>
                      </a:moveTo>
                      <a:lnTo>
                        <a:pt x="6" y="59"/>
                      </a:lnTo>
                      <a:lnTo>
                        <a:pt x="15" y="72"/>
                      </a:lnTo>
                      <a:lnTo>
                        <a:pt x="30" y="84"/>
                      </a:lnTo>
                      <a:lnTo>
                        <a:pt x="46" y="90"/>
                      </a:lnTo>
                      <a:lnTo>
                        <a:pt x="66" y="92"/>
                      </a:lnTo>
                      <a:lnTo>
                        <a:pt x="82" y="86"/>
                      </a:lnTo>
                      <a:lnTo>
                        <a:pt x="105" y="78"/>
                      </a:lnTo>
                      <a:lnTo>
                        <a:pt x="133" y="71"/>
                      </a:lnTo>
                      <a:lnTo>
                        <a:pt x="165" y="68"/>
                      </a:lnTo>
                      <a:lnTo>
                        <a:pt x="205" y="72"/>
                      </a:lnTo>
                      <a:lnTo>
                        <a:pt x="240" y="80"/>
                      </a:lnTo>
                      <a:lnTo>
                        <a:pt x="276" y="90"/>
                      </a:lnTo>
                      <a:lnTo>
                        <a:pt x="310" y="95"/>
                      </a:lnTo>
                      <a:lnTo>
                        <a:pt x="334" y="92"/>
                      </a:lnTo>
                      <a:lnTo>
                        <a:pt x="373" y="86"/>
                      </a:lnTo>
                      <a:lnTo>
                        <a:pt x="416" y="80"/>
                      </a:lnTo>
                      <a:lnTo>
                        <a:pt x="458" y="72"/>
                      </a:lnTo>
                      <a:lnTo>
                        <a:pt x="503" y="63"/>
                      </a:lnTo>
                      <a:lnTo>
                        <a:pt x="530" y="56"/>
                      </a:lnTo>
                      <a:lnTo>
                        <a:pt x="543" y="51"/>
                      </a:lnTo>
                      <a:lnTo>
                        <a:pt x="554" y="44"/>
                      </a:lnTo>
                      <a:lnTo>
                        <a:pt x="560" y="33"/>
                      </a:lnTo>
                      <a:lnTo>
                        <a:pt x="555" y="17"/>
                      </a:lnTo>
                      <a:lnTo>
                        <a:pt x="546" y="8"/>
                      </a:lnTo>
                      <a:lnTo>
                        <a:pt x="530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CA"/>
                </a:p>
              </p:txBody>
            </p:sp>
          </p:grpSp>
          <p:grpSp>
            <p:nvGrpSpPr>
              <p:cNvPr id="22547" name="Group 20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84" cy="465"/>
                <a:chOff x="3542" y="1602"/>
                <a:chExt cx="484" cy="465"/>
              </a:xfrm>
            </p:grpSpPr>
            <p:grpSp>
              <p:nvGrpSpPr>
                <p:cNvPr id="22548" name="Group 2064"/>
                <p:cNvGrpSpPr>
                  <a:grpSpLocks/>
                </p:cNvGrpSpPr>
                <p:nvPr/>
              </p:nvGrpSpPr>
              <p:grpSpPr bwMode="auto">
                <a:xfrm>
                  <a:off x="3558" y="1855"/>
                  <a:ext cx="468" cy="212"/>
                  <a:chOff x="3558" y="1855"/>
                  <a:chExt cx="468" cy="212"/>
                </a:xfrm>
              </p:grpSpPr>
              <p:grpSp>
                <p:nvGrpSpPr>
                  <p:cNvPr id="22577" name="Group 2065"/>
                  <p:cNvGrpSpPr>
                    <a:grpSpLocks/>
                  </p:cNvGrpSpPr>
                  <p:nvPr/>
                </p:nvGrpSpPr>
                <p:grpSpPr bwMode="auto">
                  <a:xfrm>
                    <a:off x="3558" y="1873"/>
                    <a:ext cx="468" cy="194"/>
                    <a:chOff x="3558" y="1873"/>
                    <a:chExt cx="468" cy="194"/>
                  </a:xfrm>
                </p:grpSpPr>
                <p:sp>
                  <p:nvSpPr>
                    <p:cNvPr id="22579" name="Rectangle 20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8" y="1873"/>
                      <a:ext cx="468" cy="182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en-CA" sz="1600"/>
                    </a:p>
                  </p:txBody>
                </p:sp>
                <p:grpSp>
                  <p:nvGrpSpPr>
                    <p:cNvPr id="22580" name="Group 20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77"/>
                      <a:chOff x="3580" y="1890"/>
                      <a:chExt cx="434" cy="177"/>
                    </a:xfrm>
                  </p:grpSpPr>
                  <p:grpSp>
                    <p:nvGrpSpPr>
                      <p:cNvPr id="22581" name="Group 20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4" cy="100"/>
                        <a:chOff x="3580" y="1890"/>
                        <a:chExt cx="434" cy="100"/>
                      </a:xfrm>
                    </p:grpSpPr>
                    <p:grpSp>
                      <p:nvGrpSpPr>
                        <p:cNvPr id="22615" name="Group 20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0" y="1890"/>
                          <a:ext cx="433" cy="37"/>
                          <a:chOff x="3580" y="1890"/>
                          <a:chExt cx="433" cy="37"/>
                        </a:xfrm>
                      </p:grpSpPr>
                      <p:sp>
                        <p:nvSpPr>
                          <p:cNvPr id="22620" name="Line 20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890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621" name="Line 20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0" y="1908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622" name="Line 207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26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  <p:grpSp>
                      <p:nvGrpSpPr>
                        <p:cNvPr id="22616" name="Group 20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1953"/>
                          <a:ext cx="433" cy="37"/>
                          <a:chOff x="3581" y="1953"/>
                          <a:chExt cx="433" cy="37"/>
                        </a:xfrm>
                      </p:grpSpPr>
                      <p:sp>
                        <p:nvSpPr>
                          <p:cNvPr id="22617" name="Line 20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53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618" name="Line 207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1" y="1971"/>
                            <a:ext cx="433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619" name="Line 20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582" y="1989"/>
                            <a:ext cx="432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</p:grpSp>
                  <p:grpSp>
                    <p:nvGrpSpPr>
                      <p:cNvPr id="22582" name="Group 20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412" cy="50"/>
                        <a:chOff x="3581" y="2017"/>
                        <a:chExt cx="412" cy="50"/>
                      </a:xfrm>
                    </p:grpSpPr>
                    <p:grpSp>
                      <p:nvGrpSpPr>
                        <p:cNvPr id="22583" name="Group 207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7"/>
                          <a:ext cx="153" cy="49"/>
                          <a:chOff x="3581" y="2017"/>
                          <a:chExt cx="153" cy="49"/>
                        </a:xfrm>
                      </p:grpSpPr>
                      <p:grpSp>
                        <p:nvGrpSpPr>
                          <p:cNvPr id="22603" name="Group 20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65" cy="48"/>
                            <a:chOff x="3581" y="2018"/>
                            <a:chExt cx="65" cy="48"/>
                          </a:xfrm>
                        </p:grpSpPr>
                        <p:grpSp>
                          <p:nvGrpSpPr>
                            <p:cNvPr id="22610" name="Group 208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81" y="2018"/>
                              <a:ext cx="21" cy="48"/>
                              <a:chOff x="3581" y="2018"/>
                              <a:chExt cx="21" cy="48"/>
                            </a:xfrm>
                          </p:grpSpPr>
                          <p:sp>
                            <p:nvSpPr>
                              <p:cNvPr id="22613" name="Line 208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581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  <p:sp>
                            <p:nvSpPr>
                              <p:cNvPr id="22614" name="Line 208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01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</p:grpSp>
                        <p:sp>
                          <p:nvSpPr>
                            <p:cNvPr id="22611" name="Line 20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2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  <p:sp>
                          <p:nvSpPr>
                            <p:cNvPr id="22612" name="Line 208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45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22604" name="Group 208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65" cy="48"/>
                            <a:chOff x="3669" y="2017"/>
                            <a:chExt cx="65" cy="48"/>
                          </a:xfrm>
                        </p:grpSpPr>
                        <p:grpSp>
                          <p:nvGrpSpPr>
                            <p:cNvPr id="22605" name="Group 20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669" y="2017"/>
                              <a:ext cx="21" cy="48"/>
                              <a:chOff x="3669" y="2017"/>
                              <a:chExt cx="21" cy="48"/>
                            </a:xfrm>
                          </p:grpSpPr>
                          <p:sp>
                            <p:nvSpPr>
                              <p:cNvPr id="22608" name="Line 20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69" y="2017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  <p:sp>
                            <p:nvSpPr>
                              <p:cNvPr id="22609" name="Line 20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689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</p:grpSp>
                        <p:sp>
                          <p:nvSpPr>
                            <p:cNvPr id="22606" name="Line 20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1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  <p:sp>
                          <p:nvSpPr>
                            <p:cNvPr id="22607" name="Line 20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33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22584" name="Group 209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8"/>
                          <a:ext cx="153" cy="49"/>
                          <a:chOff x="3755" y="2018"/>
                          <a:chExt cx="153" cy="49"/>
                        </a:xfrm>
                      </p:grpSpPr>
                      <p:grpSp>
                        <p:nvGrpSpPr>
                          <p:cNvPr id="22591" name="Group 209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65" cy="48"/>
                            <a:chOff x="3755" y="2019"/>
                            <a:chExt cx="65" cy="48"/>
                          </a:xfrm>
                        </p:grpSpPr>
                        <p:grpSp>
                          <p:nvGrpSpPr>
                            <p:cNvPr id="22598" name="Group 20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55" y="2019"/>
                              <a:ext cx="21" cy="48"/>
                              <a:chOff x="3755" y="2019"/>
                              <a:chExt cx="21" cy="48"/>
                            </a:xfrm>
                          </p:grpSpPr>
                          <p:sp>
                            <p:nvSpPr>
                              <p:cNvPr id="22601" name="Line 20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55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  <p:sp>
                            <p:nvSpPr>
                              <p:cNvPr id="22602" name="Line 20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775" y="2020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</p:grpSp>
                        <p:sp>
                          <p:nvSpPr>
                            <p:cNvPr id="22599" name="Line 20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9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  <p:sp>
                          <p:nvSpPr>
                            <p:cNvPr id="22600" name="Line 20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19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</p:grpSp>
                      <p:grpSp>
                        <p:nvGrpSpPr>
                          <p:cNvPr id="22592" name="Group 20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65" cy="48"/>
                            <a:chOff x="3843" y="2018"/>
                            <a:chExt cx="65" cy="48"/>
                          </a:xfrm>
                        </p:grpSpPr>
                        <p:grpSp>
                          <p:nvGrpSpPr>
                            <p:cNvPr id="22593" name="Group 209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843" y="2018"/>
                              <a:ext cx="21" cy="48"/>
                              <a:chOff x="3843" y="2018"/>
                              <a:chExt cx="21" cy="48"/>
                            </a:xfrm>
                          </p:grpSpPr>
                          <p:sp>
                            <p:nvSpPr>
                              <p:cNvPr id="22596" name="Line 210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43" y="2018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  <p:sp>
                            <p:nvSpPr>
                              <p:cNvPr id="22597" name="Line 21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863" y="2019"/>
                                <a:ext cx="1" cy="47"/>
                              </a:xfrm>
                              <a:prstGeom prst="line">
                                <a:avLst/>
                              </a:prstGeom>
                              <a:noFill/>
                              <a:ln w="12700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CA"/>
                              </a:p>
                            </p:txBody>
                          </p:sp>
                        </p:grpSp>
                        <p:sp>
                          <p:nvSpPr>
                            <p:cNvPr id="22594" name="Line 210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8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  <p:sp>
                          <p:nvSpPr>
                            <p:cNvPr id="22595" name="Line 210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07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</p:grpSp>
                    </p:grpSp>
                    <p:grpSp>
                      <p:nvGrpSpPr>
                        <p:cNvPr id="22585" name="Group 21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65" cy="48"/>
                          <a:chOff x="3928" y="2018"/>
                          <a:chExt cx="65" cy="48"/>
                        </a:xfrm>
                      </p:grpSpPr>
                      <p:grpSp>
                        <p:nvGrpSpPr>
                          <p:cNvPr id="22586" name="Group 21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928" y="2018"/>
                            <a:ext cx="21" cy="48"/>
                            <a:chOff x="3928" y="2018"/>
                            <a:chExt cx="21" cy="48"/>
                          </a:xfrm>
                        </p:grpSpPr>
                        <p:sp>
                          <p:nvSpPr>
                            <p:cNvPr id="22589" name="Line 210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28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  <p:sp>
                          <p:nvSpPr>
                            <p:cNvPr id="22590" name="Line 21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948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CA"/>
                            </a:p>
                          </p:txBody>
                        </p:sp>
                      </p:grpSp>
                      <p:sp>
                        <p:nvSpPr>
                          <p:cNvPr id="22587" name="Line 21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7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88" name="Line 210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92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2578" name="Freeform 2110"/>
                  <p:cNvSpPr>
                    <a:spLocks/>
                  </p:cNvSpPr>
                  <p:nvPr/>
                </p:nvSpPr>
                <p:spPr bwMode="auto">
                  <a:xfrm>
                    <a:off x="3574" y="1855"/>
                    <a:ext cx="373" cy="12"/>
                  </a:xfrm>
                  <a:custGeom>
                    <a:avLst/>
                    <a:gdLst>
                      <a:gd name="T0" fmla="*/ 373 w 373"/>
                      <a:gd name="T1" fmla="*/ 12 h 12"/>
                      <a:gd name="T2" fmla="*/ 0 w 373"/>
                      <a:gd name="T3" fmla="*/ 12 h 12"/>
                      <a:gd name="T4" fmla="*/ 0 w 373"/>
                      <a:gd name="T5" fmla="*/ 0 h 12"/>
                      <a:gd name="T6" fmla="*/ 372 w 373"/>
                      <a:gd name="T7" fmla="*/ 0 h 12"/>
                      <a:gd name="T8" fmla="*/ 373 w 373"/>
                      <a:gd name="T9" fmla="*/ 12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73" h="12">
                        <a:moveTo>
                          <a:pt x="373" y="12"/>
                        </a:moveTo>
                        <a:lnTo>
                          <a:pt x="0" y="12"/>
                        </a:lnTo>
                        <a:lnTo>
                          <a:pt x="0" y="0"/>
                        </a:lnTo>
                        <a:lnTo>
                          <a:pt x="372" y="0"/>
                        </a:lnTo>
                        <a:lnTo>
                          <a:pt x="373" y="12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22549" name="Group 2111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428" cy="260"/>
                  <a:chOff x="3542" y="1602"/>
                  <a:chExt cx="428" cy="260"/>
                </a:xfrm>
              </p:grpSpPr>
              <p:grpSp>
                <p:nvGrpSpPr>
                  <p:cNvPr id="22550" name="Group 2112"/>
                  <p:cNvGrpSpPr>
                    <a:grpSpLocks/>
                  </p:cNvGrpSpPr>
                  <p:nvPr/>
                </p:nvGrpSpPr>
                <p:grpSpPr bwMode="auto">
                  <a:xfrm>
                    <a:off x="3679" y="1627"/>
                    <a:ext cx="291" cy="226"/>
                    <a:chOff x="3679" y="1627"/>
                    <a:chExt cx="291" cy="226"/>
                  </a:xfrm>
                </p:grpSpPr>
                <p:sp>
                  <p:nvSpPr>
                    <p:cNvPr id="22554" name="Freeform 2113"/>
                    <p:cNvSpPr>
                      <a:spLocks/>
                    </p:cNvSpPr>
                    <p:nvPr/>
                  </p:nvSpPr>
                  <p:spPr bwMode="auto">
                    <a:xfrm>
                      <a:off x="3679" y="1627"/>
                      <a:ext cx="291" cy="226"/>
                    </a:xfrm>
                    <a:custGeom>
                      <a:avLst/>
                      <a:gdLst>
                        <a:gd name="T0" fmla="*/ 0 w 291"/>
                        <a:gd name="T1" fmla="*/ 226 h 226"/>
                        <a:gd name="T2" fmla="*/ 279 w 291"/>
                        <a:gd name="T3" fmla="*/ 226 h 226"/>
                        <a:gd name="T4" fmla="*/ 287 w 291"/>
                        <a:gd name="T5" fmla="*/ 220 h 226"/>
                        <a:gd name="T6" fmla="*/ 291 w 291"/>
                        <a:gd name="T7" fmla="*/ 206 h 226"/>
                        <a:gd name="T8" fmla="*/ 291 w 291"/>
                        <a:gd name="T9" fmla="*/ 21 h 226"/>
                        <a:gd name="T10" fmla="*/ 289 w 291"/>
                        <a:gd name="T11" fmla="*/ 6 h 226"/>
                        <a:gd name="T12" fmla="*/ 281 w 291"/>
                        <a:gd name="T13" fmla="*/ 0 h 226"/>
                        <a:gd name="T14" fmla="*/ 0 w 291"/>
                        <a:gd name="T15" fmla="*/ 0 h 226"/>
                        <a:gd name="T16" fmla="*/ 0 w 291"/>
                        <a:gd name="T17" fmla="*/ 226 h 22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0" t="0" r="r" b="b"/>
                      <a:pathLst>
                        <a:path w="291" h="226">
                          <a:moveTo>
                            <a:pt x="0" y="226"/>
                          </a:moveTo>
                          <a:lnTo>
                            <a:pt x="279" y="226"/>
                          </a:lnTo>
                          <a:lnTo>
                            <a:pt x="287" y="220"/>
                          </a:lnTo>
                          <a:lnTo>
                            <a:pt x="291" y="206"/>
                          </a:lnTo>
                          <a:lnTo>
                            <a:pt x="291" y="21"/>
                          </a:lnTo>
                          <a:lnTo>
                            <a:pt x="289" y="6"/>
                          </a:lnTo>
                          <a:lnTo>
                            <a:pt x="281" y="0"/>
                          </a:lnTo>
                          <a:lnTo>
                            <a:pt x="0" y="0"/>
                          </a:lnTo>
                          <a:lnTo>
                            <a:pt x="0" y="226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grpSp>
                  <p:nvGrpSpPr>
                    <p:cNvPr id="22555" name="Group 2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8" cy="165"/>
                      <a:chOff x="3694" y="1646"/>
                      <a:chExt cx="268" cy="165"/>
                    </a:xfrm>
                  </p:grpSpPr>
                  <p:grpSp>
                    <p:nvGrpSpPr>
                      <p:cNvPr id="22556" name="Group 2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44"/>
                        <a:chOff x="3694" y="1646"/>
                        <a:chExt cx="267" cy="44"/>
                      </a:xfrm>
                    </p:grpSpPr>
                    <p:grpSp>
                      <p:nvGrpSpPr>
                        <p:cNvPr id="22571" name="Group 211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46"/>
                          <a:ext cx="267" cy="15"/>
                          <a:chOff x="3694" y="1646"/>
                          <a:chExt cx="267" cy="15"/>
                        </a:xfrm>
                      </p:grpSpPr>
                      <p:sp>
                        <p:nvSpPr>
                          <p:cNvPr id="22575" name="Line 211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4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76" name="Line 21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5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  <p:grpSp>
                      <p:nvGrpSpPr>
                        <p:cNvPr id="22572" name="Group 21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676"/>
                          <a:ext cx="267" cy="14"/>
                          <a:chOff x="3694" y="1676"/>
                          <a:chExt cx="267" cy="14"/>
                        </a:xfrm>
                      </p:grpSpPr>
                      <p:sp>
                        <p:nvSpPr>
                          <p:cNvPr id="22573" name="Line 21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67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74" name="Line 21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68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</p:grpSp>
                  <p:grpSp>
                    <p:nvGrpSpPr>
                      <p:cNvPr id="22557" name="Group 212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45"/>
                        <a:chOff x="3695" y="1706"/>
                        <a:chExt cx="267" cy="45"/>
                      </a:xfrm>
                    </p:grpSpPr>
                    <p:grpSp>
                      <p:nvGrpSpPr>
                        <p:cNvPr id="22565" name="Group 2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06"/>
                          <a:ext cx="267" cy="14"/>
                          <a:chOff x="3695" y="1706"/>
                          <a:chExt cx="267" cy="14"/>
                        </a:xfrm>
                      </p:grpSpPr>
                      <p:sp>
                        <p:nvSpPr>
                          <p:cNvPr id="22569" name="Line 2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0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70" name="Line 212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19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  <p:grpSp>
                      <p:nvGrpSpPr>
                        <p:cNvPr id="22566" name="Group 212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5" y="1736"/>
                          <a:ext cx="267" cy="15"/>
                          <a:chOff x="3695" y="1736"/>
                          <a:chExt cx="267" cy="15"/>
                        </a:xfrm>
                      </p:grpSpPr>
                      <p:sp>
                        <p:nvSpPr>
                          <p:cNvPr id="22567" name="Line 212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5" y="173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68" name="Line 21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5" y="174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</p:grpSp>
                  <p:grpSp>
                    <p:nvGrpSpPr>
                      <p:cNvPr id="22558" name="Group 2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45"/>
                        <a:chOff x="3694" y="1766"/>
                        <a:chExt cx="267" cy="45"/>
                      </a:xfrm>
                    </p:grpSpPr>
                    <p:grpSp>
                      <p:nvGrpSpPr>
                        <p:cNvPr id="22559" name="Group 213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66"/>
                          <a:ext cx="267" cy="15"/>
                          <a:chOff x="3694" y="1766"/>
                          <a:chExt cx="267" cy="15"/>
                        </a:xfrm>
                      </p:grpSpPr>
                      <p:sp>
                        <p:nvSpPr>
                          <p:cNvPr id="22563" name="Line 213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66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64" name="Line 2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779"/>
                            <a:ext cx="267" cy="2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  <p:grpSp>
                      <p:nvGrpSpPr>
                        <p:cNvPr id="22560" name="Group 2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94" y="1797"/>
                          <a:ext cx="267" cy="14"/>
                          <a:chOff x="3694" y="1797"/>
                          <a:chExt cx="267" cy="14"/>
                        </a:xfrm>
                      </p:grpSpPr>
                      <p:sp>
                        <p:nvSpPr>
                          <p:cNvPr id="22561" name="Line 213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94" y="1797"/>
                            <a:ext cx="266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  <p:sp>
                        <p:nvSpPr>
                          <p:cNvPr id="22562" name="Line 21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3694" y="1810"/>
                            <a:ext cx="267" cy="1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CA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22551" name="Group 2136"/>
                  <p:cNvGrpSpPr>
                    <a:grpSpLocks/>
                  </p:cNvGrpSpPr>
                  <p:nvPr/>
                </p:nvGrpSpPr>
                <p:grpSpPr bwMode="auto">
                  <a:xfrm>
                    <a:off x="3542" y="1602"/>
                    <a:ext cx="135" cy="260"/>
                    <a:chOff x="3542" y="1602"/>
                    <a:chExt cx="135" cy="260"/>
                  </a:xfrm>
                </p:grpSpPr>
                <p:sp>
                  <p:nvSpPr>
                    <p:cNvPr id="22552" name="Freeform 2137"/>
                    <p:cNvSpPr>
                      <a:spLocks/>
                    </p:cNvSpPr>
                    <p:nvPr/>
                  </p:nvSpPr>
                  <p:spPr bwMode="auto">
                    <a:xfrm>
                      <a:off x="3542" y="1602"/>
                      <a:ext cx="135" cy="250"/>
                    </a:xfrm>
                    <a:custGeom>
                      <a:avLst/>
                      <a:gdLst>
                        <a:gd name="T0" fmla="*/ 135 w 135"/>
                        <a:gd name="T1" fmla="*/ 0 h 250"/>
                        <a:gd name="T2" fmla="*/ 135 w 135"/>
                        <a:gd name="T3" fmla="*/ 250 h 250"/>
                        <a:gd name="T4" fmla="*/ 9 w 135"/>
                        <a:gd name="T5" fmla="*/ 250 h 250"/>
                        <a:gd name="T6" fmla="*/ 4 w 135"/>
                        <a:gd name="T7" fmla="*/ 248 h 250"/>
                        <a:gd name="T8" fmla="*/ 1 w 135"/>
                        <a:gd name="T9" fmla="*/ 241 h 250"/>
                        <a:gd name="T10" fmla="*/ 0 w 135"/>
                        <a:gd name="T11" fmla="*/ 234 h 250"/>
                        <a:gd name="T12" fmla="*/ 0 w 135"/>
                        <a:gd name="T13" fmla="*/ 14 h 250"/>
                        <a:gd name="T14" fmla="*/ 2 w 135"/>
                        <a:gd name="T15" fmla="*/ 7 h 250"/>
                        <a:gd name="T16" fmla="*/ 6 w 135"/>
                        <a:gd name="T17" fmla="*/ 1 h 250"/>
                        <a:gd name="T18" fmla="*/ 12 w 135"/>
                        <a:gd name="T19" fmla="*/ 0 h 250"/>
                        <a:gd name="T20" fmla="*/ 135 w 135"/>
                        <a:gd name="T21" fmla="*/ 0 h 250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0" t="0" r="r" b="b"/>
                      <a:pathLst>
                        <a:path w="135" h="250">
                          <a:moveTo>
                            <a:pt x="135" y="0"/>
                          </a:moveTo>
                          <a:lnTo>
                            <a:pt x="135" y="250"/>
                          </a:lnTo>
                          <a:lnTo>
                            <a:pt x="9" y="250"/>
                          </a:lnTo>
                          <a:lnTo>
                            <a:pt x="4" y="248"/>
                          </a:lnTo>
                          <a:lnTo>
                            <a:pt x="1" y="241"/>
                          </a:lnTo>
                          <a:lnTo>
                            <a:pt x="0" y="234"/>
                          </a:lnTo>
                          <a:lnTo>
                            <a:pt x="0" y="14"/>
                          </a:lnTo>
                          <a:lnTo>
                            <a:pt x="2" y="7"/>
                          </a:lnTo>
                          <a:lnTo>
                            <a:pt x="6" y="1"/>
                          </a:lnTo>
                          <a:lnTo>
                            <a:pt x="12" y="0"/>
                          </a:lnTo>
                          <a:lnTo>
                            <a:pt x="135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22553" name="Line 2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57" y="1604"/>
                      <a:ext cx="1" cy="25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</p:grpSp>
          </p:grpSp>
        </p:grpSp>
        <p:sp>
          <p:nvSpPr>
            <p:cNvPr id="22537" name="AutoShape 2139"/>
            <p:cNvSpPr>
              <a:spLocks noChangeArrowheads="1"/>
            </p:cNvSpPr>
            <p:nvPr/>
          </p:nvSpPr>
          <p:spPr bwMode="auto">
            <a:xfrm>
              <a:off x="4512" y="1836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 sz="1600"/>
            </a:p>
          </p:txBody>
        </p:sp>
        <p:sp>
          <p:nvSpPr>
            <p:cNvPr id="22538" name="AutoShape 2140"/>
            <p:cNvSpPr>
              <a:spLocks noChangeArrowheads="1"/>
            </p:cNvSpPr>
            <p:nvPr/>
          </p:nvSpPr>
          <p:spPr bwMode="auto">
            <a:xfrm>
              <a:off x="4320" y="2028"/>
              <a:ext cx="960" cy="76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 sz="1600"/>
            </a:p>
          </p:txBody>
        </p:sp>
        <p:sp>
          <p:nvSpPr>
            <p:cNvPr id="22539" name="Text Box 2141"/>
            <p:cNvSpPr txBox="1">
              <a:spLocks noChangeArrowheads="1"/>
            </p:cNvSpPr>
            <p:nvPr/>
          </p:nvSpPr>
          <p:spPr bwMode="auto">
            <a:xfrm>
              <a:off x="4108" y="2028"/>
              <a:ext cx="24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540" name="Text Box 2142"/>
            <p:cNvSpPr txBox="1">
              <a:spLocks noChangeArrowheads="1"/>
            </p:cNvSpPr>
            <p:nvPr/>
          </p:nvSpPr>
          <p:spPr bwMode="auto">
            <a:xfrm>
              <a:off x="4204" y="1884"/>
              <a:ext cx="24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541" name="Text Box 2143"/>
            <p:cNvSpPr txBox="1">
              <a:spLocks noChangeArrowheads="1"/>
            </p:cNvSpPr>
            <p:nvPr/>
          </p:nvSpPr>
          <p:spPr bwMode="auto">
            <a:xfrm>
              <a:off x="4300" y="1740"/>
              <a:ext cx="24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2542" name="Oval 2144"/>
            <p:cNvSpPr>
              <a:spLocks noChangeArrowheads="1"/>
            </p:cNvSpPr>
            <p:nvPr/>
          </p:nvSpPr>
          <p:spPr bwMode="auto">
            <a:xfrm>
              <a:off x="4512" y="1740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 sz="1600"/>
            </a:p>
          </p:txBody>
        </p:sp>
        <p:sp>
          <p:nvSpPr>
            <p:cNvPr id="22543" name="Oval 2145"/>
            <p:cNvSpPr>
              <a:spLocks noChangeArrowheads="1"/>
            </p:cNvSpPr>
            <p:nvPr/>
          </p:nvSpPr>
          <p:spPr bwMode="auto">
            <a:xfrm>
              <a:off x="4608" y="1644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 sz="1600"/>
            </a:p>
          </p:txBody>
        </p:sp>
        <p:sp>
          <p:nvSpPr>
            <p:cNvPr id="22544" name="Oval 2146"/>
            <p:cNvSpPr>
              <a:spLocks noChangeArrowheads="1"/>
            </p:cNvSpPr>
            <p:nvPr/>
          </p:nvSpPr>
          <p:spPr bwMode="auto">
            <a:xfrm>
              <a:off x="4704" y="154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CA" sz="1600"/>
            </a:p>
          </p:txBody>
        </p:sp>
        <p:sp>
          <p:nvSpPr>
            <p:cNvPr id="22545" name="AutoShape 2147"/>
            <p:cNvSpPr>
              <a:spLocks noChangeArrowheads="1"/>
            </p:cNvSpPr>
            <p:nvPr/>
          </p:nvSpPr>
          <p:spPr bwMode="auto">
            <a:xfrm flipV="1">
              <a:off x="4032" y="1056"/>
              <a:ext cx="67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14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39012" name="Rectangle 2148"/>
          <p:cNvSpPr>
            <a:spLocks noChangeArrowheads="1"/>
          </p:cNvSpPr>
          <p:nvPr/>
        </p:nvSpPr>
        <p:spPr bwMode="auto">
          <a:xfrm>
            <a:off x="1143000" y="4451350"/>
            <a:ext cx="73152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algn="ctr">
              <a:buNone/>
              <a:defRPr/>
            </a:pPr>
            <a:r>
              <a:rPr lang="en-US" i="0" dirty="0" smtClean="0">
                <a:latin typeface="+mn-lt"/>
              </a:rPr>
              <a:t>Memory cells are numbered and accessing any cell in memory takes unit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anose="020B0600070205080204" pitchFamily="34" charset="-128"/>
              </a:rPr>
              <a:t>Primitive Operations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562100"/>
            <a:ext cx="4876800" cy="4343400"/>
          </a:xfrm>
        </p:spPr>
        <p:txBody>
          <a:bodyPr/>
          <a:lstStyle/>
          <a:p>
            <a:r>
              <a:rPr lang="en-US" sz="2600" dirty="0" smtClean="0">
                <a:ea typeface="ＭＳ Ｐゴシック" panose="020B0600070205080204" pitchFamily="34" charset="-128"/>
              </a:rPr>
              <a:t>Basic computations performed by an algorithm</a:t>
            </a:r>
          </a:p>
          <a:p>
            <a:r>
              <a:rPr lang="en-US" sz="2600" dirty="0" smtClean="0">
                <a:ea typeface="ＭＳ Ｐゴシック" panose="020B0600070205080204" pitchFamily="34" charset="-128"/>
              </a:rPr>
              <a:t>Identifiable in </a:t>
            </a:r>
            <a:r>
              <a:rPr lang="en-US" sz="2600" dirty="0" err="1" smtClean="0">
                <a:ea typeface="ＭＳ Ｐゴシック" panose="020B0600070205080204" pitchFamily="34" charset="-128"/>
              </a:rPr>
              <a:t>pseudocode</a:t>
            </a:r>
            <a:endParaRPr lang="en-US" sz="2600" dirty="0" smtClean="0">
              <a:ea typeface="ＭＳ Ｐゴシック" panose="020B0600070205080204" pitchFamily="34" charset="-128"/>
            </a:endParaRPr>
          </a:p>
          <a:p>
            <a:r>
              <a:rPr lang="en-US" sz="2600" dirty="0" smtClean="0">
                <a:ea typeface="ＭＳ Ｐゴシック" panose="020B0600070205080204" pitchFamily="34" charset="-128"/>
              </a:rPr>
              <a:t>Largely independent from the programming language</a:t>
            </a:r>
          </a:p>
          <a:p>
            <a:r>
              <a:rPr lang="en-US" sz="2600" dirty="0" smtClean="0">
                <a:ea typeface="ＭＳ Ｐゴシック" panose="020B0600070205080204" pitchFamily="34" charset="-128"/>
              </a:rPr>
              <a:t>Exact definition not important (we will see why later)</a:t>
            </a:r>
          </a:p>
          <a:p>
            <a:r>
              <a:rPr lang="en-US" sz="2600" dirty="0" smtClean="0">
                <a:solidFill>
                  <a:srgbClr val="0000FF"/>
                </a:solidFill>
                <a:ea typeface="ＭＳ Ｐゴシック" panose="020B0600070205080204" pitchFamily="34" charset="-128"/>
              </a:rPr>
              <a:t>Assumed to take a constant amount of time in the RAM model</a:t>
            </a:r>
            <a:endParaRPr lang="en-US" sz="3000" dirty="0" smtClean="0">
              <a:solidFill>
                <a:srgbClr val="0000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7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446713" y="2268538"/>
            <a:ext cx="3657600" cy="2971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400" dirty="0"/>
              <a:t>Examples:</a:t>
            </a:r>
          </a:p>
          <a:p>
            <a:pPr lvl="1">
              <a:defRPr/>
            </a:pPr>
            <a:r>
              <a:rPr lang="en-US" sz="2000" dirty="0"/>
              <a:t>Evaluating an expression</a:t>
            </a:r>
          </a:p>
          <a:p>
            <a:pPr lvl="1">
              <a:defRPr/>
            </a:pPr>
            <a:r>
              <a:rPr lang="en-US" sz="2000" dirty="0"/>
              <a:t>Assigning a value to a variable</a:t>
            </a:r>
          </a:p>
          <a:p>
            <a:pPr lvl="1">
              <a:defRPr/>
            </a:pPr>
            <a:r>
              <a:rPr lang="en-US" sz="2000" dirty="0"/>
              <a:t>Indexing into an array</a:t>
            </a:r>
          </a:p>
          <a:p>
            <a:pPr lvl="1">
              <a:defRPr/>
            </a:pPr>
            <a:r>
              <a:rPr lang="en-US" sz="2000" dirty="0"/>
              <a:t>Calling a method</a:t>
            </a:r>
          </a:p>
          <a:p>
            <a:pPr lvl="1">
              <a:defRPr/>
            </a:pPr>
            <a:r>
              <a:rPr lang="en-US" sz="2000" dirty="0"/>
              <a:t>Returning from a method</a:t>
            </a:r>
          </a:p>
        </p:txBody>
      </p:sp>
      <p:graphicFrame>
        <p:nvGraphicFramePr>
          <p:cNvPr id="23559" name="Object 5"/>
          <p:cNvGraphicFramePr>
            <a:graphicFrameLocks noChangeAspect="1"/>
          </p:cNvGraphicFramePr>
          <p:nvPr/>
        </p:nvGraphicFramePr>
        <p:xfrm>
          <a:off x="6400800" y="381000"/>
          <a:ext cx="2058988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Clip" r:id="rId3" imgW="4117818" imgH="3468986" progId="MS_ClipArt_Gallery.2">
                  <p:embed/>
                </p:oleObj>
              </mc:Choice>
              <mc:Fallback>
                <p:oleObj name="Clip" r:id="rId3" imgW="4117818" imgH="3468986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"/>
                        <a:ext cx="2058988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12238</TotalTime>
  <Words>2134</Words>
  <Application>Microsoft Office PowerPoint</Application>
  <PresentationFormat>On-screen Show (4:3)</PresentationFormat>
  <Paragraphs>427</Paragraphs>
  <Slides>50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Median</vt:lpstr>
      <vt:lpstr>Chart</vt:lpstr>
      <vt:lpstr>Clip</vt:lpstr>
      <vt:lpstr>Worksheet</vt:lpstr>
      <vt:lpstr>Paint Shop Pro Image</vt:lpstr>
      <vt:lpstr>Equation</vt:lpstr>
      <vt:lpstr> </vt:lpstr>
      <vt:lpstr>Analysis of Algorithms</vt:lpstr>
      <vt:lpstr>Running Time (§1.1)  </vt:lpstr>
      <vt:lpstr>Experimental Studies (§ 1.6)</vt:lpstr>
      <vt:lpstr>Limitations of Experiments</vt:lpstr>
      <vt:lpstr>Theoretical Analysis</vt:lpstr>
      <vt:lpstr>Pseudocode (§1.1)</vt:lpstr>
      <vt:lpstr>The Random Access Machine (RAM) Model</vt:lpstr>
      <vt:lpstr>Primitive Operations</vt:lpstr>
      <vt:lpstr>Counting Primitive Operations (§1.1)</vt:lpstr>
      <vt:lpstr>Estimating Running Time</vt:lpstr>
      <vt:lpstr>Growth Rate of Running Time</vt:lpstr>
      <vt:lpstr>Growth Rates</vt:lpstr>
      <vt:lpstr>Constant Factors</vt:lpstr>
      <vt:lpstr>Big-Oh Notation (§1.2)</vt:lpstr>
      <vt:lpstr>Big-Oh Example</vt:lpstr>
      <vt:lpstr>More Big-Oh Examples</vt:lpstr>
      <vt:lpstr>Big-Oh and Growth Rate</vt:lpstr>
      <vt:lpstr>Big-Oh Rules</vt:lpstr>
      <vt:lpstr>Asymptotic Algorithm Analysis</vt:lpstr>
      <vt:lpstr>Computing Prefix Averages</vt:lpstr>
      <vt:lpstr>Prefix Averages (Quadratic)</vt:lpstr>
      <vt:lpstr>Arithmetic Progression</vt:lpstr>
      <vt:lpstr>Prefix Averages (Linear)</vt:lpstr>
      <vt:lpstr>Intuition for Asymptotic Notation</vt:lpstr>
      <vt:lpstr>Example 1</vt:lpstr>
      <vt:lpstr>Example 2</vt:lpstr>
      <vt:lpstr>Example 3</vt:lpstr>
      <vt:lpstr>Example 4</vt:lpstr>
      <vt:lpstr>Example 5</vt:lpstr>
      <vt:lpstr>Asymptotic Tight Bound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INSERTION-SORT</vt:lpstr>
      <vt:lpstr>Loop Invariant for Insertion Sort</vt:lpstr>
      <vt:lpstr>Proving Loop Invariants</vt:lpstr>
      <vt:lpstr>Loop Invariant for Insertion Sort</vt:lpstr>
      <vt:lpstr>Loop Invariant for Insertion Sort</vt:lpstr>
      <vt:lpstr>Loop Invariant for Insertion Sort</vt:lpstr>
      <vt:lpstr>Analysis of Insertion Sort</vt:lpstr>
      <vt:lpstr>Best Case Analysis</vt:lpstr>
      <vt:lpstr>Worst Case Analysis</vt:lpstr>
      <vt:lpstr>Worst Case Analysis</vt:lpstr>
      <vt:lpstr>Insertion Sort - Summary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482</cp:revision>
  <cp:lastPrinted>2010-08-24T17:19:38Z</cp:lastPrinted>
  <dcterms:created xsi:type="dcterms:W3CDTF">2010-08-24T16:58:28Z</dcterms:created>
  <dcterms:modified xsi:type="dcterms:W3CDTF">2018-05-23T16:10:08Z</dcterms:modified>
</cp:coreProperties>
</file>