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</p:sldMasterIdLst>
  <p:notesMasterIdLst>
    <p:notesMasterId r:id="rId37"/>
  </p:notesMasterIdLst>
  <p:sldIdLst>
    <p:sldId id="256" r:id="rId2"/>
    <p:sldId id="350" r:id="rId3"/>
    <p:sldId id="319" r:id="rId4"/>
    <p:sldId id="381" r:id="rId5"/>
    <p:sldId id="382" r:id="rId6"/>
    <p:sldId id="383" r:id="rId7"/>
    <p:sldId id="323" r:id="rId8"/>
    <p:sldId id="324" r:id="rId9"/>
    <p:sldId id="414" r:id="rId10"/>
    <p:sldId id="325" r:id="rId11"/>
    <p:sldId id="326" r:id="rId12"/>
    <p:sldId id="355" r:id="rId13"/>
    <p:sldId id="415" r:id="rId14"/>
    <p:sldId id="405" r:id="rId15"/>
    <p:sldId id="406" r:id="rId16"/>
    <p:sldId id="416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408" r:id="rId32"/>
    <p:sldId id="409" r:id="rId33"/>
    <p:sldId id="410" r:id="rId34"/>
    <p:sldId id="305" r:id="rId35"/>
    <p:sldId id="317" r:id="rId3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FFFF99"/>
    <a:srgbClr val="0066FF"/>
    <a:srgbClr val="99CCFF"/>
    <a:srgbClr val="FF9900"/>
    <a:srgbClr val="BEDAE4"/>
    <a:srgbClr val="DDDDD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458" autoAdjust="0"/>
  </p:normalViewPr>
  <p:slideViewPr>
    <p:cSldViewPr>
      <p:cViewPr varScale="1">
        <p:scale>
          <a:sx n="110" d="100"/>
          <a:sy n="110" d="100"/>
        </p:scale>
        <p:origin x="-16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>
                <a:latin typeface="Arial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/>
            </a:lvl1pPr>
          </a:lstStyle>
          <a:p>
            <a:pPr>
              <a:defRPr/>
            </a:pPr>
            <a:fld id="{314F3D7C-21D6-4227-8FA8-1D4DB449E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081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77E02F-1B31-44E2-BA6C-E91BF286E69C}" type="slidenum">
              <a:rPr lang="en-US" sz="1300" i="0" smtClean="0"/>
              <a:pPr/>
              <a:t>1</a:t>
            </a:fld>
            <a:endParaRPr lang="en-US" sz="1300" i="0" smtClean="0"/>
          </a:p>
        </p:txBody>
      </p:sp>
    </p:spTree>
    <p:extLst>
      <p:ext uri="{BB962C8B-B14F-4D97-AF65-F5344CB8AC3E}">
        <p14:creationId xmlns:p14="http://schemas.microsoft.com/office/powerpoint/2010/main" val="204762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584734D5-002D-483C-B8C9-C637E9A13FB0}" type="datetime1">
              <a:rPr lang="en-US" smtClean="0"/>
              <a:t>11/8/2018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62FFF8-A695-42B7-8022-BA8F1CAEE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9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5E6E7-9756-46C1-99FA-5FE6480C9267}" type="datetime1">
              <a:rPr lang="en-US" smtClean="0"/>
              <a:t>11/8/2018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A2BB3-3542-42D5-808D-8C46F9ED9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507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4B92B-FFFF-40ED-96E4-ECA5079F5170}" type="datetime1">
              <a:rPr lang="en-US" smtClean="0"/>
              <a:t>11/8/2018</a:t>
            </a:fld>
            <a:endParaRPr lang="en-US" sz="110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188CE-1AD3-4A17-B22F-043263F07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2pPr>
              <a:defRPr>
                <a:solidFill>
                  <a:schemeClr val="accent6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098DD-96D9-4273-AF3C-1096A34307E0}" type="datetime1">
              <a:rPr lang="en-US" smtClean="0"/>
              <a:t>11/8/2018</a:t>
            </a:fld>
            <a:endParaRPr lang="en-US" sz="110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FFEE5-1079-4204-AB67-2850F64BB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814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454C6-1629-4D1B-B58E-63B1356B4A32}" type="datetime1">
              <a:rPr lang="en-US" smtClean="0"/>
              <a:t>11/8/2018</a:t>
            </a:fld>
            <a:endParaRPr lang="en-US" sz="110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926F3AE3-E4D5-433E-B4AE-CD3CC8654E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6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153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B1DD3-147A-4A98-A876-375FD3B3334D}" type="datetime1">
              <a:rPr lang="en-US" smtClean="0"/>
              <a:t>11/8/2018</a:t>
            </a:fld>
            <a:endParaRPr lang="en-US" sz="110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33310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50F21-3153-4862-BF4F-52BDDCA8840F}" type="datetime1">
              <a:rPr lang="en-US" smtClean="0"/>
              <a:t>11/8/2018</a:t>
            </a:fld>
            <a:endParaRPr lang="en-US" sz="110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89C2E-4EB9-46AA-9ADB-B5962A619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293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1DDD2-ABBA-42CE-A205-F3066EE377A0}" type="datetime1">
              <a:rPr lang="en-US" smtClean="0"/>
              <a:t>11/8/2018</a:t>
            </a:fld>
            <a:endParaRPr lang="en-US" sz="110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231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737A7-0F93-45BD-A88B-9B65C2622C4D}" type="datetime1">
              <a:rPr lang="en-US" smtClean="0"/>
              <a:t>11/8/2018</a:t>
            </a:fld>
            <a:endParaRPr lang="en-US" sz="11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64E7E03-4F7D-4CD2-BDB9-3E841B525E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750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8243B-62D4-48E5-BEA3-51EF964551D7}" type="datetime1">
              <a:rPr lang="en-US" smtClean="0"/>
              <a:t>11/8/2018</a:t>
            </a:fld>
            <a:endParaRPr lang="en-US" sz="110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26E71-6BF0-4AB9-B001-0771C1DC1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3842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BD866-DC8E-47E7-A11F-F56578CE8FB7}" type="datetime1">
              <a:rPr lang="en-US" smtClean="0"/>
              <a:t>11/8/2018</a:t>
            </a:fld>
            <a:endParaRPr lang="en-US" sz="110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373829AF-C005-4BF1-B586-DB3598994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8153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14400"/>
            <a:ext cx="8153400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8580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68580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>
              <a:latin typeface="Garamond" charset="0"/>
              <a:ea typeface="Garamond" charset="0"/>
              <a:cs typeface="Garamond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299" r:id="rId2"/>
    <p:sldLayoutId id="2147484304" r:id="rId3"/>
    <p:sldLayoutId id="2147484305" r:id="rId4"/>
    <p:sldLayoutId id="2147484306" r:id="rId5"/>
    <p:sldLayoutId id="2147484300" r:id="rId6"/>
    <p:sldLayoutId id="2147484307" r:id="rId7"/>
    <p:sldLayoutId id="2147484301" r:id="rId8"/>
    <p:sldLayoutId id="2147484308" r:id="rId9"/>
    <p:sldLayoutId id="2147484302" r:id="rId10"/>
    <p:sldLayoutId id="2147484309" r:id="rId11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Garamond" charset="0"/>
          <a:ea typeface="Garamond" charset="0"/>
          <a:cs typeface="Garamon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w Cen MT" pitchFamily="27" charset="-18"/>
          <a:ea typeface="ＭＳ Ｐゴシック" pitchFamily="27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27" charset="-18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400" kern="1200">
          <a:solidFill>
            <a:schemeClr val="tx1"/>
          </a:solidFill>
          <a:latin typeface="Garamond" charset="0"/>
          <a:ea typeface="Garamond" charset="0"/>
          <a:cs typeface="Garamond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000" kern="1200">
          <a:solidFill>
            <a:srgbClr val="0000FF"/>
          </a:solidFill>
          <a:latin typeface="Garamond" charset="0"/>
          <a:ea typeface="Garamond" charset="0"/>
          <a:cs typeface="Garamond" charset="0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Garamond" charset="0"/>
          <a:ea typeface="Garamond" charset="0"/>
          <a:cs typeface="Garamond" charset="0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6BB1C9"/>
        </a:buClr>
        <a:buSzPct val="75000"/>
        <a:buFont typeface="Wingdings" panose="05000000000000000000" pitchFamily="2" charset="2"/>
        <a:buChar char=""/>
        <a:defRPr sz="1600" kern="1200">
          <a:solidFill>
            <a:schemeClr val="tx1"/>
          </a:solidFill>
          <a:latin typeface="Garamond" charset="0"/>
          <a:ea typeface="Garamond" charset="0"/>
          <a:cs typeface="Garamond" charset="0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585CF"/>
        </a:buClr>
        <a:buSzPct val="65000"/>
        <a:buFont typeface="Wingdings" panose="05000000000000000000" pitchFamily="2" charset="2"/>
        <a:buChar char=""/>
        <a:defRPr sz="1600" kern="1200">
          <a:solidFill>
            <a:schemeClr val="tx1"/>
          </a:solidFill>
          <a:latin typeface="Garamond" charset="0"/>
          <a:ea typeface="Garamond" charset="0"/>
          <a:cs typeface="Garamond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2438400"/>
            <a:ext cx="6400800" cy="31305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dirty="0" smtClean="0">
                <a:solidFill>
                  <a:schemeClr val="tx1"/>
                </a:solidFill>
              </a:rPr>
              <a:t>Algorithms &amp; Data Structures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</a:pPr>
            <a:r>
              <a:rPr lang="en-US" sz="1900" dirty="0" smtClean="0">
                <a:solidFill>
                  <a:schemeClr val="tx1"/>
                </a:solidFill>
              </a:rPr>
              <a:t>ITCS 6114/8114</a:t>
            </a:r>
          </a:p>
          <a:p>
            <a:pPr eaLnBrk="1" hangingPunct="1">
              <a:lnSpc>
                <a:spcPct val="80000"/>
              </a:lnSpc>
            </a:pPr>
            <a:endParaRPr lang="en-US" sz="19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Dr. Dewan Tanvir Ahmed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</a:rPr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chemeClr val="tx1"/>
                </a:solidFill>
              </a:rPr>
              <a:t>University of North Carolina at Charlotte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sz="4000" i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2362200" y="1571337"/>
            <a:ext cx="6019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3200" i="0" dirty="0" smtClean="0">
                <a:latin typeface="Garamond" charset="0"/>
                <a:ea typeface="Garamond" charset="0"/>
                <a:cs typeface="Garamond" charset="0"/>
              </a:rPr>
              <a:t>Minimum Spanning Tree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Algorithm: Example 2</a:t>
            </a:r>
            <a:endParaRPr lang="en-US" dirty="0"/>
          </a:p>
        </p:txBody>
      </p:sp>
      <p:sp>
        <p:nvSpPr>
          <p:cNvPr id="132" name="Freeform 39"/>
          <p:cNvSpPr>
            <a:spLocks/>
          </p:cNvSpPr>
          <p:nvPr/>
        </p:nvSpPr>
        <p:spPr bwMode="auto">
          <a:xfrm>
            <a:off x="609600" y="3124200"/>
            <a:ext cx="806450" cy="862013"/>
          </a:xfrm>
          <a:custGeom>
            <a:avLst/>
            <a:gdLst>
              <a:gd name="T0" fmla="*/ 42 w 508"/>
              <a:gd name="T1" fmla="*/ 246 h 543"/>
              <a:gd name="T2" fmla="*/ 84 w 508"/>
              <a:gd name="T3" fmla="*/ 444 h 543"/>
              <a:gd name="T4" fmla="*/ 336 w 508"/>
              <a:gd name="T5" fmla="*/ 504 h 543"/>
              <a:gd name="T6" fmla="*/ 498 w 508"/>
              <a:gd name="T7" fmla="*/ 210 h 543"/>
              <a:gd name="T8" fmla="*/ 276 w 508"/>
              <a:gd name="T9" fmla="*/ 6 h 543"/>
              <a:gd name="T10" fmla="*/ 42 w 508"/>
              <a:gd name="T11" fmla="*/ 246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CA" i="0" smtClean="0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  <p:sp>
        <p:nvSpPr>
          <p:cNvPr id="161" name="Text Box 36"/>
          <p:cNvSpPr txBox="1">
            <a:spLocks noChangeArrowheads="1"/>
          </p:cNvSpPr>
          <p:nvPr/>
        </p:nvSpPr>
        <p:spPr bwMode="auto">
          <a:xfrm>
            <a:off x="4129088" y="2224088"/>
            <a:ext cx="3476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b="1" i="0" smtClean="0">
                <a:solidFill>
                  <a:srgbClr val="BE2D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66750" y="1463675"/>
            <a:ext cx="3505200" cy="2332038"/>
            <a:chOff x="666750" y="1463675"/>
            <a:chExt cx="3505200" cy="2332038"/>
          </a:xfrm>
        </p:grpSpPr>
        <p:sp>
          <p:nvSpPr>
            <p:cNvPr id="133" name="Oval 4"/>
            <p:cNvSpPr>
              <a:spLocks noChangeArrowheads="1"/>
            </p:cNvSpPr>
            <p:nvPr/>
          </p:nvSpPr>
          <p:spPr bwMode="auto">
            <a:xfrm>
              <a:off x="1200150" y="1981200"/>
              <a:ext cx="304800" cy="304800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34" name="Oval 5"/>
            <p:cNvSpPr>
              <a:spLocks noChangeArrowheads="1"/>
            </p:cNvSpPr>
            <p:nvPr/>
          </p:nvSpPr>
          <p:spPr bwMode="auto">
            <a:xfrm>
              <a:off x="3181350" y="1676400"/>
              <a:ext cx="304800" cy="304800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35" name="Oval 6"/>
            <p:cNvSpPr>
              <a:spLocks noChangeArrowheads="1"/>
            </p:cNvSpPr>
            <p:nvPr/>
          </p:nvSpPr>
          <p:spPr bwMode="auto">
            <a:xfrm>
              <a:off x="1885950" y="2590800"/>
              <a:ext cx="304800" cy="304800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36" name="Oval 7"/>
            <p:cNvSpPr>
              <a:spLocks noChangeArrowheads="1"/>
            </p:cNvSpPr>
            <p:nvPr/>
          </p:nvSpPr>
          <p:spPr bwMode="auto">
            <a:xfrm>
              <a:off x="895350" y="3276600"/>
              <a:ext cx="304800" cy="304800"/>
            </a:xfrm>
            <a:prstGeom prst="ellipse">
              <a:avLst/>
            </a:prstGeom>
            <a:solidFill>
              <a:srgbClr val="CFDBFD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37" name="Oval 8"/>
            <p:cNvSpPr>
              <a:spLocks noChangeArrowheads="1"/>
            </p:cNvSpPr>
            <p:nvPr/>
          </p:nvSpPr>
          <p:spPr bwMode="auto">
            <a:xfrm>
              <a:off x="3867150" y="2438400"/>
              <a:ext cx="304800" cy="304800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138" name="Oval 9"/>
            <p:cNvSpPr>
              <a:spLocks noChangeArrowheads="1"/>
            </p:cNvSpPr>
            <p:nvPr/>
          </p:nvSpPr>
          <p:spPr bwMode="auto">
            <a:xfrm>
              <a:off x="3333750" y="3124200"/>
              <a:ext cx="304800" cy="304800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E</a:t>
              </a:r>
            </a:p>
          </p:txBody>
        </p:sp>
        <p:cxnSp>
          <p:nvCxnSpPr>
            <p:cNvPr id="139" name="AutoShape 10"/>
            <p:cNvCxnSpPr>
              <a:cxnSpLocks noChangeShapeType="1"/>
              <a:stCxn id="133" idx="5"/>
              <a:endCxn id="135" idx="1"/>
            </p:cNvCxnSpPr>
            <p:nvPr/>
          </p:nvCxnSpPr>
          <p:spPr bwMode="auto">
            <a:xfrm>
              <a:off x="1460500" y="2251075"/>
              <a:ext cx="469900" cy="37465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AutoShape 11"/>
            <p:cNvCxnSpPr>
              <a:cxnSpLocks noChangeShapeType="1"/>
              <a:stCxn id="135" idx="3"/>
              <a:endCxn id="136" idx="7"/>
            </p:cNvCxnSpPr>
            <p:nvPr/>
          </p:nvCxnSpPr>
          <p:spPr bwMode="auto">
            <a:xfrm flipH="1">
              <a:off x="1155700" y="2860675"/>
              <a:ext cx="774700" cy="441325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AutoShape 12"/>
            <p:cNvCxnSpPr>
              <a:cxnSpLocks noChangeShapeType="1"/>
              <a:stCxn id="133" idx="3"/>
              <a:endCxn id="136" idx="0"/>
            </p:cNvCxnSpPr>
            <p:nvPr/>
          </p:nvCxnSpPr>
          <p:spPr bwMode="auto">
            <a:xfrm flipH="1">
              <a:off x="1047750" y="2251075"/>
              <a:ext cx="196850" cy="1006475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AutoShape 13"/>
            <p:cNvCxnSpPr>
              <a:cxnSpLocks noChangeShapeType="1"/>
              <a:stCxn id="135" idx="6"/>
              <a:endCxn id="138" idx="1"/>
            </p:cNvCxnSpPr>
            <p:nvPr/>
          </p:nvCxnSpPr>
          <p:spPr bwMode="auto">
            <a:xfrm>
              <a:off x="2200275" y="2743200"/>
              <a:ext cx="1177925" cy="415925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AutoShape 14"/>
            <p:cNvCxnSpPr>
              <a:cxnSpLocks noChangeShapeType="1"/>
              <a:stCxn id="136" idx="6"/>
              <a:endCxn id="138" idx="2"/>
            </p:cNvCxnSpPr>
            <p:nvPr/>
          </p:nvCxnSpPr>
          <p:spPr bwMode="auto">
            <a:xfrm flipV="1">
              <a:off x="1219200" y="3276600"/>
              <a:ext cx="2105025" cy="152400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AutoShape 15"/>
            <p:cNvCxnSpPr>
              <a:cxnSpLocks noChangeShapeType="1"/>
              <a:stCxn id="133" idx="6"/>
              <a:endCxn id="134" idx="2"/>
            </p:cNvCxnSpPr>
            <p:nvPr/>
          </p:nvCxnSpPr>
          <p:spPr bwMode="auto">
            <a:xfrm flipV="1">
              <a:off x="1514475" y="1828800"/>
              <a:ext cx="1657350" cy="30480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AutoShape 16"/>
            <p:cNvCxnSpPr>
              <a:cxnSpLocks noChangeShapeType="1"/>
              <a:stCxn id="135" idx="7"/>
              <a:endCxn id="134" idx="3"/>
            </p:cNvCxnSpPr>
            <p:nvPr/>
          </p:nvCxnSpPr>
          <p:spPr bwMode="auto">
            <a:xfrm flipV="1">
              <a:off x="2146300" y="1946275"/>
              <a:ext cx="1079500" cy="67945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6" name="AutoShape 17"/>
            <p:cNvCxnSpPr>
              <a:cxnSpLocks noChangeShapeType="1"/>
              <a:stCxn id="137" idx="1"/>
              <a:endCxn id="134" idx="5"/>
            </p:cNvCxnSpPr>
            <p:nvPr/>
          </p:nvCxnSpPr>
          <p:spPr bwMode="auto">
            <a:xfrm flipH="1" flipV="1">
              <a:off x="3441700" y="1946275"/>
              <a:ext cx="469900" cy="52705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AutoShape 18"/>
            <p:cNvCxnSpPr>
              <a:cxnSpLocks noChangeShapeType="1"/>
              <a:stCxn id="138" idx="7"/>
              <a:endCxn id="137" idx="3"/>
            </p:cNvCxnSpPr>
            <p:nvPr/>
          </p:nvCxnSpPr>
          <p:spPr bwMode="auto">
            <a:xfrm flipV="1">
              <a:off x="3594100" y="2708275"/>
              <a:ext cx="317500" cy="45085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8" name="Text Box 19"/>
            <p:cNvSpPr txBox="1">
              <a:spLocks noChangeArrowheads="1"/>
            </p:cNvSpPr>
            <p:nvPr/>
          </p:nvSpPr>
          <p:spPr bwMode="auto">
            <a:xfrm>
              <a:off x="2176463" y="1676400"/>
              <a:ext cx="3095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49" name="Text Box 20"/>
            <p:cNvSpPr txBox="1">
              <a:spLocks noChangeArrowheads="1"/>
            </p:cNvSpPr>
            <p:nvPr/>
          </p:nvSpPr>
          <p:spPr bwMode="auto">
            <a:xfrm>
              <a:off x="3667125" y="1995488"/>
              <a:ext cx="3095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150" name="Text Box 21"/>
            <p:cNvSpPr txBox="1">
              <a:spLocks noChangeArrowheads="1"/>
            </p:cNvSpPr>
            <p:nvPr/>
          </p:nvSpPr>
          <p:spPr bwMode="auto">
            <a:xfrm>
              <a:off x="827088" y="2463800"/>
              <a:ext cx="3095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51" name="Text Box 22"/>
            <p:cNvSpPr txBox="1">
              <a:spLocks noChangeArrowheads="1"/>
            </p:cNvSpPr>
            <p:nvPr/>
          </p:nvSpPr>
          <p:spPr bwMode="auto">
            <a:xfrm>
              <a:off x="2795588" y="2681288"/>
              <a:ext cx="3095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52" name="Text Box 23"/>
            <p:cNvSpPr txBox="1">
              <a:spLocks noChangeArrowheads="1"/>
            </p:cNvSpPr>
            <p:nvPr/>
          </p:nvSpPr>
          <p:spPr bwMode="auto">
            <a:xfrm>
              <a:off x="1414463" y="2376488"/>
              <a:ext cx="3095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153" name="Text Box 24"/>
            <p:cNvSpPr txBox="1">
              <a:spLocks noChangeArrowheads="1"/>
            </p:cNvSpPr>
            <p:nvPr/>
          </p:nvSpPr>
          <p:spPr bwMode="auto">
            <a:xfrm>
              <a:off x="2054225" y="3367088"/>
              <a:ext cx="3095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54" name="Text Box 25"/>
            <p:cNvSpPr txBox="1">
              <a:spLocks noChangeArrowheads="1"/>
            </p:cNvSpPr>
            <p:nvPr/>
          </p:nvSpPr>
          <p:spPr bwMode="auto">
            <a:xfrm>
              <a:off x="3719513" y="2838450"/>
              <a:ext cx="3095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155" name="Text Box 26"/>
            <p:cNvSpPr txBox="1">
              <a:spLocks noChangeArrowheads="1"/>
            </p:cNvSpPr>
            <p:nvPr/>
          </p:nvSpPr>
          <p:spPr bwMode="auto">
            <a:xfrm>
              <a:off x="2647950" y="2224088"/>
              <a:ext cx="3095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156" name="Text Box 27"/>
            <p:cNvSpPr txBox="1">
              <a:spLocks noChangeArrowheads="1"/>
            </p:cNvSpPr>
            <p:nvPr/>
          </p:nvSpPr>
          <p:spPr bwMode="auto">
            <a:xfrm>
              <a:off x="1620838" y="2940050"/>
              <a:ext cx="3095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57" name="Text Box 32"/>
            <p:cNvSpPr txBox="1">
              <a:spLocks noChangeArrowheads="1"/>
            </p:cNvSpPr>
            <p:nvPr/>
          </p:nvSpPr>
          <p:spPr bwMode="auto">
            <a:xfrm>
              <a:off x="666750" y="3429000"/>
              <a:ext cx="3095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158" name="Text Box 33"/>
            <p:cNvSpPr txBox="1">
              <a:spLocks noChangeArrowheads="1"/>
            </p:cNvSpPr>
            <p:nvPr/>
          </p:nvSpPr>
          <p:spPr bwMode="auto">
            <a:xfrm>
              <a:off x="3562350" y="3290888"/>
              <a:ext cx="3095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159" name="Text Box 34"/>
            <p:cNvSpPr txBox="1">
              <a:spLocks noChangeArrowheads="1"/>
            </p:cNvSpPr>
            <p:nvPr/>
          </p:nvSpPr>
          <p:spPr bwMode="auto">
            <a:xfrm>
              <a:off x="971550" y="1766888"/>
              <a:ext cx="3095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160" name="Text Box 35"/>
            <p:cNvSpPr txBox="1">
              <a:spLocks noChangeArrowheads="1"/>
            </p:cNvSpPr>
            <p:nvPr/>
          </p:nvSpPr>
          <p:spPr bwMode="auto">
            <a:xfrm>
              <a:off x="1885950" y="2276475"/>
              <a:ext cx="3095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162" name="Text Box 37"/>
            <p:cNvSpPr txBox="1">
              <a:spLocks noChangeArrowheads="1"/>
            </p:cNvSpPr>
            <p:nvPr/>
          </p:nvSpPr>
          <p:spPr bwMode="auto">
            <a:xfrm>
              <a:off x="3390900" y="1463675"/>
              <a:ext cx="3476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b="1" i="0" smtClean="0">
                  <a:solidFill>
                    <a:srgbClr val="BE2D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</a:t>
              </a:r>
              <a:endParaRPr lang="en-US" sz="1800" b="1" i="0" smtClean="0">
                <a:solidFill>
                  <a:srgbClr val="BE2D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5325" y="3900488"/>
            <a:ext cx="3857625" cy="2479675"/>
            <a:chOff x="695325" y="3900488"/>
            <a:chExt cx="3857625" cy="2479675"/>
          </a:xfrm>
        </p:grpSpPr>
        <p:grpSp>
          <p:nvGrpSpPr>
            <p:cNvPr id="3" name="Group 2"/>
            <p:cNvGrpSpPr/>
            <p:nvPr/>
          </p:nvGrpSpPr>
          <p:grpSpPr>
            <a:xfrm>
              <a:off x="695325" y="4114800"/>
              <a:ext cx="3857625" cy="2265363"/>
              <a:chOff x="695325" y="4114800"/>
              <a:chExt cx="3857625" cy="2265363"/>
            </a:xfrm>
          </p:grpSpPr>
          <p:sp>
            <p:nvSpPr>
              <p:cNvPr id="163" name="Freeform 40"/>
              <p:cNvSpPr>
                <a:spLocks/>
              </p:cNvSpPr>
              <p:nvPr/>
            </p:nvSpPr>
            <p:spPr bwMode="auto">
              <a:xfrm>
                <a:off x="695325" y="4195763"/>
                <a:ext cx="1120775" cy="2184400"/>
              </a:xfrm>
              <a:custGeom>
                <a:avLst/>
                <a:gdLst>
                  <a:gd name="T0" fmla="*/ 42 w 706"/>
                  <a:gd name="T1" fmla="*/ 717 h 1376"/>
                  <a:gd name="T2" fmla="*/ 48 w 706"/>
                  <a:gd name="T3" fmla="*/ 1275 h 1376"/>
                  <a:gd name="T4" fmla="*/ 312 w 706"/>
                  <a:gd name="T5" fmla="*/ 1323 h 1376"/>
                  <a:gd name="T6" fmla="*/ 504 w 706"/>
                  <a:gd name="T7" fmla="*/ 1029 h 1376"/>
                  <a:gd name="T8" fmla="*/ 696 w 706"/>
                  <a:gd name="T9" fmla="*/ 345 h 1376"/>
                  <a:gd name="T10" fmla="*/ 564 w 706"/>
                  <a:gd name="T11" fmla="*/ 51 h 1376"/>
                  <a:gd name="T12" fmla="*/ 168 w 706"/>
                  <a:gd name="T13" fmla="*/ 111 h 1376"/>
                  <a:gd name="T14" fmla="*/ 42 w 706"/>
                  <a:gd name="T15" fmla="*/ 717 h 1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6" h="1376">
                    <a:moveTo>
                      <a:pt x="42" y="717"/>
                    </a:moveTo>
                    <a:cubicBezTo>
                      <a:pt x="48" y="879"/>
                      <a:pt x="0" y="1167"/>
                      <a:pt x="48" y="1275"/>
                    </a:cubicBezTo>
                    <a:cubicBezTo>
                      <a:pt x="93" y="1376"/>
                      <a:pt x="236" y="1364"/>
                      <a:pt x="312" y="1323"/>
                    </a:cubicBezTo>
                    <a:cubicBezTo>
                      <a:pt x="388" y="1282"/>
                      <a:pt x="440" y="1192"/>
                      <a:pt x="504" y="1029"/>
                    </a:cubicBezTo>
                    <a:cubicBezTo>
                      <a:pt x="568" y="866"/>
                      <a:pt x="686" y="508"/>
                      <a:pt x="696" y="345"/>
                    </a:cubicBezTo>
                    <a:cubicBezTo>
                      <a:pt x="706" y="182"/>
                      <a:pt x="652" y="90"/>
                      <a:pt x="564" y="51"/>
                    </a:cubicBezTo>
                    <a:cubicBezTo>
                      <a:pt x="476" y="12"/>
                      <a:pt x="255" y="0"/>
                      <a:pt x="168" y="111"/>
                    </a:cubicBezTo>
                    <a:cubicBezTo>
                      <a:pt x="81" y="222"/>
                      <a:pt x="36" y="555"/>
                      <a:pt x="42" y="717"/>
                    </a:cubicBez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CA" i="0" smtClean="0">
                  <a:solidFill>
                    <a:srgbClr val="40458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64" name="Oval 41"/>
              <p:cNvSpPr>
                <a:spLocks noChangeArrowheads="1"/>
              </p:cNvSpPr>
              <p:nvPr/>
            </p:nvSpPr>
            <p:spPr bwMode="auto">
              <a:xfrm>
                <a:off x="1276350" y="4419600"/>
                <a:ext cx="304800" cy="304800"/>
              </a:xfrm>
              <a:prstGeom prst="ellipse">
                <a:avLst/>
              </a:prstGeom>
              <a:solidFill>
                <a:srgbClr val="CFDBFD"/>
              </a:solidFill>
              <a:ln w="38100">
                <a:solidFill>
                  <a:srgbClr val="BE2D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BE2D00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B</a:t>
                </a:r>
              </a:p>
            </p:txBody>
          </p:sp>
          <p:sp>
            <p:nvSpPr>
              <p:cNvPr id="165" name="Oval 42"/>
              <p:cNvSpPr>
                <a:spLocks noChangeArrowheads="1"/>
              </p:cNvSpPr>
              <p:nvPr/>
            </p:nvSpPr>
            <p:spPr bwMode="auto">
              <a:xfrm>
                <a:off x="3257550" y="4114800"/>
                <a:ext cx="304800" cy="304800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D</a:t>
                </a:r>
              </a:p>
            </p:txBody>
          </p:sp>
          <p:sp>
            <p:nvSpPr>
              <p:cNvPr id="166" name="Oval 43"/>
              <p:cNvSpPr>
                <a:spLocks noChangeArrowheads="1"/>
              </p:cNvSpPr>
              <p:nvPr/>
            </p:nvSpPr>
            <p:spPr bwMode="auto">
              <a:xfrm>
                <a:off x="1962150" y="5029200"/>
                <a:ext cx="304800" cy="304800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C</a:t>
                </a:r>
              </a:p>
            </p:txBody>
          </p:sp>
          <p:sp>
            <p:nvSpPr>
              <p:cNvPr id="167" name="Oval 44"/>
              <p:cNvSpPr>
                <a:spLocks noChangeArrowheads="1"/>
              </p:cNvSpPr>
              <p:nvPr/>
            </p:nvSpPr>
            <p:spPr bwMode="auto">
              <a:xfrm>
                <a:off x="971550" y="5715000"/>
                <a:ext cx="304800" cy="304800"/>
              </a:xfrm>
              <a:prstGeom prst="ellipse">
                <a:avLst/>
              </a:prstGeom>
              <a:solidFill>
                <a:srgbClr val="CFDBFD"/>
              </a:solidFill>
              <a:ln w="38100">
                <a:solidFill>
                  <a:srgbClr val="BE2D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A</a:t>
                </a:r>
              </a:p>
            </p:txBody>
          </p:sp>
          <p:sp>
            <p:nvSpPr>
              <p:cNvPr id="168" name="Oval 45"/>
              <p:cNvSpPr>
                <a:spLocks noChangeArrowheads="1"/>
              </p:cNvSpPr>
              <p:nvPr/>
            </p:nvSpPr>
            <p:spPr bwMode="auto">
              <a:xfrm>
                <a:off x="3943350" y="4876800"/>
                <a:ext cx="304800" cy="304800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F</a:t>
                </a:r>
              </a:p>
            </p:txBody>
          </p:sp>
          <p:sp>
            <p:nvSpPr>
              <p:cNvPr id="169" name="Oval 46"/>
              <p:cNvSpPr>
                <a:spLocks noChangeArrowheads="1"/>
              </p:cNvSpPr>
              <p:nvPr/>
            </p:nvSpPr>
            <p:spPr bwMode="auto">
              <a:xfrm>
                <a:off x="3409950" y="5562600"/>
                <a:ext cx="304800" cy="304800"/>
              </a:xfrm>
              <a:prstGeom prst="ellipse">
                <a:avLst/>
              </a:prstGeom>
              <a:solidFill>
                <a:srgbClr val="ECD882"/>
              </a:solidFill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40458C"/>
                    </a:solidFill>
                    <a:effectLst/>
                    <a:uLnTx/>
                    <a:uFillTx/>
                    <a:latin typeface="Tahoma" panose="020B0604030504040204" pitchFamily="34" charset="0"/>
                  </a:rPr>
                  <a:t>E</a:t>
                </a:r>
              </a:p>
            </p:txBody>
          </p:sp>
          <p:cxnSp>
            <p:nvCxnSpPr>
              <p:cNvPr id="170" name="AutoShape 47"/>
              <p:cNvCxnSpPr>
                <a:cxnSpLocks noChangeShapeType="1"/>
                <a:stCxn id="164" idx="5"/>
                <a:endCxn id="166" idx="1"/>
              </p:cNvCxnSpPr>
              <p:nvPr/>
            </p:nvCxnSpPr>
            <p:spPr bwMode="auto">
              <a:xfrm>
                <a:off x="1536700" y="4699000"/>
                <a:ext cx="469900" cy="365125"/>
              </a:xfrm>
              <a:prstGeom prst="straightConnector1">
                <a:avLst/>
              </a:prstGeom>
              <a:noFill/>
              <a:ln w="38100">
                <a:solidFill>
                  <a:srgbClr val="BE2D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1" name="AutoShape 48"/>
              <p:cNvCxnSpPr>
                <a:cxnSpLocks noChangeShapeType="1"/>
                <a:stCxn id="166" idx="3"/>
                <a:endCxn id="167" idx="7"/>
              </p:cNvCxnSpPr>
              <p:nvPr/>
            </p:nvCxnSpPr>
            <p:spPr bwMode="auto">
              <a:xfrm flipH="1">
                <a:off x="1231900" y="5299075"/>
                <a:ext cx="774700" cy="441325"/>
              </a:xfrm>
              <a:prstGeom prst="straightConnector1">
                <a:avLst/>
              </a:prstGeom>
              <a:noFill/>
              <a:ln w="38100">
                <a:solidFill>
                  <a:srgbClr val="40458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2" name="AutoShape 49"/>
              <p:cNvCxnSpPr>
                <a:cxnSpLocks noChangeShapeType="1"/>
                <a:stCxn id="164" idx="3"/>
                <a:endCxn id="167" idx="0"/>
              </p:cNvCxnSpPr>
              <p:nvPr/>
            </p:nvCxnSpPr>
            <p:spPr bwMode="auto">
              <a:xfrm flipH="1">
                <a:off x="1123950" y="4699000"/>
                <a:ext cx="196850" cy="996950"/>
              </a:xfrm>
              <a:prstGeom prst="straightConnector1">
                <a:avLst/>
              </a:prstGeom>
              <a:noFill/>
              <a:ln w="38100">
                <a:solidFill>
                  <a:srgbClr val="BE2D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" name="AutoShape 50"/>
              <p:cNvCxnSpPr>
                <a:cxnSpLocks noChangeShapeType="1"/>
                <a:stCxn id="166" idx="6"/>
                <a:endCxn id="169" idx="1"/>
              </p:cNvCxnSpPr>
              <p:nvPr/>
            </p:nvCxnSpPr>
            <p:spPr bwMode="auto">
              <a:xfrm>
                <a:off x="2276475" y="5181600"/>
                <a:ext cx="1177925" cy="415925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" name="AutoShape 51"/>
              <p:cNvCxnSpPr>
                <a:cxnSpLocks noChangeShapeType="1"/>
                <a:stCxn id="167" idx="6"/>
                <a:endCxn id="169" idx="2"/>
              </p:cNvCxnSpPr>
              <p:nvPr/>
            </p:nvCxnSpPr>
            <p:spPr bwMode="auto">
              <a:xfrm flipV="1">
                <a:off x="1295400" y="5715000"/>
                <a:ext cx="2105025" cy="152400"/>
              </a:xfrm>
              <a:prstGeom prst="straightConnector1">
                <a:avLst/>
              </a:prstGeom>
              <a:noFill/>
              <a:ln w="38100">
                <a:solidFill>
                  <a:srgbClr val="BE2D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" name="AutoShape 52"/>
              <p:cNvCxnSpPr>
                <a:cxnSpLocks noChangeShapeType="1"/>
                <a:stCxn id="164" idx="6"/>
                <a:endCxn id="165" idx="2"/>
              </p:cNvCxnSpPr>
              <p:nvPr/>
            </p:nvCxnSpPr>
            <p:spPr bwMode="auto">
              <a:xfrm flipV="1">
                <a:off x="1600200" y="4267200"/>
                <a:ext cx="1647825" cy="304800"/>
              </a:xfrm>
              <a:prstGeom prst="straightConnector1">
                <a:avLst/>
              </a:prstGeom>
              <a:noFill/>
              <a:ln w="38100">
                <a:solidFill>
                  <a:srgbClr val="BE2D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6" name="AutoShape 53"/>
              <p:cNvCxnSpPr>
                <a:cxnSpLocks noChangeShapeType="1"/>
                <a:stCxn id="166" idx="7"/>
                <a:endCxn id="165" idx="3"/>
              </p:cNvCxnSpPr>
              <p:nvPr/>
            </p:nvCxnSpPr>
            <p:spPr bwMode="auto">
              <a:xfrm flipV="1">
                <a:off x="2222500" y="4384675"/>
                <a:ext cx="1079500" cy="679450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7" name="AutoShape 54"/>
              <p:cNvCxnSpPr>
                <a:cxnSpLocks noChangeShapeType="1"/>
                <a:stCxn id="168" idx="1"/>
                <a:endCxn id="165" idx="5"/>
              </p:cNvCxnSpPr>
              <p:nvPr/>
            </p:nvCxnSpPr>
            <p:spPr bwMode="auto">
              <a:xfrm flipH="1" flipV="1">
                <a:off x="3517900" y="4384675"/>
                <a:ext cx="469900" cy="527050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8" name="AutoShape 55"/>
              <p:cNvCxnSpPr>
                <a:cxnSpLocks noChangeShapeType="1"/>
                <a:stCxn id="169" idx="7"/>
                <a:endCxn id="168" idx="3"/>
              </p:cNvCxnSpPr>
              <p:nvPr/>
            </p:nvCxnSpPr>
            <p:spPr bwMode="auto">
              <a:xfrm flipV="1">
                <a:off x="3670300" y="5146675"/>
                <a:ext cx="317500" cy="450850"/>
              </a:xfrm>
              <a:prstGeom prst="straightConnector1">
                <a:avLst/>
              </a:prstGeom>
              <a:noFill/>
              <a:ln w="19050">
                <a:solidFill>
                  <a:srgbClr val="40458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9" name="Text Box 56"/>
              <p:cNvSpPr txBox="1">
                <a:spLocks noChangeArrowheads="1"/>
              </p:cNvSpPr>
              <p:nvPr/>
            </p:nvSpPr>
            <p:spPr bwMode="auto">
              <a:xfrm>
                <a:off x="2252663" y="4114800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BE2D00"/>
                    </a:solidFill>
                    <a:latin typeface="Tahoma" panose="020B0604030504040204" pitchFamily="34" charset="0"/>
                  </a:rPr>
                  <a:t>7</a:t>
                </a:r>
              </a:p>
            </p:txBody>
          </p:sp>
          <p:sp>
            <p:nvSpPr>
              <p:cNvPr id="180" name="Text Box 57"/>
              <p:cNvSpPr txBox="1">
                <a:spLocks noChangeArrowheads="1"/>
              </p:cNvSpPr>
              <p:nvPr/>
            </p:nvSpPr>
            <p:spPr bwMode="auto">
              <a:xfrm>
                <a:off x="3743325" y="4433888"/>
                <a:ext cx="309563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181" name="Text Box 58"/>
              <p:cNvSpPr txBox="1">
                <a:spLocks noChangeArrowheads="1"/>
              </p:cNvSpPr>
              <p:nvPr/>
            </p:nvSpPr>
            <p:spPr bwMode="auto">
              <a:xfrm>
                <a:off x="903288" y="4902200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BE2D00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182" name="Text Box 59"/>
              <p:cNvSpPr txBox="1">
                <a:spLocks noChangeArrowheads="1"/>
              </p:cNvSpPr>
              <p:nvPr/>
            </p:nvSpPr>
            <p:spPr bwMode="auto">
              <a:xfrm>
                <a:off x="2871788" y="5119688"/>
                <a:ext cx="309562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183" name="Text Box 60"/>
              <p:cNvSpPr txBox="1">
                <a:spLocks noChangeArrowheads="1"/>
              </p:cNvSpPr>
              <p:nvPr/>
            </p:nvSpPr>
            <p:spPr bwMode="auto">
              <a:xfrm>
                <a:off x="1490663" y="4814888"/>
                <a:ext cx="309562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BE2D00"/>
                    </a:solidFill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184" name="Text Box 61"/>
              <p:cNvSpPr txBox="1">
                <a:spLocks noChangeArrowheads="1"/>
              </p:cNvSpPr>
              <p:nvPr/>
            </p:nvSpPr>
            <p:spPr bwMode="auto">
              <a:xfrm>
                <a:off x="2130425" y="5805488"/>
                <a:ext cx="309563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BE2D00"/>
                    </a:solidFill>
                    <a:latin typeface="Tahoma" panose="020B0604030504040204" pitchFamily="34" charset="0"/>
                  </a:rPr>
                  <a:t>7</a:t>
                </a:r>
              </a:p>
            </p:txBody>
          </p:sp>
          <p:sp>
            <p:nvSpPr>
              <p:cNvPr id="185" name="Text Box 62"/>
              <p:cNvSpPr txBox="1">
                <a:spLocks noChangeArrowheads="1"/>
              </p:cNvSpPr>
              <p:nvPr/>
            </p:nvSpPr>
            <p:spPr bwMode="auto">
              <a:xfrm>
                <a:off x="3795713" y="5276850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186" name="Text Box 63"/>
              <p:cNvSpPr txBox="1">
                <a:spLocks noChangeArrowheads="1"/>
              </p:cNvSpPr>
              <p:nvPr/>
            </p:nvSpPr>
            <p:spPr bwMode="auto">
              <a:xfrm>
                <a:off x="2724150" y="4662488"/>
                <a:ext cx="309563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ahoma" panose="020B0604030504040204" pitchFamily="34" charset="0"/>
                  </a:rPr>
                  <a:t>9</a:t>
                </a:r>
              </a:p>
            </p:txBody>
          </p:sp>
          <p:sp>
            <p:nvSpPr>
              <p:cNvPr id="187" name="Text Box 64"/>
              <p:cNvSpPr txBox="1">
                <a:spLocks noChangeArrowheads="1"/>
              </p:cNvSpPr>
              <p:nvPr/>
            </p:nvSpPr>
            <p:spPr bwMode="auto">
              <a:xfrm>
                <a:off x="1697038" y="5378450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40458C"/>
                    </a:solidFill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188" name="Text Box 65"/>
              <p:cNvSpPr txBox="1">
                <a:spLocks noChangeArrowheads="1"/>
              </p:cNvSpPr>
              <p:nvPr/>
            </p:nvSpPr>
            <p:spPr bwMode="auto">
              <a:xfrm>
                <a:off x="742950" y="5867400"/>
                <a:ext cx="309563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BE2D00"/>
                    </a:solidFill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189" name="Text Box 66"/>
              <p:cNvSpPr txBox="1">
                <a:spLocks noChangeArrowheads="1"/>
              </p:cNvSpPr>
              <p:nvPr/>
            </p:nvSpPr>
            <p:spPr bwMode="auto">
              <a:xfrm>
                <a:off x="3638550" y="5729288"/>
                <a:ext cx="309563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BE2D00"/>
                    </a:solidFill>
                    <a:latin typeface="Tahoma" panose="020B0604030504040204" pitchFamily="34" charset="0"/>
                  </a:rPr>
                  <a:t>7</a:t>
                </a:r>
              </a:p>
            </p:txBody>
          </p:sp>
          <p:sp>
            <p:nvSpPr>
              <p:cNvPr id="190" name="Text Box 67"/>
              <p:cNvSpPr txBox="1">
                <a:spLocks noChangeArrowheads="1"/>
              </p:cNvSpPr>
              <p:nvPr/>
            </p:nvSpPr>
            <p:spPr bwMode="auto">
              <a:xfrm>
                <a:off x="1047750" y="4205288"/>
                <a:ext cx="309563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BE2D00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191" name="Text Box 68"/>
              <p:cNvSpPr txBox="1">
                <a:spLocks noChangeArrowheads="1"/>
              </p:cNvSpPr>
              <p:nvPr/>
            </p:nvSpPr>
            <p:spPr bwMode="auto">
              <a:xfrm>
                <a:off x="1962150" y="4714875"/>
                <a:ext cx="309563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i="0" smtClean="0">
                    <a:solidFill>
                      <a:srgbClr val="BE2D00"/>
                    </a:solidFill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192" name="Text Box 69"/>
              <p:cNvSpPr txBox="1">
                <a:spLocks noChangeArrowheads="1"/>
              </p:cNvSpPr>
              <p:nvPr/>
            </p:nvSpPr>
            <p:spPr bwMode="auto">
              <a:xfrm>
                <a:off x="4205288" y="4662488"/>
                <a:ext cx="347662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800" b="1" i="0" smtClean="0">
                    <a:solidFill>
                      <a:srgbClr val="BE2D00"/>
                    </a:solidFill>
                    <a:latin typeface="Tahoma" panose="020B060403050404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</p:grpSp>
        <p:sp>
          <p:nvSpPr>
            <p:cNvPr id="193" name="Text Box 70"/>
            <p:cNvSpPr txBox="1">
              <a:spLocks noChangeArrowheads="1"/>
            </p:cNvSpPr>
            <p:nvPr/>
          </p:nvSpPr>
          <p:spPr bwMode="auto">
            <a:xfrm>
              <a:off x="3484563" y="3900488"/>
              <a:ext cx="3095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dirty="0" smtClean="0">
                  <a:solidFill>
                    <a:srgbClr val="BE2D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7</a:t>
              </a:r>
              <a:endParaRPr lang="en-US" sz="1800" i="0" dirty="0" smtClean="0">
                <a:solidFill>
                  <a:srgbClr val="BE2D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57775" y="1462088"/>
            <a:ext cx="3857625" cy="2479675"/>
            <a:chOff x="5057775" y="1462088"/>
            <a:chExt cx="3857625" cy="2479675"/>
          </a:xfrm>
        </p:grpSpPr>
        <p:sp>
          <p:nvSpPr>
            <p:cNvPr id="194" name="Freeform 71"/>
            <p:cNvSpPr>
              <a:spLocks/>
            </p:cNvSpPr>
            <p:nvPr/>
          </p:nvSpPr>
          <p:spPr bwMode="auto">
            <a:xfrm>
              <a:off x="5057775" y="1760538"/>
              <a:ext cx="1841500" cy="2181225"/>
            </a:xfrm>
            <a:custGeom>
              <a:avLst/>
              <a:gdLst>
                <a:gd name="T0" fmla="*/ 42 w 1160"/>
                <a:gd name="T1" fmla="*/ 715 h 1374"/>
                <a:gd name="T2" fmla="*/ 48 w 1160"/>
                <a:gd name="T3" fmla="*/ 1273 h 1374"/>
                <a:gd name="T4" fmla="*/ 312 w 1160"/>
                <a:gd name="T5" fmla="*/ 1321 h 1374"/>
                <a:gd name="T6" fmla="*/ 684 w 1160"/>
                <a:gd name="T7" fmla="*/ 1123 h 1374"/>
                <a:gd name="T8" fmla="*/ 1152 w 1160"/>
                <a:gd name="T9" fmla="*/ 547 h 1374"/>
                <a:gd name="T10" fmla="*/ 636 w 1160"/>
                <a:gd name="T11" fmla="*/ 73 h 1374"/>
                <a:gd name="T12" fmla="*/ 168 w 1160"/>
                <a:gd name="T13" fmla="*/ 109 h 1374"/>
                <a:gd name="T14" fmla="*/ 42 w 1160"/>
                <a:gd name="T15" fmla="*/ 715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0" h="1374">
                  <a:moveTo>
                    <a:pt x="42" y="715"/>
                  </a:moveTo>
                  <a:cubicBezTo>
                    <a:pt x="48" y="877"/>
                    <a:pt x="0" y="1165"/>
                    <a:pt x="48" y="1273"/>
                  </a:cubicBezTo>
                  <a:cubicBezTo>
                    <a:pt x="93" y="1374"/>
                    <a:pt x="206" y="1346"/>
                    <a:pt x="312" y="1321"/>
                  </a:cubicBezTo>
                  <a:cubicBezTo>
                    <a:pt x="418" y="1296"/>
                    <a:pt x="544" y="1252"/>
                    <a:pt x="684" y="1123"/>
                  </a:cubicBezTo>
                  <a:cubicBezTo>
                    <a:pt x="824" y="994"/>
                    <a:pt x="1160" y="722"/>
                    <a:pt x="1152" y="547"/>
                  </a:cubicBezTo>
                  <a:cubicBezTo>
                    <a:pt x="1144" y="372"/>
                    <a:pt x="800" y="146"/>
                    <a:pt x="636" y="73"/>
                  </a:cubicBezTo>
                  <a:cubicBezTo>
                    <a:pt x="472" y="0"/>
                    <a:pt x="267" y="2"/>
                    <a:pt x="168" y="109"/>
                  </a:cubicBezTo>
                  <a:cubicBezTo>
                    <a:pt x="69" y="216"/>
                    <a:pt x="36" y="553"/>
                    <a:pt x="42" y="715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" name="Oval 72"/>
            <p:cNvSpPr>
              <a:spLocks noChangeArrowheads="1"/>
            </p:cNvSpPr>
            <p:nvPr/>
          </p:nvSpPr>
          <p:spPr bwMode="auto">
            <a:xfrm>
              <a:off x="5638800" y="1981200"/>
              <a:ext cx="304800" cy="304800"/>
            </a:xfrm>
            <a:prstGeom prst="ellipse">
              <a:avLst/>
            </a:prstGeom>
            <a:solidFill>
              <a:srgbClr val="CFDBFD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196" name="Oval 73"/>
            <p:cNvSpPr>
              <a:spLocks noChangeArrowheads="1"/>
            </p:cNvSpPr>
            <p:nvPr/>
          </p:nvSpPr>
          <p:spPr bwMode="auto">
            <a:xfrm>
              <a:off x="7620000" y="1676400"/>
              <a:ext cx="304800" cy="304800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197" name="Oval 74"/>
            <p:cNvSpPr>
              <a:spLocks noChangeArrowheads="1"/>
            </p:cNvSpPr>
            <p:nvPr/>
          </p:nvSpPr>
          <p:spPr bwMode="auto">
            <a:xfrm>
              <a:off x="6324600" y="2590800"/>
              <a:ext cx="304800" cy="304800"/>
            </a:xfrm>
            <a:prstGeom prst="ellipse">
              <a:avLst/>
            </a:prstGeom>
            <a:solidFill>
              <a:srgbClr val="CFDBFD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198" name="Oval 75"/>
            <p:cNvSpPr>
              <a:spLocks noChangeArrowheads="1"/>
            </p:cNvSpPr>
            <p:nvPr/>
          </p:nvSpPr>
          <p:spPr bwMode="auto">
            <a:xfrm>
              <a:off x="5334000" y="3276600"/>
              <a:ext cx="304800" cy="304800"/>
            </a:xfrm>
            <a:prstGeom prst="ellipse">
              <a:avLst/>
            </a:prstGeom>
            <a:solidFill>
              <a:srgbClr val="CFDBFD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199" name="Oval 76"/>
            <p:cNvSpPr>
              <a:spLocks noChangeArrowheads="1"/>
            </p:cNvSpPr>
            <p:nvPr/>
          </p:nvSpPr>
          <p:spPr bwMode="auto">
            <a:xfrm>
              <a:off x="8305800" y="2438400"/>
              <a:ext cx="304800" cy="304800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200" name="Oval 77"/>
            <p:cNvSpPr>
              <a:spLocks noChangeArrowheads="1"/>
            </p:cNvSpPr>
            <p:nvPr/>
          </p:nvSpPr>
          <p:spPr bwMode="auto">
            <a:xfrm>
              <a:off x="7772400" y="3124200"/>
              <a:ext cx="304800" cy="304800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E</a:t>
              </a:r>
            </a:p>
          </p:txBody>
        </p:sp>
        <p:cxnSp>
          <p:nvCxnSpPr>
            <p:cNvPr id="201" name="AutoShape 78"/>
            <p:cNvCxnSpPr>
              <a:cxnSpLocks noChangeShapeType="1"/>
              <a:stCxn id="195" idx="5"/>
              <a:endCxn id="197" idx="1"/>
            </p:cNvCxnSpPr>
            <p:nvPr/>
          </p:nvCxnSpPr>
          <p:spPr bwMode="auto">
            <a:xfrm>
              <a:off x="5899150" y="2260600"/>
              <a:ext cx="469900" cy="355600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2" name="AutoShape 79"/>
            <p:cNvCxnSpPr>
              <a:cxnSpLocks noChangeShapeType="1"/>
              <a:stCxn id="197" idx="3"/>
              <a:endCxn id="198" idx="7"/>
            </p:cNvCxnSpPr>
            <p:nvPr/>
          </p:nvCxnSpPr>
          <p:spPr bwMode="auto">
            <a:xfrm flipH="1">
              <a:off x="5594350" y="2870200"/>
              <a:ext cx="774700" cy="431800"/>
            </a:xfrm>
            <a:prstGeom prst="straightConnector1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3" name="AutoShape 80"/>
            <p:cNvCxnSpPr>
              <a:cxnSpLocks noChangeShapeType="1"/>
              <a:stCxn id="195" idx="3"/>
              <a:endCxn id="198" idx="0"/>
            </p:cNvCxnSpPr>
            <p:nvPr/>
          </p:nvCxnSpPr>
          <p:spPr bwMode="auto">
            <a:xfrm flipH="1">
              <a:off x="5486400" y="2260600"/>
              <a:ext cx="196850" cy="996950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" name="AutoShape 81"/>
            <p:cNvCxnSpPr>
              <a:cxnSpLocks noChangeShapeType="1"/>
              <a:stCxn id="197" idx="6"/>
              <a:endCxn id="200" idx="1"/>
            </p:cNvCxnSpPr>
            <p:nvPr/>
          </p:nvCxnSpPr>
          <p:spPr bwMode="auto">
            <a:xfrm>
              <a:off x="6648450" y="2743200"/>
              <a:ext cx="1168400" cy="415925"/>
            </a:xfrm>
            <a:prstGeom prst="straightConnector1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" name="AutoShape 82"/>
            <p:cNvCxnSpPr>
              <a:cxnSpLocks noChangeShapeType="1"/>
              <a:stCxn id="198" idx="6"/>
              <a:endCxn id="200" idx="2"/>
            </p:cNvCxnSpPr>
            <p:nvPr/>
          </p:nvCxnSpPr>
          <p:spPr bwMode="auto">
            <a:xfrm flipV="1">
              <a:off x="5657850" y="3276600"/>
              <a:ext cx="2105025" cy="152400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6" name="AutoShape 83"/>
            <p:cNvCxnSpPr>
              <a:cxnSpLocks noChangeShapeType="1"/>
              <a:stCxn id="195" idx="6"/>
              <a:endCxn id="196" idx="2"/>
            </p:cNvCxnSpPr>
            <p:nvPr/>
          </p:nvCxnSpPr>
          <p:spPr bwMode="auto">
            <a:xfrm flipV="1">
              <a:off x="5962650" y="1828800"/>
              <a:ext cx="1647825" cy="304800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7" name="AutoShape 84"/>
            <p:cNvCxnSpPr>
              <a:cxnSpLocks noChangeShapeType="1"/>
              <a:stCxn id="197" idx="7"/>
              <a:endCxn id="196" idx="3"/>
            </p:cNvCxnSpPr>
            <p:nvPr/>
          </p:nvCxnSpPr>
          <p:spPr bwMode="auto">
            <a:xfrm flipV="1">
              <a:off x="6584950" y="1946275"/>
              <a:ext cx="1079500" cy="669925"/>
            </a:xfrm>
            <a:prstGeom prst="straightConnector1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8" name="AutoShape 85"/>
            <p:cNvCxnSpPr>
              <a:cxnSpLocks noChangeShapeType="1"/>
              <a:stCxn id="199" idx="1"/>
              <a:endCxn id="196" idx="5"/>
            </p:cNvCxnSpPr>
            <p:nvPr/>
          </p:nvCxnSpPr>
          <p:spPr bwMode="auto">
            <a:xfrm flipH="1" flipV="1">
              <a:off x="7880350" y="1946275"/>
              <a:ext cx="469900" cy="52705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9" name="AutoShape 86"/>
            <p:cNvCxnSpPr>
              <a:cxnSpLocks noChangeShapeType="1"/>
              <a:stCxn id="200" idx="7"/>
              <a:endCxn id="199" idx="3"/>
            </p:cNvCxnSpPr>
            <p:nvPr/>
          </p:nvCxnSpPr>
          <p:spPr bwMode="auto">
            <a:xfrm flipV="1">
              <a:off x="8032750" y="2708275"/>
              <a:ext cx="317500" cy="45085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0" name="Text Box 87"/>
            <p:cNvSpPr txBox="1">
              <a:spLocks noChangeArrowheads="1"/>
            </p:cNvSpPr>
            <p:nvPr/>
          </p:nvSpPr>
          <p:spPr bwMode="auto">
            <a:xfrm>
              <a:off x="6615113" y="1676400"/>
              <a:ext cx="3095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211" name="Text Box 88"/>
            <p:cNvSpPr txBox="1">
              <a:spLocks noChangeArrowheads="1"/>
            </p:cNvSpPr>
            <p:nvPr/>
          </p:nvSpPr>
          <p:spPr bwMode="auto">
            <a:xfrm>
              <a:off x="8105775" y="1995488"/>
              <a:ext cx="3095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212" name="Text Box 89"/>
            <p:cNvSpPr txBox="1">
              <a:spLocks noChangeArrowheads="1"/>
            </p:cNvSpPr>
            <p:nvPr/>
          </p:nvSpPr>
          <p:spPr bwMode="auto">
            <a:xfrm>
              <a:off x="5265738" y="2463800"/>
              <a:ext cx="3095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13" name="Text Box 90"/>
            <p:cNvSpPr txBox="1">
              <a:spLocks noChangeArrowheads="1"/>
            </p:cNvSpPr>
            <p:nvPr/>
          </p:nvSpPr>
          <p:spPr bwMode="auto">
            <a:xfrm>
              <a:off x="7234238" y="2681288"/>
              <a:ext cx="3095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214" name="Text Box 91"/>
            <p:cNvSpPr txBox="1">
              <a:spLocks noChangeArrowheads="1"/>
            </p:cNvSpPr>
            <p:nvPr/>
          </p:nvSpPr>
          <p:spPr bwMode="auto">
            <a:xfrm>
              <a:off x="5853113" y="2376488"/>
              <a:ext cx="3095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215" name="Text Box 92"/>
            <p:cNvSpPr txBox="1">
              <a:spLocks noChangeArrowheads="1"/>
            </p:cNvSpPr>
            <p:nvPr/>
          </p:nvSpPr>
          <p:spPr bwMode="auto">
            <a:xfrm>
              <a:off x="6492875" y="3367088"/>
              <a:ext cx="3095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216" name="Text Box 93"/>
            <p:cNvSpPr txBox="1">
              <a:spLocks noChangeArrowheads="1"/>
            </p:cNvSpPr>
            <p:nvPr/>
          </p:nvSpPr>
          <p:spPr bwMode="auto">
            <a:xfrm>
              <a:off x="8158163" y="2838450"/>
              <a:ext cx="3095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17" name="Text Box 94"/>
            <p:cNvSpPr txBox="1">
              <a:spLocks noChangeArrowheads="1"/>
            </p:cNvSpPr>
            <p:nvPr/>
          </p:nvSpPr>
          <p:spPr bwMode="auto">
            <a:xfrm>
              <a:off x="7086600" y="2224088"/>
              <a:ext cx="3095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218" name="Text Box 95"/>
            <p:cNvSpPr txBox="1">
              <a:spLocks noChangeArrowheads="1"/>
            </p:cNvSpPr>
            <p:nvPr/>
          </p:nvSpPr>
          <p:spPr bwMode="auto">
            <a:xfrm>
              <a:off x="6059488" y="2940050"/>
              <a:ext cx="3095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219" name="Text Box 96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3095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220" name="Text Box 97"/>
            <p:cNvSpPr txBox="1">
              <a:spLocks noChangeArrowheads="1"/>
            </p:cNvSpPr>
            <p:nvPr/>
          </p:nvSpPr>
          <p:spPr bwMode="auto">
            <a:xfrm>
              <a:off x="8001000" y="3290888"/>
              <a:ext cx="3095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221" name="Text Box 98"/>
            <p:cNvSpPr txBox="1">
              <a:spLocks noChangeArrowheads="1"/>
            </p:cNvSpPr>
            <p:nvPr/>
          </p:nvSpPr>
          <p:spPr bwMode="auto">
            <a:xfrm>
              <a:off x="5410200" y="1766888"/>
              <a:ext cx="3095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22" name="Text Box 99"/>
            <p:cNvSpPr txBox="1">
              <a:spLocks noChangeArrowheads="1"/>
            </p:cNvSpPr>
            <p:nvPr/>
          </p:nvSpPr>
          <p:spPr bwMode="auto">
            <a:xfrm>
              <a:off x="6324600" y="2276475"/>
              <a:ext cx="3095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223" name="Text Box 100"/>
            <p:cNvSpPr txBox="1">
              <a:spLocks noChangeArrowheads="1"/>
            </p:cNvSpPr>
            <p:nvPr/>
          </p:nvSpPr>
          <p:spPr bwMode="auto">
            <a:xfrm>
              <a:off x="8567738" y="2224088"/>
              <a:ext cx="3476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b="1" i="0" smtClean="0">
                  <a:solidFill>
                    <a:srgbClr val="BE2D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224" name="Text Box 101"/>
            <p:cNvSpPr txBox="1">
              <a:spLocks noChangeArrowheads="1"/>
            </p:cNvSpPr>
            <p:nvPr/>
          </p:nvSpPr>
          <p:spPr bwMode="auto">
            <a:xfrm>
              <a:off x="7847013" y="1462088"/>
              <a:ext cx="3095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7</a:t>
              </a:r>
              <a:endParaRPr lang="en-US" sz="1800" i="0" smtClean="0">
                <a:solidFill>
                  <a:srgbClr val="BE2D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29200" y="3889375"/>
            <a:ext cx="3900488" cy="2511425"/>
            <a:chOff x="5029200" y="3889375"/>
            <a:chExt cx="3900488" cy="2511425"/>
          </a:xfrm>
        </p:grpSpPr>
        <p:sp>
          <p:nvSpPr>
            <p:cNvPr id="225" name="Freeform 102"/>
            <p:cNvSpPr>
              <a:spLocks/>
            </p:cNvSpPr>
            <p:nvPr/>
          </p:nvSpPr>
          <p:spPr bwMode="auto">
            <a:xfrm>
              <a:off x="5029200" y="3889375"/>
              <a:ext cx="3336925" cy="2511425"/>
            </a:xfrm>
            <a:custGeom>
              <a:avLst/>
              <a:gdLst>
                <a:gd name="T0" fmla="*/ 82 w 2102"/>
                <a:gd name="T1" fmla="*/ 971 h 1582"/>
                <a:gd name="T2" fmla="*/ 70 w 2102"/>
                <a:gd name="T3" fmla="*/ 1499 h 1582"/>
                <a:gd name="T4" fmla="*/ 502 w 2102"/>
                <a:gd name="T5" fmla="*/ 1469 h 1582"/>
                <a:gd name="T6" fmla="*/ 1300 w 2102"/>
                <a:gd name="T7" fmla="*/ 881 h 1582"/>
                <a:gd name="T8" fmla="*/ 2026 w 2102"/>
                <a:gd name="T9" fmla="*/ 323 h 1582"/>
                <a:gd name="T10" fmla="*/ 1756 w 2102"/>
                <a:gd name="T11" fmla="*/ 23 h 1582"/>
                <a:gd name="T12" fmla="*/ 964 w 2102"/>
                <a:gd name="T13" fmla="*/ 185 h 1582"/>
                <a:gd name="T14" fmla="*/ 208 w 2102"/>
                <a:gd name="T15" fmla="*/ 365 h 1582"/>
                <a:gd name="T16" fmla="*/ 82 w 2102"/>
                <a:gd name="T17" fmla="*/ 97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02" h="1582">
                  <a:moveTo>
                    <a:pt x="82" y="971"/>
                  </a:moveTo>
                  <a:cubicBezTo>
                    <a:pt x="88" y="1133"/>
                    <a:pt x="0" y="1416"/>
                    <a:pt x="70" y="1499"/>
                  </a:cubicBezTo>
                  <a:cubicBezTo>
                    <a:pt x="140" y="1582"/>
                    <a:pt x="297" y="1572"/>
                    <a:pt x="502" y="1469"/>
                  </a:cubicBezTo>
                  <a:cubicBezTo>
                    <a:pt x="707" y="1366"/>
                    <a:pt x="1046" y="1072"/>
                    <a:pt x="1300" y="881"/>
                  </a:cubicBezTo>
                  <a:cubicBezTo>
                    <a:pt x="1554" y="690"/>
                    <a:pt x="1950" y="466"/>
                    <a:pt x="2026" y="323"/>
                  </a:cubicBezTo>
                  <a:cubicBezTo>
                    <a:pt x="2102" y="180"/>
                    <a:pt x="1933" y="46"/>
                    <a:pt x="1756" y="23"/>
                  </a:cubicBezTo>
                  <a:cubicBezTo>
                    <a:pt x="1579" y="0"/>
                    <a:pt x="1222" y="128"/>
                    <a:pt x="964" y="185"/>
                  </a:cubicBezTo>
                  <a:cubicBezTo>
                    <a:pt x="706" y="242"/>
                    <a:pt x="355" y="234"/>
                    <a:pt x="208" y="365"/>
                  </a:cubicBezTo>
                  <a:cubicBezTo>
                    <a:pt x="61" y="496"/>
                    <a:pt x="76" y="809"/>
                    <a:pt x="82" y="97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6" name="Oval 103"/>
            <p:cNvSpPr>
              <a:spLocks noChangeArrowheads="1"/>
            </p:cNvSpPr>
            <p:nvPr/>
          </p:nvSpPr>
          <p:spPr bwMode="auto">
            <a:xfrm>
              <a:off x="5673725" y="4516438"/>
              <a:ext cx="304800" cy="304800"/>
            </a:xfrm>
            <a:prstGeom prst="ellipse">
              <a:avLst/>
            </a:prstGeom>
            <a:solidFill>
              <a:srgbClr val="CFDBFD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B</a:t>
              </a:r>
            </a:p>
          </p:txBody>
        </p:sp>
        <p:sp>
          <p:nvSpPr>
            <p:cNvPr id="227" name="Oval 104"/>
            <p:cNvSpPr>
              <a:spLocks noChangeArrowheads="1"/>
            </p:cNvSpPr>
            <p:nvPr/>
          </p:nvSpPr>
          <p:spPr bwMode="auto">
            <a:xfrm>
              <a:off x="7654925" y="4211638"/>
              <a:ext cx="304800" cy="304800"/>
            </a:xfrm>
            <a:prstGeom prst="ellipse">
              <a:avLst/>
            </a:prstGeom>
            <a:solidFill>
              <a:srgbClr val="CFDBFD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D</a:t>
              </a:r>
            </a:p>
          </p:txBody>
        </p:sp>
        <p:sp>
          <p:nvSpPr>
            <p:cNvPr id="228" name="Oval 105"/>
            <p:cNvSpPr>
              <a:spLocks noChangeArrowheads="1"/>
            </p:cNvSpPr>
            <p:nvPr/>
          </p:nvSpPr>
          <p:spPr bwMode="auto">
            <a:xfrm>
              <a:off x="6359525" y="5126038"/>
              <a:ext cx="304800" cy="304800"/>
            </a:xfrm>
            <a:prstGeom prst="ellipse">
              <a:avLst/>
            </a:prstGeom>
            <a:solidFill>
              <a:srgbClr val="CFDBFD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C</a:t>
              </a:r>
            </a:p>
          </p:txBody>
        </p:sp>
        <p:sp>
          <p:nvSpPr>
            <p:cNvPr id="229" name="Oval 106"/>
            <p:cNvSpPr>
              <a:spLocks noChangeArrowheads="1"/>
            </p:cNvSpPr>
            <p:nvPr/>
          </p:nvSpPr>
          <p:spPr bwMode="auto">
            <a:xfrm>
              <a:off x="5368925" y="5811838"/>
              <a:ext cx="304800" cy="304800"/>
            </a:xfrm>
            <a:prstGeom prst="ellipse">
              <a:avLst/>
            </a:prstGeom>
            <a:solidFill>
              <a:srgbClr val="CFDBFD"/>
            </a:solidFill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BE2D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A</a:t>
              </a:r>
            </a:p>
          </p:txBody>
        </p:sp>
        <p:sp>
          <p:nvSpPr>
            <p:cNvPr id="230" name="Oval 107"/>
            <p:cNvSpPr>
              <a:spLocks noChangeArrowheads="1"/>
            </p:cNvSpPr>
            <p:nvPr/>
          </p:nvSpPr>
          <p:spPr bwMode="auto">
            <a:xfrm>
              <a:off x="8340725" y="4973638"/>
              <a:ext cx="304800" cy="304800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F</a:t>
              </a:r>
            </a:p>
          </p:txBody>
        </p:sp>
        <p:sp>
          <p:nvSpPr>
            <p:cNvPr id="231" name="Oval 108"/>
            <p:cNvSpPr>
              <a:spLocks noChangeArrowheads="1"/>
            </p:cNvSpPr>
            <p:nvPr/>
          </p:nvSpPr>
          <p:spPr bwMode="auto">
            <a:xfrm>
              <a:off x="7807325" y="5659438"/>
              <a:ext cx="304800" cy="304800"/>
            </a:xfrm>
            <a:prstGeom prst="ellipse">
              <a:avLst/>
            </a:prstGeom>
            <a:solidFill>
              <a:srgbClr val="ECD882"/>
            </a:solidFill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E</a:t>
              </a:r>
            </a:p>
          </p:txBody>
        </p:sp>
        <p:cxnSp>
          <p:nvCxnSpPr>
            <p:cNvPr id="232" name="AutoShape 109"/>
            <p:cNvCxnSpPr>
              <a:cxnSpLocks noChangeShapeType="1"/>
              <a:stCxn id="226" idx="5"/>
              <a:endCxn id="228" idx="1"/>
            </p:cNvCxnSpPr>
            <p:nvPr/>
          </p:nvCxnSpPr>
          <p:spPr bwMode="auto">
            <a:xfrm>
              <a:off x="5934075" y="4795838"/>
              <a:ext cx="469900" cy="355600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3" name="AutoShape 110"/>
            <p:cNvCxnSpPr>
              <a:cxnSpLocks noChangeShapeType="1"/>
              <a:stCxn id="228" idx="3"/>
              <a:endCxn id="229" idx="7"/>
            </p:cNvCxnSpPr>
            <p:nvPr/>
          </p:nvCxnSpPr>
          <p:spPr bwMode="auto">
            <a:xfrm flipH="1">
              <a:off x="5629275" y="5405438"/>
              <a:ext cx="774700" cy="431800"/>
            </a:xfrm>
            <a:prstGeom prst="straightConnector1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4" name="AutoShape 111"/>
            <p:cNvCxnSpPr>
              <a:cxnSpLocks noChangeShapeType="1"/>
              <a:stCxn id="226" idx="3"/>
              <a:endCxn id="229" idx="0"/>
            </p:cNvCxnSpPr>
            <p:nvPr/>
          </p:nvCxnSpPr>
          <p:spPr bwMode="auto">
            <a:xfrm flipH="1">
              <a:off x="5521325" y="4795838"/>
              <a:ext cx="196850" cy="996950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" name="AutoShape 112"/>
            <p:cNvCxnSpPr>
              <a:cxnSpLocks noChangeShapeType="1"/>
              <a:stCxn id="228" idx="6"/>
              <a:endCxn id="231" idx="1"/>
            </p:cNvCxnSpPr>
            <p:nvPr/>
          </p:nvCxnSpPr>
          <p:spPr bwMode="auto">
            <a:xfrm>
              <a:off x="6683375" y="5278438"/>
              <a:ext cx="1168400" cy="415925"/>
            </a:xfrm>
            <a:prstGeom prst="straightConnector1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6" name="AutoShape 113"/>
            <p:cNvCxnSpPr>
              <a:cxnSpLocks noChangeShapeType="1"/>
              <a:stCxn id="229" idx="6"/>
              <a:endCxn id="231" idx="2"/>
            </p:cNvCxnSpPr>
            <p:nvPr/>
          </p:nvCxnSpPr>
          <p:spPr bwMode="auto">
            <a:xfrm flipV="1">
              <a:off x="5692775" y="5811838"/>
              <a:ext cx="2105025" cy="152400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7" name="AutoShape 114"/>
            <p:cNvCxnSpPr>
              <a:cxnSpLocks noChangeShapeType="1"/>
              <a:stCxn id="226" idx="6"/>
              <a:endCxn id="227" idx="2"/>
            </p:cNvCxnSpPr>
            <p:nvPr/>
          </p:nvCxnSpPr>
          <p:spPr bwMode="auto">
            <a:xfrm flipV="1">
              <a:off x="5997575" y="4364038"/>
              <a:ext cx="1638300" cy="304800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" name="AutoShape 115"/>
            <p:cNvCxnSpPr>
              <a:cxnSpLocks noChangeShapeType="1"/>
              <a:stCxn id="228" idx="7"/>
              <a:endCxn id="227" idx="3"/>
            </p:cNvCxnSpPr>
            <p:nvPr/>
          </p:nvCxnSpPr>
          <p:spPr bwMode="auto">
            <a:xfrm flipV="1">
              <a:off x="6619875" y="4491038"/>
              <a:ext cx="1079500" cy="660400"/>
            </a:xfrm>
            <a:prstGeom prst="straightConnector1">
              <a:avLst/>
            </a:prstGeom>
            <a:noFill/>
            <a:ln w="38100">
              <a:solidFill>
                <a:srgbClr val="40458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9" name="AutoShape 116"/>
            <p:cNvCxnSpPr>
              <a:cxnSpLocks noChangeShapeType="1"/>
              <a:stCxn id="230" idx="1"/>
              <a:endCxn id="227" idx="5"/>
            </p:cNvCxnSpPr>
            <p:nvPr/>
          </p:nvCxnSpPr>
          <p:spPr bwMode="auto">
            <a:xfrm flipH="1" flipV="1">
              <a:off x="7915275" y="4491038"/>
              <a:ext cx="469900" cy="517525"/>
            </a:xfrm>
            <a:prstGeom prst="straightConnector1">
              <a:avLst/>
            </a:prstGeom>
            <a:noFill/>
            <a:ln w="38100">
              <a:solidFill>
                <a:srgbClr val="BE2D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0" name="AutoShape 117"/>
            <p:cNvCxnSpPr>
              <a:cxnSpLocks noChangeShapeType="1"/>
              <a:stCxn id="231" idx="7"/>
              <a:endCxn id="230" idx="3"/>
            </p:cNvCxnSpPr>
            <p:nvPr/>
          </p:nvCxnSpPr>
          <p:spPr bwMode="auto">
            <a:xfrm flipV="1">
              <a:off x="8067675" y="5243513"/>
              <a:ext cx="317500" cy="450850"/>
            </a:xfrm>
            <a:prstGeom prst="straightConnector1">
              <a:avLst/>
            </a:prstGeom>
            <a:noFill/>
            <a:ln w="19050">
              <a:solidFill>
                <a:srgbClr val="40458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1" name="Text Box 118"/>
            <p:cNvSpPr txBox="1">
              <a:spLocks noChangeArrowheads="1"/>
            </p:cNvSpPr>
            <p:nvPr/>
          </p:nvSpPr>
          <p:spPr bwMode="auto">
            <a:xfrm>
              <a:off x="6650038" y="4211638"/>
              <a:ext cx="3095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242" name="Text Box 119"/>
            <p:cNvSpPr txBox="1">
              <a:spLocks noChangeArrowheads="1"/>
            </p:cNvSpPr>
            <p:nvPr/>
          </p:nvSpPr>
          <p:spPr bwMode="auto">
            <a:xfrm>
              <a:off x="8140700" y="4530725"/>
              <a:ext cx="3095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243" name="Text Box 120"/>
            <p:cNvSpPr txBox="1">
              <a:spLocks noChangeArrowheads="1"/>
            </p:cNvSpPr>
            <p:nvPr/>
          </p:nvSpPr>
          <p:spPr bwMode="auto">
            <a:xfrm>
              <a:off x="5300663" y="4999038"/>
              <a:ext cx="3095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44" name="Text Box 121"/>
            <p:cNvSpPr txBox="1">
              <a:spLocks noChangeArrowheads="1"/>
            </p:cNvSpPr>
            <p:nvPr/>
          </p:nvSpPr>
          <p:spPr bwMode="auto">
            <a:xfrm>
              <a:off x="7269163" y="5216525"/>
              <a:ext cx="3095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245" name="Text Box 122"/>
            <p:cNvSpPr txBox="1">
              <a:spLocks noChangeArrowheads="1"/>
            </p:cNvSpPr>
            <p:nvPr/>
          </p:nvSpPr>
          <p:spPr bwMode="auto">
            <a:xfrm>
              <a:off x="5888038" y="4911725"/>
              <a:ext cx="3095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246" name="Text Box 123"/>
            <p:cNvSpPr txBox="1">
              <a:spLocks noChangeArrowheads="1"/>
            </p:cNvSpPr>
            <p:nvPr/>
          </p:nvSpPr>
          <p:spPr bwMode="auto">
            <a:xfrm>
              <a:off x="6527800" y="5902325"/>
              <a:ext cx="3095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247" name="Text Box 124"/>
            <p:cNvSpPr txBox="1">
              <a:spLocks noChangeArrowheads="1"/>
            </p:cNvSpPr>
            <p:nvPr/>
          </p:nvSpPr>
          <p:spPr bwMode="auto">
            <a:xfrm>
              <a:off x="8193088" y="5373688"/>
              <a:ext cx="3095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248" name="Text Box 125"/>
            <p:cNvSpPr txBox="1">
              <a:spLocks noChangeArrowheads="1"/>
            </p:cNvSpPr>
            <p:nvPr/>
          </p:nvSpPr>
          <p:spPr bwMode="auto">
            <a:xfrm>
              <a:off x="7121525" y="4759325"/>
              <a:ext cx="3095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ahoma" panose="020B0604030504040204" pitchFamily="34" charset="0"/>
                </a:rPr>
                <a:t>9</a:t>
              </a:r>
            </a:p>
          </p:txBody>
        </p:sp>
        <p:sp>
          <p:nvSpPr>
            <p:cNvPr id="249" name="Text Box 126"/>
            <p:cNvSpPr txBox="1">
              <a:spLocks noChangeArrowheads="1"/>
            </p:cNvSpPr>
            <p:nvPr/>
          </p:nvSpPr>
          <p:spPr bwMode="auto">
            <a:xfrm>
              <a:off x="6094413" y="5475288"/>
              <a:ext cx="3095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40458C"/>
                  </a:solidFill>
                  <a:latin typeface="Tahoma" panose="020B0604030504040204" pitchFamily="34" charset="0"/>
                </a:rPr>
                <a:t>8</a:t>
              </a:r>
            </a:p>
          </p:txBody>
        </p:sp>
        <p:sp>
          <p:nvSpPr>
            <p:cNvPr id="250" name="Text Box 127"/>
            <p:cNvSpPr txBox="1">
              <a:spLocks noChangeArrowheads="1"/>
            </p:cNvSpPr>
            <p:nvPr/>
          </p:nvSpPr>
          <p:spPr bwMode="auto">
            <a:xfrm>
              <a:off x="5140325" y="5964238"/>
              <a:ext cx="3095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251" name="Text Box 128"/>
            <p:cNvSpPr txBox="1">
              <a:spLocks noChangeArrowheads="1"/>
            </p:cNvSpPr>
            <p:nvPr/>
          </p:nvSpPr>
          <p:spPr bwMode="auto">
            <a:xfrm>
              <a:off x="8035925" y="5826125"/>
              <a:ext cx="3095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7</a:t>
              </a:r>
            </a:p>
          </p:txBody>
        </p:sp>
        <p:sp>
          <p:nvSpPr>
            <p:cNvPr id="252" name="Text Box 129"/>
            <p:cNvSpPr txBox="1">
              <a:spLocks noChangeArrowheads="1"/>
            </p:cNvSpPr>
            <p:nvPr/>
          </p:nvSpPr>
          <p:spPr bwMode="auto">
            <a:xfrm>
              <a:off x="5445125" y="4302125"/>
              <a:ext cx="3095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253" name="Text Box 130"/>
            <p:cNvSpPr txBox="1">
              <a:spLocks noChangeArrowheads="1"/>
            </p:cNvSpPr>
            <p:nvPr/>
          </p:nvSpPr>
          <p:spPr bwMode="auto">
            <a:xfrm>
              <a:off x="6359525" y="4811713"/>
              <a:ext cx="3095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</a:rPr>
                <a:t>5</a:t>
              </a:r>
            </a:p>
          </p:txBody>
        </p:sp>
        <p:sp>
          <p:nvSpPr>
            <p:cNvPr id="254" name="Text Box 131"/>
            <p:cNvSpPr txBox="1">
              <a:spLocks noChangeArrowheads="1"/>
            </p:cNvSpPr>
            <p:nvPr/>
          </p:nvSpPr>
          <p:spPr bwMode="auto">
            <a:xfrm>
              <a:off x="8620125" y="4757738"/>
              <a:ext cx="3095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255" name="Text Box 132"/>
            <p:cNvSpPr txBox="1">
              <a:spLocks noChangeArrowheads="1"/>
            </p:cNvSpPr>
            <p:nvPr/>
          </p:nvSpPr>
          <p:spPr bwMode="auto">
            <a:xfrm>
              <a:off x="7881938" y="3997325"/>
              <a:ext cx="3095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800" i="0" smtClean="0">
                  <a:solidFill>
                    <a:srgbClr val="BE2D00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7</a:t>
              </a:r>
              <a:endParaRPr lang="en-US" sz="1800" i="0" smtClean="0">
                <a:solidFill>
                  <a:srgbClr val="BE2D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56" name="AutoShape 133"/>
          <p:cNvSpPr>
            <a:spLocks noChangeArrowheads="1"/>
          </p:cNvSpPr>
          <p:nvPr/>
        </p:nvSpPr>
        <p:spPr bwMode="auto">
          <a:xfrm rot="5400000">
            <a:off x="67103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57" name="AutoShape 134"/>
          <p:cNvSpPr>
            <a:spLocks noChangeArrowheads="1"/>
          </p:cNvSpPr>
          <p:nvPr/>
        </p:nvSpPr>
        <p:spPr bwMode="auto">
          <a:xfrm rot="8100000" flipH="1" flipV="1">
            <a:off x="4240213" y="3797300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258" name="AutoShape 135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23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257" grpId="0" animBg="1"/>
      <p:bldP spid="2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743301" y="1675733"/>
            <a:ext cx="4076889" cy="2715491"/>
          </a:xfrm>
          <a:custGeom>
            <a:avLst/>
            <a:gdLst>
              <a:gd name="connsiteX0" fmla="*/ 102860 w 4076889"/>
              <a:gd name="connsiteY0" fmla="*/ 2555073 h 2715491"/>
              <a:gd name="connsiteX1" fmla="*/ 307577 w 4076889"/>
              <a:gd name="connsiteY1" fmla="*/ 1135706 h 2715491"/>
              <a:gd name="connsiteX2" fmla="*/ 198395 w 4076889"/>
              <a:gd name="connsiteY2" fmla="*/ 385079 h 2715491"/>
              <a:gd name="connsiteX3" fmla="*/ 3364675 w 4076889"/>
              <a:gd name="connsiteY3" fmla="*/ 57533 h 2715491"/>
              <a:gd name="connsiteX4" fmla="*/ 4074359 w 4076889"/>
              <a:gd name="connsiteY4" fmla="*/ 1545139 h 2715491"/>
              <a:gd name="connsiteX5" fmla="*/ 3569392 w 4076889"/>
              <a:gd name="connsiteY5" fmla="*/ 1749855 h 2715491"/>
              <a:gd name="connsiteX6" fmla="*/ 2750526 w 4076889"/>
              <a:gd name="connsiteY6" fmla="*/ 1558786 h 2715491"/>
              <a:gd name="connsiteX7" fmla="*/ 2081786 w 4076889"/>
              <a:gd name="connsiteY7" fmla="*/ 2268470 h 2715491"/>
              <a:gd name="connsiteX8" fmla="*/ 744305 w 4076889"/>
              <a:gd name="connsiteY8" fmla="*/ 2650607 h 2715491"/>
              <a:gd name="connsiteX9" fmla="*/ 102860 w 4076889"/>
              <a:gd name="connsiteY9" fmla="*/ 2555073 h 271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76889" h="2715491">
                <a:moveTo>
                  <a:pt x="102860" y="2555073"/>
                </a:moveTo>
                <a:cubicBezTo>
                  <a:pt x="30072" y="2302589"/>
                  <a:pt x="291655" y="1497372"/>
                  <a:pt x="307577" y="1135706"/>
                </a:cubicBezTo>
                <a:cubicBezTo>
                  <a:pt x="323499" y="774040"/>
                  <a:pt x="-311121" y="564774"/>
                  <a:pt x="198395" y="385079"/>
                </a:cubicBezTo>
                <a:cubicBezTo>
                  <a:pt x="707911" y="205383"/>
                  <a:pt x="2718681" y="-135810"/>
                  <a:pt x="3364675" y="57533"/>
                </a:cubicBezTo>
                <a:cubicBezTo>
                  <a:pt x="4010669" y="250876"/>
                  <a:pt x="4040240" y="1263085"/>
                  <a:pt x="4074359" y="1545139"/>
                </a:cubicBezTo>
                <a:cubicBezTo>
                  <a:pt x="4108479" y="1827193"/>
                  <a:pt x="3790031" y="1747581"/>
                  <a:pt x="3569392" y="1749855"/>
                </a:cubicBezTo>
                <a:cubicBezTo>
                  <a:pt x="3348753" y="1752129"/>
                  <a:pt x="2998460" y="1472350"/>
                  <a:pt x="2750526" y="1558786"/>
                </a:cubicBezTo>
                <a:cubicBezTo>
                  <a:pt x="2502592" y="1645222"/>
                  <a:pt x="2416156" y="2086500"/>
                  <a:pt x="2081786" y="2268470"/>
                </a:cubicBezTo>
                <a:cubicBezTo>
                  <a:pt x="1747416" y="2450440"/>
                  <a:pt x="1074126" y="2602840"/>
                  <a:pt x="744305" y="2650607"/>
                </a:cubicBezTo>
                <a:cubicBezTo>
                  <a:pt x="414484" y="2698374"/>
                  <a:pt x="175648" y="2807557"/>
                  <a:pt x="102860" y="255507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Algorithm: Example </a:t>
            </a:r>
            <a:r>
              <a:rPr lang="en-US" dirty="0" smtClean="0"/>
              <a:t>2 (cont.)</a:t>
            </a:r>
            <a:endParaRPr lang="en-US" dirty="0"/>
          </a:p>
        </p:txBody>
      </p:sp>
      <p:sp>
        <p:nvSpPr>
          <p:cNvPr id="68" name="Oval 4"/>
          <p:cNvSpPr>
            <a:spLocks noChangeArrowheads="1"/>
          </p:cNvSpPr>
          <p:nvPr/>
        </p:nvSpPr>
        <p:spPr bwMode="auto">
          <a:xfrm>
            <a:off x="1406525" y="2303463"/>
            <a:ext cx="304800" cy="304800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3387725" y="1998663"/>
            <a:ext cx="304800" cy="304800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0" name="Oval 6"/>
          <p:cNvSpPr>
            <a:spLocks noChangeArrowheads="1"/>
          </p:cNvSpPr>
          <p:nvPr/>
        </p:nvSpPr>
        <p:spPr bwMode="auto">
          <a:xfrm>
            <a:off x="2092325" y="2913063"/>
            <a:ext cx="304800" cy="304800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1101725" y="3598863"/>
            <a:ext cx="304800" cy="304800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72" name="Oval 8"/>
          <p:cNvSpPr>
            <a:spLocks noChangeArrowheads="1"/>
          </p:cNvSpPr>
          <p:nvPr/>
        </p:nvSpPr>
        <p:spPr bwMode="auto">
          <a:xfrm>
            <a:off x="4073525" y="2760663"/>
            <a:ext cx="304800" cy="304800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73" name="Oval 9"/>
          <p:cNvSpPr>
            <a:spLocks noChangeArrowheads="1"/>
          </p:cNvSpPr>
          <p:nvPr/>
        </p:nvSpPr>
        <p:spPr bwMode="auto">
          <a:xfrm>
            <a:off x="3540125" y="3446463"/>
            <a:ext cx="304800" cy="304800"/>
          </a:xfrm>
          <a:prstGeom prst="ellipse">
            <a:avLst/>
          </a:prstGeom>
          <a:solidFill>
            <a:srgbClr val="ECD882"/>
          </a:solidFill>
          <a:ln w="19050">
            <a:solidFill>
              <a:srgbClr val="40458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rPr>
              <a:t>E</a:t>
            </a:r>
          </a:p>
        </p:txBody>
      </p:sp>
      <p:cxnSp>
        <p:nvCxnSpPr>
          <p:cNvPr id="74" name="AutoShape 10"/>
          <p:cNvCxnSpPr>
            <a:cxnSpLocks noChangeShapeType="1"/>
            <a:stCxn id="68" idx="5"/>
            <a:endCxn id="70" idx="1"/>
          </p:cNvCxnSpPr>
          <p:nvPr/>
        </p:nvCxnSpPr>
        <p:spPr bwMode="auto">
          <a:xfrm>
            <a:off x="1666875" y="2582863"/>
            <a:ext cx="469900" cy="355600"/>
          </a:xfrm>
          <a:prstGeom prst="straightConnector1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1"/>
          <p:cNvCxnSpPr>
            <a:cxnSpLocks noChangeShapeType="1"/>
            <a:stCxn id="70" idx="3"/>
            <a:endCxn id="71" idx="7"/>
          </p:cNvCxnSpPr>
          <p:nvPr/>
        </p:nvCxnSpPr>
        <p:spPr bwMode="auto">
          <a:xfrm flipH="1">
            <a:off x="1362075" y="3192463"/>
            <a:ext cx="774700" cy="431800"/>
          </a:xfrm>
          <a:prstGeom prst="straightConnector1">
            <a:avLst/>
          </a:prstGeom>
          <a:noFill/>
          <a:ln w="3810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2"/>
          <p:cNvCxnSpPr>
            <a:cxnSpLocks noChangeShapeType="1"/>
            <a:stCxn id="68" idx="3"/>
            <a:endCxn id="71" idx="0"/>
          </p:cNvCxnSpPr>
          <p:nvPr/>
        </p:nvCxnSpPr>
        <p:spPr bwMode="auto">
          <a:xfrm flipH="1">
            <a:off x="1254125" y="2582863"/>
            <a:ext cx="196850" cy="996950"/>
          </a:xfrm>
          <a:prstGeom prst="straightConnector1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3"/>
          <p:cNvCxnSpPr>
            <a:cxnSpLocks noChangeShapeType="1"/>
            <a:stCxn id="70" idx="6"/>
            <a:endCxn id="73" idx="1"/>
          </p:cNvCxnSpPr>
          <p:nvPr/>
        </p:nvCxnSpPr>
        <p:spPr bwMode="auto">
          <a:xfrm>
            <a:off x="2416175" y="3065463"/>
            <a:ext cx="1168400" cy="415925"/>
          </a:xfrm>
          <a:prstGeom prst="straightConnector1">
            <a:avLst/>
          </a:prstGeom>
          <a:noFill/>
          <a:ln w="3810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14"/>
          <p:cNvCxnSpPr>
            <a:cxnSpLocks noChangeShapeType="1"/>
            <a:stCxn id="71" idx="6"/>
            <a:endCxn id="73" idx="2"/>
          </p:cNvCxnSpPr>
          <p:nvPr/>
        </p:nvCxnSpPr>
        <p:spPr bwMode="auto">
          <a:xfrm flipV="1">
            <a:off x="1425575" y="3598863"/>
            <a:ext cx="2105025" cy="152400"/>
          </a:xfrm>
          <a:prstGeom prst="straightConnector1">
            <a:avLst/>
          </a:prstGeom>
          <a:noFill/>
          <a:ln w="3810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15"/>
          <p:cNvCxnSpPr>
            <a:cxnSpLocks noChangeShapeType="1"/>
            <a:stCxn id="68" idx="6"/>
            <a:endCxn id="69" idx="2"/>
          </p:cNvCxnSpPr>
          <p:nvPr/>
        </p:nvCxnSpPr>
        <p:spPr bwMode="auto">
          <a:xfrm flipV="1">
            <a:off x="1730375" y="2151063"/>
            <a:ext cx="1638300" cy="304800"/>
          </a:xfrm>
          <a:prstGeom prst="straightConnector1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16"/>
          <p:cNvCxnSpPr>
            <a:cxnSpLocks noChangeShapeType="1"/>
            <a:stCxn id="70" idx="7"/>
            <a:endCxn id="69" idx="3"/>
          </p:cNvCxnSpPr>
          <p:nvPr/>
        </p:nvCxnSpPr>
        <p:spPr bwMode="auto">
          <a:xfrm flipV="1">
            <a:off x="2352675" y="2278063"/>
            <a:ext cx="1079500" cy="660400"/>
          </a:xfrm>
          <a:prstGeom prst="straightConnector1">
            <a:avLst/>
          </a:prstGeom>
          <a:noFill/>
          <a:ln w="3810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AutoShape 17"/>
          <p:cNvCxnSpPr>
            <a:cxnSpLocks noChangeShapeType="1"/>
            <a:stCxn id="72" idx="1"/>
            <a:endCxn id="69" idx="5"/>
          </p:cNvCxnSpPr>
          <p:nvPr/>
        </p:nvCxnSpPr>
        <p:spPr bwMode="auto">
          <a:xfrm flipH="1" flipV="1">
            <a:off x="3648075" y="2278063"/>
            <a:ext cx="469900" cy="508000"/>
          </a:xfrm>
          <a:prstGeom prst="straightConnector1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18"/>
          <p:cNvCxnSpPr>
            <a:cxnSpLocks noChangeShapeType="1"/>
            <a:stCxn id="73" idx="7"/>
            <a:endCxn id="72" idx="3"/>
          </p:cNvCxnSpPr>
          <p:nvPr/>
        </p:nvCxnSpPr>
        <p:spPr bwMode="auto">
          <a:xfrm flipV="1">
            <a:off x="3800475" y="3040063"/>
            <a:ext cx="317500" cy="441325"/>
          </a:xfrm>
          <a:prstGeom prst="straightConnector1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 Box 19"/>
          <p:cNvSpPr txBox="1">
            <a:spLocks noChangeArrowheads="1"/>
          </p:cNvSpPr>
          <p:nvPr/>
        </p:nvSpPr>
        <p:spPr bwMode="auto">
          <a:xfrm>
            <a:off x="2382838" y="19986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84" name="Text Box 20"/>
          <p:cNvSpPr txBox="1">
            <a:spLocks noChangeArrowheads="1"/>
          </p:cNvSpPr>
          <p:nvPr/>
        </p:nvSpPr>
        <p:spPr bwMode="auto">
          <a:xfrm>
            <a:off x="3873500" y="23177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85" name="Text Box 21"/>
          <p:cNvSpPr txBox="1">
            <a:spLocks noChangeArrowheads="1"/>
          </p:cNvSpPr>
          <p:nvPr/>
        </p:nvSpPr>
        <p:spPr bwMode="auto">
          <a:xfrm>
            <a:off x="1033463" y="278606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86" name="Text Box 22"/>
          <p:cNvSpPr txBox="1">
            <a:spLocks noChangeArrowheads="1"/>
          </p:cNvSpPr>
          <p:nvPr/>
        </p:nvSpPr>
        <p:spPr bwMode="auto">
          <a:xfrm>
            <a:off x="3001963" y="30035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>
            <a:off x="1620838" y="26987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88" name="Text Box 24"/>
          <p:cNvSpPr txBox="1">
            <a:spLocks noChangeArrowheads="1"/>
          </p:cNvSpPr>
          <p:nvPr/>
        </p:nvSpPr>
        <p:spPr bwMode="auto">
          <a:xfrm>
            <a:off x="2260600" y="36893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89" name="Text Box 25"/>
          <p:cNvSpPr txBox="1">
            <a:spLocks noChangeArrowheads="1"/>
          </p:cNvSpPr>
          <p:nvPr/>
        </p:nvSpPr>
        <p:spPr bwMode="auto">
          <a:xfrm>
            <a:off x="3925888" y="316071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0" name="Text Box 26"/>
          <p:cNvSpPr txBox="1">
            <a:spLocks noChangeArrowheads="1"/>
          </p:cNvSpPr>
          <p:nvPr/>
        </p:nvSpPr>
        <p:spPr bwMode="auto">
          <a:xfrm>
            <a:off x="2854325" y="25463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91" name="Text Box 27"/>
          <p:cNvSpPr txBox="1">
            <a:spLocks noChangeArrowheads="1"/>
          </p:cNvSpPr>
          <p:nvPr/>
        </p:nvSpPr>
        <p:spPr bwMode="auto">
          <a:xfrm>
            <a:off x="1827213" y="3262313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92" name="Text Box 28"/>
          <p:cNvSpPr txBox="1">
            <a:spLocks noChangeArrowheads="1"/>
          </p:cNvSpPr>
          <p:nvPr/>
        </p:nvSpPr>
        <p:spPr bwMode="auto">
          <a:xfrm>
            <a:off x="873125" y="37512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93" name="Text Box 29"/>
          <p:cNvSpPr txBox="1">
            <a:spLocks noChangeArrowheads="1"/>
          </p:cNvSpPr>
          <p:nvPr/>
        </p:nvSpPr>
        <p:spPr bwMode="auto">
          <a:xfrm>
            <a:off x="3768725" y="36131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94" name="Text Box 30"/>
          <p:cNvSpPr txBox="1">
            <a:spLocks noChangeArrowheads="1"/>
          </p:cNvSpPr>
          <p:nvPr/>
        </p:nvSpPr>
        <p:spPr bwMode="auto">
          <a:xfrm>
            <a:off x="1177925" y="208915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95" name="Text Box 31"/>
          <p:cNvSpPr txBox="1">
            <a:spLocks noChangeArrowheads="1"/>
          </p:cNvSpPr>
          <p:nvPr/>
        </p:nvSpPr>
        <p:spPr bwMode="auto">
          <a:xfrm>
            <a:off x="2092325" y="25987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96" name="Text Box 32"/>
          <p:cNvSpPr txBox="1">
            <a:spLocks noChangeArrowheads="1"/>
          </p:cNvSpPr>
          <p:nvPr/>
        </p:nvSpPr>
        <p:spPr bwMode="auto">
          <a:xfrm>
            <a:off x="4352925" y="2544763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97" name="Text Box 33"/>
          <p:cNvSpPr txBox="1">
            <a:spLocks noChangeArrowheads="1"/>
          </p:cNvSpPr>
          <p:nvPr/>
        </p:nvSpPr>
        <p:spPr bwMode="auto">
          <a:xfrm>
            <a:off x="3614738" y="17843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7</a:t>
            </a:r>
            <a:endParaRPr lang="en-US" sz="1800" i="0" smtClean="0">
              <a:solidFill>
                <a:srgbClr val="BE2D00"/>
              </a:solidFill>
              <a:latin typeface="Tahoma" panose="020B0604030504040204" pitchFamily="34" charset="0"/>
            </a:endParaRPr>
          </a:p>
        </p:txBody>
      </p:sp>
      <p:sp>
        <p:nvSpPr>
          <p:cNvPr id="98" name="Freeform 34"/>
          <p:cNvSpPr>
            <a:spLocks/>
          </p:cNvSpPr>
          <p:nvPr/>
        </p:nvSpPr>
        <p:spPr bwMode="auto">
          <a:xfrm>
            <a:off x="4733925" y="3467100"/>
            <a:ext cx="4037013" cy="2582863"/>
          </a:xfrm>
          <a:custGeom>
            <a:avLst/>
            <a:gdLst>
              <a:gd name="T0" fmla="*/ 82 w 2543"/>
              <a:gd name="T1" fmla="*/ 1000 h 1627"/>
              <a:gd name="T2" fmla="*/ 70 w 2543"/>
              <a:gd name="T3" fmla="*/ 1528 h 1627"/>
              <a:gd name="T4" fmla="*/ 1224 w 2543"/>
              <a:gd name="T5" fmla="*/ 1596 h 1627"/>
              <a:gd name="T6" fmla="*/ 2064 w 2543"/>
              <a:gd name="T7" fmla="*/ 1482 h 1627"/>
              <a:gd name="T8" fmla="*/ 2436 w 2543"/>
              <a:gd name="T9" fmla="*/ 959 h 1627"/>
              <a:gd name="T10" fmla="*/ 2430 w 2543"/>
              <a:gd name="T11" fmla="*/ 527 h 1627"/>
              <a:gd name="T12" fmla="*/ 1756 w 2543"/>
              <a:gd name="T13" fmla="*/ 52 h 1627"/>
              <a:gd name="T14" fmla="*/ 964 w 2543"/>
              <a:gd name="T15" fmla="*/ 214 h 1627"/>
              <a:gd name="T16" fmla="*/ 208 w 2543"/>
              <a:gd name="T17" fmla="*/ 394 h 1627"/>
              <a:gd name="T18" fmla="*/ 82 w 2543"/>
              <a:gd name="T19" fmla="*/ 1000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43" h="1627">
                <a:moveTo>
                  <a:pt x="82" y="1000"/>
                </a:moveTo>
                <a:cubicBezTo>
                  <a:pt x="88" y="1162"/>
                  <a:pt x="0" y="1445"/>
                  <a:pt x="70" y="1528"/>
                </a:cubicBezTo>
                <a:cubicBezTo>
                  <a:pt x="260" y="1627"/>
                  <a:pt x="892" y="1604"/>
                  <a:pt x="1224" y="1596"/>
                </a:cubicBezTo>
                <a:cubicBezTo>
                  <a:pt x="1556" y="1588"/>
                  <a:pt x="1862" y="1588"/>
                  <a:pt x="2064" y="1482"/>
                </a:cubicBezTo>
                <a:cubicBezTo>
                  <a:pt x="2266" y="1376"/>
                  <a:pt x="2375" y="1118"/>
                  <a:pt x="2436" y="959"/>
                </a:cubicBezTo>
                <a:cubicBezTo>
                  <a:pt x="2497" y="800"/>
                  <a:pt x="2543" y="678"/>
                  <a:pt x="2430" y="527"/>
                </a:cubicBezTo>
                <a:cubicBezTo>
                  <a:pt x="2317" y="376"/>
                  <a:pt x="2000" y="104"/>
                  <a:pt x="1756" y="52"/>
                </a:cubicBezTo>
                <a:cubicBezTo>
                  <a:pt x="1512" y="0"/>
                  <a:pt x="1222" y="157"/>
                  <a:pt x="964" y="214"/>
                </a:cubicBezTo>
                <a:cubicBezTo>
                  <a:pt x="706" y="271"/>
                  <a:pt x="355" y="263"/>
                  <a:pt x="208" y="394"/>
                </a:cubicBezTo>
                <a:cubicBezTo>
                  <a:pt x="61" y="525"/>
                  <a:pt x="76" y="838"/>
                  <a:pt x="82" y="100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CA" i="0" smtClean="0">
              <a:solidFill>
                <a:srgbClr val="40458C"/>
              </a:solidFill>
              <a:latin typeface="Tahoma" panose="020B0604030504040204" pitchFamily="34" charset="0"/>
            </a:endParaRPr>
          </a:p>
        </p:txBody>
      </p:sp>
      <p:sp>
        <p:nvSpPr>
          <p:cNvPr id="99" name="Oval 35"/>
          <p:cNvSpPr>
            <a:spLocks noChangeArrowheads="1"/>
          </p:cNvSpPr>
          <p:nvPr/>
        </p:nvSpPr>
        <p:spPr bwMode="auto">
          <a:xfrm>
            <a:off x="5378450" y="4140200"/>
            <a:ext cx="304800" cy="304800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00" name="Oval 36"/>
          <p:cNvSpPr>
            <a:spLocks noChangeArrowheads="1"/>
          </p:cNvSpPr>
          <p:nvPr/>
        </p:nvSpPr>
        <p:spPr bwMode="auto">
          <a:xfrm>
            <a:off x="7359650" y="3835400"/>
            <a:ext cx="304800" cy="304800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101" name="Oval 37"/>
          <p:cNvSpPr>
            <a:spLocks noChangeArrowheads="1"/>
          </p:cNvSpPr>
          <p:nvPr/>
        </p:nvSpPr>
        <p:spPr bwMode="auto">
          <a:xfrm>
            <a:off x="6064250" y="4749800"/>
            <a:ext cx="304800" cy="304800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02" name="Oval 38"/>
          <p:cNvSpPr>
            <a:spLocks noChangeArrowheads="1"/>
          </p:cNvSpPr>
          <p:nvPr/>
        </p:nvSpPr>
        <p:spPr bwMode="auto">
          <a:xfrm>
            <a:off x="5073650" y="5435600"/>
            <a:ext cx="304800" cy="304800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03" name="Oval 39"/>
          <p:cNvSpPr>
            <a:spLocks noChangeArrowheads="1"/>
          </p:cNvSpPr>
          <p:nvPr/>
        </p:nvSpPr>
        <p:spPr bwMode="auto">
          <a:xfrm>
            <a:off x="8045450" y="4597400"/>
            <a:ext cx="304800" cy="304800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104" name="Oval 40"/>
          <p:cNvSpPr>
            <a:spLocks noChangeArrowheads="1"/>
          </p:cNvSpPr>
          <p:nvPr/>
        </p:nvSpPr>
        <p:spPr bwMode="auto">
          <a:xfrm>
            <a:off x="7512050" y="5283200"/>
            <a:ext cx="304800" cy="304800"/>
          </a:xfrm>
          <a:prstGeom prst="ellipse">
            <a:avLst/>
          </a:prstGeom>
          <a:solidFill>
            <a:srgbClr val="CFDBFD"/>
          </a:solidFill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BE2D00"/>
                </a:solidFill>
                <a:effectLst/>
                <a:uLnTx/>
                <a:uFillTx/>
                <a:latin typeface="Tahoma" panose="020B0604030504040204" pitchFamily="34" charset="0"/>
              </a:rPr>
              <a:t>E</a:t>
            </a:r>
          </a:p>
        </p:txBody>
      </p:sp>
      <p:cxnSp>
        <p:nvCxnSpPr>
          <p:cNvPr id="105" name="AutoShape 41"/>
          <p:cNvCxnSpPr>
            <a:cxnSpLocks noChangeShapeType="1"/>
            <a:stCxn id="99" idx="5"/>
            <a:endCxn id="101" idx="1"/>
          </p:cNvCxnSpPr>
          <p:nvPr/>
        </p:nvCxnSpPr>
        <p:spPr bwMode="auto">
          <a:xfrm>
            <a:off x="5638800" y="4419600"/>
            <a:ext cx="469900" cy="355600"/>
          </a:xfrm>
          <a:prstGeom prst="straightConnector1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AutoShape 42"/>
          <p:cNvCxnSpPr>
            <a:cxnSpLocks noChangeShapeType="1"/>
            <a:stCxn id="101" idx="3"/>
            <a:endCxn id="102" idx="7"/>
          </p:cNvCxnSpPr>
          <p:nvPr/>
        </p:nvCxnSpPr>
        <p:spPr bwMode="auto">
          <a:xfrm flipH="1">
            <a:off x="5334000" y="5029200"/>
            <a:ext cx="774700" cy="431800"/>
          </a:xfrm>
          <a:prstGeom prst="straightConnector1">
            <a:avLst/>
          </a:prstGeom>
          <a:noFill/>
          <a:ln w="3810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AutoShape 43"/>
          <p:cNvCxnSpPr>
            <a:cxnSpLocks noChangeShapeType="1"/>
            <a:stCxn id="99" idx="3"/>
            <a:endCxn id="102" idx="0"/>
          </p:cNvCxnSpPr>
          <p:nvPr/>
        </p:nvCxnSpPr>
        <p:spPr bwMode="auto">
          <a:xfrm flipH="1">
            <a:off x="5226050" y="4419600"/>
            <a:ext cx="196850" cy="996950"/>
          </a:xfrm>
          <a:prstGeom prst="straightConnector1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AutoShape 44"/>
          <p:cNvCxnSpPr>
            <a:cxnSpLocks noChangeShapeType="1"/>
            <a:stCxn id="101" idx="6"/>
            <a:endCxn id="104" idx="1"/>
          </p:cNvCxnSpPr>
          <p:nvPr/>
        </p:nvCxnSpPr>
        <p:spPr bwMode="auto">
          <a:xfrm>
            <a:off x="6388100" y="4902200"/>
            <a:ext cx="1168400" cy="406400"/>
          </a:xfrm>
          <a:prstGeom prst="straightConnector1">
            <a:avLst/>
          </a:prstGeom>
          <a:noFill/>
          <a:ln w="3810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AutoShape 45"/>
          <p:cNvCxnSpPr>
            <a:cxnSpLocks noChangeShapeType="1"/>
            <a:stCxn id="102" idx="6"/>
            <a:endCxn id="104" idx="2"/>
          </p:cNvCxnSpPr>
          <p:nvPr/>
        </p:nvCxnSpPr>
        <p:spPr bwMode="auto">
          <a:xfrm flipV="1">
            <a:off x="5397500" y="5435600"/>
            <a:ext cx="2095500" cy="152400"/>
          </a:xfrm>
          <a:prstGeom prst="straightConnector1">
            <a:avLst/>
          </a:prstGeom>
          <a:noFill/>
          <a:ln w="3810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AutoShape 46"/>
          <p:cNvCxnSpPr>
            <a:cxnSpLocks noChangeShapeType="1"/>
            <a:stCxn id="99" idx="6"/>
            <a:endCxn id="100" idx="2"/>
          </p:cNvCxnSpPr>
          <p:nvPr/>
        </p:nvCxnSpPr>
        <p:spPr bwMode="auto">
          <a:xfrm flipV="1">
            <a:off x="5702300" y="3987800"/>
            <a:ext cx="1638300" cy="304800"/>
          </a:xfrm>
          <a:prstGeom prst="straightConnector1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AutoShape 47"/>
          <p:cNvCxnSpPr>
            <a:cxnSpLocks noChangeShapeType="1"/>
            <a:stCxn id="101" idx="7"/>
            <a:endCxn id="100" idx="3"/>
          </p:cNvCxnSpPr>
          <p:nvPr/>
        </p:nvCxnSpPr>
        <p:spPr bwMode="auto">
          <a:xfrm flipV="1">
            <a:off x="6324600" y="4114800"/>
            <a:ext cx="1079500" cy="660400"/>
          </a:xfrm>
          <a:prstGeom prst="straightConnector1">
            <a:avLst/>
          </a:prstGeom>
          <a:noFill/>
          <a:ln w="38100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AutoShape 48"/>
          <p:cNvCxnSpPr>
            <a:cxnSpLocks noChangeShapeType="1"/>
            <a:stCxn id="103" idx="1"/>
            <a:endCxn id="100" idx="5"/>
          </p:cNvCxnSpPr>
          <p:nvPr/>
        </p:nvCxnSpPr>
        <p:spPr bwMode="auto">
          <a:xfrm flipH="1" flipV="1">
            <a:off x="7620000" y="4114800"/>
            <a:ext cx="469900" cy="508000"/>
          </a:xfrm>
          <a:prstGeom prst="straightConnector1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AutoShape 49"/>
          <p:cNvCxnSpPr>
            <a:cxnSpLocks noChangeShapeType="1"/>
            <a:stCxn id="104" idx="7"/>
            <a:endCxn id="103" idx="3"/>
          </p:cNvCxnSpPr>
          <p:nvPr/>
        </p:nvCxnSpPr>
        <p:spPr bwMode="auto">
          <a:xfrm flipV="1">
            <a:off x="7772400" y="4876800"/>
            <a:ext cx="317500" cy="431800"/>
          </a:xfrm>
          <a:prstGeom prst="straightConnector1">
            <a:avLst/>
          </a:prstGeom>
          <a:noFill/>
          <a:ln w="38100">
            <a:solidFill>
              <a:srgbClr val="BE2D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Text Box 50"/>
          <p:cNvSpPr txBox="1">
            <a:spLocks noChangeArrowheads="1"/>
          </p:cNvSpPr>
          <p:nvPr/>
        </p:nvSpPr>
        <p:spPr bwMode="auto">
          <a:xfrm>
            <a:off x="6354763" y="38354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15" name="Text Box 51"/>
          <p:cNvSpPr txBox="1">
            <a:spLocks noChangeArrowheads="1"/>
          </p:cNvSpPr>
          <p:nvPr/>
        </p:nvSpPr>
        <p:spPr bwMode="auto">
          <a:xfrm>
            <a:off x="7845425" y="415448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16" name="Text Box 52"/>
          <p:cNvSpPr txBox="1">
            <a:spLocks noChangeArrowheads="1"/>
          </p:cNvSpPr>
          <p:nvPr/>
        </p:nvSpPr>
        <p:spPr bwMode="auto">
          <a:xfrm>
            <a:off x="5005388" y="462280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17" name="Text Box 53"/>
          <p:cNvSpPr txBox="1">
            <a:spLocks noChangeArrowheads="1"/>
          </p:cNvSpPr>
          <p:nvPr/>
        </p:nvSpPr>
        <p:spPr bwMode="auto">
          <a:xfrm>
            <a:off x="6973888" y="4840288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18" name="Text Box 54"/>
          <p:cNvSpPr txBox="1">
            <a:spLocks noChangeArrowheads="1"/>
          </p:cNvSpPr>
          <p:nvPr/>
        </p:nvSpPr>
        <p:spPr bwMode="auto">
          <a:xfrm>
            <a:off x="5592763" y="4535488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19" name="Text Box 55"/>
          <p:cNvSpPr txBox="1">
            <a:spLocks noChangeArrowheads="1"/>
          </p:cNvSpPr>
          <p:nvPr/>
        </p:nvSpPr>
        <p:spPr bwMode="auto">
          <a:xfrm>
            <a:off x="6232525" y="552608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120" name="Text Box 56"/>
          <p:cNvSpPr txBox="1">
            <a:spLocks noChangeArrowheads="1"/>
          </p:cNvSpPr>
          <p:nvPr/>
        </p:nvSpPr>
        <p:spPr bwMode="auto">
          <a:xfrm>
            <a:off x="7897813" y="49974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21" name="Text Box 57"/>
          <p:cNvSpPr txBox="1">
            <a:spLocks noChangeArrowheads="1"/>
          </p:cNvSpPr>
          <p:nvPr/>
        </p:nvSpPr>
        <p:spPr bwMode="auto">
          <a:xfrm>
            <a:off x="6826250" y="438308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ahoma" panose="020B0604030504040204" pitchFamily="34" charset="0"/>
              </a:rPr>
              <a:t>9</a:t>
            </a:r>
          </a:p>
        </p:txBody>
      </p:sp>
      <p:sp>
        <p:nvSpPr>
          <p:cNvPr id="122" name="Text Box 58"/>
          <p:cNvSpPr txBox="1">
            <a:spLocks noChangeArrowheads="1"/>
          </p:cNvSpPr>
          <p:nvPr/>
        </p:nvSpPr>
        <p:spPr bwMode="auto">
          <a:xfrm>
            <a:off x="5799138" y="5099050"/>
            <a:ext cx="309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40458C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123" name="Text Box 59"/>
          <p:cNvSpPr txBox="1">
            <a:spLocks noChangeArrowheads="1"/>
          </p:cNvSpPr>
          <p:nvPr/>
        </p:nvSpPr>
        <p:spPr bwMode="auto">
          <a:xfrm>
            <a:off x="4845050" y="55880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ahoma" panose="020B0604030504040204" pitchFamily="34" charset="0"/>
              </a:rPr>
              <a:t>0</a:t>
            </a:r>
          </a:p>
        </p:txBody>
      </p:sp>
      <p:sp>
        <p:nvSpPr>
          <p:cNvPr id="124" name="Text Box 60"/>
          <p:cNvSpPr txBox="1">
            <a:spLocks noChangeArrowheads="1"/>
          </p:cNvSpPr>
          <p:nvPr/>
        </p:nvSpPr>
        <p:spPr bwMode="auto">
          <a:xfrm>
            <a:off x="7740650" y="544988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25" name="Text Box 61"/>
          <p:cNvSpPr txBox="1">
            <a:spLocks noChangeArrowheads="1"/>
          </p:cNvSpPr>
          <p:nvPr/>
        </p:nvSpPr>
        <p:spPr bwMode="auto">
          <a:xfrm>
            <a:off x="5149850" y="392588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26" name="Text Box 62"/>
          <p:cNvSpPr txBox="1">
            <a:spLocks noChangeArrowheads="1"/>
          </p:cNvSpPr>
          <p:nvPr/>
        </p:nvSpPr>
        <p:spPr bwMode="auto">
          <a:xfrm>
            <a:off x="6064250" y="4435475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ahoma" panose="020B0604030504040204" pitchFamily="34" charset="0"/>
              </a:rPr>
              <a:t>5</a:t>
            </a:r>
          </a:p>
        </p:txBody>
      </p:sp>
      <p:sp>
        <p:nvSpPr>
          <p:cNvPr id="127" name="Text Box 63"/>
          <p:cNvSpPr txBox="1">
            <a:spLocks noChangeArrowheads="1"/>
          </p:cNvSpPr>
          <p:nvPr/>
        </p:nvSpPr>
        <p:spPr bwMode="auto">
          <a:xfrm>
            <a:off x="8324850" y="4381500"/>
            <a:ext cx="3095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28" name="Text Box 64"/>
          <p:cNvSpPr txBox="1">
            <a:spLocks noChangeArrowheads="1"/>
          </p:cNvSpPr>
          <p:nvPr/>
        </p:nvSpPr>
        <p:spPr bwMode="auto">
          <a:xfrm>
            <a:off x="7586663" y="3621088"/>
            <a:ext cx="309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800" i="0" smtClean="0">
                <a:solidFill>
                  <a:srgbClr val="BE2D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7</a:t>
            </a:r>
            <a:endParaRPr lang="en-US" sz="1800" i="0" smtClean="0">
              <a:solidFill>
                <a:srgbClr val="BE2D00"/>
              </a:solidFill>
              <a:latin typeface="Tahoma" panose="020B0604030504040204" pitchFamily="34" charset="0"/>
            </a:endParaRPr>
          </a:p>
        </p:txBody>
      </p:sp>
      <p:sp>
        <p:nvSpPr>
          <p:cNvPr id="129" name="AutoShape 65"/>
          <p:cNvSpPr>
            <a:spLocks noChangeArrowheads="1"/>
          </p:cNvSpPr>
          <p:nvPr/>
        </p:nvSpPr>
        <p:spPr bwMode="auto">
          <a:xfrm rot="13500000" flipH="1" flipV="1">
            <a:off x="4241007" y="3796506"/>
            <a:ext cx="738188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smtClean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6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457200"/>
          </a:xfrm>
        </p:spPr>
        <p:txBody>
          <a:bodyPr/>
          <a:lstStyle/>
          <a:p>
            <a:r>
              <a:rPr lang="en-US" dirty="0" smtClean="0"/>
              <a:t>Prim’s Algorithm (</a:t>
            </a:r>
            <a:r>
              <a:rPr lang="en-US" sz="3200" dirty="0" err="1" smtClean="0"/>
              <a:t>Cormen</a:t>
            </a:r>
            <a:r>
              <a:rPr lang="en-US" sz="3200" dirty="0" smtClean="0"/>
              <a:t>, Chapter23, p 634-636</a:t>
            </a:r>
            <a:r>
              <a:rPr lang="en-US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2600"/>
            <a:ext cx="5153498" cy="378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Rectangular Callout 2"/>
          <p:cNvSpPr/>
          <p:nvPr/>
        </p:nvSpPr>
        <p:spPr>
          <a:xfrm>
            <a:off x="5406727" y="3276600"/>
            <a:ext cx="3727748" cy="612648"/>
          </a:xfrm>
          <a:prstGeom prst="wedgeRectCallout">
            <a:avLst>
              <a:gd name="adj1" fmla="val -90556"/>
              <a:gd name="adj2" fmla="val 7960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latin typeface="Perpetua" panose="02020502060401020303" pitchFamily="18" charset="0"/>
                <a:cs typeface="Arabic Typesetting" panose="03020402040406030203" pitchFamily="66" charset="-78"/>
              </a:rPr>
              <a:t>How often is </a:t>
            </a:r>
            <a:r>
              <a:rPr lang="en-US" dirty="0" err="1" smtClean="0">
                <a:solidFill>
                  <a:srgbClr val="0000FF"/>
                </a:solidFill>
                <a:latin typeface="Perpetua" panose="02020502060401020303" pitchFamily="18" charset="0"/>
                <a:cs typeface="Arabic Typesetting" panose="03020402040406030203" pitchFamily="66" charset="-78"/>
              </a:rPr>
              <a:t>ExtractMin</a:t>
            </a:r>
            <a:r>
              <a:rPr lang="en-US" dirty="0">
                <a:solidFill>
                  <a:srgbClr val="0000FF"/>
                </a:solidFill>
                <a:latin typeface="Perpetua" panose="02020502060401020303" pitchFamily="18" charset="0"/>
                <a:cs typeface="Arabic Typesetting" panose="03020402040406030203" pitchFamily="66" charset="-78"/>
              </a:rPr>
              <a:t>() called?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361678" y="4662343"/>
            <a:ext cx="3782322" cy="612648"/>
          </a:xfrm>
          <a:prstGeom prst="wedgeRectCallout">
            <a:avLst>
              <a:gd name="adj1" fmla="val -87025"/>
              <a:gd name="adj2" fmla="val 625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latin typeface="Perpetua" panose="02020502060401020303" pitchFamily="18" charset="0"/>
                <a:cs typeface="Arabic Typesetting" panose="03020402040406030203" pitchFamily="66" charset="-78"/>
              </a:rPr>
              <a:t>How often is </a:t>
            </a:r>
            <a:r>
              <a:rPr lang="en-US" dirty="0" err="1" smtClean="0">
                <a:solidFill>
                  <a:srgbClr val="0000FF"/>
                </a:solidFill>
                <a:latin typeface="Perpetua" panose="02020502060401020303" pitchFamily="18" charset="0"/>
                <a:cs typeface="Arabic Typesetting" panose="03020402040406030203" pitchFamily="66" charset="-78"/>
              </a:rPr>
              <a:t>DecreaseKey</a:t>
            </a:r>
            <a:r>
              <a:rPr lang="en-US" dirty="0" smtClean="0">
                <a:solidFill>
                  <a:srgbClr val="0000FF"/>
                </a:solidFill>
                <a:latin typeface="Perpetua" panose="02020502060401020303" pitchFamily="18" charset="0"/>
                <a:cs typeface="Arabic Typesetting" panose="03020402040406030203" pitchFamily="66" charset="-78"/>
              </a:rPr>
              <a:t>() </a:t>
            </a:r>
            <a:r>
              <a:rPr lang="en-US" dirty="0">
                <a:solidFill>
                  <a:srgbClr val="0000FF"/>
                </a:solidFill>
                <a:latin typeface="Perpetua" panose="02020502060401020303" pitchFamily="18" charset="0"/>
                <a:cs typeface="Arabic Typesetting" panose="03020402040406030203" pitchFamily="66" charset="-78"/>
              </a:rPr>
              <a:t>called?</a:t>
            </a:r>
          </a:p>
        </p:txBody>
      </p:sp>
    </p:spTree>
    <p:extLst>
      <p:ext uri="{BB962C8B-B14F-4D97-AF65-F5344CB8AC3E}">
        <p14:creationId xmlns:p14="http://schemas.microsoft.com/office/powerpoint/2010/main" val="40103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457200"/>
          </a:xfrm>
        </p:spPr>
        <p:txBody>
          <a:bodyPr/>
          <a:lstStyle/>
          <a:p>
            <a:r>
              <a:rPr lang="en-US" dirty="0" smtClean="0"/>
              <a:t>Prim’s Algorithm (</a:t>
            </a:r>
            <a:r>
              <a:rPr lang="en-US" sz="3200" dirty="0" err="1" smtClean="0"/>
              <a:t>Cormen</a:t>
            </a:r>
            <a:r>
              <a:rPr lang="en-US" sz="3200" dirty="0" smtClean="0"/>
              <a:t>, Chapter23, p 634-636</a:t>
            </a:r>
            <a:r>
              <a:rPr lang="en-US" dirty="0" smtClean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14400"/>
            <a:ext cx="5153498" cy="378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Rectangular Callout 2"/>
          <p:cNvSpPr/>
          <p:nvPr/>
        </p:nvSpPr>
        <p:spPr>
          <a:xfrm>
            <a:off x="5406727" y="2438400"/>
            <a:ext cx="3727748" cy="612648"/>
          </a:xfrm>
          <a:prstGeom prst="wedgeRectCallout">
            <a:avLst>
              <a:gd name="adj1" fmla="val -90556"/>
              <a:gd name="adj2" fmla="val 7960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latin typeface="Perpetua" panose="02020502060401020303" pitchFamily="18" charset="0"/>
                <a:cs typeface="Arabic Typesetting" panose="03020402040406030203" pitchFamily="66" charset="-78"/>
              </a:rPr>
              <a:t>How often is </a:t>
            </a:r>
            <a:r>
              <a:rPr lang="en-US" dirty="0" err="1" smtClean="0">
                <a:solidFill>
                  <a:srgbClr val="0000FF"/>
                </a:solidFill>
                <a:latin typeface="Perpetua" panose="02020502060401020303" pitchFamily="18" charset="0"/>
                <a:cs typeface="Arabic Typesetting" panose="03020402040406030203" pitchFamily="66" charset="-78"/>
              </a:rPr>
              <a:t>ExtractMin</a:t>
            </a:r>
            <a:r>
              <a:rPr lang="en-US" dirty="0">
                <a:solidFill>
                  <a:srgbClr val="0000FF"/>
                </a:solidFill>
                <a:latin typeface="Perpetua" panose="02020502060401020303" pitchFamily="18" charset="0"/>
                <a:cs typeface="Arabic Typesetting" panose="03020402040406030203" pitchFamily="66" charset="-78"/>
              </a:rPr>
              <a:t>() called?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5361678" y="3824143"/>
            <a:ext cx="3782322" cy="612648"/>
          </a:xfrm>
          <a:prstGeom prst="wedgeRectCallout">
            <a:avLst>
              <a:gd name="adj1" fmla="val -87025"/>
              <a:gd name="adj2" fmla="val 625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  <a:latin typeface="Perpetua" panose="02020502060401020303" pitchFamily="18" charset="0"/>
                <a:cs typeface="Arabic Typesetting" panose="03020402040406030203" pitchFamily="66" charset="-78"/>
              </a:rPr>
              <a:t>How often is </a:t>
            </a:r>
            <a:r>
              <a:rPr lang="en-US" dirty="0" err="1" smtClean="0">
                <a:solidFill>
                  <a:srgbClr val="0000FF"/>
                </a:solidFill>
                <a:latin typeface="Perpetua" panose="02020502060401020303" pitchFamily="18" charset="0"/>
                <a:cs typeface="Arabic Typesetting" panose="03020402040406030203" pitchFamily="66" charset="-78"/>
              </a:rPr>
              <a:t>DecreaseKey</a:t>
            </a:r>
            <a:r>
              <a:rPr lang="en-US" dirty="0" smtClean="0">
                <a:solidFill>
                  <a:srgbClr val="0000FF"/>
                </a:solidFill>
                <a:latin typeface="Perpetua" panose="02020502060401020303" pitchFamily="18" charset="0"/>
                <a:cs typeface="Arabic Typesetting" panose="03020402040406030203" pitchFamily="66" charset="-78"/>
              </a:rPr>
              <a:t>() </a:t>
            </a:r>
            <a:r>
              <a:rPr lang="en-US" dirty="0">
                <a:solidFill>
                  <a:srgbClr val="0000FF"/>
                </a:solidFill>
                <a:latin typeface="Perpetua" panose="02020502060401020303" pitchFamily="18" charset="0"/>
                <a:cs typeface="Arabic Typesetting" panose="03020402040406030203" pitchFamily="66" charset="-78"/>
              </a:rPr>
              <a:t>called?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0" y="5029200"/>
            <a:ext cx="9144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0" i="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9pPr>
          </a:lstStyle>
          <a:p>
            <a:pPr lvl="3"/>
            <a:r>
              <a:rPr lang="en-US" sz="1800" i="0" dirty="0">
                <a:latin typeface="Garamond" charset="0"/>
                <a:ea typeface="Garamond" charset="0"/>
                <a:cs typeface="Garamond" charset="0"/>
              </a:rPr>
              <a:t>What will be the </a:t>
            </a:r>
            <a:r>
              <a:rPr lang="en-US" sz="1800" i="0" dirty="0" smtClean="0">
                <a:latin typeface="Garamond" charset="0"/>
                <a:ea typeface="Garamond" charset="0"/>
                <a:cs typeface="Garamond" charset="0"/>
              </a:rPr>
              <a:t>runtime?</a:t>
            </a:r>
          </a:p>
          <a:p>
            <a:pPr lvl="3"/>
            <a:r>
              <a:rPr lang="en-US" sz="1800" i="0" dirty="0" smtClean="0">
                <a:latin typeface="Garamond" charset="0"/>
                <a:ea typeface="Garamond" charset="0"/>
                <a:cs typeface="Garamond" charset="0"/>
              </a:rPr>
              <a:t>A</a:t>
            </a:r>
            <a:r>
              <a:rPr lang="en-US" sz="1800" i="0" dirty="0">
                <a:latin typeface="Garamond" charset="0"/>
                <a:ea typeface="Garamond" charset="0"/>
                <a:cs typeface="Garamond" charset="0"/>
              </a:rPr>
              <a:t>: Depends on </a:t>
            </a:r>
            <a:r>
              <a:rPr lang="en-US" sz="1800" i="0" dirty="0" smtClean="0">
                <a:latin typeface="Garamond" charset="0"/>
                <a:ea typeface="Garamond" charset="0"/>
                <a:cs typeface="Garamond" charset="0"/>
              </a:rPr>
              <a:t>queue;</a:t>
            </a:r>
            <a:r>
              <a:rPr lang="en-US" sz="1800" i="0" dirty="0">
                <a:latin typeface="Garamond" charset="0"/>
                <a:ea typeface="Garamond" charset="0"/>
                <a:cs typeface="Garamond" charset="0"/>
              </a:rPr>
              <a:t/>
            </a:r>
            <a:br>
              <a:rPr lang="en-US" sz="1800" i="0" dirty="0">
                <a:latin typeface="Garamond" charset="0"/>
                <a:ea typeface="Garamond" charset="0"/>
                <a:cs typeface="Garamond" charset="0"/>
              </a:rPr>
            </a:br>
            <a:r>
              <a:rPr lang="en-US" sz="1800" i="0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1800" i="0" dirty="0" smtClean="0">
                <a:latin typeface="Garamond" charset="0"/>
                <a:ea typeface="Garamond" charset="0"/>
                <a:cs typeface="Garamond" charset="0"/>
              </a:rPr>
              <a:t>Binary heap: O(V </a:t>
            </a:r>
            <a:r>
              <a:rPr lang="en-US" sz="1800" i="0" dirty="0" err="1">
                <a:latin typeface="Garamond" charset="0"/>
                <a:ea typeface="Garamond" charset="0"/>
                <a:cs typeface="Garamond" charset="0"/>
              </a:rPr>
              <a:t>lg</a:t>
            </a:r>
            <a:r>
              <a:rPr lang="en-US" sz="1800" i="0" dirty="0">
                <a:latin typeface="Garamond" charset="0"/>
                <a:ea typeface="Garamond" charset="0"/>
                <a:cs typeface="Garamond" charset="0"/>
              </a:rPr>
              <a:t> V </a:t>
            </a:r>
            <a:r>
              <a:rPr lang="en-US" sz="1800" i="0" dirty="0" smtClean="0">
                <a:latin typeface="Garamond" charset="0"/>
                <a:ea typeface="Garamond" charset="0"/>
                <a:cs typeface="Garamond" charset="0"/>
              </a:rPr>
              <a:t> + E </a:t>
            </a:r>
            <a:r>
              <a:rPr lang="en-US" sz="1800" i="0" dirty="0" err="1">
                <a:latin typeface="Garamond" charset="0"/>
                <a:ea typeface="Garamond" charset="0"/>
                <a:cs typeface="Garamond" charset="0"/>
              </a:rPr>
              <a:t>lg</a:t>
            </a:r>
            <a:r>
              <a:rPr lang="en-US" sz="1800" i="0" dirty="0">
                <a:latin typeface="Garamond" charset="0"/>
                <a:ea typeface="Garamond" charset="0"/>
                <a:cs typeface="Garamond" charset="0"/>
              </a:rPr>
              <a:t> V</a:t>
            </a:r>
            <a:r>
              <a:rPr lang="en-US" sz="1800" i="0" dirty="0" smtClean="0">
                <a:latin typeface="Garamond" charset="0"/>
                <a:ea typeface="Garamond" charset="0"/>
                <a:cs typeface="Garamond" charset="0"/>
              </a:rPr>
              <a:t>)</a:t>
            </a:r>
          </a:p>
          <a:p>
            <a:pPr lvl="3"/>
            <a:r>
              <a:rPr lang="en-US" sz="1800" i="0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1800" i="0" dirty="0" smtClean="0">
                <a:latin typeface="Garamond" charset="0"/>
                <a:ea typeface="Garamond" charset="0"/>
                <a:cs typeface="Garamond" charset="0"/>
              </a:rPr>
              <a:t>                         O (E </a:t>
            </a:r>
            <a:r>
              <a:rPr lang="en-US" sz="1800" i="0" dirty="0" err="1">
                <a:latin typeface="Garamond" charset="0"/>
                <a:ea typeface="Garamond" charset="0"/>
                <a:cs typeface="Garamond" charset="0"/>
              </a:rPr>
              <a:t>lg</a:t>
            </a:r>
            <a:r>
              <a:rPr lang="en-US" sz="1800" i="0" dirty="0"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1800" i="0" dirty="0" smtClean="0">
                <a:latin typeface="Garamond" charset="0"/>
                <a:ea typeface="Garamond" charset="0"/>
                <a:cs typeface="Garamond" charset="0"/>
              </a:rPr>
              <a:t>V)</a:t>
            </a:r>
            <a:endParaRPr lang="en-US" sz="1800" i="0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4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0"/>
            <a:ext cx="8153400" cy="685800"/>
          </a:xfrm>
        </p:spPr>
        <p:txBody>
          <a:bodyPr/>
          <a:lstStyle/>
          <a:p>
            <a:r>
              <a:rPr lang="en-CA" dirty="0" err="1"/>
              <a:t>Kruskal’s</a:t>
            </a:r>
            <a:r>
              <a:rPr lang="en-CA" dirty="0"/>
              <a:t> </a:t>
            </a:r>
            <a:r>
              <a:rPr lang="en-CA" dirty="0" smtClean="0"/>
              <a:t>Algorithm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066800"/>
                <a:ext cx="7845552" cy="4933950"/>
              </a:xfrm>
            </p:spPr>
            <p:txBody>
              <a:bodyPr/>
              <a:lstStyle/>
              <a:p>
                <a:r>
                  <a:rPr lang="en-US" dirty="0" smtClean="0">
                    <a:latin typeface="Garamond" panose="02020404030301010803" pitchFamily="18" charset="0"/>
                  </a:rPr>
                  <a:t>It starts with a forest where each vertex is a tree (i.e. a single node tree).</a:t>
                </a:r>
              </a:p>
              <a:p>
                <a:r>
                  <a:rPr lang="en-US" dirty="0" smtClean="0">
                    <a:latin typeface="Garamond" panose="02020404030301010803" pitchFamily="18" charset="0"/>
                  </a:rPr>
                  <a:t>It finds </a:t>
                </a:r>
                <a:r>
                  <a:rPr lang="en-US" dirty="0">
                    <a:latin typeface="Garamond" panose="02020404030301010803" pitchFamily="18" charset="0"/>
                  </a:rPr>
                  <a:t>a </a:t>
                </a:r>
                <a:r>
                  <a:rPr lang="en-US" dirty="0">
                    <a:solidFill>
                      <a:srgbClr val="0000FF"/>
                    </a:solidFill>
                    <a:latin typeface="Garamond" panose="02020404030301010803" pitchFamily="18" charset="0"/>
                  </a:rPr>
                  <a:t>safe edge </a:t>
                </a:r>
                <a:r>
                  <a:rPr lang="en-US" dirty="0">
                    <a:latin typeface="Garamond" panose="02020404030301010803" pitchFamily="18" charset="0"/>
                  </a:rPr>
                  <a:t>to add to the growing forest by finding, of all the edges that connect any two trees in the forest, an edge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𝑢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 smtClean="0">
                    <a:latin typeface="Garamond" panose="02020404030301010803" pitchFamily="18" charset="0"/>
                  </a:rPr>
                  <a:t>of </a:t>
                </a:r>
                <a:r>
                  <a:rPr lang="en-US" dirty="0">
                    <a:latin typeface="Garamond" panose="02020404030301010803" pitchFamily="18" charset="0"/>
                  </a:rPr>
                  <a:t>least weight. </a:t>
                </a:r>
                <a:endParaRPr lang="en-US" dirty="0" smtClean="0">
                  <a:latin typeface="Garamond" panose="02020404030301010803" pitchFamily="18" charset="0"/>
                </a:endParaRPr>
              </a:p>
              <a:p>
                <a:r>
                  <a:rPr lang="en-US" dirty="0" err="1" smtClean="0">
                    <a:latin typeface="Garamond" panose="02020404030301010803" pitchFamily="18" charset="0"/>
                  </a:rPr>
                  <a:t>Kruskal’s</a:t>
                </a:r>
                <a:r>
                  <a:rPr lang="en-US" dirty="0" smtClean="0">
                    <a:latin typeface="Garamond" panose="02020404030301010803" pitchFamily="18" charset="0"/>
                  </a:rPr>
                  <a:t> </a:t>
                </a:r>
                <a:r>
                  <a:rPr lang="en-US" dirty="0">
                    <a:latin typeface="Garamond" panose="02020404030301010803" pitchFamily="18" charset="0"/>
                  </a:rPr>
                  <a:t>algorithm qualifies as a greedy algorithm because at each step it adds to the forest an edge of least possible weight</a:t>
                </a:r>
                <a:r>
                  <a:rPr lang="en-US" dirty="0" smtClean="0">
                    <a:latin typeface="Garamond" panose="02020404030301010803" pitchFamily="18" charset="0"/>
                  </a:rPr>
                  <a:t>.</a:t>
                </a:r>
              </a:p>
              <a:p>
                <a:r>
                  <a:rPr lang="en-CA" dirty="0" smtClean="0">
                    <a:latin typeface="Garamond" panose="02020404030301010803" pitchFamily="18" charset="0"/>
                  </a:rPr>
                  <a:t>At </a:t>
                </a:r>
                <a:r>
                  <a:rPr lang="en-CA" dirty="0">
                    <a:latin typeface="Garamond" panose="02020404030301010803" pitchFamily="18" charset="0"/>
                  </a:rPr>
                  <a:t>the end of the algorithm</a:t>
                </a:r>
              </a:p>
              <a:p>
                <a:pPr lvl="1"/>
                <a:r>
                  <a:rPr lang="en-CA" dirty="0">
                    <a:latin typeface="Garamond" panose="02020404030301010803" pitchFamily="18" charset="0"/>
                  </a:rPr>
                  <a:t>We are left with one cloud that encompasses the MST</a:t>
                </a:r>
              </a:p>
              <a:p>
                <a:pPr lvl="1"/>
                <a:r>
                  <a:rPr lang="en-CA" dirty="0">
                    <a:latin typeface="Garamond" panose="02020404030301010803" pitchFamily="18" charset="0"/>
                  </a:rPr>
                  <a:t>A tree T which is our </a:t>
                </a:r>
                <a:r>
                  <a:rPr lang="en-CA" dirty="0" smtClean="0">
                    <a:latin typeface="Garamond" panose="02020404030301010803" pitchFamily="18" charset="0"/>
                  </a:rPr>
                  <a:t>MST</a:t>
                </a:r>
                <a:endParaRPr lang="en-CA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066800"/>
                <a:ext cx="7845552" cy="4933950"/>
              </a:xfrm>
              <a:blipFill rotWithShape="1">
                <a:blip r:embed="rId2"/>
                <a:stretch>
                  <a:fillRect l="-155" t="-989" r="-1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5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81000"/>
          </a:xfrm>
        </p:spPr>
        <p:txBody>
          <a:bodyPr/>
          <a:lstStyle/>
          <a:p>
            <a:r>
              <a:rPr lang="en-CA" dirty="0" err="1"/>
              <a:t>Kruskal’s</a:t>
            </a:r>
            <a:r>
              <a:rPr lang="en-CA" dirty="0"/>
              <a:t> </a:t>
            </a:r>
            <a:r>
              <a:rPr lang="en-CA" dirty="0" smtClean="0"/>
              <a:t>Algorithm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73" y="1066800"/>
            <a:ext cx="7531100" cy="312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3484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94" y="0"/>
            <a:ext cx="800980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" y="990600"/>
            <a:ext cx="1343025" cy="10668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CA" sz="2000" dirty="0" err="1"/>
              <a:t>Kruskal’s</a:t>
            </a:r>
            <a:r>
              <a:rPr lang="en-CA" sz="2000" dirty="0"/>
              <a:t> </a:t>
            </a:r>
            <a:r>
              <a:rPr lang="en-CA" sz="2000" dirty="0" smtClean="0"/>
              <a:t>Algorithm: Example 1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516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467600" cy="576262"/>
          </a:xfrm>
        </p:spPr>
        <p:txBody>
          <a:bodyPr/>
          <a:lstStyle/>
          <a:p>
            <a:r>
              <a:rPr lang="en-US" dirty="0" err="1" smtClean="0"/>
              <a:t>Kruskal</a:t>
            </a:r>
            <a:r>
              <a:rPr lang="en-US" dirty="0" smtClean="0"/>
              <a:t> Algorithm : Example 2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82625" y="1022350"/>
            <a:ext cx="7231063" cy="5530850"/>
            <a:chOff x="682625" y="717550"/>
            <a:chExt cx="7231063" cy="5530850"/>
          </a:xfrm>
        </p:grpSpPr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682625" y="3197225"/>
              <a:ext cx="954088" cy="774700"/>
            </a:xfrm>
            <a:custGeom>
              <a:avLst/>
              <a:gdLst>
                <a:gd name="T0" fmla="*/ 552 w 601"/>
                <a:gd name="T1" fmla="*/ 368 h 488"/>
                <a:gd name="T2" fmla="*/ 593 w 601"/>
                <a:gd name="T3" fmla="*/ 280 h 488"/>
                <a:gd name="T4" fmla="*/ 601 w 601"/>
                <a:gd name="T5" fmla="*/ 176 h 488"/>
                <a:gd name="T6" fmla="*/ 561 w 601"/>
                <a:gd name="T7" fmla="*/ 80 h 488"/>
                <a:gd name="T8" fmla="*/ 528 w 601"/>
                <a:gd name="T9" fmla="*/ 40 h 488"/>
                <a:gd name="T10" fmla="*/ 488 w 601"/>
                <a:gd name="T11" fmla="*/ 24 h 488"/>
                <a:gd name="T12" fmla="*/ 352 w 601"/>
                <a:gd name="T13" fmla="*/ 0 h 488"/>
                <a:gd name="T14" fmla="*/ 200 w 601"/>
                <a:gd name="T15" fmla="*/ 16 h 488"/>
                <a:gd name="T16" fmla="*/ 136 w 601"/>
                <a:gd name="T17" fmla="*/ 40 h 488"/>
                <a:gd name="T18" fmla="*/ 72 w 601"/>
                <a:gd name="T19" fmla="*/ 80 h 488"/>
                <a:gd name="T20" fmla="*/ 32 w 601"/>
                <a:gd name="T21" fmla="*/ 136 h 488"/>
                <a:gd name="T22" fmla="*/ 0 w 601"/>
                <a:gd name="T23" fmla="*/ 208 h 488"/>
                <a:gd name="T24" fmla="*/ 0 w 601"/>
                <a:gd name="T25" fmla="*/ 280 h 488"/>
                <a:gd name="T26" fmla="*/ 24 w 601"/>
                <a:gd name="T27" fmla="*/ 344 h 488"/>
                <a:gd name="T28" fmla="*/ 64 w 601"/>
                <a:gd name="T29" fmla="*/ 400 h 488"/>
                <a:gd name="T30" fmla="*/ 120 w 601"/>
                <a:gd name="T31" fmla="*/ 440 h 488"/>
                <a:gd name="T32" fmla="*/ 256 w 601"/>
                <a:gd name="T33" fmla="*/ 488 h 488"/>
                <a:gd name="T34" fmla="*/ 384 w 601"/>
                <a:gd name="T35" fmla="*/ 488 h 488"/>
                <a:gd name="T36" fmla="*/ 472 w 601"/>
                <a:gd name="T37" fmla="*/ 432 h 488"/>
                <a:gd name="T38" fmla="*/ 552 w 601"/>
                <a:gd name="T39" fmla="*/ 36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1" h="488">
                  <a:moveTo>
                    <a:pt x="552" y="368"/>
                  </a:moveTo>
                  <a:lnTo>
                    <a:pt x="593" y="280"/>
                  </a:lnTo>
                  <a:lnTo>
                    <a:pt x="601" y="176"/>
                  </a:lnTo>
                  <a:lnTo>
                    <a:pt x="561" y="80"/>
                  </a:lnTo>
                  <a:lnTo>
                    <a:pt x="528" y="40"/>
                  </a:lnTo>
                  <a:lnTo>
                    <a:pt x="488" y="24"/>
                  </a:lnTo>
                  <a:lnTo>
                    <a:pt x="352" y="0"/>
                  </a:lnTo>
                  <a:lnTo>
                    <a:pt x="200" y="16"/>
                  </a:lnTo>
                  <a:lnTo>
                    <a:pt x="136" y="40"/>
                  </a:lnTo>
                  <a:lnTo>
                    <a:pt x="72" y="80"/>
                  </a:lnTo>
                  <a:lnTo>
                    <a:pt x="32" y="136"/>
                  </a:lnTo>
                  <a:lnTo>
                    <a:pt x="0" y="208"/>
                  </a:lnTo>
                  <a:lnTo>
                    <a:pt x="0" y="280"/>
                  </a:lnTo>
                  <a:lnTo>
                    <a:pt x="24" y="344"/>
                  </a:lnTo>
                  <a:lnTo>
                    <a:pt x="64" y="400"/>
                  </a:lnTo>
                  <a:lnTo>
                    <a:pt x="120" y="440"/>
                  </a:lnTo>
                  <a:lnTo>
                    <a:pt x="256" y="488"/>
                  </a:lnTo>
                  <a:lnTo>
                    <a:pt x="384" y="488"/>
                  </a:lnTo>
                  <a:lnTo>
                    <a:pt x="472" y="432"/>
                  </a:lnTo>
                  <a:lnTo>
                    <a:pt x="552" y="36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5" name="Freeform 5"/>
            <p:cNvSpPr>
              <a:spLocks/>
            </p:cNvSpPr>
            <p:nvPr/>
          </p:nvSpPr>
          <p:spPr bwMode="auto">
            <a:xfrm>
              <a:off x="796925" y="4519613"/>
              <a:ext cx="954088" cy="762000"/>
            </a:xfrm>
            <a:custGeom>
              <a:avLst/>
              <a:gdLst>
                <a:gd name="T0" fmla="*/ 553 w 601"/>
                <a:gd name="T1" fmla="*/ 360 h 480"/>
                <a:gd name="T2" fmla="*/ 593 w 601"/>
                <a:gd name="T3" fmla="*/ 272 h 480"/>
                <a:gd name="T4" fmla="*/ 601 w 601"/>
                <a:gd name="T5" fmla="*/ 168 h 480"/>
                <a:gd name="T6" fmla="*/ 561 w 601"/>
                <a:gd name="T7" fmla="*/ 72 h 480"/>
                <a:gd name="T8" fmla="*/ 529 w 601"/>
                <a:gd name="T9" fmla="*/ 40 h 480"/>
                <a:gd name="T10" fmla="*/ 489 w 601"/>
                <a:gd name="T11" fmla="*/ 16 h 480"/>
                <a:gd name="T12" fmla="*/ 352 w 601"/>
                <a:gd name="T13" fmla="*/ 0 h 480"/>
                <a:gd name="T14" fmla="*/ 200 w 601"/>
                <a:gd name="T15" fmla="*/ 16 h 480"/>
                <a:gd name="T16" fmla="*/ 136 w 601"/>
                <a:gd name="T17" fmla="*/ 40 h 480"/>
                <a:gd name="T18" fmla="*/ 72 w 601"/>
                <a:gd name="T19" fmla="*/ 72 h 480"/>
                <a:gd name="T20" fmla="*/ 32 w 601"/>
                <a:gd name="T21" fmla="*/ 128 h 480"/>
                <a:gd name="T22" fmla="*/ 0 w 601"/>
                <a:gd name="T23" fmla="*/ 200 h 480"/>
                <a:gd name="T24" fmla="*/ 0 w 601"/>
                <a:gd name="T25" fmla="*/ 272 h 480"/>
                <a:gd name="T26" fmla="*/ 24 w 601"/>
                <a:gd name="T27" fmla="*/ 336 h 480"/>
                <a:gd name="T28" fmla="*/ 64 w 601"/>
                <a:gd name="T29" fmla="*/ 392 h 480"/>
                <a:gd name="T30" fmla="*/ 120 w 601"/>
                <a:gd name="T31" fmla="*/ 432 h 480"/>
                <a:gd name="T32" fmla="*/ 256 w 601"/>
                <a:gd name="T33" fmla="*/ 480 h 480"/>
                <a:gd name="T34" fmla="*/ 384 w 601"/>
                <a:gd name="T35" fmla="*/ 472 h 480"/>
                <a:gd name="T36" fmla="*/ 472 w 601"/>
                <a:gd name="T37" fmla="*/ 424 h 480"/>
                <a:gd name="T38" fmla="*/ 553 w 601"/>
                <a:gd name="T39" fmla="*/ 36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1" h="480">
                  <a:moveTo>
                    <a:pt x="553" y="360"/>
                  </a:moveTo>
                  <a:lnTo>
                    <a:pt x="593" y="272"/>
                  </a:lnTo>
                  <a:lnTo>
                    <a:pt x="601" y="168"/>
                  </a:lnTo>
                  <a:lnTo>
                    <a:pt x="561" y="72"/>
                  </a:lnTo>
                  <a:lnTo>
                    <a:pt x="529" y="40"/>
                  </a:lnTo>
                  <a:lnTo>
                    <a:pt x="489" y="16"/>
                  </a:lnTo>
                  <a:lnTo>
                    <a:pt x="352" y="0"/>
                  </a:lnTo>
                  <a:lnTo>
                    <a:pt x="200" y="16"/>
                  </a:lnTo>
                  <a:lnTo>
                    <a:pt x="136" y="40"/>
                  </a:lnTo>
                  <a:lnTo>
                    <a:pt x="72" y="72"/>
                  </a:lnTo>
                  <a:lnTo>
                    <a:pt x="32" y="128"/>
                  </a:lnTo>
                  <a:lnTo>
                    <a:pt x="0" y="200"/>
                  </a:lnTo>
                  <a:lnTo>
                    <a:pt x="0" y="272"/>
                  </a:lnTo>
                  <a:lnTo>
                    <a:pt x="24" y="336"/>
                  </a:lnTo>
                  <a:lnTo>
                    <a:pt x="64" y="392"/>
                  </a:lnTo>
                  <a:lnTo>
                    <a:pt x="120" y="432"/>
                  </a:lnTo>
                  <a:lnTo>
                    <a:pt x="256" y="480"/>
                  </a:lnTo>
                  <a:lnTo>
                    <a:pt x="384" y="472"/>
                  </a:lnTo>
                  <a:lnTo>
                    <a:pt x="472" y="424"/>
                  </a:lnTo>
                  <a:lnTo>
                    <a:pt x="553" y="36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6" name="Freeform 6"/>
            <p:cNvSpPr>
              <a:spLocks/>
            </p:cNvSpPr>
            <p:nvPr/>
          </p:nvSpPr>
          <p:spPr bwMode="auto">
            <a:xfrm>
              <a:off x="3810000" y="1938338"/>
              <a:ext cx="939800" cy="776287"/>
            </a:xfrm>
            <a:custGeom>
              <a:avLst/>
              <a:gdLst>
                <a:gd name="T0" fmla="*/ 552 w 592"/>
                <a:gd name="T1" fmla="*/ 368 h 489"/>
                <a:gd name="T2" fmla="*/ 592 w 592"/>
                <a:gd name="T3" fmla="*/ 280 h 489"/>
                <a:gd name="T4" fmla="*/ 592 w 592"/>
                <a:gd name="T5" fmla="*/ 176 h 489"/>
                <a:gd name="T6" fmla="*/ 560 w 592"/>
                <a:gd name="T7" fmla="*/ 80 h 489"/>
                <a:gd name="T8" fmla="*/ 528 w 592"/>
                <a:gd name="T9" fmla="*/ 40 h 489"/>
                <a:gd name="T10" fmla="*/ 488 w 592"/>
                <a:gd name="T11" fmla="*/ 24 h 489"/>
                <a:gd name="T12" fmla="*/ 352 w 592"/>
                <a:gd name="T13" fmla="*/ 0 h 489"/>
                <a:gd name="T14" fmla="*/ 200 w 592"/>
                <a:gd name="T15" fmla="*/ 16 h 489"/>
                <a:gd name="T16" fmla="*/ 136 w 592"/>
                <a:gd name="T17" fmla="*/ 40 h 489"/>
                <a:gd name="T18" fmla="*/ 72 w 592"/>
                <a:gd name="T19" fmla="*/ 80 h 489"/>
                <a:gd name="T20" fmla="*/ 32 w 592"/>
                <a:gd name="T21" fmla="*/ 136 h 489"/>
                <a:gd name="T22" fmla="*/ 0 w 592"/>
                <a:gd name="T23" fmla="*/ 208 h 489"/>
                <a:gd name="T24" fmla="*/ 0 w 592"/>
                <a:gd name="T25" fmla="*/ 280 h 489"/>
                <a:gd name="T26" fmla="*/ 24 w 592"/>
                <a:gd name="T27" fmla="*/ 344 h 489"/>
                <a:gd name="T28" fmla="*/ 64 w 592"/>
                <a:gd name="T29" fmla="*/ 400 h 489"/>
                <a:gd name="T30" fmla="*/ 120 w 592"/>
                <a:gd name="T31" fmla="*/ 441 h 489"/>
                <a:gd name="T32" fmla="*/ 256 w 592"/>
                <a:gd name="T33" fmla="*/ 489 h 489"/>
                <a:gd name="T34" fmla="*/ 384 w 592"/>
                <a:gd name="T35" fmla="*/ 489 h 489"/>
                <a:gd name="T36" fmla="*/ 472 w 592"/>
                <a:gd name="T37" fmla="*/ 433 h 489"/>
                <a:gd name="T38" fmla="*/ 552 w 592"/>
                <a:gd name="T39" fmla="*/ 368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2" h="489">
                  <a:moveTo>
                    <a:pt x="552" y="368"/>
                  </a:moveTo>
                  <a:lnTo>
                    <a:pt x="592" y="280"/>
                  </a:lnTo>
                  <a:lnTo>
                    <a:pt x="592" y="176"/>
                  </a:lnTo>
                  <a:lnTo>
                    <a:pt x="560" y="80"/>
                  </a:lnTo>
                  <a:lnTo>
                    <a:pt x="528" y="40"/>
                  </a:lnTo>
                  <a:lnTo>
                    <a:pt x="488" y="24"/>
                  </a:lnTo>
                  <a:lnTo>
                    <a:pt x="352" y="0"/>
                  </a:lnTo>
                  <a:lnTo>
                    <a:pt x="200" y="16"/>
                  </a:lnTo>
                  <a:lnTo>
                    <a:pt x="136" y="40"/>
                  </a:lnTo>
                  <a:lnTo>
                    <a:pt x="72" y="80"/>
                  </a:lnTo>
                  <a:lnTo>
                    <a:pt x="32" y="136"/>
                  </a:lnTo>
                  <a:lnTo>
                    <a:pt x="0" y="208"/>
                  </a:lnTo>
                  <a:lnTo>
                    <a:pt x="0" y="280"/>
                  </a:lnTo>
                  <a:lnTo>
                    <a:pt x="24" y="344"/>
                  </a:lnTo>
                  <a:lnTo>
                    <a:pt x="64" y="400"/>
                  </a:lnTo>
                  <a:lnTo>
                    <a:pt x="120" y="441"/>
                  </a:lnTo>
                  <a:lnTo>
                    <a:pt x="256" y="489"/>
                  </a:lnTo>
                  <a:lnTo>
                    <a:pt x="384" y="489"/>
                  </a:lnTo>
                  <a:lnTo>
                    <a:pt x="472" y="433"/>
                  </a:lnTo>
                  <a:lnTo>
                    <a:pt x="552" y="36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7" name="Freeform 7"/>
            <p:cNvSpPr>
              <a:spLocks/>
            </p:cNvSpPr>
            <p:nvPr/>
          </p:nvSpPr>
          <p:spPr bwMode="auto">
            <a:xfrm>
              <a:off x="2970213" y="4225925"/>
              <a:ext cx="954087" cy="776288"/>
            </a:xfrm>
            <a:custGeom>
              <a:avLst/>
              <a:gdLst>
                <a:gd name="T0" fmla="*/ 553 w 601"/>
                <a:gd name="T1" fmla="*/ 369 h 489"/>
                <a:gd name="T2" fmla="*/ 593 w 601"/>
                <a:gd name="T3" fmla="*/ 281 h 489"/>
                <a:gd name="T4" fmla="*/ 601 w 601"/>
                <a:gd name="T5" fmla="*/ 177 h 489"/>
                <a:gd name="T6" fmla="*/ 561 w 601"/>
                <a:gd name="T7" fmla="*/ 81 h 489"/>
                <a:gd name="T8" fmla="*/ 529 w 601"/>
                <a:gd name="T9" fmla="*/ 41 h 489"/>
                <a:gd name="T10" fmla="*/ 489 w 601"/>
                <a:gd name="T11" fmla="*/ 24 h 489"/>
                <a:gd name="T12" fmla="*/ 352 w 601"/>
                <a:gd name="T13" fmla="*/ 0 h 489"/>
                <a:gd name="T14" fmla="*/ 200 w 601"/>
                <a:gd name="T15" fmla="*/ 16 h 489"/>
                <a:gd name="T16" fmla="*/ 136 w 601"/>
                <a:gd name="T17" fmla="*/ 41 h 489"/>
                <a:gd name="T18" fmla="*/ 72 w 601"/>
                <a:gd name="T19" fmla="*/ 81 h 489"/>
                <a:gd name="T20" fmla="*/ 32 w 601"/>
                <a:gd name="T21" fmla="*/ 137 h 489"/>
                <a:gd name="T22" fmla="*/ 0 w 601"/>
                <a:gd name="T23" fmla="*/ 209 h 489"/>
                <a:gd name="T24" fmla="*/ 0 w 601"/>
                <a:gd name="T25" fmla="*/ 281 h 489"/>
                <a:gd name="T26" fmla="*/ 24 w 601"/>
                <a:gd name="T27" fmla="*/ 345 h 489"/>
                <a:gd name="T28" fmla="*/ 64 w 601"/>
                <a:gd name="T29" fmla="*/ 401 h 489"/>
                <a:gd name="T30" fmla="*/ 120 w 601"/>
                <a:gd name="T31" fmla="*/ 441 h 489"/>
                <a:gd name="T32" fmla="*/ 256 w 601"/>
                <a:gd name="T33" fmla="*/ 489 h 489"/>
                <a:gd name="T34" fmla="*/ 385 w 601"/>
                <a:gd name="T35" fmla="*/ 489 h 489"/>
                <a:gd name="T36" fmla="*/ 473 w 601"/>
                <a:gd name="T37" fmla="*/ 433 h 489"/>
                <a:gd name="T38" fmla="*/ 553 w 601"/>
                <a:gd name="T39" fmla="*/ 36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1" h="489">
                  <a:moveTo>
                    <a:pt x="553" y="369"/>
                  </a:moveTo>
                  <a:lnTo>
                    <a:pt x="593" y="281"/>
                  </a:lnTo>
                  <a:lnTo>
                    <a:pt x="601" y="177"/>
                  </a:lnTo>
                  <a:lnTo>
                    <a:pt x="561" y="81"/>
                  </a:lnTo>
                  <a:lnTo>
                    <a:pt x="529" y="41"/>
                  </a:lnTo>
                  <a:lnTo>
                    <a:pt x="489" y="24"/>
                  </a:lnTo>
                  <a:lnTo>
                    <a:pt x="352" y="0"/>
                  </a:lnTo>
                  <a:lnTo>
                    <a:pt x="200" y="16"/>
                  </a:lnTo>
                  <a:lnTo>
                    <a:pt x="136" y="41"/>
                  </a:lnTo>
                  <a:lnTo>
                    <a:pt x="72" y="81"/>
                  </a:lnTo>
                  <a:lnTo>
                    <a:pt x="32" y="137"/>
                  </a:lnTo>
                  <a:lnTo>
                    <a:pt x="0" y="209"/>
                  </a:lnTo>
                  <a:lnTo>
                    <a:pt x="0" y="281"/>
                  </a:lnTo>
                  <a:lnTo>
                    <a:pt x="24" y="345"/>
                  </a:lnTo>
                  <a:lnTo>
                    <a:pt x="64" y="401"/>
                  </a:lnTo>
                  <a:lnTo>
                    <a:pt x="120" y="441"/>
                  </a:lnTo>
                  <a:lnTo>
                    <a:pt x="256" y="489"/>
                  </a:lnTo>
                  <a:lnTo>
                    <a:pt x="385" y="489"/>
                  </a:lnTo>
                  <a:lnTo>
                    <a:pt x="473" y="433"/>
                  </a:lnTo>
                  <a:lnTo>
                    <a:pt x="553" y="369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8" name="Freeform 8"/>
            <p:cNvSpPr>
              <a:spLocks/>
            </p:cNvSpPr>
            <p:nvPr/>
          </p:nvSpPr>
          <p:spPr bwMode="auto">
            <a:xfrm>
              <a:off x="6516688" y="985838"/>
              <a:ext cx="952500" cy="647700"/>
            </a:xfrm>
            <a:custGeom>
              <a:avLst/>
              <a:gdLst>
                <a:gd name="T0" fmla="*/ 552 w 600"/>
                <a:gd name="T1" fmla="*/ 304 h 408"/>
                <a:gd name="T2" fmla="*/ 592 w 600"/>
                <a:gd name="T3" fmla="*/ 232 h 408"/>
                <a:gd name="T4" fmla="*/ 600 w 600"/>
                <a:gd name="T5" fmla="*/ 136 h 408"/>
                <a:gd name="T6" fmla="*/ 560 w 600"/>
                <a:gd name="T7" fmla="*/ 56 h 408"/>
                <a:gd name="T8" fmla="*/ 528 w 600"/>
                <a:gd name="T9" fmla="*/ 32 h 408"/>
                <a:gd name="T10" fmla="*/ 488 w 600"/>
                <a:gd name="T11" fmla="*/ 16 h 408"/>
                <a:gd name="T12" fmla="*/ 352 w 600"/>
                <a:gd name="T13" fmla="*/ 0 h 408"/>
                <a:gd name="T14" fmla="*/ 200 w 600"/>
                <a:gd name="T15" fmla="*/ 8 h 408"/>
                <a:gd name="T16" fmla="*/ 136 w 600"/>
                <a:gd name="T17" fmla="*/ 32 h 408"/>
                <a:gd name="T18" fmla="*/ 72 w 600"/>
                <a:gd name="T19" fmla="*/ 64 h 408"/>
                <a:gd name="T20" fmla="*/ 32 w 600"/>
                <a:gd name="T21" fmla="*/ 112 h 408"/>
                <a:gd name="T22" fmla="*/ 0 w 600"/>
                <a:gd name="T23" fmla="*/ 168 h 408"/>
                <a:gd name="T24" fmla="*/ 0 w 600"/>
                <a:gd name="T25" fmla="*/ 232 h 408"/>
                <a:gd name="T26" fmla="*/ 24 w 600"/>
                <a:gd name="T27" fmla="*/ 280 h 408"/>
                <a:gd name="T28" fmla="*/ 64 w 600"/>
                <a:gd name="T29" fmla="*/ 328 h 408"/>
                <a:gd name="T30" fmla="*/ 120 w 600"/>
                <a:gd name="T31" fmla="*/ 368 h 408"/>
                <a:gd name="T32" fmla="*/ 256 w 600"/>
                <a:gd name="T33" fmla="*/ 408 h 408"/>
                <a:gd name="T34" fmla="*/ 384 w 600"/>
                <a:gd name="T35" fmla="*/ 400 h 408"/>
                <a:gd name="T36" fmla="*/ 472 w 600"/>
                <a:gd name="T37" fmla="*/ 360 h 408"/>
                <a:gd name="T38" fmla="*/ 552 w 600"/>
                <a:gd name="T39" fmla="*/ 304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0" h="408">
                  <a:moveTo>
                    <a:pt x="552" y="304"/>
                  </a:moveTo>
                  <a:lnTo>
                    <a:pt x="592" y="232"/>
                  </a:lnTo>
                  <a:lnTo>
                    <a:pt x="600" y="136"/>
                  </a:lnTo>
                  <a:lnTo>
                    <a:pt x="560" y="56"/>
                  </a:lnTo>
                  <a:lnTo>
                    <a:pt x="528" y="32"/>
                  </a:lnTo>
                  <a:lnTo>
                    <a:pt x="488" y="16"/>
                  </a:lnTo>
                  <a:lnTo>
                    <a:pt x="352" y="0"/>
                  </a:lnTo>
                  <a:lnTo>
                    <a:pt x="200" y="8"/>
                  </a:lnTo>
                  <a:lnTo>
                    <a:pt x="136" y="32"/>
                  </a:lnTo>
                  <a:lnTo>
                    <a:pt x="72" y="64"/>
                  </a:lnTo>
                  <a:lnTo>
                    <a:pt x="32" y="112"/>
                  </a:lnTo>
                  <a:lnTo>
                    <a:pt x="0" y="168"/>
                  </a:lnTo>
                  <a:lnTo>
                    <a:pt x="0" y="232"/>
                  </a:lnTo>
                  <a:lnTo>
                    <a:pt x="24" y="280"/>
                  </a:lnTo>
                  <a:lnTo>
                    <a:pt x="64" y="328"/>
                  </a:lnTo>
                  <a:lnTo>
                    <a:pt x="120" y="368"/>
                  </a:lnTo>
                  <a:lnTo>
                    <a:pt x="256" y="408"/>
                  </a:lnTo>
                  <a:lnTo>
                    <a:pt x="384" y="400"/>
                  </a:lnTo>
                  <a:lnTo>
                    <a:pt x="472" y="360"/>
                  </a:lnTo>
                  <a:lnTo>
                    <a:pt x="552" y="30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9" name="Freeform 9"/>
            <p:cNvSpPr>
              <a:spLocks/>
            </p:cNvSpPr>
            <p:nvPr/>
          </p:nvSpPr>
          <p:spPr bwMode="auto">
            <a:xfrm>
              <a:off x="6516688" y="1671638"/>
              <a:ext cx="952500" cy="698500"/>
            </a:xfrm>
            <a:custGeom>
              <a:avLst/>
              <a:gdLst>
                <a:gd name="T0" fmla="*/ 552 w 600"/>
                <a:gd name="T1" fmla="*/ 328 h 440"/>
                <a:gd name="T2" fmla="*/ 592 w 600"/>
                <a:gd name="T3" fmla="*/ 256 h 440"/>
                <a:gd name="T4" fmla="*/ 600 w 600"/>
                <a:gd name="T5" fmla="*/ 152 h 440"/>
                <a:gd name="T6" fmla="*/ 560 w 600"/>
                <a:gd name="T7" fmla="*/ 64 h 440"/>
                <a:gd name="T8" fmla="*/ 528 w 600"/>
                <a:gd name="T9" fmla="*/ 32 h 440"/>
                <a:gd name="T10" fmla="*/ 488 w 600"/>
                <a:gd name="T11" fmla="*/ 16 h 440"/>
                <a:gd name="T12" fmla="*/ 352 w 600"/>
                <a:gd name="T13" fmla="*/ 0 h 440"/>
                <a:gd name="T14" fmla="*/ 200 w 600"/>
                <a:gd name="T15" fmla="*/ 8 h 440"/>
                <a:gd name="T16" fmla="*/ 136 w 600"/>
                <a:gd name="T17" fmla="*/ 32 h 440"/>
                <a:gd name="T18" fmla="*/ 72 w 600"/>
                <a:gd name="T19" fmla="*/ 72 h 440"/>
                <a:gd name="T20" fmla="*/ 32 w 600"/>
                <a:gd name="T21" fmla="*/ 120 h 440"/>
                <a:gd name="T22" fmla="*/ 0 w 600"/>
                <a:gd name="T23" fmla="*/ 184 h 440"/>
                <a:gd name="T24" fmla="*/ 0 w 600"/>
                <a:gd name="T25" fmla="*/ 256 h 440"/>
                <a:gd name="T26" fmla="*/ 24 w 600"/>
                <a:gd name="T27" fmla="*/ 312 h 440"/>
                <a:gd name="T28" fmla="*/ 64 w 600"/>
                <a:gd name="T29" fmla="*/ 360 h 440"/>
                <a:gd name="T30" fmla="*/ 120 w 600"/>
                <a:gd name="T31" fmla="*/ 400 h 440"/>
                <a:gd name="T32" fmla="*/ 256 w 600"/>
                <a:gd name="T33" fmla="*/ 440 h 440"/>
                <a:gd name="T34" fmla="*/ 384 w 600"/>
                <a:gd name="T35" fmla="*/ 440 h 440"/>
                <a:gd name="T36" fmla="*/ 472 w 600"/>
                <a:gd name="T37" fmla="*/ 392 h 440"/>
                <a:gd name="T38" fmla="*/ 552 w 600"/>
                <a:gd name="T39" fmla="*/ 32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0" h="440">
                  <a:moveTo>
                    <a:pt x="552" y="328"/>
                  </a:moveTo>
                  <a:lnTo>
                    <a:pt x="592" y="256"/>
                  </a:lnTo>
                  <a:lnTo>
                    <a:pt x="600" y="152"/>
                  </a:lnTo>
                  <a:lnTo>
                    <a:pt x="560" y="64"/>
                  </a:lnTo>
                  <a:lnTo>
                    <a:pt x="528" y="32"/>
                  </a:lnTo>
                  <a:lnTo>
                    <a:pt x="488" y="16"/>
                  </a:lnTo>
                  <a:lnTo>
                    <a:pt x="352" y="0"/>
                  </a:lnTo>
                  <a:lnTo>
                    <a:pt x="200" y="8"/>
                  </a:lnTo>
                  <a:lnTo>
                    <a:pt x="136" y="32"/>
                  </a:lnTo>
                  <a:lnTo>
                    <a:pt x="72" y="72"/>
                  </a:lnTo>
                  <a:lnTo>
                    <a:pt x="32" y="120"/>
                  </a:lnTo>
                  <a:lnTo>
                    <a:pt x="0" y="184"/>
                  </a:lnTo>
                  <a:lnTo>
                    <a:pt x="0" y="256"/>
                  </a:lnTo>
                  <a:lnTo>
                    <a:pt x="24" y="312"/>
                  </a:lnTo>
                  <a:lnTo>
                    <a:pt x="64" y="360"/>
                  </a:lnTo>
                  <a:lnTo>
                    <a:pt x="120" y="400"/>
                  </a:lnTo>
                  <a:lnTo>
                    <a:pt x="256" y="440"/>
                  </a:lnTo>
                  <a:lnTo>
                    <a:pt x="384" y="440"/>
                  </a:lnTo>
                  <a:lnTo>
                    <a:pt x="472" y="392"/>
                  </a:lnTo>
                  <a:lnTo>
                    <a:pt x="552" y="32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0" name="Freeform 10"/>
            <p:cNvSpPr>
              <a:spLocks/>
            </p:cNvSpPr>
            <p:nvPr/>
          </p:nvSpPr>
          <p:spPr bwMode="auto">
            <a:xfrm>
              <a:off x="5716588" y="2395538"/>
              <a:ext cx="952500" cy="776287"/>
            </a:xfrm>
            <a:custGeom>
              <a:avLst/>
              <a:gdLst>
                <a:gd name="T0" fmla="*/ 552 w 600"/>
                <a:gd name="T1" fmla="*/ 369 h 489"/>
                <a:gd name="T2" fmla="*/ 592 w 600"/>
                <a:gd name="T3" fmla="*/ 281 h 489"/>
                <a:gd name="T4" fmla="*/ 600 w 600"/>
                <a:gd name="T5" fmla="*/ 177 h 489"/>
                <a:gd name="T6" fmla="*/ 560 w 600"/>
                <a:gd name="T7" fmla="*/ 80 h 489"/>
                <a:gd name="T8" fmla="*/ 528 w 600"/>
                <a:gd name="T9" fmla="*/ 40 h 489"/>
                <a:gd name="T10" fmla="*/ 488 w 600"/>
                <a:gd name="T11" fmla="*/ 24 h 489"/>
                <a:gd name="T12" fmla="*/ 352 w 600"/>
                <a:gd name="T13" fmla="*/ 0 h 489"/>
                <a:gd name="T14" fmla="*/ 200 w 600"/>
                <a:gd name="T15" fmla="*/ 16 h 489"/>
                <a:gd name="T16" fmla="*/ 136 w 600"/>
                <a:gd name="T17" fmla="*/ 40 h 489"/>
                <a:gd name="T18" fmla="*/ 72 w 600"/>
                <a:gd name="T19" fmla="*/ 80 h 489"/>
                <a:gd name="T20" fmla="*/ 32 w 600"/>
                <a:gd name="T21" fmla="*/ 137 h 489"/>
                <a:gd name="T22" fmla="*/ 0 w 600"/>
                <a:gd name="T23" fmla="*/ 209 h 489"/>
                <a:gd name="T24" fmla="*/ 0 w 600"/>
                <a:gd name="T25" fmla="*/ 281 h 489"/>
                <a:gd name="T26" fmla="*/ 24 w 600"/>
                <a:gd name="T27" fmla="*/ 345 h 489"/>
                <a:gd name="T28" fmla="*/ 64 w 600"/>
                <a:gd name="T29" fmla="*/ 401 h 489"/>
                <a:gd name="T30" fmla="*/ 120 w 600"/>
                <a:gd name="T31" fmla="*/ 441 h 489"/>
                <a:gd name="T32" fmla="*/ 256 w 600"/>
                <a:gd name="T33" fmla="*/ 489 h 489"/>
                <a:gd name="T34" fmla="*/ 384 w 600"/>
                <a:gd name="T35" fmla="*/ 489 h 489"/>
                <a:gd name="T36" fmla="*/ 472 w 600"/>
                <a:gd name="T37" fmla="*/ 433 h 489"/>
                <a:gd name="T38" fmla="*/ 552 w 600"/>
                <a:gd name="T39" fmla="*/ 36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0" h="489">
                  <a:moveTo>
                    <a:pt x="552" y="369"/>
                  </a:moveTo>
                  <a:lnTo>
                    <a:pt x="592" y="281"/>
                  </a:lnTo>
                  <a:lnTo>
                    <a:pt x="600" y="177"/>
                  </a:lnTo>
                  <a:lnTo>
                    <a:pt x="560" y="80"/>
                  </a:lnTo>
                  <a:lnTo>
                    <a:pt x="528" y="40"/>
                  </a:lnTo>
                  <a:lnTo>
                    <a:pt x="488" y="24"/>
                  </a:lnTo>
                  <a:lnTo>
                    <a:pt x="352" y="0"/>
                  </a:lnTo>
                  <a:lnTo>
                    <a:pt x="200" y="16"/>
                  </a:lnTo>
                  <a:lnTo>
                    <a:pt x="136" y="40"/>
                  </a:lnTo>
                  <a:lnTo>
                    <a:pt x="72" y="80"/>
                  </a:lnTo>
                  <a:lnTo>
                    <a:pt x="32" y="137"/>
                  </a:lnTo>
                  <a:lnTo>
                    <a:pt x="0" y="209"/>
                  </a:lnTo>
                  <a:lnTo>
                    <a:pt x="0" y="281"/>
                  </a:lnTo>
                  <a:lnTo>
                    <a:pt x="24" y="345"/>
                  </a:lnTo>
                  <a:lnTo>
                    <a:pt x="64" y="401"/>
                  </a:lnTo>
                  <a:lnTo>
                    <a:pt x="120" y="441"/>
                  </a:lnTo>
                  <a:lnTo>
                    <a:pt x="256" y="489"/>
                  </a:lnTo>
                  <a:lnTo>
                    <a:pt x="384" y="489"/>
                  </a:lnTo>
                  <a:lnTo>
                    <a:pt x="472" y="433"/>
                  </a:lnTo>
                  <a:lnTo>
                    <a:pt x="552" y="369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1" name="Freeform 11"/>
            <p:cNvSpPr>
              <a:spLocks/>
            </p:cNvSpPr>
            <p:nvPr/>
          </p:nvSpPr>
          <p:spPr bwMode="auto">
            <a:xfrm>
              <a:off x="5716588" y="3311525"/>
              <a:ext cx="952500" cy="774700"/>
            </a:xfrm>
            <a:custGeom>
              <a:avLst/>
              <a:gdLst>
                <a:gd name="T0" fmla="*/ 552 w 600"/>
                <a:gd name="T1" fmla="*/ 368 h 488"/>
                <a:gd name="T2" fmla="*/ 592 w 600"/>
                <a:gd name="T3" fmla="*/ 280 h 488"/>
                <a:gd name="T4" fmla="*/ 600 w 600"/>
                <a:gd name="T5" fmla="*/ 176 h 488"/>
                <a:gd name="T6" fmla="*/ 560 w 600"/>
                <a:gd name="T7" fmla="*/ 80 h 488"/>
                <a:gd name="T8" fmla="*/ 528 w 600"/>
                <a:gd name="T9" fmla="*/ 40 h 488"/>
                <a:gd name="T10" fmla="*/ 488 w 600"/>
                <a:gd name="T11" fmla="*/ 24 h 488"/>
                <a:gd name="T12" fmla="*/ 352 w 600"/>
                <a:gd name="T13" fmla="*/ 0 h 488"/>
                <a:gd name="T14" fmla="*/ 200 w 600"/>
                <a:gd name="T15" fmla="*/ 16 h 488"/>
                <a:gd name="T16" fmla="*/ 136 w 600"/>
                <a:gd name="T17" fmla="*/ 40 h 488"/>
                <a:gd name="T18" fmla="*/ 72 w 600"/>
                <a:gd name="T19" fmla="*/ 80 h 488"/>
                <a:gd name="T20" fmla="*/ 32 w 600"/>
                <a:gd name="T21" fmla="*/ 136 h 488"/>
                <a:gd name="T22" fmla="*/ 0 w 600"/>
                <a:gd name="T23" fmla="*/ 208 h 488"/>
                <a:gd name="T24" fmla="*/ 0 w 600"/>
                <a:gd name="T25" fmla="*/ 280 h 488"/>
                <a:gd name="T26" fmla="*/ 24 w 600"/>
                <a:gd name="T27" fmla="*/ 344 h 488"/>
                <a:gd name="T28" fmla="*/ 64 w 600"/>
                <a:gd name="T29" fmla="*/ 400 h 488"/>
                <a:gd name="T30" fmla="*/ 120 w 600"/>
                <a:gd name="T31" fmla="*/ 440 h 488"/>
                <a:gd name="T32" fmla="*/ 256 w 600"/>
                <a:gd name="T33" fmla="*/ 488 h 488"/>
                <a:gd name="T34" fmla="*/ 384 w 600"/>
                <a:gd name="T35" fmla="*/ 488 h 488"/>
                <a:gd name="T36" fmla="*/ 472 w 600"/>
                <a:gd name="T37" fmla="*/ 432 h 488"/>
                <a:gd name="T38" fmla="*/ 552 w 600"/>
                <a:gd name="T39" fmla="*/ 368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0" h="488">
                  <a:moveTo>
                    <a:pt x="552" y="368"/>
                  </a:moveTo>
                  <a:lnTo>
                    <a:pt x="592" y="280"/>
                  </a:lnTo>
                  <a:lnTo>
                    <a:pt x="600" y="176"/>
                  </a:lnTo>
                  <a:lnTo>
                    <a:pt x="560" y="80"/>
                  </a:lnTo>
                  <a:lnTo>
                    <a:pt x="528" y="40"/>
                  </a:lnTo>
                  <a:lnTo>
                    <a:pt x="488" y="24"/>
                  </a:lnTo>
                  <a:lnTo>
                    <a:pt x="352" y="0"/>
                  </a:lnTo>
                  <a:lnTo>
                    <a:pt x="200" y="16"/>
                  </a:lnTo>
                  <a:lnTo>
                    <a:pt x="136" y="40"/>
                  </a:lnTo>
                  <a:lnTo>
                    <a:pt x="72" y="80"/>
                  </a:lnTo>
                  <a:lnTo>
                    <a:pt x="32" y="136"/>
                  </a:lnTo>
                  <a:lnTo>
                    <a:pt x="0" y="208"/>
                  </a:lnTo>
                  <a:lnTo>
                    <a:pt x="0" y="280"/>
                  </a:lnTo>
                  <a:lnTo>
                    <a:pt x="24" y="344"/>
                  </a:lnTo>
                  <a:lnTo>
                    <a:pt x="64" y="400"/>
                  </a:lnTo>
                  <a:lnTo>
                    <a:pt x="120" y="440"/>
                  </a:lnTo>
                  <a:lnTo>
                    <a:pt x="256" y="488"/>
                  </a:lnTo>
                  <a:lnTo>
                    <a:pt x="384" y="488"/>
                  </a:lnTo>
                  <a:lnTo>
                    <a:pt x="472" y="432"/>
                  </a:lnTo>
                  <a:lnTo>
                    <a:pt x="552" y="36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2" name="Freeform 12"/>
            <p:cNvSpPr>
              <a:spLocks/>
            </p:cNvSpPr>
            <p:nvPr/>
          </p:nvSpPr>
          <p:spPr bwMode="auto">
            <a:xfrm>
              <a:off x="5602288" y="5256213"/>
              <a:ext cx="952500" cy="776287"/>
            </a:xfrm>
            <a:custGeom>
              <a:avLst/>
              <a:gdLst>
                <a:gd name="T0" fmla="*/ 552 w 600"/>
                <a:gd name="T1" fmla="*/ 368 h 489"/>
                <a:gd name="T2" fmla="*/ 592 w 600"/>
                <a:gd name="T3" fmla="*/ 280 h 489"/>
                <a:gd name="T4" fmla="*/ 600 w 600"/>
                <a:gd name="T5" fmla="*/ 176 h 489"/>
                <a:gd name="T6" fmla="*/ 560 w 600"/>
                <a:gd name="T7" fmla="*/ 80 h 489"/>
                <a:gd name="T8" fmla="*/ 528 w 600"/>
                <a:gd name="T9" fmla="*/ 40 h 489"/>
                <a:gd name="T10" fmla="*/ 488 w 600"/>
                <a:gd name="T11" fmla="*/ 24 h 489"/>
                <a:gd name="T12" fmla="*/ 352 w 600"/>
                <a:gd name="T13" fmla="*/ 0 h 489"/>
                <a:gd name="T14" fmla="*/ 200 w 600"/>
                <a:gd name="T15" fmla="*/ 16 h 489"/>
                <a:gd name="T16" fmla="*/ 136 w 600"/>
                <a:gd name="T17" fmla="*/ 40 h 489"/>
                <a:gd name="T18" fmla="*/ 72 w 600"/>
                <a:gd name="T19" fmla="*/ 80 h 489"/>
                <a:gd name="T20" fmla="*/ 32 w 600"/>
                <a:gd name="T21" fmla="*/ 136 h 489"/>
                <a:gd name="T22" fmla="*/ 0 w 600"/>
                <a:gd name="T23" fmla="*/ 208 h 489"/>
                <a:gd name="T24" fmla="*/ 0 w 600"/>
                <a:gd name="T25" fmla="*/ 280 h 489"/>
                <a:gd name="T26" fmla="*/ 24 w 600"/>
                <a:gd name="T27" fmla="*/ 344 h 489"/>
                <a:gd name="T28" fmla="*/ 64 w 600"/>
                <a:gd name="T29" fmla="*/ 400 h 489"/>
                <a:gd name="T30" fmla="*/ 120 w 600"/>
                <a:gd name="T31" fmla="*/ 440 h 489"/>
                <a:gd name="T32" fmla="*/ 256 w 600"/>
                <a:gd name="T33" fmla="*/ 489 h 489"/>
                <a:gd name="T34" fmla="*/ 384 w 600"/>
                <a:gd name="T35" fmla="*/ 489 h 489"/>
                <a:gd name="T36" fmla="*/ 472 w 600"/>
                <a:gd name="T37" fmla="*/ 432 h 489"/>
                <a:gd name="T38" fmla="*/ 552 w 600"/>
                <a:gd name="T39" fmla="*/ 368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0" h="489">
                  <a:moveTo>
                    <a:pt x="552" y="368"/>
                  </a:moveTo>
                  <a:lnTo>
                    <a:pt x="592" y="280"/>
                  </a:lnTo>
                  <a:lnTo>
                    <a:pt x="600" y="176"/>
                  </a:lnTo>
                  <a:lnTo>
                    <a:pt x="560" y="80"/>
                  </a:lnTo>
                  <a:lnTo>
                    <a:pt x="528" y="40"/>
                  </a:lnTo>
                  <a:lnTo>
                    <a:pt x="488" y="24"/>
                  </a:lnTo>
                  <a:lnTo>
                    <a:pt x="352" y="0"/>
                  </a:lnTo>
                  <a:lnTo>
                    <a:pt x="200" y="16"/>
                  </a:lnTo>
                  <a:lnTo>
                    <a:pt x="136" y="40"/>
                  </a:lnTo>
                  <a:lnTo>
                    <a:pt x="72" y="80"/>
                  </a:lnTo>
                  <a:lnTo>
                    <a:pt x="32" y="136"/>
                  </a:lnTo>
                  <a:lnTo>
                    <a:pt x="0" y="208"/>
                  </a:lnTo>
                  <a:lnTo>
                    <a:pt x="0" y="280"/>
                  </a:lnTo>
                  <a:lnTo>
                    <a:pt x="24" y="344"/>
                  </a:lnTo>
                  <a:lnTo>
                    <a:pt x="64" y="400"/>
                  </a:lnTo>
                  <a:lnTo>
                    <a:pt x="120" y="440"/>
                  </a:lnTo>
                  <a:lnTo>
                    <a:pt x="256" y="489"/>
                  </a:lnTo>
                  <a:lnTo>
                    <a:pt x="384" y="489"/>
                  </a:lnTo>
                  <a:lnTo>
                    <a:pt x="472" y="432"/>
                  </a:lnTo>
                  <a:lnTo>
                    <a:pt x="552" y="36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3" name="Rectangle 13"/>
            <p:cNvSpPr>
              <a:spLocks noChangeArrowheads="1"/>
            </p:cNvSpPr>
            <p:nvPr/>
          </p:nvSpPr>
          <p:spPr bwMode="auto">
            <a:xfrm>
              <a:off x="6999288" y="2001838"/>
              <a:ext cx="25400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4" name="Freeform 14"/>
            <p:cNvSpPr>
              <a:spLocks/>
            </p:cNvSpPr>
            <p:nvPr/>
          </p:nvSpPr>
          <p:spPr bwMode="auto">
            <a:xfrm>
              <a:off x="6554788" y="2014538"/>
              <a:ext cx="469900" cy="712787"/>
            </a:xfrm>
            <a:custGeom>
              <a:avLst/>
              <a:gdLst>
                <a:gd name="T0" fmla="*/ 296 w 296"/>
                <a:gd name="T1" fmla="*/ 0 h 449"/>
                <a:gd name="T2" fmla="*/ 256 w 296"/>
                <a:gd name="T3" fmla="*/ 168 h 449"/>
                <a:gd name="T4" fmla="*/ 256 w 296"/>
                <a:gd name="T5" fmla="*/ 176 h 449"/>
                <a:gd name="T6" fmla="*/ 256 w 296"/>
                <a:gd name="T7" fmla="*/ 176 h 449"/>
                <a:gd name="T8" fmla="*/ 216 w 296"/>
                <a:gd name="T9" fmla="*/ 256 h 449"/>
                <a:gd name="T10" fmla="*/ 216 w 296"/>
                <a:gd name="T11" fmla="*/ 256 h 449"/>
                <a:gd name="T12" fmla="*/ 216 w 296"/>
                <a:gd name="T13" fmla="*/ 256 h 449"/>
                <a:gd name="T14" fmla="*/ 160 w 296"/>
                <a:gd name="T15" fmla="*/ 328 h 449"/>
                <a:gd name="T16" fmla="*/ 160 w 296"/>
                <a:gd name="T17" fmla="*/ 328 h 449"/>
                <a:gd name="T18" fmla="*/ 160 w 296"/>
                <a:gd name="T19" fmla="*/ 328 h 449"/>
                <a:gd name="T20" fmla="*/ 88 w 296"/>
                <a:gd name="T21" fmla="*/ 401 h 449"/>
                <a:gd name="T22" fmla="*/ 88 w 296"/>
                <a:gd name="T23" fmla="*/ 401 h 449"/>
                <a:gd name="T24" fmla="*/ 88 w 296"/>
                <a:gd name="T25" fmla="*/ 401 h 449"/>
                <a:gd name="T26" fmla="*/ 8 w 296"/>
                <a:gd name="T27" fmla="*/ 449 h 449"/>
                <a:gd name="T28" fmla="*/ 8 w 296"/>
                <a:gd name="T29" fmla="*/ 449 h 449"/>
                <a:gd name="T30" fmla="*/ 0 w 296"/>
                <a:gd name="T31" fmla="*/ 433 h 449"/>
                <a:gd name="T32" fmla="*/ 0 w 296"/>
                <a:gd name="T33" fmla="*/ 433 h 449"/>
                <a:gd name="T34" fmla="*/ 80 w 296"/>
                <a:gd name="T35" fmla="*/ 385 h 449"/>
                <a:gd name="T36" fmla="*/ 80 w 296"/>
                <a:gd name="T37" fmla="*/ 385 h 449"/>
                <a:gd name="T38" fmla="*/ 80 w 296"/>
                <a:gd name="T39" fmla="*/ 393 h 449"/>
                <a:gd name="T40" fmla="*/ 152 w 296"/>
                <a:gd name="T41" fmla="*/ 320 h 449"/>
                <a:gd name="T42" fmla="*/ 152 w 296"/>
                <a:gd name="T43" fmla="*/ 320 h 449"/>
                <a:gd name="T44" fmla="*/ 144 w 296"/>
                <a:gd name="T45" fmla="*/ 320 h 449"/>
                <a:gd name="T46" fmla="*/ 200 w 296"/>
                <a:gd name="T47" fmla="*/ 248 h 449"/>
                <a:gd name="T48" fmla="*/ 200 w 296"/>
                <a:gd name="T49" fmla="*/ 248 h 449"/>
                <a:gd name="T50" fmla="*/ 200 w 296"/>
                <a:gd name="T51" fmla="*/ 248 h 449"/>
                <a:gd name="T52" fmla="*/ 240 w 296"/>
                <a:gd name="T53" fmla="*/ 168 h 449"/>
                <a:gd name="T54" fmla="*/ 240 w 296"/>
                <a:gd name="T55" fmla="*/ 168 h 449"/>
                <a:gd name="T56" fmla="*/ 240 w 296"/>
                <a:gd name="T57" fmla="*/ 168 h 449"/>
                <a:gd name="T58" fmla="*/ 280 w 296"/>
                <a:gd name="T59" fmla="*/ 0 h 449"/>
                <a:gd name="T60" fmla="*/ 296 w 296"/>
                <a:gd name="T61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6" h="449">
                  <a:moveTo>
                    <a:pt x="296" y="0"/>
                  </a:moveTo>
                  <a:lnTo>
                    <a:pt x="256" y="168"/>
                  </a:lnTo>
                  <a:lnTo>
                    <a:pt x="256" y="176"/>
                  </a:lnTo>
                  <a:lnTo>
                    <a:pt x="256" y="176"/>
                  </a:lnTo>
                  <a:lnTo>
                    <a:pt x="216" y="256"/>
                  </a:lnTo>
                  <a:lnTo>
                    <a:pt x="216" y="256"/>
                  </a:lnTo>
                  <a:lnTo>
                    <a:pt x="216" y="256"/>
                  </a:lnTo>
                  <a:lnTo>
                    <a:pt x="160" y="328"/>
                  </a:lnTo>
                  <a:lnTo>
                    <a:pt x="160" y="328"/>
                  </a:lnTo>
                  <a:lnTo>
                    <a:pt x="160" y="328"/>
                  </a:lnTo>
                  <a:lnTo>
                    <a:pt x="88" y="401"/>
                  </a:lnTo>
                  <a:lnTo>
                    <a:pt x="88" y="401"/>
                  </a:lnTo>
                  <a:lnTo>
                    <a:pt x="88" y="401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0" y="433"/>
                  </a:lnTo>
                  <a:lnTo>
                    <a:pt x="0" y="433"/>
                  </a:lnTo>
                  <a:lnTo>
                    <a:pt x="80" y="385"/>
                  </a:lnTo>
                  <a:lnTo>
                    <a:pt x="80" y="385"/>
                  </a:lnTo>
                  <a:lnTo>
                    <a:pt x="80" y="393"/>
                  </a:lnTo>
                  <a:lnTo>
                    <a:pt x="152" y="320"/>
                  </a:lnTo>
                  <a:lnTo>
                    <a:pt x="152" y="320"/>
                  </a:lnTo>
                  <a:lnTo>
                    <a:pt x="144" y="320"/>
                  </a:lnTo>
                  <a:lnTo>
                    <a:pt x="200" y="248"/>
                  </a:lnTo>
                  <a:lnTo>
                    <a:pt x="200" y="248"/>
                  </a:lnTo>
                  <a:lnTo>
                    <a:pt x="200" y="248"/>
                  </a:lnTo>
                  <a:lnTo>
                    <a:pt x="240" y="168"/>
                  </a:lnTo>
                  <a:lnTo>
                    <a:pt x="240" y="168"/>
                  </a:lnTo>
                  <a:lnTo>
                    <a:pt x="240" y="168"/>
                  </a:lnTo>
                  <a:lnTo>
                    <a:pt x="280" y="0"/>
                  </a:lnTo>
                  <a:lnTo>
                    <a:pt x="296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5" name="Freeform 15"/>
            <p:cNvSpPr>
              <a:spLocks/>
            </p:cNvSpPr>
            <p:nvPr/>
          </p:nvSpPr>
          <p:spPr bwMode="auto">
            <a:xfrm>
              <a:off x="6402388" y="2701925"/>
              <a:ext cx="165100" cy="88900"/>
            </a:xfrm>
            <a:custGeom>
              <a:avLst/>
              <a:gdLst>
                <a:gd name="T0" fmla="*/ 104 w 104"/>
                <a:gd name="T1" fmla="*/ 16 h 56"/>
                <a:gd name="T2" fmla="*/ 8 w 104"/>
                <a:gd name="T3" fmla="*/ 56 h 56"/>
                <a:gd name="T4" fmla="*/ 0 w 104"/>
                <a:gd name="T5" fmla="*/ 56 h 56"/>
                <a:gd name="T6" fmla="*/ 0 w 104"/>
                <a:gd name="T7" fmla="*/ 40 h 56"/>
                <a:gd name="T8" fmla="*/ 0 w 104"/>
                <a:gd name="T9" fmla="*/ 40 h 56"/>
                <a:gd name="T10" fmla="*/ 96 w 104"/>
                <a:gd name="T11" fmla="*/ 0 h 56"/>
                <a:gd name="T12" fmla="*/ 104 w 104"/>
                <a:gd name="T13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56">
                  <a:moveTo>
                    <a:pt x="104" y="16"/>
                  </a:moveTo>
                  <a:lnTo>
                    <a:pt x="8" y="56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96" y="0"/>
                  </a:lnTo>
                  <a:lnTo>
                    <a:pt x="104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6" name="Rectangle 16"/>
            <p:cNvSpPr>
              <a:spLocks noChangeArrowheads="1"/>
            </p:cNvSpPr>
            <p:nvPr/>
          </p:nvSpPr>
          <p:spPr bwMode="auto">
            <a:xfrm>
              <a:off x="6224588" y="2803525"/>
              <a:ext cx="12700" cy="254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7" name="Freeform 17"/>
            <p:cNvSpPr>
              <a:spLocks/>
            </p:cNvSpPr>
            <p:nvPr/>
          </p:nvSpPr>
          <p:spPr bwMode="auto">
            <a:xfrm>
              <a:off x="6237288" y="2765425"/>
              <a:ext cx="165100" cy="63500"/>
            </a:xfrm>
            <a:custGeom>
              <a:avLst/>
              <a:gdLst>
                <a:gd name="T0" fmla="*/ 104 w 104"/>
                <a:gd name="T1" fmla="*/ 16 h 40"/>
                <a:gd name="T2" fmla="*/ 104 w 104"/>
                <a:gd name="T3" fmla="*/ 0 h 40"/>
                <a:gd name="T4" fmla="*/ 0 w 104"/>
                <a:gd name="T5" fmla="*/ 24 h 40"/>
                <a:gd name="T6" fmla="*/ 0 w 104"/>
                <a:gd name="T7" fmla="*/ 40 h 40"/>
                <a:gd name="T8" fmla="*/ 104 w 104"/>
                <a:gd name="T9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40">
                  <a:moveTo>
                    <a:pt x="104" y="16"/>
                  </a:moveTo>
                  <a:lnTo>
                    <a:pt x="104" y="0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104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8" name="Freeform 18"/>
            <p:cNvSpPr>
              <a:spLocks/>
            </p:cNvSpPr>
            <p:nvPr/>
          </p:nvSpPr>
          <p:spPr bwMode="auto">
            <a:xfrm>
              <a:off x="6237288" y="2803525"/>
              <a:ext cx="25400" cy="25400"/>
            </a:xfrm>
            <a:custGeom>
              <a:avLst/>
              <a:gdLst>
                <a:gd name="T0" fmla="*/ 0 w 16"/>
                <a:gd name="T1" fmla="*/ 16 h 16"/>
                <a:gd name="T2" fmla="*/ 8 w 16"/>
                <a:gd name="T3" fmla="*/ 16 h 16"/>
                <a:gd name="T4" fmla="*/ 16 w 16"/>
                <a:gd name="T5" fmla="*/ 0 h 16"/>
                <a:gd name="T6" fmla="*/ 8 w 16"/>
                <a:gd name="T7" fmla="*/ 0 h 16"/>
                <a:gd name="T8" fmla="*/ 0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lnTo>
                    <a:pt x="8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9" name="Freeform 19"/>
            <p:cNvSpPr>
              <a:spLocks/>
            </p:cNvSpPr>
            <p:nvPr/>
          </p:nvSpPr>
          <p:spPr bwMode="auto">
            <a:xfrm>
              <a:off x="5576888" y="2459038"/>
              <a:ext cx="673100" cy="369887"/>
            </a:xfrm>
            <a:custGeom>
              <a:avLst/>
              <a:gdLst>
                <a:gd name="T0" fmla="*/ 416 w 424"/>
                <a:gd name="T1" fmla="*/ 233 h 233"/>
                <a:gd name="T2" fmla="*/ 232 w 424"/>
                <a:gd name="T3" fmla="*/ 105 h 233"/>
                <a:gd name="T4" fmla="*/ 232 w 424"/>
                <a:gd name="T5" fmla="*/ 105 h 233"/>
                <a:gd name="T6" fmla="*/ 232 w 424"/>
                <a:gd name="T7" fmla="*/ 105 h 233"/>
                <a:gd name="T8" fmla="*/ 0 w 424"/>
                <a:gd name="T9" fmla="*/ 16 h 233"/>
                <a:gd name="T10" fmla="*/ 0 w 424"/>
                <a:gd name="T11" fmla="*/ 16 h 233"/>
                <a:gd name="T12" fmla="*/ 0 w 424"/>
                <a:gd name="T13" fmla="*/ 0 h 233"/>
                <a:gd name="T14" fmla="*/ 8 w 424"/>
                <a:gd name="T15" fmla="*/ 0 h 233"/>
                <a:gd name="T16" fmla="*/ 240 w 424"/>
                <a:gd name="T17" fmla="*/ 89 h 233"/>
                <a:gd name="T18" fmla="*/ 240 w 424"/>
                <a:gd name="T19" fmla="*/ 89 h 233"/>
                <a:gd name="T20" fmla="*/ 240 w 424"/>
                <a:gd name="T21" fmla="*/ 89 h 233"/>
                <a:gd name="T22" fmla="*/ 424 w 424"/>
                <a:gd name="T23" fmla="*/ 217 h 233"/>
                <a:gd name="T24" fmla="*/ 416 w 424"/>
                <a:gd name="T2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4" h="233">
                  <a:moveTo>
                    <a:pt x="416" y="233"/>
                  </a:moveTo>
                  <a:lnTo>
                    <a:pt x="232" y="105"/>
                  </a:lnTo>
                  <a:lnTo>
                    <a:pt x="232" y="105"/>
                  </a:lnTo>
                  <a:lnTo>
                    <a:pt x="232" y="105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8" y="0"/>
                  </a:lnTo>
                  <a:lnTo>
                    <a:pt x="240" y="89"/>
                  </a:lnTo>
                  <a:lnTo>
                    <a:pt x="240" y="89"/>
                  </a:lnTo>
                  <a:lnTo>
                    <a:pt x="240" y="89"/>
                  </a:lnTo>
                  <a:lnTo>
                    <a:pt x="424" y="217"/>
                  </a:lnTo>
                  <a:lnTo>
                    <a:pt x="416" y="23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0" name="Freeform 20"/>
            <p:cNvSpPr>
              <a:spLocks/>
            </p:cNvSpPr>
            <p:nvPr/>
          </p:nvSpPr>
          <p:spPr bwMode="auto">
            <a:xfrm>
              <a:off x="5067300" y="2357438"/>
              <a:ext cx="509588" cy="127000"/>
            </a:xfrm>
            <a:custGeom>
              <a:avLst/>
              <a:gdLst>
                <a:gd name="T0" fmla="*/ 321 w 321"/>
                <a:gd name="T1" fmla="*/ 80 h 80"/>
                <a:gd name="T2" fmla="*/ 0 w 321"/>
                <a:gd name="T3" fmla="*/ 16 h 80"/>
                <a:gd name="T4" fmla="*/ 0 w 321"/>
                <a:gd name="T5" fmla="*/ 16 h 80"/>
                <a:gd name="T6" fmla="*/ 0 w 321"/>
                <a:gd name="T7" fmla="*/ 0 h 80"/>
                <a:gd name="T8" fmla="*/ 0 w 321"/>
                <a:gd name="T9" fmla="*/ 0 h 80"/>
                <a:gd name="T10" fmla="*/ 321 w 321"/>
                <a:gd name="T11" fmla="*/ 64 h 80"/>
                <a:gd name="T12" fmla="*/ 321 w 321"/>
                <a:gd name="T13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80">
                  <a:moveTo>
                    <a:pt x="321" y="80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21" y="64"/>
                  </a:lnTo>
                  <a:lnTo>
                    <a:pt x="321" y="8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1" name="Rectangle 21"/>
            <p:cNvSpPr>
              <a:spLocks noChangeArrowheads="1"/>
            </p:cNvSpPr>
            <p:nvPr/>
          </p:nvSpPr>
          <p:spPr bwMode="auto">
            <a:xfrm>
              <a:off x="4343400" y="2293938"/>
              <a:ext cx="12700" cy="254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2" name="Freeform 22"/>
            <p:cNvSpPr>
              <a:spLocks/>
            </p:cNvSpPr>
            <p:nvPr/>
          </p:nvSpPr>
          <p:spPr bwMode="auto">
            <a:xfrm>
              <a:off x="4356100" y="2293938"/>
              <a:ext cx="711200" cy="88900"/>
            </a:xfrm>
            <a:custGeom>
              <a:avLst/>
              <a:gdLst>
                <a:gd name="T0" fmla="*/ 448 w 448"/>
                <a:gd name="T1" fmla="*/ 56 h 56"/>
                <a:gd name="T2" fmla="*/ 448 w 448"/>
                <a:gd name="T3" fmla="*/ 40 h 56"/>
                <a:gd name="T4" fmla="*/ 0 w 448"/>
                <a:gd name="T5" fmla="*/ 0 h 56"/>
                <a:gd name="T6" fmla="*/ 0 w 448"/>
                <a:gd name="T7" fmla="*/ 16 h 56"/>
                <a:gd name="T8" fmla="*/ 448 w 448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8" h="56">
                  <a:moveTo>
                    <a:pt x="448" y="56"/>
                  </a:moveTo>
                  <a:lnTo>
                    <a:pt x="448" y="4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48" y="5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3" name="Rectangle 23"/>
            <p:cNvSpPr>
              <a:spLocks noChangeArrowheads="1"/>
            </p:cNvSpPr>
            <p:nvPr/>
          </p:nvSpPr>
          <p:spPr bwMode="auto">
            <a:xfrm>
              <a:off x="4356100" y="2293938"/>
              <a:ext cx="12700" cy="254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" name="Freeform 24"/>
            <p:cNvSpPr>
              <a:spLocks/>
            </p:cNvSpPr>
            <p:nvPr/>
          </p:nvSpPr>
          <p:spPr bwMode="auto">
            <a:xfrm>
              <a:off x="1992313" y="2293938"/>
              <a:ext cx="2363787" cy="712787"/>
            </a:xfrm>
            <a:custGeom>
              <a:avLst/>
              <a:gdLst>
                <a:gd name="T0" fmla="*/ 1489 w 1489"/>
                <a:gd name="T1" fmla="*/ 16 h 449"/>
                <a:gd name="T2" fmla="*/ 1265 w 1489"/>
                <a:gd name="T3" fmla="*/ 16 h 449"/>
                <a:gd name="T4" fmla="*/ 1265 w 1489"/>
                <a:gd name="T5" fmla="*/ 16 h 449"/>
                <a:gd name="T6" fmla="*/ 1265 w 1489"/>
                <a:gd name="T7" fmla="*/ 16 h 449"/>
                <a:gd name="T8" fmla="*/ 1033 w 1489"/>
                <a:gd name="T9" fmla="*/ 40 h 449"/>
                <a:gd name="T10" fmla="*/ 1033 w 1489"/>
                <a:gd name="T11" fmla="*/ 40 h 449"/>
                <a:gd name="T12" fmla="*/ 1033 w 1489"/>
                <a:gd name="T13" fmla="*/ 40 h 449"/>
                <a:gd name="T14" fmla="*/ 784 w 1489"/>
                <a:gd name="T15" fmla="*/ 96 h 449"/>
                <a:gd name="T16" fmla="*/ 792 w 1489"/>
                <a:gd name="T17" fmla="*/ 96 h 449"/>
                <a:gd name="T18" fmla="*/ 792 w 1489"/>
                <a:gd name="T19" fmla="*/ 96 h 449"/>
                <a:gd name="T20" fmla="*/ 536 w 1489"/>
                <a:gd name="T21" fmla="*/ 185 h 449"/>
                <a:gd name="T22" fmla="*/ 536 w 1489"/>
                <a:gd name="T23" fmla="*/ 185 h 449"/>
                <a:gd name="T24" fmla="*/ 536 w 1489"/>
                <a:gd name="T25" fmla="*/ 185 h 449"/>
                <a:gd name="T26" fmla="*/ 280 w 1489"/>
                <a:gd name="T27" fmla="*/ 305 h 449"/>
                <a:gd name="T28" fmla="*/ 280 w 1489"/>
                <a:gd name="T29" fmla="*/ 305 h 449"/>
                <a:gd name="T30" fmla="*/ 280 w 1489"/>
                <a:gd name="T31" fmla="*/ 305 h 449"/>
                <a:gd name="T32" fmla="*/ 8 w 1489"/>
                <a:gd name="T33" fmla="*/ 449 h 449"/>
                <a:gd name="T34" fmla="*/ 8 w 1489"/>
                <a:gd name="T35" fmla="*/ 449 h 449"/>
                <a:gd name="T36" fmla="*/ 0 w 1489"/>
                <a:gd name="T37" fmla="*/ 433 h 449"/>
                <a:gd name="T38" fmla="*/ 0 w 1489"/>
                <a:gd name="T39" fmla="*/ 433 h 449"/>
                <a:gd name="T40" fmla="*/ 272 w 1489"/>
                <a:gd name="T41" fmla="*/ 289 h 449"/>
                <a:gd name="T42" fmla="*/ 272 w 1489"/>
                <a:gd name="T43" fmla="*/ 289 h 449"/>
                <a:gd name="T44" fmla="*/ 272 w 1489"/>
                <a:gd name="T45" fmla="*/ 289 h 449"/>
                <a:gd name="T46" fmla="*/ 528 w 1489"/>
                <a:gd name="T47" fmla="*/ 168 h 449"/>
                <a:gd name="T48" fmla="*/ 528 w 1489"/>
                <a:gd name="T49" fmla="*/ 168 h 449"/>
                <a:gd name="T50" fmla="*/ 528 w 1489"/>
                <a:gd name="T51" fmla="*/ 168 h 449"/>
                <a:gd name="T52" fmla="*/ 784 w 1489"/>
                <a:gd name="T53" fmla="*/ 80 h 449"/>
                <a:gd name="T54" fmla="*/ 784 w 1489"/>
                <a:gd name="T55" fmla="*/ 80 h 449"/>
                <a:gd name="T56" fmla="*/ 784 w 1489"/>
                <a:gd name="T57" fmla="*/ 80 h 449"/>
                <a:gd name="T58" fmla="*/ 1033 w 1489"/>
                <a:gd name="T59" fmla="*/ 24 h 449"/>
                <a:gd name="T60" fmla="*/ 1033 w 1489"/>
                <a:gd name="T61" fmla="*/ 24 h 449"/>
                <a:gd name="T62" fmla="*/ 1033 w 1489"/>
                <a:gd name="T63" fmla="*/ 24 h 449"/>
                <a:gd name="T64" fmla="*/ 1265 w 1489"/>
                <a:gd name="T65" fmla="*/ 0 h 449"/>
                <a:gd name="T66" fmla="*/ 1265 w 1489"/>
                <a:gd name="T67" fmla="*/ 0 h 449"/>
                <a:gd name="T68" fmla="*/ 1265 w 1489"/>
                <a:gd name="T69" fmla="*/ 0 h 449"/>
                <a:gd name="T70" fmla="*/ 1489 w 1489"/>
                <a:gd name="T71" fmla="*/ 0 h 449"/>
                <a:gd name="T72" fmla="*/ 1489 w 1489"/>
                <a:gd name="T73" fmla="*/ 16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89" h="449">
                  <a:moveTo>
                    <a:pt x="1489" y="16"/>
                  </a:moveTo>
                  <a:lnTo>
                    <a:pt x="1265" y="16"/>
                  </a:lnTo>
                  <a:lnTo>
                    <a:pt x="1265" y="16"/>
                  </a:lnTo>
                  <a:lnTo>
                    <a:pt x="1265" y="16"/>
                  </a:lnTo>
                  <a:lnTo>
                    <a:pt x="1033" y="40"/>
                  </a:lnTo>
                  <a:lnTo>
                    <a:pt x="1033" y="40"/>
                  </a:lnTo>
                  <a:lnTo>
                    <a:pt x="1033" y="40"/>
                  </a:lnTo>
                  <a:lnTo>
                    <a:pt x="784" y="96"/>
                  </a:lnTo>
                  <a:lnTo>
                    <a:pt x="792" y="96"/>
                  </a:lnTo>
                  <a:lnTo>
                    <a:pt x="792" y="96"/>
                  </a:lnTo>
                  <a:lnTo>
                    <a:pt x="536" y="185"/>
                  </a:lnTo>
                  <a:lnTo>
                    <a:pt x="536" y="185"/>
                  </a:lnTo>
                  <a:lnTo>
                    <a:pt x="536" y="185"/>
                  </a:lnTo>
                  <a:lnTo>
                    <a:pt x="280" y="305"/>
                  </a:lnTo>
                  <a:lnTo>
                    <a:pt x="280" y="305"/>
                  </a:lnTo>
                  <a:lnTo>
                    <a:pt x="280" y="305"/>
                  </a:lnTo>
                  <a:lnTo>
                    <a:pt x="8" y="449"/>
                  </a:lnTo>
                  <a:lnTo>
                    <a:pt x="8" y="449"/>
                  </a:lnTo>
                  <a:lnTo>
                    <a:pt x="0" y="433"/>
                  </a:lnTo>
                  <a:lnTo>
                    <a:pt x="0" y="433"/>
                  </a:lnTo>
                  <a:lnTo>
                    <a:pt x="272" y="289"/>
                  </a:lnTo>
                  <a:lnTo>
                    <a:pt x="272" y="289"/>
                  </a:lnTo>
                  <a:lnTo>
                    <a:pt x="272" y="289"/>
                  </a:lnTo>
                  <a:lnTo>
                    <a:pt x="528" y="168"/>
                  </a:lnTo>
                  <a:lnTo>
                    <a:pt x="528" y="168"/>
                  </a:lnTo>
                  <a:lnTo>
                    <a:pt x="528" y="168"/>
                  </a:lnTo>
                  <a:lnTo>
                    <a:pt x="784" y="80"/>
                  </a:lnTo>
                  <a:lnTo>
                    <a:pt x="784" y="80"/>
                  </a:lnTo>
                  <a:lnTo>
                    <a:pt x="784" y="80"/>
                  </a:lnTo>
                  <a:lnTo>
                    <a:pt x="1033" y="24"/>
                  </a:lnTo>
                  <a:lnTo>
                    <a:pt x="1033" y="24"/>
                  </a:lnTo>
                  <a:lnTo>
                    <a:pt x="1033" y="24"/>
                  </a:lnTo>
                  <a:lnTo>
                    <a:pt x="1265" y="0"/>
                  </a:lnTo>
                  <a:lnTo>
                    <a:pt x="1265" y="0"/>
                  </a:lnTo>
                  <a:lnTo>
                    <a:pt x="1265" y="0"/>
                  </a:lnTo>
                  <a:lnTo>
                    <a:pt x="1489" y="0"/>
                  </a:lnTo>
                  <a:lnTo>
                    <a:pt x="1489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5" name="Freeform 25"/>
            <p:cNvSpPr>
              <a:spLocks/>
            </p:cNvSpPr>
            <p:nvPr/>
          </p:nvSpPr>
          <p:spPr bwMode="auto">
            <a:xfrm>
              <a:off x="1558925" y="2981325"/>
              <a:ext cx="446088" cy="304800"/>
            </a:xfrm>
            <a:custGeom>
              <a:avLst/>
              <a:gdLst>
                <a:gd name="T0" fmla="*/ 281 w 281"/>
                <a:gd name="T1" fmla="*/ 16 h 192"/>
                <a:gd name="T2" fmla="*/ 9 w 281"/>
                <a:gd name="T3" fmla="*/ 192 h 192"/>
                <a:gd name="T4" fmla="*/ 9 w 281"/>
                <a:gd name="T5" fmla="*/ 192 h 192"/>
                <a:gd name="T6" fmla="*/ 0 w 281"/>
                <a:gd name="T7" fmla="*/ 176 h 192"/>
                <a:gd name="T8" fmla="*/ 0 w 281"/>
                <a:gd name="T9" fmla="*/ 176 h 192"/>
                <a:gd name="T10" fmla="*/ 273 w 281"/>
                <a:gd name="T11" fmla="*/ 0 h 192"/>
                <a:gd name="T12" fmla="*/ 281 w 281"/>
                <a:gd name="T13" fmla="*/ 1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1" h="192">
                  <a:moveTo>
                    <a:pt x="281" y="16"/>
                  </a:moveTo>
                  <a:lnTo>
                    <a:pt x="9" y="192"/>
                  </a:lnTo>
                  <a:lnTo>
                    <a:pt x="9" y="192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273" y="0"/>
                  </a:lnTo>
                  <a:lnTo>
                    <a:pt x="281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6" name="Freeform 26"/>
            <p:cNvSpPr>
              <a:spLocks/>
            </p:cNvSpPr>
            <p:nvPr/>
          </p:nvSpPr>
          <p:spPr bwMode="auto">
            <a:xfrm>
              <a:off x="1114425" y="35782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8 w 16"/>
                <a:gd name="T3" fmla="*/ 16 h 16"/>
                <a:gd name="T4" fmla="*/ 0 w 16"/>
                <a:gd name="T5" fmla="*/ 0 h 16"/>
                <a:gd name="T6" fmla="*/ 8 w 16"/>
                <a:gd name="T7" fmla="*/ 0 h 16"/>
                <a:gd name="T8" fmla="*/ 16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8" y="16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7" name="Freeform 27"/>
            <p:cNvSpPr>
              <a:spLocks/>
            </p:cNvSpPr>
            <p:nvPr/>
          </p:nvSpPr>
          <p:spPr bwMode="auto">
            <a:xfrm>
              <a:off x="1127125" y="3260725"/>
              <a:ext cx="446088" cy="342900"/>
            </a:xfrm>
            <a:custGeom>
              <a:avLst/>
              <a:gdLst>
                <a:gd name="T0" fmla="*/ 281 w 281"/>
                <a:gd name="T1" fmla="*/ 16 h 216"/>
                <a:gd name="T2" fmla="*/ 272 w 281"/>
                <a:gd name="T3" fmla="*/ 0 h 216"/>
                <a:gd name="T4" fmla="*/ 0 w 281"/>
                <a:gd name="T5" fmla="*/ 200 h 216"/>
                <a:gd name="T6" fmla="*/ 8 w 281"/>
                <a:gd name="T7" fmla="*/ 216 h 216"/>
                <a:gd name="T8" fmla="*/ 281 w 281"/>
                <a:gd name="T9" fmla="*/ 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216">
                  <a:moveTo>
                    <a:pt x="281" y="16"/>
                  </a:moveTo>
                  <a:lnTo>
                    <a:pt x="272" y="0"/>
                  </a:lnTo>
                  <a:lnTo>
                    <a:pt x="0" y="200"/>
                  </a:lnTo>
                  <a:lnTo>
                    <a:pt x="8" y="216"/>
                  </a:lnTo>
                  <a:lnTo>
                    <a:pt x="281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8" name="Freeform 28"/>
            <p:cNvSpPr>
              <a:spLocks/>
            </p:cNvSpPr>
            <p:nvPr/>
          </p:nvSpPr>
          <p:spPr bwMode="auto">
            <a:xfrm>
              <a:off x="1114425" y="35782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6 w 16"/>
                <a:gd name="T3" fmla="*/ 8 h 16"/>
                <a:gd name="T4" fmla="*/ 0 w 16"/>
                <a:gd name="T5" fmla="*/ 0 h 16"/>
                <a:gd name="T6" fmla="*/ 0 w 16"/>
                <a:gd name="T7" fmla="*/ 8 h 16"/>
                <a:gd name="T8" fmla="*/ 16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6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16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9" name="Freeform 29"/>
            <p:cNvSpPr>
              <a:spLocks/>
            </p:cNvSpPr>
            <p:nvPr/>
          </p:nvSpPr>
          <p:spPr bwMode="auto">
            <a:xfrm>
              <a:off x="962025" y="3590925"/>
              <a:ext cx="177800" cy="1004888"/>
            </a:xfrm>
            <a:custGeom>
              <a:avLst/>
              <a:gdLst>
                <a:gd name="T0" fmla="*/ 112 w 112"/>
                <a:gd name="T1" fmla="*/ 8 h 633"/>
                <a:gd name="T2" fmla="*/ 64 w 112"/>
                <a:gd name="T3" fmla="*/ 120 h 633"/>
                <a:gd name="T4" fmla="*/ 64 w 112"/>
                <a:gd name="T5" fmla="*/ 120 h 633"/>
                <a:gd name="T6" fmla="*/ 64 w 112"/>
                <a:gd name="T7" fmla="*/ 120 h 633"/>
                <a:gd name="T8" fmla="*/ 24 w 112"/>
                <a:gd name="T9" fmla="*/ 224 h 633"/>
                <a:gd name="T10" fmla="*/ 24 w 112"/>
                <a:gd name="T11" fmla="*/ 216 h 633"/>
                <a:gd name="T12" fmla="*/ 24 w 112"/>
                <a:gd name="T13" fmla="*/ 216 h 633"/>
                <a:gd name="T14" fmla="*/ 16 w 112"/>
                <a:gd name="T15" fmla="*/ 328 h 633"/>
                <a:gd name="T16" fmla="*/ 16 w 112"/>
                <a:gd name="T17" fmla="*/ 328 h 633"/>
                <a:gd name="T18" fmla="*/ 16 w 112"/>
                <a:gd name="T19" fmla="*/ 328 h 633"/>
                <a:gd name="T20" fmla="*/ 16 w 112"/>
                <a:gd name="T21" fmla="*/ 433 h 633"/>
                <a:gd name="T22" fmla="*/ 16 w 112"/>
                <a:gd name="T23" fmla="*/ 433 h 633"/>
                <a:gd name="T24" fmla="*/ 16 w 112"/>
                <a:gd name="T25" fmla="*/ 433 h 633"/>
                <a:gd name="T26" fmla="*/ 32 w 112"/>
                <a:gd name="T27" fmla="*/ 529 h 633"/>
                <a:gd name="T28" fmla="*/ 32 w 112"/>
                <a:gd name="T29" fmla="*/ 529 h 633"/>
                <a:gd name="T30" fmla="*/ 32 w 112"/>
                <a:gd name="T31" fmla="*/ 529 h 633"/>
                <a:gd name="T32" fmla="*/ 72 w 112"/>
                <a:gd name="T33" fmla="*/ 625 h 633"/>
                <a:gd name="T34" fmla="*/ 72 w 112"/>
                <a:gd name="T35" fmla="*/ 625 h 633"/>
                <a:gd name="T36" fmla="*/ 56 w 112"/>
                <a:gd name="T37" fmla="*/ 633 h 633"/>
                <a:gd name="T38" fmla="*/ 56 w 112"/>
                <a:gd name="T39" fmla="*/ 633 h 633"/>
                <a:gd name="T40" fmla="*/ 16 w 112"/>
                <a:gd name="T41" fmla="*/ 537 h 633"/>
                <a:gd name="T42" fmla="*/ 16 w 112"/>
                <a:gd name="T43" fmla="*/ 537 h 633"/>
                <a:gd name="T44" fmla="*/ 16 w 112"/>
                <a:gd name="T45" fmla="*/ 529 h 633"/>
                <a:gd name="T46" fmla="*/ 0 w 112"/>
                <a:gd name="T47" fmla="*/ 433 h 633"/>
                <a:gd name="T48" fmla="*/ 0 w 112"/>
                <a:gd name="T49" fmla="*/ 433 h 633"/>
                <a:gd name="T50" fmla="*/ 0 w 112"/>
                <a:gd name="T51" fmla="*/ 433 h 633"/>
                <a:gd name="T52" fmla="*/ 0 w 112"/>
                <a:gd name="T53" fmla="*/ 328 h 633"/>
                <a:gd name="T54" fmla="*/ 0 w 112"/>
                <a:gd name="T55" fmla="*/ 328 h 633"/>
                <a:gd name="T56" fmla="*/ 0 w 112"/>
                <a:gd name="T57" fmla="*/ 328 h 633"/>
                <a:gd name="T58" fmla="*/ 8 w 112"/>
                <a:gd name="T59" fmla="*/ 216 h 633"/>
                <a:gd name="T60" fmla="*/ 8 w 112"/>
                <a:gd name="T61" fmla="*/ 216 h 633"/>
                <a:gd name="T62" fmla="*/ 8 w 112"/>
                <a:gd name="T63" fmla="*/ 216 h 633"/>
                <a:gd name="T64" fmla="*/ 48 w 112"/>
                <a:gd name="T65" fmla="*/ 112 h 633"/>
                <a:gd name="T66" fmla="*/ 48 w 112"/>
                <a:gd name="T67" fmla="*/ 112 h 633"/>
                <a:gd name="T68" fmla="*/ 48 w 112"/>
                <a:gd name="T69" fmla="*/ 112 h 633"/>
                <a:gd name="T70" fmla="*/ 96 w 112"/>
                <a:gd name="T71" fmla="*/ 0 h 633"/>
                <a:gd name="T72" fmla="*/ 112 w 112"/>
                <a:gd name="T73" fmla="*/ 8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2" h="633">
                  <a:moveTo>
                    <a:pt x="112" y="8"/>
                  </a:moveTo>
                  <a:lnTo>
                    <a:pt x="64" y="120"/>
                  </a:lnTo>
                  <a:lnTo>
                    <a:pt x="64" y="120"/>
                  </a:lnTo>
                  <a:lnTo>
                    <a:pt x="64" y="120"/>
                  </a:lnTo>
                  <a:lnTo>
                    <a:pt x="24" y="224"/>
                  </a:lnTo>
                  <a:lnTo>
                    <a:pt x="24" y="216"/>
                  </a:lnTo>
                  <a:lnTo>
                    <a:pt x="24" y="216"/>
                  </a:lnTo>
                  <a:lnTo>
                    <a:pt x="16" y="328"/>
                  </a:lnTo>
                  <a:lnTo>
                    <a:pt x="16" y="328"/>
                  </a:lnTo>
                  <a:lnTo>
                    <a:pt x="16" y="328"/>
                  </a:lnTo>
                  <a:lnTo>
                    <a:pt x="16" y="433"/>
                  </a:lnTo>
                  <a:lnTo>
                    <a:pt x="16" y="433"/>
                  </a:lnTo>
                  <a:lnTo>
                    <a:pt x="16" y="433"/>
                  </a:lnTo>
                  <a:lnTo>
                    <a:pt x="32" y="529"/>
                  </a:lnTo>
                  <a:lnTo>
                    <a:pt x="32" y="529"/>
                  </a:lnTo>
                  <a:lnTo>
                    <a:pt x="32" y="529"/>
                  </a:lnTo>
                  <a:lnTo>
                    <a:pt x="72" y="625"/>
                  </a:lnTo>
                  <a:lnTo>
                    <a:pt x="72" y="625"/>
                  </a:lnTo>
                  <a:lnTo>
                    <a:pt x="56" y="633"/>
                  </a:lnTo>
                  <a:lnTo>
                    <a:pt x="56" y="633"/>
                  </a:lnTo>
                  <a:lnTo>
                    <a:pt x="16" y="537"/>
                  </a:lnTo>
                  <a:lnTo>
                    <a:pt x="16" y="537"/>
                  </a:lnTo>
                  <a:lnTo>
                    <a:pt x="16" y="529"/>
                  </a:lnTo>
                  <a:lnTo>
                    <a:pt x="0" y="433"/>
                  </a:lnTo>
                  <a:lnTo>
                    <a:pt x="0" y="433"/>
                  </a:lnTo>
                  <a:lnTo>
                    <a:pt x="0" y="433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8" y="216"/>
                  </a:lnTo>
                  <a:lnTo>
                    <a:pt x="8" y="216"/>
                  </a:lnTo>
                  <a:lnTo>
                    <a:pt x="8" y="216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96" y="0"/>
                  </a:lnTo>
                  <a:lnTo>
                    <a:pt x="112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0" name="Freeform 30"/>
            <p:cNvSpPr>
              <a:spLocks/>
            </p:cNvSpPr>
            <p:nvPr/>
          </p:nvSpPr>
          <p:spPr bwMode="auto">
            <a:xfrm>
              <a:off x="1050925" y="4583113"/>
              <a:ext cx="101600" cy="165100"/>
            </a:xfrm>
            <a:custGeom>
              <a:avLst/>
              <a:gdLst>
                <a:gd name="T0" fmla="*/ 16 w 64"/>
                <a:gd name="T1" fmla="*/ 0 h 104"/>
                <a:gd name="T2" fmla="*/ 64 w 64"/>
                <a:gd name="T3" fmla="*/ 96 h 104"/>
                <a:gd name="T4" fmla="*/ 64 w 64"/>
                <a:gd name="T5" fmla="*/ 96 h 104"/>
                <a:gd name="T6" fmla="*/ 48 w 64"/>
                <a:gd name="T7" fmla="*/ 104 h 104"/>
                <a:gd name="T8" fmla="*/ 48 w 64"/>
                <a:gd name="T9" fmla="*/ 104 h 104"/>
                <a:gd name="T10" fmla="*/ 0 w 64"/>
                <a:gd name="T11" fmla="*/ 8 h 104"/>
                <a:gd name="T12" fmla="*/ 16 w 64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04">
                  <a:moveTo>
                    <a:pt x="16" y="0"/>
                  </a:moveTo>
                  <a:lnTo>
                    <a:pt x="64" y="96"/>
                  </a:lnTo>
                  <a:lnTo>
                    <a:pt x="64" y="96"/>
                  </a:lnTo>
                  <a:lnTo>
                    <a:pt x="48" y="104"/>
                  </a:lnTo>
                  <a:lnTo>
                    <a:pt x="48" y="104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1" name="Freeform 31"/>
            <p:cNvSpPr>
              <a:spLocks/>
            </p:cNvSpPr>
            <p:nvPr/>
          </p:nvSpPr>
          <p:spPr bwMode="auto">
            <a:xfrm>
              <a:off x="1228725" y="4875213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16 w 16"/>
                <a:gd name="T3" fmla="*/ 8 h 16"/>
                <a:gd name="T4" fmla="*/ 0 w 16"/>
                <a:gd name="T5" fmla="*/ 16 h 16"/>
                <a:gd name="T6" fmla="*/ 0 w 16"/>
                <a:gd name="T7" fmla="*/ 8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16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2" name="Freeform 32"/>
            <p:cNvSpPr>
              <a:spLocks/>
            </p:cNvSpPr>
            <p:nvPr/>
          </p:nvSpPr>
          <p:spPr bwMode="auto">
            <a:xfrm>
              <a:off x="1127125" y="4735513"/>
              <a:ext cx="127000" cy="152400"/>
            </a:xfrm>
            <a:custGeom>
              <a:avLst/>
              <a:gdLst>
                <a:gd name="T0" fmla="*/ 16 w 80"/>
                <a:gd name="T1" fmla="*/ 0 h 96"/>
                <a:gd name="T2" fmla="*/ 0 w 80"/>
                <a:gd name="T3" fmla="*/ 8 h 96"/>
                <a:gd name="T4" fmla="*/ 64 w 80"/>
                <a:gd name="T5" fmla="*/ 96 h 96"/>
                <a:gd name="T6" fmla="*/ 80 w 80"/>
                <a:gd name="T7" fmla="*/ 88 h 96"/>
                <a:gd name="T8" fmla="*/ 16 w 80"/>
                <a:gd name="T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96">
                  <a:moveTo>
                    <a:pt x="16" y="0"/>
                  </a:moveTo>
                  <a:lnTo>
                    <a:pt x="0" y="8"/>
                  </a:lnTo>
                  <a:lnTo>
                    <a:pt x="64" y="96"/>
                  </a:lnTo>
                  <a:lnTo>
                    <a:pt x="80" y="88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3" name="Freeform 33"/>
            <p:cNvSpPr>
              <a:spLocks/>
            </p:cNvSpPr>
            <p:nvPr/>
          </p:nvSpPr>
          <p:spPr bwMode="auto">
            <a:xfrm>
              <a:off x="1228725" y="4862513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4" name="Freeform 34"/>
            <p:cNvSpPr>
              <a:spLocks/>
            </p:cNvSpPr>
            <p:nvPr/>
          </p:nvSpPr>
          <p:spPr bwMode="auto">
            <a:xfrm>
              <a:off x="1241425" y="4862513"/>
              <a:ext cx="1677988" cy="279400"/>
            </a:xfrm>
            <a:custGeom>
              <a:avLst/>
              <a:gdLst>
                <a:gd name="T0" fmla="*/ 8 w 1057"/>
                <a:gd name="T1" fmla="*/ 0 h 176"/>
                <a:gd name="T2" fmla="*/ 184 w 1057"/>
                <a:gd name="T3" fmla="*/ 80 h 176"/>
                <a:gd name="T4" fmla="*/ 184 w 1057"/>
                <a:gd name="T5" fmla="*/ 80 h 176"/>
                <a:gd name="T6" fmla="*/ 184 w 1057"/>
                <a:gd name="T7" fmla="*/ 80 h 176"/>
                <a:gd name="T8" fmla="*/ 353 w 1057"/>
                <a:gd name="T9" fmla="*/ 136 h 176"/>
                <a:gd name="T10" fmla="*/ 345 w 1057"/>
                <a:gd name="T11" fmla="*/ 136 h 176"/>
                <a:gd name="T12" fmla="*/ 345 w 1057"/>
                <a:gd name="T13" fmla="*/ 136 h 176"/>
                <a:gd name="T14" fmla="*/ 521 w 1057"/>
                <a:gd name="T15" fmla="*/ 160 h 176"/>
                <a:gd name="T16" fmla="*/ 521 w 1057"/>
                <a:gd name="T17" fmla="*/ 160 h 176"/>
                <a:gd name="T18" fmla="*/ 521 w 1057"/>
                <a:gd name="T19" fmla="*/ 160 h 176"/>
                <a:gd name="T20" fmla="*/ 697 w 1057"/>
                <a:gd name="T21" fmla="*/ 160 h 176"/>
                <a:gd name="T22" fmla="*/ 697 w 1057"/>
                <a:gd name="T23" fmla="*/ 160 h 176"/>
                <a:gd name="T24" fmla="*/ 697 w 1057"/>
                <a:gd name="T25" fmla="*/ 160 h 176"/>
                <a:gd name="T26" fmla="*/ 865 w 1057"/>
                <a:gd name="T27" fmla="*/ 128 h 176"/>
                <a:gd name="T28" fmla="*/ 865 w 1057"/>
                <a:gd name="T29" fmla="*/ 128 h 176"/>
                <a:gd name="T30" fmla="*/ 865 w 1057"/>
                <a:gd name="T31" fmla="*/ 128 h 176"/>
                <a:gd name="T32" fmla="*/ 1049 w 1057"/>
                <a:gd name="T33" fmla="*/ 72 h 176"/>
                <a:gd name="T34" fmla="*/ 1049 w 1057"/>
                <a:gd name="T35" fmla="*/ 72 h 176"/>
                <a:gd name="T36" fmla="*/ 1057 w 1057"/>
                <a:gd name="T37" fmla="*/ 88 h 176"/>
                <a:gd name="T38" fmla="*/ 1057 w 1057"/>
                <a:gd name="T39" fmla="*/ 88 h 176"/>
                <a:gd name="T40" fmla="*/ 873 w 1057"/>
                <a:gd name="T41" fmla="*/ 144 h 176"/>
                <a:gd name="T42" fmla="*/ 873 w 1057"/>
                <a:gd name="T43" fmla="*/ 144 h 176"/>
                <a:gd name="T44" fmla="*/ 865 w 1057"/>
                <a:gd name="T45" fmla="*/ 144 h 176"/>
                <a:gd name="T46" fmla="*/ 697 w 1057"/>
                <a:gd name="T47" fmla="*/ 176 h 176"/>
                <a:gd name="T48" fmla="*/ 697 w 1057"/>
                <a:gd name="T49" fmla="*/ 176 h 176"/>
                <a:gd name="T50" fmla="*/ 697 w 1057"/>
                <a:gd name="T51" fmla="*/ 176 h 176"/>
                <a:gd name="T52" fmla="*/ 521 w 1057"/>
                <a:gd name="T53" fmla="*/ 176 h 176"/>
                <a:gd name="T54" fmla="*/ 521 w 1057"/>
                <a:gd name="T55" fmla="*/ 176 h 176"/>
                <a:gd name="T56" fmla="*/ 521 w 1057"/>
                <a:gd name="T57" fmla="*/ 176 h 176"/>
                <a:gd name="T58" fmla="*/ 345 w 1057"/>
                <a:gd name="T59" fmla="*/ 152 h 176"/>
                <a:gd name="T60" fmla="*/ 345 w 1057"/>
                <a:gd name="T61" fmla="*/ 152 h 176"/>
                <a:gd name="T62" fmla="*/ 345 w 1057"/>
                <a:gd name="T63" fmla="*/ 152 h 176"/>
                <a:gd name="T64" fmla="*/ 176 w 1057"/>
                <a:gd name="T65" fmla="*/ 96 h 176"/>
                <a:gd name="T66" fmla="*/ 176 w 1057"/>
                <a:gd name="T67" fmla="*/ 96 h 176"/>
                <a:gd name="T68" fmla="*/ 176 w 1057"/>
                <a:gd name="T69" fmla="*/ 96 h 176"/>
                <a:gd name="T70" fmla="*/ 0 w 1057"/>
                <a:gd name="T71" fmla="*/ 16 h 176"/>
                <a:gd name="T72" fmla="*/ 8 w 1057"/>
                <a:gd name="T7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57" h="176">
                  <a:moveTo>
                    <a:pt x="8" y="0"/>
                  </a:moveTo>
                  <a:lnTo>
                    <a:pt x="184" y="80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353" y="136"/>
                  </a:lnTo>
                  <a:lnTo>
                    <a:pt x="345" y="136"/>
                  </a:lnTo>
                  <a:lnTo>
                    <a:pt x="345" y="136"/>
                  </a:lnTo>
                  <a:lnTo>
                    <a:pt x="521" y="160"/>
                  </a:lnTo>
                  <a:lnTo>
                    <a:pt x="521" y="160"/>
                  </a:lnTo>
                  <a:lnTo>
                    <a:pt x="521" y="160"/>
                  </a:lnTo>
                  <a:lnTo>
                    <a:pt x="697" y="160"/>
                  </a:lnTo>
                  <a:lnTo>
                    <a:pt x="697" y="160"/>
                  </a:lnTo>
                  <a:lnTo>
                    <a:pt x="697" y="160"/>
                  </a:lnTo>
                  <a:lnTo>
                    <a:pt x="865" y="128"/>
                  </a:lnTo>
                  <a:lnTo>
                    <a:pt x="865" y="128"/>
                  </a:lnTo>
                  <a:lnTo>
                    <a:pt x="865" y="128"/>
                  </a:lnTo>
                  <a:lnTo>
                    <a:pt x="1049" y="72"/>
                  </a:lnTo>
                  <a:lnTo>
                    <a:pt x="1049" y="72"/>
                  </a:lnTo>
                  <a:lnTo>
                    <a:pt x="1057" y="88"/>
                  </a:lnTo>
                  <a:lnTo>
                    <a:pt x="1057" y="88"/>
                  </a:lnTo>
                  <a:lnTo>
                    <a:pt x="873" y="144"/>
                  </a:lnTo>
                  <a:lnTo>
                    <a:pt x="873" y="144"/>
                  </a:lnTo>
                  <a:lnTo>
                    <a:pt x="865" y="144"/>
                  </a:lnTo>
                  <a:lnTo>
                    <a:pt x="697" y="176"/>
                  </a:lnTo>
                  <a:lnTo>
                    <a:pt x="697" y="176"/>
                  </a:lnTo>
                  <a:lnTo>
                    <a:pt x="697" y="176"/>
                  </a:lnTo>
                  <a:lnTo>
                    <a:pt x="521" y="176"/>
                  </a:lnTo>
                  <a:lnTo>
                    <a:pt x="521" y="176"/>
                  </a:lnTo>
                  <a:lnTo>
                    <a:pt x="521" y="176"/>
                  </a:lnTo>
                  <a:lnTo>
                    <a:pt x="345" y="152"/>
                  </a:lnTo>
                  <a:lnTo>
                    <a:pt x="345" y="152"/>
                  </a:lnTo>
                  <a:lnTo>
                    <a:pt x="345" y="152"/>
                  </a:lnTo>
                  <a:lnTo>
                    <a:pt x="176" y="96"/>
                  </a:lnTo>
                  <a:lnTo>
                    <a:pt x="176" y="96"/>
                  </a:lnTo>
                  <a:lnTo>
                    <a:pt x="176" y="96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5" name="Freeform 35"/>
            <p:cNvSpPr>
              <a:spLocks/>
            </p:cNvSpPr>
            <p:nvPr/>
          </p:nvSpPr>
          <p:spPr bwMode="auto">
            <a:xfrm>
              <a:off x="2906713" y="4824413"/>
              <a:ext cx="292100" cy="177800"/>
            </a:xfrm>
            <a:custGeom>
              <a:avLst/>
              <a:gdLst>
                <a:gd name="T0" fmla="*/ 0 w 184"/>
                <a:gd name="T1" fmla="*/ 96 h 112"/>
                <a:gd name="T2" fmla="*/ 176 w 184"/>
                <a:gd name="T3" fmla="*/ 0 h 112"/>
                <a:gd name="T4" fmla="*/ 176 w 184"/>
                <a:gd name="T5" fmla="*/ 0 h 112"/>
                <a:gd name="T6" fmla="*/ 184 w 184"/>
                <a:gd name="T7" fmla="*/ 16 h 112"/>
                <a:gd name="T8" fmla="*/ 184 w 184"/>
                <a:gd name="T9" fmla="*/ 16 h 112"/>
                <a:gd name="T10" fmla="*/ 8 w 184"/>
                <a:gd name="T11" fmla="*/ 112 h 112"/>
                <a:gd name="T12" fmla="*/ 0 w 184"/>
                <a:gd name="T13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12">
                  <a:moveTo>
                    <a:pt x="0" y="96"/>
                  </a:moveTo>
                  <a:lnTo>
                    <a:pt x="176" y="0"/>
                  </a:lnTo>
                  <a:lnTo>
                    <a:pt x="176" y="0"/>
                  </a:lnTo>
                  <a:lnTo>
                    <a:pt x="184" y="16"/>
                  </a:lnTo>
                  <a:lnTo>
                    <a:pt x="184" y="16"/>
                  </a:lnTo>
                  <a:lnTo>
                    <a:pt x="8" y="112"/>
                  </a:lnTo>
                  <a:lnTo>
                    <a:pt x="0" y="9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6" name="Freeform 36"/>
            <p:cNvSpPr>
              <a:spLocks/>
            </p:cNvSpPr>
            <p:nvPr/>
          </p:nvSpPr>
          <p:spPr bwMode="auto">
            <a:xfrm>
              <a:off x="3490913" y="4621213"/>
              <a:ext cx="25400" cy="25400"/>
            </a:xfrm>
            <a:custGeom>
              <a:avLst/>
              <a:gdLst>
                <a:gd name="T0" fmla="*/ 0 w 16"/>
                <a:gd name="T1" fmla="*/ 0 h 16"/>
                <a:gd name="T2" fmla="*/ 8 w 16"/>
                <a:gd name="T3" fmla="*/ 0 h 16"/>
                <a:gd name="T4" fmla="*/ 16 w 16"/>
                <a:gd name="T5" fmla="*/ 16 h 16"/>
                <a:gd name="T6" fmla="*/ 8 w 16"/>
                <a:gd name="T7" fmla="*/ 16 h 16"/>
                <a:gd name="T8" fmla="*/ 0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8" y="0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7" name="Freeform 37"/>
            <p:cNvSpPr>
              <a:spLocks/>
            </p:cNvSpPr>
            <p:nvPr/>
          </p:nvSpPr>
          <p:spPr bwMode="auto">
            <a:xfrm>
              <a:off x="3186113" y="4621213"/>
              <a:ext cx="317500" cy="228600"/>
            </a:xfrm>
            <a:custGeom>
              <a:avLst/>
              <a:gdLst>
                <a:gd name="T0" fmla="*/ 0 w 200"/>
                <a:gd name="T1" fmla="*/ 128 h 144"/>
                <a:gd name="T2" fmla="*/ 8 w 200"/>
                <a:gd name="T3" fmla="*/ 144 h 144"/>
                <a:gd name="T4" fmla="*/ 200 w 200"/>
                <a:gd name="T5" fmla="*/ 16 h 144"/>
                <a:gd name="T6" fmla="*/ 192 w 200"/>
                <a:gd name="T7" fmla="*/ 0 h 144"/>
                <a:gd name="T8" fmla="*/ 0 w 200"/>
                <a:gd name="T9" fmla="*/ 1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144">
                  <a:moveTo>
                    <a:pt x="0" y="128"/>
                  </a:moveTo>
                  <a:lnTo>
                    <a:pt x="8" y="144"/>
                  </a:lnTo>
                  <a:lnTo>
                    <a:pt x="200" y="16"/>
                  </a:lnTo>
                  <a:lnTo>
                    <a:pt x="192" y="0"/>
                  </a:lnTo>
                  <a:lnTo>
                    <a:pt x="0" y="12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8" name="Freeform 38"/>
            <p:cNvSpPr>
              <a:spLocks/>
            </p:cNvSpPr>
            <p:nvPr/>
          </p:nvSpPr>
          <p:spPr bwMode="auto">
            <a:xfrm>
              <a:off x="3478213" y="4621213"/>
              <a:ext cx="25400" cy="25400"/>
            </a:xfrm>
            <a:custGeom>
              <a:avLst/>
              <a:gdLst>
                <a:gd name="T0" fmla="*/ 16 w 16"/>
                <a:gd name="T1" fmla="*/ 8 h 16"/>
                <a:gd name="T2" fmla="*/ 16 w 16"/>
                <a:gd name="T3" fmla="*/ 0 h 16"/>
                <a:gd name="T4" fmla="*/ 0 w 16"/>
                <a:gd name="T5" fmla="*/ 8 h 16"/>
                <a:gd name="T6" fmla="*/ 0 w 16"/>
                <a:gd name="T7" fmla="*/ 16 h 16"/>
                <a:gd name="T8" fmla="*/ 16 w 16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lnTo>
                    <a:pt x="16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16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9" name="Freeform 39"/>
            <p:cNvSpPr>
              <a:spLocks/>
            </p:cNvSpPr>
            <p:nvPr/>
          </p:nvSpPr>
          <p:spPr bwMode="auto">
            <a:xfrm>
              <a:off x="3478213" y="4633913"/>
              <a:ext cx="1614487" cy="1054100"/>
            </a:xfrm>
            <a:custGeom>
              <a:avLst/>
              <a:gdLst>
                <a:gd name="T0" fmla="*/ 16 w 1017"/>
                <a:gd name="T1" fmla="*/ 0 h 664"/>
                <a:gd name="T2" fmla="*/ 105 w 1017"/>
                <a:gd name="T3" fmla="*/ 192 h 664"/>
                <a:gd name="T4" fmla="*/ 105 w 1017"/>
                <a:gd name="T5" fmla="*/ 192 h 664"/>
                <a:gd name="T6" fmla="*/ 105 w 1017"/>
                <a:gd name="T7" fmla="*/ 192 h 664"/>
                <a:gd name="T8" fmla="*/ 225 w 1017"/>
                <a:gd name="T9" fmla="*/ 344 h 664"/>
                <a:gd name="T10" fmla="*/ 225 w 1017"/>
                <a:gd name="T11" fmla="*/ 336 h 664"/>
                <a:gd name="T12" fmla="*/ 225 w 1017"/>
                <a:gd name="T13" fmla="*/ 336 h 664"/>
                <a:gd name="T14" fmla="*/ 377 w 1017"/>
                <a:gd name="T15" fmla="*/ 464 h 664"/>
                <a:gd name="T16" fmla="*/ 377 w 1017"/>
                <a:gd name="T17" fmla="*/ 464 h 664"/>
                <a:gd name="T18" fmla="*/ 377 w 1017"/>
                <a:gd name="T19" fmla="*/ 464 h 664"/>
                <a:gd name="T20" fmla="*/ 561 w 1017"/>
                <a:gd name="T21" fmla="*/ 552 h 664"/>
                <a:gd name="T22" fmla="*/ 561 w 1017"/>
                <a:gd name="T23" fmla="*/ 552 h 664"/>
                <a:gd name="T24" fmla="*/ 561 w 1017"/>
                <a:gd name="T25" fmla="*/ 552 h 664"/>
                <a:gd name="T26" fmla="*/ 769 w 1017"/>
                <a:gd name="T27" fmla="*/ 616 h 664"/>
                <a:gd name="T28" fmla="*/ 761 w 1017"/>
                <a:gd name="T29" fmla="*/ 616 h 664"/>
                <a:gd name="T30" fmla="*/ 761 w 1017"/>
                <a:gd name="T31" fmla="*/ 616 h 664"/>
                <a:gd name="T32" fmla="*/ 1017 w 1017"/>
                <a:gd name="T33" fmla="*/ 648 h 664"/>
                <a:gd name="T34" fmla="*/ 1017 w 1017"/>
                <a:gd name="T35" fmla="*/ 648 h 664"/>
                <a:gd name="T36" fmla="*/ 1017 w 1017"/>
                <a:gd name="T37" fmla="*/ 664 h 664"/>
                <a:gd name="T38" fmla="*/ 1017 w 1017"/>
                <a:gd name="T39" fmla="*/ 664 h 664"/>
                <a:gd name="T40" fmla="*/ 761 w 1017"/>
                <a:gd name="T41" fmla="*/ 632 h 664"/>
                <a:gd name="T42" fmla="*/ 761 w 1017"/>
                <a:gd name="T43" fmla="*/ 632 h 664"/>
                <a:gd name="T44" fmla="*/ 761 w 1017"/>
                <a:gd name="T45" fmla="*/ 632 h 664"/>
                <a:gd name="T46" fmla="*/ 553 w 1017"/>
                <a:gd name="T47" fmla="*/ 568 h 664"/>
                <a:gd name="T48" fmla="*/ 553 w 1017"/>
                <a:gd name="T49" fmla="*/ 568 h 664"/>
                <a:gd name="T50" fmla="*/ 553 w 1017"/>
                <a:gd name="T51" fmla="*/ 568 h 664"/>
                <a:gd name="T52" fmla="*/ 369 w 1017"/>
                <a:gd name="T53" fmla="*/ 480 h 664"/>
                <a:gd name="T54" fmla="*/ 369 w 1017"/>
                <a:gd name="T55" fmla="*/ 480 h 664"/>
                <a:gd name="T56" fmla="*/ 369 w 1017"/>
                <a:gd name="T57" fmla="*/ 480 h 664"/>
                <a:gd name="T58" fmla="*/ 217 w 1017"/>
                <a:gd name="T59" fmla="*/ 352 h 664"/>
                <a:gd name="T60" fmla="*/ 217 w 1017"/>
                <a:gd name="T61" fmla="*/ 352 h 664"/>
                <a:gd name="T62" fmla="*/ 209 w 1017"/>
                <a:gd name="T63" fmla="*/ 352 h 664"/>
                <a:gd name="T64" fmla="*/ 89 w 1017"/>
                <a:gd name="T65" fmla="*/ 200 h 664"/>
                <a:gd name="T66" fmla="*/ 89 w 1017"/>
                <a:gd name="T67" fmla="*/ 200 h 664"/>
                <a:gd name="T68" fmla="*/ 89 w 1017"/>
                <a:gd name="T69" fmla="*/ 200 h 664"/>
                <a:gd name="T70" fmla="*/ 0 w 1017"/>
                <a:gd name="T71" fmla="*/ 8 h 664"/>
                <a:gd name="T72" fmla="*/ 16 w 1017"/>
                <a:gd name="T73" fmla="*/ 0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7" h="664">
                  <a:moveTo>
                    <a:pt x="16" y="0"/>
                  </a:moveTo>
                  <a:lnTo>
                    <a:pt x="105" y="192"/>
                  </a:lnTo>
                  <a:lnTo>
                    <a:pt x="105" y="192"/>
                  </a:lnTo>
                  <a:lnTo>
                    <a:pt x="105" y="192"/>
                  </a:lnTo>
                  <a:lnTo>
                    <a:pt x="225" y="344"/>
                  </a:lnTo>
                  <a:lnTo>
                    <a:pt x="225" y="336"/>
                  </a:lnTo>
                  <a:lnTo>
                    <a:pt x="225" y="336"/>
                  </a:lnTo>
                  <a:lnTo>
                    <a:pt x="377" y="464"/>
                  </a:lnTo>
                  <a:lnTo>
                    <a:pt x="377" y="464"/>
                  </a:lnTo>
                  <a:lnTo>
                    <a:pt x="377" y="464"/>
                  </a:lnTo>
                  <a:lnTo>
                    <a:pt x="561" y="552"/>
                  </a:lnTo>
                  <a:lnTo>
                    <a:pt x="561" y="552"/>
                  </a:lnTo>
                  <a:lnTo>
                    <a:pt x="561" y="552"/>
                  </a:lnTo>
                  <a:lnTo>
                    <a:pt x="769" y="616"/>
                  </a:lnTo>
                  <a:lnTo>
                    <a:pt x="761" y="616"/>
                  </a:lnTo>
                  <a:lnTo>
                    <a:pt x="761" y="616"/>
                  </a:lnTo>
                  <a:lnTo>
                    <a:pt x="1017" y="648"/>
                  </a:lnTo>
                  <a:lnTo>
                    <a:pt x="1017" y="648"/>
                  </a:lnTo>
                  <a:lnTo>
                    <a:pt x="1017" y="664"/>
                  </a:lnTo>
                  <a:lnTo>
                    <a:pt x="1017" y="664"/>
                  </a:lnTo>
                  <a:lnTo>
                    <a:pt x="761" y="632"/>
                  </a:lnTo>
                  <a:lnTo>
                    <a:pt x="761" y="632"/>
                  </a:lnTo>
                  <a:lnTo>
                    <a:pt x="761" y="632"/>
                  </a:lnTo>
                  <a:lnTo>
                    <a:pt x="553" y="568"/>
                  </a:lnTo>
                  <a:lnTo>
                    <a:pt x="553" y="568"/>
                  </a:lnTo>
                  <a:lnTo>
                    <a:pt x="553" y="568"/>
                  </a:lnTo>
                  <a:lnTo>
                    <a:pt x="369" y="480"/>
                  </a:lnTo>
                  <a:lnTo>
                    <a:pt x="369" y="480"/>
                  </a:lnTo>
                  <a:lnTo>
                    <a:pt x="369" y="480"/>
                  </a:lnTo>
                  <a:lnTo>
                    <a:pt x="217" y="352"/>
                  </a:lnTo>
                  <a:lnTo>
                    <a:pt x="217" y="352"/>
                  </a:lnTo>
                  <a:lnTo>
                    <a:pt x="209" y="352"/>
                  </a:lnTo>
                  <a:lnTo>
                    <a:pt x="89" y="200"/>
                  </a:lnTo>
                  <a:lnTo>
                    <a:pt x="89" y="200"/>
                  </a:lnTo>
                  <a:lnTo>
                    <a:pt x="89" y="20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0" name="Freeform 40"/>
            <p:cNvSpPr>
              <a:spLocks/>
            </p:cNvSpPr>
            <p:nvPr/>
          </p:nvSpPr>
          <p:spPr bwMode="auto">
            <a:xfrm>
              <a:off x="5092700" y="5662613"/>
              <a:ext cx="469900" cy="25400"/>
            </a:xfrm>
            <a:custGeom>
              <a:avLst/>
              <a:gdLst>
                <a:gd name="T0" fmla="*/ 0 w 296"/>
                <a:gd name="T1" fmla="*/ 0 h 16"/>
                <a:gd name="T2" fmla="*/ 296 w 296"/>
                <a:gd name="T3" fmla="*/ 0 h 16"/>
                <a:gd name="T4" fmla="*/ 296 w 296"/>
                <a:gd name="T5" fmla="*/ 0 h 16"/>
                <a:gd name="T6" fmla="*/ 296 w 296"/>
                <a:gd name="T7" fmla="*/ 16 h 16"/>
                <a:gd name="T8" fmla="*/ 296 w 296"/>
                <a:gd name="T9" fmla="*/ 16 h 16"/>
                <a:gd name="T10" fmla="*/ 0 w 296"/>
                <a:gd name="T11" fmla="*/ 16 h 16"/>
                <a:gd name="T12" fmla="*/ 0 w 29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16">
                  <a:moveTo>
                    <a:pt x="0" y="0"/>
                  </a:moveTo>
                  <a:lnTo>
                    <a:pt x="296" y="0"/>
                  </a:lnTo>
                  <a:lnTo>
                    <a:pt x="296" y="0"/>
                  </a:lnTo>
                  <a:lnTo>
                    <a:pt x="296" y="16"/>
                  </a:lnTo>
                  <a:lnTo>
                    <a:pt x="296" y="16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1" name="Rectangle 41"/>
            <p:cNvSpPr>
              <a:spLocks noChangeArrowheads="1"/>
            </p:cNvSpPr>
            <p:nvPr/>
          </p:nvSpPr>
          <p:spPr bwMode="auto">
            <a:xfrm>
              <a:off x="6097588" y="5611813"/>
              <a:ext cx="12700" cy="254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2" name="Freeform 42"/>
            <p:cNvSpPr>
              <a:spLocks/>
            </p:cNvSpPr>
            <p:nvPr/>
          </p:nvSpPr>
          <p:spPr bwMode="auto">
            <a:xfrm>
              <a:off x="5562600" y="5611813"/>
              <a:ext cx="534988" cy="76200"/>
            </a:xfrm>
            <a:custGeom>
              <a:avLst/>
              <a:gdLst>
                <a:gd name="T0" fmla="*/ 0 w 337"/>
                <a:gd name="T1" fmla="*/ 32 h 48"/>
                <a:gd name="T2" fmla="*/ 0 w 337"/>
                <a:gd name="T3" fmla="*/ 48 h 48"/>
                <a:gd name="T4" fmla="*/ 337 w 337"/>
                <a:gd name="T5" fmla="*/ 16 h 48"/>
                <a:gd name="T6" fmla="*/ 337 w 337"/>
                <a:gd name="T7" fmla="*/ 0 h 48"/>
                <a:gd name="T8" fmla="*/ 0 w 337"/>
                <a:gd name="T9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48">
                  <a:moveTo>
                    <a:pt x="0" y="32"/>
                  </a:moveTo>
                  <a:lnTo>
                    <a:pt x="0" y="48"/>
                  </a:lnTo>
                  <a:lnTo>
                    <a:pt x="337" y="16"/>
                  </a:lnTo>
                  <a:lnTo>
                    <a:pt x="337" y="0"/>
                  </a:lnTo>
                  <a:lnTo>
                    <a:pt x="0" y="3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3" name="Freeform 43"/>
            <p:cNvSpPr>
              <a:spLocks/>
            </p:cNvSpPr>
            <p:nvPr/>
          </p:nvSpPr>
          <p:spPr bwMode="auto">
            <a:xfrm>
              <a:off x="6084888" y="5611813"/>
              <a:ext cx="25400" cy="25400"/>
            </a:xfrm>
            <a:custGeom>
              <a:avLst/>
              <a:gdLst>
                <a:gd name="T0" fmla="*/ 8 w 16"/>
                <a:gd name="T1" fmla="*/ 0 h 16"/>
                <a:gd name="T2" fmla="*/ 0 w 16"/>
                <a:gd name="T3" fmla="*/ 0 h 16"/>
                <a:gd name="T4" fmla="*/ 8 w 16"/>
                <a:gd name="T5" fmla="*/ 16 h 16"/>
                <a:gd name="T6" fmla="*/ 16 w 16"/>
                <a:gd name="T7" fmla="*/ 16 h 16"/>
                <a:gd name="T8" fmla="*/ 8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0" y="0"/>
                  </a:lnTo>
                  <a:lnTo>
                    <a:pt x="8" y="16"/>
                  </a:lnTo>
                  <a:lnTo>
                    <a:pt x="16" y="16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4" name="Freeform 44"/>
            <p:cNvSpPr>
              <a:spLocks/>
            </p:cNvSpPr>
            <p:nvPr/>
          </p:nvSpPr>
          <p:spPr bwMode="auto">
            <a:xfrm>
              <a:off x="6097588" y="3057525"/>
              <a:ext cx="952500" cy="2579688"/>
            </a:xfrm>
            <a:custGeom>
              <a:avLst/>
              <a:gdLst>
                <a:gd name="T0" fmla="*/ 128 w 600"/>
                <a:gd name="T1" fmla="*/ 1505 h 1625"/>
                <a:gd name="T2" fmla="*/ 128 w 600"/>
                <a:gd name="T3" fmla="*/ 1513 h 1625"/>
                <a:gd name="T4" fmla="*/ 232 w 600"/>
                <a:gd name="T5" fmla="*/ 1401 h 1625"/>
                <a:gd name="T6" fmla="*/ 328 w 600"/>
                <a:gd name="T7" fmla="*/ 1281 h 1625"/>
                <a:gd name="T8" fmla="*/ 328 w 600"/>
                <a:gd name="T9" fmla="*/ 1281 h 1625"/>
                <a:gd name="T10" fmla="*/ 416 w 600"/>
                <a:gd name="T11" fmla="*/ 1161 h 1625"/>
                <a:gd name="T12" fmla="*/ 480 w 600"/>
                <a:gd name="T13" fmla="*/ 1033 h 1625"/>
                <a:gd name="T14" fmla="*/ 480 w 600"/>
                <a:gd name="T15" fmla="*/ 1033 h 1625"/>
                <a:gd name="T16" fmla="*/ 528 w 600"/>
                <a:gd name="T17" fmla="*/ 913 h 1625"/>
                <a:gd name="T18" fmla="*/ 568 w 600"/>
                <a:gd name="T19" fmla="*/ 785 h 1625"/>
                <a:gd name="T20" fmla="*/ 568 w 600"/>
                <a:gd name="T21" fmla="*/ 785 h 1625"/>
                <a:gd name="T22" fmla="*/ 584 w 600"/>
                <a:gd name="T23" fmla="*/ 664 h 1625"/>
                <a:gd name="T24" fmla="*/ 584 w 600"/>
                <a:gd name="T25" fmla="*/ 544 h 1625"/>
                <a:gd name="T26" fmla="*/ 584 w 600"/>
                <a:gd name="T27" fmla="*/ 544 h 1625"/>
                <a:gd name="T28" fmla="*/ 560 w 600"/>
                <a:gd name="T29" fmla="*/ 432 h 1625"/>
                <a:gd name="T30" fmla="*/ 528 w 600"/>
                <a:gd name="T31" fmla="*/ 320 h 1625"/>
                <a:gd name="T32" fmla="*/ 528 w 600"/>
                <a:gd name="T33" fmla="*/ 320 h 1625"/>
                <a:gd name="T34" fmla="*/ 472 w 600"/>
                <a:gd name="T35" fmla="*/ 208 h 1625"/>
                <a:gd name="T36" fmla="*/ 400 w 600"/>
                <a:gd name="T37" fmla="*/ 112 h 1625"/>
                <a:gd name="T38" fmla="*/ 408 w 600"/>
                <a:gd name="T39" fmla="*/ 112 h 1625"/>
                <a:gd name="T40" fmla="*/ 320 w 600"/>
                <a:gd name="T41" fmla="*/ 16 h 1625"/>
                <a:gd name="T42" fmla="*/ 328 w 600"/>
                <a:gd name="T43" fmla="*/ 8 h 1625"/>
                <a:gd name="T44" fmla="*/ 416 w 600"/>
                <a:gd name="T45" fmla="*/ 104 h 1625"/>
                <a:gd name="T46" fmla="*/ 488 w 600"/>
                <a:gd name="T47" fmla="*/ 200 h 1625"/>
                <a:gd name="T48" fmla="*/ 488 w 600"/>
                <a:gd name="T49" fmla="*/ 200 h 1625"/>
                <a:gd name="T50" fmla="*/ 544 w 600"/>
                <a:gd name="T51" fmla="*/ 312 h 1625"/>
                <a:gd name="T52" fmla="*/ 576 w 600"/>
                <a:gd name="T53" fmla="*/ 424 h 1625"/>
                <a:gd name="T54" fmla="*/ 576 w 600"/>
                <a:gd name="T55" fmla="*/ 424 h 1625"/>
                <a:gd name="T56" fmla="*/ 600 w 600"/>
                <a:gd name="T57" fmla="*/ 544 h 1625"/>
                <a:gd name="T58" fmla="*/ 600 w 600"/>
                <a:gd name="T59" fmla="*/ 664 h 1625"/>
                <a:gd name="T60" fmla="*/ 600 w 600"/>
                <a:gd name="T61" fmla="*/ 664 h 1625"/>
                <a:gd name="T62" fmla="*/ 584 w 600"/>
                <a:gd name="T63" fmla="*/ 785 h 1625"/>
                <a:gd name="T64" fmla="*/ 544 w 600"/>
                <a:gd name="T65" fmla="*/ 921 h 1625"/>
                <a:gd name="T66" fmla="*/ 544 w 600"/>
                <a:gd name="T67" fmla="*/ 921 h 1625"/>
                <a:gd name="T68" fmla="*/ 496 w 600"/>
                <a:gd name="T69" fmla="*/ 1041 h 1625"/>
                <a:gd name="T70" fmla="*/ 432 w 600"/>
                <a:gd name="T71" fmla="*/ 1169 h 1625"/>
                <a:gd name="T72" fmla="*/ 432 w 600"/>
                <a:gd name="T73" fmla="*/ 1169 h 1625"/>
                <a:gd name="T74" fmla="*/ 344 w 600"/>
                <a:gd name="T75" fmla="*/ 1289 h 1625"/>
                <a:gd name="T76" fmla="*/ 248 w 600"/>
                <a:gd name="T77" fmla="*/ 1409 h 1625"/>
                <a:gd name="T78" fmla="*/ 248 w 600"/>
                <a:gd name="T79" fmla="*/ 1409 h 1625"/>
                <a:gd name="T80" fmla="*/ 136 w 600"/>
                <a:gd name="T81" fmla="*/ 1521 h 1625"/>
                <a:gd name="T82" fmla="*/ 8 w 600"/>
                <a:gd name="T83" fmla="*/ 1625 h 1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0" h="1625">
                  <a:moveTo>
                    <a:pt x="0" y="1609"/>
                  </a:moveTo>
                  <a:lnTo>
                    <a:pt x="128" y="1505"/>
                  </a:lnTo>
                  <a:lnTo>
                    <a:pt x="128" y="1513"/>
                  </a:lnTo>
                  <a:lnTo>
                    <a:pt x="128" y="1513"/>
                  </a:lnTo>
                  <a:lnTo>
                    <a:pt x="240" y="1401"/>
                  </a:lnTo>
                  <a:lnTo>
                    <a:pt x="232" y="1401"/>
                  </a:lnTo>
                  <a:lnTo>
                    <a:pt x="232" y="1401"/>
                  </a:lnTo>
                  <a:lnTo>
                    <a:pt x="328" y="1281"/>
                  </a:lnTo>
                  <a:lnTo>
                    <a:pt x="328" y="1281"/>
                  </a:lnTo>
                  <a:lnTo>
                    <a:pt x="328" y="1281"/>
                  </a:lnTo>
                  <a:lnTo>
                    <a:pt x="416" y="1161"/>
                  </a:lnTo>
                  <a:lnTo>
                    <a:pt x="416" y="1161"/>
                  </a:lnTo>
                  <a:lnTo>
                    <a:pt x="416" y="1161"/>
                  </a:lnTo>
                  <a:lnTo>
                    <a:pt x="480" y="1033"/>
                  </a:lnTo>
                  <a:lnTo>
                    <a:pt x="480" y="1033"/>
                  </a:lnTo>
                  <a:lnTo>
                    <a:pt x="480" y="1033"/>
                  </a:lnTo>
                  <a:lnTo>
                    <a:pt x="528" y="913"/>
                  </a:lnTo>
                  <a:lnTo>
                    <a:pt x="528" y="913"/>
                  </a:lnTo>
                  <a:lnTo>
                    <a:pt x="528" y="913"/>
                  </a:lnTo>
                  <a:lnTo>
                    <a:pt x="568" y="785"/>
                  </a:lnTo>
                  <a:lnTo>
                    <a:pt x="568" y="785"/>
                  </a:lnTo>
                  <a:lnTo>
                    <a:pt x="568" y="785"/>
                  </a:lnTo>
                  <a:lnTo>
                    <a:pt x="584" y="664"/>
                  </a:lnTo>
                  <a:lnTo>
                    <a:pt x="584" y="664"/>
                  </a:lnTo>
                  <a:lnTo>
                    <a:pt x="584" y="664"/>
                  </a:lnTo>
                  <a:lnTo>
                    <a:pt x="584" y="544"/>
                  </a:lnTo>
                  <a:lnTo>
                    <a:pt x="584" y="544"/>
                  </a:lnTo>
                  <a:lnTo>
                    <a:pt x="584" y="544"/>
                  </a:lnTo>
                  <a:lnTo>
                    <a:pt x="560" y="424"/>
                  </a:lnTo>
                  <a:lnTo>
                    <a:pt x="560" y="432"/>
                  </a:lnTo>
                  <a:lnTo>
                    <a:pt x="560" y="432"/>
                  </a:lnTo>
                  <a:lnTo>
                    <a:pt x="528" y="320"/>
                  </a:lnTo>
                  <a:lnTo>
                    <a:pt x="528" y="320"/>
                  </a:lnTo>
                  <a:lnTo>
                    <a:pt x="528" y="320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72" y="208"/>
                  </a:lnTo>
                  <a:lnTo>
                    <a:pt x="400" y="112"/>
                  </a:lnTo>
                  <a:lnTo>
                    <a:pt x="408" y="112"/>
                  </a:lnTo>
                  <a:lnTo>
                    <a:pt x="408" y="112"/>
                  </a:lnTo>
                  <a:lnTo>
                    <a:pt x="320" y="16"/>
                  </a:lnTo>
                  <a:lnTo>
                    <a:pt x="320" y="16"/>
                  </a:lnTo>
                  <a:lnTo>
                    <a:pt x="328" y="0"/>
                  </a:lnTo>
                  <a:lnTo>
                    <a:pt x="328" y="8"/>
                  </a:lnTo>
                  <a:lnTo>
                    <a:pt x="416" y="104"/>
                  </a:lnTo>
                  <a:lnTo>
                    <a:pt x="416" y="104"/>
                  </a:lnTo>
                  <a:lnTo>
                    <a:pt x="416" y="104"/>
                  </a:lnTo>
                  <a:lnTo>
                    <a:pt x="488" y="200"/>
                  </a:lnTo>
                  <a:lnTo>
                    <a:pt x="488" y="200"/>
                  </a:lnTo>
                  <a:lnTo>
                    <a:pt x="488" y="200"/>
                  </a:lnTo>
                  <a:lnTo>
                    <a:pt x="544" y="312"/>
                  </a:lnTo>
                  <a:lnTo>
                    <a:pt x="544" y="312"/>
                  </a:lnTo>
                  <a:lnTo>
                    <a:pt x="544" y="312"/>
                  </a:lnTo>
                  <a:lnTo>
                    <a:pt x="576" y="424"/>
                  </a:lnTo>
                  <a:lnTo>
                    <a:pt x="576" y="424"/>
                  </a:lnTo>
                  <a:lnTo>
                    <a:pt x="576" y="424"/>
                  </a:lnTo>
                  <a:lnTo>
                    <a:pt x="600" y="544"/>
                  </a:lnTo>
                  <a:lnTo>
                    <a:pt x="600" y="544"/>
                  </a:lnTo>
                  <a:lnTo>
                    <a:pt x="600" y="544"/>
                  </a:lnTo>
                  <a:lnTo>
                    <a:pt x="600" y="664"/>
                  </a:lnTo>
                  <a:lnTo>
                    <a:pt x="600" y="664"/>
                  </a:lnTo>
                  <a:lnTo>
                    <a:pt x="600" y="664"/>
                  </a:lnTo>
                  <a:lnTo>
                    <a:pt x="584" y="785"/>
                  </a:lnTo>
                  <a:lnTo>
                    <a:pt x="584" y="785"/>
                  </a:lnTo>
                  <a:lnTo>
                    <a:pt x="584" y="793"/>
                  </a:lnTo>
                  <a:lnTo>
                    <a:pt x="544" y="921"/>
                  </a:lnTo>
                  <a:lnTo>
                    <a:pt x="544" y="921"/>
                  </a:lnTo>
                  <a:lnTo>
                    <a:pt x="544" y="921"/>
                  </a:lnTo>
                  <a:lnTo>
                    <a:pt x="496" y="1041"/>
                  </a:lnTo>
                  <a:lnTo>
                    <a:pt x="496" y="1041"/>
                  </a:lnTo>
                  <a:lnTo>
                    <a:pt x="496" y="1041"/>
                  </a:lnTo>
                  <a:lnTo>
                    <a:pt x="432" y="1169"/>
                  </a:lnTo>
                  <a:lnTo>
                    <a:pt x="432" y="1169"/>
                  </a:lnTo>
                  <a:lnTo>
                    <a:pt x="432" y="1169"/>
                  </a:lnTo>
                  <a:lnTo>
                    <a:pt x="344" y="1289"/>
                  </a:lnTo>
                  <a:lnTo>
                    <a:pt x="344" y="1289"/>
                  </a:lnTo>
                  <a:lnTo>
                    <a:pt x="344" y="1289"/>
                  </a:lnTo>
                  <a:lnTo>
                    <a:pt x="248" y="1409"/>
                  </a:lnTo>
                  <a:lnTo>
                    <a:pt x="248" y="1409"/>
                  </a:lnTo>
                  <a:lnTo>
                    <a:pt x="248" y="1409"/>
                  </a:lnTo>
                  <a:lnTo>
                    <a:pt x="136" y="1521"/>
                  </a:lnTo>
                  <a:lnTo>
                    <a:pt x="136" y="1521"/>
                  </a:lnTo>
                  <a:lnTo>
                    <a:pt x="136" y="1521"/>
                  </a:lnTo>
                  <a:lnTo>
                    <a:pt x="8" y="1625"/>
                  </a:lnTo>
                  <a:lnTo>
                    <a:pt x="0" y="1609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5" name="Freeform 45"/>
            <p:cNvSpPr>
              <a:spLocks/>
            </p:cNvSpPr>
            <p:nvPr/>
          </p:nvSpPr>
          <p:spPr bwMode="auto">
            <a:xfrm>
              <a:off x="6440488" y="2917825"/>
              <a:ext cx="177800" cy="165100"/>
            </a:xfrm>
            <a:custGeom>
              <a:avLst/>
              <a:gdLst>
                <a:gd name="T0" fmla="*/ 104 w 112"/>
                <a:gd name="T1" fmla="*/ 104 h 104"/>
                <a:gd name="T2" fmla="*/ 0 w 112"/>
                <a:gd name="T3" fmla="*/ 16 h 104"/>
                <a:gd name="T4" fmla="*/ 0 w 112"/>
                <a:gd name="T5" fmla="*/ 16 h 104"/>
                <a:gd name="T6" fmla="*/ 8 w 112"/>
                <a:gd name="T7" fmla="*/ 0 h 104"/>
                <a:gd name="T8" fmla="*/ 8 w 112"/>
                <a:gd name="T9" fmla="*/ 0 h 104"/>
                <a:gd name="T10" fmla="*/ 112 w 112"/>
                <a:gd name="T11" fmla="*/ 88 h 104"/>
                <a:gd name="T12" fmla="*/ 104 w 112"/>
                <a:gd name="T13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04">
                  <a:moveTo>
                    <a:pt x="104" y="104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8" y="0"/>
                  </a:lnTo>
                  <a:lnTo>
                    <a:pt x="8" y="0"/>
                  </a:lnTo>
                  <a:lnTo>
                    <a:pt x="112" y="88"/>
                  </a:lnTo>
                  <a:lnTo>
                    <a:pt x="104" y="10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6" name="Freeform 46"/>
            <p:cNvSpPr>
              <a:spLocks/>
            </p:cNvSpPr>
            <p:nvPr/>
          </p:nvSpPr>
          <p:spPr bwMode="auto">
            <a:xfrm>
              <a:off x="6224588" y="2790825"/>
              <a:ext cx="25400" cy="25400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16 h 16"/>
                <a:gd name="T4" fmla="*/ 8 w 16"/>
                <a:gd name="T5" fmla="*/ 0 h 16"/>
                <a:gd name="T6" fmla="*/ 16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16" y="0"/>
                  </a:lnTo>
                  <a:lnTo>
                    <a:pt x="8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7" name="Freeform 47"/>
            <p:cNvSpPr>
              <a:spLocks/>
            </p:cNvSpPr>
            <p:nvPr/>
          </p:nvSpPr>
          <p:spPr bwMode="auto">
            <a:xfrm>
              <a:off x="6237288" y="2790825"/>
              <a:ext cx="215900" cy="152400"/>
            </a:xfrm>
            <a:custGeom>
              <a:avLst/>
              <a:gdLst>
                <a:gd name="T0" fmla="*/ 128 w 136"/>
                <a:gd name="T1" fmla="*/ 96 h 96"/>
                <a:gd name="T2" fmla="*/ 136 w 136"/>
                <a:gd name="T3" fmla="*/ 80 h 96"/>
                <a:gd name="T4" fmla="*/ 8 w 136"/>
                <a:gd name="T5" fmla="*/ 0 h 96"/>
                <a:gd name="T6" fmla="*/ 0 w 136"/>
                <a:gd name="T7" fmla="*/ 16 h 96"/>
                <a:gd name="T8" fmla="*/ 128 w 136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96">
                  <a:moveTo>
                    <a:pt x="128" y="96"/>
                  </a:moveTo>
                  <a:lnTo>
                    <a:pt x="136" y="8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28" y="9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8" name="Freeform 48"/>
            <p:cNvSpPr>
              <a:spLocks/>
            </p:cNvSpPr>
            <p:nvPr/>
          </p:nvSpPr>
          <p:spPr bwMode="auto">
            <a:xfrm>
              <a:off x="6237288" y="2790825"/>
              <a:ext cx="25400" cy="25400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9" name="Freeform 49"/>
            <p:cNvSpPr>
              <a:spLocks/>
            </p:cNvSpPr>
            <p:nvPr/>
          </p:nvSpPr>
          <p:spPr bwMode="auto">
            <a:xfrm>
              <a:off x="4114800" y="2790825"/>
              <a:ext cx="2135188" cy="1155700"/>
            </a:xfrm>
            <a:custGeom>
              <a:avLst/>
              <a:gdLst>
                <a:gd name="T0" fmla="*/ 1345 w 1345"/>
                <a:gd name="T1" fmla="*/ 16 h 728"/>
                <a:gd name="T2" fmla="*/ 912 w 1345"/>
                <a:gd name="T3" fmla="*/ 184 h 728"/>
                <a:gd name="T4" fmla="*/ 912 w 1345"/>
                <a:gd name="T5" fmla="*/ 184 h 728"/>
                <a:gd name="T6" fmla="*/ 912 w 1345"/>
                <a:gd name="T7" fmla="*/ 184 h 728"/>
                <a:gd name="T8" fmla="*/ 688 w 1345"/>
                <a:gd name="T9" fmla="*/ 288 h 728"/>
                <a:gd name="T10" fmla="*/ 688 w 1345"/>
                <a:gd name="T11" fmla="*/ 288 h 728"/>
                <a:gd name="T12" fmla="*/ 688 w 1345"/>
                <a:gd name="T13" fmla="*/ 288 h 728"/>
                <a:gd name="T14" fmla="*/ 456 w 1345"/>
                <a:gd name="T15" fmla="*/ 408 h 728"/>
                <a:gd name="T16" fmla="*/ 456 w 1345"/>
                <a:gd name="T17" fmla="*/ 408 h 728"/>
                <a:gd name="T18" fmla="*/ 456 w 1345"/>
                <a:gd name="T19" fmla="*/ 408 h 728"/>
                <a:gd name="T20" fmla="*/ 232 w 1345"/>
                <a:gd name="T21" fmla="*/ 552 h 728"/>
                <a:gd name="T22" fmla="*/ 232 w 1345"/>
                <a:gd name="T23" fmla="*/ 552 h 728"/>
                <a:gd name="T24" fmla="*/ 232 w 1345"/>
                <a:gd name="T25" fmla="*/ 552 h 728"/>
                <a:gd name="T26" fmla="*/ 8 w 1345"/>
                <a:gd name="T27" fmla="*/ 728 h 728"/>
                <a:gd name="T28" fmla="*/ 8 w 1345"/>
                <a:gd name="T29" fmla="*/ 728 h 728"/>
                <a:gd name="T30" fmla="*/ 0 w 1345"/>
                <a:gd name="T31" fmla="*/ 720 h 728"/>
                <a:gd name="T32" fmla="*/ 0 w 1345"/>
                <a:gd name="T33" fmla="*/ 712 h 728"/>
                <a:gd name="T34" fmla="*/ 224 w 1345"/>
                <a:gd name="T35" fmla="*/ 536 h 728"/>
                <a:gd name="T36" fmla="*/ 224 w 1345"/>
                <a:gd name="T37" fmla="*/ 536 h 728"/>
                <a:gd name="T38" fmla="*/ 224 w 1345"/>
                <a:gd name="T39" fmla="*/ 536 h 728"/>
                <a:gd name="T40" fmla="*/ 448 w 1345"/>
                <a:gd name="T41" fmla="*/ 392 h 728"/>
                <a:gd name="T42" fmla="*/ 448 w 1345"/>
                <a:gd name="T43" fmla="*/ 392 h 728"/>
                <a:gd name="T44" fmla="*/ 448 w 1345"/>
                <a:gd name="T45" fmla="*/ 392 h 728"/>
                <a:gd name="T46" fmla="*/ 680 w 1345"/>
                <a:gd name="T47" fmla="*/ 272 h 728"/>
                <a:gd name="T48" fmla="*/ 680 w 1345"/>
                <a:gd name="T49" fmla="*/ 272 h 728"/>
                <a:gd name="T50" fmla="*/ 680 w 1345"/>
                <a:gd name="T51" fmla="*/ 272 h 728"/>
                <a:gd name="T52" fmla="*/ 904 w 1345"/>
                <a:gd name="T53" fmla="*/ 168 h 728"/>
                <a:gd name="T54" fmla="*/ 904 w 1345"/>
                <a:gd name="T55" fmla="*/ 168 h 728"/>
                <a:gd name="T56" fmla="*/ 904 w 1345"/>
                <a:gd name="T57" fmla="*/ 168 h 728"/>
                <a:gd name="T58" fmla="*/ 1337 w 1345"/>
                <a:gd name="T59" fmla="*/ 0 h 728"/>
                <a:gd name="T60" fmla="*/ 1345 w 1345"/>
                <a:gd name="T61" fmla="*/ 16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45" h="728">
                  <a:moveTo>
                    <a:pt x="1345" y="16"/>
                  </a:moveTo>
                  <a:lnTo>
                    <a:pt x="912" y="184"/>
                  </a:lnTo>
                  <a:lnTo>
                    <a:pt x="912" y="184"/>
                  </a:lnTo>
                  <a:lnTo>
                    <a:pt x="912" y="184"/>
                  </a:lnTo>
                  <a:lnTo>
                    <a:pt x="688" y="288"/>
                  </a:lnTo>
                  <a:lnTo>
                    <a:pt x="688" y="288"/>
                  </a:lnTo>
                  <a:lnTo>
                    <a:pt x="688" y="288"/>
                  </a:lnTo>
                  <a:lnTo>
                    <a:pt x="456" y="408"/>
                  </a:lnTo>
                  <a:lnTo>
                    <a:pt x="456" y="408"/>
                  </a:lnTo>
                  <a:lnTo>
                    <a:pt x="456" y="408"/>
                  </a:lnTo>
                  <a:lnTo>
                    <a:pt x="232" y="552"/>
                  </a:lnTo>
                  <a:lnTo>
                    <a:pt x="232" y="552"/>
                  </a:lnTo>
                  <a:lnTo>
                    <a:pt x="232" y="552"/>
                  </a:lnTo>
                  <a:lnTo>
                    <a:pt x="8" y="728"/>
                  </a:lnTo>
                  <a:lnTo>
                    <a:pt x="8" y="728"/>
                  </a:lnTo>
                  <a:lnTo>
                    <a:pt x="0" y="720"/>
                  </a:lnTo>
                  <a:lnTo>
                    <a:pt x="0" y="712"/>
                  </a:lnTo>
                  <a:lnTo>
                    <a:pt x="224" y="536"/>
                  </a:lnTo>
                  <a:lnTo>
                    <a:pt x="224" y="536"/>
                  </a:lnTo>
                  <a:lnTo>
                    <a:pt x="224" y="536"/>
                  </a:lnTo>
                  <a:lnTo>
                    <a:pt x="448" y="392"/>
                  </a:lnTo>
                  <a:lnTo>
                    <a:pt x="448" y="392"/>
                  </a:lnTo>
                  <a:lnTo>
                    <a:pt x="448" y="392"/>
                  </a:lnTo>
                  <a:lnTo>
                    <a:pt x="680" y="272"/>
                  </a:lnTo>
                  <a:lnTo>
                    <a:pt x="680" y="272"/>
                  </a:lnTo>
                  <a:lnTo>
                    <a:pt x="680" y="272"/>
                  </a:lnTo>
                  <a:lnTo>
                    <a:pt x="904" y="168"/>
                  </a:lnTo>
                  <a:lnTo>
                    <a:pt x="904" y="168"/>
                  </a:lnTo>
                  <a:lnTo>
                    <a:pt x="904" y="168"/>
                  </a:lnTo>
                  <a:lnTo>
                    <a:pt x="1337" y="0"/>
                  </a:lnTo>
                  <a:lnTo>
                    <a:pt x="1345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0" name="Freeform 50"/>
            <p:cNvSpPr>
              <a:spLocks/>
            </p:cNvSpPr>
            <p:nvPr/>
          </p:nvSpPr>
          <p:spPr bwMode="auto">
            <a:xfrm>
              <a:off x="3771900" y="3933825"/>
              <a:ext cx="355600" cy="330200"/>
            </a:xfrm>
            <a:custGeom>
              <a:avLst/>
              <a:gdLst>
                <a:gd name="T0" fmla="*/ 224 w 224"/>
                <a:gd name="T1" fmla="*/ 8 h 208"/>
                <a:gd name="T2" fmla="*/ 16 w 224"/>
                <a:gd name="T3" fmla="*/ 208 h 208"/>
                <a:gd name="T4" fmla="*/ 16 w 224"/>
                <a:gd name="T5" fmla="*/ 208 h 208"/>
                <a:gd name="T6" fmla="*/ 0 w 224"/>
                <a:gd name="T7" fmla="*/ 200 h 208"/>
                <a:gd name="T8" fmla="*/ 8 w 224"/>
                <a:gd name="T9" fmla="*/ 200 h 208"/>
                <a:gd name="T10" fmla="*/ 216 w 224"/>
                <a:gd name="T11" fmla="*/ 0 h 208"/>
                <a:gd name="T12" fmla="*/ 224 w 224"/>
                <a:gd name="T13" fmla="*/ 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4" h="208">
                  <a:moveTo>
                    <a:pt x="224" y="8"/>
                  </a:moveTo>
                  <a:lnTo>
                    <a:pt x="16" y="208"/>
                  </a:lnTo>
                  <a:lnTo>
                    <a:pt x="16" y="208"/>
                  </a:lnTo>
                  <a:lnTo>
                    <a:pt x="0" y="200"/>
                  </a:lnTo>
                  <a:lnTo>
                    <a:pt x="8" y="200"/>
                  </a:lnTo>
                  <a:lnTo>
                    <a:pt x="216" y="0"/>
                  </a:lnTo>
                  <a:lnTo>
                    <a:pt x="224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1" name="Freeform 51"/>
            <p:cNvSpPr>
              <a:spLocks/>
            </p:cNvSpPr>
            <p:nvPr/>
          </p:nvSpPr>
          <p:spPr bwMode="auto">
            <a:xfrm>
              <a:off x="3478213" y="4633913"/>
              <a:ext cx="25400" cy="25400"/>
            </a:xfrm>
            <a:custGeom>
              <a:avLst/>
              <a:gdLst>
                <a:gd name="T0" fmla="*/ 16 w 16"/>
                <a:gd name="T1" fmla="*/ 8 h 16"/>
                <a:gd name="T2" fmla="*/ 16 w 16"/>
                <a:gd name="T3" fmla="*/ 16 h 16"/>
                <a:gd name="T4" fmla="*/ 0 w 16"/>
                <a:gd name="T5" fmla="*/ 8 h 16"/>
                <a:gd name="T6" fmla="*/ 0 w 16"/>
                <a:gd name="T7" fmla="*/ 0 h 16"/>
                <a:gd name="T8" fmla="*/ 16 w 16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lnTo>
                    <a:pt x="16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16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2" name="Freeform 52"/>
            <p:cNvSpPr>
              <a:spLocks/>
            </p:cNvSpPr>
            <p:nvPr/>
          </p:nvSpPr>
          <p:spPr bwMode="auto">
            <a:xfrm>
              <a:off x="3478213" y="4251325"/>
              <a:ext cx="319087" cy="395288"/>
            </a:xfrm>
            <a:custGeom>
              <a:avLst/>
              <a:gdLst>
                <a:gd name="T0" fmla="*/ 201 w 201"/>
                <a:gd name="T1" fmla="*/ 8 h 249"/>
                <a:gd name="T2" fmla="*/ 185 w 201"/>
                <a:gd name="T3" fmla="*/ 0 h 249"/>
                <a:gd name="T4" fmla="*/ 0 w 201"/>
                <a:gd name="T5" fmla="*/ 241 h 249"/>
                <a:gd name="T6" fmla="*/ 16 w 201"/>
                <a:gd name="T7" fmla="*/ 249 h 249"/>
                <a:gd name="T8" fmla="*/ 201 w 201"/>
                <a:gd name="T9" fmla="*/ 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249">
                  <a:moveTo>
                    <a:pt x="201" y="8"/>
                  </a:moveTo>
                  <a:lnTo>
                    <a:pt x="185" y="0"/>
                  </a:lnTo>
                  <a:lnTo>
                    <a:pt x="0" y="241"/>
                  </a:lnTo>
                  <a:lnTo>
                    <a:pt x="16" y="249"/>
                  </a:lnTo>
                  <a:lnTo>
                    <a:pt x="201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3" name="Rectangle 53"/>
            <p:cNvSpPr>
              <a:spLocks noChangeArrowheads="1"/>
            </p:cNvSpPr>
            <p:nvPr/>
          </p:nvSpPr>
          <p:spPr bwMode="auto">
            <a:xfrm>
              <a:off x="3478213" y="4633913"/>
              <a:ext cx="25400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4" name="Freeform 54"/>
            <p:cNvSpPr>
              <a:spLocks/>
            </p:cNvSpPr>
            <p:nvPr/>
          </p:nvSpPr>
          <p:spPr bwMode="auto">
            <a:xfrm>
              <a:off x="3465513" y="2778125"/>
              <a:ext cx="534987" cy="1855788"/>
            </a:xfrm>
            <a:custGeom>
              <a:avLst/>
              <a:gdLst>
                <a:gd name="T0" fmla="*/ 8 w 337"/>
                <a:gd name="T1" fmla="*/ 1169 h 1169"/>
                <a:gd name="T2" fmla="*/ 0 w 337"/>
                <a:gd name="T3" fmla="*/ 977 h 1169"/>
                <a:gd name="T4" fmla="*/ 0 w 337"/>
                <a:gd name="T5" fmla="*/ 977 h 1169"/>
                <a:gd name="T6" fmla="*/ 0 w 337"/>
                <a:gd name="T7" fmla="*/ 977 h 1169"/>
                <a:gd name="T8" fmla="*/ 24 w 337"/>
                <a:gd name="T9" fmla="*/ 776 h 1169"/>
                <a:gd name="T10" fmla="*/ 24 w 337"/>
                <a:gd name="T11" fmla="*/ 776 h 1169"/>
                <a:gd name="T12" fmla="*/ 24 w 337"/>
                <a:gd name="T13" fmla="*/ 776 h 1169"/>
                <a:gd name="T14" fmla="*/ 64 w 337"/>
                <a:gd name="T15" fmla="*/ 568 h 1169"/>
                <a:gd name="T16" fmla="*/ 64 w 337"/>
                <a:gd name="T17" fmla="*/ 568 h 1169"/>
                <a:gd name="T18" fmla="*/ 64 w 337"/>
                <a:gd name="T19" fmla="*/ 568 h 1169"/>
                <a:gd name="T20" fmla="*/ 137 w 337"/>
                <a:gd name="T21" fmla="*/ 368 h 1169"/>
                <a:gd name="T22" fmla="*/ 137 w 337"/>
                <a:gd name="T23" fmla="*/ 368 h 1169"/>
                <a:gd name="T24" fmla="*/ 137 w 337"/>
                <a:gd name="T25" fmla="*/ 368 h 1169"/>
                <a:gd name="T26" fmla="*/ 217 w 337"/>
                <a:gd name="T27" fmla="*/ 176 h 1169"/>
                <a:gd name="T28" fmla="*/ 217 w 337"/>
                <a:gd name="T29" fmla="*/ 176 h 1169"/>
                <a:gd name="T30" fmla="*/ 217 w 337"/>
                <a:gd name="T31" fmla="*/ 176 h 1169"/>
                <a:gd name="T32" fmla="*/ 321 w 337"/>
                <a:gd name="T33" fmla="*/ 0 h 1169"/>
                <a:gd name="T34" fmla="*/ 321 w 337"/>
                <a:gd name="T35" fmla="*/ 0 h 1169"/>
                <a:gd name="T36" fmla="*/ 337 w 337"/>
                <a:gd name="T37" fmla="*/ 8 h 1169"/>
                <a:gd name="T38" fmla="*/ 337 w 337"/>
                <a:gd name="T39" fmla="*/ 8 h 1169"/>
                <a:gd name="T40" fmla="*/ 233 w 337"/>
                <a:gd name="T41" fmla="*/ 184 h 1169"/>
                <a:gd name="T42" fmla="*/ 233 w 337"/>
                <a:gd name="T43" fmla="*/ 184 h 1169"/>
                <a:gd name="T44" fmla="*/ 233 w 337"/>
                <a:gd name="T45" fmla="*/ 184 h 1169"/>
                <a:gd name="T46" fmla="*/ 153 w 337"/>
                <a:gd name="T47" fmla="*/ 376 h 1169"/>
                <a:gd name="T48" fmla="*/ 153 w 337"/>
                <a:gd name="T49" fmla="*/ 376 h 1169"/>
                <a:gd name="T50" fmla="*/ 153 w 337"/>
                <a:gd name="T51" fmla="*/ 376 h 1169"/>
                <a:gd name="T52" fmla="*/ 81 w 337"/>
                <a:gd name="T53" fmla="*/ 576 h 1169"/>
                <a:gd name="T54" fmla="*/ 81 w 337"/>
                <a:gd name="T55" fmla="*/ 576 h 1169"/>
                <a:gd name="T56" fmla="*/ 81 w 337"/>
                <a:gd name="T57" fmla="*/ 568 h 1169"/>
                <a:gd name="T58" fmla="*/ 40 w 337"/>
                <a:gd name="T59" fmla="*/ 776 h 1169"/>
                <a:gd name="T60" fmla="*/ 40 w 337"/>
                <a:gd name="T61" fmla="*/ 776 h 1169"/>
                <a:gd name="T62" fmla="*/ 40 w 337"/>
                <a:gd name="T63" fmla="*/ 776 h 1169"/>
                <a:gd name="T64" fmla="*/ 16 w 337"/>
                <a:gd name="T65" fmla="*/ 977 h 1169"/>
                <a:gd name="T66" fmla="*/ 16 w 337"/>
                <a:gd name="T67" fmla="*/ 977 h 1169"/>
                <a:gd name="T68" fmla="*/ 16 w 337"/>
                <a:gd name="T69" fmla="*/ 977 h 1169"/>
                <a:gd name="T70" fmla="*/ 24 w 337"/>
                <a:gd name="T71" fmla="*/ 1169 h 1169"/>
                <a:gd name="T72" fmla="*/ 8 w 337"/>
                <a:gd name="T73" fmla="*/ 1169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7" h="1169">
                  <a:moveTo>
                    <a:pt x="8" y="1169"/>
                  </a:moveTo>
                  <a:lnTo>
                    <a:pt x="0" y="977"/>
                  </a:lnTo>
                  <a:lnTo>
                    <a:pt x="0" y="977"/>
                  </a:lnTo>
                  <a:lnTo>
                    <a:pt x="0" y="977"/>
                  </a:lnTo>
                  <a:lnTo>
                    <a:pt x="24" y="776"/>
                  </a:lnTo>
                  <a:lnTo>
                    <a:pt x="24" y="776"/>
                  </a:lnTo>
                  <a:lnTo>
                    <a:pt x="24" y="776"/>
                  </a:lnTo>
                  <a:lnTo>
                    <a:pt x="64" y="568"/>
                  </a:lnTo>
                  <a:lnTo>
                    <a:pt x="64" y="568"/>
                  </a:lnTo>
                  <a:lnTo>
                    <a:pt x="64" y="568"/>
                  </a:lnTo>
                  <a:lnTo>
                    <a:pt x="137" y="368"/>
                  </a:lnTo>
                  <a:lnTo>
                    <a:pt x="137" y="368"/>
                  </a:lnTo>
                  <a:lnTo>
                    <a:pt x="137" y="368"/>
                  </a:lnTo>
                  <a:lnTo>
                    <a:pt x="217" y="176"/>
                  </a:lnTo>
                  <a:lnTo>
                    <a:pt x="217" y="176"/>
                  </a:lnTo>
                  <a:lnTo>
                    <a:pt x="217" y="176"/>
                  </a:lnTo>
                  <a:lnTo>
                    <a:pt x="321" y="0"/>
                  </a:lnTo>
                  <a:lnTo>
                    <a:pt x="321" y="0"/>
                  </a:lnTo>
                  <a:lnTo>
                    <a:pt x="337" y="8"/>
                  </a:lnTo>
                  <a:lnTo>
                    <a:pt x="337" y="8"/>
                  </a:lnTo>
                  <a:lnTo>
                    <a:pt x="233" y="184"/>
                  </a:lnTo>
                  <a:lnTo>
                    <a:pt x="233" y="184"/>
                  </a:lnTo>
                  <a:lnTo>
                    <a:pt x="233" y="184"/>
                  </a:lnTo>
                  <a:lnTo>
                    <a:pt x="153" y="376"/>
                  </a:lnTo>
                  <a:lnTo>
                    <a:pt x="153" y="376"/>
                  </a:lnTo>
                  <a:lnTo>
                    <a:pt x="153" y="376"/>
                  </a:lnTo>
                  <a:lnTo>
                    <a:pt x="81" y="576"/>
                  </a:lnTo>
                  <a:lnTo>
                    <a:pt x="81" y="576"/>
                  </a:lnTo>
                  <a:lnTo>
                    <a:pt x="81" y="568"/>
                  </a:lnTo>
                  <a:lnTo>
                    <a:pt x="40" y="776"/>
                  </a:lnTo>
                  <a:lnTo>
                    <a:pt x="40" y="776"/>
                  </a:lnTo>
                  <a:lnTo>
                    <a:pt x="40" y="776"/>
                  </a:lnTo>
                  <a:lnTo>
                    <a:pt x="16" y="977"/>
                  </a:lnTo>
                  <a:lnTo>
                    <a:pt x="16" y="977"/>
                  </a:lnTo>
                  <a:lnTo>
                    <a:pt x="16" y="977"/>
                  </a:lnTo>
                  <a:lnTo>
                    <a:pt x="24" y="1169"/>
                  </a:lnTo>
                  <a:lnTo>
                    <a:pt x="8" y="1169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5" name="Freeform 55"/>
            <p:cNvSpPr>
              <a:spLocks/>
            </p:cNvSpPr>
            <p:nvPr/>
          </p:nvSpPr>
          <p:spPr bwMode="auto">
            <a:xfrm>
              <a:off x="3975100" y="2522538"/>
              <a:ext cx="203200" cy="268287"/>
            </a:xfrm>
            <a:custGeom>
              <a:avLst/>
              <a:gdLst>
                <a:gd name="T0" fmla="*/ 0 w 128"/>
                <a:gd name="T1" fmla="*/ 161 h 169"/>
                <a:gd name="T2" fmla="*/ 112 w 128"/>
                <a:gd name="T3" fmla="*/ 0 h 169"/>
                <a:gd name="T4" fmla="*/ 120 w 128"/>
                <a:gd name="T5" fmla="*/ 0 h 169"/>
                <a:gd name="T6" fmla="*/ 128 w 128"/>
                <a:gd name="T7" fmla="*/ 8 h 169"/>
                <a:gd name="T8" fmla="*/ 128 w 128"/>
                <a:gd name="T9" fmla="*/ 8 h 169"/>
                <a:gd name="T10" fmla="*/ 16 w 128"/>
                <a:gd name="T11" fmla="*/ 169 h 169"/>
                <a:gd name="T12" fmla="*/ 0 w 128"/>
                <a:gd name="T13" fmla="*/ 16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69">
                  <a:moveTo>
                    <a:pt x="0" y="161"/>
                  </a:moveTo>
                  <a:lnTo>
                    <a:pt x="112" y="0"/>
                  </a:lnTo>
                  <a:lnTo>
                    <a:pt x="120" y="0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6" y="169"/>
                  </a:lnTo>
                  <a:lnTo>
                    <a:pt x="0" y="16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6" name="Freeform 56"/>
            <p:cNvSpPr>
              <a:spLocks/>
            </p:cNvSpPr>
            <p:nvPr/>
          </p:nvSpPr>
          <p:spPr bwMode="auto">
            <a:xfrm>
              <a:off x="4356100" y="2306638"/>
              <a:ext cx="12700" cy="12700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8 w 8"/>
                <a:gd name="T5" fmla="*/ 8 h 8"/>
                <a:gd name="T6" fmla="*/ 8 w 8"/>
                <a:gd name="T7" fmla="*/ 8 h 8"/>
                <a:gd name="T8" fmla="*/ 0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7" name="Freeform 57"/>
            <p:cNvSpPr>
              <a:spLocks/>
            </p:cNvSpPr>
            <p:nvPr/>
          </p:nvSpPr>
          <p:spPr bwMode="auto">
            <a:xfrm>
              <a:off x="4165600" y="2306638"/>
              <a:ext cx="203200" cy="228600"/>
            </a:xfrm>
            <a:custGeom>
              <a:avLst/>
              <a:gdLst>
                <a:gd name="T0" fmla="*/ 0 w 128"/>
                <a:gd name="T1" fmla="*/ 136 h 144"/>
                <a:gd name="T2" fmla="*/ 8 w 128"/>
                <a:gd name="T3" fmla="*/ 144 h 144"/>
                <a:gd name="T4" fmla="*/ 128 w 128"/>
                <a:gd name="T5" fmla="*/ 8 h 144"/>
                <a:gd name="T6" fmla="*/ 120 w 128"/>
                <a:gd name="T7" fmla="*/ 0 h 144"/>
                <a:gd name="T8" fmla="*/ 0 w 128"/>
                <a:gd name="T9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144">
                  <a:moveTo>
                    <a:pt x="0" y="136"/>
                  </a:moveTo>
                  <a:lnTo>
                    <a:pt x="8" y="144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0" y="13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8" name="Rectangle 58"/>
            <p:cNvSpPr>
              <a:spLocks noChangeArrowheads="1"/>
            </p:cNvSpPr>
            <p:nvPr/>
          </p:nvSpPr>
          <p:spPr bwMode="auto">
            <a:xfrm>
              <a:off x="1114425" y="3578225"/>
              <a:ext cx="12700" cy="254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9" name="Freeform 59"/>
            <p:cNvSpPr>
              <a:spLocks/>
            </p:cNvSpPr>
            <p:nvPr/>
          </p:nvSpPr>
          <p:spPr bwMode="auto">
            <a:xfrm>
              <a:off x="1127125" y="3578225"/>
              <a:ext cx="1893888" cy="622300"/>
            </a:xfrm>
            <a:custGeom>
              <a:avLst/>
              <a:gdLst>
                <a:gd name="T0" fmla="*/ 0 w 1193"/>
                <a:gd name="T1" fmla="*/ 0 h 392"/>
                <a:gd name="T2" fmla="*/ 216 w 1193"/>
                <a:gd name="T3" fmla="*/ 16 h 392"/>
                <a:gd name="T4" fmla="*/ 216 w 1193"/>
                <a:gd name="T5" fmla="*/ 16 h 392"/>
                <a:gd name="T6" fmla="*/ 216 w 1193"/>
                <a:gd name="T7" fmla="*/ 16 h 392"/>
                <a:gd name="T8" fmla="*/ 433 w 1193"/>
                <a:gd name="T9" fmla="*/ 56 h 392"/>
                <a:gd name="T10" fmla="*/ 433 w 1193"/>
                <a:gd name="T11" fmla="*/ 56 h 392"/>
                <a:gd name="T12" fmla="*/ 433 w 1193"/>
                <a:gd name="T13" fmla="*/ 56 h 392"/>
                <a:gd name="T14" fmla="*/ 641 w 1193"/>
                <a:gd name="T15" fmla="*/ 104 h 392"/>
                <a:gd name="T16" fmla="*/ 649 w 1193"/>
                <a:gd name="T17" fmla="*/ 104 h 392"/>
                <a:gd name="T18" fmla="*/ 649 w 1193"/>
                <a:gd name="T19" fmla="*/ 104 h 392"/>
                <a:gd name="T20" fmla="*/ 841 w 1193"/>
                <a:gd name="T21" fmla="*/ 176 h 392"/>
                <a:gd name="T22" fmla="*/ 841 w 1193"/>
                <a:gd name="T23" fmla="*/ 176 h 392"/>
                <a:gd name="T24" fmla="*/ 841 w 1193"/>
                <a:gd name="T25" fmla="*/ 176 h 392"/>
                <a:gd name="T26" fmla="*/ 1025 w 1193"/>
                <a:gd name="T27" fmla="*/ 264 h 392"/>
                <a:gd name="T28" fmla="*/ 1025 w 1193"/>
                <a:gd name="T29" fmla="*/ 264 h 392"/>
                <a:gd name="T30" fmla="*/ 1025 w 1193"/>
                <a:gd name="T31" fmla="*/ 264 h 392"/>
                <a:gd name="T32" fmla="*/ 1193 w 1193"/>
                <a:gd name="T33" fmla="*/ 376 h 392"/>
                <a:gd name="T34" fmla="*/ 1193 w 1193"/>
                <a:gd name="T35" fmla="*/ 376 h 392"/>
                <a:gd name="T36" fmla="*/ 1185 w 1193"/>
                <a:gd name="T37" fmla="*/ 392 h 392"/>
                <a:gd name="T38" fmla="*/ 1185 w 1193"/>
                <a:gd name="T39" fmla="*/ 392 h 392"/>
                <a:gd name="T40" fmla="*/ 1017 w 1193"/>
                <a:gd name="T41" fmla="*/ 280 h 392"/>
                <a:gd name="T42" fmla="*/ 1017 w 1193"/>
                <a:gd name="T43" fmla="*/ 280 h 392"/>
                <a:gd name="T44" fmla="*/ 1017 w 1193"/>
                <a:gd name="T45" fmla="*/ 280 h 392"/>
                <a:gd name="T46" fmla="*/ 833 w 1193"/>
                <a:gd name="T47" fmla="*/ 192 h 392"/>
                <a:gd name="T48" fmla="*/ 833 w 1193"/>
                <a:gd name="T49" fmla="*/ 192 h 392"/>
                <a:gd name="T50" fmla="*/ 833 w 1193"/>
                <a:gd name="T51" fmla="*/ 192 h 392"/>
                <a:gd name="T52" fmla="*/ 641 w 1193"/>
                <a:gd name="T53" fmla="*/ 120 h 392"/>
                <a:gd name="T54" fmla="*/ 641 w 1193"/>
                <a:gd name="T55" fmla="*/ 120 h 392"/>
                <a:gd name="T56" fmla="*/ 641 w 1193"/>
                <a:gd name="T57" fmla="*/ 120 h 392"/>
                <a:gd name="T58" fmla="*/ 433 w 1193"/>
                <a:gd name="T59" fmla="*/ 72 h 392"/>
                <a:gd name="T60" fmla="*/ 433 w 1193"/>
                <a:gd name="T61" fmla="*/ 72 h 392"/>
                <a:gd name="T62" fmla="*/ 433 w 1193"/>
                <a:gd name="T63" fmla="*/ 72 h 392"/>
                <a:gd name="T64" fmla="*/ 216 w 1193"/>
                <a:gd name="T65" fmla="*/ 32 h 392"/>
                <a:gd name="T66" fmla="*/ 216 w 1193"/>
                <a:gd name="T67" fmla="*/ 32 h 392"/>
                <a:gd name="T68" fmla="*/ 216 w 1193"/>
                <a:gd name="T69" fmla="*/ 32 h 392"/>
                <a:gd name="T70" fmla="*/ 0 w 1193"/>
                <a:gd name="T71" fmla="*/ 16 h 392"/>
                <a:gd name="T72" fmla="*/ 0 w 1193"/>
                <a:gd name="T73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93" h="392">
                  <a:moveTo>
                    <a:pt x="0" y="0"/>
                  </a:moveTo>
                  <a:lnTo>
                    <a:pt x="216" y="16"/>
                  </a:lnTo>
                  <a:lnTo>
                    <a:pt x="216" y="16"/>
                  </a:lnTo>
                  <a:lnTo>
                    <a:pt x="216" y="16"/>
                  </a:lnTo>
                  <a:lnTo>
                    <a:pt x="433" y="56"/>
                  </a:lnTo>
                  <a:lnTo>
                    <a:pt x="433" y="56"/>
                  </a:lnTo>
                  <a:lnTo>
                    <a:pt x="433" y="56"/>
                  </a:lnTo>
                  <a:lnTo>
                    <a:pt x="641" y="104"/>
                  </a:lnTo>
                  <a:lnTo>
                    <a:pt x="649" y="104"/>
                  </a:lnTo>
                  <a:lnTo>
                    <a:pt x="649" y="104"/>
                  </a:lnTo>
                  <a:lnTo>
                    <a:pt x="841" y="176"/>
                  </a:lnTo>
                  <a:lnTo>
                    <a:pt x="841" y="176"/>
                  </a:lnTo>
                  <a:lnTo>
                    <a:pt x="841" y="176"/>
                  </a:lnTo>
                  <a:lnTo>
                    <a:pt x="1025" y="264"/>
                  </a:lnTo>
                  <a:lnTo>
                    <a:pt x="1025" y="264"/>
                  </a:lnTo>
                  <a:lnTo>
                    <a:pt x="1025" y="264"/>
                  </a:lnTo>
                  <a:lnTo>
                    <a:pt x="1193" y="376"/>
                  </a:lnTo>
                  <a:lnTo>
                    <a:pt x="1193" y="376"/>
                  </a:lnTo>
                  <a:lnTo>
                    <a:pt x="1185" y="392"/>
                  </a:lnTo>
                  <a:lnTo>
                    <a:pt x="1185" y="392"/>
                  </a:lnTo>
                  <a:lnTo>
                    <a:pt x="1017" y="280"/>
                  </a:lnTo>
                  <a:lnTo>
                    <a:pt x="1017" y="280"/>
                  </a:lnTo>
                  <a:lnTo>
                    <a:pt x="1017" y="280"/>
                  </a:lnTo>
                  <a:lnTo>
                    <a:pt x="833" y="192"/>
                  </a:lnTo>
                  <a:lnTo>
                    <a:pt x="833" y="192"/>
                  </a:lnTo>
                  <a:lnTo>
                    <a:pt x="833" y="192"/>
                  </a:lnTo>
                  <a:lnTo>
                    <a:pt x="641" y="120"/>
                  </a:lnTo>
                  <a:lnTo>
                    <a:pt x="641" y="120"/>
                  </a:lnTo>
                  <a:lnTo>
                    <a:pt x="641" y="120"/>
                  </a:lnTo>
                  <a:lnTo>
                    <a:pt x="433" y="72"/>
                  </a:lnTo>
                  <a:lnTo>
                    <a:pt x="433" y="72"/>
                  </a:lnTo>
                  <a:lnTo>
                    <a:pt x="433" y="72"/>
                  </a:lnTo>
                  <a:lnTo>
                    <a:pt x="216" y="32"/>
                  </a:lnTo>
                  <a:lnTo>
                    <a:pt x="216" y="32"/>
                  </a:lnTo>
                  <a:lnTo>
                    <a:pt x="216" y="32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0" name="Freeform 60"/>
            <p:cNvSpPr>
              <a:spLocks/>
            </p:cNvSpPr>
            <p:nvPr/>
          </p:nvSpPr>
          <p:spPr bwMode="auto">
            <a:xfrm>
              <a:off x="3008313" y="4175125"/>
              <a:ext cx="266700" cy="230188"/>
            </a:xfrm>
            <a:custGeom>
              <a:avLst/>
              <a:gdLst>
                <a:gd name="T0" fmla="*/ 8 w 168"/>
                <a:gd name="T1" fmla="*/ 0 h 145"/>
                <a:gd name="T2" fmla="*/ 168 w 168"/>
                <a:gd name="T3" fmla="*/ 129 h 145"/>
                <a:gd name="T4" fmla="*/ 168 w 168"/>
                <a:gd name="T5" fmla="*/ 137 h 145"/>
                <a:gd name="T6" fmla="*/ 160 w 168"/>
                <a:gd name="T7" fmla="*/ 145 h 145"/>
                <a:gd name="T8" fmla="*/ 160 w 168"/>
                <a:gd name="T9" fmla="*/ 145 h 145"/>
                <a:gd name="T10" fmla="*/ 0 w 168"/>
                <a:gd name="T11" fmla="*/ 16 h 145"/>
                <a:gd name="T12" fmla="*/ 8 w 168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45">
                  <a:moveTo>
                    <a:pt x="8" y="0"/>
                  </a:moveTo>
                  <a:lnTo>
                    <a:pt x="168" y="129"/>
                  </a:lnTo>
                  <a:lnTo>
                    <a:pt x="168" y="137"/>
                  </a:lnTo>
                  <a:lnTo>
                    <a:pt x="160" y="145"/>
                  </a:lnTo>
                  <a:lnTo>
                    <a:pt x="160" y="145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1" name="Freeform 61"/>
            <p:cNvSpPr>
              <a:spLocks/>
            </p:cNvSpPr>
            <p:nvPr/>
          </p:nvSpPr>
          <p:spPr bwMode="auto">
            <a:xfrm>
              <a:off x="3490913" y="4633913"/>
              <a:ext cx="12700" cy="12700"/>
            </a:xfrm>
            <a:custGeom>
              <a:avLst/>
              <a:gdLst>
                <a:gd name="T0" fmla="*/ 8 w 8"/>
                <a:gd name="T1" fmla="*/ 0 h 8"/>
                <a:gd name="T2" fmla="*/ 8 w 8"/>
                <a:gd name="T3" fmla="*/ 0 h 8"/>
                <a:gd name="T4" fmla="*/ 0 w 8"/>
                <a:gd name="T5" fmla="*/ 8 h 8"/>
                <a:gd name="T6" fmla="*/ 0 w 8"/>
                <a:gd name="T7" fmla="*/ 8 h 8"/>
                <a:gd name="T8" fmla="*/ 8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2" name="Freeform 62"/>
            <p:cNvSpPr>
              <a:spLocks/>
            </p:cNvSpPr>
            <p:nvPr/>
          </p:nvSpPr>
          <p:spPr bwMode="auto">
            <a:xfrm>
              <a:off x="3262313" y="4392613"/>
              <a:ext cx="241300" cy="254000"/>
            </a:xfrm>
            <a:custGeom>
              <a:avLst/>
              <a:gdLst>
                <a:gd name="T0" fmla="*/ 8 w 152"/>
                <a:gd name="T1" fmla="*/ 0 h 160"/>
                <a:gd name="T2" fmla="*/ 0 w 152"/>
                <a:gd name="T3" fmla="*/ 8 h 160"/>
                <a:gd name="T4" fmla="*/ 144 w 152"/>
                <a:gd name="T5" fmla="*/ 160 h 160"/>
                <a:gd name="T6" fmla="*/ 152 w 152"/>
                <a:gd name="T7" fmla="*/ 152 h 160"/>
                <a:gd name="T8" fmla="*/ 8 w 152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60">
                  <a:moveTo>
                    <a:pt x="8" y="0"/>
                  </a:moveTo>
                  <a:lnTo>
                    <a:pt x="0" y="8"/>
                  </a:lnTo>
                  <a:lnTo>
                    <a:pt x="144" y="160"/>
                  </a:lnTo>
                  <a:lnTo>
                    <a:pt x="152" y="152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6961188" y="1303338"/>
              <a:ext cx="12700" cy="254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4" name="Freeform 64"/>
            <p:cNvSpPr>
              <a:spLocks/>
            </p:cNvSpPr>
            <p:nvPr/>
          </p:nvSpPr>
          <p:spPr bwMode="auto">
            <a:xfrm>
              <a:off x="4889500" y="1201738"/>
              <a:ext cx="2071688" cy="508000"/>
            </a:xfrm>
            <a:custGeom>
              <a:avLst/>
              <a:gdLst>
                <a:gd name="T0" fmla="*/ 1305 w 1305"/>
                <a:gd name="T1" fmla="*/ 80 h 320"/>
                <a:gd name="T2" fmla="*/ 1057 w 1305"/>
                <a:gd name="T3" fmla="*/ 32 h 320"/>
                <a:gd name="T4" fmla="*/ 1057 w 1305"/>
                <a:gd name="T5" fmla="*/ 32 h 320"/>
                <a:gd name="T6" fmla="*/ 1057 w 1305"/>
                <a:gd name="T7" fmla="*/ 32 h 320"/>
                <a:gd name="T8" fmla="*/ 825 w 1305"/>
                <a:gd name="T9" fmla="*/ 16 h 320"/>
                <a:gd name="T10" fmla="*/ 825 w 1305"/>
                <a:gd name="T11" fmla="*/ 16 h 320"/>
                <a:gd name="T12" fmla="*/ 825 w 1305"/>
                <a:gd name="T13" fmla="*/ 16 h 320"/>
                <a:gd name="T14" fmla="*/ 601 w 1305"/>
                <a:gd name="T15" fmla="*/ 40 h 320"/>
                <a:gd name="T16" fmla="*/ 601 w 1305"/>
                <a:gd name="T17" fmla="*/ 40 h 320"/>
                <a:gd name="T18" fmla="*/ 601 w 1305"/>
                <a:gd name="T19" fmla="*/ 40 h 320"/>
                <a:gd name="T20" fmla="*/ 392 w 1305"/>
                <a:gd name="T21" fmla="*/ 88 h 320"/>
                <a:gd name="T22" fmla="*/ 400 w 1305"/>
                <a:gd name="T23" fmla="*/ 88 h 320"/>
                <a:gd name="T24" fmla="*/ 400 w 1305"/>
                <a:gd name="T25" fmla="*/ 88 h 320"/>
                <a:gd name="T26" fmla="*/ 200 w 1305"/>
                <a:gd name="T27" fmla="*/ 184 h 320"/>
                <a:gd name="T28" fmla="*/ 200 w 1305"/>
                <a:gd name="T29" fmla="*/ 184 h 320"/>
                <a:gd name="T30" fmla="*/ 200 w 1305"/>
                <a:gd name="T31" fmla="*/ 184 h 320"/>
                <a:gd name="T32" fmla="*/ 8 w 1305"/>
                <a:gd name="T33" fmla="*/ 320 h 320"/>
                <a:gd name="T34" fmla="*/ 8 w 1305"/>
                <a:gd name="T35" fmla="*/ 320 h 320"/>
                <a:gd name="T36" fmla="*/ 0 w 1305"/>
                <a:gd name="T37" fmla="*/ 312 h 320"/>
                <a:gd name="T38" fmla="*/ 0 w 1305"/>
                <a:gd name="T39" fmla="*/ 304 h 320"/>
                <a:gd name="T40" fmla="*/ 192 w 1305"/>
                <a:gd name="T41" fmla="*/ 168 h 320"/>
                <a:gd name="T42" fmla="*/ 192 w 1305"/>
                <a:gd name="T43" fmla="*/ 168 h 320"/>
                <a:gd name="T44" fmla="*/ 192 w 1305"/>
                <a:gd name="T45" fmla="*/ 168 h 320"/>
                <a:gd name="T46" fmla="*/ 392 w 1305"/>
                <a:gd name="T47" fmla="*/ 72 h 320"/>
                <a:gd name="T48" fmla="*/ 392 w 1305"/>
                <a:gd name="T49" fmla="*/ 72 h 320"/>
                <a:gd name="T50" fmla="*/ 392 w 1305"/>
                <a:gd name="T51" fmla="*/ 72 h 320"/>
                <a:gd name="T52" fmla="*/ 601 w 1305"/>
                <a:gd name="T53" fmla="*/ 24 h 320"/>
                <a:gd name="T54" fmla="*/ 601 w 1305"/>
                <a:gd name="T55" fmla="*/ 24 h 320"/>
                <a:gd name="T56" fmla="*/ 601 w 1305"/>
                <a:gd name="T57" fmla="*/ 24 h 320"/>
                <a:gd name="T58" fmla="*/ 825 w 1305"/>
                <a:gd name="T59" fmla="*/ 0 h 320"/>
                <a:gd name="T60" fmla="*/ 825 w 1305"/>
                <a:gd name="T61" fmla="*/ 0 h 320"/>
                <a:gd name="T62" fmla="*/ 825 w 1305"/>
                <a:gd name="T63" fmla="*/ 0 h 320"/>
                <a:gd name="T64" fmla="*/ 1057 w 1305"/>
                <a:gd name="T65" fmla="*/ 16 h 320"/>
                <a:gd name="T66" fmla="*/ 1057 w 1305"/>
                <a:gd name="T67" fmla="*/ 16 h 320"/>
                <a:gd name="T68" fmla="*/ 1057 w 1305"/>
                <a:gd name="T69" fmla="*/ 16 h 320"/>
                <a:gd name="T70" fmla="*/ 1305 w 1305"/>
                <a:gd name="T71" fmla="*/ 64 h 320"/>
                <a:gd name="T72" fmla="*/ 1305 w 1305"/>
                <a:gd name="T73" fmla="*/ 8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05" h="320">
                  <a:moveTo>
                    <a:pt x="1305" y="80"/>
                  </a:moveTo>
                  <a:lnTo>
                    <a:pt x="1057" y="32"/>
                  </a:lnTo>
                  <a:lnTo>
                    <a:pt x="1057" y="32"/>
                  </a:lnTo>
                  <a:lnTo>
                    <a:pt x="1057" y="32"/>
                  </a:lnTo>
                  <a:lnTo>
                    <a:pt x="825" y="16"/>
                  </a:lnTo>
                  <a:lnTo>
                    <a:pt x="825" y="16"/>
                  </a:lnTo>
                  <a:lnTo>
                    <a:pt x="825" y="16"/>
                  </a:lnTo>
                  <a:lnTo>
                    <a:pt x="601" y="40"/>
                  </a:lnTo>
                  <a:lnTo>
                    <a:pt x="601" y="40"/>
                  </a:lnTo>
                  <a:lnTo>
                    <a:pt x="601" y="40"/>
                  </a:lnTo>
                  <a:lnTo>
                    <a:pt x="392" y="88"/>
                  </a:lnTo>
                  <a:lnTo>
                    <a:pt x="400" y="88"/>
                  </a:lnTo>
                  <a:lnTo>
                    <a:pt x="400" y="88"/>
                  </a:lnTo>
                  <a:lnTo>
                    <a:pt x="200" y="184"/>
                  </a:lnTo>
                  <a:lnTo>
                    <a:pt x="200" y="184"/>
                  </a:lnTo>
                  <a:lnTo>
                    <a:pt x="200" y="184"/>
                  </a:lnTo>
                  <a:lnTo>
                    <a:pt x="8" y="320"/>
                  </a:lnTo>
                  <a:lnTo>
                    <a:pt x="8" y="320"/>
                  </a:lnTo>
                  <a:lnTo>
                    <a:pt x="0" y="312"/>
                  </a:lnTo>
                  <a:lnTo>
                    <a:pt x="0" y="304"/>
                  </a:lnTo>
                  <a:lnTo>
                    <a:pt x="192" y="168"/>
                  </a:lnTo>
                  <a:lnTo>
                    <a:pt x="192" y="168"/>
                  </a:lnTo>
                  <a:lnTo>
                    <a:pt x="192" y="168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392" y="72"/>
                  </a:lnTo>
                  <a:lnTo>
                    <a:pt x="601" y="24"/>
                  </a:lnTo>
                  <a:lnTo>
                    <a:pt x="601" y="24"/>
                  </a:lnTo>
                  <a:lnTo>
                    <a:pt x="601" y="24"/>
                  </a:lnTo>
                  <a:lnTo>
                    <a:pt x="825" y="0"/>
                  </a:lnTo>
                  <a:lnTo>
                    <a:pt x="825" y="0"/>
                  </a:lnTo>
                  <a:lnTo>
                    <a:pt x="825" y="0"/>
                  </a:lnTo>
                  <a:lnTo>
                    <a:pt x="1057" y="16"/>
                  </a:lnTo>
                  <a:lnTo>
                    <a:pt x="1057" y="16"/>
                  </a:lnTo>
                  <a:lnTo>
                    <a:pt x="1057" y="16"/>
                  </a:lnTo>
                  <a:lnTo>
                    <a:pt x="1305" y="64"/>
                  </a:lnTo>
                  <a:lnTo>
                    <a:pt x="1305" y="8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5" name="Freeform 65"/>
            <p:cNvSpPr>
              <a:spLocks/>
            </p:cNvSpPr>
            <p:nvPr/>
          </p:nvSpPr>
          <p:spPr bwMode="auto">
            <a:xfrm>
              <a:off x="4597400" y="1697038"/>
              <a:ext cx="304800" cy="279400"/>
            </a:xfrm>
            <a:custGeom>
              <a:avLst/>
              <a:gdLst>
                <a:gd name="T0" fmla="*/ 192 w 192"/>
                <a:gd name="T1" fmla="*/ 8 h 176"/>
                <a:gd name="T2" fmla="*/ 16 w 192"/>
                <a:gd name="T3" fmla="*/ 176 h 176"/>
                <a:gd name="T4" fmla="*/ 16 w 192"/>
                <a:gd name="T5" fmla="*/ 176 h 176"/>
                <a:gd name="T6" fmla="*/ 0 w 192"/>
                <a:gd name="T7" fmla="*/ 168 h 176"/>
                <a:gd name="T8" fmla="*/ 8 w 192"/>
                <a:gd name="T9" fmla="*/ 168 h 176"/>
                <a:gd name="T10" fmla="*/ 184 w 192"/>
                <a:gd name="T11" fmla="*/ 0 h 176"/>
                <a:gd name="T12" fmla="*/ 192 w 192"/>
                <a:gd name="T13" fmla="*/ 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76">
                  <a:moveTo>
                    <a:pt x="192" y="8"/>
                  </a:moveTo>
                  <a:lnTo>
                    <a:pt x="16" y="176"/>
                  </a:lnTo>
                  <a:lnTo>
                    <a:pt x="16" y="176"/>
                  </a:lnTo>
                  <a:lnTo>
                    <a:pt x="0" y="168"/>
                  </a:lnTo>
                  <a:lnTo>
                    <a:pt x="8" y="168"/>
                  </a:lnTo>
                  <a:lnTo>
                    <a:pt x="184" y="0"/>
                  </a:lnTo>
                  <a:lnTo>
                    <a:pt x="192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6" name="Freeform 66"/>
            <p:cNvSpPr>
              <a:spLocks/>
            </p:cNvSpPr>
            <p:nvPr/>
          </p:nvSpPr>
          <p:spPr bwMode="auto">
            <a:xfrm>
              <a:off x="4343400" y="2293938"/>
              <a:ext cx="25400" cy="25400"/>
            </a:xfrm>
            <a:custGeom>
              <a:avLst/>
              <a:gdLst>
                <a:gd name="T0" fmla="*/ 16 w 16"/>
                <a:gd name="T1" fmla="*/ 8 h 16"/>
                <a:gd name="T2" fmla="*/ 16 w 16"/>
                <a:gd name="T3" fmla="*/ 16 h 16"/>
                <a:gd name="T4" fmla="*/ 0 w 16"/>
                <a:gd name="T5" fmla="*/ 8 h 16"/>
                <a:gd name="T6" fmla="*/ 0 w 16"/>
                <a:gd name="T7" fmla="*/ 0 h 16"/>
                <a:gd name="T8" fmla="*/ 16 w 16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lnTo>
                    <a:pt x="16" y="16"/>
                  </a:lnTo>
                  <a:lnTo>
                    <a:pt x="0" y="8"/>
                  </a:lnTo>
                  <a:lnTo>
                    <a:pt x="0" y="0"/>
                  </a:lnTo>
                  <a:lnTo>
                    <a:pt x="16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7" name="Freeform 67"/>
            <p:cNvSpPr>
              <a:spLocks/>
            </p:cNvSpPr>
            <p:nvPr/>
          </p:nvSpPr>
          <p:spPr bwMode="auto">
            <a:xfrm>
              <a:off x="4343400" y="1963738"/>
              <a:ext cx="279400" cy="342900"/>
            </a:xfrm>
            <a:custGeom>
              <a:avLst/>
              <a:gdLst>
                <a:gd name="T0" fmla="*/ 176 w 176"/>
                <a:gd name="T1" fmla="*/ 8 h 216"/>
                <a:gd name="T2" fmla="*/ 160 w 176"/>
                <a:gd name="T3" fmla="*/ 0 h 216"/>
                <a:gd name="T4" fmla="*/ 0 w 176"/>
                <a:gd name="T5" fmla="*/ 208 h 216"/>
                <a:gd name="T6" fmla="*/ 16 w 176"/>
                <a:gd name="T7" fmla="*/ 216 h 216"/>
                <a:gd name="T8" fmla="*/ 176 w 176"/>
                <a:gd name="T9" fmla="*/ 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216">
                  <a:moveTo>
                    <a:pt x="176" y="8"/>
                  </a:moveTo>
                  <a:lnTo>
                    <a:pt x="160" y="0"/>
                  </a:lnTo>
                  <a:lnTo>
                    <a:pt x="0" y="208"/>
                  </a:lnTo>
                  <a:lnTo>
                    <a:pt x="16" y="216"/>
                  </a:lnTo>
                  <a:lnTo>
                    <a:pt x="176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8" name="Freeform 68"/>
            <p:cNvSpPr>
              <a:spLocks/>
            </p:cNvSpPr>
            <p:nvPr/>
          </p:nvSpPr>
          <p:spPr bwMode="auto">
            <a:xfrm>
              <a:off x="6097588" y="5611813"/>
              <a:ext cx="25400" cy="25400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9" name="Freeform 69"/>
            <p:cNvSpPr>
              <a:spLocks/>
            </p:cNvSpPr>
            <p:nvPr/>
          </p:nvSpPr>
          <p:spPr bwMode="auto">
            <a:xfrm>
              <a:off x="1674813" y="5332413"/>
              <a:ext cx="4435475" cy="915987"/>
            </a:xfrm>
            <a:custGeom>
              <a:avLst/>
              <a:gdLst>
                <a:gd name="T0" fmla="*/ 2578 w 2794"/>
                <a:gd name="T1" fmla="*/ 312 h 577"/>
                <a:gd name="T2" fmla="*/ 2578 w 2794"/>
                <a:gd name="T3" fmla="*/ 312 h 577"/>
                <a:gd name="T4" fmla="*/ 2353 w 2794"/>
                <a:gd name="T5" fmla="*/ 409 h 577"/>
                <a:gd name="T6" fmla="*/ 2137 w 2794"/>
                <a:gd name="T7" fmla="*/ 481 h 577"/>
                <a:gd name="T8" fmla="*/ 2129 w 2794"/>
                <a:gd name="T9" fmla="*/ 481 h 577"/>
                <a:gd name="T10" fmla="*/ 1913 w 2794"/>
                <a:gd name="T11" fmla="*/ 529 h 577"/>
                <a:gd name="T12" fmla="*/ 1697 w 2794"/>
                <a:gd name="T13" fmla="*/ 561 h 577"/>
                <a:gd name="T14" fmla="*/ 1697 w 2794"/>
                <a:gd name="T15" fmla="*/ 561 h 577"/>
                <a:gd name="T16" fmla="*/ 1489 w 2794"/>
                <a:gd name="T17" fmla="*/ 577 h 577"/>
                <a:gd name="T18" fmla="*/ 1281 w 2794"/>
                <a:gd name="T19" fmla="*/ 569 h 577"/>
                <a:gd name="T20" fmla="*/ 1281 w 2794"/>
                <a:gd name="T21" fmla="*/ 569 h 577"/>
                <a:gd name="T22" fmla="*/ 1072 w 2794"/>
                <a:gd name="T23" fmla="*/ 537 h 577"/>
                <a:gd name="T24" fmla="*/ 872 w 2794"/>
                <a:gd name="T25" fmla="*/ 497 h 577"/>
                <a:gd name="T26" fmla="*/ 872 w 2794"/>
                <a:gd name="T27" fmla="*/ 497 h 577"/>
                <a:gd name="T28" fmla="*/ 680 w 2794"/>
                <a:gd name="T29" fmla="*/ 433 h 577"/>
                <a:gd name="T30" fmla="*/ 496 w 2794"/>
                <a:gd name="T31" fmla="*/ 352 h 577"/>
                <a:gd name="T32" fmla="*/ 496 w 2794"/>
                <a:gd name="T33" fmla="*/ 352 h 577"/>
                <a:gd name="T34" fmla="*/ 320 w 2794"/>
                <a:gd name="T35" fmla="*/ 256 h 577"/>
                <a:gd name="T36" fmla="*/ 160 w 2794"/>
                <a:gd name="T37" fmla="*/ 144 h 577"/>
                <a:gd name="T38" fmla="*/ 160 w 2794"/>
                <a:gd name="T39" fmla="*/ 144 h 577"/>
                <a:gd name="T40" fmla="*/ 0 w 2794"/>
                <a:gd name="T41" fmla="*/ 16 h 577"/>
                <a:gd name="T42" fmla="*/ 8 w 2794"/>
                <a:gd name="T43" fmla="*/ 0 h 577"/>
                <a:gd name="T44" fmla="*/ 168 w 2794"/>
                <a:gd name="T45" fmla="*/ 128 h 577"/>
                <a:gd name="T46" fmla="*/ 328 w 2794"/>
                <a:gd name="T47" fmla="*/ 240 h 577"/>
                <a:gd name="T48" fmla="*/ 328 w 2794"/>
                <a:gd name="T49" fmla="*/ 240 h 577"/>
                <a:gd name="T50" fmla="*/ 504 w 2794"/>
                <a:gd name="T51" fmla="*/ 336 h 577"/>
                <a:gd name="T52" fmla="*/ 688 w 2794"/>
                <a:gd name="T53" fmla="*/ 417 h 577"/>
                <a:gd name="T54" fmla="*/ 688 w 2794"/>
                <a:gd name="T55" fmla="*/ 417 h 577"/>
                <a:gd name="T56" fmla="*/ 880 w 2794"/>
                <a:gd name="T57" fmla="*/ 481 h 577"/>
                <a:gd name="T58" fmla="*/ 1072 w 2794"/>
                <a:gd name="T59" fmla="*/ 521 h 577"/>
                <a:gd name="T60" fmla="*/ 1072 w 2794"/>
                <a:gd name="T61" fmla="*/ 521 h 577"/>
                <a:gd name="T62" fmla="*/ 1281 w 2794"/>
                <a:gd name="T63" fmla="*/ 553 h 577"/>
                <a:gd name="T64" fmla="*/ 1489 w 2794"/>
                <a:gd name="T65" fmla="*/ 561 h 577"/>
                <a:gd name="T66" fmla="*/ 1489 w 2794"/>
                <a:gd name="T67" fmla="*/ 561 h 577"/>
                <a:gd name="T68" fmla="*/ 1697 w 2794"/>
                <a:gd name="T69" fmla="*/ 545 h 577"/>
                <a:gd name="T70" fmla="*/ 1913 w 2794"/>
                <a:gd name="T71" fmla="*/ 513 h 577"/>
                <a:gd name="T72" fmla="*/ 1913 w 2794"/>
                <a:gd name="T73" fmla="*/ 513 h 577"/>
                <a:gd name="T74" fmla="*/ 2129 w 2794"/>
                <a:gd name="T75" fmla="*/ 465 h 577"/>
                <a:gd name="T76" fmla="*/ 2345 w 2794"/>
                <a:gd name="T77" fmla="*/ 392 h 577"/>
                <a:gd name="T78" fmla="*/ 2345 w 2794"/>
                <a:gd name="T79" fmla="*/ 392 h 577"/>
                <a:gd name="T80" fmla="*/ 2570 w 2794"/>
                <a:gd name="T81" fmla="*/ 296 h 577"/>
                <a:gd name="T82" fmla="*/ 2786 w 2794"/>
                <a:gd name="T83" fmla="*/ 176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94" h="577">
                  <a:moveTo>
                    <a:pt x="2794" y="192"/>
                  </a:moveTo>
                  <a:lnTo>
                    <a:pt x="2578" y="312"/>
                  </a:lnTo>
                  <a:lnTo>
                    <a:pt x="2578" y="312"/>
                  </a:lnTo>
                  <a:lnTo>
                    <a:pt x="2578" y="312"/>
                  </a:lnTo>
                  <a:lnTo>
                    <a:pt x="2353" y="409"/>
                  </a:lnTo>
                  <a:lnTo>
                    <a:pt x="2353" y="409"/>
                  </a:lnTo>
                  <a:lnTo>
                    <a:pt x="2353" y="409"/>
                  </a:lnTo>
                  <a:lnTo>
                    <a:pt x="2137" y="481"/>
                  </a:lnTo>
                  <a:lnTo>
                    <a:pt x="2129" y="481"/>
                  </a:lnTo>
                  <a:lnTo>
                    <a:pt x="2129" y="481"/>
                  </a:lnTo>
                  <a:lnTo>
                    <a:pt x="1913" y="529"/>
                  </a:lnTo>
                  <a:lnTo>
                    <a:pt x="1913" y="529"/>
                  </a:lnTo>
                  <a:lnTo>
                    <a:pt x="1913" y="529"/>
                  </a:lnTo>
                  <a:lnTo>
                    <a:pt x="1697" y="561"/>
                  </a:lnTo>
                  <a:lnTo>
                    <a:pt x="1697" y="561"/>
                  </a:lnTo>
                  <a:lnTo>
                    <a:pt x="1697" y="561"/>
                  </a:lnTo>
                  <a:lnTo>
                    <a:pt x="1489" y="577"/>
                  </a:lnTo>
                  <a:lnTo>
                    <a:pt x="1489" y="577"/>
                  </a:lnTo>
                  <a:lnTo>
                    <a:pt x="1489" y="577"/>
                  </a:lnTo>
                  <a:lnTo>
                    <a:pt x="1281" y="569"/>
                  </a:lnTo>
                  <a:lnTo>
                    <a:pt x="1281" y="569"/>
                  </a:lnTo>
                  <a:lnTo>
                    <a:pt x="1281" y="569"/>
                  </a:lnTo>
                  <a:lnTo>
                    <a:pt x="1072" y="537"/>
                  </a:lnTo>
                  <a:lnTo>
                    <a:pt x="1072" y="537"/>
                  </a:lnTo>
                  <a:lnTo>
                    <a:pt x="1072" y="537"/>
                  </a:lnTo>
                  <a:lnTo>
                    <a:pt x="872" y="497"/>
                  </a:lnTo>
                  <a:lnTo>
                    <a:pt x="872" y="497"/>
                  </a:lnTo>
                  <a:lnTo>
                    <a:pt x="872" y="497"/>
                  </a:lnTo>
                  <a:lnTo>
                    <a:pt x="680" y="433"/>
                  </a:lnTo>
                  <a:lnTo>
                    <a:pt x="680" y="433"/>
                  </a:lnTo>
                  <a:lnTo>
                    <a:pt x="680" y="433"/>
                  </a:lnTo>
                  <a:lnTo>
                    <a:pt x="496" y="352"/>
                  </a:lnTo>
                  <a:lnTo>
                    <a:pt x="496" y="352"/>
                  </a:lnTo>
                  <a:lnTo>
                    <a:pt x="496" y="352"/>
                  </a:lnTo>
                  <a:lnTo>
                    <a:pt x="320" y="256"/>
                  </a:lnTo>
                  <a:lnTo>
                    <a:pt x="320" y="256"/>
                  </a:lnTo>
                  <a:lnTo>
                    <a:pt x="320" y="256"/>
                  </a:lnTo>
                  <a:lnTo>
                    <a:pt x="160" y="144"/>
                  </a:lnTo>
                  <a:lnTo>
                    <a:pt x="160" y="144"/>
                  </a:lnTo>
                  <a:lnTo>
                    <a:pt x="160" y="14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8" y="8"/>
                  </a:lnTo>
                  <a:lnTo>
                    <a:pt x="8" y="0"/>
                  </a:lnTo>
                  <a:lnTo>
                    <a:pt x="168" y="128"/>
                  </a:lnTo>
                  <a:lnTo>
                    <a:pt x="168" y="128"/>
                  </a:lnTo>
                  <a:lnTo>
                    <a:pt x="168" y="128"/>
                  </a:lnTo>
                  <a:lnTo>
                    <a:pt x="328" y="240"/>
                  </a:lnTo>
                  <a:lnTo>
                    <a:pt x="328" y="240"/>
                  </a:lnTo>
                  <a:lnTo>
                    <a:pt x="328" y="240"/>
                  </a:lnTo>
                  <a:lnTo>
                    <a:pt x="504" y="336"/>
                  </a:lnTo>
                  <a:lnTo>
                    <a:pt x="504" y="336"/>
                  </a:lnTo>
                  <a:lnTo>
                    <a:pt x="504" y="336"/>
                  </a:lnTo>
                  <a:lnTo>
                    <a:pt x="688" y="417"/>
                  </a:lnTo>
                  <a:lnTo>
                    <a:pt x="688" y="417"/>
                  </a:lnTo>
                  <a:lnTo>
                    <a:pt x="688" y="417"/>
                  </a:lnTo>
                  <a:lnTo>
                    <a:pt x="880" y="481"/>
                  </a:lnTo>
                  <a:lnTo>
                    <a:pt x="880" y="481"/>
                  </a:lnTo>
                  <a:lnTo>
                    <a:pt x="872" y="481"/>
                  </a:lnTo>
                  <a:lnTo>
                    <a:pt x="1072" y="521"/>
                  </a:lnTo>
                  <a:lnTo>
                    <a:pt x="1072" y="521"/>
                  </a:lnTo>
                  <a:lnTo>
                    <a:pt x="1072" y="521"/>
                  </a:lnTo>
                  <a:lnTo>
                    <a:pt x="1281" y="553"/>
                  </a:lnTo>
                  <a:lnTo>
                    <a:pt x="1281" y="553"/>
                  </a:lnTo>
                  <a:lnTo>
                    <a:pt x="1281" y="553"/>
                  </a:lnTo>
                  <a:lnTo>
                    <a:pt x="1489" y="561"/>
                  </a:lnTo>
                  <a:lnTo>
                    <a:pt x="1489" y="561"/>
                  </a:lnTo>
                  <a:lnTo>
                    <a:pt x="1489" y="561"/>
                  </a:lnTo>
                  <a:lnTo>
                    <a:pt x="1697" y="545"/>
                  </a:lnTo>
                  <a:lnTo>
                    <a:pt x="1697" y="545"/>
                  </a:lnTo>
                  <a:lnTo>
                    <a:pt x="1697" y="545"/>
                  </a:lnTo>
                  <a:lnTo>
                    <a:pt x="1913" y="513"/>
                  </a:lnTo>
                  <a:lnTo>
                    <a:pt x="1913" y="513"/>
                  </a:lnTo>
                  <a:lnTo>
                    <a:pt x="1913" y="513"/>
                  </a:lnTo>
                  <a:lnTo>
                    <a:pt x="2129" y="465"/>
                  </a:lnTo>
                  <a:lnTo>
                    <a:pt x="2129" y="465"/>
                  </a:lnTo>
                  <a:lnTo>
                    <a:pt x="2129" y="465"/>
                  </a:lnTo>
                  <a:lnTo>
                    <a:pt x="2345" y="392"/>
                  </a:lnTo>
                  <a:lnTo>
                    <a:pt x="2345" y="392"/>
                  </a:lnTo>
                  <a:lnTo>
                    <a:pt x="2345" y="392"/>
                  </a:lnTo>
                  <a:lnTo>
                    <a:pt x="2570" y="296"/>
                  </a:lnTo>
                  <a:lnTo>
                    <a:pt x="2570" y="296"/>
                  </a:lnTo>
                  <a:lnTo>
                    <a:pt x="2570" y="296"/>
                  </a:lnTo>
                  <a:lnTo>
                    <a:pt x="2786" y="176"/>
                  </a:lnTo>
                  <a:lnTo>
                    <a:pt x="2794" y="19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30" name="Freeform 70"/>
            <p:cNvSpPr>
              <a:spLocks/>
            </p:cNvSpPr>
            <p:nvPr/>
          </p:nvSpPr>
          <p:spPr bwMode="auto">
            <a:xfrm>
              <a:off x="1431925" y="5129213"/>
              <a:ext cx="255588" cy="228600"/>
            </a:xfrm>
            <a:custGeom>
              <a:avLst/>
              <a:gdLst>
                <a:gd name="T0" fmla="*/ 153 w 161"/>
                <a:gd name="T1" fmla="*/ 144 h 144"/>
                <a:gd name="T2" fmla="*/ 8 w 161"/>
                <a:gd name="T3" fmla="*/ 8 h 144"/>
                <a:gd name="T4" fmla="*/ 0 w 161"/>
                <a:gd name="T5" fmla="*/ 8 h 144"/>
                <a:gd name="T6" fmla="*/ 16 w 161"/>
                <a:gd name="T7" fmla="*/ 0 h 144"/>
                <a:gd name="T8" fmla="*/ 16 w 161"/>
                <a:gd name="T9" fmla="*/ 0 h 144"/>
                <a:gd name="T10" fmla="*/ 161 w 161"/>
                <a:gd name="T11" fmla="*/ 136 h 144"/>
                <a:gd name="T12" fmla="*/ 153 w 161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144">
                  <a:moveTo>
                    <a:pt x="153" y="144"/>
                  </a:moveTo>
                  <a:lnTo>
                    <a:pt x="8" y="8"/>
                  </a:lnTo>
                  <a:lnTo>
                    <a:pt x="0" y="8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1" y="136"/>
                  </a:lnTo>
                  <a:lnTo>
                    <a:pt x="153" y="14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31" name="Freeform 71"/>
            <p:cNvSpPr>
              <a:spLocks/>
            </p:cNvSpPr>
            <p:nvPr/>
          </p:nvSpPr>
          <p:spPr bwMode="auto">
            <a:xfrm>
              <a:off x="1228725" y="4862513"/>
              <a:ext cx="25400" cy="25400"/>
            </a:xfrm>
            <a:custGeom>
              <a:avLst/>
              <a:gdLst>
                <a:gd name="T0" fmla="*/ 0 w 16"/>
                <a:gd name="T1" fmla="*/ 16 h 16"/>
                <a:gd name="T2" fmla="*/ 0 w 16"/>
                <a:gd name="T3" fmla="*/ 8 h 16"/>
                <a:gd name="T4" fmla="*/ 16 w 16"/>
                <a:gd name="T5" fmla="*/ 0 h 16"/>
                <a:gd name="T6" fmla="*/ 16 w 16"/>
                <a:gd name="T7" fmla="*/ 8 h 16"/>
                <a:gd name="T8" fmla="*/ 0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lnTo>
                    <a:pt x="0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32" name="Freeform 72"/>
            <p:cNvSpPr>
              <a:spLocks/>
            </p:cNvSpPr>
            <p:nvPr/>
          </p:nvSpPr>
          <p:spPr bwMode="auto">
            <a:xfrm>
              <a:off x="1228725" y="4875213"/>
              <a:ext cx="228600" cy="266700"/>
            </a:xfrm>
            <a:custGeom>
              <a:avLst/>
              <a:gdLst>
                <a:gd name="T0" fmla="*/ 128 w 144"/>
                <a:gd name="T1" fmla="*/ 168 h 168"/>
                <a:gd name="T2" fmla="*/ 144 w 144"/>
                <a:gd name="T3" fmla="*/ 160 h 168"/>
                <a:gd name="T4" fmla="*/ 16 w 144"/>
                <a:gd name="T5" fmla="*/ 0 h 168"/>
                <a:gd name="T6" fmla="*/ 0 w 144"/>
                <a:gd name="T7" fmla="*/ 8 h 168"/>
                <a:gd name="T8" fmla="*/ 128 w 144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68">
                  <a:moveTo>
                    <a:pt x="128" y="168"/>
                  </a:moveTo>
                  <a:lnTo>
                    <a:pt x="144" y="16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128" y="16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33" name="Freeform 73"/>
            <p:cNvSpPr>
              <a:spLocks/>
            </p:cNvSpPr>
            <p:nvPr/>
          </p:nvSpPr>
          <p:spPr bwMode="auto">
            <a:xfrm>
              <a:off x="1114425" y="3590925"/>
              <a:ext cx="25400" cy="25400"/>
            </a:xfrm>
            <a:custGeom>
              <a:avLst/>
              <a:gdLst>
                <a:gd name="T0" fmla="*/ 0 w 16"/>
                <a:gd name="T1" fmla="*/ 0 h 16"/>
                <a:gd name="T2" fmla="*/ 0 w 16"/>
                <a:gd name="T3" fmla="*/ 8 h 16"/>
                <a:gd name="T4" fmla="*/ 16 w 16"/>
                <a:gd name="T5" fmla="*/ 16 h 16"/>
                <a:gd name="T6" fmla="*/ 16 w 16"/>
                <a:gd name="T7" fmla="*/ 8 h 16"/>
                <a:gd name="T8" fmla="*/ 0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0" y="8"/>
                  </a:lnTo>
                  <a:lnTo>
                    <a:pt x="16" y="16"/>
                  </a:lnTo>
                  <a:lnTo>
                    <a:pt x="16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34" name="Freeform 74"/>
            <p:cNvSpPr>
              <a:spLocks/>
            </p:cNvSpPr>
            <p:nvPr/>
          </p:nvSpPr>
          <p:spPr bwMode="auto">
            <a:xfrm>
              <a:off x="1114425" y="717550"/>
              <a:ext cx="5237163" cy="2886075"/>
            </a:xfrm>
            <a:custGeom>
              <a:avLst/>
              <a:gdLst>
                <a:gd name="T0" fmla="*/ 120 w 3299"/>
                <a:gd name="T1" fmla="*/ 1482 h 1818"/>
                <a:gd name="T2" fmla="*/ 120 w 3299"/>
                <a:gd name="T3" fmla="*/ 1482 h 1818"/>
                <a:gd name="T4" fmla="*/ 280 w 3299"/>
                <a:gd name="T5" fmla="*/ 1194 h 1818"/>
                <a:gd name="T6" fmla="*/ 465 w 3299"/>
                <a:gd name="T7" fmla="*/ 937 h 1818"/>
                <a:gd name="T8" fmla="*/ 473 w 3299"/>
                <a:gd name="T9" fmla="*/ 937 h 1818"/>
                <a:gd name="T10" fmla="*/ 689 w 3299"/>
                <a:gd name="T11" fmla="*/ 697 h 1818"/>
                <a:gd name="T12" fmla="*/ 929 w 3299"/>
                <a:gd name="T13" fmla="*/ 505 h 1818"/>
                <a:gd name="T14" fmla="*/ 929 w 3299"/>
                <a:gd name="T15" fmla="*/ 505 h 1818"/>
                <a:gd name="T16" fmla="*/ 1177 w 3299"/>
                <a:gd name="T17" fmla="*/ 345 h 1818"/>
                <a:gd name="T18" fmla="*/ 1441 w 3299"/>
                <a:gd name="T19" fmla="*/ 217 h 1818"/>
                <a:gd name="T20" fmla="*/ 1441 w 3299"/>
                <a:gd name="T21" fmla="*/ 217 h 1818"/>
                <a:gd name="T22" fmla="*/ 1722 w 3299"/>
                <a:gd name="T23" fmla="*/ 121 h 1818"/>
                <a:gd name="T24" fmla="*/ 1994 w 3299"/>
                <a:gd name="T25" fmla="*/ 48 h 1818"/>
                <a:gd name="T26" fmla="*/ 1994 w 3299"/>
                <a:gd name="T27" fmla="*/ 48 h 1818"/>
                <a:gd name="T28" fmla="*/ 2274 w 3299"/>
                <a:gd name="T29" fmla="*/ 8 h 1818"/>
                <a:gd name="T30" fmla="*/ 2546 w 3299"/>
                <a:gd name="T31" fmla="*/ 0 h 1818"/>
                <a:gd name="T32" fmla="*/ 2546 w 3299"/>
                <a:gd name="T33" fmla="*/ 0 h 1818"/>
                <a:gd name="T34" fmla="*/ 2811 w 3299"/>
                <a:gd name="T35" fmla="*/ 24 h 1818"/>
                <a:gd name="T36" fmla="*/ 3059 w 3299"/>
                <a:gd name="T37" fmla="*/ 72 h 1818"/>
                <a:gd name="T38" fmla="*/ 3067 w 3299"/>
                <a:gd name="T39" fmla="*/ 72 h 1818"/>
                <a:gd name="T40" fmla="*/ 3299 w 3299"/>
                <a:gd name="T41" fmla="*/ 145 h 1818"/>
                <a:gd name="T42" fmla="*/ 3291 w 3299"/>
                <a:gd name="T43" fmla="*/ 161 h 1818"/>
                <a:gd name="T44" fmla="*/ 3059 w 3299"/>
                <a:gd name="T45" fmla="*/ 88 h 1818"/>
                <a:gd name="T46" fmla="*/ 2811 w 3299"/>
                <a:gd name="T47" fmla="*/ 40 h 1818"/>
                <a:gd name="T48" fmla="*/ 2811 w 3299"/>
                <a:gd name="T49" fmla="*/ 40 h 1818"/>
                <a:gd name="T50" fmla="*/ 2546 w 3299"/>
                <a:gd name="T51" fmla="*/ 16 h 1818"/>
                <a:gd name="T52" fmla="*/ 2274 w 3299"/>
                <a:gd name="T53" fmla="*/ 24 h 1818"/>
                <a:gd name="T54" fmla="*/ 2274 w 3299"/>
                <a:gd name="T55" fmla="*/ 24 h 1818"/>
                <a:gd name="T56" fmla="*/ 1994 w 3299"/>
                <a:gd name="T57" fmla="*/ 64 h 1818"/>
                <a:gd name="T58" fmla="*/ 1730 w 3299"/>
                <a:gd name="T59" fmla="*/ 137 h 1818"/>
                <a:gd name="T60" fmla="*/ 1730 w 3299"/>
                <a:gd name="T61" fmla="*/ 137 h 1818"/>
                <a:gd name="T62" fmla="*/ 1449 w 3299"/>
                <a:gd name="T63" fmla="*/ 233 h 1818"/>
                <a:gd name="T64" fmla="*/ 1185 w 3299"/>
                <a:gd name="T65" fmla="*/ 361 h 1818"/>
                <a:gd name="T66" fmla="*/ 1185 w 3299"/>
                <a:gd name="T67" fmla="*/ 361 h 1818"/>
                <a:gd name="T68" fmla="*/ 937 w 3299"/>
                <a:gd name="T69" fmla="*/ 521 h 1818"/>
                <a:gd name="T70" fmla="*/ 697 w 3299"/>
                <a:gd name="T71" fmla="*/ 713 h 1818"/>
                <a:gd name="T72" fmla="*/ 697 w 3299"/>
                <a:gd name="T73" fmla="*/ 713 h 1818"/>
                <a:gd name="T74" fmla="*/ 481 w 3299"/>
                <a:gd name="T75" fmla="*/ 945 h 1818"/>
                <a:gd name="T76" fmla="*/ 297 w 3299"/>
                <a:gd name="T77" fmla="*/ 1202 h 1818"/>
                <a:gd name="T78" fmla="*/ 297 w 3299"/>
                <a:gd name="T79" fmla="*/ 1202 h 1818"/>
                <a:gd name="T80" fmla="*/ 136 w 3299"/>
                <a:gd name="T81" fmla="*/ 1490 h 1818"/>
                <a:gd name="T82" fmla="*/ 16 w 3299"/>
                <a:gd name="T83" fmla="*/ 1818 h 1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299" h="1818">
                  <a:moveTo>
                    <a:pt x="0" y="1810"/>
                  </a:moveTo>
                  <a:lnTo>
                    <a:pt x="120" y="1482"/>
                  </a:lnTo>
                  <a:lnTo>
                    <a:pt x="120" y="1482"/>
                  </a:lnTo>
                  <a:lnTo>
                    <a:pt x="120" y="1482"/>
                  </a:lnTo>
                  <a:lnTo>
                    <a:pt x="280" y="1194"/>
                  </a:lnTo>
                  <a:lnTo>
                    <a:pt x="280" y="1194"/>
                  </a:lnTo>
                  <a:lnTo>
                    <a:pt x="280" y="1194"/>
                  </a:lnTo>
                  <a:lnTo>
                    <a:pt x="465" y="937"/>
                  </a:lnTo>
                  <a:lnTo>
                    <a:pt x="473" y="937"/>
                  </a:lnTo>
                  <a:lnTo>
                    <a:pt x="473" y="937"/>
                  </a:lnTo>
                  <a:lnTo>
                    <a:pt x="689" y="705"/>
                  </a:lnTo>
                  <a:lnTo>
                    <a:pt x="689" y="697"/>
                  </a:lnTo>
                  <a:lnTo>
                    <a:pt x="689" y="697"/>
                  </a:lnTo>
                  <a:lnTo>
                    <a:pt x="929" y="505"/>
                  </a:lnTo>
                  <a:lnTo>
                    <a:pt x="929" y="505"/>
                  </a:lnTo>
                  <a:lnTo>
                    <a:pt x="929" y="505"/>
                  </a:lnTo>
                  <a:lnTo>
                    <a:pt x="1177" y="345"/>
                  </a:lnTo>
                  <a:lnTo>
                    <a:pt x="1177" y="345"/>
                  </a:lnTo>
                  <a:lnTo>
                    <a:pt x="1177" y="345"/>
                  </a:lnTo>
                  <a:lnTo>
                    <a:pt x="1441" y="217"/>
                  </a:lnTo>
                  <a:lnTo>
                    <a:pt x="1441" y="217"/>
                  </a:lnTo>
                  <a:lnTo>
                    <a:pt x="1441" y="217"/>
                  </a:lnTo>
                  <a:lnTo>
                    <a:pt x="1722" y="121"/>
                  </a:lnTo>
                  <a:lnTo>
                    <a:pt x="1722" y="121"/>
                  </a:lnTo>
                  <a:lnTo>
                    <a:pt x="1722" y="121"/>
                  </a:lnTo>
                  <a:lnTo>
                    <a:pt x="1994" y="48"/>
                  </a:lnTo>
                  <a:lnTo>
                    <a:pt x="1994" y="48"/>
                  </a:lnTo>
                  <a:lnTo>
                    <a:pt x="1994" y="48"/>
                  </a:lnTo>
                  <a:lnTo>
                    <a:pt x="2274" y="8"/>
                  </a:lnTo>
                  <a:lnTo>
                    <a:pt x="2274" y="8"/>
                  </a:lnTo>
                  <a:lnTo>
                    <a:pt x="2274" y="8"/>
                  </a:lnTo>
                  <a:lnTo>
                    <a:pt x="2546" y="0"/>
                  </a:lnTo>
                  <a:lnTo>
                    <a:pt x="2546" y="0"/>
                  </a:lnTo>
                  <a:lnTo>
                    <a:pt x="2546" y="0"/>
                  </a:lnTo>
                  <a:lnTo>
                    <a:pt x="2811" y="24"/>
                  </a:lnTo>
                  <a:lnTo>
                    <a:pt x="2811" y="24"/>
                  </a:lnTo>
                  <a:lnTo>
                    <a:pt x="2811" y="24"/>
                  </a:lnTo>
                  <a:lnTo>
                    <a:pt x="3059" y="72"/>
                  </a:lnTo>
                  <a:lnTo>
                    <a:pt x="3067" y="72"/>
                  </a:lnTo>
                  <a:lnTo>
                    <a:pt x="3067" y="72"/>
                  </a:lnTo>
                  <a:lnTo>
                    <a:pt x="3299" y="145"/>
                  </a:lnTo>
                  <a:lnTo>
                    <a:pt x="3299" y="145"/>
                  </a:lnTo>
                  <a:lnTo>
                    <a:pt x="3291" y="161"/>
                  </a:lnTo>
                  <a:lnTo>
                    <a:pt x="3291" y="161"/>
                  </a:lnTo>
                  <a:lnTo>
                    <a:pt x="3059" y="88"/>
                  </a:lnTo>
                  <a:lnTo>
                    <a:pt x="3059" y="88"/>
                  </a:lnTo>
                  <a:lnTo>
                    <a:pt x="3059" y="88"/>
                  </a:lnTo>
                  <a:lnTo>
                    <a:pt x="2811" y="40"/>
                  </a:lnTo>
                  <a:lnTo>
                    <a:pt x="2811" y="40"/>
                  </a:lnTo>
                  <a:lnTo>
                    <a:pt x="2811" y="40"/>
                  </a:lnTo>
                  <a:lnTo>
                    <a:pt x="2546" y="16"/>
                  </a:lnTo>
                  <a:lnTo>
                    <a:pt x="2546" y="16"/>
                  </a:lnTo>
                  <a:lnTo>
                    <a:pt x="2546" y="16"/>
                  </a:lnTo>
                  <a:lnTo>
                    <a:pt x="2274" y="24"/>
                  </a:lnTo>
                  <a:lnTo>
                    <a:pt x="2274" y="24"/>
                  </a:lnTo>
                  <a:lnTo>
                    <a:pt x="2274" y="24"/>
                  </a:lnTo>
                  <a:lnTo>
                    <a:pt x="1994" y="64"/>
                  </a:lnTo>
                  <a:lnTo>
                    <a:pt x="1994" y="64"/>
                  </a:lnTo>
                  <a:lnTo>
                    <a:pt x="2002" y="64"/>
                  </a:lnTo>
                  <a:lnTo>
                    <a:pt x="1730" y="137"/>
                  </a:lnTo>
                  <a:lnTo>
                    <a:pt x="1730" y="137"/>
                  </a:lnTo>
                  <a:lnTo>
                    <a:pt x="1730" y="137"/>
                  </a:lnTo>
                  <a:lnTo>
                    <a:pt x="1449" y="233"/>
                  </a:lnTo>
                  <a:lnTo>
                    <a:pt x="1449" y="233"/>
                  </a:lnTo>
                  <a:lnTo>
                    <a:pt x="1449" y="233"/>
                  </a:lnTo>
                  <a:lnTo>
                    <a:pt x="1185" y="361"/>
                  </a:lnTo>
                  <a:lnTo>
                    <a:pt x="1185" y="361"/>
                  </a:lnTo>
                  <a:lnTo>
                    <a:pt x="1185" y="361"/>
                  </a:lnTo>
                  <a:lnTo>
                    <a:pt x="937" y="521"/>
                  </a:lnTo>
                  <a:lnTo>
                    <a:pt x="937" y="521"/>
                  </a:lnTo>
                  <a:lnTo>
                    <a:pt x="937" y="521"/>
                  </a:lnTo>
                  <a:lnTo>
                    <a:pt x="697" y="713"/>
                  </a:lnTo>
                  <a:lnTo>
                    <a:pt x="697" y="713"/>
                  </a:lnTo>
                  <a:lnTo>
                    <a:pt x="697" y="713"/>
                  </a:lnTo>
                  <a:lnTo>
                    <a:pt x="481" y="945"/>
                  </a:lnTo>
                  <a:lnTo>
                    <a:pt x="481" y="945"/>
                  </a:lnTo>
                  <a:lnTo>
                    <a:pt x="481" y="945"/>
                  </a:lnTo>
                  <a:lnTo>
                    <a:pt x="297" y="1202"/>
                  </a:lnTo>
                  <a:lnTo>
                    <a:pt x="297" y="1202"/>
                  </a:lnTo>
                  <a:lnTo>
                    <a:pt x="297" y="1202"/>
                  </a:lnTo>
                  <a:lnTo>
                    <a:pt x="136" y="1490"/>
                  </a:lnTo>
                  <a:lnTo>
                    <a:pt x="136" y="1490"/>
                  </a:lnTo>
                  <a:lnTo>
                    <a:pt x="136" y="1490"/>
                  </a:lnTo>
                  <a:lnTo>
                    <a:pt x="16" y="1818"/>
                  </a:lnTo>
                  <a:lnTo>
                    <a:pt x="0" y="181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35" name="Freeform 75"/>
            <p:cNvSpPr>
              <a:spLocks/>
            </p:cNvSpPr>
            <p:nvPr/>
          </p:nvSpPr>
          <p:spPr bwMode="auto">
            <a:xfrm>
              <a:off x="6338888" y="947738"/>
              <a:ext cx="342900" cy="190500"/>
            </a:xfrm>
            <a:custGeom>
              <a:avLst/>
              <a:gdLst>
                <a:gd name="T0" fmla="*/ 8 w 216"/>
                <a:gd name="T1" fmla="*/ 0 h 120"/>
                <a:gd name="T2" fmla="*/ 216 w 216"/>
                <a:gd name="T3" fmla="*/ 104 h 120"/>
                <a:gd name="T4" fmla="*/ 216 w 216"/>
                <a:gd name="T5" fmla="*/ 104 h 120"/>
                <a:gd name="T6" fmla="*/ 208 w 216"/>
                <a:gd name="T7" fmla="*/ 120 h 120"/>
                <a:gd name="T8" fmla="*/ 208 w 216"/>
                <a:gd name="T9" fmla="*/ 120 h 120"/>
                <a:gd name="T10" fmla="*/ 0 w 216"/>
                <a:gd name="T11" fmla="*/ 16 h 120"/>
                <a:gd name="T12" fmla="*/ 8 w 216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6" h="120">
                  <a:moveTo>
                    <a:pt x="8" y="0"/>
                  </a:moveTo>
                  <a:lnTo>
                    <a:pt x="216" y="104"/>
                  </a:lnTo>
                  <a:lnTo>
                    <a:pt x="216" y="104"/>
                  </a:lnTo>
                  <a:lnTo>
                    <a:pt x="208" y="120"/>
                  </a:lnTo>
                  <a:lnTo>
                    <a:pt x="208" y="12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36" name="Freeform 76"/>
            <p:cNvSpPr>
              <a:spLocks/>
            </p:cNvSpPr>
            <p:nvPr/>
          </p:nvSpPr>
          <p:spPr bwMode="auto">
            <a:xfrm>
              <a:off x="6961188" y="1303338"/>
              <a:ext cx="25400" cy="25400"/>
            </a:xfrm>
            <a:custGeom>
              <a:avLst/>
              <a:gdLst>
                <a:gd name="T0" fmla="*/ 8 w 16"/>
                <a:gd name="T1" fmla="*/ 0 h 16"/>
                <a:gd name="T2" fmla="*/ 16 w 16"/>
                <a:gd name="T3" fmla="*/ 0 h 16"/>
                <a:gd name="T4" fmla="*/ 8 w 16"/>
                <a:gd name="T5" fmla="*/ 16 h 16"/>
                <a:gd name="T6" fmla="*/ 0 w 16"/>
                <a:gd name="T7" fmla="*/ 16 h 16"/>
                <a:gd name="T8" fmla="*/ 8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16" y="0"/>
                  </a:lnTo>
                  <a:lnTo>
                    <a:pt x="8" y="16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37" name="Freeform 77"/>
            <p:cNvSpPr>
              <a:spLocks/>
            </p:cNvSpPr>
            <p:nvPr/>
          </p:nvSpPr>
          <p:spPr bwMode="auto">
            <a:xfrm>
              <a:off x="6669088" y="1112838"/>
              <a:ext cx="304800" cy="215900"/>
            </a:xfrm>
            <a:custGeom>
              <a:avLst/>
              <a:gdLst>
                <a:gd name="T0" fmla="*/ 8 w 192"/>
                <a:gd name="T1" fmla="*/ 0 h 136"/>
                <a:gd name="T2" fmla="*/ 0 w 192"/>
                <a:gd name="T3" fmla="*/ 16 h 136"/>
                <a:gd name="T4" fmla="*/ 184 w 192"/>
                <a:gd name="T5" fmla="*/ 136 h 136"/>
                <a:gd name="T6" fmla="*/ 192 w 192"/>
                <a:gd name="T7" fmla="*/ 120 h 136"/>
                <a:gd name="T8" fmla="*/ 8 w 19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36">
                  <a:moveTo>
                    <a:pt x="8" y="0"/>
                  </a:moveTo>
                  <a:lnTo>
                    <a:pt x="0" y="16"/>
                  </a:lnTo>
                  <a:lnTo>
                    <a:pt x="184" y="136"/>
                  </a:lnTo>
                  <a:lnTo>
                    <a:pt x="192" y="120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38" name="Freeform 78"/>
            <p:cNvSpPr>
              <a:spLocks/>
            </p:cNvSpPr>
            <p:nvPr/>
          </p:nvSpPr>
          <p:spPr bwMode="auto">
            <a:xfrm>
              <a:off x="6948488" y="1303338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39" name="Freeform 79"/>
            <p:cNvSpPr>
              <a:spLocks/>
            </p:cNvSpPr>
            <p:nvPr/>
          </p:nvSpPr>
          <p:spPr bwMode="auto">
            <a:xfrm>
              <a:off x="6770688" y="1303338"/>
              <a:ext cx="1131887" cy="4105275"/>
            </a:xfrm>
            <a:custGeom>
              <a:avLst/>
              <a:gdLst>
                <a:gd name="T0" fmla="*/ 288 w 713"/>
                <a:gd name="T1" fmla="*/ 120 h 2586"/>
                <a:gd name="T2" fmla="*/ 288 w 713"/>
                <a:gd name="T3" fmla="*/ 128 h 2586"/>
                <a:gd name="T4" fmla="*/ 432 w 713"/>
                <a:gd name="T5" fmla="*/ 272 h 2586"/>
                <a:gd name="T6" fmla="*/ 537 w 713"/>
                <a:gd name="T7" fmla="*/ 440 h 2586"/>
                <a:gd name="T8" fmla="*/ 537 w 713"/>
                <a:gd name="T9" fmla="*/ 440 h 2586"/>
                <a:gd name="T10" fmla="*/ 625 w 713"/>
                <a:gd name="T11" fmla="*/ 624 h 2586"/>
                <a:gd name="T12" fmla="*/ 681 w 713"/>
                <a:gd name="T13" fmla="*/ 833 h 2586"/>
                <a:gd name="T14" fmla="*/ 681 w 713"/>
                <a:gd name="T15" fmla="*/ 833 h 2586"/>
                <a:gd name="T16" fmla="*/ 713 w 713"/>
                <a:gd name="T17" fmla="*/ 1049 h 2586"/>
                <a:gd name="T18" fmla="*/ 713 w 713"/>
                <a:gd name="T19" fmla="*/ 1273 h 2586"/>
                <a:gd name="T20" fmla="*/ 713 w 713"/>
                <a:gd name="T21" fmla="*/ 1273 h 2586"/>
                <a:gd name="T22" fmla="*/ 689 w 713"/>
                <a:gd name="T23" fmla="*/ 1489 h 2586"/>
                <a:gd name="T24" fmla="*/ 641 w 713"/>
                <a:gd name="T25" fmla="*/ 1713 h 2586"/>
                <a:gd name="T26" fmla="*/ 641 w 713"/>
                <a:gd name="T27" fmla="*/ 1721 h 2586"/>
                <a:gd name="T28" fmla="*/ 569 w 713"/>
                <a:gd name="T29" fmla="*/ 1930 h 2586"/>
                <a:gd name="T30" fmla="*/ 464 w 713"/>
                <a:gd name="T31" fmla="*/ 2122 h 2586"/>
                <a:gd name="T32" fmla="*/ 464 w 713"/>
                <a:gd name="T33" fmla="*/ 2122 h 2586"/>
                <a:gd name="T34" fmla="*/ 336 w 713"/>
                <a:gd name="T35" fmla="*/ 2306 h 2586"/>
                <a:gd name="T36" fmla="*/ 184 w 713"/>
                <a:gd name="T37" fmla="*/ 2458 h 2586"/>
                <a:gd name="T38" fmla="*/ 184 w 713"/>
                <a:gd name="T39" fmla="*/ 2458 h 2586"/>
                <a:gd name="T40" fmla="*/ 8 w 713"/>
                <a:gd name="T41" fmla="*/ 2586 h 2586"/>
                <a:gd name="T42" fmla="*/ 0 w 713"/>
                <a:gd name="T43" fmla="*/ 2570 h 2586"/>
                <a:gd name="T44" fmla="*/ 176 w 713"/>
                <a:gd name="T45" fmla="*/ 2442 h 2586"/>
                <a:gd name="T46" fmla="*/ 328 w 713"/>
                <a:gd name="T47" fmla="*/ 2298 h 2586"/>
                <a:gd name="T48" fmla="*/ 320 w 713"/>
                <a:gd name="T49" fmla="*/ 2298 h 2586"/>
                <a:gd name="T50" fmla="*/ 448 w 713"/>
                <a:gd name="T51" fmla="*/ 2114 h 2586"/>
                <a:gd name="T52" fmla="*/ 553 w 713"/>
                <a:gd name="T53" fmla="*/ 1922 h 2586"/>
                <a:gd name="T54" fmla="*/ 553 w 713"/>
                <a:gd name="T55" fmla="*/ 1922 h 2586"/>
                <a:gd name="T56" fmla="*/ 625 w 713"/>
                <a:gd name="T57" fmla="*/ 1713 h 2586"/>
                <a:gd name="T58" fmla="*/ 673 w 713"/>
                <a:gd name="T59" fmla="*/ 1489 h 2586"/>
                <a:gd name="T60" fmla="*/ 673 w 713"/>
                <a:gd name="T61" fmla="*/ 1489 h 2586"/>
                <a:gd name="T62" fmla="*/ 697 w 713"/>
                <a:gd name="T63" fmla="*/ 1273 h 2586"/>
                <a:gd name="T64" fmla="*/ 697 w 713"/>
                <a:gd name="T65" fmla="*/ 1049 h 2586"/>
                <a:gd name="T66" fmla="*/ 697 w 713"/>
                <a:gd name="T67" fmla="*/ 1049 h 2586"/>
                <a:gd name="T68" fmla="*/ 665 w 713"/>
                <a:gd name="T69" fmla="*/ 833 h 2586"/>
                <a:gd name="T70" fmla="*/ 609 w 713"/>
                <a:gd name="T71" fmla="*/ 632 h 2586"/>
                <a:gd name="T72" fmla="*/ 609 w 713"/>
                <a:gd name="T73" fmla="*/ 632 h 2586"/>
                <a:gd name="T74" fmla="*/ 521 w 713"/>
                <a:gd name="T75" fmla="*/ 448 h 2586"/>
                <a:gd name="T76" fmla="*/ 416 w 713"/>
                <a:gd name="T77" fmla="*/ 280 h 2586"/>
                <a:gd name="T78" fmla="*/ 424 w 713"/>
                <a:gd name="T79" fmla="*/ 280 h 2586"/>
                <a:gd name="T80" fmla="*/ 280 w 713"/>
                <a:gd name="T81" fmla="*/ 136 h 2586"/>
                <a:gd name="T82" fmla="*/ 120 w 713"/>
                <a:gd name="T83" fmla="*/ 16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13" h="2586">
                  <a:moveTo>
                    <a:pt x="128" y="0"/>
                  </a:moveTo>
                  <a:lnTo>
                    <a:pt x="288" y="120"/>
                  </a:lnTo>
                  <a:lnTo>
                    <a:pt x="288" y="128"/>
                  </a:lnTo>
                  <a:lnTo>
                    <a:pt x="288" y="128"/>
                  </a:lnTo>
                  <a:lnTo>
                    <a:pt x="432" y="272"/>
                  </a:lnTo>
                  <a:lnTo>
                    <a:pt x="432" y="272"/>
                  </a:lnTo>
                  <a:lnTo>
                    <a:pt x="432" y="272"/>
                  </a:lnTo>
                  <a:lnTo>
                    <a:pt x="537" y="440"/>
                  </a:lnTo>
                  <a:lnTo>
                    <a:pt x="537" y="440"/>
                  </a:lnTo>
                  <a:lnTo>
                    <a:pt x="537" y="440"/>
                  </a:lnTo>
                  <a:lnTo>
                    <a:pt x="625" y="624"/>
                  </a:lnTo>
                  <a:lnTo>
                    <a:pt x="625" y="624"/>
                  </a:lnTo>
                  <a:lnTo>
                    <a:pt x="625" y="624"/>
                  </a:lnTo>
                  <a:lnTo>
                    <a:pt x="681" y="833"/>
                  </a:lnTo>
                  <a:lnTo>
                    <a:pt x="681" y="833"/>
                  </a:lnTo>
                  <a:lnTo>
                    <a:pt x="681" y="833"/>
                  </a:lnTo>
                  <a:lnTo>
                    <a:pt x="713" y="1049"/>
                  </a:lnTo>
                  <a:lnTo>
                    <a:pt x="713" y="1049"/>
                  </a:lnTo>
                  <a:lnTo>
                    <a:pt x="713" y="1049"/>
                  </a:lnTo>
                  <a:lnTo>
                    <a:pt x="713" y="1273"/>
                  </a:lnTo>
                  <a:lnTo>
                    <a:pt x="713" y="1273"/>
                  </a:lnTo>
                  <a:lnTo>
                    <a:pt x="713" y="1273"/>
                  </a:lnTo>
                  <a:lnTo>
                    <a:pt x="689" y="1489"/>
                  </a:lnTo>
                  <a:lnTo>
                    <a:pt x="689" y="1489"/>
                  </a:lnTo>
                  <a:lnTo>
                    <a:pt x="689" y="1489"/>
                  </a:lnTo>
                  <a:lnTo>
                    <a:pt x="641" y="1713"/>
                  </a:lnTo>
                  <a:lnTo>
                    <a:pt x="641" y="1721"/>
                  </a:lnTo>
                  <a:lnTo>
                    <a:pt x="641" y="1721"/>
                  </a:lnTo>
                  <a:lnTo>
                    <a:pt x="569" y="1930"/>
                  </a:lnTo>
                  <a:lnTo>
                    <a:pt x="569" y="1930"/>
                  </a:lnTo>
                  <a:lnTo>
                    <a:pt x="569" y="1930"/>
                  </a:lnTo>
                  <a:lnTo>
                    <a:pt x="464" y="2122"/>
                  </a:lnTo>
                  <a:lnTo>
                    <a:pt x="464" y="2122"/>
                  </a:lnTo>
                  <a:lnTo>
                    <a:pt x="464" y="2122"/>
                  </a:lnTo>
                  <a:lnTo>
                    <a:pt x="336" y="2306"/>
                  </a:lnTo>
                  <a:lnTo>
                    <a:pt x="336" y="2306"/>
                  </a:lnTo>
                  <a:lnTo>
                    <a:pt x="336" y="2306"/>
                  </a:lnTo>
                  <a:lnTo>
                    <a:pt x="184" y="2458"/>
                  </a:lnTo>
                  <a:lnTo>
                    <a:pt x="184" y="2458"/>
                  </a:lnTo>
                  <a:lnTo>
                    <a:pt x="184" y="2458"/>
                  </a:lnTo>
                  <a:lnTo>
                    <a:pt x="8" y="2586"/>
                  </a:lnTo>
                  <a:lnTo>
                    <a:pt x="8" y="2586"/>
                  </a:lnTo>
                  <a:lnTo>
                    <a:pt x="0" y="2570"/>
                  </a:lnTo>
                  <a:lnTo>
                    <a:pt x="0" y="2570"/>
                  </a:lnTo>
                  <a:lnTo>
                    <a:pt x="176" y="2442"/>
                  </a:lnTo>
                  <a:lnTo>
                    <a:pt x="176" y="2442"/>
                  </a:lnTo>
                  <a:lnTo>
                    <a:pt x="176" y="2450"/>
                  </a:lnTo>
                  <a:lnTo>
                    <a:pt x="328" y="2298"/>
                  </a:lnTo>
                  <a:lnTo>
                    <a:pt x="328" y="2298"/>
                  </a:lnTo>
                  <a:lnTo>
                    <a:pt x="320" y="2298"/>
                  </a:lnTo>
                  <a:lnTo>
                    <a:pt x="448" y="2114"/>
                  </a:lnTo>
                  <a:lnTo>
                    <a:pt x="448" y="2114"/>
                  </a:lnTo>
                  <a:lnTo>
                    <a:pt x="448" y="2114"/>
                  </a:lnTo>
                  <a:lnTo>
                    <a:pt x="553" y="1922"/>
                  </a:lnTo>
                  <a:lnTo>
                    <a:pt x="553" y="1922"/>
                  </a:lnTo>
                  <a:lnTo>
                    <a:pt x="553" y="1922"/>
                  </a:lnTo>
                  <a:lnTo>
                    <a:pt x="625" y="1713"/>
                  </a:lnTo>
                  <a:lnTo>
                    <a:pt x="625" y="1713"/>
                  </a:lnTo>
                  <a:lnTo>
                    <a:pt x="625" y="1713"/>
                  </a:lnTo>
                  <a:lnTo>
                    <a:pt x="673" y="1489"/>
                  </a:lnTo>
                  <a:lnTo>
                    <a:pt x="673" y="1489"/>
                  </a:lnTo>
                  <a:lnTo>
                    <a:pt x="673" y="1489"/>
                  </a:lnTo>
                  <a:lnTo>
                    <a:pt x="697" y="1273"/>
                  </a:lnTo>
                  <a:lnTo>
                    <a:pt x="697" y="1273"/>
                  </a:lnTo>
                  <a:lnTo>
                    <a:pt x="697" y="1273"/>
                  </a:lnTo>
                  <a:lnTo>
                    <a:pt x="697" y="1049"/>
                  </a:lnTo>
                  <a:lnTo>
                    <a:pt x="697" y="1049"/>
                  </a:lnTo>
                  <a:lnTo>
                    <a:pt x="697" y="1049"/>
                  </a:lnTo>
                  <a:lnTo>
                    <a:pt x="665" y="833"/>
                  </a:lnTo>
                  <a:lnTo>
                    <a:pt x="665" y="833"/>
                  </a:lnTo>
                  <a:lnTo>
                    <a:pt x="665" y="841"/>
                  </a:lnTo>
                  <a:lnTo>
                    <a:pt x="609" y="632"/>
                  </a:lnTo>
                  <a:lnTo>
                    <a:pt x="609" y="632"/>
                  </a:lnTo>
                  <a:lnTo>
                    <a:pt x="609" y="632"/>
                  </a:lnTo>
                  <a:lnTo>
                    <a:pt x="521" y="448"/>
                  </a:lnTo>
                  <a:lnTo>
                    <a:pt x="521" y="448"/>
                  </a:lnTo>
                  <a:lnTo>
                    <a:pt x="521" y="448"/>
                  </a:lnTo>
                  <a:lnTo>
                    <a:pt x="416" y="280"/>
                  </a:lnTo>
                  <a:lnTo>
                    <a:pt x="416" y="280"/>
                  </a:lnTo>
                  <a:lnTo>
                    <a:pt x="424" y="280"/>
                  </a:lnTo>
                  <a:lnTo>
                    <a:pt x="280" y="136"/>
                  </a:lnTo>
                  <a:lnTo>
                    <a:pt x="280" y="136"/>
                  </a:lnTo>
                  <a:lnTo>
                    <a:pt x="280" y="136"/>
                  </a:lnTo>
                  <a:lnTo>
                    <a:pt x="120" y="16"/>
                  </a:lnTo>
                  <a:lnTo>
                    <a:pt x="128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0" name="Freeform 80"/>
            <p:cNvSpPr>
              <a:spLocks/>
            </p:cNvSpPr>
            <p:nvPr/>
          </p:nvSpPr>
          <p:spPr bwMode="auto">
            <a:xfrm>
              <a:off x="6453188" y="5383213"/>
              <a:ext cx="330200" cy="165100"/>
            </a:xfrm>
            <a:custGeom>
              <a:avLst/>
              <a:gdLst>
                <a:gd name="T0" fmla="*/ 208 w 208"/>
                <a:gd name="T1" fmla="*/ 16 h 104"/>
                <a:gd name="T2" fmla="*/ 8 w 208"/>
                <a:gd name="T3" fmla="*/ 104 h 104"/>
                <a:gd name="T4" fmla="*/ 0 w 208"/>
                <a:gd name="T5" fmla="*/ 104 h 104"/>
                <a:gd name="T6" fmla="*/ 0 w 208"/>
                <a:gd name="T7" fmla="*/ 88 h 104"/>
                <a:gd name="T8" fmla="*/ 0 w 208"/>
                <a:gd name="T9" fmla="*/ 88 h 104"/>
                <a:gd name="T10" fmla="*/ 200 w 208"/>
                <a:gd name="T11" fmla="*/ 0 h 104"/>
                <a:gd name="T12" fmla="*/ 208 w 208"/>
                <a:gd name="T13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04">
                  <a:moveTo>
                    <a:pt x="208" y="16"/>
                  </a:moveTo>
                  <a:lnTo>
                    <a:pt x="8" y="104"/>
                  </a:lnTo>
                  <a:lnTo>
                    <a:pt x="0" y="104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200" y="0"/>
                  </a:lnTo>
                  <a:lnTo>
                    <a:pt x="208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1" name="Rectangle 81"/>
            <p:cNvSpPr>
              <a:spLocks noChangeArrowheads="1"/>
            </p:cNvSpPr>
            <p:nvPr/>
          </p:nvSpPr>
          <p:spPr bwMode="auto">
            <a:xfrm>
              <a:off x="6084888" y="5611813"/>
              <a:ext cx="12700" cy="254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2" name="Freeform 82"/>
            <p:cNvSpPr>
              <a:spLocks/>
            </p:cNvSpPr>
            <p:nvPr/>
          </p:nvSpPr>
          <p:spPr bwMode="auto">
            <a:xfrm>
              <a:off x="6097588" y="5522913"/>
              <a:ext cx="355600" cy="114300"/>
            </a:xfrm>
            <a:custGeom>
              <a:avLst/>
              <a:gdLst>
                <a:gd name="T0" fmla="*/ 224 w 224"/>
                <a:gd name="T1" fmla="*/ 16 h 72"/>
                <a:gd name="T2" fmla="*/ 224 w 224"/>
                <a:gd name="T3" fmla="*/ 0 h 72"/>
                <a:gd name="T4" fmla="*/ 0 w 224"/>
                <a:gd name="T5" fmla="*/ 56 h 72"/>
                <a:gd name="T6" fmla="*/ 0 w 224"/>
                <a:gd name="T7" fmla="*/ 72 h 72"/>
                <a:gd name="T8" fmla="*/ 224 w 224"/>
                <a:gd name="T9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72">
                  <a:moveTo>
                    <a:pt x="224" y="16"/>
                  </a:moveTo>
                  <a:lnTo>
                    <a:pt x="224" y="0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24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3" name="Freeform 83"/>
            <p:cNvSpPr>
              <a:spLocks/>
            </p:cNvSpPr>
            <p:nvPr/>
          </p:nvSpPr>
          <p:spPr bwMode="auto">
            <a:xfrm>
              <a:off x="6961188" y="1303338"/>
              <a:ext cx="25400" cy="25400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4" name="Freeform 84"/>
            <p:cNvSpPr>
              <a:spLocks/>
            </p:cNvSpPr>
            <p:nvPr/>
          </p:nvSpPr>
          <p:spPr bwMode="auto">
            <a:xfrm>
              <a:off x="6224588" y="1303338"/>
              <a:ext cx="749300" cy="1003300"/>
            </a:xfrm>
            <a:custGeom>
              <a:avLst/>
              <a:gdLst>
                <a:gd name="T0" fmla="*/ 472 w 472"/>
                <a:gd name="T1" fmla="*/ 16 h 632"/>
                <a:gd name="T2" fmla="*/ 272 w 472"/>
                <a:gd name="T3" fmla="*/ 184 h 632"/>
                <a:gd name="T4" fmla="*/ 272 w 472"/>
                <a:gd name="T5" fmla="*/ 184 h 632"/>
                <a:gd name="T6" fmla="*/ 272 w 472"/>
                <a:gd name="T7" fmla="*/ 184 h 632"/>
                <a:gd name="T8" fmla="*/ 184 w 472"/>
                <a:gd name="T9" fmla="*/ 280 h 632"/>
                <a:gd name="T10" fmla="*/ 184 w 472"/>
                <a:gd name="T11" fmla="*/ 280 h 632"/>
                <a:gd name="T12" fmla="*/ 184 w 472"/>
                <a:gd name="T13" fmla="*/ 280 h 632"/>
                <a:gd name="T14" fmla="*/ 112 w 472"/>
                <a:gd name="T15" fmla="*/ 392 h 632"/>
                <a:gd name="T16" fmla="*/ 112 w 472"/>
                <a:gd name="T17" fmla="*/ 392 h 632"/>
                <a:gd name="T18" fmla="*/ 112 w 472"/>
                <a:gd name="T19" fmla="*/ 392 h 632"/>
                <a:gd name="T20" fmla="*/ 48 w 472"/>
                <a:gd name="T21" fmla="*/ 512 h 632"/>
                <a:gd name="T22" fmla="*/ 48 w 472"/>
                <a:gd name="T23" fmla="*/ 504 h 632"/>
                <a:gd name="T24" fmla="*/ 48 w 472"/>
                <a:gd name="T25" fmla="*/ 504 h 632"/>
                <a:gd name="T26" fmla="*/ 16 w 472"/>
                <a:gd name="T27" fmla="*/ 632 h 632"/>
                <a:gd name="T28" fmla="*/ 16 w 472"/>
                <a:gd name="T29" fmla="*/ 632 h 632"/>
                <a:gd name="T30" fmla="*/ 0 w 472"/>
                <a:gd name="T31" fmla="*/ 632 h 632"/>
                <a:gd name="T32" fmla="*/ 0 w 472"/>
                <a:gd name="T33" fmla="*/ 632 h 632"/>
                <a:gd name="T34" fmla="*/ 32 w 472"/>
                <a:gd name="T35" fmla="*/ 504 h 632"/>
                <a:gd name="T36" fmla="*/ 32 w 472"/>
                <a:gd name="T37" fmla="*/ 504 h 632"/>
                <a:gd name="T38" fmla="*/ 32 w 472"/>
                <a:gd name="T39" fmla="*/ 504 h 632"/>
                <a:gd name="T40" fmla="*/ 96 w 472"/>
                <a:gd name="T41" fmla="*/ 384 h 632"/>
                <a:gd name="T42" fmla="*/ 96 w 472"/>
                <a:gd name="T43" fmla="*/ 384 h 632"/>
                <a:gd name="T44" fmla="*/ 96 w 472"/>
                <a:gd name="T45" fmla="*/ 384 h 632"/>
                <a:gd name="T46" fmla="*/ 168 w 472"/>
                <a:gd name="T47" fmla="*/ 272 h 632"/>
                <a:gd name="T48" fmla="*/ 168 w 472"/>
                <a:gd name="T49" fmla="*/ 272 h 632"/>
                <a:gd name="T50" fmla="*/ 176 w 472"/>
                <a:gd name="T51" fmla="*/ 272 h 632"/>
                <a:gd name="T52" fmla="*/ 264 w 472"/>
                <a:gd name="T53" fmla="*/ 176 h 632"/>
                <a:gd name="T54" fmla="*/ 264 w 472"/>
                <a:gd name="T55" fmla="*/ 176 h 632"/>
                <a:gd name="T56" fmla="*/ 264 w 472"/>
                <a:gd name="T57" fmla="*/ 168 h 632"/>
                <a:gd name="T58" fmla="*/ 464 w 472"/>
                <a:gd name="T59" fmla="*/ 0 h 632"/>
                <a:gd name="T60" fmla="*/ 472 w 472"/>
                <a:gd name="T61" fmla="*/ 16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2" h="632">
                  <a:moveTo>
                    <a:pt x="472" y="16"/>
                  </a:moveTo>
                  <a:lnTo>
                    <a:pt x="272" y="184"/>
                  </a:lnTo>
                  <a:lnTo>
                    <a:pt x="272" y="184"/>
                  </a:lnTo>
                  <a:lnTo>
                    <a:pt x="272" y="184"/>
                  </a:lnTo>
                  <a:lnTo>
                    <a:pt x="184" y="280"/>
                  </a:lnTo>
                  <a:lnTo>
                    <a:pt x="184" y="280"/>
                  </a:lnTo>
                  <a:lnTo>
                    <a:pt x="184" y="280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112" y="392"/>
                  </a:lnTo>
                  <a:lnTo>
                    <a:pt x="48" y="512"/>
                  </a:lnTo>
                  <a:lnTo>
                    <a:pt x="48" y="504"/>
                  </a:lnTo>
                  <a:lnTo>
                    <a:pt x="48" y="504"/>
                  </a:lnTo>
                  <a:lnTo>
                    <a:pt x="16" y="632"/>
                  </a:lnTo>
                  <a:lnTo>
                    <a:pt x="16" y="632"/>
                  </a:lnTo>
                  <a:lnTo>
                    <a:pt x="0" y="632"/>
                  </a:lnTo>
                  <a:lnTo>
                    <a:pt x="0" y="632"/>
                  </a:lnTo>
                  <a:lnTo>
                    <a:pt x="32" y="504"/>
                  </a:lnTo>
                  <a:lnTo>
                    <a:pt x="32" y="504"/>
                  </a:lnTo>
                  <a:lnTo>
                    <a:pt x="32" y="504"/>
                  </a:lnTo>
                  <a:lnTo>
                    <a:pt x="96" y="384"/>
                  </a:lnTo>
                  <a:lnTo>
                    <a:pt x="96" y="384"/>
                  </a:lnTo>
                  <a:lnTo>
                    <a:pt x="96" y="384"/>
                  </a:lnTo>
                  <a:lnTo>
                    <a:pt x="168" y="272"/>
                  </a:lnTo>
                  <a:lnTo>
                    <a:pt x="168" y="272"/>
                  </a:lnTo>
                  <a:lnTo>
                    <a:pt x="176" y="272"/>
                  </a:lnTo>
                  <a:lnTo>
                    <a:pt x="264" y="176"/>
                  </a:lnTo>
                  <a:lnTo>
                    <a:pt x="264" y="176"/>
                  </a:lnTo>
                  <a:lnTo>
                    <a:pt x="264" y="168"/>
                  </a:lnTo>
                  <a:lnTo>
                    <a:pt x="464" y="0"/>
                  </a:lnTo>
                  <a:lnTo>
                    <a:pt x="472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" name="Freeform 85"/>
            <p:cNvSpPr>
              <a:spLocks/>
            </p:cNvSpPr>
            <p:nvPr/>
          </p:nvSpPr>
          <p:spPr bwMode="auto">
            <a:xfrm>
              <a:off x="6199188" y="2306638"/>
              <a:ext cx="50800" cy="241300"/>
            </a:xfrm>
            <a:custGeom>
              <a:avLst/>
              <a:gdLst>
                <a:gd name="T0" fmla="*/ 32 w 32"/>
                <a:gd name="T1" fmla="*/ 0 h 152"/>
                <a:gd name="T2" fmla="*/ 16 w 32"/>
                <a:gd name="T3" fmla="*/ 152 h 152"/>
                <a:gd name="T4" fmla="*/ 16 w 32"/>
                <a:gd name="T5" fmla="*/ 152 h 152"/>
                <a:gd name="T6" fmla="*/ 0 w 32"/>
                <a:gd name="T7" fmla="*/ 152 h 152"/>
                <a:gd name="T8" fmla="*/ 0 w 32"/>
                <a:gd name="T9" fmla="*/ 152 h 152"/>
                <a:gd name="T10" fmla="*/ 16 w 32"/>
                <a:gd name="T11" fmla="*/ 0 h 152"/>
                <a:gd name="T12" fmla="*/ 32 w 32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52">
                  <a:moveTo>
                    <a:pt x="32" y="0"/>
                  </a:moveTo>
                  <a:lnTo>
                    <a:pt x="16" y="152"/>
                  </a:lnTo>
                  <a:lnTo>
                    <a:pt x="16" y="152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16" y="0"/>
                  </a:lnTo>
                  <a:lnTo>
                    <a:pt x="32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6" name="Rectangle 86"/>
            <p:cNvSpPr>
              <a:spLocks noChangeArrowheads="1"/>
            </p:cNvSpPr>
            <p:nvPr/>
          </p:nvSpPr>
          <p:spPr bwMode="auto">
            <a:xfrm>
              <a:off x="6224588" y="2803525"/>
              <a:ext cx="25400" cy="127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7" name="Freeform 87"/>
            <p:cNvSpPr>
              <a:spLocks/>
            </p:cNvSpPr>
            <p:nvPr/>
          </p:nvSpPr>
          <p:spPr bwMode="auto">
            <a:xfrm>
              <a:off x="6199188" y="2547938"/>
              <a:ext cx="50800" cy="255587"/>
            </a:xfrm>
            <a:custGeom>
              <a:avLst/>
              <a:gdLst>
                <a:gd name="T0" fmla="*/ 16 w 32"/>
                <a:gd name="T1" fmla="*/ 0 h 161"/>
                <a:gd name="T2" fmla="*/ 0 w 32"/>
                <a:gd name="T3" fmla="*/ 0 h 161"/>
                <a:gd name="T4" fmla="*/ 16 w 32"/>
                <a:gd name="T5" fmla="*/ 161 h 161"/>
                <a:gd name="T6" fmla="*/ 32 w 32"/>
                <a:gd name="T7" fmla="*/ 161 h 161"/>
                <a:gd name="T8" fmla="*/ 16 w 32"/>
                <a:gd name="T9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1">
                  <a:moveTo>
                    <a:pt x="16" y="0"/>
                  </a:moveTo>
                  <a:lnTo>
                    <a:pt x="0" y="0"/>
                  </a:lnTo>
                  <a:lnTo>
                    <a:pt x="16" y="161"/>
                  </a:lnTo>
                  <a:lnTo>
                    <a:pt x="32" y="161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8" name="Freeform 88"/>
            <p:cNvSpPr>
              <a:spLocks/>
            </p:cNvSpPr>
            <p:nvPr/>
          </p:nvSpPr>
          <p:spPr bwMode="auto">
            <a:xfrm>
              <a:off x="6224588" y="2790825"/>
              <a:ext cx="25400" cy="25400"/>
            </a:xfrm>
            <a:custGeom>
              <a:avLst/>
              <a:gdLst>
                <a:gd name="T0" fmla="*/ 16 w 16"/>
                <a:gd name="T1" fmla="*/ 8 h 16"/>
                <a:gd name="T2" fmla="*/ 16 w 16"/>
                <a:gd name="T3" fmla="*/ 0 h 16"/>
                <a:gd name="T4" fmla="*/ 0 w 16"/>
                <a:gd name="T5" fmla="*/ 8 h 16"/>
                <a:gd name="T6" fmla="*/ 0 w 16"/>
                <a:gd name="T7" fmla="*/ 16 h 16"/>
                <a:gd name="T8" fmla="*/ 16 w 16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lnTo>
                    <a:pt x="16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16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9" name="Freeform 89"/>
            <p:cNvSpPr>
              <a:spLocks/>
            </p:cNvSpPr>
            <p:nvPr/>
          </p:nvSpPr>
          <p:spPr bwMode="auto">
            <a:xfrm>
              <a:off x="6224588" y="2803525"/>
              <a:ext cx="215900" cy="749300"/>
            </a:xfrm>
            <a:custGeom>
              <a:avLst/>
              <a:gdLst>
                <a:gd name="T0" fmla="*/ 16 w 136"/>
                <a:gd name="T1" fmla="*/ 0 h 472"/>
                <a:gd name="T2" fmla="*/ 72 w 136"/>
                <a:gd name="T3" fmla="*/ 88 h 472"/>
                <a:gd name="T4" fmla="*/ 72 w 136"/>
                <a:gd name="T5" fmla="*/ 88 h 472"/>
                <a:gd name="T6" fmla="*/ 72 w 136"/>
                <a:gd name="T7" fmla="*/ 88 h 472"/>
                <a:gd name="T8" fmla="*/ 112 w 136"/>
                <a:gd name="T9" fmla="*/ 176 h 472"/>
                <a:gd name="T10" fmla="*/ 112 w 136"/>
                <a:gd name="T11" fmla="*/ 176 h 472"/>
                <a:gd name="T12" fmla="*/ 112 w 136"/>
                <a:gd name="T13" fmla="*/ 176 h 472"/>
                <a:gd name="T14" fmla="*/ 136 w 136"/>
                <a:gd name="T15" fmla="*/ 256 h 472"/>
                <a:gd name="T16" fmla="*/ 136 w 136"/>
                <a:gd name="T17" fmla="*/ 256 h 472"/>
                <a:gd name="T18" fmla="*/ 136 w 136"/>
                <a:gd name="T19" fmla="*/ 256 h 472"/>
                <a:gd name="T20" fmla="*/ 136 w 136"/>
                <a:gd name="T21" fmla="*/ 336 h 472"/>
                <a:gd name="T22" fmla="*/ 136 w 136"/>
                <a:gd name="T23" fmla="*/ 336 h 472"/>
                <a:gd name="T24" fmla="*/ 136 w 136"/>
                <a:gd name="T25" fmla="*/ 336 h 472"/>
                <a:gd name="T26" fmla="*/ 104 w 136"/>
                <a:gd name="T27" fmla="*/ 464 h 472"/>
                <a:gd name="T28" fmla="*/ 104 w 136"/>
                <a:gd name="T29" fmla="*/ 472 h 472"/>
                <a:gd name="T30" fmla="*/ 88 w 136"/>
                <a:gd name="T31" fmla="*/ 464 h 472"/>
                <a:gd name="T32" fmla="*/ 88 w 136"/>
                <a:gd name="T33" fmla="*/ 464 h 472"/>
                <a:gd name="T34" fmla="*/ 120 w 136"/>
                <a:gd name="T35" fmla="*/ 336 h 472"/>
                <a:gd name="T36" fmla="*/ 120 w 136"/>
                <a:gd name="T37" fmla="*/ 336 h 472"/>
                <a:gd name="T38" fmla="*/ 120 w 136"/>
                <a:gd name="T39" fmla="*/ 336 h 472"/>
                <a:gd name="T40" fmla="*/ 120 w 136"/>
                <a:gd name="T41" fmla="*/ 256 h 472"/>
                <a:gd name="T42" fmla="*/ 120 w 136"/>
                <a:gd name="T43" fmla="*/ 256 h 472"/>
                <a:gd name="T44" fmla="*/ 120 w 136"/>
                <a:gd name="T45" fmla="*/ 264 h 472"/>
                <a:gd name="T46" fmla="*/ 96 w 136"/>
                <a:gd name="T47" fmla="*/ 184 h 472"/>
                <a:gd name="T48" fmla="*/ 96 w 136"/>
                <a:gd name="T49" fmla="*/ 184 h 472"/>
                <a:gd name="T50" fmla="*/ 96 w 136"/>
                <a:gd name="T51" fmla="*/ 184 h 472"/>
                <a:gd name="T52" fmla="*/ 56 w 136"/>
                <a:gd name="T53" fmla="*/ 96 h 472"/>
                <a:gd name="T54" fmla="*/ 56 w 136"/>
                <a:gd name="T55" fmla="*/ 96 h 472"/>
                <a:gd name="T56" fmla="*/ 56 w 136"/>
                <a:gd name="T57" fmla="*/ 96 h 472"/>
                <a:gd name="T58" fmla="*/ 0 w 136"/>
                <a:gd name="T59" fmla="*/ 8 h 472"/>
                <a:gd name="T60" fmla="*/ 16 w 136"/>
                <a:gd name="T61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6" h="472">
                  <a:moveTo>
                    <a:pt x="16" y="0"/>
                  </a:moveTo>
                  <a:lnTo>
                    <a:pt x="72" y="88"/>
                  </a:lnTo>
                  <a:lnTo>
                    <a:pt x="72" y="88"/>
                  </a:lnTo>
                  <a:lnTo>
                    <a:pt x="72" y="88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12" y="176"/>
                  </a:lnTo>
                  <a:lnTo>
                    <a:pt x="136" y="256"/>
                  </a:lnTo>
                  <a:lnTo>
                    <a:pt x="136" y="256"/>
                  </a:lnTo>
                  <a:lnTo>
                    <a:pt x="136" y="256"/>
                  </a:lnTo>
                  <a:lnTo>
                    <a:pt x="136" y="336"/>
                  </a:lnTo>
                  <a:lnTo>
                    <a:pt x="136" y="336"/>
                  </a:lnTo>
                  <a:lnTo>
                    <a:pt x="136" y="336"/>
                  </a:lnTo>
                  <a:lnTo>
                    <a:pt x="104" y="464"/>
                  </a:lnTo>
                  <a:lnTo>
                    <a:pt x="104" y="472"/>
                  </a:lnTo>
                  <a:lnTo>
                    <a:pt x="88" y="464"/>
                  </a:lnTo>
                  <a:lnTo>
                    <a:pt x="88" y="464"/>
                  </a:lnTo>
                  <a:lnTo>
                    <a:pt x="120" y="336"/>
                  </a:lnTo>
                  <a:lnTo>
                    <a:pt x="120" y="336"/>
                  </a:lnTo>
                  <a:lnTo>
                    <a:pt x="120" y="336"/>
                  </a:lnTo>
                  <a:lnTo>
                    <a:pt x="120" y="256"/>
                  </a:lnTo>
                  <a:lnTo>
                    <a:pt x="120" y="256"/>
                  </a:lnTo>
                  <a:lnTo>
                    <a:pt x="120" y="264"/>
                  </a:lnTo>
                  <a:lnTo>
                    <a:pt x="96" y="184"/>
                  </a:lnTo>
                  <a:lnTo>
                    <a:pt x="96" y="184"/>
                  </a:lnTo>
                  <a:lnTo>
                    <a:pt x="96" y="184"/>
                  </a:lnTo>
                  <a:lnTo>
                    <a:pt x="56" y="96"/>
                  </a:lnTo>
                  <a:lnTo>
                    <a:pt x="56" y="96"/>
                  </a:lnTo>
                  <a:lnTo>
                    <a:pt x="56" y="96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0" name="Freeform 90"/>
            <p:cNvSpPr>
              <a:spLocks/>
            </p:cNvSpPr>
            <p:nvPr/>
          </p:nvSpPr>
          <p:spPr bwMode="auto">
            <a:xfrm>
              <a:off x="6300788" y="3540125"/>
              <a:ext cx="88900" cy="101600"/>
            </a:xfrm>
            <a:custGeom>
              <a:avLst/>
              <a:gdLst>
                <a:gd name="T0" fmla="*/ 56 w 56"/>
                <a:gd name="T1" fmla="*/ 8 h 64"/>
                <a:gd name="T2" fmla="*/ 16 w 56"/>
                <a:gd name="T3" fmla="*/ 64 h 64"/>
                <a:gd name="T4" fmla="*/ 16 w 56"/>
                <a:gd name="T5" fmla="*/ 64 h 64"/>
                <a:gd name="T6" fmla="*/ 8 w 56"/>
                <a:gd name="T7" fmla="*/ 56 h 64"/>
                <a:gd name="T8" fmla="*/ 0 w 56"/>
                <a:gd name="T9" fmla="*/ 56 h 64"/>
                <a:gd name="T10" fmla="*/ 40 w 56"/>
                <a:gd name="T11" fmla="*/ 0 h 64"/>
                <a:gd name="T12" fmla="*/ 56 w 56"/>
                <a:gd name="T13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64">
                  <a:moveTo>
                    <a:pt x="56" y="8"/>
                  </a:moveTo>
                  <a:lnTo>
                    <a:pt x="16" y="64"/>
                  </a:lnTo>
                  <a:lnTo>
                    <a:pt x="16" y="64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40" y="0"/>
                  </a:lnTo>
                  <a:lnTo>
                    <a:pt x="56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1" name="Freeform 91"/>
            <p:cNvSpPr>
              <a:spLocks/>
            </p:cNvSpPr>
            <p:nvPr/>
          </p:nvSpPr>
          <p:spPr bwMode="auto">
            <a:xfrm>
              <a:off x="6249988" y="3692525"/>
              <a:ext cx="12700" cy="12700"/>
            </a:xfrm>
            <a:custGeom>
              <a:avLst/>
              <a:gdLst>
                <a:gd name="T0" fmla="*/ 8 w 8"/>
                <a:gd name="T1" fmla="*/ 8 h 8"/>
                <a:gd name="T2" fmla="*/ 8 w 8"/>
                <a:gd name="T3" fmla="*/ 8 h 8"/>
                <a:gd name="T4" fmla="*/ 0 w 8"/>
                <a:gd name="T5" fmla="*/ 0 h 8"/>
                <a:gd name="T6" fmla="*/ 0 w 8"/>
                <a:gd name="T7" fmla="*/ 0 h 8"/>
                <a:gd name="T8" fmla="*/ 8 w 8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2" name="Freeform 92"/>
            <p:cNvSpPr>
              <a:spLocks/>
            </p:cNvSpPr>
            <p:nvPr/>
          </p:nvSpPr>
          <p:spPr bwMode="auto">
            <a:xfrm>
              <a:off x="6249988" y="3629025"/>
              <a:ext cx="76200" cy="76200"/>
            </a:xfrm>
            <a:custGeom>
              <a:avLst/>
              <a:gdLst>
                <a:gd name="T0" fmla="*/ 48 w 48"/>
                <a:gd name="T1" fmla="*/ 8 h 48"/>
                <a:gd name="T2" fmla="*/ 40 w 48"/>
                <a:gd name="T3" fmla="*/ 0 h 48"/>
                <a:gd name="T4" fmla="*/ 0 w 48"/>
                <a:gd name="T5" fmla="*/ 40 h 48"/>
                <a:gd name="T6" fmla="*/ 8 w 48"/>
                <a:gd name="T7" fmla="*/ 48 h 48"/>
                <a:gd name="T8" fmla="*/ 48 w 48"/>
                <a:gd name="T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48" y="8"/>
                  </a:moveTo>
                  <a:lnTo>
                    <a:pt x="40" y="0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48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3" name="Freeform 93"/>
            <p:cNvSpPr>
              <a:spLocks/>
            </p:cNvSpPr>
            <p:nvPr/>
          </p:nvSpPr>
          <p:spPr bwMode="auto">
            <a:xfrm>
              <a:off x="4343400" y="2281238"/>
              <a:ext cx="25400" cy="25400"/>
            </a:xfrm>
            <a:custGeom>
              <a:avLst/>
              <a:gdLst>
                <a:gd name="T0" fmla="*/ 16 w 16"/>
                <a:gd name="T1" fmla="*/ 8 h 16"/>
                <a:gd name="T2" fmla="*/ 16 w 16"/>
                <a:gd name="T3" fmla="*/ 0 h 16"/>
                <a:gd name="T4" fmla="*/ 0 w 16"/>
                <a:gd name="T5" fmla="*/ 8 h 16"/>
                <a:gd name="T6" fmla="*/ 0 w 16"/>
                <a:gd name="T7" fmla="*/ 16 h 16"/>
                <a:gd name="T8" fmla="*/ 16 w 16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lnTo>
                    <a:pt x="16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16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4" name="Freeform 94"/>
            <p:cNvSpPr>
              <a:spLocks/>
            </p:cNvSpPr>
            <p:nvPr/>
          </p:nvSpPr>
          <p:spPr bwMode="auto">
            <a:xfrm>
              <a:off x="4343400" y="2293938"/>
              <a:ext cx="1322388" cy="1271587"/>
            </a:xfrm>
            <a:custGeom>
              <a:avLst/>
              <a:gdLst>
                <a:gd name="T0" fmla="*/ 16 w 833"/>
                <a:gd name="T1" fmla="*/ 0 h 801"/>
                <a:gd name="T2" fmla="*/ 72 w 833"/>
                <a:gd name="T3" fmla="*/ 193 h 801"/>
                <a:gd name="T4" fmla="*/ 72 w 833"/>
                <a:gd name="T5" fmla="*/ 193 h 801"/>
                <a:gd name="T6" fmla="*/ 72 w 833"/>
                <a:gd name="T7" fmla="*/ 193 h 801"/>
                <a:gd name="T8" fmla="*/ 176 w 833"/>
                <a:gd name="T9" fmla="*/ 361 h 801"/>
                <a:gd name="T10" fmla="*/ 176 w 833"/>
                <a:gd name="T11" fmla="*/ 361 h 801"/>
                <a:gd name="T12" fmla="*/ 176 w 833"/>
                <a:gd name="T13" fmla="*/ 361 h 801"/>
                <a:gd name="T14" fmla="*/ 312 w 833"/>
                <a:gd name="T15" fmla="*/ 505 h 801"/>
                <a:gd name="T16" fmla="*/ 312 w 833"/>
                <a:gd name="T17" fmla="*/ 497 h 801"/>
                <a:gd name="T18" fmla="*/ 312 w 833"/>
                <a:gd name="T19" fmla="*/ 497 h 801"/>
                <a:gd name="T20" fmla="*/ 464 w 833"/>
                <a:gd name="T21" fmla="*/ 617 h 801"/>
                <a:gd name="T22" fmla="*/ 464 w 833"/>
                <a:gd name="T23" fmla="*/ 617 h 801"/>
                <a:gd name="T24" fmla="*/ 464 w 833"/>
                <a:gd name="T25" fmla="*/ 617 h 801"/>
                <a:gd name="T26" fmla="*/ 640 w 833"/>
                <a:gd name="T27" fmla="*/ 713 h 801"/>
                <a:gd name="T28" fmla="*/ 640 w 833"/>
                <a:gd name="T29" fmla="*/ 713 h 801"/>
                <a:gd name="T30" fmla="*/ 640 w 833"/>
                <a:gd name="T31" fmla="*/ 713 h 801"/>
                <a:gd name="T32" fmla="*/ 833 w 833"/>
                <a:gd name="T33" fmla="*/ 785 h 801"/>
                <a:gd name="T34" fmla="*/ 833 w 833"/>
                <a:gd name="T35" fmla="*/ 785 h 801"/>
                <a:gd name="T36" fmla="*/ 825 w 833"/>
                <a:gd name="T37" fmla="*/ 801 h 801"/>
                <a:gd name="T38" fmla="*/ 825 w 833"/>
                <a:gd name="T39" fmla="*/ 801 h 801"/>
                <a:gd name="T40" fmla="*/ 632 w 833"/>
                <a:gd name="T41" fmla="*/ 729 h 801"/>
                <a:gd name="T42" fmla="*/ 632 w 833"/>
                <a:gd name="T43" fmla="*/ 729 h 801"/>
                <a:gd name="T44" fmla="*/ 632 w 833"/>
                <a:gd name="T45" fmla="*/ 729 h 801"/>
                <a:gd name="T46" fmla="*/ 456 w 833"/>
                <a:gd name="T47" fmla="*/ 633 h 801"/>
                <a:gd name="T48" fmla="*/ 456 w 833"/>
                <a:gd name="T49" fmla="*/ 633 h 801"/>
                <a:gd name="T50" fmla="*/ 456 w 833"/>
                <a:gd name="T51" fmla="*/ 633 h 801"/>
                <a:gd name="T52" fmla="*/ 304 w 833"/>
                <a:gd name="T53" fmla="*/ 513 h 801"/>
                <a:gd name="T54" fmla="*/ 304 w 833"/>
                <a:gd name="T55" fmla="*/ 513 h 801"/>
                <a:gd name="T56" fmla="*/ 304 w 833"/>
                <a:gd name="T57" fmla="*/ 513 h 801"/>
                <a:gd name="T58" fmla="*/ 168 w 833"/>
                <a:gd name="T59" fmla="*/ 369 h 801"/>
                <a:gd name="T60" fmla="*/ 168 w 833"/>
                <a:gd name="T61" fmla="*/ 369 h 801"/>
                <a:gd name="T62" fmla="*/ 160 w 833"/>
                <a:gd name="T63" fmla="*/ 369 h 801"/>
                <a:gd name="T64" fmla="*/ 56 w 833"/>
                <a:gd name="T65" fmla="*/ 201 h 801"/>
                <a:gd name="T66" fmla="*/ 56 w 833"/>
                <a:gd name="T67" fmla="*/ 201 h 801"/>
                <a:gd name="T68" fmla="*/ 56 w 833"/>
                <a:gd name="T69" fmla="*/ 201 h 801"/>
                <a:gd name="T70" fmla="*/ 0 w 833"/>
                <a:gd name="T71" fmla="*/ 8 h 801"/>
                <a:gd name="T72" fmla="*/ 16 w 833"/>
                <a:gd name="T73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33" h="801">
                  <a:moveTo>
                    <a:pt x="16" y="0"/>
                  </a:moveTo>
                  <a:lnTo>
                    <a:pt x="72" y="193"/>
                  </a:lnTo>
                  <a:lnTo>
                    <a:pt x="72" y="193"/>
                  </a:lnTo>
                  <a:lnTo>
                    <a:pt x="72" y="193"/>
                  </a:lnTo>
                  <a:lnTo>
                    <a:pt x="176" y="361"/>
                  </a:lnTo>
                  <a:lnTo>
                    <a:pt x="176" y="361"/>
                  </a:lnTo>
                  <a:lnTo>
                    <a:pt x="176" y="361"/>
                  </a:lnTo>
                  <a:lnTo>
                    <a:pt x="312" y="505"/>
                  </a:lnTo>
                  <a:lnTo>
                    <a:pt x="312" y="497"/>
                  </a:lnTo>
                  <a:lnTo>
                    <a:pt x="312" y="497"/>
                  </a:lnTo>
                  <a:lnTo>
                    <a:pt x="464" y="617"/>
                  </a:lnTo>
                  <a:lnTo>
                    <a:pt x="464" y="617"/>
                  </a:lnTo>
                  <a:lnTo>
                    <a:pt x="464" y="617"/>
                  </a:lnTo>
                  <a:lnTo>
                    <a:pt x="640" y="713"/>
                  </a:lnTo>
                  <a:lnTo>
                    <a:pt x="640" y="713"/>
                  </a:lnTo>
                  <a:lnTo>
                    <a:pt x="640" y="713"/>
                  </a:lnTo>
                  <a:lnTo>
                    <a:pt x="833" y="785"/>
                  </a:lnTo>
                  <a:lnTo>
                    <a:pt x="833" y="785"/>
                  </a:lnTo>
                  <a:lnTo>
                    <a:pt x="825" y="801"/>
                  </a:lnTo>
                  <a:lnTo>
                    <a:pt x="825" y="801"/>
                  </a:lnTo>
                  <a:lnTo>
                    <a:pt x="632" y="729"/>
                  </a:lnTo>
                  <a:lnTo>
                    <a:pt x="632" y="729"/>
                  </a:lnTo>
                  <a:lnTo>
                    <a:pt x="632" y="729"/>
                  </a:lnTo>
                  <a:lnTo>
                    <a:pt x="456" y="633"/>
                  </a:lnTo>
                  <a:lnTo>
                    <a:pt x="456" y="633"/>
                  </a:lnTo>
                  <a:lnTo>
                    <a:pt x="456" y="633"/>
                  </a:lnTo>
                  <a:lnTo>
                    <a:pt x="304" y="513"/>
                  </a:lnTo>
                  <a:lnTo>
                    <a:pt x="304" y="513"/>
                  </a:lnTo>
                  <a:lnTo>
                    <a:pt x="304" y="513"/>
                  </a:lnTo>
                  <a:lnTo>
                    <a:pt x="168" y="369"/>
                  </a:lnTo>
                  <a:lnTo>
                    <a:pt x="168" y="369"/>
                  </a:lnTo>
                  <a:lnTo>
                    <a:pt x="160" y="369"/>
                  </a:lnTo>
                  <a:lnTo>
                    <a:pt x="56" y="201"/>
                  </a:lnTo>
                  <a:lnTo>
                    <a:pt x="56" y="201"/>
                  </a:lnTo>
                  <a:lnTo>
                    <a:pt x="56" y="201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5" name="Freeform 95"/>
            <p:cNvSpPr>
              <a:spLocks/>
            </p:cNvSpPr>
            <p:nvPr/>
          </p:nvSpPr>
          <p:spPr bwMode="auto">
            <a:xfrm>
              <a:off x="5653088" y="3540125"/>
              <a:ext cx="304800" cy="114300"/>
            </a:xfrm>
            <a:custGeom>
              <a:avLst/>
              <a:gdLst>
                <a:gd name="T0" fmla="*/ 8 w 192"/>
                <a:gd name="T1" fmla="*/ 0 h 72"/>
                <a:gd name="T2" fmla="*/ 192 w 192"/>
                <a:gd name="T3" fmla="*/ 56 h 72"/>
                <a:gd name="T4" fmla="*/ 184 w 192"/>
                <a:gd name="T5" fmla="*/ 56 h 72"/>
                <a:gd name="T6" fmla="*/ 184 w 192"/>
                <a:gd name="T7" fmla="*/ 72 h 72"/>
                <a:gd name="T8" fmla="*/ 184 w 192"/>
                <a:gd name="T9" fmla="*/ 72 h 72"/>
                <a:gd name="T10" fmla="*/ 0 w 192"/>
                <a:gd name="T11" fmla="*/ 16 h 72"/>
                <a:gd name="T12" fmla="*/ 8 w 192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72">
                  <a:moveTo>
                    <a:pt x="8" y="0"/>
                  </a:moveTo>
                  <a:lnTo>
                    <a:pt x="192" y="56"/>
                  </a:lnTo>
                  <a:lnTo>
                    <a:pt x="184" y="56"/>
                  </a:lnTo>
                  <a:lnTo>
                    <a:pt x="184" y="72"/>
                  </a:lnTo>
                  <a:lnTo>
                    <a:pt x="184" y="72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6" name="Rectangle 96"/>
            <p:cNvSpPr>
              <a:spLocks noChangeArrowheads="1"/>
            </p:cNvSpPr>
            <p:nvPr/>
          </p:nvSpPr>
          <p:spPr bwMode="auto">
            <a:xfrm>
              <a:off x="6249988" y="3679825"/>
              <a:ext cx="12700" cy="254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7" name="Freeform 97"/>
            <p:cNvSpPr>
              <a:spLocks/>
            </p:cNvSpPr>
            <p:nvPr/>
          </p:nvSpPr>
          <p:spPr bwMode="auto">
            <a:xfrm>
              <a:off x="5945188" y="3629025"/>
              <a:ext cx="304800" cy="76200"/>
            </a:xfrm>
            <a:custGeom>
              <a:avLst/>
              <a:gdLst>
                <a:gd name="T0" fmla="*/ 0 w 192"/>
                <a:gd name="T1" fmla="*/ 0 h 48"/>
                <a:gd name="T2" fmla="*/ 0 w 192"/>
                <a:gd name="T3" fmla="*/ 16 h 48"/>
                <a:gd name="T4" fmla="*/ 192 w 192"/>
                <a:gd name="T5" fmla="*/ 48 h 48"/>
                <a:gd name="T6" fmla="*/ 192 w 192"/>
                <a:gd name="T7" fmla="*/ 32 h 48"/>
                <a:gd name="T8" fmla="*/ 0 w 19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48">
                  <a:moveTo>
                    <a:pt x="0" y="0"/>
                  </a:moveTo>
                  <a:lnTo>
                    <a:pt x="0" y="16"/>
                  </a:lnTo>
                  <a:lnTo>
                    <a:pt x="192" y="48"/>
                  </a:lnTo>
                  <a:lnTo>
                    <a:pt x="192" y="32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8" name="Freeform 98"/>
            <p:cNvSpPr>
              <a:spLocks/>
            </p:cNvSpPr>
            <p:nvPr/>
          </p:nvSpPr>
          <p:spPr bwMode="auto">
            <a:xfrm>
              <a:off x="7011988" y="2001838"/>
              <a:ext cx="25400" cy="25400"/>
            </a:xfrm>
            <a:custGeom>
              <a:avLst/>
              <a:gdLst>
                <a:gd name="T0" fmla="*/ 0 w 16"/>
                <a:gd name="T1" fmla="*/ 16 h 16"/>
                <a:gd name="T2" fmla="*/ 8 w 16"/>
                <a:gd name="T3" fmla="*/ 16 h 16"/>
                <a:gd name="T4" fmla="*/ 16 w 16"/>
                <a:gd name="T5" fmla="*/ 0 h 16"/>
                <a:gd name="T6" fmla="*/ 8 w 16"/>
                <a:gd name="T7" fmla="*/ 0 h 16"/>
                <a:gd name="T8" fmla="*/ 0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lnTo>
                    <a:pt x="8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9" name="Freeform 99"/>
            <p:cNvSpPr>
              <a:spLocks/>
            </p:cNvSpPr>
            <p:nvPr/>
          </p:nvSpPr>
          <p:spPr bwMode="auto">
            <a:xfrm>
              <a:off x="5156200" y="1722438"/>
              <a:ext cx="1868488" cy="304800"/>
            </a:xfrm>
            <a:custGeom>
              <a:avLst/>
              <a:gdLst>
                <a:gd name="T0" fmla="*/ 1169 w 1177"/>
                <a:gd name="T1" fmla="*/ 192 h 192"/>
                <a:gd name="T2" fmla="*/ 985 w 1177"/>
                <a:gd name="T3" fmla="*/ 104 h 192"/>
                <a:gd name="T4" fmla="*/ 985 w 1177"/>
                <a:gd name="T5" fmla="*/ 104 h 192"/>
                <a:gd name="T6" fmla="*/ 985 w 1177"/>
                <a:gd name="T7" fmla="*/ 104 h 192"/>
                <a:gd name="T8" fmla="*/ 801 w 1177"/>
                <a:gd name="T9" fmla="*/ 40 h 192"/>
                <a:gd name="T10" fmla="*/ 801 w 1177"/>
                <a:gd name="T11" fmla="*/ 40 h 192"/>
                <a:gd name="T12" fmla="*/ 801 w 1177"/>
                <a:gd name="T13" fmla="*/ 40 h 192"/>
                <a:gd name="T14" fmla="*/ 617 w 1177"/>
                <a:gd name="T15" fmla="*/ 16 h 192"/>
                <a:gd name="T16" fmla="*/ 617 w 1177"/>
                <a:gd name="T17" fmla="*/ 16 h 192"/>
                <a:gd name="T18" fmla="*/ 617 w 1177"/>
                <a:gd name="T19" fmla="*/ 16 h 192"/>
                <a:gd name="T20" fmla="*/ 425 w 1177"/>
                <a:gd name="T21" fmla="*/ 16 h 192"/>
                <a:gd name="T22" fmla="*/ 425 w 1177"/>
                <a:gd name="T23" fmla="*/ 16 h 192"/>
                <a:gd name="T24" fmla="*/ 425 w 1177"/>
                <a:gd name="T25" fmla="*/ 16 h 192"/>
                <a:gd name="T26" fmla="*/ 224 w 1177"/>
                <a:gd name="T27" fmla="*/ 56 h 192"/>
                <a:gd name="T28" fmla="*/ 232 w 1177"/>
                <a:gd name="T29" fmla="*/ 56 h 192"/>
                <a:gd name="T30" fmla="*/ 232 w 1177"/>
                <a:gd name="T31" fmla="*/ 56 h 192"/>
                <a:gd name="T32" fmla="*/ 8 w 1177"/>
                <a:gd name="T33" fmla="*/ 120 h 192"/>
                <a:gd name="T34" fmla="*/ 8 w 1177"/>
                <a:gd name="T35" fmla="*/ 120 h 192"/>
                <a:gd name="T36" fmla="*/ 0 w 1177"/>
                <a:gd name="T37" fmla="*/ 104 h 192"/>
                <a:gd name="T38" fmla="*/ 0 w 1177"/>
                <a:gd name="T39" fmla="*/ 104 h 192"/>
                <a:gd name="T40" fmla="*/ 224 w 1177"/>
                <a:gd name="T41" fmla="*/ 40 h 192"/>
                <a:gd name="T42" fmla="*/ 224 w 1177"/>
                <a:gd name="T43" fmla="*/ 40 h 192"/>
                <a:gd name="T44" fmla="*/ 224 w 1177"/>
                <a:gd name="T45" fmla="*/ 40 h 192"/>
                <a:gd name="T46" fmla="*/ 425 w 1177"/>
                <a:gd name="T47" fmla="*/ 0 h 192"/>
                <a:gd name="T48" fmla="*/ 425 w 1177"/>
                <a:gd name="T49" fmla="*/ 0 h 192"/>
                <a:gd name="T50" fmla="*/ 425 w 1177"/>
                <a:gd name="T51" fmla="*/ 0 h 192"/>
                <a:gd name="T52" fmla="*/ 617 w 1177"/>
                <a:gd name="T53" fmla="*/ 0 h 192"/>
                <a:gd name="T54" fmla="*/ 617 w 1177"/>
                <a:gd name="T55" fmla="*/ 0 h 192"/>
                <a:gd name="T56" fmla="*/ 617 w 1177"/>
                <a:gd name="T57" fmla="*/ 0 h 192"/>
                <a:gd name="T58" fmla="*/ 801 w 1177"/>
                <a:gd name="T59" fmla="*/ 24 h 192"/>
                <a:gd name="T60" fmla="*/ 801 w 1177"/>
                <a:gd name="T61" fmla="*/ 24 h 192"/>
                <a:gd name="T62" fmla="*/ 809 w 1177"/>
                <a:gd name="T63" fmla="*/ 24 h 192"/>
                <a:gd name="T64" fmla="*/ 993 w 1177"/>
                <a:gd name="T65" fmla="*/ 88 h 192"/>
                <a:gd name="T66" fmla="*/ 993 w 1177"/>
                <a:gd name="T67" fmla="*/ 88 h 192"/>
                <a:gd name="T68" fmla="*/ 993 w 1177"/>
                <a:gd name="T69" fmla="*/ 88 h 192"/>
                <a:gd name="T70" fmla="*/ 1177 w 1177"/>
                <a:gd name="T71" fmla="*/ 176 h 192"/>
                <a:gd name="T72" fmla="*/ 1169 w 1177"/>
                <a:gd name="T7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77" h="192">
                  <a:moveTo>
                    <a:pt x="1169" y="192"/>
                  </a:moveTo>
                  <a:lnTo>
                    <a:pt x="985" y="104"/>
                  </a:lnTo>
                  <a:lnTo>
                    <a:pt x="985" y="104"/>
                  </a:lnTo>
                  <a:lnTo>
                    <a:pt x="985" y="104"/>
                  </a:lnTo>
                  <a:lnTo>
                    <a:pt x="801" y="40"/>
                  </a:lnTo>
                  <a:lnTo>
                    <a:pt x="801" y="40"/>
                  </a:lnTo>
                  <a:lnTo>
                    <a:pt x="801" y="40"/>
                  </a:lnTo>
                  <a:lnTo>
                    <a:pt x="617" y="16"/>
                  </a:lnTo>
                  <a:lnTo>
                    <a:pt x="617" y="16"/>
                  </a:lnTo>
                  <a:lnTo>
                    <a:pt x="617" y="16"/>
                  </a:lnTo>
                  <a:lnTo>
                    <a:pt x="425" y="16"/>
                  </a:lnTo>
                  <a:lnTo>
                    <a:pt x="425" y="16"/>
                  </a:lnTo>
                  <a:lnTo>
                    <a:pt x="425" y="16"/>
                  </a:lnTo>
                  <a:lnTo>
                    <a:pt x="224" y="56"/>
                  </a:lnTo>
                  <a:lnTo>
                    <a:pt x="232" y="56"/>
                  </a:lnTo>
                  <a:lnTo>
                    <a:pt x="232" y="56"/>
                  </a:lnTo>
                  <a:lnTo>
                    <a:pt x="8" y="120"/>
                  </a:lnTo>
                  <a:lnTo>
                    <a:pt x="8" y="120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224" y="40"/>
                  </a:lnTo>
                  <a:lnTo>
                    <a:pt x="425" y="0"/>
                  </a:lnTo>
                  <a:lnTo>
                    <a:pt x="425" y="0"/>
                  </a:lnTo>
                  <a:lnTo>
                    <a:pt x="425" y="0"/>
                  </a:lnTo>
                  <a:lnTo>
                    <a:pt x="617" y="0"/>
                  </a:lnTo>
                  <a:lnTo>
                    <a:pt x="617" y="0"/>
                  </a:lnTo>
                  <a:lnTo>
                    <a:pt x="617" y="0"/>
                  </a:lnTo>
                  <a:lnTo>
                    <a:pt x="801" y="24"/>
                  </a:lnTo>
                  <a:lnTo>
                    <a:pt x="801" y="24"/>
                  </a:lnTo>
                  <a:lnTo>
                    <a:pt x="809" y="24"/>
                  </a:lnTo>
                  <a:lnTo>
                    <a:pt x="993" y="88"/>
                  </a:lnTo>
                  <a:lnTo>
                    <a:pt x="993" y="88"/>
                  </a:lnTo>
                  <a:lnTo>
                    <a:pt x="993" y="88"/>
                  </a:lnTo>
                  <a:lnTo>
                    <a:pt x="1177" y="176"/>
                  </a:lnTo>
                  <a:lnTo>
                    <a:pt x="1169" y="19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0" name="Freeform 100"/>
            <p:cNvSpPr>
              <a:spLocks/>
            </p:cNvSpPr>
            <p:nvPr/>
          </p:nvSpPr>
          <p:spPr bwMode="auto">
            <a:xfrm>
              <a:off x="4775200" y="1887538"/>
              <a:ext cx="393700" cy="203200"/>
            </a:xfrm>
            <a:custGeom>
              <a:avLst/>
              <a:gdLst>
                <a:gd name="T0" fmla="*/ 248 w 248"/>
                <a:gd name="T1" fmla="*/ 16 h 128"/>
                <a:gd name="T2" fmla="*/ 8 w 248"/>
                <a:gd name="T3" fmla="*/ 128 h 128"/>
                <a:gd name="T4" fmla="*/ 8 w 248"/>
                <a:gd name="T5" fmla="*/ 128 h 128"/>
                <a:gd name="T6" fmla="*/ 0 w 248"/>
                <a:gd name="T7" fmla="*/ 112 h 128"/>
                <a:gd name="T8" fmla="*/ 0 w 248"/>
                <a:gd name="T9" fmla="*/ 112 h 128"/>
                <a:gd name="T10" fmla="*/ 240 w 248"/>
                <a:gd name="T11" fmla="*/ 0 h 128"/>
                <a:gd name="T12" fmla="*/ 248 w 248"/>
                <a:gd name="T13" fmla="*/ 1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128">
                  <a:moveTo>
                    <a:pt x="248" y="16"/>
                  </a:moveTo>
                  <a:lnTo>
                    <a:pt x="8" y="128"/>
                  </a:lnTo>
                  <a:lnTo>
                    <a:pt x="8" y="128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240" y="0"/>
                  </a:lnTo>
                  <a:lnTo>
                    <a:pt x="248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1" name="Freeform 101"/>
            <p:cNvSpPr>
              <a:spLocks/>
            </p:cNvSpPr>
            <p:nvPr/>
          </p:nvSpPr>
          <p:spPr bwMode="auto">
            <a:xfrm>
              <a:off x="4343400" y="2281238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8 w 16"/>
                <a:gd name="T3" fmla="*/ 16 h 16"/>
                <a:gd name="T4" fmla="*/ 0 w 16"/>
                <a:gd name="T5" fmla="*/ 0 h 16"/>
                <a:gd name="T6" fmla="*/ 8 w 16"/>
                <a:gd name="T7" fmla="*/ 0 h 16"/>
                <a:gd name="T8" fmla="*/ 16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8" y="16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2" name="Freeform 102"/>
            <p:cNvSpPr>
              <a:spLocks/>
            </p:cNvSpPr>
            <p:nvPr/>
          </p:nvSpPr>
          <p:spPr bwMode="auto">
            <a:xfrm>
              <a:off x="4356100" y="2065338"/>
              <a:ext cx="431800" cy="241300"/>
            </a:xfrm>
            <a:custGeom>
              <a:avLst/>
              <a:gdLst>
                <a:gd name="T0" fmla="*/ 272 w 272"/>
                <a:gd name="T1" fmla="*/ 16 h 152"/>
                <a:gd name="T2" fmla="*/ 264 w 272"/>
                <a:gd name="T3" fmla="*/ 0 h 152"/>
                <a:gd name="T4" fmla="*/ 0 w 272"/>
                <a:gd name="T5" fmla="*/ 136 h 152"/>
                <a:gd name="T6" fmla="*/ 8 w 272"/>
                <a:gd name="T7" fmla="*/ 152 h 152"/>
                <a:gd name="T8" fmla="*/ 272 w 272"/>
                <a:gd name="T9" fmla="*/ 1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52">
                  <a:moveTo>
                    <a:pt x="272" y="16"/>
                  </a:moveTo>
                  <a:lnTo>
                    <a:pt x="264" y="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272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3" name="Freeform 103"/>
            <p:cNvSpPr>
              <a:spLocks/>
            </p:cNvSpPr>
            <p:nvPr/>
          </p:nvSpPr>
          <p:spPr bwMode="auto">
            <a:xfrm>
              <a:off x="6237288" y="36798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6 w 16"/>
                <a:gd name="T3" fmla="*/ 8 h 16"/>
                <a:gd name="T4" fmla="*/ 0 w 16"/>
                <a:gd name="T5" fmla="*/ 0 h 16"/>
                <a:gd name="T6" fmla="*/ 0 w 16"/>
                <a:gd name="T7" fmla="*/ 8 h 16"/>
                <a:gd name="T8" fmla="*/ 16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6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16" y="1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4" name="Freeform 104"/>
            <p:cNvSpPr>
              <a:spLocks/>
            </p:cNvSpPr>
            <p:nvPr/>
          </p:nvSpPr>
          <p:spPr bwMode="auto">
            <a:xfrm>
              <a:off x="5932488" y="3692525"/>
              <a:ext cx="330200" cy="1462088"/>
            </a:xfrm>
            <a:custGeom>
              <a:avLst/>
              <a:gdLst>
                <a:gd name="T0" fmla="*/ 208 w 208"/>
                <a:gd name="T1" fmla="*/ 8 h 921"/>
                <a:gd name="T2" fmla="*/ 128 w 208"/>
                <a:gd name="T3" fmla="*/ 136 h 921"/>
                <a:gd name="T4" fmla="*/ 128 w 208"/>
                <a:gd name="T5" fmla="*/ 136 h 921"/>
                <a:gd name="T6" fmla="*/ 128 w 208"/>
                <a:gd name="T7" fmla="*/ 136 h 921"/>
                <a:gd name="T8" fmla="*/ 72 w 208"/>
                <a:gd name="T9" fmla="*/ 280 h 921"/>
                <a:gd name="T10" fmla="*/ 72 w 208"/>
                <a:gd name="T11" fmla="*/ 280 h 921"/>
                <a:gd name="T12" fmla="*/ 72 w 208"/>
                <a:gd name="T13" fmla="*/ 280 h 921"/>
                <a:gd name="T14" fmla="*/ 32 w 208"/>
                <a:gd name="T15" fmla="*/ 433 h 921"/>
                <a:gd name="T16" fmla="*/ 32 w 208"/>
                <a:gd name="T17" fmla="*/ 425 h 921"/>
                <a:gd name="T18" fmla="*/ 32 w 208"/>
                <a:gd name="T19" fmla="*/ 425 h 921"/>
                <a:gd name="T20" fmla="*/ 16 w 208"/>
                <a:gd name="T21" fmla="*/ 593 h 921"/>
                <a:gd name="T22" fmla="*/ 16 w 208"/>
                <a:gd name="T23" fmla="*/ 593 h 921"/>
                <a:gd name="T24" fmla="*/ 16 w 208"/>
                <a:gd name="T25" fmla="*/ 593 h 921"/>
                <a:gd name="T26" fmla="*/ 16 w 208"/>
                <a:gd name="T27" fmla="*/ 761 h 921"/>
                <a:gd name="T28" fmla="*/ 16 w 208"/>
                <a:gd name="T29" fmla="*/ 761 h 921"/>
                <a:gd name="T30" fmla="*/ 16 w 208"/>
                <a:gd name="T31" fmla="*/ 761 h 921"/>
                <a:gd name="T32" fmla="*/ 32 w 208"/>
                <a:gd name="T33" fmla="*/ 921 h 921"/>
                <a:gd name="T34" fmla="*/ 32 w 208"/>
                <a:gd name="T35" fmla="*/ 921 h 921"/>
                <a:gd name="T36" fmla="*/ 16 w 208"/>
                <a:gd name="T37" fmla="*/ 921 h 921"/>
                <a:gd name="T38" fmla="*/ 16 w 208"/>
                <a:gd name="T39" fmla="*/ 921 h 921"/>
                <a:gd name="T40" fmla="*/ 0 w 208"/>
                <a:gd name="T41" fmla="*/ 761 h 921"/>
                <a:gd name="T42" fmla="*/ 0 w 208"/>
                <a:gd name="T43" fmla="*/ 761 h 921"/>
                <a:gd name="T44" fmla="*/ 0 w 208"/>
                <a:gd name="T45" fmla="*/ 761 h 921"/>
                <a:gd name="T46" fmla="*/ 0 w 208"/>
                <a:gd name="T47" fmla="*/ 593 h 921"/>
                <a:gd name="T48" fmla="*/ 0 w 208"/>
                <a:gd name="T49" fmla="*/ 593 h 921"/>
                <a:gd name="T50" fmla="*/ 0 w 208"/>
                <a:gd name="T51" fmla="*/ 593 h 921"/>
                <a:gd name="T52" fmla="*/ 16 w 208"/>
                <a:gd name="T53" fmla="*/ 425 h 921"/>
                <a:gd name="T54" fmla="*/ 16 w 208"/>
                <a:gd name="T55" fmla="*/ 425 h 921"/>
                <a:gd name="T56" fmla="*/ 16 w 208"/>
                <a:gd name="T57" fmla="*/ 425 h 921"/>
                <a:gd name="T58" fmla="*/ 56 w 208"/>
                <a:gd name="T59" fmla="*/ 272 h 921"/>
                <a:gd name="T60" fmla="*/ 56 w 208"/>
                <a:gd name="T61" fmla="*/ 272 h 921"/>
                <a:gd name="T62" fmla="*/ 56 w 208"/>
                <a:gd name="T63" fmla="*/ 272 h 921"/>
                <a:gd name="T64" fmla="*/ 112 w 208"/>
                <a:gd name="T65" fmla="*/ 128 h 921"/>
                <a:gd name="T66" fmla="*/ 112 w 208"/>
                <a:gd name="T67" fmla="*/ 128 h 921"/>
                <a:gd name="T68" fmla="*/ 112 w 208"/>
                <a:gd name="T69" fmla="*/ 128 h 921"/>
                <a:gd name="T70" fmla="*/ 192 w 208"/>
                <a:gd name="T71" fmla="*/ 0 h 921"/>
                <a:gd name="T72" fmla="*/ 208 w 208"/>
                <a:gd name="T73" fmla="*/ 8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8" h="921">
                  <a:moveTo>
                    <a:pt x="208" y="8"/>
                  </a:moveTo>
                  <a:lnTo>
                    <a:pt x="128" y="136"/>
                  </a:lnTo>
                  <a:lnTo>
                    <a:pt x="128" y="136"/>
                  </a:lnTo>
                  <a:lnTo>
                    <a:pt x="128" y="136"/>
                  </a:lnTo>
                  <a:lnTo>
                    <a:pt x="72" y="280"/>
                  </a:lnTo>
                  <a:lnTo>
                    <a:pt x="72" y="280"/>
                  </a:lnTo>
                  <a:lnTo>
                    <a:pt x="72" y="280"/>
                  </a:lnTo>
                  <a:lnTo>
                    <a:pt x="32" y="433"/>
                  </a:lnTo>
                  <a:lnTo>
                    <a:pt x="32" y="425"/>
                  </a:lnTo>
                  <a:lnTo>
                    <a:pt x="32" y="425"/>
                  </a:lnTo>
                  <a:lnTo>
                    <a:pt x="16" y="593"/>
                  </a:lnTo>
                  <a:lnTo>
                    <a:pt x="16" y="593"/>
                  </a:lnTo>
                  <a:lnTo>
                    <a:pt x="16" y="593"/>
                  </a:lnTo>
                  <a:lnTo>
                    <a:pt x="16" y="761"/>
                  </a:lnTo>
                  <a:lnTo>
                    <a:pt x="16" y="761"/>
                  </a:lnTo>
                  <a:lnTo>
                    <a:pt x="16" y="761"/>
                  </a:lnTo>
                  <a:lnTo>
                    <a:pt x="32" y="921"/>
                  </a:lnTo>
                  <a:lnTo>
                    <a:pt x="32" y="921"/>
                  </a:lnTo>
                  <a:lnTo>
                    <a:pt x="16" y="921"/>
                  </a:lnTo>
                  <a:lnTo>
                    <a:pt x="16" y="921"/>
                  </a:lnTo>
                  <a:lnTo>
                    <a:pt x="0" y="761"/>
                  </a:lnTo>
                  <a:lnTo>
                    <a:pt x="0" y="761"/>
                  </a:lnTo>
                  <a:lnTo>
                    <a:pt x="0" y="761"/>
                  </a:lnTo>
                  <a:lnTo>
                    <a:pt x="0" y="593"/>
                  </a:lnTo>
                  <a:lnTo>
                    <a:pt x="0" y="593"/>
                  </a:lnTo>
                  <a:lnTo>
                    <a:pt x="0" y="593"/>
                  </a:lnTo>
                  <a:lnTo>
                    <a:pt x="16" y="425"/>
                  </a:lnTo>
                  <a:lnTo>
                    <a:pt x="16" y="425"/>
                  </a:lnTo>
                  <a:lnTo>
                    <a:pt x="16" y="425"/>
                  </a:lnTo>
                  <a:lnTo>
                    <a:pt x="56" y="272"/>
                  </a:lnTo>
                  <a:lnTo>
                    <a:pt x="56" y="272"/>
                  </a:lnTo>
                  <a:lnTo>
                    <a:pt x="56" y="272"/>
                  </a:lnTo>
                  <a:lnTo>
                    <a:pt x="112" y="128"/>
                  </a:lnTo>
                  <a:lnTo>
                    <a:pt x="112" y="128"/>
                  </a:lnTo>
                  <a:lnTo>
                    <a:pt x="112" y="128"/>
                  </a:lnTo>
                  <a:lnTo>
                    <a:pt x="192" y="0"/>
                  </a:lnTo>
                  <a:lnTo>
                    <a:pt x="208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5" name="Freeform 105"/>
            <p:cNvSpPr>
              <a:spLocks/>
            </p:cNvSpPr>
            <p:nvPr/>
          </p:nvSpPr>
          <p:spPr bwMode="auto">
            <a:xfrm>
              <a:off x="5957888" y="5154613"/>
              <a:ext cx="76200" cy="254000"/>
            </a:xfrm>
            <a:custGeom>
              <a:avLst/>
              <a:gdLst>
                <a:gd name="T0" fmla="*/ 16 w 48"/>
                <a:gd name="T1" fmla="*/ 0 h 160"/>
                <a:gd name="T2" fmla="*/ 48 w 48"/>
                <a:gd name="T3" fmla="*/ 152 h 160"/>
                <a:gd name="T4" fmla="*/ 48 w 48"/>
                <a:gd name="T5" fmla="*/ 152 h 160"/>
                <a:gd name="T6" fmla="*/ 32 w 48"/>
                <a:gd name="T7" fmla="*/ 160 h 160"/>
                <a:gd name="T8" fmla="*/ 32 w 48"/>
                <a:gd name="T9" fmla="*/ 152 h 160"/>
                <a:gd name="T10" fmla="*/ 0 w 48"/>
                <a:gd name="T11" fmla="*/ 0 h 160"/>
                <a:gd name="T12" fmla="*/ 16 w 48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0">
                  <a:moveTo>
                    <a:pt x="16" y="0"/>
                  </a:moveTo>
                  <a:lnTo>
                    <a:pt x="48" y="152"/>
                  </a:lnTo>
                  <a:lnTo>
                    <a:pt x="48" y="152"/>
                  </a:lnTo>
                  <a:lnTo>
                    <a:pt x="32" y="160"/>
                  </a:lnTo>
                  <a:lnTo>
                    <a:pt x="32" y="152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6" name="Freeform 106"/>
            <p:cNvSpPr>
              <a:spLocks/>
            </p:cNvSpPr>
            <p:nvPr/>
          </p:nvSpPr>
          <p:spPr bwMode="auto">
            <a:xfrm>
              <a:off x="6084888" y="5624513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16 w 16"/>
                <a:gd name="T3" fmla="*/ 8 h 16"/>
                <a:gd name="T4" fmla="*/ 0 w 16"/>
                <a:gd name="T5" fmla="*/ 16 h 16"/>
                <a:gd name="T6" fmla="*/ 0 w 16"/>
                <a:gd name="T7" fmla="*/ 8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16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7" name="Freeform 107"/>
            <p:cNvSpPr>
              <a:spLocks/>
            </p:cNvSpPr>
            <p:nvPr/>
          </p:nvSpPr>
          <p:spPr bwMode="auto">
            <a:xfrm>
              <a:off x="6008688" y="5395913"/>
              <a:ext cx="101600" cy="241300"/>
            </a:xfrm>
            <a:custGeom>
              <a:avLst/>
              <a:gdLst>
                <a:gd name="T0" fmla="*/ 16 w 64"/>
                <a:gd name="T1" fmla="*/ 0 h 152"/>
                <a:gd name="T2" fmla="*/ 0 w 64"/>
                <a:gd name="T3" fmla="*/ 8 h 152"/>
                <a:gd name="T4" fmla="*/ 48 w 64"/>
                <a:gd name="T5" fmla="*/ 152 h 152"/>
                <a:gd name="T6" fmla="*/ 64 w 64"/>
                <a:gd name="T7" fmla="*/ 144 h 152"/>
                <a:gd name="T8" fmla="*/ 16 w 64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52">
                  <a:moveTo>
                    <a:pt x="16" y="0"/>
                  </a:moveTo>
                  <a:lnTo>
                    <a:pt x="0" y="8"/>
                  </a:lnTo>
                  <a:lnTo>
                    <a:pt x="48" y="152"/>
                  </a:lnTo>
                  <a:lnTo>
                    <a:pt x="64" y="144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8" name="Freeform 108"/>
            <p:cNvSpPr>
              <a:spLocks/>
            </p:cNvSpPr>
            <p:nvPr/>
          </p:nvSpPr>
          <p:spPr bwMode="auto">
            <a:xfrm>
              <a:off x="5868988" y="2587625"/>
              <a:ext cx="736600" cy="444500"/>
            </a:xfrm>
            <a:custGeom>
              <a:avLst/>
              <a:gdLst>
                <a:gd name="T0" fmla="*/ 464 w 464"/>
                <a:gd name="T1" fmla="*/ 136 h 280"/>
                <a:gd name="T2" fmla="*/ 440 w 464"/>
                <a:gd name="T3" fmla="*/ 88 h 280"/>
                <a:gd name="T4" fmla="*/ 392 w 464"/>
                <a:gd name="T5" fmla="*/ 40 h 280"/>
                <a:gd name="T6" fmla="*/ 320 w 464"/>
                <a:gd name="T7" fmla="*/ 8 h 280"/>
                <a:gd name="T8" fmla="*/ 232 w 464"/>
                <a:gd name="T9" fmla="*/ 0 h 280"/>
                <a:gd name="T10" fmla="*/ 144 w 464"/>
                <a:gd name="T11" fmla="*/ 8 h 280"/>
                <a:gd name="T12" fmla="*/ 64 w 464"/>
                <a:gd name="T13" fmla="*/ 40 h 280"/>
                <a:gd name="T14" fmla="*/ 16 w 464"/>
                <a:gd name="T15" fmla="*/ 88 h 280"/>
                <a:gd name="T16" fmla="*/ 0 w 464"/>
                <a:gd name="T17" fmla="*/ 136 h 280"/>
                <a:gd name="T18" fmla="*/ 16 w 464"/>
                <a:gd name="T19" fmla="*/ 192 h 280"/>
                <a:gd name="T20" fmla="*/ 64 w 464"/>
                <a:gd name="T21" fmla="*/ 240 h 280"/>
                <a:gd name="T22" fmla="*/ 144 w 464"/>
                <a:gd name="T23" fmla="*/ 264 h 280"/>
                <a:gd name="T24" fmla="*/ 232 w 464"/>
                <a:gd name="T25" fmla="*/ 280 h 280"/>
                <a:gd name="T26" fmla="*/ 320 w 464"/>
                <a:gd name="T27" fmla="*/ 264 h 280"/>
                <a:gd name="T28" fmla="*/ 392 w 464"/>
                <a:gd name="T29" fmla="*/ 240 h 280"/>
                <a:gd name="T30" fmla="*/ 440 w 464"/>
                <a:gd name="T31" fmla="*/ 192 h 280"/>
                <a:gd name="T32" fmla="*/ 464 w 464"/>
                <a:gd name="T33" fmla="*/ 13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4" h="280">
                  <a:moveTo>
                    <a:pt x="464" y="136"/>
                  </a:moveTo>
                  <a:lnTo>
                    <a:pt x="440" y="88"/>
                  </a:lnTo>
                  <a:lnTo>
                    <a:pt x="392" y="40"/>
                  </a:lnTo>
                  <a:lnTo>
                    <a:pt x="320" y="8"/>
                  </a:lnTo>
                  <a:lnTo>
                    <a:pt x="232" y="0"/>
                  </a:lnTo>
                  <a:lnTo>
                    <a:pt x="144" y="8"/>
                  </a:lnTo>
                  <a:lnTo>
                    <a:pt x="64" y="40"/>
                  </a:lnTo>
                  <a:lnTo>
                    <a:pt x="16" y="88"/>
                  </a:lnTo>
                  <a:lnTo>
                    <a:pt x="0" y="136"/>
                  </a:lnTo>
                  <a:lnTo>
                    <a:pt x="16" y="192"/>
                  </a:lnTo>
                  <a:lnTo>
                    <a:pt x="64" y="240"/>
                  </a:lnTo>
                  <a:lnTo>
                    <a:pt x="144" y="264"/>
                  </a:lnTo>
                  <a:lnTo>
                    <a:pt x="232" y="280"/>
                  </a:lnTo>
                  <a:lnTo>
                    <a:pt x="320" y="264"/>
                  </a:lnTo>
                  <a:lnTo>
                    <a:pt x="392" y="240"/>
                  </a:lnTo>
                  <a:lnTo>
                    <a:pt x="440" y="192"/>
                  </a:lnTo>
                  <a:lnTo>
                    <a:pt x="464" y="13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9" name="Freeform 109"/>
            <p:cNvSpPr>
              <a:spLocks/>
            </p:cNvSpPr>
            <p:nvPr/>
          </p:nvSpPr>
          <p:spPr bwMode="auto">
            <a:xfrm>
              <a:off x="5856288" y="2573338"/>
              <a:ext cx="762000" cy="471487"/>
            </a:xfrm>
            <a:custGeom>
              <a:avLst/>
              <a:gdLst>
                <a:gd name="T0" fmla="*/ 440 w 480"/>
                <a:gd name="T1" fmla="*/ 105 h 297"/>
                <a:gd name="T2" fmla="*/ 448 w 480"/>
                <a:gd name="T3" fmla="*/ 105 h 297"/>
                <a:gd name="T4" fmla="*/ 400 w 480"/>
                <a:gd name="T5" fmla="*/ 57 h 297"/>
                <a:gd name="T6" fmla="*/ 328 w 480"/>
                <a:gd name="T7" fmla="*/ 25 h 297"/>
                <a:gd name="T8" fmla="*/ 328 w 480"/>
                <a:gd name="T9" fmla="*/ 25 h 297"/>
                <a:gd name="T10" fmla="*/ 240 w 480"/>
                <a:gd name="T11" fmla="*/ 17 h 297"/>
                <a:gd name="T12" fmla="*/ 152 w 480"/>
                <a:gd name="T13" fmla="*/ 25 h 297"/>
                <a:gd name="T14" fmla="*/ 160 w 480"/>
                <a:gd name="T15" fmla="*/ 25 h 297"/>
                <a:gd name="T16" fmla="*/ 80 w 480"/>
                <a:gd name="T17" fmla="*/ 57 h 297"/>
                <a:gd name="T18" fmla="*/ 32 w 480"/>
                <a:gd name="T19" fmla="*/ 105 h 297"/>
                <a:gd name="T20" fmla="*/ 32 w 480"/>
                <a:gd name="T21" fmla="*/ 105 h 297"/>
                <a:gd name="T22" fmla="*/ 16 w 480"/>
                <a:gd name="T23" fmla="*/ 145 h 297"/>
                <a:gd name="T24" fmla="*/ 32 w 480"/>
                <a:gd name="T25" fmla="*/ 201 h 297"/>
                <a:gd name="T26" fmla="*/ 32 w 480"/>
                <a:gd name="T27" fmla="*/ 201 h 297"/>
                <a:gd name="T28" fmla="*/ 80 w 480"/>
                <a:gd name="T29" fmla="*/ 241 h 297"/>
                <a:gd name="T30" fmla="*/ 160 w 480"/>
                <a:gd name="T31" fmla="*/ 265 h 297"/>
                <a:gd name="T32" fmla="*/ 152 w 480"/>
                <a:gd name="T33" fmla="*/ 265 h 297"/>
                <a:gd name="T34" fmla="*/ 240 w 480"/>
                <a:gd name="T35" fmla="*/ 281 h 297"/>
                <a:gd name="T36" fmla="*/ 328 w 480"/>
                <a:gd name="T37" fmla="*/ 265 h 297"/>
                <a:gd name="T38" fmla="*/ 328 w 480"/>
                <a:gd name="T39" fmla="*/ 265 h 297"/>
                <a:gd name="T40" fmla="*/ 400 w 480"/>
                <a:gd name="T41" fmla="*/ 249 h 297"/>
                <a:gd name="T42" fmla="*/ 448 w 480"/>
                <a:gd name="T43" fmla="*/ 201 h 297"/>
                <a:gd name="T44" fmla="*/ 440 w 480"/>
                <a:gd name="T45" fmla="*/ 201 h 297"/>
                <a:gd name="T46" fmla="*/ 464 w 480"/>
                <a:gd name="T47" fmla="*/ 145 h 297"/>
                <a:gd name="T48" fmla="*/ 480 w 480"/>
                <a:gd name="T49" fmla="*/ 153 h 297"/>
                <a:gd name="T50" fmla="*/ 456 w 480"/>
                <a:gd name="T51" fmla="*/ 209 h 297"/>
                <a:gd name="T52" fmla="*/ 408 w 480"/>
                <a:gd name="T53" fmla="*/ 257 h 297"/>
                <a:gd name="T54" fmla="*/ 408 w 480"/>
                <a:gd name="T55" fmla="*/ 257 h 297"/>
                <a:gd name="T56" fmla="*/ 336 w 480"/>
                <a:gd name="T57" fmla="*/ 281 h 297"/>
                <a:gd name="T58" fmla="*/ 240 w 480"/>
                <a:gd name="T59" fmla="*/ 297 h 297"/>
                <a:gd name="T60" fmla="*/ 240 w 480"/>
                <a:gd name="T61" fmla="*/ 297 h 297"/>
                <a:gd name="T62" fmla="*/ 152 w 480"/>
                <a:gd name="T63" fmla="*/ 281 h 297"/>
                <a:gd name="T64" fmla="*/ 72 w 480"/>
                <a:gd name="T65" fmla="*/ 257 h 297"/>
                <a:gd name="T66" fmla="*/ 72 w 480"/>
                <a:gd name="T67" fmla="*/ 257 h 297"/>
                <a:gd name="T68" fmla="*/ 24 w 480"/>
                <a:gd name="T69" fmla="*/ 209 h 297"/>
                <a:gd name="T70" fmla="*/ 0 w 480"/>
                <a:gd name="T71" fmla="*/ 153 h 297"/>
                <a:gd name="T72" fmla="*/ 0 w 480"/>
                <a:gd name="T73" fmla="*/ 145 h 297"/>
                <a:gd name="T74" fmla="*/ 16 w 480"/>
                <a:gd name="T75" fmla="*/ 97 h 297"/>
                <a:gd name="T76" fmla="*/ 72 w 480"/>
                <a:gd name="T77" fmla="*/ 49 h 297"/>
                <a:gd name="T78" fmla="*/ 72 w 480"/>
                <a:gd name="T79" fmla="*/ 41 h 297"/>
                <a:gd name="T80" fmla="*/ 152 w 480"/>
                <a:gd name="T81" fmla="*/ 9 h 297"/>
                <a:gd name="T82" fmla="*/ 240 w 480"/>
                <a:gd name="T83" fmla="*/ 0 h 297"/>
                <a:gd name="T84" fmla="*/ 240 w 480"/>
                <a:gd name="T85" fmla="*/ 0 h 297"/>
                <a:gd name="T86" fmla="*/ 328 w 480"/>
                <a:gd name="T87" fmla="*/ 9 h 297"/>
                <a:gd name="T88" fmla="*/ 408 w 480"/>
                <a:gd name="T89" fmla="*/ 41 h 297"/>
                <a:gd name="T90" fmla="*/ 408 w 480"/>
                <a:gd name="T91" fmla="*/ 49 h 297"/>
                <a:gd name="T92" fmla="*/ 456 w 480"/>
                <a:gd name="T93" fmla="*/ 97 h 297"/>
                <a:gd name="T94" fmla="*/ 480 w 480"/>
                <a:gd name="T95" fmla="*/ 14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0" h="297">
                  <a:moveTo>
                    <a:pt x="464" y="153"/>
                  </a:moveTo>
                  <a:lnTo>
                    <a:pt x="440" y="105"/>
                  </a:lnTo>
                  <a:lnTo>
                    <a:pt x="448" y="105"/>
                  </a:lnTo>
                  <a:lnTo>
                    <a:pt x="448" y="105"/>
                  </a:lnTo>
                  <a:lnTo>
                    <a:pt x="400" y="57"/>
                  </a:lnTo>
                  <a:lnTo>
                    <a:pt x="400" y="57"/>
                  </a:lnTo>
                  <a:lnTo>
                    <a:pt x="400" y="57"/>
                  </a:lnTo>
                  <a:lnTo>
                    <a:pt x="328" y="25"/>
                  </a:lnTo>
                  <a:lnTo>
                    <a:pt x="328" y="25"/>
                  </a:lnTo>
                  <a:lnTo>
                    <a:pt x="328" y="25"/>
                  </a:lnTo>
                  <a:lnTo>
                    <a:pt x="240" y="17"/>
                  </a:lnTo>
                  <a:lnTo>
                    <a:pt x="240" y="17"/>
                  </a:lnTo>
                  <a:lnTo>
                    <a:pt x="240" y="17"/>
                  </a:lnTo>
                  <a:lnTo>
                    <a:pt x="152" y="25"/>
                  </a:lnTo>
                  <a:lnTo>
                    <a:pt x="160" y="25"/>
                  </a:lnTo>
                  <a:lnTo>
                    <a:pt x="160" y="25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80" y="57"/>
                  </a:lnTo>
                  <a:lnTo>
                    <a:pt x="32" y="105"/>
                  </a:lnTo>
                  <a:lnTo>
                    <a:pt x="32" y="105"/>
                  </a:lnTo>
                  <a:lnTo>
                    <a:pt x="32" y="105"/>
                  </a:lnTo>
                  <a:lnTo>
                    <a:pt x="16" y="153"/>
                  </a:lnTo>
                  <a:lnTo>
                    <a:pt x="16" y="145"/>
                  </a:lnTo>
                  <a:lnTo>
                    <a:pt x="16" y="145"/>
                  </a:lnTo>
                  <a:lnTo>
                    <a:pt x="32" y="201"/>
                  </a:lnTo>
                  <a:lnTo>
                    <a:pt x="32" y="201"/>
                  </a:lnTo>
                  <a:lnTo>
                    <a:pt x="32" y="201"/>
                  </a:lnTo>
                  <a:lnTo>
                    <a:pt x="80" y="249"/>
                  </a:lnTo>
                  <a:lnTo>
                    <a:pt x="80" y="241"/>
                  </a:lnTo>
                  <a:lnTo>
                    <a:pt x="80" y="241"/>
                  </a:lnTo>
                  <a:lnTo>
                    <a:pt x="160" y="265"/>
                  </a:lnTo>
                  <a:lnTo>
                    <a:pt x="152" y="265"/>
                  </a:lnTo>
                  <a:lnTo>
                    <a:pt x="152" y="265"/>
                  </a:lnTo>
                  <a:lnTo>
                    <a:pt x="240" y="281"/>
                  </a:lnTo>
                  <a:lnTo>
                    <a:pt x="240" y="281"/>
                  </a:lnTo>
                  <a:lnTo>
                    <a:pt x="240" y="281"/>
                  </a:lnTo>
                  <a:lnTo>
                    <a:pt x="328" y="265"/>
                  </a:lnTo>
                  <a:lnTo>
                    <a:pt x="328" y="265"/>
                  </a:lnTo>
                  <a:lnTo>
                    <a:pt x="328" y="265"/>
                  </a:lnTo>
                  <a:lnTo>
                    <a:pt x="400" y="241"/>
                  </a:lnTo>
                  <a:lnTo>
                    <a:pt x="400" y="249"/>
                  </a:lnTo>
                  <a:lnTo>
                    <a:pt x="400" y="249"/>
                  </a:lnTo>
                  <a:lnTo>
                    <a:pt x="448" y="201"/>
                  </a:lnTo>
                  <a:lnTo>
                    <a:pt x="440" y="201"/>
                  </a:lnTo>
                  <a:lnTo>
                    <a:pt x="440" y="201"/>
                  </a:lnTo>
                  <a:lnTo>
                    <a:pt x="464" y="145"/>
                  </a:lnTo>
                  <a:lnTo>
                    <a:pt x="464" y="145"/>
                  </a:lnTo>
                  <a:lnTo>
                    <a:pt x="480" y="153"/>
                  </a:lnTo>
                  <a:lnTo>
                    <a:pt x="480" y="153"/>
                  </a:lnTo>
                  <a:lnTo>
                    <a:pt x="456" y="209"/>
                  </a:lnTo>
                  <a:lnTo>
                    <a:pt x="456" y="209"/>
                  </a:lnTo>
                  <a:lnTo>
                    <a:pt x="456" y="209"/>
                  </a:lnTo>
                  <a:lnTo>
                    <a:pt x="408" y="257"/>
                  </a:lnTo>
                  <a:lnTo>
                    <a:pt x="408" y="257"/>
                  </a:lnTo>
                  <a:lnTo>
                    <a:pt x="408" y="257"/>
                  </a:lnTo>
                  <a:lnTo>
                    <a:pt x="336" y="281"/>
                  </a:lnTo>
                  <a:lnTo>
                    <a:pt x="336" y="281"/>
                  </a:lnTo>
                  <a:lnTo>
                    <a:pt x="328" y="281"/>
                  </a:lnTo>
                  <a:lnTo>
                    <a:pt x="240" y="297"/>
                  </a:lnTo>
                  <a:lnTo>
                    <a:pt x="240" y="297"/>
                  </a:lnTo>
                  <a:lnTo>
                    <a:pt x="240" y="297"/>
                  </a:lnTo>
                  <a:lnTo>
                    <a:pt x="152" y="281"/>
                  </a:lnTo>
                  <a:lnTo>
                    <a:pt x="152" y="281"/>
                  </a:lnTo>
                  <a:lnTo>
                    <a:pt x="152" y="281"/>
                  </a:lnTo>
                  <a:lnTo>
                    <a:pt x="72" y="257"/>
                  </a:lnTo>
                  <a:lnTo>
                    <a:pt x="72" y="257"/>
                  </a:lnTo>
                  <a:lnTo>
                    <a:pt x="72" y="257"/>
                  </a:lnTo>
                  <a:lnTo>
                    <a:pt x="24" y="209"/>
                  </a:lnTo>
                  <a:lnTo>
                    <a:pt x="24" y="209"/>
                  </a:lnTo>
                  <a:lnTo>
                    <a:pt x="16" y="209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0" y="145"/>
                  </a:lnTo>
                  <a:lnTo>
                    <a:pt x="16" y="97"/>
                  </a:lnTo>
                  <a:lnTo>
                    <a:pt x="16" y="97"/>
                  </a:lnTo>
                  <a:lnTo>
                    <a:pt x="24" y="97"/>
                  </a:lnTo>
                  <a:lnTo>
                    <a:pt x="72" y="49"/>
                  </a:lnTo>
                  <a:lnTo>
                    <a:pt x="72" y="49"/>
                  </a:lnTo>
                  <a:lnTo>
                    <a:pt x="72" y="41"/>
                  </a:lnTo>
                  <a:lnTo>
                    <a:pt x="152" y="9"/>
                  </a:lnTo>
                  <a:lnTo>
                    <a:pt x="152" y="9"/>
                  </a:lnTo>
                  <a:lnTo>
                    <a:pt x="152" y="9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328" y="9"/>
                  </a:lnTo>
                  <a:lnTo>
                    <a:pt x="328" y="9"/>
                  </a:lnTo>
                  <a:lnTo>
                    <a:pt x="336" y="9"/>
                  </a:lnTo>
                  <a:lnTo>
                    <a:pt x="408" y="41"/>
                  </a:lnTo>
                  <a:lnTo>
                    <a:pt x="408" y="41"/>
                  </a:lnTo>
                  <a:lnTo>
                    <a:pt x="408" y="49"/>
                  </a:lnTo>
                  <a:lnTo>
                    <a:pt x="456" y="97"/>
                  </a:lnTo>
                  <a:lnTo>
                    <a:pt x="456" y="97"/>
                  </a:lnTo>
                  <a:lnTo>
                    <a:pt x="456" y="97"/>
                  </a:lnTo>
                  <a:lnTo>
                    <a:pt x="480" y="145"/>
                  </a:lnTo>
                  <a:lnTo>
                    <a:pt x="464" y="15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0" name="Freeform 110"/>
            <p:cNvSpPr>
              <a:spLocks/>
            </p:cNvSpPr>
            <p:nvPr/>
          </p:nvSpPr>
          <p:spPr bwMode="auto">
            <a:xfrm>
              <a:off x="6592888" y="2803525"/>
              <a:ext cx="25400" cy="12700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0 h 8"/>
                <a:gd name="T4" fmla="*/ 0 w 16"/>
                <a:gd name="T5" fmla="*/ 8 h 8"/>
                <a:gd name="T6" fmla="*/ 16 w 16"/>
                <a:gd name="T7" fmla="*/ 0 h 8"/>
                <a:gd name="T8" fmla="*/ 16 w 16"/>
                <a:gd name="T9" fmla="*/ 8 h 8"/>
                <a:gd name="T10" fmla="*/ 16 w 16"/>
                <a:gd name="T11" fmla="*/ 8 h 8"/>
                <a:gd name="T12" fmla="*/ 0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1" name="Rectangle 111"/>
            <p:cNvSpPr>
              <a:spLocks noChangeArrowheads="1"/>
            </p:cNvSpPr>
            <p:nvPr/>
          </p:nvSpPr>
          <p:spPr bwMode="auto">
            <a:xfrm>
              <a:off x="5983288" y="2676525"/>
              <a:ext cx="5334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JFK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2" name="Freeform 112"/>
            <p:cNvSpPr>
              <a:spLocks/>
            </p:cNvSpPr>
            <p:nvPr/>
          </p:nvSpPr>
          <p:spPr bwMode="auto">
            <a:xfrm>
              <a:off x="6592888" y="1100138"/>
              <a:ext cx="736600" cy="444500"/>
            </a:xfrm>
            <a:custGeom>
              <a:avLst/>
              <a:gdLst>
                <a:gd name="T0" fmla="*/ 464 w 464"/>
                <a:gd name="T1" fmla="*/ 136 h 280"/>
                <a:gd name="T2" fmla="*/ 440 w 464"/>
                <a:gd name="T3" fmla="*/ 88 h 280"/>
                <a:gd name="T4" fmla="*/ 392 w 464"/>
                <a:gd name="T5" fmla="*/ 40 h 280"/>
                <a:gd name="T6" fmla="*/ 320 w 464"/>
                <a:gd name="T7" fmla="*/ 8 h 280"/>
                <a:gd name="T8" fmla="*/ 232 w 464"/>
                <a:gd name="T9" fmla="*/ 0 h 280"/>
                <a:gd name="T10" fmla="*/ 144 w 464"/>
                <a:gd name="T11" fmla="*/ 8 h 280"/>
                <a:gd name="T12" fmla="*/ 64 w 464"/>
                <a:gd name="T13" fmla="*/ 40 h 280"/>
                <a:gd name="T14" fmla="*/ 16 w 464"/>
                <a:gd name="T15" fmla="*/ 88 h 280"/>
                <a:gd name="T16" fmla="*/ 0 w 464"/>
                <a:gd name="T17" fmla="*/ 136 h 280"/>
                <a:gd name="T18" fmla="*/ 16 w 464"/>
                <a:gd name="T19" fmla="*/ 192 h 280"/>
                <a:gd name="T20" fmla="*/ 64 w 464"/>
                <a:gd name="T21" fmla="*/ 240 h 280"/>
                <a:gd name="T22" fmla="*/ 144 w 464"/>
                <a:gd name="T23" fmla="*/ 264 h 280"/>
                <a:gd name="T24" fmla="*/ 232 w 464"/>
                <a:gd name="T25" fmla="*/ 280 h 280"/>
                <a:gd name="T26" fmla="*/ 320 w 464"/>
                <a:gd name="T27" fmla="*/ 264 h 280"/>
                <a:gd name="T28" fmla="*/ 392 w 464"/>
                <a:gd name="T29" fmla="*/ 240 h 280"/>
                <a:gd name="T30" fmla="*/ 440 w 464"/>
                <a:gd name="T31" fmla="*/ 192 h 280"/>
                <a:gd name="T32" fmla="*/ 464 w 464"/>
                <a:gd name="T33" fmla="*/ 13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4" h="280">
                  <a:moveTo>
                    <a:pt x="464" y="136"/>
                  </a:moveTo>
                  <a:lnTo>
                    <a:pt x="440" y="88"/>
                  </a:lnTo>
                  <a:lnTo>
                    <a:pt x="392" y="40"/>
                  </a:lnTo>
                  <a:lnTo>
                    <a:pt x="320" y="8"/>
                  </a:lnTo>
                  <a:lnTo>
                    <a:pt x="232" y="0"/>
                  </a:lnTo>
                  <a:lnTo>
                    <a:pt x="144" y="8"/>
                  </a:lnTo>
                  <a:lnTo>
                    <a:pt x="64" y="40"/>
                  </a:lnTo>
                  <a:lnTo>
                    <a:pt x="16" y="88"/>
                  </a:lnTo>
                  <a:lnTo>
                    <a:pt x="0" y="136"/>
                  </a:lnTo>
                  <a:lnTo>
                    <a:pt x="16" y="192"/>
                  </a:lnTo>
                  <a:lnTo>
                    <a:pt x="64" y="240"/>
                  </a:lnTo>
                  <a:lnTo>
                    <a:pt x="144" y="264"/>
                  </a:lnTo>
                  <a:lnTo>
                    <a:pt x="232" y="280"/>
                  </a:lnTo>
                  <a:lnTo>
                    <a:pt x="320" y="264"/>
                  </a:lnTo>
                  <a:lnTo>
                    <a:pt x="392" y="240"/>
                  </a:lnTo>
                  <a:lnTo>
                    <a:pt x="440" y="192"/>
                  </a:lnTo>
                  <a:lnTo>
                    <a:pt x="464" y="13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3" name="Freeform 113"/>
            <p:cNvSpPr>
              <a:spLocks/>
            </p:cNvSpPr>
            <p:nvPr/>
          </p:nvSpPr>
          <p:spPr bwMode="auto">
            <a:xfrm>
              <a:off x="6580188" y="1087438"/>
              <a:ext cx="762000" cy="469900"/>
            </a:xfrm>
            <a:custGeom>
              <a:avLst/>
              <a:gdLst>
                <a:gd name="T0" fmla="*/ 440 w 480"/>
                <a:gd name="T1" fmla="*/ 104 h 296"/>
                <a:gd name="T2" fmla="*/ 448 w 480"/>
                <a:gd name="T3" fmla="*/ 104 h 296"/>
                <a:gd name="T4" fmla="*/ 400 w 480"/>
                <a:gd name="T5" fmla="*/ 56 h 296"/>
                <a:gd name="T6" fmla="*/ 328 w 480"/>
                <a:gd name="T7" fmla="*/ 24 h 296"/>
                <a:gd name="T8" fmla="*/ 328 w 480"/>
                <a:gd name="T9" fmla="*/ 24 h 296"/>
                <a:gd name="T10" fmla="*/ 240 w 480"/>
                <a:gd name="T11" fmla="*/ 16 h 296"/>
                <a:gd name="T12" fmla="*/ 152 w 480"/>
                <a:gd name="T13" fmla="*/ 24 h 296"/>
                <a:gd name="T14" fmla="*/ 160 w 480"/>
                <a:gd name="T15" fmla="*/ 24 h 296"/>
                <a:gd name="T16" fmla="*/ 80 w 480"/>
                <a:gd name="T17" fmla="*/ 56 h 296"/>
                <a:gd name="T18" fmla="*/ 32 w 480"/>
                <a:gd name="T19" fmla="*/ 104 h 296"/>
                <a:gd name="T20" fmla="*/ 32 w 480"/>
                <a:gd name="T21" fmla="*/ 104 h 296"/>
                <a:gd name="T22" fmla="*/ 16 w 480"/>
                <a:gd name="T23" fmla="*/ 144 h 296"/>
                <a:gd name="T24" fmla="*/ 32 w 480"/>
                <a:gd name="T25" fmla="*/ 200 h 296"/>
                <a:gd name="T26" fmla="*/ 32 w 480"/>
                <a:gd name="T27" fmla="*/ 200 h 296"/>
                <a:gd name="T28" fmla="*/ 80 w 480"/>
                <a:gd name="T29" fmla="*/ 240 h 296"/>
                <a:gd name="T30" fmla="*/ 160 w 480"/>
                <a:gd name="T31" fmla="*/ 264 h 296"/>
                <a:gd name="T32" fmla="*/ 152 w 480"/>
                <a:gd name="T33" fmla="*/ 264 h 296"/>
                <a:gd name="T34" fmla="*/ 240 w 480"/>
                <a:gd name="T35" fmla="*/ 280 h 296"/>
                <a:gd name="T36" fmla="*/ 328 w 480"/>
                <a:gd name="T37" fmla="*/ 264 h 296"/>
                <a:gd name="T38" fmla="*/ 328 w 480"/>
                <a:gd name="T39" fmla="*/ 264 h 296"/>
                <a:gd name="T40" fmla="*/ 400 w 480"/>
                <a:gd name="T41" fmla="*/ 248 h 296"/>
                <a:gd name="T42" fmla="*/ 448 w 480"/>
                <a:gd name="T43" fmla="*/ 200 h 296"/>
                <a:gd name="T44" fmla="*/ 440 w 480"/>
                <a:gd name="T45" fmla="*/ 200 h 296"/>
                <a:gd name="T46" fmla="*/ 464 w 480"/>
                <a:gd name="T47" fmla="*/ 144 h 296"/>
                <a:gd name="T48" fmla="*/ 480 w 480"/>
                <a:gd name="T49" fmla="*/ 152 h 296"/>
                <a:gd name="T50" fmla="*/ 456 w 480"/>
                <a:gd name="T51" fmla="*/ 208 h 296"/>
                <a:gd name="T52" fmla="*/ 408 w 480"/>
                <a:gd name="T53" fmla="*/ 256 h 296"/>
                <a:gd name="T54" fmla="*/ 408 w 480"/>
                <a:gd name="T55" fmla="*/ 256 h 296"/>
                <a:gd name="T56" fmla="*/ 336 w 480"/>
                <a:gd name="T57" fmla="*/ 280 h 296"/>
                <a:gd name="T58" fmla="*/ 240 w 480"/>
                <a:gd name="T59" fmla="*/ 296 h 296"/>
                <a:gd name="T60" fmla="*/ 240 w 480"/>
                <a:gd name="T61" fmla="*/ 296 h 296"/>
                <a:gd name="T62" fmla="*/ 152 w 480"/>
                <a:gd name="T63" fmla="*/ 280 h 296"/>
                <a:gd name="T64" fmla="*/ 72 w 480"/>
                <a:gd name="T65" fmla="*/ 256 h 296"/>
                <a:gd name="T66" fmla="*/ 72 w 480"/>
                <a:gd name="T67" fmla="*/ 256 h 296"/>
                <a:gd name="T68" fmla="*/ 24 w 480"/>
                <a:gd name="T69" fmla="*/ 208 h 296"/>
                <a:gd name="T70" fmla="*/ 0 w 480"/>
                <a:gd name="T71" fmla="*/ 152 h 296"/>
                <a:gd name="T72" fmla="*/ 0 w 480"/>
                <a:gd name="T73" fmla="*/ 144 h 296"/>
                <a:gd name="T74" fmla="*/ 16 w 480"/>
                <a:gd name="T75" fmla="*/ 96 h 296"/>
                <a:gd name="T76" fmla="*/ 72 w 480"/>
                <a:gd name="T77" fmla="*/ 48 h 296"/>
                <a:gd name="T78" fmla="*/ 72 w 480"/>
                <a:gd name="T79" fmla="*/ 40 h 296"/>
                <a:gd name="T80" fmla="*/ 152 w 480"/>
                <a:gd name="T81" fmla="*/ 8 h 296"/>
                <a:gd name="T82" fmla="*/ 240 w 480"/>
                <a:gd name="T83" fmla="*/ 0 h 296"/>
                <a:gd name="T84" fmla="*/ 240 w 480"/>
                <a:gd name="T85" fmla="*/ 0 h 296"/>
                <a:gd name="T86" fmla="*/ 328 w 480"/>
                <a:gd name="T87" fmla="*/ 8 h 296"/>
                <a:gd name="T88" fmla="*/ 408 w 480"/>
                <a:gd name="T89" fmla="*/ 40 h 296"/>
                <a:gd name="T90" fmla="*/ 408 w 480"/>
                <a:gd name="T91" fmla="*/ 48 h 296"/>
                <a:gd name="T92" fmla="*/ 456 w 480"/>
                <a:gd name="T93" fmla="*/ 96 h 296"/>
                <a:gd name="T94" fmla="*/ 480 w 480"/>
                <a:gd name="T95" fmla="*/ 14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0" h="296">
                  <a:moveTo>
                    <a:pt x="464" y="152"/>
                  </a:moveTo>
                  <a:lnTo>
                    <a:pt x="440" y="104"/>
                  </a:lnTo>
                  <a:lnTo>
                    <a:pt x="448" y="104"/>
                  </a:lnTo>
                  <a:lnTo>
                    <a:pt x="448" y="104"/>
                  </a:lnTo>
                  <a:lnTo>
                    <a:pt x="400" y="56"/>
                  </a:lnTo>
                  <a:lnTo>
                    <a:pt x="400" y="56"/>
                  </a:lnTo>
                  <a:lnTo>
                    <a:pt x="400" y="56"/>
                  </a:lnTo>
                  <a:lnTo>
                    <a:pt x="328" y="24"/>
                  </a:lnTo>
                  <a:lnTo>
                    <a:pt x="328" y="24"/>
                  </a:lnTo>
                  <a:lnTo>
                    <a:pt x="328" y="24"/>
                  </a:lnTo>
                  <a:lnTo>
                    <a:pt x="240" y="16"/>
                  </a:lnTo>
                  <a:lnTo>
                    <a:pt x="240" y="16"/>
                  </a:lnTo>
                  <a:lnTo>
                    <a:pt x="240" y="16"/>
                  </a:lnTo>
                  <a:lnTo>
                    <a:pt x="152" y="24"/>
                  </a:lnTo>
                  <a:lnTo>
                    <a:pt x="160" y="24"/>
                  </a:lnTo>
                  <a:lnTo>
                    <a:pt x="160" y="24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16" y="152"/>
                  </a:lnTo>
                  <a:lnTo>
                    <a:pt x="16" y="144"/>
                  </a:lnTo>
                  <a:lnTo>
                    <a:pt x="16" y="144"/>
                  </a:lnTo>
                  <a:lnTo>
                    <a:pt x="32" y="200"/>
                  </a:lnTo>
                  <a:lnTo>
                    <a:pt x="32" y="200"/>
                  </a:lnTo>
                  <a:lnTo>
                    <a:pt x="32" y="200"/>
                  </a:lnTo>
                  <a:lnTo>
                    <a:pt x="80" y="248"/>
                  </a:lnTo>
                  <a:lnTo>
                    <a:pt x="80" y="240"/>
                  </a:lnTo>
                  <a:lnTo>
                    <a:pt x="80" y="240"/>
                  </a:lnTo>
                  <a:lnTo>
                    <a:pt x="160" y="264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240" y="280"/>
                  </a:lnTo>
                  <a:lnTo>
                    <a:pt x="240" y="280"/>
                  </a:lnTo>
                  <a:lnTo>
                    <a:pt x="240" y="280"/>
                  </a:lnTo>
                  <a:lnTo>
                    <a:pt x="328" y="264"/>
                  </a:lnTo>
                  <a:lnTo>
                    <a:pt x="328" y="264"/>
                  </a:lnTo>
                  <a:lnTo>
                    <a:pt x="328" y="264"/>
                  </a:lnTo>
                  <a:lnTo>
                    <a:pt x="400" y="240"/>
                  </a:lnTo>
                  <a:lnTo>
                    <a:pt x="400" y="248"/>
                  </a:lnTo>
                  <a:lnTo>
                    <a:pt x="400" y="248"/>
                  </a:lnTo>
                  <a:lnTo>
                    <a:pt x="448" y="200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80" y="152"/>
                  </a:lnTo>
                  <a:lnTo>
                    <a:pt x="480" y="152"/>
                  </a:lnTo>
                  <a:lnTo>
                    <a:pt x="456" y="208"/>
                  </a:lnTo>
                  <a:lnTo>
                    <a:pt x="456" y="208"/>
                  </a:lnTo>
                  <a:lnTo>
                    <a:pt x="456" y="208"/>
                  </a:lnTo>
                  <a:lnTo>
                    <a:pt x="408" y="256"/>
                  </a:lnTo>
                  <a:lnTo>
                    <a:pt x="408" y="256"/>
                  </a:lnTo>
                  <a:lnTo>
                    <a:pt x="408" y="256"/>
                  </a:lnTo>
                  <a:lnTo>
                    <a:pt x="336" y="280"/>
                  </a:lnTo>
                  <a:lnTo>
                    <a:pt x="336" y="280"/>
                  </a:lnTo>
                  <a:lnTo>
                    <a:pt x="328" y="280"/>
                  </a:lnTo>
                  <a:lnTo>
                    <a:pt x="240" y="296"/>
                  </a:lnTo>
                  <a:lnTo>
                    <a:pt x="240" y="296"/>
                  </a:lnTo>
                  <a:lnTo>
                    <a:pt x="240" y="296"/>
                  </a:lnTo>
                  <a:lnTo>
                    <a:pt x="152" y="280"/>
                  </a:lnTo>
                  <a:lnTo>
                    <a:pt x="152" y="280"/>
                  </a:lnTo>
                  <a:lnTo>
                    <a:pt x="152" y="280"/>
                  </a:lnTo>
                  <a:lnTo>
                    <a:pt x="72" y="256"/>
                  </a:lnTo>
                  <a:lnTo>
                    <a:pt x="72" y="256"/>
                  </a:lnTo>
                  <a:lnTo>
                    <a:pt x="72" y="256"/>
                  </a:lnTo>
                  <a:lnTo>
                    <a:pt x="24" y="208"/>
                  </a:lnTo>
                  <a:lnTo>
                    <a:pt x="24" y="208"/>
                  </a:lnTo>
                  <a:lnTo>
                    <a:pt x="16" y="20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44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24" y="9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0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328" y="8"/>
                  </a:lnTo>
                  <a:lnTo>
                    <a:pt x="328" y="8"/>
                  </a:lnTo>
                  <a:lnTo>
                    <a:pt x="336" y="8"/>
                  </a:lnTo>
                  <a:lnTo>
                    <a:pt x="408" y="40"/>
                  </a:lnTo>
                  <a:lnTo>
                    <a:pt x="408" y="40"/>
                  </a:lnTo>
                  <a:lnTo>
                    <a:pt x="408" y="48"/>
                  </a:lnTo>
                  <a:lnTo>
                    <a:pt x="456" y="96"/>
                  </a:lnTo>
                  <a:lnTo>
                    <a:pt x="456" y="96"/>
                  </a:lnTo>
                  <a:lnTo>
                    <a:pt x="456" y="96"/>
                  </a:lnTo>
                  <a:lnTo>
                    <a:pt x="480" y="144"/>
                  </a:lnTo>
                  <a:lnTo>
                    <a:pt x="464" y="15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4" name="Freeform 114"/>
            <p:cNvSpPr>
              <a:spLocks/>
            </p:cNvSpPr>
            <p:nvPr/>
          </p:nvSpPr>
          <p:spPr bwMode="auto">
            <a:xfrm>
              <a:off x="7316788" y="1316038"/>
              <a:ext cx="25400" cy="12700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0 h 8"/>
                <a:gd name="T4" fmla="*/ 0 w 16"/>
                <a:gd name="T5" fmla="*/ 8 h 8"/>
                <a:gd name="T6" fmla="*/ 16 w 16"/>
                <a:gd name="T7" fmla="*/ 0 h 8"/>
                <a:gd name="T8" fmla="*/ 16 w 16"/>
                <a:gd name="T9" fmla="*/ 8 h 8"/>
                <a:gd name="T10" fmla="*/ 16 w 16"/>
                <a:gd name="T11" fmla="*/ 8 h 8"/>
                <a:gd name="T12" fmla="*/ 0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5" name="Rectangle 115"/>
            <p:cNvSpPr>
              <a:spLocks noChangeArrowheads="1"/>
            </p:cNvSpPr>
            <p:nvPr/>
          </p:nvSpPr>
          <p:spPr bwMode="auto">
            <a:xfrm>
              <a:off x="6694488" y="1189038"/>
              <a:ext cx="6096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dirty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BOS</a:t>
              </a:r>
              <a:endParaRPr lang="en-US" i="0" dirty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6" name="Freeform 116"/>
            <p:cNvSpPr>
              <a:spLocks/>
            </p:cNvSpPr>
            <p:nvPr/>
          </p:nvSpPr>
          <p:spPr bwMode="auto">
            <a:xfrm>
              <a:off x="5729288" y="5408613"/>
              <a:ext cx="736600" cy="444500"/>
            </a:xfrm>
            <a:custGeom>
              <a:avLst/>
              <a:gdLst>
                <a:gd name="T0" fmla="*/ 464 w 464"/>
                <a:gd name="T1" fmla="*/ 136 h 280"/>
                <a:gd name="T2" fmla="*/ 440 w 464"/>
                <a:gd name="T3" fmla="*/ 88 h 280"/>
                <a:gd name="T4" fmla="*/ 392 w 464"/>
                <a:gd name="T5" fmla="*/ 40 h 280"/>
                <a:gd name="T6" fmla="*/ 320 w 464"/>
                <a:gd name="T7" fmla="*/ 8 h 280"/>
                <a:gd name="T8" fmla="*/ 232 w 464"/>
                <a:gd name="T9" fmla="*/ 0 h 280"/>
                <a:gd name="T10" fmla="*/ 144 w 464"/>
                <a:gd name="T11" fmla="*/ 8 h 280"/>
                <a:gd name="T12" fmla="*/ 64 w 464"/>
                <a:gd name="T13" fmla="*/ 40 h 280"/>
                <a:gd name="T14" fmla="*/ 16 w 464"/>
                <a:gd name="T15" fmla="*/ 88 h 280"/>
                <a:gd name="T16" fmla="*/ 0 w 464"/>
                <a:gd name="T17" fmla="*/ 136 h 280"/>
                <a:gd name="T18" fmla="*/ 16 w 464"/>
                <a:gd name="T19" fmla="*/ 192 h 280"/>
                <a:gd name="T20" fmla="*/ 64 w 464"/>
                <a:gd name="T21" fmla="*/ 240 h 280"/>
                <a:gd name="T22" fmla="*/ 144 w 464"/>
                <a:gd name="T23" fmla="*/ 264 h 280"/>
                <a:gd name="T24" fmla="*/ 232 w 464"/>
                <a:gd name="T25" fmla="*/ 280 h 280"/>
                <a:gd name="T26" fmla="*/ 320 w 464"/>
                <a:gd name="T27" fmla="*/ 264 h 280"/>
                <a:gd name="T28" fmla="*/ 392 w 464"/>
                <a:gd name="T29" fmla="*/ 240 h 280"/>
                <a:gd name="T30" fmla="*/ 440 w 464"/>
                <a:gd name="T31" fmla="*/ 192 h 280"/>
                <a:gd name="T32" fmla="*/ 464 w 464"/>
                <a:gd name="T33" fmla="*/ 13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4" h="280">
                  <a:moveTo>
                    <a:pt x="464" y="136"/>
                  </a:moveTo>
                  <a:lnTo>
                    <a:pt x="440" y="88"/>
                  </a:lnTo>
                  <a:lnTo>
                    <a:pt x="392" y="40"/>
                  </a:lnTo>
                  <a:lnTo>
                    <a:pt x="320" y="8"/>
                  </a:lnTo>
                  <a:lnTo>
                    <a:pt x="232" y="0"/>
                  </a:lnTo>
                  <a:lnTo>
                    <a:pt x="144" y="8"/>
                  </a:lnTo>
                  <a:lnTo>
                    <a:pt x="64" y="40"/>
                  </a:lnTo>
                  <a:lnTo>
                    <a:pt x="16" y="88"/>
                  </a:lnTo>
                  <a:lnTo>
                    <a:pt x="0" y="136"/>
                  </a:lnTo>
                  <a:lnTo>
                    <a:pt x="16" y="192"/>
                  </a:lnTo>
                  <a:lnTo>
                    <a:pt x="64" y="240"/>
                  </a:lnTo>
                  <a:lnTo>
                    <a:pt x="144" y="264"/>
                  </a:lnTo>
                  <a:lnTo>
                    <a:pt x="232" y="280"/>
                  </a:lnTo>
                  <a:lnTo>
                    <a:pt x="320" y="264"/>
                  </a:lnTo>
                  <a:lnTo>
                    <a:pt x="392" y="240"/>
                  </a:lnTo>
                  <a:lnTo>
                    <a:pt x="440" y="192"/>
                  </a:lnTo>
                  <a:lnTo>
                    <a:pt x="464" y="13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7" name="Freeform 117"/>
            <p:cNvSpPr>
              <a:spLocks/>
            </p:cNvSpPr>
            <p:nvPr/>
          </p:nvSpPr>
          <p:spPr bwMode="auto">
            <a:xfrm>
              <a:off x="5716588" y="5395913"/>
              <a:ext cx="762000" cy="469900"/>
            </a:xfrm>
            <a:custGeom>
              <a:avLst/>
              <a:gdLst>
                <a:gd name="T0" fmla="*/ 440 w 480"/>
                <a:gd name="T1" fmla="*/ 104 h 296"/>
                <a:gd name="T2" fmla="*/ 448 w 480"/>
                <a:gd name="T3" fmla="*/ 104 h 296"/>
                <a:gd name="T4" fmla="*/ 400 w 480"/>
                <a:gd name="T5" fmla="*/ 56 h 296"/>
                <a:gd name="T6" fmla="*/ 328 w 480"/>
                <a:gd name="T7" fmla="*/ 24 h 296"/>
                <a:gd name="T8" fmla="*/ 328 w 480"/>
                <a:gd name="T9" fmla="*/ 24 h 296"/>
                <a:gd name="T10" fmla="*/ 240 w 480"/>
                <a:gd name="T11" fmla="*/ 16 h 296"/>
                <a:gd name="T12" fmla="*/ 152 w 480"/>
                <a:gd name="T13" fmla="*/ 24 h 296"/>
                <a:gd name="T14" fmla="*/ 160 w 480"/>
                <a:gd name="T15" fmla="*/ 24 h 296"/>
                <a:gd name="T16" fmla="*/ 80 w 480"/>
                <a:gd name="T17" fmla="*/ 56 h 296"/>
                <a:gd name="T18" fmla="*/ 32 w 480"/>
                <a:gd name="T19" fmla="*/ 104 h 296"/>
                <a:gd name="T20" fmla="*/ 32 w 480"/>
                <a:gd name="T21" fmla="*/ 104 h 296"/>
                <a:gd name="T22" fmla="*/ 16 w 480"/>
                <a:gd name="T23" fmla="*/ 144 h 296"/>
                <a:gd name="T24" fmla="*/ 32 w 480"/>
                <a:gd name="T25" fmla="*/ 200 h 296"/>
                <a:gd name="T26" fmla="*/ 32 w 480"/>
                <a:gd name="T27" fmla="*/ 200 h 296"/>
                <a:gd name="T28" fmla="*/ 80 w 480"/>
                <a:gd name="T29" fmla="*/ 240 h 296"/>
                <a:gd name="T30" fmla="*/ 160 w 480"/>
                <a:gd name="T31" fmla="*/ 264 h 296"/>
                <a:gd name="T32" fmla="*/ 152 w 480"/>
                <a:gd name="T33" fmla="*/ 264 h 296"/>
                <a:gd name="T34" fmla="*/ 240 w 480"/>
                <a:gd name="T35" fmla="*/ 280 h 296"/>
                <a:gd name="T36" fmla="*/ 328 w 480"/>
                <a:gd name="T37" fmla="*/ 264 h 296"/>
                <a:gd name="T38" fmla="*/ 328 w 480"/>
                <a:gd name="T39" fmla="*/ 264 h 296"/>
                <a:gd name="T40" fmla="*/ 400 w 480"/>
                <a:gd name="T41" fmla="*/ 248 h 296"/>
                <a:gd name="T42" fmla="*/ 448 w 480"/>
                <a:gd name="T43" fmla="*/ 200 h 296"/>
                <a:gd name="T44" fmla="*/ 440 w 480"/>
                <a:gd name="T45" fmla="*/ 200 h 296"/>
                <a:gd name="T46" fmla="*/ 464 w 480"/>
                <a:gd name="T47" fmla="*/ 144 h 296"/>
                <a:gd name="T48" fmla="*/ 480 w 480"/>
                <a:gd name="T49" fmla="*/ 152 h 296"/>
                <a:gd name="T50" fmla="*/ 456 w 480"/>
                <a:gd name="T51" fmla="*/ 208 h 296"/>
                <a:gd name="T52" fmla="*/ 408 w 480"/>
                <a:gd name="T53" fmla="*/ 256 h 296"/>
                <a:gd name="T54" fmla="*/ 408 w 480"/>
                <a:gd name="T55" fmla="*/ 256 h 296"/>
                <a:gd name="T56" fmla="*/ 336 w 480"/>
                <a:gd name="T57" fmla="*/ 280 h 296"/>
                <a:gd name="T58" fmla="*/ 240 w 480"/>
                <a:gd name="T59" fmla="*/ 296 h 296"/>
                <a:gd name="T60" fmla="*/ 240 w 480"/>
                <a:gd name="T61" fmla="*/ 296 h 296"/>
                <a:gd name="T62" fmla="*/ 152 w 480"/>
                <a:gd name="T63" fmla="*/ 280 h 296"/>
                <a:gd name="T64" fmla="*/ 72 w 480"/>
                <a:gd name="T65" fmla="*/ 256 h 296"/>
                <a:gd name="T66" fmla="*/ 72 w 480"/>
                <a:gd name="T67" fmla="*/ 256 h 296"/>
                <a:gd name="T68" fmla="*/ 24 w 480"/>
                <a:gd name="T69" fmla="*/ 208 h 296"/>
                <a:gd name="T70" fmla="*/ 0 w 480"/>
                <a:gd name="T71" fmla="*/ 152 h 296"/>
                <a:gd name="T72" fmla="*/ 0 w 480"/>
                <a:gd name="T73" fmla="*/ 144 h 296"/>
                <a:gd name="T74" fmla="*/ 16 w 480"/>
                <a:gd name="T75" fmla="*/ 96 h 296"/>
                <a:gd name="T76" fmla="*/ 72 w 480"/>
                <a:gd name="T77" fmla="*/ 48 h 296"/>
                <a:gd name="T78" fmla="*/ 72 w 480"/>
                <a:gd name="T79" fmla="*/ 40 h 296"/>
                <a:gd name="T80" fmla="*/ 152 w 480"/>
                <a:gd name="T81" fmla="*/ 8 h 296"/>
                <a:gd name="T82" fmla="*/ 240 w 480"/>
                <a:gd name="T83" fmla="*/ 0 h 296"/>
                <a:gd name="T84" fmla="*/ 240 w 480"/>
                <a:gd name="T85" fmla="*/ 0 h 296"/>
                <a:gd name="T86" fmla="*/ 328 w 480"/>
                <a:gd name="T87" fmla="*/ 8 h 296"/>
                <a:gd name="T88" fmla="*/ 408 w 480"/>
                <a:gd name="T89" fmla="*/ 40 h 296"/>
                <a:gd name="T90" fmla="*/ 408 w 480"/>
                <a:gd name="T91" fmla="*/ 48 h 296"/>
                <a:gd name="T92" fmla="*/ 456 w 480"/>
                <a:gd name="T93" fmla="*/ 96 h 296"/>
                <a:gd name="T94" fmla="*/ 480 w 480"/>
                <a:gd name="T95" fmla="*/ 14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0" h="296">
                  <a:moveTo>
                    <a:pt x="464" y="152"/>
                  </a:moveTo>
                  <a:lnTo>
                    <a:pt x="440" y="104"/>
                  </a:lnTo>
                  <a:lnTo>
                    <a:pt x="448" y="104"/>
                  </a:lnTo>
                  <a:lnTo>
                    <a:pt x="448" y="104"/>
                  </a:lnTo>
                  <a:lnTo>
                    <a:pt x="400" y="56"/>
                  </a:lnTo>
                  <a:lnTo>
                    <a:pt x="400" y="56"/>
                  </a:lnTo>
                  <a:lnTo>
                    <a:pt x="400" y="56"/>
                  </a:lnTo>
                  <a:lnTo>
                    <a:pt x="328" y="24"/>
                  </a:lnTo>
                  <a:lnTo>
                    <a:pt x="328" y="24"/>
                  </a:lnTo>
                  <a:lnTo>
                    <a:pt x="328" y="24"/>
                  </a:lnTo>
                  <a:lnTo>
                    <a:pt x="240" y="16"/>
                  </a:lnTo>
                  <a:lnTo>
                    <a:pt x="240" y="16"/>
                  </a:lnTo>
                  <a:lnTo>
                    <a:pt x="240" y="16"/>
                  </a:lnTo>
                  <a:lnTo>
                    <a:pt x="152" y="24"/>
                  </a:lnTo>
                  <a:lnTo>
                    <a:pt x="160" y="24"/>
                  </a:lnTo>
                  <a:lnTo>
                    <a:pt x="160" y="24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16" y="152"/>
                  </a:lnTo>
                  <a:lnTo>
                    <a:pt x="16" y="144"/>
                  </a:lnTo>
                  <a:lnTo>
                    <a:pt x="16" y="144"/>
                  </a:lnTo>
                  <a:lnTo>
                    <a:pt x="32" y="200"/>
                  </a:lnTo>
                  <a:lnTo>
                    <a:pt x="32" y="200"/>
                  </a:lnTo>
                  <a:lnTo>
                    <a:pt x="32" y="200"/>
                  </a:lnTo>
                  <a:lnTo>
                    <a:pt x="80" y="248"/>
                  </a:lnTo>
                  <a:lnTo>
                    <a:pt x="80" y="240"/>
                  </a:lnTo>
                  <a:lnTo>
                    <a:pt x="80" y="240"/>
                  </a:lnTo>
                  <a:lnTo>
                    <a:pt x="160" y="264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240" y="280"/>
                  </a:lnTo>
                  <a:lnTo>
                    <a:pt x="240" y="280"/>
                  </a:lnTo>
                  <a:lnTo>
                    <a:pt x="240" y="280"/>
                  </a:lnTo>
                  <a:lnTo>
                    <a:pt x="328" y="264"/>
                  </a:lnTo>
                  <a:lnTo>
                    <a:pt x="328" y="264"/>
                  </a:lnTo>
                  <a:lnTo>
                    <a:pt x="328" y="264"/>
                  </a:lnTo>
                  <a:lnTo>
                    <a:pt x="400" y="240"/>
                  </a:lnTo>
                  <a:lnTo>
                    <a:pt x="400" y="248"/>
                  </a:lnTo>
                  <a:lnTo>
                    <a:pt x="400" y="248"/>
                  </a:lnTo>
                  <a:lnTo>
                    <a:pt x="448" y="200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80" y="152"/>
                  </a:lnTo>
                  <a:lnTo>
                    <a:pt x="480" y="152"/>
                  </a:lnTo>
                  <a:lnTo>
                    <a:pt x="456" y="208"/>
                  </a:lnTo>
                  <a:lnTo>
                    <a:pt x="456" y="208"/>
                  </a:lnTo>
                  <a:lnTo>
                    <a:pt x="456" y="208"/>
                  </a:lnTo>
                  <a:lnTo>
                    <a:pt x="408" y="256"/>
                  </a:lnTo>
                  <a:lnTo>
                    <a:pt x="408" y="256"/>
                  </a:lnTo>
                  <a:lnTo>
                    <a:pt x="408" y="256"/>
                  </a:lnTo>
                  <a:lnTo>
                    <a:pt x="336" y="280"/>
                  </a:lnTo>
                  <a:lnTo>
                    <a:pt x="336" y="280"/>
                  </a:lnTo>
                  <a:lnTo>
                    <a:pt x="328" y="280"/>
                  </a:lnTo>
                  <a:lnTo>
                    <a:pt x="240" y="296"/>
                  </a:lnTo>
                  <a:lnTo>
                    <a:pt x="240" y="296"/>
                  </a:lnTo>
                  <a:lnTo>
                    <a:pt x="240" y="296"/>
                  </a:lnTo>
                  <a:lnTo>
                    <a:pt x="152" y="280"/>
                  </a:lnTo>
                  <a:lnTo>
                    <a:pt x="152" y="280"/>
                  </a:lnTo>
                  <a:lnTo>
                    <a:pt x="152" y="280"/>
                  </a:lnTo>
                  <a:lnTo>
                    <a:pt x="72" y="256"/>
                  </a:lnTo>
                  <a:lnTo>
                    <a:pt x="72" y="256"/>
                  </a:lnTo>
                  <a:lnTo>
                    <a:pt x="72" y="256"/>
                  </a:lnTo>
                  <a:lnTo>
                    <a:pt x="24" y="208"/>
                  </a:lnTo>
                  <a:lnTo>
                    <a:pt x="24" y="208"/>
                  </a:lnTo>
                  <a:lnTo>
                    <a:pt x="16" y="20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44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24" y="9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0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328" y="8"/>
                  </a:lnTo>
                  <a:lnTo>
                    <a:pt x="328" y="8"/>
                  </a:lnTo>
                  <a:lnTo>
                    <a:pt x="336" y="8"/>
                  </a:lnTo>
                  <a:lnTo>
                    <a:pt x="408" y="40"/>
                  </a:lnTo>
                  <a:lnTo>
                    <a:pt x="408" y="40"/>
                  </a:lnTo>
                  <a:lnTo>
                    <a:pt x="408" y="48"/>
                  </a:lnTo>
                  <a:lnTo>
                    <a:pt x="456" y="96"/>
                  </a:lnTo>
                  <a:lnTo>
                    <a:pt x="456" y="96"/>
                  </a:lnTo>
                  <a:lnTo>
                    <a:pt x="456" y="96"/>
                  </a:lnTo>
                  <a:lnTo>
                    <a:pt x="480" y="144"/>
                  </a:lnTo>
                  <a:lnTo>
                    <a:pt x="464" y="15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8" name="Freeform 118"/>
            <p:cNvSpPr>
              <a:spLocks/>
            </p:cNvSpPr>
            <p:nvPr/>
          </p:nvSpPr>
          <p:spPr bwMode="auto">
            <a:xfrm>
              <a:off x="6453188" y="5624513"/>
              <a:ext cx="25400" cy="12700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0 h 8"/>
                <a:gd name="T4" fmla="*/ 0 w 16"/>
                <a:gd name="T5" fmla="*/ 8 h 8"/>
                <a:gd name="T6" fmla="*/ 16 w 16"/>
                <a:gd name="T7" fmla="*/ 0 h 8"/>
                <a:gd name="T8" fmla="*/ 16 w 16"/>
                <a:gd name="T9" fmla="*/ 8 h 8"/>
                <a:gd name="T10" fmla="*/ 16 w 16"/>
                <a:gd name="T11" fmla="*/ 8 h 8"/>
                <a:gd name="T12" fmla="*/ 0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9" name="Rectangle 119"/>
            <p:cNvSpPr>
              <a:spLocks noChangeArrowheads="1"/>
            </p:cNvSpPr>
            <p:nvPr/>
          </p:nvSpPr>
          <p:spPr bwMode="auto">
            <a:xfrm>
              <a:off x="5843588" y="5497513"/>
              <a:ext cx="5969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MIA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0" name="Freeform 120"/>
            <p:cNvSpPr>
              <a:spLocks/>
            </p:cNvSpPr>
            <p:nvPr/>
          </p:nvSpPr>
          <p:spPr bwMode="auto">
            <a:xfrm>
              <a:off x="3987800" y="2078038"/>
              <a:ext cx="736600" cy="444500"/>
            </a:xfrm>
            <a:custGeom>
              <a:avLst/>
              <a:gdLst>
                <a:gd name="T0" fmla="*/ 464 w 464"/>
                <a:gd name="T1" fmla="*/ 136 h 280"/>
                <a:gd name="T2" fmla="*/ 440 w 464"/>
                <a:gd name="T3" fmla="*/ 88 h 280"/>
                <a:gd name="T4" fmla="*/ 392 w 464"/>
                <a:gd name="T5" fmla="*/ 40 h 280"/>
                <a:gd name="T6" fmla="*/ 320 w 464"/>
                <a:gd name="T7" fmla="*/ 8 h 280"/>
                <a:gd name="T8" fmla="*/ 232 w 464"/>
                <a:gd name="T9" fmla="*/ 0 h 280"/>
                <a:gd name="T10" fmla="*/ 144 w 464"/>
                <a:gd name="T11" fmla="*/ 8 h 280"/>
                <a:gd name="T12" fmla="*/ 64 w 464"/>
                <a:gd name="T13" fmla="*/ 40 h 280"/>
                <a:gd name="T14" fmla="*/ 16 w 464"/>
                <a:gd name="T15" fmla="*/ 88 h 280"/>
                <a:gd name="T16" fmla="*/ 0 w 464"/>
                <a:gd name="T17" fmla="*/ 136 h 280"/>
                <a:gd name="T18" fmla="*/ 16 w 464"/>
                <a:gd name="T19" fmla="*/ 192 h 280"/>
                <a:gd name="T20" fmla="*/ 64 w 464"/>
                <a:gd name="T21" fmla="*/ 240 h 280"/>
                <a:gd name="T22" fmla="*/ 144 w 464"/>
                <a:gd name="T23" fmla="*/ 264 h 280"/>
                <a:gd name="T24" fmla="*/ 232 w 464"/>
                <a:gd name="T25" fmla="*/ 280 h 280"/>
                <a:gd name="T26" fmla="*/ 320 w 464"/>
                <a:gd name="T27" fmla="*/ 264 h 280"/>
                <a:gd name="T28" fmla="*/ 392 w 464"/>
                <a:gd name="T29" fmla="*/ 240 h 280"/>
                <a:gd name="T30" fmla="*/ 440 w 464"/>
                <a:gd name="T31" fmla="*/ 192 h 280"/>
                <a:gd name="T32" fmla="*/ 464 w 464"/>
                <a:gd name="T33" fmla="*/ 13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4" h="280">
                  <a:moveTo>
                    <a:pt x="464" y="136"/>
                  </a:moveTo>
                  <a:lnTo>
                    <a:pt x="440" y="88"/>
                  </a:lnTo>
                  <a:lnTo>
                    <a:pt x="392" y="40"/>
                  </a:lnTo>
                  <a:lnTo>
                    <a:pt x="320" y="8"/>
                  </a:lnTo>
                  <a:lnTo>
                    <a:pt x="232" y="0"/>
                  </a:lnTo>
                  <a:lnTo>
                    <a:pt x="144" y="8"/>
                  </a:lnTo>
                  <a:lnTo>
                    <a:pt x="64" y="40"/>
                  </a:lnTo>
                  <a:lnTo>
                    <a:pt x="16" y="88"/>
                  </a:lnTo>
                  <a:lnTo>
                    <a:pt x="0" y="136"/>
                  </a:lnTo>
                  <a:lnTo>
                    <a:pt x="16" y="192"/>
                  </a:lnTo>
                  <a:lnTo>
                    <a:pt x="64" y="240"/>
                  </a:lnTo>
                  <a:lnTo>
                    <a:pt x="144" y="264"/>
                  </a:lnTo>
                  <a:lnTo>
                    <a:pt x="232" y="280"/>
                  </a:lnTo>
                  <a:lnTo>
                    <a:pt x="320" y="264"/>
                  </a:lnTo>
                  <a:lnTo>
                    <a:pt x="392" y="240"/>
                  </a:lnTo>
                  <a:lnTo>
                    <a:pt x="440" y="192"/>
                  </a:lnTo>
                  <a:lnTo>
                    <a:pt x="464" y="13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1" name="Freeform 121"/>
            <p:cNvSpPr>
              <a:spLocks/>
            </p:cNvSpPr>
            <p:nvPr/>
          </p:nvSpPr>
          <p:spPr bwMode="auto">
            <a:xfrm>
              <a:off x="3975100" y="2065338"/>
              <a:ext cx="762000" cy="469900"/>
            </a:xfrm>
            <a:custGeom>
              <a:avLst/>
              <a:gdLst>
                <a:gd name="T0" fmla="*/ 440 w 480"/>
                <a:gd name="T1" fmla="*/ 104 h 296"/>
                <a:gd name="T2" fmla="*/ 448 w 480"/>
                <a:gd name="T3" fmla="*/ 104 h 296"/>
                <a:gd name="T4" fmla="*/ 400 w 480"/>
                <a:gd name="T5" fmla="*/ 56 h 296"/>
                <a:gd name="T6" fmla="*/ 328 w 480"/>
                <a:gd name="T7" fmla="*/ 24 h 296"/>
                <a:gd name="T8" fmla="*/ 328 w 480"/>
                <a:gd name="T9" fmla="*/ 24 h 296"/>
                <a:gd name="T10" fmla="*/ 240 w 480"/>
                <a:gd name="T11" fmla="*/ 16 h 296"/>
                <a:gd name="T12" fmla="*/ 152 w 480"/>
                <a:gd name="T13" fmla="*/ 24 h 296"/>
                <a:gd name="T14" fmla="*/ 160 w 480"/>
                <a:gd name="T15" fmla="*/ 24 h 296"/>
                <a:gd name="T16" fmla="*/ 80 w 480"/>
                <a:gd name="T17" fmla="*/ 56 h 296"/>
                <a:gd name="T18" fmla="*/ 32 w 480"/>
                <a:gd name="T19" fmla="*/ 104 h 296"/>
                <a:gd name="T20" fmla="*/ 32 w 480"/>
                <a:gd name="T21" fmla="*/ 104 h 296"/>
                <a:gd name="T22" fmla="*/ 16 w 480"/>
                <a:gd name="T23" fmla="*/ 144 h 296"/>
                <a:gd name="T24" fmla="*/ 32 w 480"/>
                <a:gd name="T25" fmla="*/ 200 h 296"/>
                <a:gd name="T26" fmla="*/ 32 w 480"/>
                <a:gd name="T27" fmla="*/ 200 h 296"/>
                <a:gd name="T28" fmla="*/ 80 w 480"/>
                <a:gd name="T29" fmla="*/ 240 h 296"/>
                <a:gd name="T30" fmla="*/ 160 w 480"/>
                <a:gd name="T31" fmla="*/ 264 h 296"/>
                <a:gd name="T32" fmla="*/ 152 w 480"/>
                <a:gd name="T33" fmla="*/ 264 h 296"/>
                <a:gd name="T34" fmla="*/ 240 w 480"/>
                <a:gd name="T35" fmla="*/ 280 h 296"/>
                <a:gd name="T36" fmla="*/ 328 w 480"/>
                <a:gd name="T37" fmla="*/ 264 h 296"/>
                <a:gd name="T38" fmla="*/ 328 w 480"/>
                <a:gd name="T39" fmla="*/ 264 h 296"/>
                <a:gd name="T40" fmla="*/ 400 w 480"/>
                <a:gd name="T41" fmla="*/ 248 h 296"/>
                <a:gd name="T42" fmla="*/ 448 w 480"/>
                <a:gd name="T43" fmla="*/ 200 h 296"/>
                <a:gd name="T44" fmla="*/ 440 w 480"/>
                <a:gd name="T45" fmla="*/ 200 h 296"/>
                <a:gd name="T46" fmla="*/ 464 w 480"/>
                <a:gd name="T47" fmla="*/ 144 h 296"/>
                <a:gd name="T48" fmla="*/ 480 w 480"/>
                <a:gd name="T49" fmla="*/ 152 h 296"/>
                <a:gd name="T50" fmla="*/ 456 w 480"/>
                <a:gd name="T51" fmla="*/ 208 h 296"/>
                <a:gd name="T52" fmla="*/ 408 w 480"/>
                <a:gd name="T53" fmla="*/ 256 h 296"/>
                <a:gd name="T54" fmla="*/ 408 w 480"/>
                <a:gd name="T55" fmla="*/ 256 h 296"/>
                <a:gd name="T56" fmla="*/ 336 w 480"/>
                <a:gd name="T57" fmla="*/ 280 h 296"/>
                <a:gd name="T58" fmla="*/ 240 w 480"/>
                <a:gd name="T59" fmla="*/ 296 h 296"/>
                <a:gd name="T60" fmla="*/ 240 w 480"/>
                <a:gd name="T61" fmla="*/ 296 h 296"/>
                <a:gd name="T62" fmla="*/ 152 w 480"/>
                <a:gd name="T63" fmla="*/ 280 h 296"/>
                <a:gd name="T64" fmla="*/ 72 w 480"/>
                <a:gd name="T65" fmla="*/ 256 h 296"/>
                <a:gd name="T66" fmla="*/ 72 w 480"/>
                <a:gd name="T67" fmla="*/ 256 h 296"/>
                <a:gd name="T68" fmla="*/ 24 w 480"/>
                <a:gd name="T69" fmla="*/ 208 h 296"/>
                <a:gd name="T70" fmla="*/ 0 w 480"/>
                <a:gd name="T71" fmla="*/ 152 h 296"/>
                <a:gd name="T72" fmla="*/ 0 w 480"/>
                <a:gd name="T73" fmla="*/ 144 h 296"/>
                <a:gd name="T74" fmla="*/ 16 w 480"/>
                <a:gd name="T75" fmla="*/ 96 h 296"/>
                <a:gd name="T76" fmla="*/ 72 w 480"/>
                <a:gd name="T77" fmla="*/ 48 h 296"/>
                <a:gd name="T78" fmla="*/ 72 w 480"/>
                <a:gd name="T79" fmla="*/ 40 h 296"/>
                <a:gd name="T80" fmla="*/ 152 w 480"/>
                <a:gd name="T81" fmla="*/ 8 h 296"/>
                <a:gd name="T82" fmla="*/ 240 w 480"/>
                <a:gd name="T83" fmla="*/ 0 h 296"/>
                <a:gd name="T84" fmla="*/ 240 w 480"/>
                <a:gd name="T85" fmla="*/ 0 h 296"/>
                <a:gd name="T86" fmla="*/ 328 w 480"/>
                <a:gd name="T87" fmla="*/ 8 h 296"/>
                <a:gd name="T88" fmla="*/ 408 w 480"/>
                <a:gd name="T89" fmla="*/ 40 h 296"/>
                <a:gd name="T90" fmla="*/ 408 w 480"/>
                <a:gd name="T91" fmla="*/ 48 h 296"/>
                <a:gd name="T92" fmla="*/ 456 w 480"/>
                <a:gd name="T93" fmla="*/ 96 h 296"/>
                <a:gd name="T94" fmla="*/ 480 w 480"/>
                <a:gd name="T95" fmla="*/ 14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0" h="296">
                  <a:moveTo>
                    <a:pt x="464" y="152"/>
                  </a:moveTo>
                  <a:lnTo>
                    <a:pt x="440" y="104"/>
                  </a:lnTo>
                  <a:lnTo>
                    <a:pt x="448" y="104"/>
                  </a:lnTo>
                  <a:lnTo>
                    <a:pt x="448" y="104"/>
                  </a:lnTo>
                  <a:lnTo>
                    <a:pt x="400" y="56"/>
                  </a:lnTo>
                  <a:lnTo>
                    <a:pt x="400" y="56"/>
                  </a:lnTo>
                  <a:lnTo>
                    <a:pt x="400" y="56"/>
                  </a:lnTo>
                  <a:lnTo>
                    <a:pt x="328" y="24"/>
                  </a:lnTo>
                  <a:lnTo>
                    <a:pt x="328" y="24"/>
                  </a:lnTo>
                  <a:lnTo>
                    <a:pt x="328" y="24"/>
                  </a:lnTo>
                  <a:lnTo>
                    <a:pt x="240" y="16"/>
                  </a:lnTo>
                  <a:lnTo>
                    <a:pt x="240" y="16"/>
                  </a:lnTo>
                  <a:lnTo>
                    <a:pt x="240" y="16"/>
                  </a:lnTo>
                  <a:lnTo>
                    <a:pt x="152" y="24"/>
                  </a:lnTo>
                  <a:lnTo>
                    <a:pt x="160" y="24"/>
                  </a:lnTo>
                  <a:lnTo>
                    <a:pt x="160" y="24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16" y="152"/>
                  </a:lnTo>
                  <a:lnTo>
                    <a:pt x="16" y="144"/>
                  </a:lnTo>
                  <a:lnTo>
                    <a:pt x="16" y="144"/>
                  </a:lnTo>
                  <a:lnTo>
                    <a:pt x="32" y="200"/>
                  </a:lnTo>
                  <a:lnTo>
                    <a:pt x="32" y="200"/>
                  </a:lnTo>
                  <a:lnTo>
                    <a:pt x="32" y="200"/>
                  </a:lnTo>
                  <a:lnTo>
                    <a:pt x="80" y="248"/>
                  </a:lnTo>
                  <a:lnTo>
                    <a:pt x="80" y="240"/>
                  </a:lnTo>
                  <a:lnTo>
                    <a:pt x="80" y="240"/>
                  </a:lnTo>
                  <a:lnTo>
                    <a:pt x="160" y="264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240" y="280"/>
                  </a:lnTo>
                  <a:lnTo>
                    <a:pt x="240" y="280"/>
                  </a:lnTo>
                  <a:lnTo>
                    <a:pt x="240" y="280"/>
                  </a:lnTo>
                  <a:lnTo>
                    <a:pt x="328" y="264"/>
                  </a:lnTo>
                  <a:lnTo>
                    <a:pt x="328" y="264"/>
                  </a:lnTo>
                  <a:lnTo>
                    <a:pt x="328" y="264"/>
                  </a:lnTo>
                  <a:lnTo>
                    <a:pt x="400" y="240"/>
                  </a:lnTo>
                  <a:lnTo>
                    <a:pt x="400" y="248"/>
                  </a:lnTo>
                  <a:lnTo>
                    <a:pt x="400" y="248"/>
                  </a:lnTo>
                  <a:lnTo>
                    <a:pt x="448" y="200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80" y="152"/>
                  </a:lnTo>
                  <a:lnTo>
                    <a:pt x="480" y="152"/>
                  </a:lnTo>
                  <a:lnTo>
                    <a:pt x="456" y="208"/>
                  </a:lnTo>
                  <a:lnTo>
                    <a:pt x="456" y="208"/>
                  </a:lnTo>
                  <a:lnTo>
                    <a:pt x="456" y="208"/>
                  </a:lnTo>
                  <a:lnTo>
                    <a:pt x="408" y="256"/>
                  </a:lnTo>
                  <a:lnTo>
                    <a:pt x="408" y="256"/>
                  </a:lnTo>
                  <a:lnTo>
                    <a:pt x="408" y="256"/>
                  </a:lnTo>
                  <a:lnTo>
                    <a:pt x="336" y="280"/>
                  </a:lnTo>
                  <a:lnTo>
                    <a:pt x="336" y="280"/>
                  </a:lnTo>
                  <a:lnTo>
                    <a:pt x="328" y="280"/>
                  </a:lnTo>
                  <a:lnTo>
                    <a:pt x="240" y="296"/>
                  </a:lnTo>
                  <a:lnTo>
                    <a:pt x="240" y="296"/>
                  </a:lnTo>
                  <a:lnTo>
                    <a:pt x="240" y="296"/>
                  </a:lnTo>
                  <a:lnTo>
                    <a:pt x="152" y="280"/>
                  </a:lnTo>
                  <a:lnTo>
                    <a:pt x="152" y="280"/>
                  </a:lnTo>
                  <a:lnTo>
                    <a:pt x="152" y="280"/>
                  </a:lnTo>
                  <a:lnTo>
                    <a:pt x="72" y="256"/>
                  </a:lnTo>
                  <a:lnTo>
                    <a:pt x="72" y="256"/>
                  </a:lnTo>
                  <a:lnTo>
                    <a:pt x="72" y="256"/>
                  </a:lnTo>
                  <a:lnTo>
                    <a:pt x="24" y="208"/>
                  </a:lnTo>
                  <a:lnTo>
                    <a:pt x="24" y="208"/>
                  </a:lnTo>
                  <a:lnTo>
                    <a:pt x="16" y="20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44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24" y="9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0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328" y="8"/>
                  </a:lnTo>
                  <a:lnTo>
                    <a:pt x="328" y="8"/>
                  </a:lnTo>
                  <a:lnTo>
                    <a:pt x="336" y="8"/>
                  </a:lnTo>
                  <a:lnTo>
                    <a:pt x="408" y="40"/>
                  </a:lnTo>
                  <a:lnTo>
                    <a:pt x="408" y="40"/>
                  </a:lnTo>
                  <a:lnTo>
                    <a:pt x="408" y="48"/>
                  </a:lnTo>
                  <a:lnTo>
                    <a:pt x="456" y="96"/>
                  </a:lnTo>
                  <a:lnTo>
                    <a:pt x="456" y="96"/>
                  </a:lnTo>
                  <a:lnTo>
                    <a:pt x="456" y="96"/>
                  </a:lnTo>
                  <a:lnTo>
                    <a:pt x="480" y="144"/>
                  </a:lnTo>
                  <a:lnTo>
                    <a:pt x="464" y="15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2" name="Freeform 122"/>
            <p:cNvSpPr>
              <a:spLocks/>
            </p:cNvSpPr>
            <p:nvPr/>
          </p:nvSpPr>
          <p:spPr bwMode="auto">
            <a:xfrm>
              <a:off x="4711700" y="2293938"/>
              <a:ext cx="25400" cy="12700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0 h 8"/>
                <a:gd name="T4" fmla="*/ 0 w 16"/>
                <a:gd name="T5" fmla="*/ 8 h 8"/>
                <a:gd name="T6" fmla="*/ 16 w 16"/>
                <a:gd name="T7" fmla="*/ 0 h 8"/>
                <a:gd name="T8" fmla="*/ 16 w 16"/>
                <a:gd name="T9" fmla="*/ 8 h 8"/>
                <a:gd name="T10" fmla="*/ 16 w 16"/>
                <a:gd name="T11" fmla="*/ 8 h 8"/>
                <a:gd name="T12" fmla="*/ 0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3" name="Rectangle 123"/>
            <p:cNvSpPr>
              <a:spLocks noChangeArrowheads="1"/>
            </p:cNvSpPr>
            <p:nvPr/>
          </p:nvSpPr>
          <p:spPr bwMode="auto">
            <a:xfrm>
              <a:off x="4076700" y="2166938"/>
              <a:ext cx="6477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ORD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4" name="Freeform 124"/>
            <p:cNvSpPr>
              <a:spLocks/>
            </p:cNvSpPr>
            <p:nvPr/>
          </p:nvSpPr>
          <p:spPr bwMode="auto">
            <a:xfrm>
              <a:off x="873125" y="4659313"/>
              <a:ext cx="738188" cy="444500"/>
            </a:xfrm>
            <a:custGeom>
              <a:avLst/>
              <a:gdLst>
                <a:gd name="T0" fmla="*/ 465 w 465"/>
                <a:gd name="T1" fmla="*/ 136 h 280"/>
                <a:gd name="T2" fmla="*/ 441 w 465"/>
                <a:gd name="T3" fmla="*/ 88 h 280"/>
                <a:gd name="T4" fmla="*/ 392 w 465"/>
                <a:gd name="T5" fmla="*/ 40 h 280"/>
                <a:gd name="T6" fmla="*/ 320 w 465"/>
                <a:gd name="T7" fmla="*/ 8 h 280"/>
                <a:gd name="T8" fmla="*/ 232 w 465"/>
                <a:gd name="T9" fmla="*/ 0 h 280"/>
                <a:gd name="T10" fmla="*/ 144 w 465"/>
                <a:gd name="T11" fmla="*/ 8 h 280"/>
                <a:gd name="T12" fmla="*/ 64 w 465"/>
                <a:gd name="T13" fmla="*/ 40 h 280"/>
                <a:gd name="T14" fmla="*/ 16 w 465"/>
                <a:gd name="T15" fmla="*/ 88 h 280"/>
                <a:gd name="T16" fmla="*/ 0 w 465"/>
                <a:gd name="T17" fmla="*/ 136 h 280"/>
                <a:gd name="T18" fmla="*/ 16 w 465"/>
                <a:gd name="T19" fmla="*/ 192 h 280"/>
                <a:gd name="T20" fmla="*/ 64 w 465"/>
                <a:gd name="T21" fmla="*/ 240 h 280"/>
                <a:gd name="T22" fmla="*/ 144 w 465"/>
                <a:gd name="T23" fmla="*/ 264 h 280"/>
                <a:gd name="T24" fmla="*/ 232 w 465"/>
                <a:gd name="T25" fmla="*/ 280 h 280"/>
                <a:gd name="T26" fmla="*/ 320 w 465"/>
                <a:gd name="T27" fmla="*/ 264 h 280"/>
                <a:gd name="T28" fmla="*/ 392 w 465"/>
                <a:gd name="T29" fmla="*/ 240 h 280"/>
                <a:gd name="T30" fmla="*/ 441 w 465"/>
                <a:gd name="T31" fmla="*/ 192 h 280"/>
                <a:gd name="T32" fmla="*/ 465 w 465"/>
                <a:gd name="T33" fmla="*/ 13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5" h="280">
                  <a:moveTo>
                    <a:pt x="465" y="136"/>
                  </a:moveTo>
                  <a:lnTo>
                    <a:pt x="441" y="88"/>
                  </a:lnTo>
                  <a:lnTo>
                    <a:pt x="392" y="40"/>
                  </a:lnTo>
                  <a:lnTo>
                    <a:pt x="320" y="8"/>
                  </a:lnTo>
                  <a:lnTo>
                    <a:pt x="232" y="0"/>
                  </a:lnTo>
                  <a:lnTo>
                    <a:pt x="144" y="8"/>
                  </a:lnTo>
                  <a:lnTo>
                    <a:pt x="64" y="40"/>
                  </a:lnTo>
                  <a:lnTo>
                    <a:pt x="16" y="88"/>
                  </a:lnTo>
                  <a:lnTo>
                    <a:pt x="0" y="136"/>
                  </a:lnTo>
                  <a:lnTo>
                    <a:pt x="16" y="192"/>
                  </a:lnTo>
                  <a:lnTo>
                    <a:pt x="64" y="240"/>
                  </a:lnTo>
                  <a:lnTo>
                    <a:pt x="144" y="264"/>
                  </a:lnTo>
                  <a:lnTo>
                    <a:pt x="232" y="280"/>
                  </a:lnTo>
                  <a:lnTo>
                    <a:pt x="320" y="264"/>
                  </a:lnTo>
                  <a:lnTo>
                    <a:pt x="392" y="240"/>
                  </a:lnTo>
                  <a:lnTo>
                    <a:pt x="441" y="192"/>
                  </a:lnTo>
                  <a:lnTo>
                    <a:pt x="465" y="13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5" name="Freeform 125"/>
            <p:cNvSpPr>
              <a:spLocks/>
            </p:cNvSpPr>
            <p:nvPr/>
          </p:nvSpPr>
          <p:spPr bwMode="auto">
            <a:xfrm>
              <a:off x="860425" y="4646613"/>
              <a:ext cx="763588" cy="469900"/>
            </a:xfrm>
            <a:custGeom>
              <a:avLst/>
              <a:gdLst>
                <a:gd name="T0" fmla="*/ 440 w 481"/>
                <a:gd name="T1" fmla="*/ 104 h 296"/>
                <a:gd name="T2" fmla="*/ 449 w 481"/>
                <a:gd name="T3" fmla="*/ 104 h 296"/>
                <a:gd name="T4" fmla="*/ 400 w 481"/>
                <a:gd name="T5" fmla="*/ 56 h 296"/>
                <a:gd name="T6" fmla="*/ 328 w 481"/>
                <a:gd name="T7" fmla="*/ 24 h 296"/>
                <a:gd name="T8" fmla="*/ 328 w 481"/>
                <a:gd name="T9" fmla="*/ 24 h 296"/>
                <a:gd name="T10" fmla="*/ 240 w 481"/>
                <a:gd name="T11" fmla="*/ 16 h 296"/>
                <a:gd name="T12" fmla="*/ 152 w 481"/>
                <a:gd name="T13" fmla="*/ 24 h 296"/>
                <a:gd name="T14" fmla="*/ 160 w 481"/>
                <a:gd name="T15" fmla="*/ 24 h 296"/>
                <a:gd name="T16" fmla="*/ 80 w 481"/>
                <a:gd name="T17" fmla="*/ 56 h 296"/>
                <a:gd name="T18" fmla="*/ 32 w 481"/>
                <a:gd name="T19" fmla="*/ 104 h 296"/>
                <a:gd name="T20" fmla="*/ 32 w 481"/>
                <a:gd name="T21" fmla="*/ 104 h 296"/>
                <a:gd name="T22" fmla="*/ 16 w 481"/>
                <a:gd name="T23" fmla="*/ 144 h 296"/>
                <a:gd name="T24" fmla="*/ 32 w 481"/>
                <a:gd name="T25" fmla="*/ 200 h 296"/>
                <a:gd name="T26" fmla="*/ 32 w 481"/>
                <a:gd name="T27" fmla="*/ 200 h 296"/>
                <a:gd name="T28" fmla="*/ 80 w 481"/>
                <a:gd name="T29" fmla="*/ 240 h 296"/>
                <a:gd name="T30" fmla="*/ 160 w 481"/>
                <a:gd name="T31" fmla="*/ 264 h 296"/>
                <a:gd name="T32" fmla="*/ 152 w 481"/>
                <a:gd name="T33" fmla="*/ 264 h 296"/>
                <a:gd name="T34" fmla="*/ 240 w 481"/>
                <a:gd name="T35" fmla="*/ 280 h 296"/>
                <a:gd name="T36" fmla="*/ 328 w 481"/>
                <a:gd name="T37" fmla="*/ 264 h 296"/>
                <a:gd name="T38" fmla="*/ 328 w 481"/>
                <a:gd name="T39" fmla="*/ 264 h 296"/>
                <a:gd name="T40" fmla="*/ 400 w 481"/>
                <a:gd name="T41" fmla="*/ 248 h 296"/>
                <a:gd name="T42" fmla="*/ 449 w 481"/>
                <a:gd name="T43" fmla="*/ 200 h 296"/>
                <a:gd name="T44" fmla="*/ 440 w 481"/>
                <a:gd name="T45" fmla="*/ 200 h 296"/>
                <a:gd name="T46" fmla="*/ 465 w 481"/>
                <a:gd name="T47" fmla="*/ 144 h 296"/>
                <a:gd name="T48" fmla="*/ 481 w 481"/>
                <a:gd name="T49" fmla="*/ 152 h 296"/>
                <a:gd name="T50" fmla="*/ 457 w 481"/>
                <a:gd name="T51" fmla="*/ 208 h 296"/>
                <a:gd name="T52" fmla="*/ 408 w 481"/>
                <a:gd name="T53" fmla="*/ 256 h 296"/>
                <a:gd name="T54" fmla="*/ 408 w 481"/>
                <a:gd name="T55" fmla="*/ 256 h 296"/>
                <a:gd name="T56" fmla="*/ 336 w 481"/>
                <a:gd name="T57" fmla="*/ 280 h 296"/>
                <a:gd name="T58" fmla="*/ 240 w 481"/>
                <a:gd name="T59" fmla="*/ 296 h 296"/>
                <a:gd name="T60" fmla="*/ 240 w 481"/>
                <a:gd name="T61" fmla="*/ 296 h 296"/>
                <a:gd name="T62" fmla="*/ 152 w 481"/>
                <a:gd name="T63" fmla="*/ 280 h 296"/>
                <a:gd name="T64" fmla="*/ 72 w 481"/>
                <a:gd name="T65" fmla="*/ 256 h 296"/>
                <a:gd name="T66" fmla="*/ 72 w 481"/>
                <a:gd name="T67" fmla="*/ 256 h 296"/>
                <a:gd name="T68" fmla="*/ 24 w 481"/>
                <a:gd name="T69" fmla="*/ 208 h 296"/>
                <a:gd name="T70" fmla="*/ 0 w 481"/>
                <a:gd name="T71" fmla="*/ 152 h 296"/>
                <a:gd name="T72" fmla="*/ 0 w 481"/>
                <a:gd name="T73" fmla="*/ 144 h 296"/>
                <a:gd name="T74" fmla="*/ 16 w 481"/>
                <a:gd name="T75" fmla="*/ 96 h 296"/>
                <a:gd name="T76" fmla="*/ 72 w 481"/>
                <a:gd name="T77" fmla="*/ 48 h 296"/>
                <a:gd name="T78" fmla="*/ 72 w 481"/>
                <a:gd name="T79" fmla="*/ 40 h 296"/>
                <a:gd name="T80" fmla="*/ 152 w 481"/>
                <a:gd name="T81" fmla="*/ 8 h 296"/>
                <a:gd name="T82" fmla="*/ 240 w 481"/>
                <a:gd name="T83" fmla="*/ 0 h 296"/>
                <a:gd name="T84" fmla="*/ 240 w 481"/>
                <a:gd name="T85" fmla="*/ 0 h 296"/>
                <a:gd name="T86" fmla="*/ 328 w 481"/>
                <a:gd name="T87" fmla="*/ 8 h 296"/>
                <a:gd name="T88" fmla="*/ 408 w 481"/>
                <a:gd name="T89" fmla="*/ 40 h 296"/>
                <a:gd name="T90" fmla="*/ 408 w 481"/>
                <a:gd name="T91" fmla="*/ 48 h 296"/>
                <a:gd name="T92" fmla="*/ 457 w 481"/>
                <a:gd name="T93" fmla="*/ 96 h 296"/>
                <a:gd name="T94" fmla="*/ 481 w 481"/>
                <a:gd name="T95" fmla="*/ 14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1" h="296">
                  <a:moveTo>
                    <a:pt x="465" y="152"/>
                  </a:moveTo>
                  <a:lnTo>
                    <a:pt x="440" y="104"/>
                  </a:lnTo>
                  <a:lnTo>
                    <a:pt x="449" y="104"/>
                  </a:lnTo>
                  <a:lnTo>
                    <a:pt x="449" y="104"/>
                  </a:lnTo>
                  <a:lnTo>
                    <a:pt x="400" y="56"/>
                  </a:lnTo>
                  <a:lnTo>
                    <a:pt x="400" y="56"/>
                  </a:lnTo>
                  <a:lnTo>
                    <a:pt x="400" y="56"/>
                  </a:lnTo>
                  <a:lnTo>
                    <a:pt x="328" y="24"/>
                  </a:lnTo>
                  <a:lnTo>
                    <a:pt x="328" y="24"/>
                  </a:lnTo>
                  <a:lnTo>
                    <a:pt x="328" y="24"/>
                  </a:lnTo>
                  <a:lnTo>
                    <a:pt x="240" y="16"/>
                  </a:lnTo>
                  <a:lnTo>
                    <a:pt x="240" y="16"/>
                  </a:lnTo>
                  <a:lnTo>
                    <a:pt x="240" y="16"/>
                  </a:lnTo>
                  <a:lnTo>
                    <a:pt x="152" y="24"/>
                  </a:lnTo>
                  <a:lnTo>
                    <a:pt x="160" y="24"/>
                  </a:lnTo>
                  <a:lnTo>
                    <a:pt x="160" y="24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16" y="152"/>
                  </a:lnTo>
                  <a:lnTo>
                    <a:pt x="16" y="144"/>
                  </a:lnTo>
                  <a:lnTo>
                    <a:pt x="16" y="144"/>
                  </a:lnTo>
                  <a:lnTo>
                    <a:pt x="32" y="200"/>
                  </a:lnTo>
                  <a:lnTo>
                    <a:pt x="32" y="200"/>
                  </a:lnTo>
                  <a:lnTo>
                    <a:pt x="32" y="200"/>
                  </a:lnTo>
                  <a:lnTo>
                    <a:pt x="80" y="248"/>
                  </a:lnTo>
                  <a:lnTo>
                    <a:pt x="80" y="240"/>
                  </a:lnTo>
                  <a:lnTo>
                    <a:pt x="80" y="240"/>
                  </a:lnTo>
                  <a:lnTo>
                    <a:pt x="160" y="264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240" y="280"/>
                  </a:lnTo>
                  <a:lnTo>
                    <a:pt x="240" y="280"/>
                  </a:lnTo>
                  <a:lnTo>
                    <a:pt x="240" y="280"/>
                  </a:lnTo>
                  <a:lnTo>
                    <a:pt x="328" y="264"/>
                  </a:lnTo>
                  <a:lnTo>
                    <a:pt x="328" y="264"/>
                  </a:lnTo>
                  <a:lnTo>
                    <a:pt x="328" y="264"/>
                  </a:lnTo>
                  <a:lnTo>
                    <a:pt x="400" y="240"/>
                  </a:lnTo>
                  <a:lnTo>
                    <a:pt x="400" y="248"/>
                  </a:lnTo>
                  <a:lnTo>
                    <a:pt x="400" y="248"/>
                  </a:lnTo>
                  <a:lnTo>
                    <a:pt x="449" y="200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65" y="144"/>
                  </a:lnTo>
                  <a:lnTo>
                    <a:pt x="465" y="144"/>
                  </a:lnTo>
                  <a:lnTo>
                    <a:pt x="481" y="152"/>
                  </a:lnTo>
                  <a:lnTo>
                    <a:pt x="481" y="152"/>
                  </a:lnTo>
                  <a:lnTo>
                    <a:pt x="457" y="208"/>
                  </a:lnTo>
                  <a:lnTo>
                    <a:pt x="457" y="208"/>
                  </a:lnTo>
                  <a:lnTo>
                    <a:pt x="457" y="208"/>
                  </a:lnTo>
                  <a:lnTo>
                    <a:pt x="408" y="256"/>
                  </a:lnTo>
                  <a:lnTo>
                    <a:pt x="408" y="256"/>
                  </a:lnTo>
                  <a:lnTo>
                    <a:pt x="408" y="256"/>
                  </a:lnTo>
                  <a:lnTo>
                    <a:pt x="336" y="280"/>
                  </a:lnTo>
                  <a:lnTo>
                    <a:pt x="336" y="280"/>
                  </a:lnTo>
                  <a:lnTo>
                    <a:pt x="328" y="280"/>
                  </a:lnTo>
                  <a:lnTo>
                    <a:pt x="240" y="296"/>
                  </a:lnTo>
                  <a:lnTo>
                    <a:pt x="240" y="296"/>
                  </a:lnTo>
                  <a:lnTo>
                    <a:pt x="240" y="296"/>
                  </a:lnTo>
                  <a:lnTo>
                    <a:pt x="152" y="280"/>
                  </a:lnTo>
                  <a:lnTo>
                    <a:pt x="152" y="280"/>
                  </a:lnTo>
                  <a:lnTo>
                    <a:pt x="152" y="280"/>
                  </a:lnTo>
                  <a:lnTo>
                    <a:pt x="72" y="256"/>
                  </a:lnTo>
                  <a:lnTo>
                    <a:pt x="72" y="256"/>
                  </a:lnTo>
                  <a:lnTo>
                    <a:pt x="72" y="256"/>
                  </a:lnTo>
                  <a:lnTo>
                    <a:pt x="24" y="208"/>
                  </a:lnTo>
                  <a:lnTo>
                    <a:pt x="24" y="208"/>
                  </a:lnTo>
                  <a:lnTo>
                    <a:pt x="16" y="20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44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24" y="9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0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328" y="8"/>
                  </a:lnTo>
                  <a:lnTo>
                    <a:pt x="328" y="8"/>
                  </a:lnTo>
                  <a:lnTo>
                    <a:pt x="336" y="8"/>
                  </a:lnTo>
                  <a:lnTo>
                    <a:pt x="408" y="40"/>
                  </a:lnTo>
                  <a:lnTo>
                    <a:pt x="408" y="40"/>
                  </a:lnTo>
                  <a:lnTo>
                    <a:pt x="408" y="48"/>
                  </a:lnTo>
                  <a:lnTo>
                    <a:pt x="457" y="96"/>
                  </a:lnTo>
                  <a:lnTo>
                    <a:pt x="457" y="96"/>
                  </a:lnTo>
                  <a:lnTo>
                    <a:pt x="457" y="96"/>
                  </a:lnTo>
                  <a:lnTo>
                    <a:pt x="481" y="144"/>
                  </a:lnTo>
                  <a:lnTo>
                    <a:pt x="465" y="15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6" name="Freeform 126"/>
            <p:cNvSpPr>
              <a:spLocks/>
            </p:cNvSpPr>
            <p:nvPr/>
          </p:nvSpPr>
          <p:spPr bwMode="auto">
            <a:xfrm>
              <a:off x="1598613" y="4875213"/>
              <a:ext cx="25400" cy="12700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0 h 8"/>
                <a:gd name="T4" fmla="*/ 0 w 16"/>
                <a:gd name="T5" fmla="*/ 8 h 8"/>
                <a:gd name="T6" fmla="*/ 16 w 16"/>
                <a:gd name="T7" fmla="*/ 0 h 8"/>
                <a:gd name="T8" fmla="*/ 16 w 16"/>
                <a:gd name="T9" fmla="*/ 8 h 8"/>
                <a:gd name="T10" fmla="*/ 16 w 16"/>
                <a:gd name="T11" fmla="*/ 8 h 8"/>
                <a:gd name="T12" fmla="*/ 0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7" name="Rectangle 127"/>
            <p:cNvSpPr>
              <a:spLocks noChangeArrowheads="1"/>
            </p:cNvSpPr>
            <p:nvPr/>
          </p:nvSpPr>
          <p:spPr bwMode="auto">
            <a:xfrm>
              <a:off x="974725" y="4748213"/>
              <a:ext cx="6350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LAX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8" name="Freeform 128"/>
            <p:cNvSpPr>
              <a:spLocks/>
            </p:cNvSpPr>
            <p:nvPr/>
          </p:nvSpPr>
          <p:spPr bwMode="auto">
            <a:xfrm>
              <a:off x="3122613" y="4418013"/>
              <a:ext cx="738187" cy="444500"/>
            </a:xfrm>
            <a:custGeom>
              <a:avLst/>
              <a:gdLst>
                <a:gd name="T0" fmla="*/ 465 w 465"/>
                <a:gd name="T1" fmla="*/ 136 h 280"/>
                <a:gd name="T2" fmla="*/ 441 w 465"/>
                <a:gd name="T3" fmla="*/ 88 h 280"/>
                <a:gd name="T4" fmla="*/ 393 w 465"/>
                <a:gd name="T5" fmla="*/ 40 h 280"/>
                <a:gd name="T6" fmla="*/ 321 w 465"/>
                <a:gd name="T7" fmla="*/ 8 h 280"/>
                <a:gd name="T8" fmla="*/ 232 w 465"/>
                <a:gd name="T9" fmla="*/ 0 h 280"/>
                <a:gd name="T10" fmla="*/ 144 w 465"/>
                <a:gd name="T11" fmla="*/ 8 h 280"/>
                <a:gd name="T12" fmla="*/ 64 w 465"/>
                <a:gd name="T13" fmla="*/ 40 h 280"/>
                <a:gd name="T14" fmla="*/ 16 w 465"/>
                <a:gd name="T15" fmla="*/ 88 h 280"/>
                <a:gd name="T16" fmla="*/ 0 w 465"/>
                <a:gd name="T17" fmla="*/ 136 h 280"/>
                <a:gd name="T18" fmla="*/ 16 w 465"/>
                <a:gd name="T19" fmla="*/ 192 h 280"/>
                <a:gd name="T20" fmla="*/ 64 w 465"/>
                <a:gd name="T21" fmla="*/ 240 h 280"/>
                <a:gd name="T22" fmla="*/ 144 w 465"/>
                <a:gd name="T23" fmla="*/ 264 h 280"/>
                <a:gd name="T24" fmla="*/ 232 w 465"/>
                <a:gd name="T25" fmla="*/ 280 h 280"/>
                <a:gd name="T26" fmla="*/ 321 w 465"/>
                <a:gd name="T27" fmla="*/ 264 h 280"/>
                <a:gd name="T28" fmla="*/ 393 w 465"/>
                <a:gd name="T29" fmla="*/ 240 h 280"/>
                <a:gd name="T30" fmla="*/ 441 w 465"/>
                <a:gd name="T31" fmla="*/ 192 h 280"/>
                <a:gd name="T32" fmla="*/ 465 w 465"/>
                <a:gd name="T33" fmla="*/ 13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5" h="280">
                  <a:moveTo>
                    <a:pt x="465" y="136"/>
                  </a:moveTo>
                  <a:lnTo>
                    <a:pt x="441" y="88"/>
                  </a:lnTo>
                  <a:lnTo>
                    <a:pt x="393" y="40"/>
                  </a:lnTo>
                  <a:lnTo>
                    <a:pt x="321" y="8"/>
                  </a:lnTo>
                  <a:lnTo>
                    <a:pt x="232" y="0"/>
                  </a:lnTo>
                  <a:lnTo>
                    <a:pt x="144" y="8"/>
                  </a:lnTo>
                  <a:lnTo>
                    <a:pt x="64" y="40"/>
                  </a:lnTo>
                  <a:lnTo>
                    <a:pt x="16" y="88"/>
                  </a:lnTo>
                  <a:lnTo>
                    <a:pt x="0" y="136"/>
                  </a:lnTo>
                  <a:lnTo>
                    <a:pt x="16" y="192"/>
                  </a:lnTo>
                  <a:lnTo>
                    <a:pt x="64" y="240"/>
                  </a:lnTo>
                  <a:lnTo>
                    <a:pt x="144" y="264"/>
                  </a:lnTo>
                  <a:lnTo>
                    <a:pt x="232" y="280"/>
                  </a:lnTo>
                  <a:lnTo>
                    <a:pt x="321" y="264"/>
                  </a:lnTo>
                  <a:lnTo>
                    <a:pt x="393" y="240"/>
                  </a:lnTo>
                  <a:lnTo>
                    <a:pt x="441" y="192"/>
                  </a:lnTo>
                  <a:lnTo>
                    <a:pt x="465" y="13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9" name="Freeform 129"/>
            <p:cNvSpPr>
              <a:spLocks/>
            </p:cNvSpPr>
            <p:nvPr/>
          </p:nvSpPr>
          <p:spPr bwMode="auto">
            <a:xfrm>
              <a:off x="3109913" y="4405313"/>
              <a:ext cx="763587" cy="469900"/>
            </a:xfrm>
            <a:custGeom>
              <a:avLst/>
              <a:gdLst>
                <a:gd name="T0" fmla="*/ 441 w 481"/>
                <a:gd name="T1" fmla="*/ 104 h 296"/>
                <a:gd name="T2" fmla="*/ 449 w 481"/>
                <a:gd name="T3" fmla="*/ 104 h 296"/>
                <a:gd name="T4" fmla="*/ 401 w 481"/>
                <a:gd name="T5" fmla="*/ 56 h 296"/>
                <a:gd name="T6" fmla="*/ 329 w 481"/>
                <a:gd name="T7" fmla="*/ 24 h 296"/>
                <a:gd name="T8" fmla="*/ 329 w 481"/>
                <a:gd name="T9" fmla="*/ 24 h 296"/>
                <a:gd name="T10" fmla="*/ 240 w 481"/>
                <a:gd name="T11" fmla="*/ 16 h 296"/>
                <a:gd name="T12" fmla="*/ 152 w 481"/>
                <a:gd name="T13" fmla="*/ 24 h 296"/>
                <a:gd name="T14" fmla="*/ 160 w 481"/>
                <a:gd name="T15" fmla="*/ 24 h 296"/>
                <a:gd name="T16" fmla="*/ 80 w 481"/>
                <a:gd name="T17" fmla="*/ 56 h 296"/>
                <a:gd name="T18" fmla="*/ 32 w 481"/>
                <a:gd name="T19" fmla="*/ 104 h 296"/>
                <a:gd name="T20" fmla="*/ 32 w 481"/>
                <a:gd name="T21" fmla="*/ 104 h 296"/>
                <a:gd name="T22" fmla="*/ 16 w 481"/>
                <a:gd name="T23" fmla="*/ 144 h 296"/>
                <a:gd name="T24" fmla="*/ 32 w 481"/>
                <a:gd name="T25" fmla="*/ 200 h 296"/>
                <a:gd name="T26" fmla="*/ 32 w 481"/>
                <a:gd name="T27" fmla="*/ 200 h 296"/>
                <a:gd name="T28" fmla="*/ 80 w 481"/>
                <a:gd name="T29" fmla="*/ 240 h 296"/>
                <a:gd name="T30" fmla="*/ 160 w 481"/>
                <a:gd name="T31" fmla="*/ 264 h 296"/>
                <a:gd name="T32" fmla="*/ 152 w 481"/>
                <a:gd name="T33" fmla="*/ 264 h 296"/>
                <a:gd name="T34" fmla="*/ 240 w 481"/>
                <a:gd name="T35" fmla="*/ 280 h 296"/>
                <a:gd name="T36" fmla="*/ 329 w 481"/>
                <a:gd name="T37" fmla="*/ 264 h 296"/>
                <a:gd name="T38" fmla="*/ 329 w 481"/>
                <a:gd name="T39" fmla="*/ 264 h 296"/>
                <a:gd name="T40" fmla="*/ 401 w 481"/>
                <a:gd name="T41" fmla="*/ 248 h 296"/>
                <a:gd name="T42" fmla="*/ 449 w 481"/>
                <a:gd name="T43" fmla="*/ 200 h 296"/>
                <a:gd name="T44" fmla="*/ 441 w 481"/>
                <a:gd name="T45" fmla="*/ 200 h 296"/>
                <a:gd name="T46" fmla="*/ 465 w 481"/>
                <a:gd name="T47" fmla="*/ 144 h 296"/>
                <a:gd name="T48" fmla="*/ 481 w 481"/>
                <a:gd name="T49" fmla="*/ 152 h 296"/>
                <a:gd name="T50" fmla="*/ 457 w 481"/>
                <a:gd name="T51" fmla="*/ 208 h 296"/>
                <a:gd name="T52" fmla="*/ 409 w 481"/>
                <a:gd name="T53" fmla="*/ 256 h 296"/>
                <a:gd name="T54" fmla="*/ 409 w 481"/>
                <a:gd name="T55" fmla="*/ 256 h 296"/>
                <a:gd name="T56" fmla="*/ 337 w 481"/>
                <a:gd name="T57" fmla="*/ 280 h 296"/>
                <a:gd name="T58" fmla="*/ 240 w 481"/>
                <a:gd name="T59" fmla="*/ 296 h 296"/>
                <a:gd name="T60" fmla="*/ 240 w 481"/>
                <a:gd name="T61" fmla="*/ 296 h 296"/>
                <a:gd name="T62" fmla="*/ 152 w 481"/>
                <a:gd name="T63" fmla="*/ 280 h 296"/>
                <a:gd name="T64" fmla="*/ 72 w 481"/>
                <a:gd name="T65" fmla="*/ 256 h 296"/>
                <a:gd name="T66" fmla="*/ 72 w 481"/>
                <a:gd name="T67" fmla="*/ 256 h 296"/>
                <a:gd name="T68" fmla="*/ 24 w 481"/>
                <a:gd name="T69" fmla="*/ 208 h 296"/>
                <a:gd name="T70" fmla="*/ 0 w 481"/>
                <a:gd name="T71" fmla="*/ 152 h 296"/>
                <a:gd name="T72" fmla="*/ 0 w 481"/>
                <a:gd name="T73" fmla="*/ 144 h 296"/>
                <a:gd name="T74" fmla="*/ 16 w 481"/>
                <a:gd name="T75" fmla="*/ 96 h 296"/>
                <a:gd name="T76" fmla="*/ 72 w 481"/>
                <a:gd name="T77" fmla="*/ 48 h 296"/>
                <a:gd name="T78" fmla="*/ 72 w 481"/>
                <a:gd name="T79" fmla="*/ 40 h 296"/>
                <a:gd name="T80" fmla="*/ 152 w 481"/>
                <a:gd name="T81" fmla="*/ 8 h 296"/>
                <a:gd name="T82" fmla="*/ 240 w 481"/>
                <a:gd name="T83" fmla="*/ 0 h 296"/>
                <a:gd name="T84" fmla="*/ 240 w 481"/>
                <a:gd name="T85" fmla="*/ 0 h 296"/>
                <a:gd name="T86" fmla="*/ 329 w 481"/>
                <a:gd name="T87" fmla="*/ 8 h 296"/>
                <a:gd name="T88" fmla="*/ 409 w 481"/>
                <a:gd name="T89" fmla="*/ 40 h 296"/>
                <a:gd name="T90" fmla="*/ 409 w 481"/>
                <a:gd name="T91" fmla="*/ 48 h 296"/>
                <a:gd name="T92" fmla="*/ 457 w 481"/>
                <a:gd name="T93" fmla="*/ 96 h 296"/>
                <a:gd name="T94" fmla="*/ 481 w 481"/>
                <a:gd name="T95" fmla="*/ 14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1" h="296">
                  <a:moveTo>
                    <a:pt x="465" y="152"/>
                  </a:moveTo>
                  <a:lnTo>
                    <a:pt x="441" y="104"/>
                  </a:lnTo>
                  <a:lnTo>
                    <a:pt x="449" y="104"/>
                  </a:lnTo>
                  <a:lnTo>
                    <a:pt x="449" y="104"/>
                  </a:lnTo>
                  <a:lnTo>
                    <a:pt x="401" y="56"/>
                  </a:lnTo>
                  <a:lnTo>
                    <a:pt x="401" y="56"/>
                  </a:lnTo>
                  <a:lnTo>
                    <a:pt x="401" y="56"/>
                  </a:lnTo>
                  <a:lnTo>
                    <a:pt x="329" y="24"/>
                  </a:lnTo>
                  <a:lnTo>
                    <a:pt x="329" y="24"/>
                  </a:lnTo>
                  <a:lnTo>
                    <a:pt x="329" y="24"/>
                  </a:lnTo>
                  <a:lnTo>
                    <a:pt x="240" y="16"/>
                  </a:lnTo>
                  <a:lnTo>
                    <a:pt x="240" y="16"/>
                  </a:lnTo>
                  <a:lnTo>
                    <a:pt x="240" y="16"/>
                  </a:lnTo>
                  <a:lnTo>
                    <a:pt x="152" y="24"/>
                  </a:lnTo>
                  <a:lnTo>
                    <a:pt x="160" y="24"/>
                  </a:lnTo>
                  <a:lnTo>
                    <a:pt x="160" y="24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16" y="152"/>
                  </a:lnTo>
                  <a:lnTo>
                    <a:pt x="16" y="144"/>
                  </a:lnTo>
                  <a:lnTo>
                    <a:pt x="16" y="144"/>
                  </a:lnTo>
                  <a:lnTo>
                    <a:pt x="32" y="200"/>
                  </a:lnTo>
                  <a:lnTo>
                    <a:pt x="32" y="200"/>
                  </a:lnTo>
                  <a:lnTo>
                    <a:pt x="32" y="200"/>
                  </a:lnTo>
                  <a:lnTo>
                    <a:pt x="80" y="248"/>
                  </a:lnTo>
                  <a:lnTo>
                    <a:pt x="80" y="240"/>
                  </a:lnTo>
                  <a:lnTo>
                    <a:pt x="80" y="240"/>
                  </a:lnTo>
                  <a:lnTo>
                    <a:pt x="160" y="264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240" y="280"/>
                  </a:lnTo>
                  <a:lnTo>
                    <a:pt x="240" y="280"/>
                  </a:lnTo>
                  <a:lnTo>
                    <a:pt x="240" y="280"/>
                  </a:lnTo>
                  <a:lnTo>
                    <a:pt x="329" y="264"/>
                  </a:lnTo>
                  <a:lnTo>
                    <a:pt x="329" y="264"/>
                  </a:lnTo>
                  <a:lnTo>
                    <a:pt x="329" y="264"/>
                  </a:lnTo>
                  <a:lnTo>
                    <a:pt x="401" y="240"/>
                  </a:lnTo>
                  <a:lnTo>
                    <a:pt x="401" y="248"/>
                  </a:lnTo>
                  <a:lnTo>
                    <a:pt x="401" y="248"/>
                  </a:lnTo>
                  <a:lnTo>
                    <a:pt x="449" y="200"/>
                  </a:lnTo>
                  <a:lnTo>
                    <a:pt x="441" y="200"/>
                  </a:lnTo>
                  <a:lnTo>
                    <a:pt x="441" y="200"/>
                  </a:lnTo>
                  <a:lnTo>
                    <a:pt x="465" y="144"/>
                  </a:lnTo>
                  <a:lnTo>
                    <a:pt x="465" y="144"/>
                  </a:lnTo>
                  <a:lnTo>
                    <a:pt x="481" y="152"/>
                  </a:lnTo>
                  <a:lnTo>
                    <a:pt x="481" y="152"/>
                  </a:lnTo>
                  <a:lnTo>
                    <a:pt x="457" y="208"/>
                  </a:lnTo>
                  <a:lnTo>
                    <a:pt x="457" y="208"/>
                  </a:lnTo>
                  <a:lnTo>
                    <a:pt x="457" y="208"/>
                  </a:lnTo>
                  <a:lnTo>
                    <a:pt x="409" y="256"/>
                  </a:lnTo>
                  <a:lnTo>
                    <a:pt x="409" y="256"/>
                  </a:lnTo>
                  <a:lnTo>
                    <a:pt x="409" y="256"/>
                  </a:lnTo>
                  <a:lnTo>
                    <a:pt x="337" y="280"/>
                  </a:lnTo>
                  <a:lnTo>
                    <a:pt x="337" y="280"/>
                  </a:lnTo>
                  <a:lnTo>
                    <a:pt x="329" y="280"/>
                  </a:lnTo>
                  <a:lnTo>
                    <a:pt x="240" y="296"/>
                  </a:lnTo>
                  <a:lnTo>
                    <a:pt x="240" y="296"/>
                  </a:lnTo>
                  <a:lnTo>
                    <a:pt x="240" y="296"/>
                  </a:lnTo>
                  <a:lnTo>
                    <a:pt x="152" y="280"/>
                  </a:lnTo>
                  <a:lnTo>
                    <a:pt x="152" y="280"/>
                  </a:lnTo>
                  <a:lnTo>
                    <a:pt x="152" y="280"/>
                  </a:lnTo>
                  <a:lnTo>
                    <a:pt x="72" y="256"/>
                  </a:lnTo>
                  <a:lnTo>
                    <a:pt x="72" y="256"/>
                  </a:lnTo>
                  <a:lnTo>
                    <a:pt x="72" y="256"/>
                  </a:lnTo>
                  <a:lnTo>
                    <a:pt x="24" y="208"/>
                  </a:lnTo>
                  <a:lnTo>
                    <a:pt x="24" y="208"/>
                  </a:lnTo>
                  <a:lnTo>
                    <a:pt x="16" y="20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44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24" y="9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0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329" y="8"/>
                  </a:lnTo>
                  <a:lnTo>
                    <a:pt x="329" y="8"/>
                  </a:lnTo>
                  <a:lnTo>
                    <a:pt x="337" y="8"/>
                  </a:lnTo>
                  <a:lnTo>
                    <a:pt x="409" y="40"/>
                  </a:lnTo>
                  <a:lnTo>
                    <a:pt x="409" y="40"/>
                  </a:lnTo>
                  <a:lnTo>
                    <a:pt x="409" y="48"/>
                  </a:lnTo>
                  <a:lnTo>
                    <a:pt x="457" y="96"/>
                  </a:lnTo>
                  <a:lnTo>
                    <a:pt x="457" y="96"/>
                  </a:lnTo>
                  <a:lnTo>
                    <a:pt x="457" y="96"/>
                  </a:lnTo>
                  <a:lnTo>
                    <a:pt x="481" y="144"/>
                  </a:lnTo>
                  <a:lnTo>
                    <a:pt x="465" y="15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0" name="Freeform 130"/>
            <p:cNvSpPr>
              <a:spLocks/>
            </p:cNvSpPr>
            <p:nvPr/>
          </p:nvSpPr>
          <p:spPr bwMode="auto">
            <a:xfrm>
              <a:off x="3848100" y="4633913"/>
              <a:ext cx="25400" cy="12700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0 h 8"/>
                <a:gd name="T4" fmla="*/ 0 w 16"/>
                <a:gd name="T5" fmla="*/ 8 h 8"/>
                <a:gd name="T6" fmla="*/ 16 w 16"/>
                <a:gd name="T7" fmla="*/ 0 h 8"/>
                <a:gd name="T8" fmla="*/ 16 w 16"/>
                <a:gd name="T9" fmla="*/ 8 h 8"/>
                <a:gd name="T10" fmla="*/ 16 w 16"/>
                <a:gd name="T11" fmla="*/ 8 h 8"/>
                <a:gd name="T12" fmla="*/ 0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1" name="Rectangle 131"/>
            <p:cNvSpPr>
              <a:spLocks noChangeArrowheads="1"/>
            </p:cNvSpPr>
            <p:nvPr/>
          </p:nvSpPr>
          <p:spPr bwMode="auto">
            <a:xfrm>
              <a:off x="3186113" y="4506913"/>
              <a:ext cx="6731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DFW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2" name="Freeform 132"/>
            <p:cNvSpPr>
              <a:spLocks/>
            </p:cNvSpPr>
            <p:nvPr/>
          </p:nvSpPr>
          <p:spPr bwMode="auto">
            <a:xfrm>
              <a:off x="758825" y="3362325"/>
              <a:ext cx="736600" cy="444500"/>
            </a:xfrm>
            <a:custGeom>
              <a:avLst/>
              <a:gdLst>
                <a:gd name="T0" fmla="*/ 464 w 464"/>
                <a:gd name="T1" fmla="*/ 136 h 280"/>
                <a:gd name="T2" fmla="*/ 440 w 464"/>
                <a:gd name="T3" fmla="*/ 88 h 280"/>
                <a:gd name="T4" fmla="*/ 392 w 464"/>
                <a:gd name="T5" fmla="*/ 40 h 280"/>
                <a:gd name="T6" fmla="*/ 320 w 464"/>
                <a:gd name="T7" fmla="*/ 8 h 280"/>
                <a:gd name="T8" fmla="*/ 232 w 464"/>
                <a:gd name="T9" fmla="*/ 0 h 280"/>
                <a:gd name="T10" fmla="*/ 144 w 464"/>
                <a:gd name="T11" fmla="*/ 8 h 280"/>
                <a:gd name="T12" fmla="*/ 64 w 464"/>
                <a:gd name="T13" fmla="*/ 40 h 280"/>
                <a:gd name="T14" fmla="*/ 16 w 464"/>
                <a:gd name="T15" fmla="*/ 88 h 280"/>
                <a:gd name="T16" fmla="*/ 0 w 464"/>
                <a:gd name="T17" fmla="*/ 136 h 280"/>
                <a:gd name="T18" fmla="*/ 16 w 464"/>
                <a:gd name="T19" fmla="*/ 192 h 280"/>
                <a:gd name="T20" fmla="*/ 64 w 464"/>
                <a:gd name="T21" fmla="*/ 240 h 280"/>
                <a:gd name="T22" fmla="*/ 144 w 464"/>
                <a:gd name="T23" fmla="*/ 264 h 280"/>
                <a:gd name="T24" fmla="*/ 232 w 464"/>
                <a:gd name="T25" fmla="*/ 280 h 280"/>
                <a:gd name="T26" fmla="*/ 320 w 464"/>
                <a:gd name="T27" fmla="*/ 264 h 280"/>
                <a:gd name="T28" fmla="*/ 392 w 464"/>
                <a:gd name="T29" fmla="*/ 240 h 280"/>
                <a:gd name="T30" fmla="*/ 440 w 464"/>
                <a:gd name="T31" fmla="*/ 192 h 280"/>
                <a:gd name="T32" fmla="*/ 464 w 464"/>
                <a:gd name="T33" fmla="*/ 13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4" h="280">
                  <a:moveTo>
                    <a:pt x="464" y="136"/>
                  </a:moveTo>
                  <a:lnTo>
                    <a:pt x="440" y="88"/>
                  </a:lnTo>
                  <a:lnTo>
                    <a:pt x="392" y="40"/>
                  </a:lnTo>
                  <a:lnTo>
                    <a:pt x="320" y="8"/>
                  </a:lnTo>
                  <a:lnTo>
                    <a:pt x="232" y="0"/>
                  </a:lnTo>
                  <a:lnTo>
                    <a:pt x="144" y="8"/>
                  </a:lnTo>
                  <a:lnTo>
                    <a:pt x="64" y="40"/>
                  </a:lnTo>
                  <a:lnTo>
                    <a:pt x="16" y="88"/>
                  </a:lnTo>
                  <a:lnTo>
                    <a:pt x="0" y="136"/>
                  </a:lnTo>
                  <a:lnTo>
                    <a:pt x="16" y="192"/>
                  </a:lnTo>
                  <a:lnTo>
                    <a:pt x="64" y="240"/>
                  </a:lnTo>
                  <a:lnTo>
                    <a:pt x="144" y="264"/>
                  </a:lnTo>
                  <a:lnTo>
                    <a:pt x="232" y="280"/>
                  </a:lnTo>
                  <a:lnTo>
                    <a:pt x="320" y="264"/>
                  </a:lnTo>
                  <a:lnTo>
                    <a:pt x="392" y="240"/>
                  </a:lnTo>
                  <a:lnTo>
                    <a:pt x="440" y="192"/>
                  </a:lnTo>
                  <a:lnTo>
                    <a:pt x="464" y="13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3" name="Freeform 133"/>
            <p:cNvSpPr>
              <a:spLocks/>
            </p:cNvSpPr>
            <p:nvPr/>
          </p:nvSpPr>
          <p:spPr bwMode="auto">
            <a:xfrm>
              <a:off x="746125" y="3349625"/>
              <a:ext cx="762000" cy="469900"/>
            </a:xfrm>
            <a:custGeom>
              <a:avLst/>
              <a:gdLst>
                <a:gd name="T0" fmla="*/ 440 w 480"/>
                <a:gd name="T1" fmla="*/ 104 h 296"/>
                <a:gd name="T2" fmla="*/ 448 w 480"/>
                <a:gd name="T3" fmla="*/ 104 h 296"/>
                <a:gd name="T4" fmla="*/ 400 w 480"/>
                <a:gd name="T5" fmla="*/ 56 h 296"/>
                <a:gd name="T6" fmla="*/ 328 w 480"/>
                <a:gd name="T7" fmla="*/ 24 h 296"/>
                <a:gd name="T8" fmla="*/ 328 w 480"/>
                <a:gd name="T9" fmla="*/ 24 h 296"/>
                <a:gd name="T10" fmla="*/ 240 w 480"/>
                <a:gd name="T11" fmla="*/ 16 h 296"/>
                <a:gd name="T12" fmla="*/ 152 w 480"/>
                <a:gd name="T13" fmla="*/ 24 h 296"/>
                <a:gd name="T14" fmla="*/ 160 w 480"/>
                <a:gd name="T15" fmla="*/ 24 h 296"/>
                <a:gd name="T16" fmla="*/ 80 w 480"/>
                <a:gd name="T17" fmla="*/ 56 h 296"/>
                <a:gd name="T18" fmla="*/ 32 w 480"/>
                <a:gd name="T19" fmla="*/ 104 h 296"/>
                <a:gd name="T20" fmla="*/ 32 w 480"/>
                <a:gd name="T21" fmla="*/ 104 h 296"/>
                <a:gd name="T22" fmla="*/ 16 w 480"/>
                <a:gd name="T23" fmla="*/ 144 h 296"/>
                <a:gd name="T24" fmla="*/ 32 w 480"/>
                <a:gd name="T25" fmla="*/ 200 h 296"/>
                <a:gd name="T26" fmla="*/ 32 w 480"/>
                <a:gd name="T27" fmla="*/ 200 h 296"/>
                <a:gd name="T28" fmla="*/ 80 w 480"/>
                <a:gd name="T29" fmla="*/ 240 h 296"/>
                <a:gd name="T30" fmla="*/ 160 w 480"/>
                <a:gd name="T31" fmla="*/ 264 h 296"/>
                <a:gd name="T32" fmla="*/ 152 w 480"/>
                <a:gd name="T33" fmla="*/ 264 h 296"/>
                <a:gd name="T34" fmla="*/ 240 w 480"/>
                <a:gd name="T35" fmla="*/ 280 h 296"/>
                <a:gd name="T36" fmla="*/ 328 w 480"/>
                <a:gd name="T37" fmla="*/ 264 h 296"/>
                <a:gd name="T38" fmla="*/ 328 w 480"/>
                <a:gd name="T39" fmla="*/ 264 h 296"/>
                <a:gd name="T40" fmla="*/ 400 w 480"/>
                <a:gd name="T41" fmla="*/ 248 h 296"/>
                <a:gd name="T42" fmla="*/ 448 w 480"/>
                <a:gd name="T43" fmla="*/ 200 h 296"/>
                <a:gd name="T44" fmla="*/ 440 w 480"/>
                <a:gd name="T45" fmla="*/ 200 h 296"/>
                <a:gd name="T46" fmla="*/ 464 w 480"/>
                <a:gd name="T47" fmla="*/ 144 h 296"/>
                <a:gd name="T48" fmla="*/ 480 w 480"/>
                <a:gd name="T49" fmla="*/ 152 h 296"/>
                <a:gd name="T50" fmla="*/ 456 w 480"/>
                <a:gd name="T51" fmla="*/ 208 h 296"/>
                <a:gd name="T52" fmla="*/ 408 w 480"/>
                <a:gd name="T53" fmla="*/ 256 h 296"/>
                <a:gd name="T54" fmla="*/ 408 w 480"/>
                <a:gd name="T55" fmla="*/ 256 h 296"/>
                <a:gd name="T56" fmla="*/ 336 w 480"/>
                <a:gd name="T57" fmla="*/ 280 h 296"/>
                <a:gd name="T58" fmla="*/ 240 w 480"/>
                <a:gd name="T59" fmla="*/ 296 h 296"/>
                <a:gd name="T60" fmla="*/ 240 w 480"/>
                <a:gd name="T61" fmla="*/ 296 h 296"/>
                <a:gd name="T62" fmla="*/ 152 w 480"/>
                <a:gd name="T63" fmla="*/ 280 h 296"/>
                <a:gd name="T64" fmla="*/ 72 w 480"/>
                <a:gd name="T65" fmla="*/ 256 h 296"/>
                <a:gd name="T66" fmla="*/ 72 w 480"/>
                <a:gd name="T67" fmla="*/ 256 h 296"/>
                <a:gd name="T68" fmla="*/ 24 w 480"/>
                <a:gd name="T69" fmla="*/ 208 h 296"/>
                <a:gd name="T70" fmla="*/ 0 w 480"/>
                <a:gd name="T71" fmla="*/ 152 h 296"/>
                <a:gd name="T72" fmla="*/ 0 w 480"/>
                <a:gd name="T73" fmla="*/ 144 h 296"/>
                <a:gd name="T74" fmla="*/ 16 w 480"/>
                <a:gd name="T75" fmla="*/ 96 h 296"/>
                <a:gd name="T76" fmla="*/ 72 w 480"/>
                <a:gd name="T77" fmla="*/ 48 h 296"/>
                <a:gd name="T78" fmla="*/ 72 w 480"/>
                <a:gd name="T79" fmla="*/ 40 h 296"/>
                <a:gd name="T80" fmla="*/ 152 w 480"/>
                <a:gd name="T81" fmla="*/ 8 h 296"/>
                <a:gd name="T82" fmla="*/ 240 w 480"/>
                <a:gd name="T83" fmla="*/ 0 h 296"/>
                <a:gd name="T84" fmla="*/ 240 w 480"/>
                <a:gd name="T85" fmla="*/ 0 h 296"/>
                <a:gd name="T86" fmla="*/ 328 w 480"/>
                <a:gd name="T87" fmla="*/ 8 h 296"/>
                <a:gd name="T88" fmla="*/ 408 w 480"/>
                <a:gd name="T89" fmla="*/ 40 h 296"/>
                <a:gd name="T90" fmla="*/ 408 w 480"/>
                <a:gd name="T91" fmla="*/ 48 h 296"/>
                <a:gd name="T92" fmla="*/ 456 w 480"/>
                <a:gd name="T93" fmla="*/ 96 h 296"/>
                <a:gd name="T94" fmla="*/ 480 w 480"/>
                <a:gd name="T95" fmla="*/ 14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0" h="296">
                  <a:moveTo>
                    <a:pt x="464" y="152"/>
                  </a:moveTo>
                  <a:lnTo>
                    <a:pt x="440" y="104"/>
                  </a:lnTo>
                  <a:lnTo>
                    <a:pt x="448" y="104"/>
                  </a:lnTo>
                  <a:lnTo>
                    <a:pt x="448" y="104"/>
                  </a:lnTo>
                  <a:lnTo>
                    <a:pt x="400" y="56"/>
                  </a:lnTo>
                  <a:lnTo>
                    <a:pt x="400" y="56"/>
                  </a:lnTo>
                  <a:lnTo>
                    <a:pt x="400" y="56"/>
                  </a:lnTo>
                  <a:lnTo>
                    <a:pt x="328" y="24"/>
                  </a:lnTo>
                  <a:lnTo>
                    <a:pt x="328" y="24"/>
                  </a:lnTo>
                  <a:lnTo>
                    <a:pt x="328" y="24"/>
                  </a:lnTo>
                  <a:lnTo>
                    <a:pt x="240" y="16"/>
                  </a:lnTo>
                  <a:lnTo>
                    <a:pt x="240" y="16"/>
                  </a:lnTo>
                  <a:lnTo>
                    <a:pt x="240" y="16"/>
                  </a:lnTo>
                  <a:lnTo>
                    <a:pt x="152" y="24"/>
                  </a:lnTo>
                  <a:lnTo>
                    <a:pt x="160" y="24"/>
                  </a:lnTo>
                  <a:lnTo>
                    <a:pt x="160" y="24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16" y="152"/>
                  </a:lnTo>
                  <a:lnTo>
                    <a:pt x="16" y="144"/>
                  </a:lnTo>
                  <a:lnTo>
                    <a:pt x="16" y="144"/>
                  </a:lnTo>
                  <a:lnTo>
                    <a:pt x="32" y="200"/>
                  </a:lnTo>
                  <a:lnTo>
                    <a:pt x="32" y="200"/>
                  </a:lnTo>
                  <a:lnTo>
                    <a:pt x="32" y="200"/>
                  </a:lnTo>
                  <a:lnTo>
                    <a:pt x="80" y="248"/>
                  </a:lnTo>
                  <a:lnTo>
                    <a:pt x="80" y="240"/>
                  </a:lnTo>
                  <a:lnTo>
                    <a:pt x="80" y="240"/>
                  </a:lnTo>
                  <a:lnTo>
                    <a:pt x="160" y="264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240" y="280"/>
                  </a:lnTo>
                  <a:lnTo>
                    <a:pt x="240" y="280"/>
                  </a:lnTo>
                  <a:lnTo>
                    <a:pt x="240" y="280"/>
                  </a:lnTo>
                  <a:lnTo>
                    <a:pt x="328" y="264"/>
                  </a:lnTo>
                  <a:lnTo>
                    <a:pt x="328" y="264"/>
                  </a:lnTo>
                  <a:lnTo>
                    <a:pt x="328" y="264"/>
                  </a:lnTo>
                  <a:lnTo>
                    <a:pt x="400" y="240"/>
                  </a:lnTo>
                  <a:lnTo>
                    <a:pt x="400" y="248"/>
                  </a:lnTo>
                  <a:lnTo>
                    <a:pt x="400" y="248"/>
                  </a:lnTo>
                  <a:lnTo>
                    <a:pt x="448" y="200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80" y="152"/>
                  </a:lnTo>
                  <a:lnTo>
                    <a:pt x="480" y="152"/>
                  </a:lnTo>
                  <a:lnTo>
                    <a:pt x="456" y="208"/>
                  </a:lnTo>
                  <a:lnTo>
                    <a:pt x="456" y="208"/>
                  </a:lnTo>
                  <a:lnTo>
                    <a:pt x="456" y="208"/>
                  </a:lnTo>
                  <a:lnTo>
                    <a:pt x="408" y="256"/>
                  </a:lnTo>
                  <a:lnTo>
                    <a:pt x="408" y="256"/>
                  </a:lnTo>
                  <a:lnTo>
                    <a:pt x="408" y="256"/>
                  </a:lnTo>
                  <a:lnTo>
                    <a:pt x="336" y="280"/>
                  </a:lnTo>
                  <a:lnTo>
                    <a:pt x="336" y="280"/>
                  </a:lnTo>
                  <a:lnTo>
                    <a:pt x="328" y="280"/>
                  </a:lnTo>
                  <a:lnTo>
                    <a:pt x="240" y="296"/>
                  </a:lnTo>
                  <a:lnTo>
                    <a:pt x="240" y="296"/>
                  </a:lnTo>
                  <a:lnTo>
                    <a:pt x="240" y="296"/>
                  </a:lnTo>
                  <a:lnTo>
                    <a:pt x="152" y="280"/>
                  </a:lnTo>
                  <a:lnTo>
                    <a:pt x="152" y="280"/>
                  </a:lnTo>
                  <a:lnTo>
                    <a:pt x="152" y="280"/>
                  </a:lnTo>
                  <a:lnTo>
                    <a:pt x="72" y="256"/>
                  </a:lnTo>
                  <a:lnTo>
                    <a:pt x="72" y="256"/>
                  </a:lnTo>
                  <a:lnTo>
                    <a:pt x="72" y="256"/>
                  </a:lnTo>
                  <a:lnTo>
                    <a:pt x="24" y="208"/>
                  </a:lnTo>
                  <a:lnTo>
                    <a:pt x="24" y="208"/>
                  </a:lnTo>
                  <a:lnTo>
                    <a:pt x="16" y="20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44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24" y="9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0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328" y="8"/>
                  </a:lnTo>
                  <a:lnTo>
                    <a:pt x="328" y="8"/>
                  </a:lnTo>
                  <a:lnTo>
                    <a:pt x="336" y="8"/>
                  </a:lnTo>
                  <a:lnTo>
                    <a:pt x="408" y="40"/>
                  </a:lnTo>
                  <a:lnTo>
                    <a:pt x="408" y="40"/>
                  </a:lnTo>
                  <a:lnTo>
                    <a:pt x="408" y="48"/>
                  </a:lnTo>
                  <a:lnTo>
                    <a:pt x="456" y="96"/>
                  </a:lnTo>
                  <a:lnTo>
                    <a:pt x="456" y="96"/>
                  </a:lnTo>
                  <a:lnTo>
                    <a:pt x="456" y="96"/>
                  </a:lnTo>
                  <a:lnTo>
                    <a:pt x="480" y="144"/>
                  </a:lnTo>
                  <a:lnTo>
                    <a:pt x="464" y="15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4" name="Freeform 134"/>
            <p:cNvSpPr>
              <a:spLocks/>
            </p:cNvSpPr>
            <p:nvPr/>
          </p:nvSpPr>
          <p:spPr bwMode="auto">
            <a:xfrm>
              <a:off x="1482725" y="3578225"/>
              <a:ext cx="25400" cy="12700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0 h 8"/>
                <a:gd name="T4" fmla="*/ 0 w 16"/>
                <a:gd name="T5" fmla="*/ 8 h 8"/>
                <a:gd name="T6" fmla="*/ 16 w 16"/>
                <a:gd name="T7" fmla="*/ 0 h 8"/>
                <a:gd name="T8" fmla="*/ 16 w 16"/>
                <a:gd name="T9" fmla="*/ 8 h 8"/>
                <a:gd name="T10" fmla="*/ 16 w 16"/>
                <a:gd name="T11" fmla="*/ 8 h 8"/>
                <a:gd name="T12" fmla="*/ 0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5" name="Rectangle 135"/>
            <p:cNvSpPr>
              <a:spLocks noChangeArrowheads="1"/>
            </p:cNvSpPr>
            <p:nvPr/>
          </p:nvSpPr>
          <p:spPr bwMode="auto">
            <a:xfrm>
              <a:off x="873125" y="3451225"/>
              <a:ext cx="5842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SFO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6" name="Freeform 136"/>
            <p:cNvSpPr>
              <a:spLocks/>
            </p:cNvSpPr>
            <p:nvPr/>
          </p:nvSpPr>
          <p:spPr bwMode="auto">
            <a:xfrm>
              <a:off x="5881688" y="3476625"/>
              <a:ext cx="736600" cy="444500"/>
            </a:xfrm>
            <a:custGeom>
              <a:avLst/>
              <a:gdLst>
                <a:gd name="T0" fmla="*/ 464 w 464"/>
                <a:gd name="T1" fmla="*/ 136 h 280"/>
                <a:gd name="T2" fmla="*/ 440 w 464"/>
                <a:gd name="T3" fmla="*/ 88 h 280"/>
                <a:gd name="T4" fmla="*/ 392 w 464"/>
                <a:gd name="T5" fmla="*/ 40 h 280"/>
                <a:gd name="T6" fmla="*/ 320 w 464"/>
                <a:gd name="T7" fmla="*/ 8 h 280"/>
                <a:gd name="T8" fmla="*/ 232 w 464"/>
                <a:gd name="T9" fmla="*/ 0 h 280"/>
                <a:gd name="T10" fmla="*/ 144 w 464"/>
                <a:gd name="T11" fmla="*/ 8 h 280"/>
                <a:gd name="T12" fmla="*/ 64 w 464"/>
                <a:gd name="T13" fmla="*/ 40 h 280"/>
                <a:gd name="T14" fmla="*/ 16 w 464"/>
                <a:gd name="T15" fmla="*/ 88 h 280"/>
                <a:gd name="T16" fmla="*/ 0 w 464"/>
                <a:gd name="T17" fmla="*/ 136 h 280"/>
                <a:gd name="T18" fmla="*/ 16 w 464"/>
                <a:gd name="T19" fmla="*/ 192 h 280"/>
                <a:gd name="T20" fmla="*/ 64 w 464"/>
                <a:gd name="T21" fmla="*/ 240 h 280"/>
                <a:gd name="T22" fmla="*/ 144 w 464"/>
                <a:gd name="T23" fmla="*/ 264 h 280"/>
                <a:gd name="T24" fmla="*/ 232 w 464"/>
                <a:gd name="T25" fmla="*/ 280 h 280"/>
                <a:gd name="T26" fmla="*/ 320 w 464"/>
                <a:gd name="T27" fmla="*/ 264 h 280"/>
                <a:gd name="T28" fmla="*/ 392 w 464"/>
                <a:gd name="T29" fmla="*/ 240 h 280"/>
                <a:gd name="T30" fmla="*/ 440 w 464"/>
                <a:gd name="T31" fmla="*/ 192 h 280"/>
                <a:gd name="T32" fmla="*/ 464 w 464"/>
                <a:gd name="T33" fmla="*/ 13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4" h="280">
                  <a:moveTo>
                    <a:pt x="464" y="136"/>
                  </a:moveTo>
                  <a:lnTo>
                    <a:pt x="440" y="88"/>
                  </a:lnTo>
                  <a:lnTo>
                    <a:pt x="392" y="40"/>
                  </a:lnTo>
                  <a:lnTo>
                    <a:pt x="320" y="8"/>
                  </a:lnTo>
                  <a:lnTo>
                    <a:pt x="232" y="0"/>
                  </a:lnTo>
                  <a:lnTo>
                    <a:pt x="144" y="8"/>
                  </a:lnTo>
                  <a:lnTo>
                    <a:pt x="64" y="40"/>
                  </a:lnTo>
                  <a:lnTo>
                    <a:pt x="16" y="88"/>
                  </a:lnTo>
                  <a:lnTo>
                    <a:pt x="0" y="136"/>
                  </a:lnTo>
                  <a:lnTo>
                    <a:pt x="16" y="192"/>
                  </a:lnTo>
                  <a:lnTo>
                    <a:pt x="64" y="240"/>
                  </a:lnTo>
                  <a:lnTo>
                    <a:pt x="144" y="264"/>
                  </a:lnTo>
                  <a:lnTo>
                    <a:pt x="232" y="280"/>
                  </a:lnTo>
                  <a:lnTo>
                    <a:pt x="320" y="264"/>
                  </a:lnTo>
                  <a:lnTo>
                    <a:pt x="392" y="240"/>
                  </a:lnTo>
                  <a:lnTo>
                    <a:pt x="440" y="192"/>
                  </a:lnTo>
                  <a:lnTo>
                    <a:pt x="464" y="13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" name="Freeform 137"/>
            <p:cNvSpPr>
              <a:spLocks/>
            </p:cNvSpPr>
            <p:nvPr/>
          </p:nvSpPr>
          <p:spPr bwMode="auto">
            <a:xfrm>
              <a:off x="5868988" y="3463925"/>
              <a:ext cx="762000" cy="469900"/>
            </a:xfrm>
            <a:custGeom>
              <a:avLst/>
              <a:gdLst>
                <a:gd name="T0" fmla="*/ 440 w 480"/>
                <a:gd name="T1" fmla="*/ 104 h 296"/>
                <a:gd name="T2" fmla="*/ 448 w 480"/>
                <a:gd name="T3" fmla="*/ 104 h 296"/>
                <a:gd name="T4" fmla="*/ 400 w 480"/>
                <a:gd name="T5" fmla="*/ 56 h 296"/>
                <a:gd name="T6" fmla="*/ 328 w 480"/>
                <a:gd name="T7" fmla="*/ 24 h 296"/>
                <a:gd name="T8" fmla="*/ 328 w 480"/>
                <a:gd name="T9" fmla="*/ 24 h 296"/>
                <a:gd name="T10" fmla="*/ 240 w 480"/>
                <a:gd name="T11" fmla="*/ 16 h 296"/>
                <a:gd name="T12" fmla="*/ 152 w 480"/>
                <a:gd name="T13" fmla="*/ 24 h 296"/>
                <a:gd name="T14" fmla="*/ 160 w 480"/>
                <a:gd name="T15" fmla="*/ 24 h 296"/>
                <a:gd name="T16" fmla="*/ 80 w 480"/>
                <a:gd name="T17" fmla="*/ 56 h 296"/>
                <a:gd name="T18" fmla="*/ 32 w 480"/>
                <a:gd name="T19" fmla="*/ 104 h 296"/>
                <a:gd name="T20" fmla="*/ 32 w 480"/>
                <a:gd name="T21" fmla="*/ 104 h 296"/>
                <a:gd name="T22" fmla="*/ 16 w 480"/>
                <a:gd name="T23" fmla="*/ 144 h 296"/>
                <a:gd name="T24" fmla="*/ 32 w 480"/>
                <a:gd name="T25" fmla="*/ 200 h 296"/>
                <a:gd name="T26" fmla="*/ 32 w 480"/>
                <a:gd name="T27" fmla="*/ 200 h 296"/>
                <a:gd name="T28" fmla="*/ 80 w 480"/>
                <a:gd name="T29" fmla="*/ 240 h 296"/>
                <a:gd name="T30" fmla="*/ 160 w 480"/>
                <a:gd name="T31" fmla="*/ 264 h 296"/>
                <a:gd name="T32" fmla="*/ 152 w 480"/>
                <a:gd name="T33" fmla="*/ 264 h 296"/>
                <a:gd name="T34" fmla="*/ 240 w 480"/>
                <a:gd name="T35" fmla="*/ 280 h 296"/>
                <a:gd name="T36" fmla="*/ 328 w 480"/>
                <a:gd name="T37" fmla="*/ 264 h 296"/>
                <a:gd name="T38" fmla="*/ 328 w 480"/>
                <a:gd name="T39" fmla="*/ 264 h 296"/>
                <a:gd name="T40" fmla="*/ 400 w 480"/>
                <a:gd name="T41" fmla="*/ 248 h 296"/>
                <a:gd name="T42" fmla="*/ 448 w 480"/>
                <a:gd name="T43" fmla="*/ 200 h 296"/>
                <a:gd name="T44" fmla="*/ 440 w 480"/>
                <a:gd name="T45" fmla="*/ 200 h 296"/>
                <a:gd name="T46" fmla="*/ 464 w 480"/>
                <a:gd name="T47" fmla="*/ 144 h 296"/>
                <a:gd name="T48" fmla="*/ 480 w 480"/>
                <a:gd name="T49" fmla="*/ 152 h 296"/>
                <a:gd name="T50" fmla="*/ 456 w 480"/>
                <a:gd name="T51" fmla="*/ 208 h 296"/>
                <a:gd name="T52" fmla="*/ 408 w 480"/>
                <a:gd name="T53" fmla="*/ 256 h 296"/>
                <a:gd name="T54" fmla="*/ 408 w 480"/>
                <a:gd name="T55" fmla="*/ 256 h 296"/>
                <a:gd name="T56" fmla="*/ 336 w 480"/>
                <a:gd name="T57" fmla="*/ 280 h 296"/>
                <a:gd name="T58" fmla="*/ 240 w 480"/>
                <a:gd name="T59" fmla="*/ 296 h 296"/>
                <a:gd name="T60" fmla="*/ 240 w 480"/>
                <a:gd name="T61" fmla="*/ 296 h 296"/>
                <a:gd name="T62" fmla="*/ 152 w 480"/>
                <a:gd name="T63" fmla="*/ 280 h 296"/>
                <a:gd name="T64" fmla="*/ 72 w 480"/>
                <a:gd name="T65" fmla="*/ 256 h 296"/>
                <a:gd name="T66" fmla="*/ 72 w 480"/>
                <a:gd name="T67" fmla="*/ 256 h 296"/>
                <a:gd name="T68" fmla="*/ 24 w 480"/>
                <a:gd name="T69" fmla="*/ 208 h 296"/>
                <a:gd name="T70" fmla="*/ 0 w 480"/>
                <a:gd name="T71" fmla="*/ 152 h 296"/>
                <a:gd name="T72" fmla="*/ 0 w 480"/>
                <a:gd name="T73" fmla="*/ 144 h 296"/>
                <a:gd name="T74" fmla="*/ 16 w 480"/>
                <a:gd name="T75" fmla="*/ 96 h 296"/>
                <a:gd name="T76" fmla="*/ 72 w 480"/>
                <a:gd name="T77" fmla="*/ 48 h 296"/>
                <a:gd name="T78" fmla="*/ 72 w 480"/>
                <a:gd name="T79" fmla="*/ 40 h 296"/>
                <a:gd name="T80" fmla="*/ 152 w 480"/>
                <a:gd name="T81" fmla="*/ 8 h 296"/>
                <a:gd name="T82" fmla="*/ 240 w 480"/>
                <a:gd name="T83" fmla="*/ 0 h 296"/>
                <a:gd name="T84" fmla="*/ 240 w 480"/>
                <a:gd name="T85" fmla="*/ 0 h 296"/>
                <a:gd name="T86" fmla="*/ 328 w 480"/>
                <a:gd name="T87" fmla="*/ 8 h 296"/>
                <a:gd name="T88" fmla="*/ 408 w 480"/>
                <a:gd name="T89" fmla="*/ 40 h 296"/>
                <a:gd name="T90" fmla="*/ 408 w 480"/>
                <a:gd name="T91" fmla="*/ 48 h 296"/>
                <a:gd name="T92" fmla="*/ 456 w 480"/>
                <a:gd name="T93" fmla="*/ 96 h 296"/>
                <a:gd name="T94" fmla="*/ 480 w 480"/>
                <a:gd name="T95" fmla="*/ 14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0" h="296">
                  <a:moveTo>
                    <a:pt x="464" y="152"/>
                  </a:moveTo>
                  <a:lnTo>
                    <a:pt x="440" y="104"/>
                  </a:lnTo>
                  <a:lnTo>
                    <a:pt x="448" y="104"/>
                  </a:lnTo>
                  <a:lnTo>
                    <a:pt x="448" y="104"/>
                  </a:lnTo>
                  <a:lnTo>
                    <a:pt x="400" y="56"/>
                  </a:lnTo>
                  <a:lnTo>
                    <a:pt x="400" y="56"/>
                  </a:lnTo>
                  <a:lnTo>
                    <a:pt x="400" y="56"/>
                  </a:lnTo>
                  <a:lnTo>
                    <a:pt x="328" y="24"/>
                  </a:lnTo>
                  <a:lnTo>
                    <a:pt x="328" y="24"/>
                  </a:lnTo>
                  <a:lnTo>
                    <a:pt x="328" y="24"/>
                  </a:lnTo>
                  <a:lnTo>
                    <a:pt x="240" y="16"/>
                  </a:lnTo>
                  <a:lnTo>
                    <a:pt x="240" y="16"/>
                  </a:lnTo>
                  <a:lnTo>
                    <a:pt x="240" y="16"/>
                  </a:lnTo>
                  <a:lnTo>
                    <a:pt x="152" y="24"/>
                  </a:lnTo>
                  <a:lnTo>
                    <a:pt x="160" y="24"/>
                  </a:lnTo>
                  <a:lnTo>
                    <a:pt x="160" y="24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16" y="152"/>
                  </a:lnTo>
                  <a:lnTo>
                    <a:pt x="16" y="144"/>
                  </a:lnTo>
                  <a:lnTo>
                    <a:pt x="16" y="144"/>
                  </a:lnTo>
                  <a:lnTo>
                    <a:pt x="32" y="200"/>
                  </a:lnTo>
                  <a:lnTo>
                    <a:pt x="32" y="200"/>
                  </a:lnTo>
                  <a:lnTo>
                    <a:pt x="32" y="200"/>
                  </a:lnTo>
                  <a:lnTo>
                    <a:pt x="80" y="248"/>
                  </a:lnTo>
                  <a:lnTo>
                    <a:pt x="80" y="240"/>
                  </a:lnTo>
                  <a:lnTo>
                    <a:pt x="80" y="240"/>
                  </a:lnTo>
                  <a:lnTo>
                    <a:pt x="160" y="264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240" y="280"/>
                  </a:lnTo>
                  <a:lnTo>
                    <a:pt x="240" y="280"/>
                  </a:lnTo>
                  <a:lnTo>
                    <a:pt x="240" y="280"/>
                  </a:lnTo>
                  <a:lnTo>
                    <a:pt x="328" y="264"/>
                  </a:lnTo>
                  <a:lnTo>
                    <a:pt x="328" y="264"/>
                  </a:lnTo>
                  <a:lnTo>
                    <a:pt x="328" y="264"/>
                  </a:lnTo>
                  <a:lnTo>
                    <a:pt x="400" y="240"/>
                  </a:lnTo>
                  <a:lnTo>
                    <a:pt x="400" y="248"/>
                  </a:lnTo>
                  <a:lnTo>
                    <a:pt x="400" y="248"/>
                  </a:lnTo>
                  <a:lnTo>
                    <a:pt x="448" y="200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80" y="152"/>
                  </a:lnTo>
                  <a:lnTo>
                    <a:pt x="480" y="152"/>
                  </a:lnTo>
                  <a:lnTo>
                    <a:pt x="456" y="208"/>
                  </a:lnTo>
                  <a:lnTo>
                    <a:pt x="456" y="208"/>
                  </a:lnTo>
                  <a:lnTo>
                    <a:pt x="456" y="208"/>
                  </a:lnTo>
                  <a:lnTo>
                    <a:pt x="408" y="256"/>
                  </a:lnTo>
                  <a:lnTo>
                    <a:pt x="408" y="256"/>
                  </a:lnTo>
                  <a:lnTo>
                    <a:pt x="408" y="256"/>
                  </a:lnTo>
                  <a:lnTo>
                    <a:pt x="336" y="280"/>
                  </a:lnTo>
                  <a:lnTo>
                    <a:pt x="336" y="280"/>
                  </a:lnTo>
                  <a:lnTo>
                    <a:pt x="328" y="280"/>
                  </a:lnTo>
                  <a:lnTo>
                    <a:pt x="240" y="296"/>
                  </a:lnTo>
                  <a:lnTo>
                    <a:pt x="240" y="296"/>
                  </a:lnTo>
                  <a:lnTo>
                    <a:pt x="240" y="296"/>
                  </a:lnTo>
                  <a:lnTo>
                    <a:pt x="152" y="280"/>
                  </a:lnTo>
                  <a:lnTo>
                    <a:pt x="152" y="280"/>
                  </a:lnTo>
                  <a:lnTo>
                    <a:pt x="152" y="280"/>
                  </a:lnTo>
                  <a:lnTo>
                    <a:pt x="72" y="256"/>
                  </a:lnTo>
                  <a:lnTo>
                    <a:pt x="72" y="256"/>
                  </a:lnTo>
                  <a:lnTo>
                    <a:pt x="72" y="256"/>
                  </a:lnTo>
                  <a:lnTo>
                    <a:pt x="24" y="208"/>
                  </a:lnTo>
                  <a:lnTo>
                    <a:pt x="24" y="208"/>
                  </a:lnTo>
                  <a:lnTo>
                    <a:pt x="16" y="20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44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24" y="9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0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328" y="8"/>
                  </a:lnTo>
                  <a:lnTo>
                    <a:pt x="328" y="8"/>
                  </a:lnTo>
                  <a:lnTo>
                    <a:pt x="336" y="8"/>
                  </a:lnTo>
                  <a:lnTo>
                    <a:pt x="408" y="40"/>
                  </a:lnTo>
                  <a:lnTo>
                    <a:pt x="408" y="40"/>
                  </a:lnTo>
                  <a:lnTo>
                    <a:pt x="408" y="48"/>
                  </a:lnTo>
                  <a:lnTo>
                    <a:pt x="456" y="96"/>
                  </a:lnTo>
                  <a:lnTo>
                    <a:pt x="456" y="96"/>
                  </a:lnTo>
                  <a:lnTo>
                    <a:pt x="456" y="96"/>
                  </a:lnTo>
                  <a:lnTo>
                    <a:pt x="480" y="144"/>
                  </a:lnTo>
                  <a:lnTo>
                    <a:pt x="464" y="15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8" name="Freeform 138"/>
            <p:cNvSpPr>
              <a:spLocks/>
            </p:cNvSpPr>
            <p:nvPr/>
          </p:nvSpPr>
          <p:spPr bwMode="auto">
            <a:xfrm>
              <a:off x="6605588" y="3692525"/>
              <a:ext cx="25400" cy="12700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0 h 8"/>
                <a:gd name="T4" fmla="*/ 0 w 16"/>
                <a:gd name="T5" fmla="*/ 8 h 8"/>
                <a:gd name="T6" fmla="*/ 16 w 16"/>
                <a:gd name="T7" fmla="*/ 0 h 8"/>
                <a:gd name="T8" fmla="*/ 16 w 16"/>
                <a:gd name="T9" fmla="*/ 8 h 8"/>
                <a:gd name="T10" fmla="*/ 16 w 16"/>
                <a:gd name="T11" fmla="*/ 8 h 8"/>
                <a:gd name="T12" fmla="*/ 0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9" name="Rectangle 139"/>
            <p:cNvSpPr>
              <a:spLocks noChangeArrowheads="1"/>
            </p:cNvSpPr>
            <p:nvPr/>
          </p:nvSpPr>
          <p:spPr bwMode="auto">
            <a:xfrm>
              <a:off x="5983288" y="3565525"/>
              <a:ext cx="5969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BWI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0" name="Freeform 140"/>
            <p:cNvSpPr>
              <a:spLocks/>
            </p:cNvSpPr>
            <p:nvPr/>
          </p:nvSpPr>
          <p:spPr bwMode="auto">
            <a:xfrm>
              <a:off x="6643688" y="1785938"/>
              <a:ext cx="736600" cy="444500"/>
            </a:xfrm>
            <a:custGeom>
              <a:avLst/>
              <a:gdLst>
                <a:gd name="T0" fmla="*/ 464 w 464"/>
                <a:gd name="T1" fmla="*/ 136 h 280"/>
                <a:gd name="T2" fmla="*/ 440 w 464"/>
                <a:gd name="T3" fmla="*/ 88 h 280"/>
                <a:gd name="T4" fmla="*/ 392 w 464"/>
                <a:gd name="T5" fmla="*/ 40 h 280"/>
                <a:gd name="T6" fmla="*/ 320 w 464"/>
                <a:gd name="T7" fmla="*/ 8 h 280"/>
                <a:gd name="T8" fmla="*/ 232 w 464"/>
                <a:gd name="T9" fmla="*/ 0 h 280"/>
                <a:gd name="T10" fmla="*/ 144 w 464"/>
                <a:gd name="T11" fmla="*/ 8 h 280"/>
                <a:gd name="T12" fmla="*/ 64 w 464"/>
                <a:gd name="T13" fmla="*/ 40 h 280"/>
                <a:gd name="T14" fmla="*/ 16 w 464"/>
                <a:gd name="T15" fmla="*/ 88 h 280"/>
                <a:gd name="T16" fmla="*/ 0 w 464"/>
                <a:gd name="T17" fmla="*/ 136 h 280"/>
                <a:gd name="T18" fmla="*/ 16 w 464"/>
                <a:gd name="T19" fmla="*/ 192 h 280"/>
                <a:gd name="T20" fmla="*/ 64 w 464"/>
                <a:gd name="T21" fmla="*/ 240 h 280"/>
                <a:gd name="T22" fmla="*/ 144 w 464"/>
                <a:gd name="T23" fmla="*/ 264 h 280"/>
                <a:gd name="T24" fmla="*/ 232 w 464"/>
                <a:gd name="T25" fmla="*/ 280 h 280"/>
                <a:gd name="T26" fmla="*/ 320 w 464"/>
                <a:gd name="T27" fmla="*/ 264 h 280"/>
                <a:gd name="T28" fmla="*/ 392 w 464"/>
                <a:gd name="T29" fmla="*/ 240 h 280"/>
                <a:gd name="T30" fmla="*/ 440 w 464"/>
                <a:gd name="T31" fmla="*/ 192 h 280"/>
                <a:gd name="T32" fmla="*/ 464 w 464"/>
                <a:gd name="T33" fmla="*/ 13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4" h="280">
                  <a:moveTo>
                    <a:pt x="464" y="136"/>
                  </a:moveTo>
                  <a:lnTo>
                    <a:pt x="440" y="88"/>
                  </a:lnTo>
                  <a:lnTo>
                    <a:pt x="392" y="40"/>
                  </a:lnTo>
                  <a:lnTo>
                    <a:pt x="320" y="8"/>
                  </a:lnTo>
                  <a:lnTo>
                    <a:pt x="232" y="0"/>
                  </a:lnTo>
                  <a:lnTo>
                    <a:pt x="144" y="8"/>
                  </a:lnTo>
                  <a:lnTo>
                    <a:pt x="64" y="40"/>
                  </a:lnTo>
                  <a:lnTo>
                    <a:pt x="16" y="88"/>
                  </a:lnTo>
                  <a:lnTo>
                    <a:pt x="0" y="136"/>
                  </a:lnTo>
                  <a:lnTo>
                    <a:pt x="16" y="192"/>
                  </a:lnTo>
                  <a:lnTo>
                    <a:pt x="64" y="240"/>
                  </a:lnTo>
                  <a:lnTo>
                    <a:pt x="144" y="264"/>
                  </a:lnTo>
                  <a:lnTo>
                    <a:pt x="232" y="280"/>
                  </a:lnTo>
                  <a:lnTo>
                    <a:pt x="320" y="264"/>
                  </a:lnTo>
                  <a:lnTo>
                    <a:pt x="392" y="240"/>
                  </a:lnTo>
                  <a:lnTo>
                    <a:pt x="440" y="192"/>
                  </a:lnTo>
                  <a:lnTo>
                    <a:pt x="464" y="13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1" name="Freeform 141"/>
            <p:cNvSpPr>
              <a:spLocks/>
            </p:cNvSpPr>
            <p:nvPr/>
          </p:nvSpPr>
          <p:spPr bwMode="auto">
            <a:xfrm>
              <a:off x="6630988" y="1773238"/>
              <a:ext cx="762000" cy="469900"/>
            </a:xfrm>
            <a:custGeom>
              <a:avLst/>
              <a:gdLst>
                <a:gd name="T0" fmla="*/ 440 w 480"/>
                <a:gd name="T1" fmla="*/ 104 h 296"/>
                <a:gd name="T2" fmla="*/ 448 w 480"/>
                <a:gd name="T3" fmla="*/ 104 h 296"/>
                <a:gd name="T4" fmla="*/ 400 w 480"/>
                <a:gd name="T5" fmla="*/ 56 h 296"/>
                <a:gd name="T6" fmla="*/ 328 w 480"/>
                <a:gd name="T7" fmla="*/ 24 h 296"/>
                <a:gd name="T8" fmla="*/ 328 w 480"/>
                <a:gd name="T9" fmla="*/ 24 h 296"/>
                <a:gd name="T10" fmla="*/ 240 w 480"/>
                <a:gd name="T11" fmla="*/ 16 h 296"/>
                <a:gd name="T12" fmla="*/ 152 w 480"/>
                <a:gd name="T13" fmla="*/ 24 h 296"/>
                <a:gd name="T14" fmla="*/ 160 w 480"/>
                <a:gd name="T15" fmla="*/ 24 h 296"/>
                <a:gd name="T16" fmla="*/ 80 w 480"/>
                <a:gd name="T17" fmla="*/ 56 h 296"/>
                <a:gd name="T18" fmla="*/ 32 w 480"/>
                <a:gd name="T19" fmla="*/ 104 h 296"/>
                <a:gd name="T20" fmla="*/ 32 w 480"/>
                <a:gd name="T21" fmla="*/ 104 h 296"/>
                <a:gd name="T22" fmla="*/ 16 w 480"/>
                <a:gd name="T23" fmla="*/ 144 h 296"/>
                <a:gd name="T24" fmla="*/ 32 w 480"/>
                <a:gd name="T25" fmla="*/ 200 h 296"/>
                <a:gd name="T26" fmla="*/ 32 w 480"/>
                <a:gd name="T27" fmla="*/ 200 h 296"/>
                <a:gd name="T28" fmla="*/ 80 w 480"/>
                <a:gd name="T29" fmla="*/ 240 h 296"/>
                <a:gd name="T30" fmla="*/ 160 w 480"/>
                <a:gd name="T31" fmla="*/ 264 h 296"/>
                <a:gd name="T32" fmla="*/ 152 w 480"/>
                <a:gd name="T33" fmla="*/ 264 h 296"/>
                <a:gd name="T34" fmla="*/ 240 w 480"/>
                <a:gd name="T35" fmla="*/ 280 h 296"/>
                <a:gd name="T36" fmla="*/ 328 w 480"/>
                <a:gd name="T37" fmla="*/ 264 h 296"/>
                <a:gd name="T38" fmla="*/ 328 w 480"/>
                <a:gd name="T39" fmla="*/ 264 h 296"/>
                <a:gd name="T40" fmla="*/ 400 w 480"/>
                <a:gd name="T41" fmla="*/ 248 h 296"/>
                <a:gd name="T42" fmla="*/ 448 w 480"/>
                <a:gd name="T43" fmla="*/ 200 h 296"/>
                <a:gd name="T44" fmla="*/ 440 w 480"/>
                <a:gd name="T45" fmla="*/ 200 h 296"/>
                <a:gd name="T46" fmla="*/ 464 w 480"/>
                <a:gd name="T47" fmla="*/ 144 h 296"/>
                <a:gd name="T48" fmla="*/ 480 w 480"/>
                <a:gd name="T49" fmla="*/ 152 h 296"/>
                <a:gd name="T50" fmla="*/ 456 w 480"/>
                <a:gd name="T51" fmla="*/ 208 h 296"/>
                <a:gd name="T52" fmla="*/ 408 w 480"/>
                <a:gd name="T53" fmla="*/ 256 h 296"/>
                <a:gd name="T54" fmla="*/ 408 w 480"/>
                <a:gd name="T55" fmla="*/ 256 h 296"/>
                <a:gd name="T56" fmla="*/ 336 w 480"/>
                <a:gd name="T57" fmla="*/ 280 h 296"/>
                <a:gd name="T58" fmla="*/ 240 w 480"/>
                <a:gd name="T59" fmla="*/ 296 h 296"/>
                <a:gd name="T60" fmla="*/ 240 w 480"/>
                <a:gd name="T61" fmla="*/ 296 h 296"/>
                <a:gd name="T62" fmla="*/ 152 w 480"/>
                <a:gd name="T63" fmla="*/ 280 h 296"/>
                <a:gd name="T64" fmla="*/ 72 w 480"/>
                <a:gd name="T65" fmla="*/ 256 h 296"/>
                <a:gd name="T66" fmla="*/ 72 w 480"/>
                <a:gd name="T67" fmla="*/ 256 h 296"/>
                <a:gd name="T68" fmla="*/ 24 w 480"/>
                <a:gd name="T69" fmla="*/ 208 h 296"/>
                <a:gd name="T70" fmla="*/ 0 w 480"/>
                <a:gd name="T71" fmla="*/ 152 h 296"/>
                <a:gd name="T72" fmla="*/ 0 w 480"/>
                <a:gd name="T73" fmla="*/ 144 h 296"/>
                <a:gd name="T74" fmla="*/ 16 w 480"/>
                <a:gd name="T75" fmla="*/ 96 h 296"/>
                <a:gd name="T76" fmla="*/ 72 w 480"/>
                <a:gd name="T77" fmla="*/ 48 h 296"/>
                <a:gd name="T78" fmla="*/ 72 w 480"/>
                <a:gd name="T79" fmla="*/ 40 h 296"/>
                <a:gd name="T80" fmla="*/ 152 w 480"/>
                <a:gd name="T81" fmla="*/ 8 h 296"/>
                <a:gd name="T82" fmla="*/ 240 w 480"/>
                <a:gd name="T83" fmla="*/ 0 h 296"/>
                <a:gd name="T84" fmla="*/ 240 w 480"/>
                <a:gd name="T85" fmla="*/ 0 h 296"/>
                <a:gd name="T86" fmla="*/ 328 w 480"/>
                <a:gd name="T87" fmla="*/ 8 h 296"/>
                <a:gd name="T88" fmla="*/ 408 w 480"/>
                <a:gd name="T89" fmla="*/ 40 h 296"/>
                <a:gd name="T90" fmla="*/ 408 w 480"/>
                <a:gd name="T91" fmla="*/ 48 h 296"/>
                <a:gd name="T92" fmla="*/ 456 w 480"/>
                <a:gd name="T93" fmla="*/ 96 h 296"/>
                <a:gd name="T94" fmla="*/ 480 w 480"/>
                <a:gd name="T95" fmla="*/ 14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0" h="296">
                  <a:moveTo>
                    <a:pt x="464" y="152"/>
                  </a:moveTo>
                  <a:lnTo>
                    <a:pt x="440" y="104"/>
                  </a:lnTo>
                  <a:lnTo>
                    <a:pt x="448" y="104"/>
                  </a:lnTo>
                  <a:lnTo>
                    <a:pt x="448" y="104"/>
                  </a:lnTo>
                  <a:lnTo>
                    <a:pt x="400" y="56"/>
                  </a:lnTo>
                  <a:lnTo>
                    <a:pt x="400" y="56"/>
                  </a:lnTo>
                  <a:lnTo>
                    <a:pt x="400" y="56"/>
                  </a:lnTo>
                  <a:lnTo>
                    <a:pt x="328" y="24"/>
                  </a:lnTo>
                  <a:lnTo>
                    <a:pt x="328" y="24"/>
                  </a:lnTo>
                  <a:lnTo>
                    <a:pt x="328" y="24"/>
                  </a:lnTo>
                  <a:lnTo>
                    <a:pt x="240" y="16"/>
                  </a:lnTo>
                  <a:lnTo>
                    <a:pt x="240" y="16"/>
                  </a:lnTo>
                  <a:lnTo>
                    <a:pt x="240" y="16"/>
                  </a:lnTo>
                  <a:lnTo>
                    <a:pt x="152" y="24"/>
                  </a:lnTo>
                  <a:lnTo>
                    <a:pt x="160" y="24"/>
                  </a:lnTo>
                  <a:lnTo>
                    <a:pt x="160" y="24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80" y="56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32" y="104"/>
                  </a:lnTo>
                  <a:lnTo>
                    <a:pt x="16" y="152"/>
                  </a:lnTo>
                  <a:lnTo>
                    <a:pt x="16" y="144"/>
                  </a:lnTo>
                  <a:lnTo>
                    <a:pt x="16" y="144"/>
                  </a:lnTo>
                  <a:lnTo>
                    <a:pt x="32" y="200"/>
                  </a:lnTo>
                  <a:lnTo>
                    <a:pt x="32" y="200"/>
                  </a:lnTo>
                  <a:lnTo>
                    <a:pt x="32" y="200"/>
                  </a:lnTo>
                  <a:lnTo>
                    <a:pt x="80" y="248"/>
                  </a:lnTo>
                  <a:lnTo>
                    <a:pt x="80" y="240"/>
                  </a:lnTo>
                  <a:lnTo>
                    <a:pt x="80" y="240"/>
                  </a:lnTo>
                  <a:lnTo>
                    <a:pt x="160" y="264"/>
                  </a:lnTo>
                  <a:lnTo>
                    <a:pt x="152" y="264"/>
                  </a:lnTo>
                  <a:lnTo>
                    <a:pt x="152" y="264"/>
                  </a:lnTo>
                  <a:lnTo>
                    <a:pt x="240" y="280"/>
                  </a:lnTo>
                  <a:lnTo>
                    <a:pt x="240" y="280"/>
                  </a:lnTo>
                  <a:lnTo>
                    <a:pt x="240" y="280"/>
                  </a:lnTo>
                  <a:lnTo>
                    <a:pt x="328" y="264"/>
                  </a:lnTo>
                  <a:lnTo>
                    <a:pt x="328" y="264"/>
                  </a:lnTo>
                  <a:lnTo>
                    <a:pt x="328" y="264"/>
                  </a:lnTo>
                  <a:lnTo>
                    <a:pt x="400" y="240"/>
                  </a:lnTo>
                  <a:lnTo>
                    <a:pt x="400" y="248"/>
                  </a:lnTo>
                  <a:lnTo>
                    <a:pt x="400" y="248"/>
                  </a:lnTo>
                  <a:lnTo>
                    <a:pt x="448" y="200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80" y="152"/>
                  </a:lnTo>
                  <a:lnTo>
                    <a:pt x="480" y="152"/>
                  </a:lnTo>
                  <a:lnTo>
                    <a:pt x="456" y="208"/>
                  </a:lnTo>
                  <a:lnTo>
                    <a:pt x="456" y="208"/>
                  </a:lnTo>
                  <a:lnTo>
                    <a:pt x="456" y="208"/>
                  </a:lnTo>
                  <a:lnTo>
                    <a:pt x="408" y="256"/>
                  </a:lnTo>
                  <a:lnTo>
                    <a:pt x="408" y="256"/>
                  </a:lnTo>
                  <a:lnTo>
                    <a:pt x="408" y="256"/>
                  </a:lnTo>
                  <a:lnTo>
                    <a:pt x="336" y="280"/>
                  </a:lnTo>
                  <a:lnTo>
                    <a:pt x="336" y="280"/>
                  </a:lnTo>
                  <a:lnTo>
                    <a:pt x="328" y="280"/>
                  </a:lnTo>
                  <a:lnTo>
                    <a:pt x="240" y="296"/>
                  </a:lnTo>
                  <a:lnTo>
                    <a:pt x="240" y="296"/>
                  </a:lnTo>
                  <a:lnTo>
                    <a:pt x="240" y="296"/>
                  </a:lnTo>
                  <a:lnTo>
                    <a:pt x="152" y="280"/>
                  </a:lnTo>
                  <a:lnTo>
                    <a:pt x="152" y="280"/>
                  </a:lnTo>
                  <a:lnTo>
                    <a:pt x="152" y="280"/>
                  </a:lnTo>
                  <a:lnTo>
                    <a:pt x="72" y="256"/>
                  </a:lnTo>
                  <a:lnTo>
                    <a:pt x="72" y="256"/>
                  </a:lnTo>
                  <a:lnTo>
                    <a:pt x="72" y="256"/>
                  </a:lnTo>
                  <a:lnTo>
                    <a:pt x="24" y="208"/>
                  </a:lnTo>
                  <a:lnTo>
                    <a:pt x="24" y="208"/>
                  </a:lnTo>
                  <a:lnTo>
                    <a:pt x="16" y="20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0" y="144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24" y="9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72" y="40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152" y="8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328" y="8"/>
                  </a:lnTo>
                  <a:lnTo>
                    <a:pt x="328" y="8"/>
                  </a:lnTo>
                  <a:lnTo>
                    <a:pt x="336" y="8"/>
                  </a:lnTo>
                  <a:lnTo>
                    <a:pt x="408" y="40"/>
                  </a:lnTo>
                  <a:lnTo>
                    <a:pt x="408" y="40"/>
                  </a:lnTo>
                  <a:lnTo>
                    <a:pt x="408" y="48"/>
                  </a:lnTo>
                  <a:lnTo>
                    <a:pt x="456" y="96"/>
                  </a:lnTo>
                  <a:lnTo>
                    <a:pt x="456" y="96"/>
                  </a:lnTo>
                  <a:lnTo>
                    <a:pt x="456" y="96"/>
                  </a:lnTo>
                  <a:lnTo>
                    <a:pt x="480" y="144"/>
                  </a:lnTo>
                  <a:lnTo>
                    <a:pt x="464" y="15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2" name="Freeform 142"/>
            <p:cNvSpPr>
              <a:spLocks/>
            </p:cNvSpPr>
            <p:nvPr/>
          </p:nvSpPr>
          <p:spPr bwMode="auto">
            <a:xfrm>
              <a:off x="7367588" y="2001838"/>
              <a:ext cx="25400" cy="12700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0 h 8"/>
                <a:gd name="T4" fmla="*/ 0 w 16"/>
                <a:gd name="T5" fmla="*/ 8 h 8"/>
                <a:gd name="T6" fmla="*/ 16 w 16"/>
                <a:gd name="T7" fmla="*/ 0 h 8"/>
                <a:gd name="T8" fmla="*/ 16 w 16"/>
                <a:gd name="T9" fmla="*/ 8 h 8"/>
                <a:gd name="T10" fmla="*/ 16 w 16"/>
                <a:gd name="T11" fmla="*/ 8 h 8"/>
                <a:gd name="T12" fmla="*/ 0 w 16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CA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3" name="Rectangle 143"/>
            <p:cNvSpPr>
              <a:spLocks noChangeArrowheads="1"/>
            </p:cNvSpPr>
            <p:nvPr/>
          </p:nvSpPr>
          <p:spPr bwMode="auto">
            <a:xfrm>
              <a:off x="6745288" y="1874838"/>
              <a:ext cx="6223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PVD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4" name="Rectangle 144"/>
            <p:cNvSpPr>
              <a:spLocks noChangeArrowheads="1"/>
            </p:cNvSpPr>
            <p:nvPr/>
          </p:nvSpPr>
          <p:spPr bwMode="auto">
            <a:xfrm>
              <a:off x="5729288" y="1252538"/>
              <a:ext cx="5080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867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5" name="Rectangle 145"/>
            <p:cNvSpPr>
              <a:spLocks noChangeArrowheads="1"/>
            </p:cNvSpPr>
            <p:nvPr/>
          </p:nvSpPr>
          <p:spPr bwMode="auto">
            <a:xfrm>
              <a:off x="3581400" y="1036638"/>
              <a:ext cx="6350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2704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6" name="Rectangle 146"/>
            <p:cNvSpPr>
              <a:spLocks noChangeArrowheads="1"/>
            </p:cNvSpPr>
            <p:nvPr/>
          </p:nvSpPr>
          <p:spPr bwMode="auto">
            <a:xfrm>
              <a:off x="6275388" y="2179638"/>
              <a:ext cx="5080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187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7" name="Rectangle 147"/>
            <p:cNvSpPr>
              <a:spLocks noChangeArrowheads="1"/>
            </p:cNvSpPr>
            <p:nvPr/>
          </p:nvSpPr>
          <p:spPr bwMode="auto">
            <a:xfrm>
              <a:off x="7278688" y="3057525"/>
              <a:ext cx="6350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1258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8" name="Rectangle 148"/>
            <p:cNvSpPr>
              <a:spLocks noChangeArrowheads="1"/>
            </p:cNvSpPr>
            <p:nvPr/>
          </p:nvSpPr>
          <p:spPr bwMode="auto">
            <a:xfrm>
              <a:off x="5499100" y="1811338"/>
              <a:ext cx="5080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849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9" name="Rectangle 149"/>
            <p:cNvSpPr>
              <a:spLocks noChangeArrowheads="1"/>
            </p:cNvSpPr>
            <p:nvPr/>
          </p:nvSpPr>
          <p:spPr bwMode="auto">
            <a:xfrm>
              <a:off x="6859588" y="2471738"/>
              <a:ext cx="5080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144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10" name="Rectangle 150"/>
            <p:cNvSpPr>
              <a:spLocks noChangeArrowheads="1"/>
            </p:cNvSpPr>
            <p:nvPr/>
          </p:nvSpPr>
          <p:spPr bwMode="auto">
            <a:xfrm>
              <a:off x="5130800" y="2446338"/>
              <a:ext cx="5080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740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11" name="Rectangle 151"/>
            <p:cNvSpPr>
              <a:spLocks noChangeArrowheads="1"/>
            </p:cNvSpPr>
            <p:nvPr/>
          </p:nvSpPr>
          <p:spPr bwMode="auto">
            <a:xfrm>
              <a:off x="4419600" y="3679825"/>
              <a:ext cx="6350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1391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12" name="Rectangle 152"/>
            <p:cNvSpPr>
              <a:spLocks noChangeArrowheads="1"/>
            </p:cNvSpPr>
            <p:nvPr/>
          </p:nvSpPr>
          <p:spPr bwMode="auto">
            <a:xfrm>
              <a:off x="5957888" y="3108325"/>
              <a:ext cx="5080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184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13" name="Rectangle 153"/>
            <p:cNvSpPr>
              <a:spLocks noChangeArrowheads="1"/>
            </p:cNvSpPr>
            <p:nvPr/>
          </p:nvSpPr>
          <p:spPr bwMode="auto">
            <a:xfrm>
              <a:off x="6008688" y="4506913"/>
              <a:ext cx="5080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946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14" name="Rectangle 154"/>
            <p:cNvSpPr>
              <a:spLocks noChangeArrowheads="1"/>
            </p:cNvSpPr>
            <p:nvPr/>
          </p:nvSpPr>
          <p:spPr bwMode="auto">
            <a:xfrm>
              <a:off x="6402388" y="4111625"/>
              <a:ext cx="6350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1090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15" name="Rectangle 155"/>
            <p:cNvSpPr>
              <a:spLocks noChangeArrowheads="1"/>
            </p:cNvSpPr>
            <p:nvPr/>
          </p:nvSpPr>
          <p:spPr bwMode="auto">
            <a:xfrm>
              <a:off x="4279900" y="5192713"/>
              <a:ext cx="6350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1121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16" name="Rectangle 156"/>
            <p:cNvSpPr>
              <a:spLocks noChangeArrowheads="1"/>
            </p:cNvSpPr>
            <p:nvPr/>
          </p:nvSpPr>
          <p:spPr bwMode="auto">
            <a:xfrm>
              <a:off x="3262313" y="5827713"/>
              <a:ext cx="6350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2342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17" name="Rectangle 157"/>
            <p:cNvSpPr>
              <a:spLocks noChangeArrowheads="1"/>
            </p:cNvSpPr>
            <p:nvPr/>
          </p:nvSpPr>
          <p:spPr bwMode="auto">
            <a:xfrm>
              <a:off x="2640013" y="2701925"/>
              <a:ext cx="6350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1846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18" name="Rectangle 158"/>
            <p:cNvSpPr>
              <a:spLocks noChangeArrowheads="1"/>
            </p:cNvSpPr>
            <p:nvPr/>
          </p:nvSpPr>
          <p:spPr bwMode="auto">
            <a:xfrm>
              <a:off x="4800600" y="2765425"/>
              <a:ext cx="5080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621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19" name="Rectangle 159"/>
            <p:cNvSpPr>
              <a:spLocks noChangeArrowheads="1"/>
            </p:cNvSpPr>
            <p:nvPr/>
          </p:nvSpPr>
          <p:spPr bwMode="auto">
            <a:xfrm>
              <a:off x="3822700" y="3260725"/>
              <a:ext cx="5080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802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0" name="Rectangle 160"/>
            <p:cNvSpPr>
              <a:spLocks noChangeArrowheads="1"/>
            </p:cNvSpPr>
            <p:nvPr/>
          </p:nvSpPr>
          <p:spPr bwMode="auto">
            <a:xfrm>
              <a:off x="1903413" y="3883025"/>
              <a:ext cx="6350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1464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1" name="Rectangle 161"/>
            <p:cNvSpPr>
              <a:spLocks noChangeArrowheads="1"/>
            </p:cNvSpPr>
            <p:nvPr/>
          </p:nvSpPr>
          <p:spPr bwMode="auto">
            <a:xfrm>
              <a:off x="1992313" y="4748213"/>
              <a:ext cx="6350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1235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2" name="Rectangle 162"/>
            <p:cNvSpPr>
              <a:spLocks noChangeArrowheads="1"/>
            </p:cNvSpPr>
            <p:nvPr/>
          </p:nvSpPr>
          <p:spPr bwMode="auto">
            <a:xfrm>
              <a:off x="1076325" y="4060825"/>
              <a:ext cx="50800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eaLnBrk="1" hangingPunct="1"/>
              <a:r>
                <a:rPr lang="en-US" sz="1900" i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337</a:t>
              </a:r>
              <a:endParaRPr lang="en-US" i="0" smtClean="0">
                <a:solidFill>
                  <a:srgbClr val="40458C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91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7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457200"/>
            <a:ext cx="8007350" cy="678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</a:t>
            </a:r>
            <a:r>
              <a:rPr lang="en-US" dirty="0" smtClean="0"/>
              <a:t> Algorithm : Example 2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0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0"/>
            <a:ext cx="8153400" cy="639763"/>
          </a:xfrm>
        </p:spPr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Algorithm : Example 2 (cont.)</a:t>
            </a:r>
          </a:p>
        </p:txBody>
      </p:sp>
      <p:pic>
        <p:nvPicPr>
          <p:cNvPr id="2447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554037"/>
            <a:ext cx="8007350" cy="678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39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2"/>
          <p:cNvSpPr txBox="1">
            <a:spLocks noChangeArrowheads="1"/>
          </p:cNvSpPr>
          <p:nvPr/>
        </p:nvSpPr>
        <p:spPr bwMode="auto">
          <a:xfrm>
            <a:off x="914400" y="1676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latin typeface="Garamond" charset="0"/>
                <a:ea typeface="Garamond" charset="0"/>
                <a:cs typeface="Garamond" charset="0"/>
              </a:rPr>
              <a:t>Minimum Spanning Trees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4695825" y="2887663"/>
            <a:ext cx="3086100" cy="2386012"/>
            <a:chOff x="4695825" y="2887663"/>
            <a:chExt cx="3086100" cy="2386012"/>
          </a:xfrm>
        </p:grpSpPr>
        <p:sp>
          <p:nvSpPr>
            <p:cNvPr id="159" name="Freeform 581"/>
            <p:cNvSpPr>
              <a:spLocks/>
            </p:cNvSpPr>
            <p:nvPr/>
          </p:nvSpPr>
          <p:spPr bwMode="auto">
            <a:xfrm>
              <a:off x="6597650" y="3321050"/>
              <a:ext cx="804863" cy="131763"/>
            </a:xfrm>
            <a:custGeom>
              <a:avLst/>
              <a:gdLst>
                <a:gd name="T0" fmla="*/ 504 w 507"/>
                <a:gd name="T1" fmla="*/ 83 h 83"/>
                <a:gd name="T2" fmla="*/ 425 w 507"/>
                <a:gd name="T3" fmla="*/ 45 h 83"/>
                <a:gd name="T4" fmla="*/ 425 w 507"/>
                <a:gd name="T5" fmla="*/ 45 h 83"/>
                <a:gd name="T6" fmla="*/ 425 w 507"/>
                <a:gd name="T7" fmla="*/ 45 h 83"/>
                <a:gd name="T8" fmla="*/ 345 w 507"/>
                <a:gd name="T9" fmla="*/ 17 h 83"/>
                <a:gd name="T10" fmla="*/ 345 w 507"/>
                <a:gd name="T11" fmla="*/ 17 h 83"/>
                <a:gd name="T12" fmla="*/ 345 w 507"/>
                <a:gd name="T13" fmla="*/ 17 h 83"/>
                <a:gd name="T14" fmla="*/ 266 w 507"/>
                <a:gd name="T15" fmla="*/ 7 h 83"/>
                <a:gd name="T16" fmla="*/ 266 w 507"/>
                <a:gd name="T17" fmla="*/ 7 h 83"/>
                <a:gd name="T18" fmla="*/ 266 w 507"/>
                <a:gd name="T19" fmla="*/ 7 h 83"/>
                <a:gd name="T20" fmla="*/ 183 w 507"/>
                <a:gd name="T21" fmla="*/ 7 h 83"/>
                <a:gd name="T22" fmla="*/ 183 w 507"/>
                <a:gd name="T23" fmla="*/ 7 h 83"/>
                <a:gd name="T24" fmla="*/ 183 w 507"/>
                <a:gd name="T25" fmla="*/ 7 h 83"/>
                <a:gd name="T26" fmla="*/ 97 w 507"/>
                <a:gd name="T27" fmla="*/ 24 h 83"/>
                <a:gd name="T28" fmla="*/ 100 w 507"/>
                <a:gd name="T29" fmla="*/ 24 h 83"/>
                <a:gd name="T30" fmla="*/ 100 w 507"/>
                <a:gd name="T31" fmla="*/ 24 h 83"/>
                <a:gd name="T32" fmla="*/ 3 w 507"/>
                <a:gd name="T33" fmla="*/ 52 h 83"/>
                <a:gd name="T34" fmla="*/ 3 w 507"/>
                <a:gd name="T35" fmla="*/ 52 h 83"/>
                <a:gd name="T36" fmla="*/ 0 w 507"/>
                <a:gd name="T37" fmla="*/ 45 h 83"/>
                <a:gd name="T38" fmla="*/ 0 w 507"/>
                <a:gd name="T39" fmla="*/ 45 h 83"/>
                <a:gd name="T40" fmla="*/ 97 w 507"/>
                <a:gd name="T41" fmla="*/ 17 h 83"/>
                <a:gd name="T42" fmla="*/ 97 w 507"/>
                <a:gd name="T43" fmla="*/ 17 h 83"/>
                <a:gd name="T44" fmla="*/ 97 w 507"/>
                <a:gd name="T45" fmla="*/ 17 h 83"/>
                <a:gd name="T46" fmla="*/ 183 w 507"/>
                <a:gd name="T47" fmla="*/ 0 h 83"/>
                <a:gd name="T48" fmla="*/ 183 w 507"/>
                <a:gd name="T49" fmla="*/ 0 h 83"/>
                <a:gd name="T50" fmla="*/ 183 w 507"/>
                <a:gd name="T51" fmla="*/ 0 h 83"/>
                <a:gd name="T52" fmla="*/ 266 w 507"/>
                <a:gd name="T53" fmla="*/ 0 h 83"/>
                <a:gd name="T54" fmla="*/ 266 w 507"/>
                <a:gd name="T55" fmla="*/ 0 h 83"/>
                <a:gd name="T56" fmla="*/ 266 w 507"/>
                <a:gd name="T57" fmla="*/ 0 h 83"/>
                <a:gd name="T58" fmla="*/ 345 w 507"/>
                <a:gd name="T59" fmla="*/ 10 h 83"/>
                <a:gd name="T60" fmla="*/ 345 w 507"/>
                <a:gd name="T61" fmla="*/ 10 h 83"/>
                <a:gd name="T62" fmla="*/ 349 w 507"/>
                <a:gd name="T63" fmla="*/ 10 h 83"/>
                <a:gd name="T64" fmla="*/ 428 w 507"/>
                <a:gd name="T65" fmla="*/ 38 h 83"/>
                <a:gd name="T66" fmla="*/ 428 w 507"/>
                <a:gd name="T67" fmla="*/ 38 h 83"/>
                <a:gd name="T68" fmla="*/ 428 w 507"/>
                <a:gd name="T69" fmla="*/ 38 h 83"/>
                <a:gd name="T70" fmla="*/ 507 w 507"/>
                <a:gd name="T71" fmla="*/ 76 h 83"/>
                <a:gd name="T72" fmla="*/ 504 w 507"/>
                <a:gd name="T73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7" h="83">
                  <a:moveTo>
                    <a:pt x="504" y="83"/>
                  </a:moveTo>
                  <a:lnTo>
                    <a:pt x="425" y="45"/>
                  </a:lnTo>
                  <a:lnTo>
                    <a:pt x="425" y="45"/>
                  </a:lnTo>
                  <a:lnTo>
                    <a:pt x="425" y="45"/>
                  </a:lnTo>
                  <a:lnTo>
                    <a:pt x="345" y="17"/>
                  </a:lnTo>
                  <a:lnTo>
                    <a:pt x="345" y="17"/>
                  </a:lnTo>
                  <a:lnTo>
                    <a:pt x="345" y="17"/>
                  </a:lnTo>
                  <a:lnTo>
                    <a:pt x="266" y="7"/>
                  </a:lnTo>
                  <a:lnTo>
                    <a:pt x="266" y="7"/>
                  </a:lnTo>
                  <a:lnTo>
                    <a:pt x="266" y="7"/>
                  </a:lnTo>
                  <a:lnTo>
                    <a:pt x="183" y="7"/>
                  </a:lnTo>
                  <a:lnTo>
                    <a:pt x="183" y="7"/>
                  </a:lnTo>
                  <a:lnTo>
                    <a:pt x="183" y="7"/>
                  </a:lnTo>
                  <a:lnTo>
                    <a:pt x="97" y="24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97" y="17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345" y="10"/>
                  </a:lnTo>
                  <a:lnTo>
                    <a:pt x="345" y="10"/>
                  </a:lnTo>
                  <a:lnTo>
                    <a:pt x="349" y="10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428" y="38"/>
                  </a:lnTo>
                  <a:lnTo>
                    <a:pt x="507" y="76"/>
                  </a:lnTo>
                  <a:lnTo>
                    <a:pt x="504" y="8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60" name="Rectangle 582"/>
            <p:cNvSpPr>
              <a:spLocks noChangeArrowheads="1"/>
            </p:cNvSpPr>
            <p:nvPr/>
          </p:nvSpPr>
          <p:spPr bwMode="auto">
            <a:xfrm>
              <a:off x="7391400" y="3441700"/>
              <a:ext cx="11113" cy="476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61" name="Freeform 583"/>
            <p:cNvSpPr>
              <a:spLocks/>
            </p:cNvSpPr>
            <p:nvPr/>
          </p:nvSpPr>
          <p:spPr bwMode="auto">
            <a:xfrm>
              <a:off x="7200900" y="3446463"/>
              <a:ext cx="201613" cy="307975"/>
            </a:xfrm>
            <a:custGeom>
              <a:avLst/>
              <a:gdLst>
                <a:gd name="T0" fmla="*/ 127 w 127"/>
                <a:gd name="T1" fmla="*/ 0 h 194"/>
                <a:gd name="T2" fmla="*/ 110 w 127"/>
                <a:gd name="T3" fmla="*/ 73 h 194"/>
                <a:gd name="T4" fmla="*/ 110 w 127"/>
                <a:gd name="T5" fmla="*/ 76 h 194"/>
                <a:gd name="T6" fmla="*/ 110 w 127"/>
                <a:gd name="T7" fmla="*/ 76 h 194"/>
                <a:gd name="T8" fmla="*/ 93 w 127"/>
                <a:gd name="T9" fmla="*/ 111 h 194"/>
                <a:gd name="T10" fmla="*/ 93 w 127"/>
                <a:gd name="T11" fmla="*/ 111 h 194"/>
                <a:gd name="T12" fmla="*/ 93 w 127"/>
                <a:gd name="T13" fmla="*/ 111 h 194"/>
                <a:gd name="T14" fmla="*/ 69 w 127"/>
                <a:gd name="T15" fmla="*/ 142 h 194"/>
                <a:gd name="T16" fmla="*/ 69 w 127"/>
                <a:gd name="T17" fmla="*/ 142 h 194"/>
                <a:gd name="T18" fmla="*/ 69 w 127"/>
                <a:gd name="T19" fmla="*/ 142 h 194"/>
                <a:gd name="T20" fmla="*/ 38 w 127"/>
                <a:gd name="T21" fmla="*/ 173 h 194"/>
                <a:gd name="T22" fmla="*/ 38 w 127"/>
                <a:gd name="T23" fmla="*/ 173 h 194"/>
                <a:gd name="T24" fmla="*/ 38 w 127"/>
                <a:gd name="T25" fmla="*/ 173 h 194"/>
                <a:gd name="T26" fmla="*/ 3 w 127"/>
                <a:gd name="T27" fmla="*/ 194 h 194"/>
                <a:gd name="T28" fmla="*/ 3 w 127"/>
                <a:gd name="T29" fmla="*/ 194 h 194"/>
                <a:gd name="T30" fmla="*/ 0 w 127"/>
                <a:gd name="T31" fmla="*/ 187 h 194"/>
                <a:gd name="T32" fmla="*/ 0 w 127"/>
                <a:gd name="T33" fmla="*/ 187 h 194"/>
                <a:gd name="T34" fmla="*/ 34 w 127"/>
                <a:gd name="T35" fmla="*/ 166 h 194"/>
                <a:gd name="T36" fmla="*/ 34 w 127"/>
                <a:gd name="T37" fmla="*/ 166 h 194"/>
                <a:gd name="T38" fmla="*/ 34 w 127"/>
                <a:gd name="T39" fmla="*/ 170 h 194"/>
                <a:gd name="T40" fmla="*/ 65 w 127"/>
                <a:gd name="T41" fmla="*/ 139 h 194"/>
                <a:gd name="T42" fmla="*/ 65 w 127"/>
                <a:gd name="T43" fmla="*/ 139 h 194"/>
                <a:gd name="T44" fmla="*/ 62 w 127"/>
                <a:gd name="T45" fmla="*/ 139 h 194"/>
                <a:gd name="T46" fmla="*/ 86 w 127"/>
                <a:gd name="T47" fmla="*/ 107 h 194"/>
                <a:gd name="T48" fmla="*/ 86 w 127"/>
                <a:gd name="T49" fmla="*/ 107 h 194"/>
                <a:gd name="T50" fmla="*/ 86 w 127"/>
                <a:gd name="T51" fmla="*/ 107 h 194"/>
                <a:gd name="T52" fmla="*/ 103 w 127"/>
                <a:gd name="T53" fmla="*/ 73 h 194"/>
                <a:gd name="T54" fmla="*/ 103 w 127"/>
                <a:gd name="T55" fmla="*/ 73 h 194"/>
                <a:gd name="T56" fmla="*/ 103 w 127"/>
                <a:gd name="T57" fmla="*/ 73 h 194"/>
                <a:gd name="T58" fmla="*/ 120 w 127"/>
                <a:gd name="T59" fmla="*/ 0 h 194"/>
                <a:gd name="T60" fmla="*/ 127 w 127"/>
                <a:gd name="T61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7" h="194">
                  <a:moveTo>
                    <a:pt x="127" y="0"/>
                  </a:moveTo>
                  <a:lnTo>
                    <a:pt x="110" y="73"/>
                  </a:lnTo>
                  <a:lnTo>
                    <a:pt x="110" y="76"/>
                  </a:lnTo>
                  <a:lnTo>
                    <a:pt x="110" y="76"/>
                  </a:lnTo>
                  <a:lnTo>
                    <a:pt x="93" y="111"/>
                  </a:lnTo>
                  <a:lnTo>
                    <a:pt x="93" y="111"/>
                  </a:lnTo>
                  <a:lnTo>
                    <a:pt x="93" y="111"/>
                  </a:lnTo>
                  <a:lnTo>
                    <a:pt x="69" y="142"/>
                  </a:lnTo>
                  <a:lnTo>
                    <a:pt x="69" y="142"/>
                  </a:lnTo>
                  <a:lnTo>
                    <a:pt x="69" y="142"/>
                  </a:lnTo>
                  <a:lnTo>
                    <a:pt x="38" y="173"/>
                  </a:lnTo>
                  <a:lnTo>
                    <a:pt x="38" y="173"/>
                  </a:lnTo>
                  <a:lnTo>
                    <a:pt x="38" y="173"/>
                  </a:lnTo>
                  <a:lnTo>
                    <a:pt x="3" y="194"/>
                  </a:lnTo>
                  <a:lnTo>
                    <a:pt x="3" y="194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34" y="166"/>
                  </a:lnTo>
                  <a:lnTo>
                    <a:pt x="34" y="166"/>
                  </a:lnTo>
                  <a:lnTo>
                    <a:pt x="34" y="170"/>
                  </a:lnTo>
                  <a:lnTo>
                    <a:pt x="65" y="139"/>
                  </a:lnTo>
                  <a:lnTo>
                    <a:pt x="65" y="139"/>
                  </a:lnTo>
                  <a:lnTo>
                    <a:pt x="62" y="139"/>
                  </a:lnTo>
                  <a:lnTo>
                    <a:pt x="86" y="107"/>
                  </a:lnTo>
                  <a:lnTo>
                    <a:pt x="86" y="107"/>
                  </a:lnTo>
                  <a:lnTo>
                    <a:pt x="86" y="107"/>
                  </a:lnTo>
                  <a:lnTo>
                    <a:pt x="103" y="73"/>
                  </a:lnTo>
                  <a:lnTo>
                    <a:pt x="103" y="73"/>
                  </a:lnTo>
                  <a:lnTo>
                    <a:pt x="103" y="73"/>
                  </a:lnTo>
                  <a:lnTo>
                    <a:pt x="120" y="0"/>
                  </a:lnTo>
                  <a:lnTo>
                    <a:pt x="12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57150" cmpd="sng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62" name="Freeform 584"/>
            <p:cNvSpPr>
              <a:spLocks/>
            </p:cNvSpPr>
            <p:nvPr/>
          </p:nvSpPr>
          <p:spPr bwMode="auto">
            <a:xfrm>
              <a:off x="7134225" y="3743325"/>
              <a:ext cx="71438" cy="38100"/>
            </a:xfrm>
            <a:custGeom>
              <a:avLst/>
              <a:gdLst>
                <a:gd name="T0" fmla="*/ 45 w 45"/>
                <a:gd name="T1" fmla="*/ 7 h 24"/>
                <a:gd name="T2" fmla="*/ 4 w 45"/>
                <a:gd name="T3" fmla="*/ 24 h 24"/>
                <a:gd name="T4" fmla="*/ 0 w 45"/>
                <a:gd name="T5" fmla="*/ 24 h 24"/>
                <a:gd name="T6" fmla="*/ 0 w 45"/>
                <a:gd name="T7" fmla="*/ 17 h 24"/>
                <a:gd name="T8" fmla="*/ 0 w 45"/>
                <a:gd name="T9" fmla="*/ 17 h 24"/>
                <a:gd name="T10" fmla="*/ 42 w 45"/>
                <a:gd name="T11" fmla="*/ 0 h 24"/>
                <a:gd name="T12" fmla="*/ 45 w 45"/>
                <a:gd name="T13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4">
                  <a:moveTo>
                    <a:pt x="45" y="7"/>
                  </a:moveTo>
                  <a:lnTo>
                    <a:pt x="4" y="24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42" y="0"/>
                  </a:lnTo>
                  <a:lnTo>
                    <a:pt x="45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63" name="Rectangle 585"/>
            <p:cNvSpPr>
              <a:spLocks noChangeArrowheads="1"/>
            </p:cNvSpPr>
            <p:nvPr/>
          </p:nvSpPr>
          <p:spPr bwMode="auto">
            <a:xfrm>
              <a:off x="7058025" y="3787775"/>
              <a:ext cx="4763" cy="111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64" name="Freeform 586"/>
            <p:cNvSpPr>
              <a:spLocks/>
            </p:cNvSpPr>
            <p:nvPr/>
          </p:nvSpPr>
          <p:spPr bwMode="auto">
            <a:xfrm>
              <a:off x="7062788" y="3770313"/>
              <a:ext cx="71437" cy="28575"/>
            </a:xfrm>
            <a:custGeom>
              <a:avLst/>
              <a:gdLst>
                <a:gd name="T0" fmla="*/ 45 w 45"/>
                <a:gd name="T1" fmla="*/ 7 h 18"/>
                <a:gd name="T2" fmla="*/ 45 w 45"/>
                <a:gd name="T3" fmla="*/ 0 h 18"/>
                <a:gd name="T4" fmla="*/ 0 w 45"/>
                <a:gd name="T5" fmla="*/ 11 h 18"/>
                <a:gd name="T6" fmla="*/ 0 w 45"/>
                <a:gd name="T7" fmla="*/ 18 h 18"/>
                <a:gd name="T8" fmla="*/ 45 w 45"/>
                <a:gd name="T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8">
                  <a:moveTo>
                    <a:pt x="45" y="7"/>
                  </a:moveTo>
                  <a:lnTo>
                    <a:pt x="45" y="0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45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65" name="Freeform 587"/>
            <p:cNvSpPr>
              <a:spLocks/>
            </p:cNvSpPr>
            <p:nvPr/>
          </p:nvSpPr>
          <p:spPr bwMode="auto">
            <a:xfrm>
              <a:off x="7062788" y="3787775"/>
              <a:ext cx="11112" cy="11113"/>
            </a:xfrm>
            <a:custGeom>
              <a:avLst/>
              <a:gdLst>
                <a:gd name="T0" fmla="*/ 0 w 7"/>
                <a:gd name="T1" fmla="*/ 7 h 7"/>
                <a:gd name="T2" fmla="*/ 4 w 7"/>
                <a:gd name="T3" fmla="*/ 7 h 7"/>
                <a:gd name="T4" fmla="*/ 7 w 7"/>
                <a:gd name="T5" fmla="*/ 0 h 7"/>
                <a:gd name="T6" fmla="*/ 4 w 7"/>
                <a:gd name="T7" fmla="*/ 0 h 7"/>
                <a:gd name="T8" fmla="*/ 0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4" y="7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66" name="Freeform 588"/>
            <p:cNvSpPr>
              <a:spLocks/>
            </p:cNvSpPr>
            <p:nvPr/>
          </p:nvSpPr>
          <p:spPr bwMode="auto">
            <a:xfrm>
              <a:off x="6778625" y="3638550"/>
              <a:ext cx="290513" cy="160338"/>
            </a:xfrm>
            <a:custGeom>
              <a:avLst/>
              <a:gdLst>
                <a:gd name="T0" fmla="*/ 179 w 183"/>
                <a:gd name="T1" fmla="*/ 101 h 101"/>
                <a:gd name="T2" fmla="*/ 100 w 183"/>
                <a:gd name="T3" fmla="*/ 45 h 101"/>
                <a:gd name="T4" fmla="*/ 100 w 183"/>
                <a:gd name="T5" fmla="*/ 45 h 101"/>
                <a:gd name="T6" fmla="*/ 100 w 183"/>
                <a:gd name="T7" fmla="*/ 45 h 101"/>
                <a:gd name="T8" fmla="*/ 0 w 183"/>
                <a:gd name="T9" fmla="*/ 7 h 101"/>
                <a:gd name="T10" fmla="*/ 0 w 183"/>
                <a:gd name="T11" fmla="*/ 7 h 101"/>
                <a:gd name="T12" fmla="*/ 0 w 183"/>
                <a:gd name="T13" fmla="*/ 0 h 101"/>
                <a:gd name="T14" fmla="*/ 3 w 183"/>
                <a:gd name="T15" fmla="*/ 0 h 101"/>
                <a:gd name="T16" fmla="*/ 103 w 183"/>
                <a:gd name="T17" fmla="*/ 38 h 101"/>
                <a:gd name="T18" fmla="*/ 103 w 183"/>
                <a:gd name="T19" fmla="*/ 38 h 101"/>
                <a:gd name="T20" fmla="*/ 103 w 183"/>
                <a:gd name="T21" fmla="*/ 38 h 101"/>
                <a:gd name="T22" fmla="*/ 183 w 183"/>
                <a:gd name="T23" fmla="*/ 94 h 101"/>
                <a:gd name="T24" fmla="*/ 179 w 183"/>
                <a:gd name="T25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101">
                  <a:moveTo>
                    <a:pt x="179" y="101"/>
                  </a:moveTo>
                  <a:lnTo>
                    <a:pt x="100" y="45"/>
                  </a:lnTo>
                  <a:lnTo>
                    <a:pt x="100" y="45"/>
                  </a:lnTo>
                  <a:lnTo>
                    <a:pt x="100" y="45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3" y="38"/>
                  </a:lnTo>
                  <a:lnTo>
                    <a:pt x="103" y="38"/>
                  </a:lnTo>
                  <a:lnTo>
                    <a:pt x="103" y="38"/>
                  </a:lnTo>
                  <a:lnTo>
                    <a:pt x="183" y="94"/>
                  </a:lnTo>
                  <a:lnTo>
                    <a:pt x="179" y="101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67" name="Freeform 589"/>
            <p:cNvSpPr>
              <a:spLocks/>
            </p:cNvSpPr>
            <p:nvPr/>
          </p:nvSpPr>
          <p:spPr bwMode="auto">
            <a:xfrm>
              <a:off x="6559550" y="3595688"/>
              <a:ext cx="219075" cy="53975"/>
            </a:xfrm>
            <a:custGeom>
              <a:avLst/>
              <a:gdLst>
                <a:gd name="T0" fmla="*/ 138 w 138"/>
                <a:gd name="T1" fmla="*/ 34 h 34"/>
                <a:gd name="T2" fmla="*/ 0 w 138"/>
                <a:gd name="T3" fmla="*/ 7 h 34"/>
                <a:gd name="T4" fmla="*/ 0 w 138"/>
                <a:gd name="T5" fmla="*/ 7 h 34"/>
                <a:gd name="T6" fmla="*/ 0 w 138"/>
                <a:gd name="T7" fmla="*/ 0 h 34"/>
                <a:gd name="T8" fmla="*/ 0 w 138"/>
                <a:gd name="T9" fmla="*/ 0 h 34"/>
                <a:gd name="T10" fmla="*/ 138 w 138"/>
                <a:gd name="T11" fmla="*/ 27 h 34"/>
                <a:gd name="T12" fmla="*/ 138 w 138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34">
                  <a:moveTo>
                    <a:pt x="138" y="34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38" y="27"/>
                  </a:lnTo>
                  <a:lnTo>
                    <a:pt x="138" y="3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68" name="Rectangle 590"/>
            <p:cNvSpPr>
              <a:spLocks noChangeArrowheads="1"/>
            </p:cNvSpPr>
            <p:nvPr/>
          </p:nvSpPr>
          <p:spPr bwMode="auto">
            <a:xfrm>
              <a:off x="6246813" y="3567113"/>
              <a:ext cx="4762" cy="1111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69" name="Freeform 591"/>
            <p:cNvSpPr>
              <a:spLocks/>
            </p:cNvSpPr>
            <p:nvPr/>
          </p:nvSpPr>
          <p:spPr bwMode="auto">
            <a:xfrm>
              <a:off x="6251575" y="3567113"/>
              <a:ext cx="307975" cy="39687"/>
            </a:xfrm>
            <a:custGeom>
              <a:avLst/>
              <a:gdLst>
                <a:gd name="T0" fmla="*/ 194 w 194"/>
                <a:gd name="T1" fmla="*/ 25 h 25"/>
                <a:gd name="T2" fmla="*/ 194 w 194"/>
                <a:gd name="T3" fmla="*/ 18 h 25"/>
                <a:gd name="T4" fmla="*/ 0 w 194"/>
                <a:gd name="T5" fmla="*/ 0 h 25"/>
                <a:gd name="T6" fmla="*/ 0 w 194"/>
                <a:gd name="T7" fmla="*/ 7 h 25"/>
                <a:gd name="T8" fmla="*/ 194 w 194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5">
                  <a:moveTo>
                    <a:pt x="194" y="25"/>
                  </a:moveTo>
                  <a:lnTo>
                    <a:pt x="194" y="18"/>
                  </a:lnTo>
                  <a:lnTo>
                    <a:pt x="0" y="0"/>
                  </a:lnTo>
                  <a:lnTo>
                    <a:pt x="0" y="7"/>
                  </a:lnTo>
                  <a:lnTo>
                    <a:pt x="194" y="2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70" name="Rectangle 592"/>
            <p:cNvSpPr>
              <a:spLocks noChangeArrowheads="1"/>
            </p:cNvSpPr>
            <p:nvPr/>
          </p:nvSpPr>
          <p:spPr bwMode="auto">
            <a:xfrm>
              <a:off x="6251575" y="3567113"/>
              <a:ext cx="6350" cy="1111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71" name="Freeform 593"/>
            <p:cNvSpPr>
              <a:spLocks/>
            </p:cNvSpPr>
            <p:nvPr/>
          </p:nvSpPr>
          <p:spPr bwMode="auto">
            <a:xfrm>
              <a:off x="5232400" y="3567113"/>
              <a:ext cx="1019175" cy="307975"/>
            </a:xfrm>
            <a:custGeom>
              <a:avLst/>
              <a:gdLst>
                <a:gd name="T0" fmla="*/ 642 w 642"/>
                <a:gd name="T1" fmla="*/ 7 h 194"/>
                <a:gd name="T2" fmla="*/ 546 w 642"/>
                <a:gd name="T3" fmla="*/ 7 h 194"/>
                <a:gd name="T4" fmla="*/ 546 w 642"/>
                <a:gd name="T5" fmla="*/ 7 h 194"/>
                <a:gd name="T6" fmla="*/ 546 w 642"/>
                <a:gd name="T7" fmla="*/ 7 h 194"/>
                <a:gd name="T8" fmla="*/ 446 w 642"/>
                <a:gd name="T9" fmla="*/ 18 h 194"/>
                <a:gd name="T10" fmla="*/ 446 w 642"/>
                <a:gd name="T11" fmla="*/ 18 h 194"/>
                <a:gd name="T12" fmla="*/ 446 w 642"/>
                <a:gd name="T13" fmla="*/ 18 h 194"/>
                <a:gd name="T14" fmla="*/ 339 w 642"/>
                <a:gd name="T15" fmla="*/ 42 h 194"/>
                <a:gd name="T16" fmla="*/ 342 w 642"/>
                <a:gd name="T17" fmla="*/ 42 h 194"/>
                <a:gd name="T18" fmla="*/ 342 w 642"/>
                <a:gd name="T19" fmla="*/ 42 h 194"/>
                <a:gd name="T20" fmla="*/ 232 w 642"/>
                <a:gd name="T21" fmla="*/ 80 h 194"/>
                <a:gd name="T22" fmla="*/ 232 w 642"/>
                <a:gd name="T23" fmla="*/ 80 h 194"/>
                <a:gd name="T24" fmla="*/ 232 w 642"/>
                <a:gd name="T25" fmla="*/ 80 h 194"/>
                <a:gd name="T26" fmla="*/ 121 w 642"/>
                <a:gd name="T27" fmla="*/ 132 h 194"/>
                <a:gd name="T28" fmla="*/ 121 w 642"/>
                <a:gd name="T29" fmla="*/ 132 h 194"/>
                <a:gd name="T30" fmla="*/ 121 w 642"/>
                <a:gd name="T31" fmla="*/ 132 h 194"/>
                <a:gd name="T32" fmla="*/ 4 w 642"/>
                <a:gd name="T33" fmla="*/ 194 h 194"/>
                <a:gd name="T34" fmla="*/ 4 w 642"/>
                <a:gd name="T35" fmla="*/ 194 h 194"/>
                <a:gd name="T36" fmla="*/ 0 w 642"/>
                <a:gd name="T37" fmla="*/ 187 h 194"/>
                <a:gd name="T38" fmla="*/ 0 w 642"/>
                <a:gd name="T39" fmla="*/ 187 h 194"/>
                <a:gd name="T40" fmla="*/ 118 w 642"/>
                <a:gd name="T41" fmla="*/ 125 h 194"/>
                <a:gd name="T42" fmla="*/ 118 w 642"/>
                <a:gd name="T43" fmla="*/ 125 h 194"/>
                <a:gd name="T44" fmla="*/ 118 w 642"/>
                <a:gd name="T45" fmla="*/ 125 h 194"/>
                <a:gd name="T46" fmla="*/ 228 w 642"/>
                <a:gd name="T47" fmla="*/ 73 h 194"/>
                <a:gd name="T48" fmla="*/ 228 w 642"/>
                <a:gd name="T49" fmla="*/ 73 h 194"/>
                <a:gd name="T50" fmla="*/ 228 w 642"/>
                <a:gd name="T51" fmla="*/ 73 h 194"/>
                <a:gd name="T52" fmla="*/ 339 w 642"/>
                <a:gd name="T53" fmla="*/ 35 h 194"/>
                <a:gd name="T54" fmla="*/ 339 w 642"/>
                <a:gd name="T55" fmla="*/ 35 h 194"/>
                <a:gd name="T56" fmla="*/ 339 w 642"/>
                <a:gd name="T57" fmla="*/ 35 h 194"/>
                <a:gd name="T58" fmla="*/ 446 w 642"/>
                <a:gd name="T59" fmla="*/ 11 h 194"/>
                <a:gd name="T60" fmla="*/ 446 w 642"/>
                <a:gd name="T61" fmla="*/ 11 h 194"/>
                <a:gd name="T62" fmla="*/ 446 w 642"/>
                <a:gd name="T63" fmla="*/ 11 h 194"/>
                <a:gd name="T64" fmla="*/ 546 w 642"/>
                <a:gd name="T65" fmla="*/ 0 h 194"/>
                <a:gd name="T66" fmla="*/ 546 w 642"/>
                <a:gd name="T67" fmla="*/ 0 h 194"/>
                <a:gd name="T68" fmla="*/ 546 w 642"/>
                <a:gd name="T69" fmla="*/ 0 h 194"/>
                <a:gd name="T70" fmla="*/ 642 w 642"/>
                <a:gd name="T71" fmla="*/ 0 h 194"/>
                <a:gd name="T72" fmla="*/ 642 w 642"/>
                <a:gd name="T73" fmla="*/ 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2" h="194">
                  <a:moveTo>
                    <a:pt x="642" y="7"/>
                  </a:moveTo>
                  <a:lnTo>
                    <a:pt x="546" y="7"/>
                  </a:lnTo>
                  <a:lnTo>
                    <a:pt x="546" y="7"/>
                  </a:lnTo>
                  <a:lnTo>
                    <a:pt x="546" y="7"/>
                  </a:lnTo>
                  <a:lnTo>
                    <a:pt x="446" y="18"/>
                  </a:lnTo>
                  <a:lnTo>
                    <a:pt x="446" y="18"/>
                  </a:lnTo>
                  <a:lnTo>
                    <a:pt x="446" y="18"/>
                  </a:lnTo>
                  <a:lnTo>
                    <a:pt x="339" y="42"/>
                  </a:lnTo>
                  <a:lnTo>
                    <a:pt x="342" y="42"/>
                  </a:lnTo>
                  <a:lnTo>
                    <a:pt x="342" y="42"/>
                  </a:lnTo>
                  <a:lnTo>
                    <a:pt x="232" y="80"/>
                  </a:lnTo>
                  <a:lnTo>
                    <a:pt x="232" y="80"/>
                  </a:lnTo>
                  <a:lnTo>
                    <a:pt x="232" y="80"/>
                  </a:lnTo>
                  <a:lnTo>
                    <a:pt x="121" y="132"/>
                  </a:lnTo>
                  <a:lnTo>
                    <a:pt x="121" y="132"/>
                  </a:lnTo>
                  <a:lnTo>
                    <a:pt x="121" y="132"/>
                  </a:lnTo>
                  <a:lnTo>
                    <a:pt x="4" y="194"/>
                  </a:lnTo>
                  <a:lnTo>
                    <a:pt x="4" y="194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118" y="125"/>
                  </a:lnTo>
                  <a:lnTo>
                    <a:pt x="118" y="125"/>
                  </a:lnTo>
                  <a:lnTo>
                    <a:pt x="118" y="125"/>
                  </a:lnTo>
                  <a:lnTo>
                    <a:pt x="228" y="73"/>
                  </a:lnTo>
                  <a:lnTo>
                    <a:pt x="228" y="73"/>
                  </a:lnTo>
                  <a:lnTo>
                    <a:pt x="228" y="73"/>
                  </a:lnTo>
                  <a:lnTo>
                    <a:pt x="339" y="35"/>
                  </a:lnTo>
                  <a:lnTo>
                    <a:pt x="339" y="35"/>
                  </a:lnTo>
                  <a:lnTo>
                    <a:pt x="339" y="35"/>
                  </a:lnTo>
                  <a:lnTo>
                    <a:pt x="446" y="11"/>
                  </a:lnTo>
                  <a:lnTo>
                    <a:pt x="446" y="11"/>
                  </a:lnTo>
                  <a:lnTo>
                    <a:pt x="446" y="11"/>
                  </a:lnTo>
                  <a:lnTo>
                    <a:pt x="546" y="0"/>
                  </a:lnTo>
                  <a:lnTo>
                    <a:pt x="546" y="0"/>
                  </a:lnTo>
                  <a:lnTo>
                    <a:pt x="546" y="0"/>
                  </a:lnTo>
                  <a:lnTo>
                    <a:pt x="642" y="0"/>
                  </a:lnTo>
                  <a:lnTo>
                    <a:pt x="642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72" name="Freeform 594"/>
            <p:cNvSpPr>
              <a:spLocks/>
            </p:cNvSpPr>
            <p:nvPr/>
          </p:nvSpPr>
          <p:spPr bwMode="auto">
            <a:xfrm>
              <a:off x="5046663" y="3863975"/>
              <a:ext cx="192087" cy="131763"/>
            </a:xfrm>
            <a:custGeom>
              <a:avLst/>
              <a:gdLst>
                <a:gd name="T0" fmla="*/ 121 w 121"/>
                <a:gd name="T1" fmla="*/ 7 h 83"/>
                <a:gd name="T2" fmla="*/ 3 w 121"/>
                <a:gd name="T3" fmla="*/ 83 h 83"/>
                <a:gd name="T4" fmla="*/ 3 w 121"/>
                <a:gd name="T5" fmla="*/ 83 h 83"/>
                <a:gd name="T6" fmla="*/ 0 w 121"/>
                <a:gd name="T7" fmla="*/ 76 h 83"/>
                <a:gd name="T8" fmla="*/ 0 w 121"/>
                <a:gd name="T9" fmla="*/ 76 h 83"/>
                <a:gd name="T10" fmla="*/ 117 w 121"/>
                <a:gd name="T11" fmla="*/ 0 h 83"/>
                <a:gd name="T12" fmla="*/ 121 w 121"/>
                <a:gd name="T13" fmla="*/ 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83">
                  <a:moveTo>
                    <a:pt x="121" y="7"/>
                  </a:moveTo>
                  <a:lnTo>
                    <a:pt x="3" y="83"/>
                  </a:lnTo>
                  <a:lnTo>
                    <a:pt x="3" y="83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117" y="0"/>
                  </a:lnTo>
                  <a:lnTo>
                    <a:pt x="121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73" name="Freeform 595"/>
            <p:cNvSpPr>
              <a:spLocks/>
            </p:cNvSpPr>
            <p:nvPr/>
          </p:nvSpPr>
          <p:spPr bwMode="auto">
            <a:xfrm>
              <a:off x="4854575" y="4121150"/>
              <a:ext cx="11113" cy="11113"/>
            </a:xfrm>
            <a:custGeom>
              <a:avLst/>
              <a:gdLst>
                <a:gd name="T0" fmla="*/ 7 w 7"/>
                <a:gd name="T1" fmla="*/ 7 h 7"/>
                <a:gd name="T2" fmla="*/ 4 w 7"/>
                <a:gd name="T3" fmla="*/ 7 h 7"/>
                <a:gd name="T4" fmla="*/ 0 w 7"/>
                <a:gd name="T5" fmla="*/ 0 h 7"/>
                <a:gd name="T6" fmla="*/ 4 w 7"/>
                <a:gd name="T7" fmla="*/ 0 h 7"/>
                <a:gd name="T8" fmla="*/ 7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4" y="7"/>
                  </a:lnTo>
                  <a:lnTo>
                    <a:pt x="0" y="0"/>
                  </a:lnTo>
                  <a:lnTo>
                    <a:pt x="4" y="0"/>
                  </a:lnTo>
                  <a:lnTo>
                    <a:pt x="7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74" name="Freeform 596"/>
            <p:cNvSpPr>
              <a:spLocks/>
            </p:cNvSpPr>
            <p:nvPr/>
          </p:nvSpPr>
          <p:spPr bwMode="auto">
            <a:xfrm>
              <a:off x="4860925" y="3984625"/>
              <a:ext cx="190500" cy="147638"/>
            </a:xfrm>
            <a:custGeom>
              <a:avLst/>
              <a:gdLst>
                <a:gd name="T0" fmla="*/ 120 w 120"/>
                <a:gd name="T1" fmla="*/ 7 h 93"/>
                <a:gd name="T2" fmla="*/ 117 w 120"/>
                <a:gd name="T3" fmla="*/ 0 h 93"/>
                <a:gd name="T4" fmla="*/ 0 w 120"/>
                <a:gd name="T5" fmla="*/ 86 h 93"/>
                <a:gd name="T6" fmla="*/ 3 w 120"/>
                <a:gd name="T7" fmla="*/ 93 h 93"/>
                <a:gd name="T8" fmla="*/ 120 w 120"/>
                <a:gd name="T9" fmla="*/ 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93">
                  <a:moveTo>
                    <a:pt x="120" y="7"/>
                  </a:moveTo>
                  <a:lnTo>
                    <a:pt x="117" y="0"/>
                  </a:lnTo>
                  <a:lnTo>
                    <a:pt x="0" y="86"/>
                  </a:lnTo>
                  <a:lnTo>
                    <a:pt x="3" y="93"/>
                  </a:lnTo>
                  <a:lnTo>
                    <a:pt x="120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75" name="Freeform 597"/>
            <p:cNvSpPr>
              <a:spLocks/>
            </p:cNvSpPr>
            <p:nvPr/>
          </p:nvSpPr>
          <p:spPr bwMode="auto">
            <a:xfrm>
              <a:off x="4854575" y="4121150"/>
              <a:ext cx="11113" cy="11113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4 h 7"/>
                <a:gd name="T4" fmla="*/ 0 w 7"/>
                <a:gd name="T5" fmla="*/ 0 h 7"/>
                <a:gd name="T6" fmla="*/ 0 w 7"/>
                <a:gd name="T7" fmla="*/ 4 h 7"/>
                <a:gd name="T8" fmla="*/ 7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7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76" name="Freeform 598"/>
            <p:cNvSpPr>
              <a:spLocks/>
            </p:cNvSpPr>
            <p:nvPr/>
          </p:nvSpPr>
          <p:spPr bwMode="auto">
            <a:xfrm>
              <a:off x="4789488" y="4127500"/>
              <a:ext cx="76200" cy="433388"/>
            </a:xfrm>
            <a:custGeom>
              <a:avLst/>
              <a:gdLst>
                <a:gd name="T0" fmla="*/ 48 w 48"/>
                <a:gd name="T1" fmla="*/ 3 h 273"/>
                <a:gd name="T2" fmla="*/ 27 w 48"/>
                <a:gd name="T3" fmla="*/ 52 h 273"/>
                <a:gd name="T4" fmla="*/ 27 w 48"/>
                <a:gd name="T5" fmla="*/ 52 h 273"/>
                <a:gd name="T6" fmla="*/ 27 w 48"/>
                <a:gd name="T7" fmla="*/ 52 h 273"/>
                <a:gd name="T8" fmla="*/ 10 w 48"/>
                <a:gd name="T9" fmla="*/ 97 h 273"/>
                <a:gd name="T10" fmla="*/ 10 w 48"/>
                <a:gd name="T11" fmla="*/ 93 h 273"/>
                <a:gd name="T12" fmla="*/ 10 w 48"/>
                <a:gd name="T13" fmla="*/ 93 h 273"/>
                <a:gd name="T14" fmla="*/ 7 w 48"/>
                <a:gd name="T15" fmla="*/ 142 h 273"/>
                <a:gd name="T16" fmla="*/ 7 w 48"/>
                <a:gd name="T17" fmla="*/ 142 h 273"/>
                <a:gd name="T18" fmla="*/ 7 w 48"/>
                <a:gd name="T19" fmla="*/ 142 h 273"/>
                <a:gd name="T20" fmla="*/ 7 w 48"/>
                <a:gd name="T21" fmla="*/ 187 h 273"/>
                <a:gd name="T22" fmla="*/ 7 w 48"/>
                <a:gd name="T23" fmla="*/ 187 h 273"/>
                <a:gd name="T24" fmla="*/ 7 w 48"/>
                <a:gd name="T25" fmla="*/ 187 h 273"/>
                <a:gd name="T26" fmla="*/ 13 w 48"/>
                <a:gd name="T27" fmla="*/ 228 h 273"/>
                <a:gd name="T28" fmla="*/ 13 w 48"/>
                <a:gd name="T29" fmla="*/ 228 h 273"/>
                <a:gd name="T30" fmla="*/ 13 w 48"/>
                <a:gd name="T31" fmla="*/ 228 h 273"/>
                <a:gd name="T32" fmla="*/ 31 w 48"/>
                <a:gd name="T33" fmla="*/ 270 h 273"/>
                <a:gd name="T34" fmla="*/ 31 w 48"/>
                <a:gd name="T35" fmla="*/ 270 h 273"/>
                <a:gd name="T36" fmla="*/ 24 w 48"/>
                <a:gd name="T37" fmla="*/ 273 h 273"/>
                <a:gd name="T38" fmla="*/ 24 w 48"/>
                <a:gd name="T39" fmla="*/ 273 h 273"/>
                <a:gd name="T40" fmla="*/ 7 w 48"/>
                <a:gd name="T41" fmla="*/ 232 h 273"/>
                <a:gd name="T42" fmla="*/ 7 w 48"/>
                <a:gd name="T43" fmla="*/ 232 h 273"/>
                <a:gd name="T44" fmla="*/ 7 w 48"/>
                <a:gd name="T45" fmla="*/ 228 h 273"/>
                <a:gd name="T46" fmla="*/ 0 w 48"/>
                <a:gd name="T47" fmla="*/ 187 h 273"/>
                <a:gd name="T48" fmla="*/ 0 w 48"/>
                <a:gd name="T49" fmla="*/ 187 h 273"/>
                <a:gd name="T50" fmla="*/ 0 w 48"/>
                <a:gd name="T51" fmla="*/ 187 h 273"/>
                <a:gd name="T52" fmla="*/ 0 w 48"/>
                <a:gd name="T53" fmla="*/ 142 h 273"/>
                <a:gd name="T54" fmla="*/ 0 w 48"/>
                <a:gd name="T55" fmla="*/ 142 h 273"/>
                <a:gd name="T56" fmla="*/ 0 w 48"/>
                <a:gd name="T57" fmla="*/ 142 h 273"/>
                <a:gd name="T58" fmla="*/ 3 w 48"/>
                <a:gd name="T59" fmla="*/ 93 h 273"/>
                <a:gd name="T60" fmla="*/ 3 w 48"/>
                <a:gd name="T61" fmla="*/ 93 h 273"/>
                <a:gd name="T62" fmla="*/ 3 w 48"/>
                <a:gd name="T63" fmla="*/ 93 h 273"/>
                <a:gd name="T64" fmla="*/ 20 w 48"/>
                <a:gd name="T65" fmla="*/ 48 h 273"/>
                <a:gd name="T66" fmla="*/ 20 w 48"/>
                <a:gd name="T67" fmla="*/ 48 h 273"/>
                <a:gd name="T68" fmla="*/ 20 w 48"/>
                <a:gd name="T69" fmla="*/ 48 h 273"/>
                <a:gd name="T70" fmla="*/ 41 w 48"/>
                <a:gd name="T71" fmla="*/ 0 h 273"/>
                <a:gd name="T72" fmla="*/ 48 w 48"/>
                <a:gd name="T73" fmla="*/ 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" h="273">
                  <a:moveTo>
                    <a:pt x="48" y="3"/>
                  </a:move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10" y="97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7" y="142"/>
                  </a:lnTo>
                  <a:lnTo>
                    <a:pt x="7" y="142"/>
                  </a:lnTo>
                  <a:lnTo>
                    <a:pt x="7" y="142"/>
                  </a:lnTo>
                  <a:lnTo>
                    <a:pt x="7" y="187"/>
                  </a:lnTo>
                  <a:lnTo>
                    <a:pt x="7" y="187"/>
                  </a:lnTo>
                  <a:lnTo>
                    <a:pt x="7" y="187"/>
                  </a:lnTo>
                  <a:lnTo>
                    <a:pt x="13" y="228"/>
                  </a:lnTo>
                  <a:lnTo>
                    <a:pt x="13" y="228"/>
                  </a:lnTo>
                  <a:lnTo>
                    <a:pt x="13" y="228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24" y="273"/>
                  </a:lnTo>
                  <a:lnTo>
                    <a:pt x="24" y="273"/>
                  </a:lnTo>
                  <a:lnTo>
                    <a:pt x="7" y="232"/>
                  </a:lnTo>
                  <a:lnTo>
                    <a:pt x="7" y="232"/>
                  </a:lnTo>
                  <a:lnTo>
                    <a:pt x="7" y="228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3" y="93"/>
                  </a:lnTo>
                  <a:lnTo>
                    <a:pt x="3" y="93"/>
                  </a:lnTo>
                  <a:lnTo>
                    <a:pt x="3" y="93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20" y="48"/>
                  </a:lnTo>
                  <a:lnTo>
                    <a:pt x="41" y="0"/>
                  </a:lnTo>
                  <a:lnTo>
                    <a:pt x="48" y="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57150" cmpd="sng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77" name="Freeform 599"/>
            <p:cNvSpPr>
              <a:spLocks/>
            </p:cNvSpPr>
            <p:nvPr/>
          </p:nvSpPr>
          <p:spPr bwMode="auto">
            <a:xfrm>
              <a:off x="4827588" y="4556125"/>
              <a:ext cx="42862" cy="71438"/>
            </a:xfrm>
            <a:custGeom>
              <a:avLst/>
              <a:gdLst>
                <a:gd name="T0" fmla="*/ 7 w 27"/>
                <a:gd name="T1" fmla="*/ 0 h 45"/>
                <a:gd name="T2" fmla="*/ 27 w 27"/>
                <a:gd name="T3" fmla="*/ 41 h 45"/>
                <a:gd name="T4" fmla="*/ 27 w 27"/>
                <a:gd name="T5" fmla="*/ 41 h 45"/>
                <a:gd name="T6" fmla="*/ 21 w 27"/>
                <a:gd name="T7" fmla="*/ 45 h 45"/>
                <a:gd name="T8" fmla="*/ 21 w 27"/>
                <a:gd name="T9" fmla="*/ 45 h 45"/>
                <a:gd name="T10" fmla="*/ 0 w 27"/>
                <a:gd name="T11" fmla="*/ 3 h 45"/>
                <a:gd name="T12" fmla="*/ 7 w 27"/>
                <a:gd name="T1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5">
                  <a:moveTo>
                    <a:pt x="7" y="0"/>
                  </a:moveTo>
                  <a:lnTo>
                    <a:pt x="27" y="41"/>
                  </a:lnTo>
                  <a:lnTo>
                    <a:pt x="27" y="41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78" name="Freeform 600"/>
            <p:cNvSpPr>
              <a:spLocks/>
            </p:cNvSpPr>
            <p:nvPr/>
          </p:nvSpPr>
          <p:spPr bwMode="auto">
            <a:xfrm>
              <a:off x="4903788" y="4681538"/>
              <a:ext cx="11112" cy="11112"/>
            </a:xfrm>
            <a:custGeom>
              <a:avLst/>
              <a:gdLst>
                <a:gd name="T0" fmla="*/ 7 w 7"/>
                <a:gd name="T1" fmla="*/ 0 h 7"/>
                <a:gd name="T2" fmla="*/ 7 w 7"/>
                <a:gd name="T3" fmla="*/ 4 h 7"/>
                <a:gd name="T4" fmla="*/ 0 w 7"/>
                <a:gd name="T5" fmla="*/ 7 h 7"/>
                <a:gd name="T6" fmla="*/ 0 w 7"/>
                <a:gd name="T7" fmla="*/ 4 h 7"/>
                <a:gd name="T8" fmla="*/ 7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4"/>
                  </a:lnTo>
                  <a:lnTo>
                    <a:pt x="0" y="7"/>
                  </a:ln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79" name="Freeform 601"/>
            <p:cNvSpPr>
              <a:spLocks/>
            </p:cNvSpPr>
            <p:nvPr/>
          </p:nvSpPr>
          <p:spPr bwMode="auto">
            <a:xfrm>
              <a:off x="4860925" y="4621213"/>
              <a:ext cx="53975" cy="66675"/>
            </a:xfrm>
            <a:custGeom>
              <a:avLst/>
              <a:gdLst>
                <a:gd name="T0" fmla="*/ 6 w 34"/>
                <a:gd name="T1" fmla="*/ 0 h 42"/>
                <a:gd name="T2" fmla="*/ 0 w 34"/>
                <a:gd name="T3" fmla="*/ 4 h 42"/>
                <a:gd name="T4" fmla="*/ 27 w 34"/>
                <a:gd name="T5" fmla="*/ 42 h 42"/>
                <a:gd name="T6" fmla="*/ 34 w 34"/>
                <a:gd name="T7" fmla="*/ 38 h 42"/>
                <a:gd name="T8" fmla="*/ 6 w 34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2">
                  <a:moveTo>
                    <a:pt x="6" y="0"/>
                  </a:moveTo>
                  <a:lnTo>
                    <a:pt x="0" y="4"/>
                  </a:lnTo>
                  <a:lnTo>
                    <a:pt x="27" y="42"/>
                  </a:lnTo>
                  <a:lnTo>
                    <a:pt x="34" y="38"/>
                  </a:lnTo>
                  <a:lnTo>
                    <a:pt x="6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80" name="Freeform 602"/>
            <p:cNvSpPr>
              <a:spLocks/>
            </p:cNvSpPr>
            <p:nvPr/>
          </p:nvSpPr>
          <p:spPr bwMode="auto">
            <a:xfrm>
              <a:off x="4903788" y="4676775"/>
              <a:ext cx="11112" cy="11113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7 h 7"/>
                <a:gd name="T6" fmla="*/ 4 w 7"/>
                <a:gd name="T7" fmla="*/ 7 h 7"/>
                <a:gd name="T8" fmla="*/ 7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81" name="Freeform 603"/>
            <p:cNvSpPr>
              <a:spLocks/>
            </p:cNvSpPr>
            <p:nvPr/>
          </p:nvSpPr>
          <p:spPr bwMode="auto">
            <a:xfrm>
              <a:off x="4910138" y="4676775"/>
              <a:ext cx="722312" cy="120650"/>
            </a:xfrm>
            <a:custGeom>
              <a:avLst/>
              <a:gdLst>
                <a:gd name="T0" fmla="*/ 3 w 455"/>
                <a:gd name="T1" fmla="*/ 0 h 76"/>
                <a:gd name="T2" fmla="*/ 79 w 455"/>
                <a:gd name="T3" fmla="*/ 34 h 76"/>
                <a:gd name="T4" fmla="*/ 79 w 455"/>
                <a:gd name="T5" fmla="*/ 34 h 76"/>
                <a:gd name="T6" fmla="*/ 79 w 455"/>
                <a:gd name="T7" fmla="*/ 34 h 76"/>
                <a:gd name="T8" fmla="*/ 152 w 455"/>
                <a:gd name="T9" fmla="*/ 58 h 76"/>
                <a:gd name="T10" fmla="*/ 148 w 455"/>
                <a:gd name="T11" fmla="*/ 58 h 76"/>
                <a:gd name="T12" fmla="*/ 148 w 455"/>
                <a:gd name="T13" fmla="*/ 58 h 76"/>
                <a:gd name="T14" fmla="*/ 224 w 455"/>
                <a:gd name="T15" fmla="*/ 69 h 76"/>
                <a:gd name="T16" fmla="*/ 224 w 455"/>
                <a:gd name="T17" fmla="*/ 69 h 76"/>
                <a:gd name="T18" fmla="*/ 224 w 455"/>
                <a:gd name="T19" fmla="*/ 69 h 76"/>
                <a:gd name="T20" fmla="*/ 300 w 455"/>
                <a:gd name="T21" fmla="*/ 69 h 76"/>
                <a:gd name="T22" fmla="*/ 300 w 455"/>
                <a:gd name="T23" fmla="*/ 69 h 76"/>
                <a:gd name="T24" fmla="*/ 300 w 455"/>
                <a:gd name="T25" fmla="*/ 69 h 76"/>
                <a:gd name="T26" fmla="*/ 372 w 455"/>
                <a:gd name="T27" fmla="*/ 55 h 76"/>
                <a:gd name="T28" fmla="*/ 372 w 455"/>
                <a:gd name="T29" fmla="*/ 55 h 76"/>
                <a:gd name="T30" fmla="*/ 372 w 455"/>
                <a:gd name="T31" fmla="*/ 55 h 76"/>
                <a:gd name="T32" fmla="*/ 452 w 455"/>
                <a:gd name="T33" fmla="*/ 31 h 76"/>
                <a:gd name="T34" fmla="*/ 452 w 455"/>
                <a:gd name="T35" fmla="*/ 31 h 76"/>
                <a:gd name="T36" fmla="*/ 455 w 455"/>
                <a:gd name="T37" fmla="*/ 38 h 76"/>
                <a:gd name="T38" fmla="*/ 455 w 455"/>
                <a:gd name="T39" fmla="*/ 38 h 76"/>
                <a:gd name="T40" fmla="*/ 376 w 455"/>
                <a:gd name="T41" fmla="*/ 62 h 76"/>
                <a:gd name="T42" fmla="*/ 376 w 455"/>
                <a:gd name="T43" fmla="*/ 62 h 76"/>
                <a:gd name="T44" fmla="*/ 372 w 455"/>
                <a:gd name="T45" fmla="*/ 62 h 76"/>
                <a:gd name="T46" fmla="*/ 300 w 455"/>
                <a:gd name="T47" fmla="*/ 76 h 76"/>
                <a:gd name="T48" fmla="*/ 300 w 455"/>
                <a:gd name="T49" fmla="*/ 76 h 76"/>
                <a:gd name="T50" fmla="*/ 300 w 455"/>
                <a:gd name="T51" fmla="*/ 76 h 76"/>
                <a:gd name="T52" fmla="*/ 224 w 455"/>
                <a:gd name="T53" fmla="*/ 76 h 76"/>
                <a:gd name="T54" fmla="*/ 224 w 455"/>
                <a:gd name="T55" fmla="*/ 76 h 76"/>
                <a:gd name="T56" fmla="*/ 224 w 455"/>
                <a:gd name="T57" fmla="*/ 76 h 76"/>
                <a:gd name="T58" fmla="*/ 148 w 455"/>
                <a:gd name="T59" fmla="*/ 65 h 76"/>
                <a:gd name="T60" fmla="*/ 148 w 455"/>
                <a:gd name="T61" fmla="*/ 65 h 76"/>
                <a:gd name="T62" fmla="*/ 148 w 455"/>
                <a:gd name="T63" fmla="*/ 65 h 76"/>
                <a:gd name="T64" fmla="*/ 76 w 455"/>
                <a:gd name="T65" fmla="*/ 41 h 76"/>
                <a:gd name="T66" fmla="*/ 76 w 455"/>
                <a:gd name="T67" fmla="*/ 41 h 76"/>
                <a:gd name="T68" fmla="*/ 76 w 455"/>
                <a:gd name="T69" fmla="*/ 41 h 76"/>
                <a:gd name="T70" fmla="*/ 0 w 455"/>
                <a:gd name="T71" fmla="*/ 7 h 76"/>
                <a:gd name="T72" fmla="*/ 3 w 455"/>
                <a:gd name="T7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5" h="76">
                  <a:moveTo>
                    <a:pt x="3" y="0"/>
                  </a:moveTo>
                  <a:lnTo>
                    <a:pt x="79" y="34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152" y="58"/>
                  </a:lnTo>
                  <a:lnTo>
                    <a:pt x="148" y="58"/>
                  </a:lnTo>
                  <a:lnTo>
                    <a:pt x="148" y="58"/>
                  </a:lnTo>
                  <a:lnTo>
                    <a:pt x="224" y="69"/>
                  </a:lnTo>
                  <a:lnTo>
                    <a:pt x="224" y="69"/>
                  </a:lnTo>
                  <a:lnTo>
                    <a:pt x="224" y="69"/>
                  </a:lnTo>
                  <a:lnTo>
                    <a:pt x="300" y="69"/>
                  </a:lnTo>
                  <a:lnTo>
                    <a:pt x="300" y="69"/>
                  </a:lnTo>
                  <a:lnTo>
                    <a:pt x="300" y="69"/>
                  </a:lnTo>
                  <a:lnTo>
                    <a:pt x="372" y="55"/>
                  </a:lnTo>
                  <a:lnTo>
                    <a:pt x="372" y="55"/>
                  </a:lnTo>
                  <a:lnTo>
                    <a:pt x="372" y="55"/>
                  </a:lnTo>
                  <a:lnTo>
                    <a:pt x="452" y="31"/>
                  </a:lnTo>
                  <a:lnTo>
                    <a:pt x="452" y="31"/>
                  </a:lnTo>
                  <a:lnTo>
                    <a:pt x="455" y="38"/>
                  </a:lnTo>
                  <a:lnTo>
                    <a:pt x="455" y="38"/>
                  </a:lnTo>
                  <a:lnTo>
                    <a:pt x="376" y="62"/>
                  </a:lnTo>
                  <a:lnTo>
                    <a:pt x="376" y="62"/>
                  </a:lnTo>
                  <a:lnTo>
                    <a:pt x="372" y="62"/>
                  </a:lnTo>
                  <a:lnTo>
                    <a:pt x="300" y="76"/>
                  </a:lnTo>
                  <a:lnTo>
                    <a:pt x="300" y="76"/>
                  </a:lnTo>
                  <a:lnTo>
                    <a:pt x="300" y="76"/>
                  </a:lnTo>
                  <a:lnTo>
                    <a:pt x="224" y="76"/>
                  </a:lnTo>
                  <a:lnTo>
                    <a:pt x="224" y="76"/>
                  </a:lnTo>
                  <a:lnTo>
                    <a:pt x="224" y="76"/>
                  </a:lnTo>
                  <a:lnTo>
                    <a:pt x="148" y="65"/>
                  </a:lnTo>
                  <a:lnTo>
                    <a:pt x="148" y="65"/>
                  </a:lnTo>
                  <a:lnTo>
                    <a:pt x="148" y="65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57150" cmpd="sng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82" name="Freeform 604"/>
            <p:cNvSpPr>
              <a:spLocks/>
            </p:cNvSpPr>
            <p:nvPr/>
          </p:nvSpPr>
          <p:spPr bwMode="auto">
            <a:xfrm>
              <a:off x="5627688" y="4659313"/>
              <a:ext cx="125412" cy="77787"/>
            </a:xfrm>
            <a:custGeom>
              <a:avLst/>
              <a:gdLst>
                <a:gd name="T0" fmla="*/ 0 w 79"/>
                <a:gd name="T1" fmla="*/ 42 h 49"/>
                <a:gd name="T2" fmla="*/ 76 w 79"/>
                <a:gd name="T3" fmla="*/ 0 h 49"/>
                <a:gd name="T4" fmla="*/ 76 w 79"/>
                <a:gd name="T5" fmla="*/ 0 h 49"/>
                <a:gd name="T6" fmla="*/ 79 w 79"/>
                <a:gd name="T7" fmla="*/ 7 h 49"/>
                <a:gd name="T8" fmla="*/ 79 w 79"/>
                <a:gd name="T9" fmla="*/ 7 h 49"/>
                <a:gd name="T10" fmla="*/ 3 w 79"/>
                <a:gd name="T11" fmla="*/ 49 h 49"/>
                <a:gd name="T12" fmla="*/ 0 w 79"/>
                <a:gd name="T13" fmla="*/ 4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49">
                  <a:moveTo>
                    <a:pt x="0" y="42"/>
                  </a:moveTo>
                  <a:lnTo>
                    <a:pt x="76" y="0"/>
                  </a:lnTo>
                  <a:lnTo>
                    <a:pt x="76" y="0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3" y="49"/>
                  </a:lnTo>
                  <a:lnTo>
                    <a:pt x="0" y="4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57150" cmpd="sng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83" name="Freeform 605"/>
            <p:cNvSpPr>
              <a:spLocks/>
            </p:cNvSpPr>
            <p:nvPr/>
          </p:nvSpPr>
          <p:spPr bwMode="auto">
            <a:xfrm>
              <a:off x="5880100" y="4572000"/>
              <a:ext cx="11113" cy="11113"/>
            </a:xfrm>
            <a:custGeom>
              <a:avLst/>
              <a:gdLst>
                <a:gd name="T0" fmla="*/ 0 w 7"/>
                <a:gd name="T1" fmla="*/ 0 h 7"/>
                <a:gd name="T2" fmla="*/ 3 w 7"/>
                <a:gd name="T3" fmla="*/ 0 h 7"/>
                <a:gd name="T4" fmla="*/ 7 w 7"/>
                <a:gd name="T5" fmla="*/ 7 h 7"/>
                <a:gd name="T6" fmla="*/ 3 w 7"/>
                <a:gd name="T7" fmla="*/ 7 h 7"/>
                <a:gd name="T8" fmla="*/ 0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3" y="0"/>
                  </a:lnTo>
                  <a:lnTo>
                    <a:pt x="7" y="7"/>
                  </a:lnTo>
                  <a:lnTo>
                    <a:pt x="3" y="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84" name="Freeform 606"/>
            <p:cNvSpPr>
              <a:spLocks/>
            </p:cNvSpPr>
            <p:nvPr/>
          </p:nvSpPr>
          <p:spPr bwMode="auto">
            <a:xfrm>
              <a:off x="5748338" y="4572000"/>
              <a:ext cx="136525" cy="98425"/>
            </a:xfrm>
            <a:custGeom>
              <a:avLst/>
              <a:gdLst>
                <a:gd name="T0" fmla="*/ 0 w 86"/>
                <a:gd name="T1" fmla="*/ 55 h 62"/>
                <a:gd name="T2" fmla="*/ 3 w 86"/>
                <a:gd name="T3" fmla="*/ 62 h 62"/>
                <a:gd name="T4" fmla="*/ 86 w 86"/>
                <a:gd name="T5" fmla="*/ 7 h 62"/>
                <a:gd name="T6" fmla="*/ 83 w 86"/>
                <a:gd name="T7" fmla="*/ 0 h 62"/>
                <a:gd name="T8" fmla="*/ 0 w 86"/>
                <a:gd name="T9" fmla="*/ 5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62">
                  <a:moveTo>
                    <a:pt x="0" y="55"/>
                  </a:moveTo>
                  <a:lnTo>
                    <a:pt x="3" y="62"/>
                  </a:lnTo>
                  <a:lnTo>
                    <a:pt x="86" y="7"/>
                  </a:lnTo>
                  <a:lnTo>
                    <a:pt x="83" y="0"/>
                  </a:lnTo>
                  <a:lnTo>
                    <a:pt x="0" y="5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85" name="Freeform 607"/>
            <p:cNvSpPr>
              <a:spLocks/>
            </p:cNvSpPr>
            <p:nvPr/>
          </p:nvSpPr>
          <p:spPr bwMode="auto">
            <a:xfrm>
              <a:off x="5873750" y="4572000"/>
              <a:ext cx="11113" cy="11113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7" y="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86" name="Freeform 608"/>
            <p:cNvSpPr>
              <a:spLocks/>
            </p:cNvSpPr>
            <p:nvPr/>
          </p:nvSpPr>
          <p:spPr bwMode="auto">
            <a:xfrm>
              <a:off x="5873750" y="4576763"/>
              <a:ext cx="696913" cy="455612"/>
            </a:xfrm>
            <a:custGeom>
              <a:avLst/>
              <a:gdLst>
                <a:gd name="T0" fmla="*/ 7 w 439"/>
                <a:gd name="T1" fmla="*/ 0 h 287"/>
                <a:gd name="T2" fmla="*/ 45 w 439"/>
                <a:gd name="T3" fmla="*/ 83 h 287"/>
                <a:gd name="T4" fmla="*/ 45 w 439"/>
                <a:gd name="T5" fmla="*/ 83 h 287"/>
                <a:gd name="T6" fmla="*/ 45 w 439"/>
                <a:gd name="T7" fmla="*/ 83 h 287"/>
                <a:gd name="T8" fmla="*/ 97 w 439"/>
                <a:gd name="T9" fmla="*/ 149 h 287"/>
                <a:gd name="T10" fmla="*/ 97 w 439"/>
                <a:gd name="T11" fmla="*/ 146 h 287"/>
                <a:gd name="T12" fmla="*/ 97 w 439"/>
                <a:gd name="T13" fmla="*/ 146 h 287"/>
                <a:gd name="T14" fmla="*/ 162 w 439"/>
                <a:gd name="T15" fmla="*/ 201 h 287"/>
                <a:gd name="T16" fmla="*/ 162 w 439"/>
                <a:gd name="T17" fmla="*/ 201 h 287"/>
                <a:gd name="T18" fmla="*/ 162 w 439"/>
                <a:gd name="T19" fmla="*/ 201 h 287"/>
                <a:gd name="T20" fmla="*/ 242 w 439"/>
                <a:gd name="T21" fmla="*/ 239 h 287"/>
                <a:gd name="T22" fmla="*/ 242 w 439"/>
                <a:gd name="T23" fmla="*/ 239 h 287"/>
                <a:gd name="T24" fmla="*/ 242 w 439"/>
                <a:gd name="T25" fmla="*/ 239 h 287"/>
                <a:gd name="T26" fmla="*/ 332 w 439"/>
                <a:gd name="T27" fmla="*/ 267 h 287"/>
                <a:gd name="T28" fmla="*/ 328 w 439"/>
                <a:gd name="T29" fmla="*/ 267 h 287"/>
                <a:gd name="T30" fmla="*/ 328 w 439"/>
                <a:gd name="T31" fmla="*/ 267 h 287"/>
                <a:gd name="T32" fmla="*/ 439 w 439"/>
                <a:gd name="T33" fmla="*/ 280 h 287"/>
                <a:gd name="T34" fmla="*/ 439 w 439"/>
                <a:gd name="T35" fmla="*/ 280 h 287"/>
                <a:gd name="T36" fmla="*/ 439 w 439"/>
                <a:gd name="T37" fmla="*/ 287 h 287"/>
                <a:gd name="T38" fmla="*/ 439 w 439"/>
                <a:gd name="T39" fmla="*/ 287 h 287"/>
                <a:gd name="T40" fmla="*/ 328 w 439"/>
                <a:gd name="T41" fmla="*/ 274 h 287"/>
                <a:gd name="T42" fmla="*/ 328 w 439"/>
                <a:gd name="T43" fmla="*/ 274 h 287"/>
                <a:gd name="T44" fmla="*/ 328 w 439"/>
                <a:gd name="T45" fmla="*/ 274 h 287"/>
                <a:gd name="T46" fmla="*/ 238 w 439"/>
                <a:gd name="T47" fmla="*/ 246 h 287"/>
                <a:gd name="T48" fmla="*/ 238 w 439"/>
                <a:gd name="T49" fmla="*/ 246 h 287"/>
                <a:gd name="T50" fmla="*/ 238 w 439"/>
                <a:gd name="T51" fmla="*/ 246 h 287"/>
                <a:gd name="T52" fmla="*/ 159 w 439"/>
                <a:gd name="T53" fmla="*/ 208 h 287"/>
                <a:gd name="T54" fmla="*/ 159 w 439"/>
                <a:gd name="T55" fmla="*/ 208 h 287"/>
                <a:gd name="T56" fmla="*/ 159 w 439"/>
                <a:gd name="T57" fmla="*/ 208 h 287"/>
                <a:gd name="T58" fmla="*/ 93 w 439"/>
                <a:gd name="T59" fmla="*/ 153 h 287"/>
                <a:gd name="T60" fmla="*/ 93 w 439"/>
                <a:gd name="T61" fmla="*/ 153 h 287"/>
                <a:gd name="T62" fmla="*/ 90 w 439"/>
                <a:gd name="T63" fmla="*/ 153 h 287"/>
                <a:gd name="T64" fmla="*/ 38 w 439"/>
                <a:gd name="T65" fmla="*/ 87 h 287"/>
                <a:gd name="T66" fmla="*/ 38 w 439"/>
                <a:gd name="T67" fmla="*/ 87 h 287"/>
                <a:gd name="T68" fmla="*/ 38 w 439"/>
                <a:gd name="T69" fmla="*/ 87 h 287"/>
                <a:gd name="T70" fmla="*/ 0 w 439"/>
                <a:gd name="T71" fmla="*/ 4 h 287"/>
                <a:gd name="T72" fmla="*/ 7 w 439"/>
                <a:gd name="T73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9" h="287">
                  <a:moveTo>
                    <a:pt x="7" y="0"/>
                  </a:moveTo>
                  <a:lnTo>
                    <a:pt x="45" y="83"/>
                  </a:lnTo>
                  <a:lnTo>
                    <a:pt x="45" y="83"/>
                  </a:lnTo>
                  <a:lnTo>
                    <a:pt x="45" y="83"/>
                  </a:lnTo>
                  <a:lnTo>
                    <a:pt x="97" y="149"/>
                  </a:lnTo>
                  <a:lnTo>
                    <a:pt x="97" y="146"/>
                  </a:lnTo>
                  <a:lnTo>
                    <a:pt x="97" y="146"/>
                  </a:lnTo>
                  <a:lnTo>
                    <a:pt x="162" y="201"/>
                  </a:lnTo>
                  <a:lnTo>
                    <a:pt x="162" y="201"/>
                  </a:lnTo>
                  <a:lnTo>
                    <a:pt x="162" y="201"/>
                  </a:lnTo>
                  <a:lnTo>
                    <a:pt x="242" y="239"/>
                  </a:lnTo>
                  <a:lnTo>
                    <a:pt x="242" y="239"/>
                  </a:lnTo>
                  <a:lnTo>
                    <a:pt x="242" y="239"/>
                  </a:lnTo>
                  <a:lnTo>
                    <a:pt x="332" y="267"/>
                  </a:lnTo>
                  <a:lnTo>
                    <a:pt x="328" y="267"/>
                  </a:lnTo>
                  <a:lnTo>
                    <a:pt x="328" y="267"/>
                  </a:lnTo>
                  <a:lnTo>
                    <a:pt x="439" y="280"/>
                  </a:lnTo>
                  <a:lnTo>
                    <a:pt x="439" y="280"/>
                  </a:lnTo>
                  <a:lnTo>
                    <a:pt x="439" y="287"/>
                  </a:lnTo>
                  <a:lnTo>
                    <a:pt x="439" y="287"/>
                  </a:lnTo>
                  <a:lnTo>
                    <a:pt x="328" y="274"/>
                  </a:lnTo>
                  <a:lnTo>
                    <a:pt x="328" y="274"/>
                  </a:lnTo>
                  <a:lnTo>
                    <a:pt x="328" y="274"/>
                  </a:lnTo>
                  <a:lnTo>
                    <a:pt x="238" y="246"/>
                  </a:lnTo>
                  <a:lnTo>
                    <a:pt x="238" y="246"/>
                  </a:lnTo>
                  <a:lnTo>
                    <a:pt x="238" y="246"/>
                  </a:lnTo>
                  <a:lnTo>
                    <a:pt x="159" y="208"/>
                  </a:lnTo>
                  <a:lnTo>
                    <a:pt x="159" y="208"/>
                  </a:lnTo>
                  <a:lnTo>
                    <a:pt x="159" y="208"/>
                  </a:lnTo>
                  <a:lnTo>
                    <a:pt x="93" y="153"/>
                  </a:lnTo>
                  <a:lnTo>
                    <a:pt x="93" y="153"/>
                  </a:lnTo>
                  <a:lnTo>
                    <a:pt x="90" y="153"/>
                  </a:lnTo>
                  <a:lnTo>
                    <a:pt x="38" y="87"/>
                  </a:lnTo>
                  <a:lnTo>
                    <a:pt x="38" y="87"/>
                  </a:lnTo>
                  <a:lnTo>
                    <a:pt x="38" y="87"/>
                  </a:ln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87" name="Freeform 609"/>
            <p:cNvSpPr>
              <a:spLocks/>
            </p:cNvSpPr>
            <p:nvPr/>
          </p:nvSpPr>
          <p:spPr bwMode="auto">
            <a:xfrm>
              <a:off x="6570663" y="5021263"/>
              <a:ext cx="201612" cy="11112"/>
            </a:xfrm>
            <a:custGeom>
              <a:avLst/>
              <a:gdLst>
                <a:gd name="T0" fmla="*/ 0 w 127"/>
                <a:gd name="T1" fmla="*/ 0 h 7"/>
                <a:gd name="T2" fmla="*/ 127 w 127"/>
                <a:gd name="T3" fmla="*/ 0 h 7"/>
                <a:gd name="T4" fmla="*/ 127 w 127"/>
                <a:gd name="T5" fmla="*/ 0 h 7"/>
                <a:gd name="T6" fmla="*/ 127 w 127"/>
                <a:gd name="T7" fmla="*/ 7 h 7"/>
                <a:gd name="T8" fmla="*/ 127 w 127"/>
                <a:gd name="T9" fmla="*/ 7 h 7"/>
                <a:gd name="T10" fmla="*/ 0 w 127"/>
                <a:gd name="T11" fmla="*/ 7 h 7"/>
                <a:gd name="T12" fmla="*/ 0 w 127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7">
                  <a:moveTo>
                    <a:pt x="0" y="0"/>
                  </a:moveTo>
                  <a:lnTo>
                    <a:pt x="127" y="0"/>
                  </a:lnTo>
                  <a:lnTo>
                    <a:pt x="127" y="0"/>
                  </a:lnTo>
                  <a:lnTo>
                    <a:pt x="127" y="7"/>
                  </a:lnTo>
                  <a:lnTo>
                    <a:pt x="127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88" name="Rectangle 610"/>
            <p:cNvSpPr>
              <a:spLocks noChangeArrowheads="1"/>
            </p:cNvSpPr>
            <p:nvPr/>
          </p:nvSpPr>
          <p:spPr bwMode="auto">
            <a:xfrm>
              <a:off x="7002463" y="5000625"/>
              <a:ext cx="6350" cy="111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89" name="Freeform 611"/>
            <p:cNvSpPr>
              <a:spLocks/>
            </p:cNvSpPr>
            <p:nvPr/>
          </p:nvSpPr>
          <p:spPr bwMode="auto">
            <a:xfrm>
              <a:off x="6772275" y="5000625"/>
              <a:ext cx="230188" cy="31750"/>
            </a:xfrm>
            <a:custGeom>
              <a:avLst/>
              <a:gdLst>
                <a:gd name="T0" fmla="*/ 0 w 145"/>
                <a:gd name="T1" fmla="*/ 13 h 20"/>
                <a:gd name="T2" fmla="*/ 0 w 145"/>
                <a:gd name="T3" fmla="*/ 20 h 20"/>
                <a:gd name="T4" fmla="*/ 145 w 145"/>
                <a:gd name="T5" fmla="*/ 7 h 20"/>
                <a:gd name="T6" fmla="*/ 145 w 145"/>
                <a:gd name="T7" fmla="*/ 0 h 20"/>
                <a:gd name="T8" fmla="*/ 0 w 145"/>
                <a:gd name="T9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0">
                  <a:moveTo>
                    <a:pt x="0" y="13"/>
                  </a:moveTo>
                  <a:lnTo>
                    <a:pt x="0" y="20"/>
                  </a:lnTo>
                  <a:lnTo>
                    <a:pt x="145" y="7"/>
                  </a:lnTo>
                  <a:lnTo>
                    <a:pt x="145" y="0"/>
                  </a:lnTo>
                  <a:lnTo>
                    <a:pt x="0" y="1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90" name="Freeform 612"/>
            <p:cNvSpPr>
              <a:spLocks/>
            </p:cNvSpPr>
            <p:nvPr/>
          </p:nvSpPr>
          <p:spPr bwMode="auto">
            <a:xfrm>
              <a:off x="6997700" y="5000625"/>
              <a:ext cx="11113" cy="11113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3 w 7"/>
                <a:gd name="T5" fmla="*/ 7 h 7"/>
                <a:gd name="T6" fmla="*/ 7 w 7"/>
                <a:gd name="T7" fmla="*/ 7 h 7"/>
                <a:gd name="T8" fmla="*/ 3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3" y="7"/>
                  </a:lnTo>
                  <a:lnTo>
                    <a:pt x="7" y="7"/>
                  </a:lnTo>
                  <a:lnTo>
                    <a:pt x="3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91" name="Freeform 613"/>
            <p:cNvSpPr>
              <a:spLocks/>
            </p:cNvSpPr>
            <p:nvPr/>
          </p:nvSpPr>
          <p:spPr bwMode="auto">
            <a:xfrm>
              <a:off x="7002463" y="3897313"/>
              <a:ext cx="411162" cy="1114425"/>
            </a:xfrm>
            <a:custGeom>
              <a:avLst/>
              <a:gdLst>
                <a:gd name="T0" fmla="*/ 56 w 259"/>
                <a:gd name="T1" fmla="*/ 650 h 702"/>
                <a:gd name="T2" fmla="*/ 56 w 259"/>
                <a:gd name="T3" fmla="*/ 653 h 702"/>
                <a:gd name="T4" fmla="*/ 100 w 259"/>
                <a:gd name="T5" fmla="*/ 605 h 702"/>
                <a:gd name="T6" fmla="*/ 142 w 259"/>
                <a:gd name="T7" fmla="*/ 553 h 702"/>
                <a:gd name="T8" fmla="*/ 142 w 259"/>
                <a:gd name="T9" fmla="*/ 553 h 702"/>
                <a:gd name="T10" fmla="*/ 180 w 259"/>
                <a:gd name="T11" fmla="*/ 501 h 702"/>
                <a:gd name="T12" fmla="*/ 208 w 259"/>
                <a:gd name="T13" fmla="*/ 446 h 702"/>
                <a:gd name="T14" fmla="*/ 208 w 259"/>
                <a:gd name="T15" fmla="*/ 446 h 702"/>
                <a:gd name="T16" fmla="*/ 228 w 259"/>
                <a:gd name="T17" fmla="*/ 394 h 702"/>
                <a:gd name="T18" fmla="*/ 245 w 259"/>
                <a:gd name="T19" fmla="*/ 339 h 702"/>
                <a:gd name="T20" fmla="*/ 245 w 259"/>
                <a:gd name="T21" fmla="*/ 339 h 702"/>
                <a:gd name="T22" fmla="*/ 252 w 259"/>
                <a:gd name="T23" fmla="*/ 287 h 702"/>
                <a:gd name="T24" fmla="*/ 252 w 259"/>
                <a:gd name="T25" fmla="*/ 235 h 702"/>
                <a:gd name="T26" fmla="*/ 252 w 259"/>
                <a:gd name="T27" fmla="*/ 235 h 702"/>
                <a:gd name="T28" fmla="*/ 242 w 259"/>
                <a:gd name="T29" fmla="*/ 186 h 702"/>
                <a:gd name="T30" fmla="*/ 228 w 259"/>
                <a:gd name="T31" fmla="*/ 138 h 702"/>
                <a:gd name="T32" fmla="*/ 228 w 259"/>
                <a:gd name="T33" fmla="*/ 138 h 702"/>
                <a:gd name="T34" fmla="*/ 204 w 259"/>
                <a:gd name="T35" fmla="*/ 90 h 702"/>
                <a:gd name="T36" fmla="*/ 173 w 259"/>
                <a:gd name="T37" fmla="*/ 48 h 702"/>
                <a:gd name="T38" fmla="*/ 176 w 259"/>
                <a:gd name="T39" fmla="*/ 48 h 702"/>
                <a:gd name="T40" fmla="*/ 138 w 259"/>
                <a:gd name="T41" fmla="*/ 7 h 702"/>
                <a:gd name="T42" fmla="*/ 142 w 259"/>
                <a:gd name="T43" fmla="*/ 3 h 702"/>
                <a:gd name="T44" fmla="*/ 180 w 259"/>
                <a:gd name="T45" fmla="*/ 45 h 702"/>
                <a:gd name="T46" fmla="*/ 211 w 259"/>
                <a:gd name="T47" fmla="*/ 86 h 702"/>
                <a:gd name="T48" fmla="*/ 211 w 259"/>
                <a:gd name="T49" fmla="*/ 86 h 702"/>
                <a:gd name="T50" fmla="*/ 235 w 259"/>
                <a:gd name="T51" fmla="*/ 135 h 702"/>
                <a:gd name="T52" fmla="*/ 249 w 259"/>
                <a:gd name="T53" fmla="*/ 183 h 702"/>
                <a:gd name="T54" fmla="*/ 249 w 259"/>
                <a:gd name="T55" fmla="*/ 183 h 702"/>
                <a:gd name="T56" fmla="*/ 259 w 259"/>
                <a:gd name="T57" fmla="*/ 235 h 702"/>
                <a:gd name="T58" fmla="*/ 259 w 259"/>
                <a:gd name="T59" fmla="*/ 287 h 702"/>
                <a:gd name="T60" fmla="*/ 259 w 259"/>
                <a:gd name="T61" fmla="*/ 287 h 702"/>
                <a:gd name="T62" fmla="*/ 252 w 259"/>
                <a:gd name="T63" fmla="*/ 339 h 702"/>
                <a:gd name="T64" fmla="*/ 235 w 259"/>
                <a:gd name="T65" fmla="*/ 397 h 702"/>
                <a:gd name="T66" fmla="*/ 235 w 259"/>
                <a:gd name="T67" fmla="*/ 397 h 702"/>
                <a:gd name="T68" fmla="*/ 214 w 259"/>
                <a:gd name="T69" fmla="*/ 449 h 702"/>
                <a:gd name="T70" fmla="*/ 187 w 259"/>
                <a:gd name="T71" fmla="*/ 504 h 702"/>
                <a:gd name="T72" fmla="*/ 187 w 259"/>
                <a:gd name="T73" fmla="*/ 504 h 702"/>
                <a:gd name="T74" fmla="*/ 149 w 259"/>
                <a:gd name="T75" fmla="*/ 556 h 702"/>
                <a:gd name="T76" fmla="*/ 107 w 259"/>
                <a:gd name="T77" fmla="*/ 608 h 702"/>
                <a:gd name="T78" fmla="*/ 107 w 259"/>
                <a:gd name="T79" fmla="*/ 608 h 702"/>
                <a:gd name="T80" fmla="*/ 59 w 259"/>
                <a:gd name="T81" fmla="*/ 657 h 702"/>
                <a:gd name="T82" fmla="*/ 4 w 259"/>
                <a:gd name="T83" fmla="*/ 70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702">
                  <a:moveTo>
                    <a:pt x="0" y="695"/>
                  </a:moveTo>
                  <a:lnTo>
                    <a:pt x="56" y="650"/>
                  </a:lnTo>
                  <a:lnTo>
                    <a:pt x="56" y="653"/>
                  </a:lnTo>
                  <a:lnTo>
                    <a:pt x="56" y="653"/>
                  </a:lnTo>
                  <a:lnTo>
                    <a:pt x="104" y="605"/>
                  </a:lnTo>
                  <a:lnTo>
                    <a:pt x="100" y="605"/>
                  </a:lnTo>
                  <a:lnTo>
                    <a:pt x="100" y="605"/>
                  </a:lnTo>
                  <a:lnTo>
                    <a:pt x="142" y="553"/>
                  </a:lnTo>
                  <a:lnTo>
                    <a:pt x="142" y="553"/>
                  </a:lnTo>
                  <a:lnTo>
                    <a:pt x="142" y="553"/>
                  </a:lnTo>
                  <a:lnTo>
                    <a:pt x="180" y="501"/>
                  </a:lnTo>
                  <a:lnTo>
                    <a:pt x="180" y="501"/>
                  </a:lnTo>
                  <a:lnTo>
                    <a:pt x="180" y="501"/>
                  </a:lnTo>
                  <a:lnTo>
                    <a:pt x="208" y="446"/>
                  </a:lnTo>
                  <a:lnTo>
                    <a:pt x="208" y="446"/>
                  </a:lnTo>
                  <a:lnTo>
                    <a:pt x="208" y="446"/>
                  </a:lnTo>
                  <a:lnTo>
                    <a:pt x="228" y="394"/>
                  </a:lnTo>
                  <a:lnTo>
                    <a:pt x="228" y="394"/>
                  </a:lnTo>
                  <a:lnTo>
                    <a:pt x="228" y="394"/>
                  </a:lnTo>
                  <a:lnTo>
                    <a:pt x="245" y="339"/>
                  </a:lnTo>
                  <a:lnTo>
                    <a:pt x="245" y="339"/>
                  </a:lnTo>
                  <a:lnTo>
                    <a:pt x="245" y="339"/>
                  </a:lnTo>
                  <a:lnTo>
                    <a:pt x="252" y="287"/>
                  </a:lnTo>
                  <a:lnTo>
                    <a:pt x="252" y="287"/>
                  </a:lnTo>
                  <a:lnTo>
                    <a:pt x="252" y="287"/>
                  </a:lnTo>
                  <a:lnTo>
                    <a:pt x="252" y="235"/>
                  </a:lnTo>
                  <a:lnTo>
                    <a:pt x="252" y="235"/>
                  </a:lnTo>
                  <a:lnTo>
                    <a:pt x="252" y="235"/>
                  </a:lnTo>
                  <a:lnTo>
                    <a:pt x="242" y="183"/>
                  </a:lnTo>
                  <a:lnTo>
                    <a:pt x="242" y="186"/>
                  </a:lnTo>
                  <a:lnTo>
                    <a:pt x="242" y="186"/>
                  </a:lnTo>
                  <a:lnTo>
                    <a:pt x="228" y="138"/>
                  </a:lnTo>
                  <a:lnTo>
                    <a:pt x="228" y="138"/>
                  </a:lnTo>
                  <a:lnTo>
                    <a:pt x="228" y="138"/>
                  </a:lnTo>
                  <a:lnTo>
                    <a:pt x="204" y="90"/>
                  </a:lnTo>
                  <a:lnTo>
                    <a:pt x="204" y="90"/>
                  </a:lnTo>
                  <a:lnTo>
                    <a:pt x="204" y="90"/>
                  </a:lnTo>
                  <a:lnTo>
                    <a:pt x="173" y="48"/>
                  </a:lnTo>
                  <a:lnTo>
                    <a:pt x="176" y="48"/>
                  </a:lnTo>
                  <a:lnTo>
                    <a:pt x="176" y="48"/>
                  </a:lnTo>
                  <a:lnTo>
                    <a:pt x="138" y="7"/>
                  </a:lnTo>
                  <a:lnTo>
                    <a:pt x="138" y="7"/>
                  </a:lnTo>
                  <a:lnTo>
                    <a:pt x="142" y="0"/>
                  </a:lnTo>
                  <a:lnTo>
                    <a:pt x="142" y="3"/>
                  </a:lnTo>
                  <a:lnTo>
                    <a:pt x="180" y="45"/>
                  </a:lnTo>
                  <a:lnTo>
                    <a:pt x="180" y="45"/>
                  </a:lnTo>
                  <a:lnTo>
                    <a:pt x="180" y="45"/>
                  </a:lnTo>
                  <a:lnTo>
                    <a:pt x="211" y="86"/>
                  </a:lnTo>
                  <a:lnTo>
                    <a:pt x="211" y="86"/>
                  </a:lnTo>
                  <a:lnTo>
                    <a:pt x="211" y="86"/>
                  </a:lnTo>
                  <a:lnTo>
                    <a:pt x="235" y="135"/>
                  </a:lnTo>
                  <a:lnTo>
                    <a:pt x="235" y="135"/>
                  </a:lnTo>
                  <a:lnTo>
                    <a:pt x="235" y="135"/>
                  </a:lnTo>
                  <a:lnTo>
                    <a:pt x="249" y="183"/>
                  </a:lnTo>
                  <a:lnTo>
                    <a:pt x="249" y="183"/>
                  </a:lnTo>
                  <a:lnTo>
                    <a:pt x="249" y="183"/>
                  </a:lnTo>
                  <a:lnTo>
                    <a:pt x="259" y="235"/>
                  </a:lnTo>
                  <a:lnTo>
                    <a:pt x="259" y="235"/>
                  </a:lnTo>
                  <a:lnTo>
                    <a:pt x="259" y="235"/>
                  </a:lnTo>
                  <a:lnTo>
                    <a:pt x="259" y="287"/>
                  </a:lnTo>
                  <a:lnTo>
                    <a:pt x="259" y="287"/>
                  </a:lnTo>
                  <a:lnTo>
                    <a:pt x="259" y="287"/>
                  </a:lnTo>
                  <a:lnTo>
                    <a:pt x="252" y="339"/>
                  </a:lnTo>
                  <a:lnTo>
                    <a:pt x="252" y="339"/>
                  </a:lnTo>
                  <a:lnTo>
                    <a:pt x="252" y="342"/>
                  </a:lnTo>
                  <a:lnTo>
                    <a:pt x="235" y="397"/>
                  </a:lnTo>
                  <a:lnTo>
                    <a:pt x="235" y="397"/>
                  </a:lnTo>
                  <a:lnTo>
                    <a:pt x="235" y="397"/>
                  </a:lnTo>
                  <a:lnTo>
                    <a:pt x="214" y="449"/>
                  </a:lnTo>
                  <a:lnTo>
                    <a:pt x="214" y="449"/>
                  </a:lnTo>
                  <a:lnTo>
                    <a:pt x="214" y="449"/>
                  </a:lnTo>
                  <a:lnTo>
                    <a:pt x="187" y="504"/>
                  </a:lnTo>
                  <a:lnTo>
                    <a:pt x="187" y="504"/>
                  </a:lnTo>
                  <a:lnTo>
                    <a:pt x="187" y="504"/>
                  </a:lnTo>
                  <a:lnTo>
                    <a:pt x="149" y="556"/>
                  </a:lnTo>
                  <a:lnTo>
                    <a:pt x="149" y="556"/>
                  </a:lnTo>
                  <a:lnTo>
                    <a:pt x="149" y="556"/>
                  </a:lnTo>
                  <a:lnTo>
                    <a:pt x="107" y="608"/>
                  </a:lnTo>
                  <a:lnTo>
                    <a:pt x="107" y="608"/>
                  </a:lnTo>
                  <a:lnTo>
                    <a:pt x="107" y="608"/>
                  </a:lnTo>
                  <a:lnTo>
                    <a:pt x="59" y="657"/>
                  </a:lnTo>
                  <a:lnTo>
                    <a:pt x="59" y="657"/>
                  </a:lnTo>
                  <a:lnTo>
                    <a:pt x="59" y="657"/>
                  </a:lnTo>
                  <a:lnTo>
                    <a:pt x="4" y="702"/>
                  </a:lnTo>
                  <a:lnTo>
                    <a:pt x="0" y="69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92" name="Freeform 614"/>
            <p:cNvSpPr>
              <a:spLocks/>
            </p:cNvSpPr>
            <p:nvPr/>
          </p:nvSpPr>
          <p:spPr bwMode="auto">
            <a:xfrm>
              <a:off x="7151688" y="3836988"/>
              <a:ext cx="76200" cy="71437"/>
            </a:xfrm>
            <a:custGeom>
              <a:avLst/>
              <a:gdLst>
                <a:gd name="T0" fmla="*/ 44 w 48"/>
                <a:gd name="T1" fmla="*/ 45 h 45"/>
                <a:gd name="T2" fmla="*/ 0 w 48"/>
                <a:gd name="T3" fmla="*/ 7 h 45"/>
                <a:gd name="T4" fmla="*/ 0 w 48"/>
                <a:gd name="T5" fmla="*/ 7 h 45"/>
                <a:gd name="T6" fmla="*/ 3 w 48"/>
                <a:gd name="T7" fmla="*/ 0 h 45"/>
                <a:gd name="T8" fmla="*/ 3 w 48"/>
                <a:gd name="T9" fmla="*/ 0 h 45"/>
                <a:gd name="T10" fmla="*/ 48 w 48"/>
                <a:gd name="T11" fmla="*/ 38 h 45"/>
                <a:gd name="T12" fmla="*/ 44 w 48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5">
                  <a:moveTo>
                    <a:pt x="44" y="45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3" y="0"/>
                  </a:lnTo>
                  <a:lnTo>
                    <a:pt x="3" y="0"/>
                  </a:lnTo>
                  <a:lnTo>
                    <a:pt x="48" y="38"/>
                  </a:lnTo>
                  <a:lnTo>
                    <a:pt x="44" y="4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93" name="Freeform 615"/>
            <p:cNvSpPr>
              <a:spLocks/>
            </p:cNvSpPr>
            <p:nvPr/>
          </p:nvSpPr>
          <p:spPr bwMode="auto">
            <a:xfrm>
              <a:off x="7058025" y="3781425"/>
              <a:ext cx="11113" cy="11113"/>
            </a:xfrm>
            <a:custGeom>
              <a:avLst/>
              <a:gdLst>
                <a:gd name="T0" fmla="*/ 3 w 7"/>
                <a:gd name="T1" fmla="*/ 7 h 7"/>
                <a:gd name="T2" fmla="*/ 0 w 7"/>
                <a:gd name="T3" fmla="*/ 7 h 7"/>
                <a:gd name="T4" fmla="*/ 3 w 7"/>
                <a:gd name="T5" fmla="*/ 0 h 7"/>
                <a:gd name="T6" fmla="*/ 7 w 7"/>
                <a:gd name="T7" fmla="*/ 0 h 7"/>
                <a:gd name="T8" fmla="*/ 3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0" y="7"/>
                  </a:lnTo>
                  <a:lnTo>
                    <a:pt x="3" y="0"/>
                  </a:lnTo>
                  <a:lnTo>
                    <a:pt x="7" y="0"/>
                  </a:lnTo>
                  <a:lnTo>
                    <a:pt x="3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94" name="Freeform 616"/>
            <p:cNvSpPr>
              <a:spLocks/>
            </p:cNvSpPr>
            <p:nvPr/>
          </p:nvSpPr>
          <p:spPr bwMode="auto">
            <a:xfrm>
              <a:off x="7062788" y="3781425"/>
              <a:ext cx="93662" cy="66675"/>
            </a:xfrm>
            <a:custGeom>
              <a:avLst/>
              <a:gdLst>
                <a:gd name="T0" fmla="*/ 56 w 59"/>
                <a:gd name="T1" fmla="*/ 42 h 42"/>
                <a:gd name="T2" fmla="*/ 59 w 59"/>
                <a:gd name="T3" fmla="*/ 35 h 42"/>
                <a:gd name="T4" fmla="*/ 4 w 59"/>
                <a:gd name="T5" fmla="*/ 0 h 42"/>
                <a:gd name="T6" fmla="*/ 0 w 59"/>
                <a:gd name="T7" fmla="*/ 7 h 42"/>
                <a:gd name="T8" fmla="*/ 56 w 5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2">
                  <a:moveTo>
                    <a:pt x="56" y="42"/>
                  </a:moveTo>
                  <a:lnTo>
                    <a:pt x="59" y="35"/>
                  </a:lnTo>
                  <a:lnTo>
                    <a:pt x="4" y="0"/>
                  </a:lnTo>
                  <a:lnTo>
                    <a:pt x="0" y="7"/>
                  </a:lnTo>
                  <a:lnTo>
                    <a:pt x="56" y="4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95" name="Freeform 617"/>
            <p:cNvSpPr>
              <a:spLocks/>
            </p:cNvSpPr>
            <p:nvPr/>
          </p:nvSpPr>
          <p:spPr bwMode="auto">
            <a:xfrm>
              <a:off x="7062788" y="3781425"/>
              <a:ext cx="11112" cy="11113"/>
            </a:xfrm>
            <a:custGeom>
              <a:avLst/>
              <a:gdLst>
                <a:gd name="T0" fmla="*/ 4 w 7"/>
                <a:gd name="T1" fmla="*/ 7 h 7"/>
                <a:gd name="T2" fmla="*/ 7 w 7"/>
                <a:gd name="T3" fmla="*/ 7 h 7"/>
                <a:gd name="T4" fmla="*/ 4 w 7"/>
                <a:gd name="T5" fmla="*/ 0 h 7"/>
                <a:gd name="T6" fmla="*/ 0 w 7"/>
                <a:gd name="T7" fmla="*/ 0 h 7"/>
                <a:gd name="T8" fmla="*/ 4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4" y="7"/>
                  </a:moveTo>
                  <a:lnTo>
                    <a:pt x="7" y="7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96" name="Freeform 618"/>
            <p:cNvSpPr>
              <a:spLocks/>
            </p:cNvSpPr>
            <p:nvPr/>
          </p:nvSpPr>
          <p:spPr bwMode="auto">
            <a:xfrm>
              <a:off x="6148388" y="3781425"/>
              <a:ext cx="920750" cy="500063"/>
            </a:xfrm>
            <a:custGeom>
              <a:avLst/>
              <a:gdLst>
                <a:gd name="T0" fmla="*/ 580 w 580"/>
                <a:gd name="T1" fmla="*/ 7 h 315"/>
                <a:gd name="T2" fmla="*/ 393 w 580"/>
                <a:gd name="T3" fmla="*/ 80 h 315"/>
                <a:gd name="T4" fmla="*/ 393 w 580"/>
                <a:gd name="T5" fmla="*/ 80 h 315"/>
                <a:gd name="T6" fmla="*/ 393 w 580"/>
                <a:gd name="T7" fmla="*/ 80 h 315"/>
                <a:gd name="T8" fmla="*/ 297 w 580"/>
                <a:gd name="T9" fmla="*/ 125 h 315"/>
                <a:gd name="T10" fmla="*/ 297 w 580"/>
                <a:gd name="T11" fmla="*/ 125 h 315"/>
                <a:gd name="T12" fmla="*/ 297 w 580"/>
                <a:gd name="T13" fmla="*/ 125 h 315"/>
                <a:gd name="T14" fmla="*/ 197 w 580"/>
                <a:gd name="T15" fmla="*/ 176 h 315"/>
                <a:gd name="T16" fmla="*/ 197 w 580"/>
                <a:gd name="T17" fmla="*/ 176 h 315"/>
                <a:gd name="T18" fmla="*/ 197 w 580"/>
                <a:gd name="T19" fmla="*/ 176 h 315"/>
                <a:gd name="T20" fmla="*/ 100 w 580"/>
                <a:gd name="T21" fmla="*/ 239 h 315"/>
                <a:gd name="T22" fmla="*/ 100 w 580"/>
                <a:gd name="T23" fmla="*/ 239 h 315"/>
                <a:gd name="T24" fmla="*/ 100 w 580"/>
                <a:gd name="T25" fmla="*/ 239 h 315"/>
                <a:gd name="T26" fmla="*/ 3 w 580"/>
                <a:gd name="T27" fmla="*/ 315 h 315"/>
                <a:gd name="T28" fmla="*/ 3 w 580"/>
                <a:gd name="T29" fmla="*/ 315 h 315"/>
                <a:gd name="T30" fmla="*/ 0 w 580"/>
                <a:gd name="T31" fmla="*/ 311 h 315"/>
                <a:gd name="T32" fmla="*/ 0 w 580"/>
                <a:gd name="T33" fmla="*/ 308 h 315"/>
                <a:gd name="T34" fmla="*/ 96 w 580"/>
                <a:gd name="T35" fmla="*/ 232 h 315"/>
                <a:gd name="T36" fmla="*/ 96 w 580"/>
                <a:gd name="T37" fmla="*/ 232 h 315"/>
                <a:gd name="T38" fmla="*/ 96 w 580"/>
                <a:gd name="T39" fmla="*/ 232 h 315"/>
                <a:gd name="T40" fmla="*/ 193 w 580"/>
                <a:gd name="T41" fmla="*/ 170 h 315"/>
                <a:gd name="T42" fmla="*/ 193 w 580"/>
                <a:gd name="T43" fmla="*/ 170 h 315"/>
                <a:gd name="T44" fmla="*/ 193 w 580"/>
                <a:gd name="T45" fmla="*/ 170 h 315"/>
                <a:gd name="T46" fmla="*/ 293 w 580"/>
                <a:gd name="T47" fmla="*/ 118 h 315"/>
                <a:gd name="T48" fmla="*/ 293 w 580"/>
                <a:gd name="T49" fmla="*/ 118 h 315"/>
                <a:gd name="T50" fmla="*/ 293 w 580"/>
                <a:gd name="T51" fmla="*/ 118 h 315"/>
                <a:gd name="T52" fmla="*/ 390 w 580"/>
                <a:gd name="T53" fmla="*/ 73 h 315"/>
                <a:gd name="T54" fmla="*/ 390 w 580"/>
                <a:gd name="T55" fmla="*/ 73 h 315"/>
                <a:gd name="T56" fmla="*/ 390 w 580"/>
                <a:gd name="T57" fmla="*/ 73 h 315"/>
                <a:gd name="T58" fmla="*/ 576 w 580"/>
                <a:gd name="T59" fmla="*/ 0 h 315"/>
                <a:gd name="T60" fmla="*/ 580 w 580"/>
                <a:gd name="T61" fmla="*/ 7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0" h="315">
                  <a:moveTo>
                    <a:pt x="580" y="7"/>
                  </a:moveTo>
                  <a:lnTo>
                    <a:pt x="393" y="80"/>
                  </a:lnTo>
                  <a:lnTo>
                    <a:pt x="393" y="80"/>
                  </a:lnTo>
                  <a:lnTo>
                    <a:pt x="393" y="80"/>
                  </a:lnTo>
                  <a:lnTo>
                    <a:pt x="297" y="125"/>
                  </a:lnTo>
                  <a:lnTo>
                    <a:pt x="297" y="125"/>
                  </a:lnTo>
                  <a:lnTo>
                    <a:pt x="297" y="125"/>
                  </a:lnTo>
                  <a:lnTo>
                    <a:pt x="197" y="176"/>
                  </a:lnTo>
                  <a:lnTo>
                    <a:pt x="197" y="176"/>
                  </a:lnTo>
                  <a:lnTo>
                    <a:pt x="197" y="176"/>
                  </a:lnTo>
                  <a:lnTo>
                    <a:pt x="100" y="239"/>
                  </a:lnTo>
                  <a:lnTo>
                    <a:pt x="100" y="239"/>
                  </a:lnTo>
                  <a:lnTo>
                    <a:pt x="100" y="239"/>
                  </a:lnTo>
                  <a:lnTo>
                    <a:pt x="3" y="315"/>
                  </a:lnTo>
                  <a:lnTo>
                    <a:pt x="3" y="315"/>
                  </a:lnTo>
                  <a:lnTo>
                    <a:pt x="0" y="311"/>
                  </a:lnTo>
                  <a:lnTo>
                    <a:pt x="0" y="308"/>
                  </a:lnTo>
                  <a:lnTo>
                    <a:pt x="96" y="232"/>
                  </a:lnTo>
                  <a:lnTo>
                    <a:pt x="96" y="232"/>
                  </a:lnTo>
                  <a:lnTo>
                    <a:pt x="96" y="232"/>
                  </a:lnTo>
                  <a:lnTo>
                    <a:pt x="193" y="170"/>
                  </a:lnTo>
                  <a:lnTo>
                    <a:pt x="193" y="170"/>
                  </a:lnTo>
                  <a:lnTo>
                    <a:pt x="193" y="170"/>
                  </a:lnTo>
                  <a:lnTo>
                    <a:pt x="293" y="118"/>
                  </a:lnTo>
                  <a:lnTo>
                    <a:pt x="293" y="118"/>
                  </a:lnTo>
                  <a:lnTo>
                    <a:pt x="293" y="118"/>
                  </a:lnTo>
                  <a:lnTo>
                    <a:pt x="390" y="73"/>
                  </a:lnTo>
                  <a:lnTo>
                    <a:pt x="390" y="73"/>
                  </a:lnTo>
                  <a:lnTo>
                    <a:pt x="390" y="73"/>
                  </a:lnTo>
                  <a:lnTo>
                    <a:pt x="576" y="0"/>
                  </a:lnTo>
                  <a:lnTo>
                    <a:pt x="580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97" name="Freeform 619"/>
            <p:cNvSpPr>
              <a:spLocks/>
            </p:cNvSpPr>
            <p:nvPr/>
          </p:nvSpPr>
          <p:spPr bwMode="auto">
            <a:xfrm>
              <a:off x="6000750" y="4275138"/>
              <a:ext cx="152400" cy="142875"/>
            </a:xfrm>
            <a:custGeom>
              <a:avLst/>
              <a:gdLst>
                <a:gd name="T0" fmla="*/ 96 w 96"/>
                <a:gd name="T1" fmla="*/ 4 h 90"/>
                <a:gd name="T2" fmla="*/ 7 w 96"/>
                <a:gd name="T3" fmla="*/ 90 h 90"/>
                <a:gd name="T4" fmla="*/ 7 w 96"/>
                <a:gd name="T5" fmla="*/ 90 h 90"/>
                <a:gd name="T6" fmla="*/ 0 w 96"/>
                <a:gd name="T7" fmla="*/ 87 h 90"/>
                <a:gd name="T8" fmla="*/ 3 w 96"/>
                <a:gd name="T9" fmla="*/ 87 h 90"/>
                <a:gd name="T10" fmla="*/ 93 w 96"/>
                <a:gd name="T11" fmla="*/ 0 h 90"/>
                <a:gd name="T12" fmla="*/ 96 w 96"/>
                <a:gd name="T13" fmla="*/ 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90">
                  <a:moveTo>
                    <a:pt x="96" y="4"/>
                  </a:moveTo>
                  <a:lnTo>
                    <a:pt x="7" y="90"/>
                  </a:lnTo>
                  <a:lnTo>
                    <a:pt x="7" y="90"/>
                  </a:lnTo>
                  <a:lnTo>
                    <a:pt x="0" y="87"/>
                  </a:lnTo>
                  <a:lnTo>
                    <a:pt x="3" y="87"/>
                  </a:lnTo>
                  <a:lnTo>
                    <a:pt x="93" y="0"/>
                  </a:lnTo>
                  <a:lnTo>
                    <a:pt x="96" y="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98" name="Freeform 620"/>
            <p:cNvSpPr>
              <a:spLocks/>
            </p:cNvSpPr>
            <p:nvPr/>
          </p:nvSpPr>
          <p:spPr bwMode="auto">
            <a:xfrm>
              <a:off x="5873750" y="4576763"/>
              <a:ext cx="11113" cy="11112"/>
            </a:xfrm>
            <a:custGeom>
              <a:avLst/>
              <a:gdLst>
                <a:gd name="T0" fmla="*/ 7 w 7"/>
                <a:gd name="T1" fmla="*/ 4 h 7"/>
                <a:gd name="T2" fmla="*/ 7 w 7"/>
                <a:gd name="T3" fmla="*/ 7 h 7"/>
                <a:gd name="T4" fmla="*/ 0 w 7"/>
                <a:gd name="T5" fmla="*/ 4 h 7"/>
                <a:gd name="T6" fmla="*/ 0 w 7"/>
                <a:gd name="T7" fmla="*/ 0 h 7"/>
                <a:gd name="T8" fmla="*/ 7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4"/>
                  </a:moveTo>
                  <a:lnTo>
                    <a:pt x="7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99" name="Freeform 621"/>
            <p:cNvSpPr>
              <a:spLocks/>
            </p:cNvSpPr>
            <p:nvPr/>
          </p:nvSpPr>
          <p:spPr bwMode="auto">
            <a:xfrm>
              <a:off x="5873750" y="4413250"/>
              <a:ext cx="138113" cy="169863"/>
            </a:xfrm>
            <a:custGeom>
              <a:avLst/>
              <a:gdLst>
                <a:gd name="T0" fmla="*/ 87 w 87"/>
                <a:gd name="T1" fmla="*/ 3 h 107"/>
                <a:gd name="T2" fmla="*/ 80 w 87"/>
                <a:gd name="T3" fmla="*/ 0 h 107"/>
                <a:gd name="T4" fmla="*/ 0 w 87"/>
                <a:gd name="T5" fmla="*/ 103 h 107"/>
                <a:gd name="T6" fmla="*/ 7 w 87"/>
                <a:gd name="T7" fmla="*/ 107 h 107"/>
                <a:gd name="T8" fmla="*/ 87 w 87"/>
                <a:gd name="T9" fmla="*/ 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07">
                  <a:moveTo>
                    <a:pt x="87" y="3"/>
                  </a:moveTo>
                  <a:lnTo>
                    <a:pt x="80" y="0"/>
                  </a:lnTo>
                  <a:lnTo>
                    <a:pt x="0" y="103"/>
                  </a:lnTo>
                  <a:lnTo>
                    <a:pt x="7" y="107"/>
                  </a:lnTo>
                  <a:lnTo>
                    <a:pt x="87" y="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00" name="Rectangle 622"/>
            <p:cNvSpPr>
              <a:spLocks noChangeArrowheads="1"/>
            </p:cNvSpPr>
            <p:nvPr/>
          </p:nvSpPr>
          <p:spPr bwMode="auto">
            <a:xfrm>
              <a:off x="5873750" y="4576763"/>
              <a:ext cx="11113" cy="63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01" name="Freeform 623"/>
            <p:cNvSpPr>
              <a:spLocks/>
            </p:cNvSpPr>
            <p:nvPr/>
          </p:nvSpPr>
          <p:spPr bwMode="auto">
            <a:xfrm>
              <a:off x="5868988" y="3776663"/>
              <a:ext cx="230187" cy="800100"/>
            </a:xfrm>
            <a:custGeom>
              <a:avLst/>
              <a:gdLst>
                <a:gd name="T0" fmla="*/ 3 w 145"/>
                <a:gd name="T1" fmla="*/ 504 h 504"/>
                <a:gd name="T2" fmla="*/ 0 w 145"/>
                <a:gd name="T3" fmla="*/ 421 h 504"/>
                <a:gd name="T4" fmla="*/ 0 w 145"/>
                <a:gd name="T5" fmla="*/ 421 h 504"/>
                <a:gd name="T6" fmla="*/ 0 w 145"/>
                <a:gd name="T7" fmla="*/ 421 h 504"/>
                <a:gd name="T8" fmla="*/ 10 w 145"/>
                <a:gd name="T9" fmla="*/ 335 h 504"/>
                <a:gd name="T10" fmla="*/ 10 w 145"/>
                <a:gd name="T11" fmla="*/ 335 h 504"/>
                <a:gd name="T12" fmla="*/ 10 w 145"/>
                <a:gd name="T13" fmla="*/ 335 h 504"/>
                <a:gd name="T14" fmla="*/ 27 w 145"/>
                <a:gd name="T15" fmla="*/ 245 h 504"/>
                <a:gd name="T16" fmla="*/ 27 w 145"/>
                <a:gd name="T17" fmla="*/ 245 h 504"/>
                <a:gd name="T18" fmla="*/ 27 w 145"/>
                <a:gd name="T19" fmla="*/ 245 h 504"/>
                <a:gd name="T20" fmla="*/ 58 w 145"/>
                <a:gd name="T21" fmla="*/ 159 h 504"/>
                <a:gd name="T22" fmla="*/ 58 w 145"/>
                <a:gd name="T23" fmla="*/ 159 h 504"/>
                <a:gd name="T24" fmla="*/ 58 w 145"/>
                <a:gd name="T25" fmla="*/ 159 h 504"/>
                <a:gd name="T26" fmla="*/ 93 w 145"/>
                <a:gd name="T27" fmla="*/ 76 h 504"/>
                <a:gd name="T28" fmla="*/ 93 w 145"/>
                <a:gd name="T29" fmla="*/ 76 h 504"/>
                <a:gd name="T30" fmla="*/ 93 w 145"/>
                <a:gd name="T31" fmla="*/ 76 h 504"/>
                <a:gd name="T32" fmla="*/ 138 w 145"/>
                <a:gd name="T33" fmla="*/ 0 h 504"/>
                <a:gd name="T34" fmla="*/ 138 w 145"/>
                <a:gd name="T35" fmla="*/ 0 h 504"/>
                <a:gd name="T36" fmla="*/ 145 w 145"/>
                <a:gd name="T37" fmla="*/ 3 h 504"/>
                <a:gd name="T38" fmla="*/ 145 w 145"/>
                <a:gd name="T39" fmla="*/ 3 h 504"/>
                <a:gd name="T40" fmla="*/ 100 w 145"/>
                <a:gd name="T41" fmla="*/ 79 h 504"/>
                <a:gd name="T42" fmla="*/ 100 w 145"/>
                <a:gd name="T43" fmla="*/ 79 h 504"/>
                <a:gd name="T44" fmla="*/ 100 w 145"/>
                <a:gd name="T45" fmla="*/ 79 h 504"/>
                <a:gd name="T46" fmla="*/ 65 w 145"/>
                <a:gd name="T47" fmla="*/ 162 h 504"/>
                <a:gd name="T48" fmla="*/ 65 w 145"/>
                <a:gd name="T49" fmla="*/ 162 h 504"/>
                <a:gd name="T50" fmla="*/ 65 w 145"/>
                <a:gd name="T51" fmla="*/ 162 h 504"/>
                <a:gd name="T52" fmla="*/ 34 w 145"/>
                <a:gd name="T53" fmla="*/ 249 h 504"/>
                <a:gd name="T54" fmla="*/ 34 w 145"/>
                <a:gd name="T55" fmla="*/ 249 h 504"/>
                <a:gd name="T56" fmla="*/ 34 w 145"/>
                <a:gd name="T57" fmla="*/ 245 h 504"/>
                <a:gd name="T58" fmla="*/ 17 w 145"/>
                <a:gd name="T59" fmla="*/ 335 h 504"/>
                <a:gd name="T60" fmla="*/ 17 w 145"/>
                <a:gd name="T61" fmla="*/ 335 h 504"/>
                <a:gd name="T62" fmla="*/ 17 w 145"/>
                <a:gd name="T63" fmla="*/ 335 h 504"/>
                <a:gd name="T64" fmla="*/ 7 w 145"/>
                <a:gd name="T65" fmla="*/ 421 h 504"/>
                <a:gd name="T66" fmla="*/ 7 w 145"/>
                <a:gd name="T67" fmla="*/ 421 h 504"/>
                <a:gd name="T68" fmla="*/ 7 w 145"/>
                <a:gd name="T69" fmla="*/ 421 h 504"/>
                <a:gd name="T70" fmla="*/ 10 w 145"/>
                <a:gd name="T71" fmla="*/ 504 h 504"/>
                <a:gd name="T72" fmla="*/ 3 w 145"/>
                <a:gd name="T73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5" h="504">
                  <a:moveTo>
                    <a:pt x="3" y="504"/>
                  </a:moveTo>
                  <a:lnTo>
                    <a:pt x="0" y="421"/>
                  </a:lnTo>
                  <a:lnTo>
                    <a:pt x="0" y="421"/>
                  </a:lnTo>
                  <a:lnTo>
                    <a:pt x="0" y="421"/>
                  </a:lnTo>
                  <a:lnTo>
                    <a:pt x="10" y="335"/>
                  </a:lnTo>
                  <a:lnTo>
                    <a:pt x="10" y="335"/>
                  </a:lnTo>
                  <a:lnTo>
                    <a:pt x="10" y="335"/>
                  </a:lnTo>
                  <a:lnTo>
                    <a:pt x="27" y="245"/>
                  </a:lnTo>
                  <a:lnTo>
                    <a:pt x="27" y="245"/>
                  </a:lnTo>
                  <a:lnTo>
                    <a:pt x="27" y="245"/>
                  </a:lnTo>
                  <a:lnTo>
                    <a:pt x="58" y="159"/>
                  </a:lnTo>
                  <a:lnTo>
                    <a:pt x="58" y="159"/>
                  </a:lnTo>
                  <a:lnTo>
                    <a:pt x="58" y="159"/>
                  </a:lnTo>
                  <a:lnTo>
                    <a:pt x="93" y="76"/>
                  </a:lnTo>
                  <a:lnTo>
                    <a:pt x="93" y="76"/>
                  </a:lnTo>
                  <a:lnTo>
                    <a:pt x="93" y="76"/>
                  </a:lnTo>
                  <a:lnTo>
                    <a:pt x="138" y="0"/>
                  </a:lnTo>
                  <a:lnTo>
                    <a:pt x="138" y="0"/>
                  </a:lnTo>
                  <a:lnTo>
                    <a:pt x="145" y="3"/>
                  </a:lnTo>
                  <a:lnTo>
                    <a:pt x="145" y="3"/>
                  </a:lnTo>
                  <a:lnTo>
                    <a:pt x="100" y="79"/>
                  </a:lnTo>
                  <a:lnTo>
                    <a:pt x="100" y="79"/>
                  </a:lnTo>
                  <a:lnTo>
                    <a:pt x="100" y="79"/>
                  </a:lnTo>
                  <a:lnTo>
                    <a:pt x="65" y="162"/>
                  </a:lnTo>
                  <a:lnTo>
                    <a:pt x="65" y="162"/>
                  </a:lnTo>
                  <a:lnTo>
                    <a:pt x="65" y="162"/>
                  </a:lnTo>
                  <a:lnTo>
                    <a:pt x="34" y="249"/>
                  </a:lnTo>
                  <a:lnTo>
                    <a:pt x="34" y="249"/>
                  </a:lnTo>
                  <a:lnTo>
                    <a:pt x="34" y="245"/>
                  </a:lnTo>
                  <a:lnTo>
                    <a:pt x="17" y="335"/>
                  </a:lnTo>
                  <a:lnTo>
                    <a:pt x="17" y="335"/>
                  </a:lnTo>
                  <a:lnTo>
                    <a:pt x="17" y="335"/>
                  </a:lnTo>
                  <a:lnTo>
                    <a:pt x="7" y="421"/>
                  </a:lnTo>
                  <a:lnTo>
                    <a:pt x="7" y="421"/>
                  </a:lnTo>
                  <a:lnTo>
                    <a:pt x="7" y="421"/>
                  </a:lnTo>
                  <a:lnTo>
                    <a:pt x="10" y="504"/>
                  </a:lnTo>
                  <a:lnTo>
                    <a:pt x="3" y="50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57150" cmpd="sng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02" name="Freeform 624"/>
            <p:cNvSpPr>
              <a:spLocks/>
            </p:cNvSpPr>
            <p:nvPr/>
          </p:nvSpPr>
          <p:spPr bwMode="auto">
            <a:xfrm>
              <a:off x="6088063" y="3667125"/>
              <a:ext cx="87312" cy="114300"/>
            </a:xfrm>
            <a:custGeom>
              <a:avLst/>
              <a:gdLst>
                <a:gd name="T0" fmla="*/ 0 w 55"/>
                <a:gd name="T1" fmla="*/ 69 h 72"/>
                <a:gd name="T2" fmla="*/ 48 w 55"/>
                <a:gd name="T3" fmla="*/ 0 h 72"/>
                <a:gd name="T4" fmla="*/ 52 w 55"/>
                <a:gd name="T5" fmla="*/ 0 h 72"/>
                <a:gd name="T6" fmla="*/ 55 w 55"/>
                <a:gd name="T7" fmla="*/ 3 h 72"/>
                <a:gd name="T8" fmla="*/ 55 w 55"/>
                <a:gd name="T9" fmla="*/ 3 h 72"/>
                <a:gd name="T10" fmla="*/ 7 w 55"/>
                <a:gd name="T11" fmla="*/ 72 h 72"/>
                <a:gd name="T12" fmla="*/ 0 w 55"/>
                <a:gd name="T13" fmla="*/ 6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72">
                  <a:moveTo>
                    <a:pt x="0" y="69"/>
                  </a:moveTo>
                  <a:lnTo>
                    <a:pt x="48" y="0"/>
                  </a:lnTo>
                  <a:lnTo>
                    <a:pt x="52" y="0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7" y="72"/>
                  </a:lnTo>
                  <a:lnTo>
                    <a:pt x="0" y="69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57150" cmpd="sng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03" name="Freeform 625"/>
            <p:cNvSpPr>
              <a:spLocks/>
            </p:cNvSpPr>
            <p:nvPr/>
          </p:nvSpPr>
          <p:spPr bwMode="auto">
            <a:xfrm>
              <a:off x="6251575" y="3573463"/>
              <a:ext cx="6350" cy="4762"/>
            </a:xfrm>
            <a:custGeom>
              <a:avLst/>
              <a:gdLst>
                <a:gd name="T0" fmla="*/ 0 w 4"/>
                <a:gd name="T1" fmla="*/ 0 h 3"/>
                <a:gd name="T2" fmla="*/ 0 w 4"/>
                <a:gd name="T3" fmla="*/ 0 h 3"/>
                <a:gd name="T4" fmla="*/ 4 w 4"/>
                <a:gd name="T5" fmla="*/ 3 h 3"/>
                <a:gd name="T6" fmla="*/ 4 w 4"/>
                <a:gd name="T7" fmla="*/ 3 h 3"/>
                <a:gd name="T8" fmla="*/ 0 w 4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04" name="Freeform 626"/>
            <p:cNvSpPr>
              <a:spLocks/>
            </p:cNvSpPr>
            <p:nvPr/>
          </p:nvSpPr>
          <p:spPr bwMode="auto">
            <a:xfrm>
              <a:off x="6170613" y="3573463"/>
              <a:ext cx="87312" cy="98425"/>
            </a:xfrm>
            <a:custGeom>
              <a:avLst/>
              <a:gdLst>
                <a:gd name="T0" fmla="*/ 0 w 55"/>
                <a:gd name="T1" fmla="*/ 59 h 62"/>
                <a:gd name="T2" fmla="*/ 3 w 55"/>
                <a:gd name="T3" fmla="*/ 62 h 62"/>
                <a:gd name="T4" fmla="*/ 55 w 55"/>
                <a:gd name="T5" fmla="*/ 3 h 62"/>
                <a:gd name="T6" fmla="*/ 51 w 55"/>
                <a:gd name="T7" fmla="*/ 0 h 62"/>
                <a:gd name="T8" fmla="*/ 0 w 55"/>
                <a:gd name="T9" fmla="*/ 5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2">
                  <a:moveTo>
                    <a:pt x="0" y="59"/>
                  </a:moveTo>
                  <a:lnTo>
                    <a:pt x="3" y="62"/>
                  </a:lnTo>
                  <a:lnTo>
                    <a:pt x="55" y="3"/>
                  </a:lnTo>
                  <a:lnTo>
                    <a:pt x="51" y="0"/>
                  </a:lnTo>
                  <a:lnTo>
                    <a:pt x="0" y="59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05" name="Rectangle 627"/>
            <p:cNvSpPr>
              <a:spLocks noChangeArrowheads="1"/>
            </p:cNvSpPr>
            <p:nvPr/>
          </p:nvSpPr>
          <p:spPr bwMode="auto">
            <a:xfrm>
              <a:off x="4854575" y="4121150"/>
              <a:ext cx="6350" cy="111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06" name="Freeform 628"/>
            <p:cNvSpPr>
              <a:spLocks/>
            </p:cNvSpPr>
            <p:nvPr/>
          </p:nvSpPr>
          <p:spPr bwMode="auto">
            <a:xfrm>
              <a:off x="4860925" y="4121150"/>
              <a:ext cx="815975" cy="269875"/>
            </a:xfrm>
            <a:custGeom>
              <a:avLst/>
              <a:gdLst>
                <a:gd name="T0" fmla="*/ 0 w 514"/>
                <a:gd name="T1" fmla="*/ 0 h 170"/>
                <a:gd name="T2" fmla="*/ 93 w 514"/>
                <a:gd name="T3" fmla="*/ 7 h 170"/>
                <a:gd name="T4" fmla="*/ 93 w 514"/>
                <a:gd name="T5" fmla="*/ 7 h 170"/>
                <a:gd name="T6" fmla="*/ 93 w 514"/>
                <a:gd name="T7" fmla="*/ 7 h 170"/>
                <a:gd name="T8" fmla="*/ 186 w 514"/>
                <a:gd name="T9" fmla="*/ 25 h 170"/>
                <a:gd name="T10" fmla="*/ 186 w 514"/>
                <a:gd name="T11" fmla="*/ 25 h 170"/>
                <a:gd name="T12" fmla="*/ 186 w 514"/>
                <a:gd name="T13" fmla="*/ 25 h 170"/>
                <a:gd name="T14" fmla="*/ 276 w 514"/>
                <a:gd name="T15" fmla="*/ 45 h 170"/>
                <a:gd name="T16" fmla="*/ 279 w 514"/>
                <a:gd name="T17" fmla="*/ 45 h 170"/>
                <a:gd name="T18" fmla="*/ 279 w 514"/>
                <a:gd name="T19" fmla="*/ 45 h 170"/>
                <a:gd name="T20" fmla="*/ 362 w 514"/>
                <a:gd name="T21" fmla="*/ 77 h 170"/>
                <a:gd name="T22" fmla="*/ 362 w 514"/>
                <a:gd name="T23" fmla="*/ 77 h 170"/>
                <a:gd name="T24" fmla="*/ 362 w 514"/>
                <a:gd name="T25" fmla="*/ 77 h 170"/>
                <a:gd name="T26" fmla="*/ 441 w 514"/>
                <a:gd name="T27" fmla="*/ 115 h 170"/>
                <a:gd name="T28" fmla="*/ 441 w 514"/>
                <a:gd name="T29" fmla="*/ 115 h 170"/>
                <a:gd name="T30" fmla="*/ 441 w 514"/>
                <a:gd name="T31" fmla="*/ 115 h 170"/>
                <a:gd name="T32" fmla="*/ 514 w 514"/>
                <a:gd name="T33" fmla="*/ 163 h 170"/>
                <a:gd name="T34" fmla="*/ 514 w 514"/>
                <a:gd name="T35" fmla="*/ 163 h 170"/>
                <a:gd name="T36" fmla="*/ 510 w 514"/>
                <a:gd name="T37" fmla="*/ 170 h 170"/>
                <a:gd name="T38" fmla="*/ 510 w 514"/>
                <a:gd name="T39" fmla="*/ 170 h 170"/>
                <a:gd name="T40" fmla="*/ 438 w 514"/>
                <a:gd name="T41" fmla="*/ 121 h 170"/>
                <a:gd name="T42" fmla="*/ 438 w 514"/>
                <a:gd name="T43" fmla="*/ 121 h 170"/>
                <a:gd name="T44" fmla="*/ 438 w 514"/>
                <a:gd name="T45" fmla="*/ 121 h 170"/>
                <a:gd name="T46" fmla="*/ 359 w 514"/>
                <a:gd name="T47" fmla="*/ 83 h 170"/>
                <a:gd name="T48" fmla="*/ 359 w 514"/>
                <a:gd name="T49" fmla="*/ 83 h 170"/>
                <a:gd name="T50" fmla="*/ 359 w 514"/>
                <a:gd name="T51" fmla="*/ 83 h 170"/>
                <a:gd name="T52" fmla="*/ 276 w 514"/>
                <a:gd name="T53" fmla="*/ 52 h 170"/>
                <a:gd name="T54" fmla="*/ 276 w 514"/>
                <a:gd name="T55" fmla="*/ 52 h 170"/>
                <a:gd name="T56" fmla="*/ 276 w 514"/>
                <a:gd name="T57" fmla="*/ 52 h 170"/>
                <a:gd name="T58" fmla="*/ 186 w 514"/>
                <a:gd name="T59" fmla="*/ 32 h 170"/>
                <a:gd name="T60" fmla="*/ 186 w 514"/>
                <a:gd name="T61" fmla="*/ 32 h 170"/>
                <a:gd name="T62" fmla="*/ 186 w 514"/>
                <a:gd name="T63" fmla="*/ 32 h 170"/>
                <a:gd name="T64" fmla="*/ 93 w 514"/>
                <a:gd name="T65" fmla="*/ 14 h 170"/>
                <a:gd name="T66" fmla="*/ 93 w 514"/>
                <a:gd name="T67" fmla="*/ 14 h 170"/>
                <a:gd name="T68" fmla="*/ 93 w 514"/>
                <a:gd name="T69" fmla="*/ 14 h 170"/>
                <a:gd name="T70" fmla="*/ 0 w 514"/>
                <a:gd name="T71" fmla="*/ 7 h 170"/>
                <a:gd name="T72" fmla="*/ 0 w 514"/>
                <a:gd name="T73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4" h="170">
                  <a:moveTo>
                    <a:pt x="0" y="0"/>
                  </a:moveTo>
                  <a:lnTo>
                    <a:pt x="93" y="7"/>
                  </a:lnTo>
                  <a:lnTo>
                    <a:pt x="93" y="7"/>
                  </a:lnTo>
                  <a:lnTo>
                    <a:pt x="93" y="7"/>
                  </a:lnTo>
                  <a:lnTo>
                    <a:pt x="186" y="25"/>
                  </a:lnTo>
                  <a:lnTo>
                    <a:pt x="186" y="25"/>
                  </a:lnTo>
                  <a:lnTo>
                    <a:pt x="186" y="25"/>
                  </a:lnTo>
                  <a:lnTo>
                    <a:pt x="276" y="45"/>
                  </a:lnTo>
                  <a:lnTo>
                    <a:pt x="279" y="45"/>
                  </a:lnTo>
                  <a:lnTo>
                    <a:pt x="279" y="45"/>
                  </a:lnTo>
                  <a:lnTo>
                    <a:pt x="362" y="77"/>
                  </a:lnTo>
                  <a:lnTo>
                    <a:pt x="362" y="77"/>
                  </a:lnTo>
                  <a:lnTo>
                    <a:pt x="362" y="77"/>
                  </a:lnTo>
                  <a:lnTo>
                    <a:pt x="441" y="115"/>
                  </a:lnTo>
                  <a:lnTo>
                    <a:pt x="441" y="115"/>
                  </a:lnTo>
                  <a:lnTo>
                    <a:pt x="441" y="115"/>
                  </a:lnTo>
                  <a:lnTo>
                    <a:pt x="514" y="163"/>
                  </a:lnTo>
                  <a:lnTo>
                    <a:pt x="514" y="163"/>
                  </a:lnTo>
                  <a:lnTo>
                    <a:pt x="510" y="170"/>
                  </a:lnTo>
                  <a:lnTo>
                    <a:pt x="510" y="170"/>
                  </a:lnTo>
                  <a:lnTo>
                    <a:pt x="438" y="121"/>
                  </a:lnTo>
                  <a:lnTo>
                    <a:pt x="438" y="121"/>
                  </a:lnTo>
                  <a:lnTo>
                    <a:pt x="438" y="121"/>
                  </a:lnTo>
                  <a:lnTo>
                    <a:pt x="359" y="83"/>
                  </a:lnTo>
                  <a:lnTo>
                    <a:pt x="359" y="83"/>
                  </a:lnTo>
                  <a:lnTo>
                    <a:pt x="359" y="83"/>
                  </a:lnTo>
                  <a:lnTo>
                    <a:pt x="276" y="52"/>
                  </a:lnTo>
                  <a:lnTo>
                    <a:pt x="276" y="52"/>
                  </a:lnTo>
                  <a:lnTo>
                    <a:pt x="276" y="52"/>
                  </a:lnTo>
                  <a:lnTo>
                    <a:pt x="186" y="32"/>
                  </a:lnTo>
                  <a:lnTo>
                    <a:pt x="186" y="32"/>
                  </a:lnTo>
                  <a:lnTo>
                    <a:pt x="186" y="32"/>
                  </a:lnTo>
                  <a:lnTo>
                    <a:pt x="93" y="14"/>
                  </a:lnTo>
                  <a:lnTo>
                    <a:pt x="93" y="14"/>
                  </a:lnTo>
                  <a:lnTo>
                    <a:pt x="93" y="14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07" name="Freeform 629"/>
            <p:cNvSpPr>
              <a:spLocks/>
            </p:cNvSpPr>
            <p:nvPr/>
          </p:nvSpPr>
          <p:spPr bwMode="auto">
            <a:xfrm>
              <a:off x="5670550" y="4379913"/>
              <a:ext cx="115888" cy="98425"/>
            </a:xfrm>
            <a:custGeom>
              <a:avLst/>
              <a:gdLst>
                <a:gd name="T0" fmla="*/ 4 w 73"/>
                <a:gd name="T1" fmla="*/ 0 h 62"/>
                <a:gd name="T2" fmla="*/ 73 w 73"/>
                <a:gd name="T3" fmla="*/ 55 h 62"/>
                <a:gd name="T4" fmla="*/ 73 w 73"/>
                <a:gd name="T5" fmla="*/ 59 h 62"/>
                <a:gd name="T6" fmla="*/ 70 w 73"/>
                <a:gd name="T7" fmla="*/ 62 h 62"/>
                <a:gd name="T8" fmla="*/ 70 w 73"/>
                <a:gd name="T9" fmla="*/ 62 h 62"/>
                <a:gd name="T10" fmla="*/ 0 w 73"/>
                <a:gd name="T11" fmla="*/ 7 h 62"/>
                <a:gd name="T12" fmla="*/ 4 w 73"/>
                <a:gd name="T1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62">
                  <a:moveTo>
                    <a:pt x="4" y="0"/>
                  </a:moveTo>
                  <a:lnTo>
                    <a:pt x="73" y="55"/>
                  </a:lnTo>
                  <a:lnTo>
                    <a:pt x="73" y="59"/>
                  </a:lnTo>
                  <a:lnTo>
                    <a:pt x="70" y="62"/>
                  </a:lnTo>
                  <a:lnTo>
                    <a:pt x="70" y="62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08" name="Freeform 630"/>
            <p:cNvSpPr>
              <a:spLocks/>
            </p:cNvSpPr>
            <p:nvPr/>
          </p:nvSpPr>
          <p:spPr bwMode="auto">
            <a:xfrm>
              <a:off x="5880100" y="4576763"/>
              <a:ext cx="4763" cy="6350"/>
            </a:xfrm>
            <a:custGeom>
              <a:avLst/>
              <a:gdLst>
                <a:gd name="T0" fmla="*/ 3 w 3"/>
                <a:gd name="T1" fmla="*/ 0 h 4"/>
                <a:gd name="T2" fmla="*/ 3 w 3"/>
                <a:gd name="T3" fmla="*/ 0 h 4"/>
                <a:gd name="T4" fmla="*/ 0 w 3"/>
                <a:gd name="T5" fmla="*/ 4 h 4"/>
                <a:gd name="T6" fmla="*/ 0 w 3"/>
                <a:gd name="T7" fmla="*/ 4 h 4"/>
                <a:gd name="T8" fmla="*/ 3 w 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09" name="Freeform 631"/>
            <p:cNvSpPr>
              <a:spLocks/>
            </p:cNvSpPr>
            <p:nvPr/>
          </p:nvSpPr>
          <p:spPr bwMode="auto">
            <a:xfrm>
              <a:off x="5781675" y="4473575"/>
              <a:ext cx="103188" cy="109538"/>
            </a:xfrm>
            <a:custGeom>
              <a:avLst/>
              <a:gdLst>
                <a:gd name="T0" fmla="*/ 3 w 65"/>
                <a:gd name="T1" fmla="*/ 0 h 69"/>
                <a:gd name="T2" fmla="*/ 0 w 65"/>
                <a:gd name="T3" fmla="*/ 3 h 69"/>
                <a:gd name="T4" fmla="*/ 62 w 65"/>
                <a:gd name="T5" fmla="*/ 69 h 69"/>
                <a:gd name="T6" fmla="*/ 65 w 65"/>
                <a:gd name="T7" fmla="*/ 65 h 69"/>
                <a:gd name="T8" fmla="*/ 3 w 6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9">
                  <a:moveTo>
                    <a:pt x="3" y="0"/>
                  </a:moveTo>
                  <a:lnTo>
                    <a:pt x="0" y="3"/>
                  </a:lnTo>
                  <a:lnTo>
                    <a:pt x="62" y="69"/>
                  </a:lnTo>
                  <a:lnTo>
                    <a:pt x="65" y="65"/>
                  </a:lnTo>
                  <a:lnTo>
                    <a:pt x="3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10" name="Rectangle 632"/>
            <p:cNvSpPr>
              <a:spLocks noChangeArrowheads="1"/>
            </p:cNvSpPr>
            <p:nvPr/>
          </p:nvSpPr>
          <p:spPr bwMode="auto">
            <a:xfrm>
              <a:off x="7375525" y="3140075"/>
              <a:ext cx="6350" cy="111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11" name="Freeform 633"/>
            <p:cNvSpPr>
              <a:spLocks/>
            </p:cNvSpPr>
            <p:nvPr/>
          </p:nvSpPr>
          <p:spPr bwMode="auto">
            <a:xfrm>
              <a:off x="6481763" y="3095625"/>
              <a:ext cx="893762" cy="219075"/>
            </a:xfrm>
            <a:custGeom>
              <a:avLst/>
              <a:gdLst>
                <a:gd name="T0" fmla="*/ 563 w 563"/>
                <a:gd name="T1" fmla="*/ 35 h 138"/>
                <a:gd name="T2" fmla="*/ 456 w 563"/>
                <a:gd name="T3" fmla="*/ 14 h 138"/>
                <a:gd name="T4" fmla="*/ 456 w 563"/>
                <a:gd name="T5" fmla="*/ 14 h 138"/>
                <a:gd name="T6" fmla="*/ 456 w 563"/>
                <a:gd name="T7" fmla="*/ 14 h 138"/>
                <a:gd name="T8" fmla="*/ 356 w 563"/>
                <a:gd name="T9" fmla="*/ 7 h 138"/>
                <a:gd name="T10" fmla="*/ 356 w 563"/>
                <a:gd name="T11" fmla="*/ 7 h 138"/>
                <a:gd name="T12" fmla="*/ 356 w 563"/>
                <a:gd name="T13" fmla="*/ 7 h 138"/>
                <a:gd name="T14" fmla="*/ 259 w 563"/>
                <a:gd name="T15" fmla="*/ 17 h 138"/>
                <a:gd name="T16" fmla="*/ 259 w 563"/>
                <a:gd name="T17" fmla="*/ 17 h 138"/>
                <a:gd name="T18" fmla="*/ 259 w 563"/>
                <a:gd name="T19" fmla="*/ 17 h 138"/>
                <a:gd name="T20" fmla="*/ 170 w 563"/>
                <a:gd name="T21" fmla="*/ 38 h 138"/>
                <a:gd name="T22" fmla="*/ 173 w 563"/>
                <a:gd name="T23" fmla="*/ 38 h 138"/>
                <a:gd name="T24" fmla="*/ 173 w 563"/>
                <a:gd name="T25" fmla="*/ 38 h 138"/>
                <a:gd name="T26" fmla="*/ 87 w 563"/>
                <a:gd name="T27" fmla="*/ 80 h 138"/>
                <a:gd name="T28" fmla="*/ 87 w 563"/>
                <a:gd name="T29" fmla="*/ 80 h 138"/>
                <a:gd name="T30" fmla="*/ 87 w 563"/>
                <a:gd name="T31" fmla="*/ 80 h 138"/>
                <a:gd name="T32" fmla="*/ 4 w 563"/>
                <a:gd name="T33" fmla="*/ 138 h 138"/>
                <a:gd name="T34" fmla="*/ 4 w 563"/>
                <a:gd name="T35" fmla="*/ 138 h 138"/>
                <a:gd name="T36" fmla="*/ 0 w 563"/>
                <a:gd name="T37" fmla="*/ 135 h 138"/>
                <a:gd name="T38" fmla="*/ 0 w 563"/>
                <a:gd name="T39" fmla="*/ 131 h 138"/>
                <a:gd name="T40" fmla="*/ 83 w 563"/>
                <a:gd name="T41" fmla="*/ 73 h 138"/>
                <a:gd name="T42" fmla="*/ 83 w 563"/>
                <a:gd name="T43" fmla="*/ 73 h 138"/>
                <a:gd name="T44" fmla="*/ 83 w 563"/>
                <a:gd name="T45" fmla="*/ 73 h 138"/>
                <a:gd name="T46" fmla="*/ 170 w 563"/>
                <a:gd name="T47" fmla="*/ 31 h 138"/>
                <a:gd name="T48" fmla="*/ 170 w 563"/>
                <a:gd name="T49" fmla="*/ 31 h 138"/>
                <a:gd name="T50" fmla="*/ 170 w 563"/>
                <a:gd name="T51" fmla="*/ 31 h 138"/>
                <a:gd name="T52" fmla="*/ 259 w 563"/>
                <a:gd name="T53" fmla="*/ 10 h 138"/>
                <a:gd name="T54" fmla="*/ 259 w 563"/>
                <a:gd name="T55" fmla="*/ 10 h 138"/>
                <a:gd name="T56" fmla="*/ 259 w 563"/>
                <a:gd name="T57" fmla="*/ 10 h 138"/>
                <a:gd name="T58" fmla="*/ 356 w 563"/>
                <a:gd name="T59" fmla="*/ 0 h 138"/>
                <a:gd name="T60" fmla="*/ 356 w 563"/>
                <a:gd name="T61" fmla="*/ 0 h 138"/>
                <a:gd name="T62" fmla="*/ 356 w 563"/>
                <a:gd name="T63" fmla="*/ 0 h 138"/>
                <a:gd name="T64" fmla="*/ 456 w 563"/>
                <a:gd name="T65" fmla="*/ 7 h 138"/>
                <a:gd name="T66" fmla="*/ 456 w 563"/>
                <a:gd name="T67" fmla="*/ 7 h 138"/>
                <a:gd name="T68" fmla="*/ 456 w 563"/>
                <a:gd name="T69" fmla="*/ 7 h 138"/>
                <a:gd name="T70" fmla="*/ 563 w 563"/>
                <a:gd name="T71" fmla="*/ 28 h 138"/>
                <a:gd name="T72" fmla="*/ 563 w 563"/>
                <a:gd name="T73" fmla="*/ 3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3" h="138">
                  <a:moveTo>
                    <a:pt x="563" y="35"/>
                  </a:moveTo>
                  <a:lnTo>
                    <a:pt x="456" y="14"/>
                  </a:lnTo>
                  <a:lnTo>
                    <a:pt x="456" y="14"/>
                  </a:lnTo>
                  <a:lnTo>
                    <a:pt x="456" y="14"/>
                  </a:lnTo>
                  <a:lnTo>
                    <a:pt x="356" y="7"/>
                  </a:lnTo>
                  <a:lnTo>
                    <a:pt x="356" y="7"/>
                  </a:lnTo>
                  <a:lnTo>
                    <a:pt x="356" y="7"/>
                  </a:lnTo>
                  <a:lnTo>
                    <a:pt x="259" y="17"/>
                  </a:lnTo>
                  <a:lnTo>
                    <a:pt x="259" y="17"/>
                  </a:lnTo>
                  <a:lnTo>
                    <a:pt x="259" y="17"/>
                  </a:lnTo>
                  <a:lnTo>
                    <a:pt x="170" y="38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87" y="80"/>
                  </a:lnTo>
                  <a:lnTo>
                    <a:pt x="87" y="80"/>
                  </a:lnTo>
                  <a:lnTo>
                    <a:pt x="87" y="80"/>
                  </a:lnTo>
                  <a:lnTo>
                    <a:pt x="4" y="138"/>
                  </a:lnTo>
                  <a:lnTo>
                    <a:pt x="4" y="138"/>
                  </a:lnTo>
                  <a:lnTo>
                    <a:pt x="0" y="135"/>
                  </a:lnTo>
                  <a:lnTo>
                    <a:pt x="0" y="131"/>
                  </a:lnTo>
                  <a:lnTo>
                    <a:pt x="83" y="73"/>
                  </a:lnTo>
                  <a:lnTo>
                    <a:pt x="83" y="73"/>
                  </a:lnTo>
                  <a:lnTo>
                    <a:pt x="83" y="73"/>
                  </a:lnTo>
                  <a:lnTo>
                    <a:pt x="170" y="31"/>
                  </a:lnTo>
                  <a:lnTo>
                    <a:pt x="170" y="31"/>
                  </a:lnTo>
                  <a:lnTo>
                    <a:pt x="170" y="31"/>
                  </a:lnTo>
                  <a:lnTo>
                    <a:pt x="259" y="10"/>
                  </a:lnTo>
                  <a:lnTo>
                    <a:pt x="259" y="10"/>
                  </a:lnTo>
                  <a:lnTo>
                    <a:pt x="259" y="10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456" y="7"/>
                  </a:lnTo>
                  <a:lnTo>
                    <a:pt x="456" y="7"/>
                  </a:lnTo>
                  <a:lnTo>
                    <a:pt x="456" y="7"/>
                  </a:lnTo>
                  <a:lnTo>
                    <a:pt x="563" y="28"/>
                  </a:lnTo>
                  <a:lnTo>
                    <a:pt x="563" y="3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12" name="Freeform 634"/>
            <p:cNvSpPr>
              <a:spLocks/>
            </p:cNvSpPr>
            <p:nvPr/>
          </p:nvSpPr>
          <p:spPr bwMode="auto">
            <a:xfrm>
              <a:off x="6356350" y="3309938"/>
              <a:ext cx="131763" cy="120650"/>
            </a:xfrm>
            <a:custGeom>
              <a:avLst/>
              <a:gdLst>
                <a:gd name="T0" fmla="*/ 83 w 83"/>
                <a:gd name="T1" fmla="*/ 3 h 76"/>
                <a:gd name="T2" fmla="*/ 7 w 83"/>
                <a:gd name="T3" fmla="*/ 76 h 76"/>
                <a:gd name="T4" fmla="*/ 7 w 83"/>
                <a:gd name="T5" fmla="*/ 76 h 76"/>
                <a:gd name="T6" fmla="*/ 0 w 83"/>
                <a:gd name="T7" fmla="*/ 72 h 76"/>
                <a:gd name="T8" fmla="*/ 3 w 83"/>
                <a:gd name="T9" fmla="*/ 72 h 76"/>
                <a:gd name="T10" fmla="*/ 79 w 83"/>
                <a:gd name="T11" fmla="*/ 0 h 76"/>
                <a:gd name="T12" fmla="*/ 83 w 83"/>
                <a:gd name="T13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6">
                  <a:moveTo>
                    <a:pt x="83" y="3"/>
                  </a:moveTo>
                  <a:lnTo>
                    <a:pt x="7" y="76"/>
                  </a:lnTo>
                  <a:lnTo>
                    <a:pt x="7" y="76"/>
                  </a:lnTo>
                  <a:lnTo>
                    <a:pt x="0" y="72"/>
                  </a:lnTo>
                  <a:lnTo>
                    <a:pt x="3" y="72"/>
                  </a:lnTo>
                  <a:lnTo>
                    <a:pt x="79" y="0"/>
                  </a:lnTo>
                  <a:lnTo>
                    <a:pt x="83" y="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13" name="Freeform 635"/>
            <p:cNvSpPr>
              <a:spLocks/>
            </p:cNvSpPr>
            <p:nvPr/>
          </p:nvSpPr>
          <p:spPr bwMode="auto">
            <a:xfrm>
              <a:off x="6246813" y="3567113"/>
              <a:ext cx="11112" cy="11112"/>
            </a:xfrm>
            <a:custGeom>
              <a:avLst/>
              <a:gdLst>
                <a:gd name="T0" fmla="*/ 7 w 7"/>
                <a:gd name="T1" fmla="*/ 4 h 7"/>
                <a:gd name="T2" fmla="*/ 7 w 7"/>
                <a:gd name="T3" fmla="*/ 7 h 7"/>
                <a:gd name="T4" fmla="*/ 0 w 7"/>
                <a:gd name="T5" fmla="*/ 4 h 7"/>
                <a:gd name="T6" fmla="*/ 0 w 7"/>
                <a:gd name="T7" fmla="*/ 0 h 7"/>
                <a:gd name="T8" fmla="*/ 7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4"/>
                  </a:moveTo>
                  <a:lnTo>
                    <a:pt x="7" y="7"/>
                  </a:lnTo>
                  <a:lnTo>
                    <a:pt x="0" y="4"/>
                  </a:lnTo>
                  <a:lnTo>
                    <a:pt x="0" y="0"/>
                  </a:lnTo>
                  <a:lnTo>
                    <a:pt x="7" y="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14" name="Freeform 636"/>
            <p:cNvSpPr>
              <a:spLocks/>
            </p:cNvSpPr>
            <p:nvPr/>
          </p:nvSpPr>
          <p:spPr bwMode="auto">
            <a:xfrm>
              <a:off x="6246813" y="3424238"/>
              <a:ext cx="120650" cy="149225"/>
            </a:xfrm>
            <a:custGeom>
              <a:avLst/>
              <a:gdLst>
                <a:gd name="T0" fmla="*/ 76 w 76"/>
                <a:gd name="T1" fmla="*/ 4 h 94"/>
                <a:gd name="T2" fmla="*/ 69 w 76"/>
                <a:gd name="T3" fmla="*/ 0 h 94"/>
                <a:gd name="T4" fmla="*/ 0 w 76"/>
                <a:gd name="T5" fmla="*/ 90 h 94"/>
                <a:gd name="T6" fmla="*/ 7 w 76"/>
                <a:gd name="T7" fmla="*/ 94 h 94"/>
                <a:gd name="T8" fmla="*/ 76 w 76"/>
                <a:gd name="T9" fmla="*/ 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94">
                  <a:moveTo>
                    <a:pt x="76" y="4"/>
                  </a:moveTo>
                  <a:lnTo>
                    <a:pt x="69" y="0"/>
                  </a:lnTo>
                  <a:lnTo>
                    <a:pt x="0" y="90"/>
                  </a:lnTo>
                  <a:lnTo>
                    <a:pt x="7" y="94"/>
                  </a:lnTo>
                  <a:lnTo>
                    <a:pt x="76" y="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15" name="Freeform 637"/>
            <p:cNvSpPr>
              <a:spLocks/>
            </p:cNvSpPr>
            <p:nvPr/>
          </p:nvSpPr>
          <p:spPr bwMode="auto">
            <a:xfrm>
              <a:off x="7002463" y="5000625"/>
              <a:ext cx="11112" cy="11113"/>
            </a:xfrm>
            <a:custGeom>
              <a:avLst/>
              <a:gdLst>
                <a:gd name="T0" fmla="*/ 4 w 7"/>
                <a:gd name="T1" fmla="*/ 7 h 7"/>
                <a:gd name="T2" fmla="*/ 7 w 7"/>
                <a:gd name="T3" fmla="*/ 7 h 7"/>
                <a:gd name="T4" fmla="*/ 4 w 7"/>
                <a:gd name="T5" fmla="*/ 0 h 7"/>
                <a:gd name="T6" fmla="*/ 0 w 7"/>
                <a:gd name="T7" fmla="*/ 0 h 7"/>
                <a:gd name="T8" fmla="*/ 4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4" y="7"/>
                  </a:moveTo>
                  <a:lnTo>
                    <a:pt x="7" y="7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16" name="Freeform 638"/>
            <p:cNvSpPr>
              <a:spLocks/>
            </p:cNvSpPr>
            <p:nvPr/>
          </p:nvSpPr>
          <p:spPr bwMode="auto">
            <a:xfrm>
              <a:off x="5095875" y="4879975"/>
              <a:ext cx="1912938" cy="393700"/>
            </a:xfrm>
            <a:custGeom>
              <a:avLst/>
              <a:gdLst>
                <a:gd name="T0" fmla="*/ 1112 w 1205"/>
                <a:gd name="T1" fmla="*/ 134 h 248"/>
                <a:gd name="T2" fmla="*/ 1112 w 1205"/>
                <a:gd name="T3" fmla="*/ 134 h 248"/>
                <a:gd name="T4" fmla="*/ 1015 w 1205"/>
                <a:gd name="T5" fmla="*/ 176 h 248"/>
                <a:gd name="T6" fmla="*/ 922 w 1205"/>
                <a:gd name="T7" fmla="*/ 207 h 248"/>
                <a:gd name="T8" fmla="*/ 918 w 1205"/>
                <a:gd name="T9" fmla="*/ 207 h 248"/>
                <a:gd name="T10" fmla="*/ 825 w 1205"/>
                <a:gd name="T11" fmla="*/ 228 h 248"/>
                <a:gd name="T12" fmla="*/ 732 w 1205"/>
                <a:gd name="T13" fmla="*/ 242 h 248"/>
                <a:gd name="T14" fmla="*/ 732 w 1205"/>
                <a:gd name="T15" fmla="*/ 242 h 248"/>
                <a:gd name="T16" fmla="*/ 642 w 1205"/>
                <a:gd name="T17" fmla="*/ 248 h 248"/>
                <a:gd name="T18" fmla="*/ 552 w 1205"/>
                <a:gd name="T19" fmla="*/ 245 h 248"/>
                <a:gd name="T20" fmla="*/ 552 w 1205"/>
                <a:gd name="T21" fmla="*/ 245 h 248"/>
                <a:gd name="T22" fmla="*/ 463 w 1205"/>
                <a:gd name="T23" fmla="*/ 231 h 248"/>
                <a:gd name="T24" fmla="*/ 376 w 1205"/>
                <a:gd name="T25" fmla="*/ 214 h 248"/>
                <a:gd name="T26" fmla="*/ 376 w 1205"/>
                <a:gd name="T27" fmla="*/ 214 h 248"/>
                <a:gd name="T28" fmla="*/ 293 w 1205"/>
                <a:gd name="T29" fmla="*/ 186 h 248"/>
                <a:gd name="T30" fmla="*/ 214 w 1205"/>
                <a:gd name="T31" fmla="*/ 152 h 248"/>
                <a:gd name="T32" fmla="*/ 214 w 1205"/>
                <a:gd name="T33" fmla="*/ 152 h 248"/>
                <a:gd name="T34" fmla="*/ 138 w 1205"/>
                <a:gd name="T35" fmla="*/ 110 h 248"/>
                <a:gd name="T36" fmla="*/ 69 w 1205"/>
                <a:gd name="T37" fmla="*/ 62 h 248"/>
                <a:gd name="T38" fmla="*/ 69 w 1205"/>
                <a:gd name="T39" fmla="*/ 62 h 248"/>
                <a:gd name="T40" fmla="*/ 0 w 1205"/>
                <a:gd name="T41" fmla="*/ 6 h 248"/>
                <a:gd name="T42" fmla="*/ 3 w 1205"/>
                <a:gd name="T43" fmla="*/ 0 h 248"/>
                <a:gd name="T44" fmla="*/ 73 w 1205"/>
                <a:gd name="T45" fmla="*/ 55 h 248"/>
                <a:gd name="T46" fmla="*/ 142 w 1205"/>
                <a:gd name="T47" fmla="*/ 103 h 248"/>
                <a:gd name="T48" fmla="*/ 142 w 1205"/>
                <a:gd name="T49" fmla="*/ 103 h 248"/>
                <a:gd name="T50" fmla="*/ 217 w 1205"/>
                <a:gd name="T51" fmla="*/ 145 h 248"/>
                <a:gd name="T52" fmla="*/ 297 w 1205"/>
                <a:gd name="T53" fmla="*/ 179 h 248"/>
                <a:gd name="T54" fmla="*/ 297 w 1205"/>
                <a:gd name="T55" fmla="*/ 179 h 248"/>
                <a:gd name="T56" fmla="*/ 380 w 1205"/>
                <a:gd name="T57" fmla="*/ 207 h 248"/>
                <a:gd name="T58" fmla="*/ 463 w 1205"/>
                <a:gd name="T59" fmla="*/ 224 h 248"/>
                <a:gd name="T60" fmla="*/ 463 w 1205"/>
                <a:gd name="T61" fmla="*/ 224 h 248"/>
                <a:gd name="T62" fmla="*/ 552 w 1205"/>
                <a:gd name="T63" fmla="*/ 238 h 248"/>
                <a:gd name="T64" fmla="*/ 642 w 1205"/>
                <a:gd name="T65" fmla="*/ 242 h 248"/>
                <a:gd name="T66" fmla="*/ 642 w 1205"/>
                <a:gd name="T67" fmla="*/ 242 h 248"/>
                <a:gd name="T68" fmla="*/ 732 w 1205"/>
                <a:gd name="T69" fmla="*/ 235 h 248"/>
                <a:gd name="T70" fmla="*/ 825 w 1205"/>
                <a:gd name="T71" fmla="*/ 221 h 248"/>
                <a:gd name="T72" fmla="*/ 825 w 1205"/>
                <a:gd name="T73" fmla="*/ 221 h 248"/>
                <a:gd name="T74" fmla="*/ 918 w 1205"/>
                <a:gd name="T75" fmla="*/ 200 h 248"/>
                <a:gd name="T76" fmla="*/ 1012 w 1205"/>
                <a:gd name="T77" fmla="*/ 169 h 248"/>
                <a:gd name="T78" fmla="*/ 1012 w 1205"/>
                <a:gd name="T79" fmla="*/ 169 h 248"/>
                <a:gd name="T80" fmla="*/ 1108 w 1205"/>
                <a:gd name="T81" fmla="*/ 127 h 248"/>
                <a:gd name="T82" fmla="*/ 1201 w 1205"/>
                <a:gd name="T83" fmla="*/ 76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05" h="248">
                  <a:moveTo>
                    <a:pt x="1205" y="83"/>
                  </a:moveTo>
                  <a:lnTo>
                    <a:pt x="1112" y="134"/>
                  </a:lnTo>
                  <a:lnTo>
                    <a:pt x="1112" y="134"/>
                  </a:lnTo>
                  <a:lnTo>
                    <a:pt x="1112" y="134"/>
                  </a:lnTo>
                  <a:lnTo>
                    <a:pt x="1015" y="176"/>
                  </a:lnTo>
                  <a:lnTo>
                    <a:pt x="1015" y="176"/>
                  </a:lnTo>
                  <a:lnTo>
                    <a:pt x="1015" y="176"/>
                  </a:lnTo>
                  <a:lnTo>
                    <a:pt x="922" y="207"/>
                  </a:lnTo>
                  <a:lnTo>
                    <a:pt x="918" y="207"/>
                  </a:lnTo>
                  <a:lnTo>
                    <a:pt x="918" y="207"/>
                  </a:lnTo>
                  <a:lnTo>
                    <a:pt x="825" y="228"/>
                  </a:lnTo>
                  <a:lnTo>
                    <a:pt x="825" y="228"/>
                  </a:lnTo>
                  <a:lnTo>
                    <a:pt x="825" y="228"/>
                  </a:lnTo>
                  <a:lnTo>
                    <a:pt x="732" y="242"/>
                  </a:lnTo>
                  <a:lnTo>
                    <a:pt x="732" y="242"/>
                  </a:lnTo>
                  <a:lnTo>
                    <a:pt x="732" y="242"/>
                  </a:lnTo>
                  <a:lnTo>
                    <a:pt x="642" y="248"/>
                  </a:lnTo>
                  <a:lnTo>
                    <a:pt x="642" y="248"/>
                  </a:lnTo>
                  <a:lnTo>
                    <a:pt x="642" y="248"/>
                  </a:lnTo>
                  <a:lnTo>
                    <a:pt x="552" y="245"/>
                  </a:lnTo>
                  <a:lnTo>
                    <a:pt x="552" y="245"/>
                  </a:lnTo>
                  <a:lnTo>
                    <a:pt x="552" y="245"/>
                  </a:lnTo>
                  <a:lnTo>
                    <a:pt x="463" y="231"/>
                  </a:lnTo>
                  <a:lnTo>
                    <a:pt x="463" y="231"/>
                  </a:lnTo>
                  <a:lnTo>
                    <a:pt x="463" y="231"/>
                  </a:lnTo>
                  <a:lnTo>
                    <a:pt x="376" y="214"/>
                  </a:lnTo>
                  <a:lnTo>
                    <a:pt x="376" y="214"/>
                  </a:lnTo>
                  <a:lnTo>
                    <a:pt x="376" y="214"/>
                  </a:lnTo>
                  <a:lnTo>
                    <a:pt x="293" y="186"/>
                  </a:lnTo>
                  <a:lnTo>
                    <a:pt x="293" y="186"/>
                  </a:lnTo>
                  <a:lnTo>
                    <a:pt x="293" y="186"/>
                  </a:lnTo>
                  <a:lnTo>
                    <a:pt x="214" y="152"/>
                  </a:lnTo>
                  <a:lnTo>
                    <a:pt x="214" y="152"/>
                  </a:lnTo>
                  <a:lnTo>
                    <a:pt x="214" y="152"/>
                  </a:lnTo>
                  <a:lnTo>
                    <a:pt x="138" y="110"/>
                  </a:lnTo>
                  <a:lnTo>
                    <a:pt x="138" y="110"/>
                  </a:lnTo>
                  <a:lnTo>
                    <a:pt x="138" y="110"/>
                  </a:lnTo>
                  <a:lnTo>
                    <a:pt x="69" y="62"/>
                  </a:lnTo>
                  <a:lnTo>
                    <a:pt x="69" y="62"/>
                  </a:lnTo>
                  <a:lnTo>
                    <a:pt x="69" y="62"/>
                  </a:lnTo>
                  <a:lnTo>
                    <a:pt x="0" y="6"/>
                  </a:lnTo>
                  <a:lnTo>
                    <a:pt x="0" y="6"/>
                  </a:lnTo>
                  <a:lnTo>
                    <a:pt x="3" y="3"/>
                  </a:lnTo>
                  <a:lnTo>
                    <a:pt x="3" y="0"/>
                  </a:lnTo>
                  <a:lnTo>
                    <a:pt x="73" y="55"/>
                  </a:lnTo>
                  <a:lnTo>
                    <a:pt x="73" y="55"/>
                  </a:lnTo>
                  <a:lnTo>
                    <a:pt x="73" y="55"/>
                  </a:lnTo>
                  <a:lnTo>
                    <a:pt x="142" y="103"/>
                  </a:lnTo>
                  <a:lnTo>
                    <a:pt x="142" y="103"/>
                  </a:lnTo>
                  <a:lnTo>
                    <a:pt x="142" y="103"/>
                  </a:lnTo>
                  <a:lnTo>
                    <a:pt x="217" y="145"/>
                  </a:lnTo>
                  <a:lnTo>
                    <a:pt x="217" y="145"/>
                  </a:lnTo>
                  <a:lnTo>
                    <a:pt x="217" y="145"/>
                  </a:lnTo>
                  <a:lnTo>
                    <a:pt x="297" y="179"/>
                  </a:lnTo>
                  <a:lnTo>
                    <a:pt x="297" y="179"/>
                  </a:lnTo>
                  <a:lnTo>
                    <a:pt x="297" y="179"/>
                  </a:lnTo>
                  <a:lnTo>
                    <a:pt x="380" y="207"/>
                  </a:lnTo>
                  <a:lnTo>
                    <a:pt x="380" y="207"/>
                  </a:lnTo>
                  <a:lnTo>
                    <a:pt x="376" y="207"/>
                  </a:lnTo>
                  <a:lnTo>
                    <a:pt x="463" y="224"/>
                  </a:lnTo>
                  <a:lnTo>
                    <a:pt x="463" y="224"/>
                  </a:lnTo>
                  <a:lnTo>
                    <a:pt x="463" y="224"/>
                  </a:lnTo>
                  <a:lnTo>
                    <a:pt x="552" y="238"/>
                  </a:lnTo>
                  <a:lnTo>
                    <a:pt x="552" y="238"/>
                  </a:lnTo>
                  <a:lnTo>
                    <a:pt x="552" y="238"/>
                  </a:lnTo>
                  <a:lnTo>
                    <a:pt x="642" y="242"/>
                  </a:lnTo>
                  <a:lnTo>
                    <a:pt x="642" y="242"/>
                  </a:lnTo>
                  <a:lnTo>
                    <a:pt x="642" y="242"/>
                  </a:lnTo>
                  <a:lnTo>
                    <a:pt x="732" y="235"/>
                  </a:lnTo>
                  <a:lnTo>
                    <a:pt x="732" y="235"/>
                  </a:lnTo>
                  <a:lnTo>
                    <a:pt x="732" y="235"/>
                  </a:lnTo>
                  <a:lnTo>
                    <a:pt x="825" y="221"/>
                  </a:lnTo>
                  <a:lnTo>
                    <a:pt x="825" y="221"/>
                  </a:lnTo>
                  <a:lnTo>
                    <a:pt x="825" y="221"/>
                  </a:lnTo>
                  <a:lnTo>
                    <a:pt x="918" y="200"/>
                  </a:lnTo>
                  <a:lnTo>
                    <a:pt x="918" y="200"/>
                  </a:lnTo>
                  <a:lnTo>
                    <a:pt x="918" y="200"/>
                  </a:lnTo>
                  <a:lnTo>
                    <a:pt x="1012" y="169"/>
                  </a:lnTo>
                  <a:lnTo>
                    <a:pt x="1012" y="169"/>
                  </a:lnTo>
                  <a:lnTo>
                    <a:pt x="1012" y="169"/>
                  </a:lnTo>
                  <a:lnTo>
                    <a:pt x="1108" y="127"/>
                  </a:lnTo>
                  <a:lnTo>
                    <a:pt x="1108" y="127"/>
                  </a:lnTo>
                  <a:lnTo>
                    <a:pt x="1108" y="127"/>
                  </a:lnTo>
                  <a:lnTo>
                    <a:pt x="1201" y="76"/>
                  </a:lnTo>
                  <a:lnTo>
                    <a:pt x="1205" y="8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17" name="Freeform 639"/>
            <p:cNvSpPr>
              <a:spLocks/>
            </p:cNvSpPr>
            <p:nvPr/>
          </p:nvSpPr>
          <p:spPr bwMode="auto">
            <a:xfrm>
              <a:off x="4991100" y="4791075"/>
              <a:ext cx="109538" cy="98425"/>
            </a:xfrm>
            <a:custGeom>
              <a:avLst/>
              <a:gdLst>
                <a:gd name="T0" fmla="*/ 66 w 69"/>
                <a:gd name="T1" fmla="*/ 62 h 62"/>
                <a:gd name="T2" fmla="*/ 4 w 69"/>
                <a:gd name="T3" fmla="*/ 4 h 62"/>
                <a:gd name="T4" fmla="*/ 0 w 69"/>
                <a:gd name="T5" fmla="*/ 4 h 62"/>
                <a:gd name="T6" fmla="*/ 7 w 69"/>
                <a:gd name="T7" fmla="*/ 0 h 62"/>
                <a:gd name="T8" fmla="*/ 7 w 69"/>
                <a:gd name="T9" fmla="*/ 0 h 62"/>
                <a:gd name="T10" fmla="*/ 69 w 69"/>
                <a:gd name="T11" fmla="*/ 59 h 62"/>
                <a:gd name="T12" fmla="*/ 66 w 69"/>
                <a:gd name="T13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2">
                  <a:moveTo>
                    <a:pt x="66" y="62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69" y="59"/>
                  </a:lnTo>
                  <a:lnTo>
                    <a:pt x="66" y="6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18" name="Freeform 640"/>
            <p:cNvSpPr>
              <a:spLocks/>
            </p:cNvSpPr>
            <p:nvPr/>
          </p:nvSpPr>
          <p:spPr bwMode="auto">
            <a:xfrm>
              <a:off x="4903788" y="4676775"/>
              <a:ext cx="11112" cy="11113"/>
            </a:xfrm>
            <a:custGeom>
              <a:avLst/>
              <a:gdLst>
                <a:gd name="T0" fmla="*/ 0 w 7"/>
                <a:gd name="T1" fmla="*/ 7 h 7"/>
                <a:gd name="T2" fmla="*/ 0 w 7"/>
                <a:gd name="T3" fmla="*/ 3 h 7"/>
                <a:gd name="T4" fmla="*/ 7 w 7"/>
                <a:gd name="T5" fmla="*/ 0 h 7"/>
                <a:gd name="T6" fmla="*/ 7 w 7"/>
                <a:gd name="T7" fmla="*/ 3 h 7"/>
                <a:gd name="T8" fmla="*/ 0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7" y="3"/>
                  </a:lnTo>
                  <a:lnTo>
                    <a:pt x="0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19" name="Freeform 641"/>
            <p:cNvSpPr>
              <a:spLocks/>
            </p:cNvSpPr>
            <p:nvPr/>
          </p:nvSpPr>
          <p:spPr bwMode="auto">
            <a:xfrm>
              <a:off x="4903788" y="4681538"/>
              <a:ext cx="98425" cy="115887"/>
            </a:xfrm>
            <a:custGeom>
              <a:avLst/>
              <a:gdLst>
                <a:gd name="T0" fmla="*/ 55 w 62"/>
                <a:gd name="T1" fmla="*/ 73 h 73"/>
                <a:gd name="T2" fmla="*/ 62 w 62"/>
                <a:gd name="T3" fmla="*/ 69 h 73"/>
                <a:gd name="T4" fmla="*/ 7 w 62"/>
                <a:gd name="T5" fmla="*/ 0 h 73"/>
                <a:gd name="T6" fmla="*/ 0 w 62"/>
                <a:gd name="T7" fmla="*/ 4 h 73"/>
                <a:gd name="T8" fmla="*/ 55 w 62"/>
                <a:gd name="T9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73">
                  <a:moveTo>
                    <a:pt x="55" y="73"/>
                  </a:moveTo>
                  <a:lnTo>
                    <a:pt x="62" y="69"/>
                  </a:lnTo>
                  <a:lnTo>
                    <a:pt x="7" y="0"/>
                  </a:lnTo>
                  <a:lnTo>
                    <a:pt x="0" y="4"/>
                  </a:lnTo>
                  <a:lnTo>
                    <a:pt x="55" y="7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20" name="Freeform 642"/>
            <p:cNvSpPr>
              <a:spLocks/>
            </p:cNvSpPr>
            <p:nvPr/>
          </p:nvSpPr>
          <p:spPr bwMode="auto">
            <a:xfrm>
              <a:off x="4854575" y="4127500"/>
              <a:ext cx="11113" cy="11113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3 h 7"/>
                <a:gd name="T4" fmla="*/ 7 w 7"/>
                <a:gd name="T5" fmla="*/ 7 h 7"/>
                <a:gd name="T6" fmla="*/ 7 w 7"/>
                <a:gd name="T7" fmla="*/ 3 h 7"/>
                <a:gd name="T8" fmla="*/ 0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3"/>
                  </a:lnTo>
                  <a:lnTo>
                    <a:pt x="7" y="7"/>
                  </a:lnTo>
                  <a:lnTo>
                    <a:pt x="7" y="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21" name="Freeform 643"/>
            <p:cNvSpPr>
              <a:spLocks/>
            </p:cNvSpPr>
            <p:nvPr/>
          </p:nvSpPr>
          <p:spPr bwMode="auto">
            <a:xfrm>
              <a:off x="4854575" y="2887663"/>
              <a:ext cx="2257425" cy="1244600"/>
            </a:xfrm>
            <a:custGeom>
              <a:avLst/>
              <a:gdLst>
                <a:gd name="T0" fmla="*/ 52 w 1422"/>
                <a:gd name="T1" fmla="*/ 639 h 784"/>
                <a:gd name="T2" fmla="*/ 52 w 1422"/>
                <a:gd name="T3" fmla="*/ 639 h 784"/>
                <a:gd name="T4" fmla="*/ 121 w 1422"/>
                <a:gd name="T5" fmla="*/ 515 h 784"/>
                <a:gd name="T6" fmla="*/ 200 w 1422"/>
                <a:gd name="T7" fmla="*/ 404 h 784"/>
                <a:gd name="T8" fmla="*/ 204 w 1422"/>
                <a:gd name="T9" fmla="*/ 404 h 784"/>
                <a:gd name="T10" fmla="*/ 297 w 1422"/>
                <a:gd name="T11" fmla="*/ 300 h 784"/>
                <a:gd name="T12" fmla="*/ 401 w 1422"/>
                <a:gd name="T13" fmla="*/ 217 h 784"/>
                <a:gd name="T14" fmla="*/ 401 w 1422"/>
                <a:gd name="T15" fmla="*/ 217 h 784"/>
                <a:gd name="T16" fmla="*/ 508 w 1422"/>
                <a:gd name="T17" fmla="*/ 148 h 784"/>
                <a:gd name="T18" fmla="*/ 622 w 1422"/>
                <a:gd name="T19" fmla="*/ 93 h 784"/>
                <a:gd name="T20" fmla="*/ 622 w 1422"/>
                <a:gd name="T21" fmla="*/ 93 h 784"/>
                <a:gd name="T22" fmla="*/ 742 w 1422"/>
                <a:gd name="T23" fmla="*/ 52 h 784"/>
                <a:gd name="T24" fmla="*/ 860 w 1422"/>
                <a:gd name="T25" fmla="*/ 20 h 784"/>
                <a:gd name="T26" fmla="*/ 860 w 1422"/>
                <a:gd name="T27" fmla="*/ 20 h 784"/>
                <a:gd name="T28" fmla="*/ 981 w 1422"/>
                <a:gd name="T29" fmla="*/ 3 h 784"/>
                <a:gd name="T30" fmla="*/ 1098 w 1422"/>
                <a:gd name="T31" fmla="*/ 0 h 784"/>
                <a:gd name="T32" fmla="*/ 1098 w 1422"/>
                <a:gd name="T33" fmla="*/ 0 h 784"/>
                <a:gd name="T34" fmla="*/ 1212 w 1422"/>
                <a:gd name="T35" fmla="*/ 10 h 784"/>
                <a:gd name="T36" fmla="*/ 1319 w 1422"/>
                <a:gd name="T37" fmla="*/ 31 h 784"/>
                <a:gd name="T38" fmla="*/ 1322 w 1422"/>
                <a:gd name="T39" fmla="*/ 31 h 784"/>
                <a:gd name="T40" fmla="*/ 1422 w 1422"/>
                <a:gd name="T41" fmla="*/ 62 h 784"/>
                <a:gd name="T42" fmla="*/ 1419 w 1422"/>
                <a:gd name="T43" fmla="*/ 69 h 784"/>
                <a:gd name="T44" fmla="*/ 1319 w 1422"/>
                <a:gd name="T45" fmla="*/ 38 h 784"/>
                <a:gd name="T46" fmla="*/ 1212 w 1422"/>
                <a:gd name="T47" fmla="*/ 17 h 784"/>
                <a:gd name="T48" fmla="*/ 1212 w 1422"/>
                <a:gd name="T49" fmla="*/ 17 h 784"/>
                <a:gd name="T50" fmla="*/ 1098 w 1422"/>
                <a:gd name="T51" fmla="*/ 7 h 784"/>
                <a:gd name="T52" fmla="*/ 981 w 1422"/>
                <a:gd name="T53" fmla="*/ 10 h 784"/>
                <a:gd name="T54" fmla="*/ 981 w 1422"/>
                <a:gd name="T55" fmla="*/ 10 h 784"/>
                <a:gd name="T56" fmla="*/ 860 w 1422"/>
                <a:gd name="T57" fmla="*/ 27 h 784"/>
                <a:gd name="T58" fmla="*/ 746 w 1422"/>
                <a:gd name="T59" fmla="*/ 58 h 784"/>
                <a:gd name="T60" fmla="*/ 746 w 1422"/>
                <a:gd name="T61" fmla="*/ 58 h 784"/>
                <a:gd name="T62" fmla="*/ 625 w 1422"/>
                <a:gd name="T63" fmla="*/ 100 h 784"/>
                <a:gd name="T64" fmla="*/ 511 w 1422"/>
                <a:gd name="T65" fmla="*/ 155 h 784"/>
                <a:gd name="T66" fmla="*/ 511 w 1422"/>
                <a:gd name="T67" fmla="*/ 155 h 784"/>
                <a:gd name="T68" fmla="*/ 404 w 1422"/>
                <a:gd name="T69" fmla="*/ 224 h 784"/>
                <a:gd name="T70" fmla="*/ 300 w 1422"/>
                <a:gd name="T71" fmla="*/ 307 h 784"/>
                <a:gd name="T72" fmla="*/ 300 w 1422"/>
                <a:gd name="T73" fmla="*/ 307 h 784"/>
                <a:gd name="T74" fmla="*/ 207 w 1422"/>
                <a:gd name="T75" fmla="*/ 408 h 784"/>
                <a:gd name="T76" fmla="*/ 128 w 1422"/>
                <a:gd name="T77" fmla="*/ 518 h 784"/>
                <a:gd name="T78" fmla="*/ 128 w 1422"/>
                <a:gd name="T79" fmla="*/ 518 h 784"/>
                <a:gd name="T80" fmla="*/ 59 w 1422"/>
                <a:gd name="T81" fmla="*/ 643 h 784"/>
                <a:gd name="T82" fmla="*/ 7 w 1422"/>
                <a:gd name="T83" fmla="*/ 784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22" h="784">
                  <a:moveTo>
                    <a:pt x="0" y="781"/>
                  </a:moveTo>
                  <a:lnTo>
                    <a:pt x="52" y="639"/>
                  </a:lnTo>
                  <a:lnTo>
                    <a:pt x="52" y="639"/>
                  </a:lnTo>
                  <a:lnTo>
                    <a:pt x="52" y="639"/>
                  </a:lnTo>
                  <a:lnTo>
                    <a:pt x="121" y="515"/>
                  </a:lnTo>
                  <a:lnTo>
                    <a:pt x="121" y="515"/>
                  </a:lnTo>
                  <a:lnTo>
                    <a:pt x="121" y="515"/>
                  </a:lnTo>
                  <a:lnTo>
                    <a:pt x="200" y="404"/>
                  </a:lnTo>
                  <a:lnTo>
                    <a:pt x="204" y="404"/>
                  </a:lnTo>
                  <a:lnTo>
                    <a:pt x="204" y="404"/>
                  </a:lnTo>
                  <a:lnTo>
                    <a:pt x="297" y="304"/>
                  </a:lnTo>
                  <a:lnTo>
                    <a:pt x="297" y="300"/>
                  </a:lnTo>
                  <a:lnTo>
                    <a:pt x="297" y="300"/>
                  </a:lnTo>
                  <a:lnTo>
                    <a:pt x="401" y="217"/>
                  </a:lnTo>
                  <a:lnTo>
                    <a:pt x="401" y="217"/>
                  </a:lnTo>
                  <a:lnTo>
                    <a:pt x="401" y="217"/>
                  </a:lnTo>
                  <a:lnTo>
                    <a:pt x="508" y="148"/>
                  </a:lnTo>
                  <a:lnTo>
                    <a:pt x="508" y="148"/>
                  </a:lnTo>
                  <a:lnTo>
                    <a:pt x="508" y="148"/>
                  </a:lnTo>
                  <a:lnTo>
                    <a:pt x="622" y="93"/>
                  </a:lnTo>
                  <a:lnTo>
                    <a:pt x="622" y="93"/>
                  </a:lnTo>
                  <a:lnTo>
                    <a:pt x="622" y="93"/>
                  </a:lnTo>
                  <a:lnTo>
                    <a:pt x="742" y="52"/>
                  </a:lnTo>
                  <a:lnTo>
                    <a:pt x="742" y="52"/>
                  </a:lnTo>
                  <a:lnTo>
                    <a:pt x="742" y="52"/>
                  </a:lnTo>
                  <a:lnTo>
                    <a:pt x="860" y="20"/>
                  </a:lnTo>
                  <a:lnTo>
                    <a:pt x="860" y="20"/>
                  </a:lnTo>
                  <a:lnTo>
                    <a:pt x="860" y="20"/>
                  </a:lnTo>
                  <a:lnTo>
                    <a:pt x="981" y="3"/>
                  </a:lnTo>
                  <a:lnTo>
                    <a:pt x="981" y="3"/>
                  </a:lnTo>
                  <a:lnTo>
                    <a:pt x="981" y="3"/>
                  </a:lnTo>
                  <a:lnTo>
                    <a:pt x="1098" y="0"/>
                  </a:lnTo>
                  <a:lnTo>
                    <a:pt x="1098" y="0"/>
                  </a:lnTo>
                  <a:lnTo>
                    <a:pt x="1098" y="0"/>
                  </a:lnTo>
                  <a:lnTo>
                    <a:pt x="1212" y="10"/>
                  </a:lnTo>
                  <a:lnTo>
                    <a:pt x="1212" y="10"/>
                  </a:lnTo>
                  <a:lnTo>
                    <a:pt x="1212" y="10"/>
                  </a:lnTo>
                  <a:lnTo>
                    <a:pt x="1319" y="31"/>
                  </a:lnTo>
                  <a:lnTo>
                    <a:pt x="1322" y="31"/>
                  </a:lnTo>
                  <a:lnTo>
                    <a:pt x="1322" y="31"/>
                  </a:lnTo>
                  <a:lnTo>
                    <a:pt x="1422" y="62"/>
                  </a:lnTo>
                  <a:lnTo>
                    <a:pt x="1422" y="62"/>
                  </a:lnTo>
                  <a:lnTo>
                    <a:pt x="1419" y="69"/>
                  </a:lnTo>
                  <a:lnTo>
                    <a:pt x="1419" y="69"/>
                  </a:lnTo>
                  <a:lnTo>
                    <a:pt x="1319" y="38"/>
                  </a:lnTo>
                  <a:lnTo>
                    <a:pt x="1319" y="38"/>
                  </a:lnTo>
                  <a:lnTo>
                    <a:pt x="1319" y="38"/>
                  </a:lnTo>
                  <a:lnTo>
                    <a:pt x="1212" y="17"/>
                  </a:lnTo>
                  <a:lnTo>
                    <a:pt x="1212" y="17"/>
                  </a:lnTo>
                  <a:lnTo>
                    <a:pt x="1212" y="17"/>
                  </a:lnTo>
                  <a:lnTo>
                    <a:pt x="1098" y="7"/>
                  </a:lnTo>
                  <a:lnTo>
                    <a:pt x="1098" y="7"/>
                  </a:lnTo>
                  <a:lnTo>
                    <a:pt x="1098" y="7"/>
                  </a:lnTo>
                  <a:lnTo>
                    <a:pt x="981" y="10"/>
                  </a:lnTo>
                  <a:lnTo>
                    <a:pt x="981" y="10"/>
                  </a:lnTo>
                  <a:lnTo>
                    <a:pt x="981" y="10"/>
                  </a:lnTo>
                  <a:lnTo>
                    <a:pt x="860" y="27"/>
                  </a:lnTo>
                  <a:lnTo>
                    <a:pt x="860" y="27"/>
                  </a:lnTo>
                  <a:lnTo>
                    <a:pt x="863" y="27"/>
                  </a:lnTo>
                  <a:lnTo>
                    <a:pt x="746" y="58"/>
                  </a:lnTo>
                  <a:lnTo>
                    <a:pt x="746" y="58"/>
                  </a:lnTo>
                  <a:lnTo>
                    <a:pt x="746" y="58"/>
                  </a:lnTo>
                  <a:lnTo>
                    <a:pt x="625" y="100"/>
                  </a:lnTo>
                  <a:lnTo>
                    <a:pt x="625" y="100"/>
                  </a:lnTo>
                  <a:lnTo>
                    <a:pt x="625" y="100"/>
                  </a:lnTo>
                  <a:lnTo>
                    <a:pt x="511" y="155"/>
                  </a:lnTo>
                  <a:lnTo>
                    <a:pt x="511" y="155"/>
                  </a:lnTo>
                  <a:lnTo>
                    <a:pt x="511" y="155"/>
                  </a:lnTo>
                  <a:lnTo>
                    <a:pt x="404" y="224"/>
                  </a:lnTo>
                  <a:lnTo>
                    <a:pt x="404" y="224"/>
                  </a:lnTo>
                  <a:lnTo>
                    <a:pt x="404" y="224"/>
                  </a:lnTo>
                  <a:lnTo>
                    <a:pt x="300" y="307"/>
                  </a:lnTo>
                  <a:lnTo>
                    <a:pt x="300" y="307"/>
                  </a:lnTo>
                  <a:lnTo>
                    <a:pt x="300" y="307"/>
                  </a:lnTo>
                  <a:lnTo>
                    <a:pt x="207" y="408"/>
                  </a:lnTo>
                  <a:lnTo>
                    <a:pt x="207" y="408"/>
                  </a:lnTo>
                  <a:lnTo>
                    <a:pt x="207" y="408"/>
                  </a:lnTo>
                  <a:lnTo>
                    <a:pt x="128" y="518"/>
                  </a:lnTo>
                  <a:lnTo>
                    <a:pt x="128" y="518"/>
                  </a:lnTo>
                  <a:lnTo>
                    <a:pt x="128" y="518"/>
                  </a:lnTo>
                  <a:lnTo>
                    <a:pt x="59" y="643"/>
                  </a:lnTo>
                  <a:lnTo>
                    <a:pt x="59" y="643"/>
                  </a:lnTo>
                  <a:lnTo>
                    <a:pt x="59" y="643"/>
                  </a:lnTo>
                  <a:lnTo>
                    <a:pt x="7" y="784"/>
                  </a:lnTo>
                  <a:lnTo>
                    <a:pt x="0" y="781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22" name="Freeform 644"/>
            <p:cNvSpPr>
              <a:spLocks/>
            </p:cNvSpPr>
            <p:nvPr/>
          </p:nvSpPr>
          <p:spPr bwMode="auto">
            <a:xfrm>
              <a:off x="7107238" y="2986088"/>
              <a:ext cx="147637" cy="82550"/>
            </a:xfrm>
            <a:custGeom>
              <a:avLst/>
              <a:gdLst>
                <a:gd name="T0" fmla="*/ 3 w 93"/>
                <a:gd name="T1" fmla="*/ 0 h 52"/>
                <a:gd name="T2" fmla="*/ 93 w 93"/>
                <a:gd name="T3" fmla="*/ 45 h 52"/>
                <a:gd name="T4" fmla="*/ 93 w 93"/>
                <a:gd name="T5" fmla="*/ 45 h 52"/>
                <a:gd name="T6" fmla="*/ 90 w 93"/>
                <a:gd name="T7" fmla="*/ 52 h 52"/>
                <a:gd name="T8" fmla="*/ 90 w 93"/>
                <a:gd name="T9" fmla="*/ 52 h 52"/>
                <a:gd name="T10" fmla="*/ 0 w 93"/>
                <a:gd name="T11" fmla="*/ 7 h 52"/>
                <a:gd name="T12" fmla="*/ 3 w 93"/>
                <a:gd name="T1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52">
                  <a:moveTo>
                    <a:pt x="3" y="0"/>
                  </a:moveTo>
                  <a:lnTo>
                    <a:pt x="93" y="45"/>
                  </a:lnTo>
                  <a:lnTo>
                    <a:pt x="93" y="45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23" name="Freeform 645"/>
            <p:cNvSpPr>
              <a:spLocks/>
            </p:cNvSpPr>
            <p:nvPr/>
          </p:nvSpPr>
          <p:spPr bwMode="auto">
            <a:xfrm>
              <a:off x="7375525" y="3140075"/>
              <a:ext cx="11113" cy="11113"/>
            </a:xfrm>
            <a:custGeom>
              <a:avLst/>
              <a:gdLst>
                <a:gd name="T0" fmla="*/ 4 w 7"/>
                <a:gd name="T1" fmla="*/ 0 h 7"/>
                <a:gd name="T2" fmla="*/ 7 w 7"/>
                <a:gd name="T3" fmla="*/ 0 h 7"/>
                <a:gd name="T4" fmla="*/ 4 w 7"/>
                <a:gd name="T5" fmla="*/ 7 h 7"/>
                <a:gd name="T6" fmla="*/ 0 w 7"/>
                <a:gd name="T7" fmla="*/ 7 h 7"/>
                <a:gd name="T8" fmla="*/ 4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lnTo>
                    <a:pt x="7" y="0"/>
                  </a:lnTo>
                  <a:lnTo>
                    <a:pt x="4" y="7"/>
                  </a:ln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24" name="Freeform 646"/>
            <p:cNvSpPr>
              <a:spLocks/>
            </p:cNvSpPr>
            <p:nvPr/>
          </p:nvSpPr>
          <p:spPr bwMode="auto">
            <a:xfrm>
              <a:off x="7250113" y="3057525"/>
              <a:ext cx="131762" cy="93663"/>
            </a:xfrm>
            <a:custGeom>
              <a:avLst/>
              <a:gdLst>
                <a:gd name="T0" fmla="*/ 3 w 83"/>
                <a:gd name="T1" fmla="*/ 0 h 59"/>
                <a:gd name="T2" fmla="*/ 0 w 83"/>
                <a:gd name="T3" fmla="*/ 7 h 59"/>
                <a:gd name="T4" fmla="*/ 79 w 83"/>
                <a:gd name="T5" fmla="*/ 59 h 59"/>
                <a:gd name="T6" fmla="*/ 83 w 83"/>
                <a:gd name="T7" fmla="*/ 52 h 59"/>
                <a:gd name="T8" fmla="*/ 3 w 83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9">
                  <a:moveTo>
                    <a:pt x="3" y="0"/>
                  </a:moveTo>
                  <a:lnTo>
                    <a:pt x="0" y="7"/>
                  </a:lnTo>
                  <a:lnTo>
                    <a:pt x="79" y="59"/>
                  </a:lnTo>
                  <a:lnTo>
                    <a:pt x="83" y="52"/>
                  </a:lnTo>
                  <a:lnTo>
                    <a:pt x="3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25" name="Freeform 647"/>
            <p:cNvSpPr>
              <a:spLocks/>
            </p:cNvSpPr>
            <p:nvPr/>
          </p:nvSpPr>
          <p:spPr bwMode="auto">
            <a:xfrm>
              <a:off x="7370763" y="3140075"/>
              <a:ext cx="11112" cy="11113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7 h 7"/>
                <a:gd name="T6" fmla="*/ 3 w 7"/>
                <a:gd name="T7" fmla="*/ 7 h 7"/>
                <a:gd name="T8" fmla="*/ 7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26" name="Freeform 648"/>
            <p:cNvSpPr>
              <a:spLocks/>
            </p:cNvSpPr>
            <p:nvPr/>
          </p:nvSpPr>
          <p:spPr bwMode="auto">
            <a:xfrm>
              <a:off x="7292975" y="3140075"/>
              <a:ext cx="488950" cy="1771650"/>
            </a:xfrm>
            <a:custGeom>
              <a:avLst/>
              <a:gdLst>
                <a:gd name="T0" fmla="*/ 125 w 308"/>
                <a:gd name="T1" fmla="*/ 52 h 1116"/>
                <a:gd name="T2" fmla="*/ 125 w 308"/>
                <a:gd name="T3" fmla="*/ 55 h 1116"/>
                <a:gd name="T4" fmla="*/ 187 w 308"/>
                <a:gd name="T5" fmla="*/ 117 h 1116"/>
                <a:gd name="T6" fmla="*/ 232 w 308"/>
                <a:gd name="T7" fmla="*/ 190 h 1116"/>
                <a:gd name="T8" fmla="*/ 232 w 308"/>
                <a:gd name="T9" fmla="*/ 190 h 1116"/>
                <a:gd name="T10" fmla="*/ 270 w 308"/>
                <a:gd name="T11" fmla="*/ 269 h 1116"/>
                <a:gd name="T12" fmla="*/ 294 w 308"/>
                <a:gd name="T13" fmla="*/ 359 h 1116"/>
                <a:gd name="T14" fmla="*/ 294 w 308"/>
                <a:gd name="T15" fmla="*/ 359 h 1116"/>
                <a:gd name="T16" fmla="*/ 308 w 308"/>
                <a:gd name="T17" fmla="*/ 453 h 1116"/>
                <a:gd name="T18" fmla="*/ 308 w 308"/>
                <a:gd name="T19" fmla="*/ 549 h 1116"/>
                <a:gd name="T20" fmla="*/ 308 w 308"/>
                <a:gd name="T21" fmla="*/ 549 h 1116"/>
                <a:gd name="T22" fmla="*/ 297 w 308"/>
                <a:gd name="T23" fmla="*/ 643 h 1116"/>
                <a:gd name="T24" fmla="*/ 277 w 308"/>
                <a:gd name="T25" fmla="*/ 739 h 1116"/>
                <a:gd name="T26" fmla="*/ 277 w 308"/>
                <a:gd name="T27" fmla="*/ 743 h 1116"/>
                <a:gd name="T28" fmla="*/ 245 w 308"/>
                <a:gd name="T29" fmla="*/ 833 h 1116"/>
                <a:gd name="T30" fmla="*/ 201 w 308"/>
                <a:gd name="T31" fmla="*/ 916 h 1116"/>
                <a:gd name="T32" fmla="*/ 201 w 308"/>
                <a:gd name="T33" fmla="*/ 916 h 1116"/>
                <a:gd name="T34" fmla="*/ 145 w 308"/>
                <a:gd name="T35" fmla="*/ 995 h 1116"/>
                <a:gd name="T36" fmla="*/ 80 w 308"/>
                <a:gd name="T37" fmla="*/ 1061 h 1116"/>
                <a:gd name="T38" fmla="*/ 80 w 308"/>
                <a:gd name="T39" fmla="*/ 1061 h 1116"/>
                <a:gd name="T40" fmla="*/ 4 w 308"/>
                <a:gd name="T41" fmla="*/ 1116 h 1116"/>
                <a:gd name="T42" fmla="*/ 0 w 308"/>
                <a:gd name="T43" fmla="*/ 1109 h 1116"/>
                <a:gd name="T44" fmla="*/ 76 w 308"/>
                <a:gd name="T45" fmla="*/ 1054 h 1116"/>
                <a:gd name="T46" fmla="*/ 142 w 308"/>
                <a:gd name="T47" fmla="*/ 992 h 1116"/>
                <a:gd name="T48" fmla="*/ 138 w 308"/>
                <a:gd name="T49" fmla="*/ 992 h 1116"/>
                <a:gd name="T50" fmla="*/ 194 w 308"/>
                <a:gd name="T51" fmla="*/ 912 h 1116"/>
                <a:gd name="T52" fmla="*/ 239 w 308"/>
                <a:gd name="T53" fmla="*/ 829 h 1116"/>
                <a:gd name="T54" fmla="*/ 239 w 308"/>
                <a:gd name="T55" fmla="*/ 829 h 1116"/>
                <a:gd name="T56" fmla="*/ 270 w 308"/>
                <a:gd name="T57" fmla="*/ 739 h 1116"/>
                <a:gd name="T58" fmla="*/ 290 w 308"/>
                <a:gd name="T59" fmla="*/ 643 h 1116"/>
                <a:gd name="T60" fmla="*/ 290 w 308"/>
                <a:gd name="T61" fmla="*/ 643 h 1116"/>
                <a:gd name="T62" fmla="*/ 301 w 308"/>
                <a:gd name="T63" fmla="*/ 549 h 1116"/>
                <a:gd name="T64" fmla="*/ 301 w 308"/>
                <a:gd name="T65" fmla="*/ 453 h 1116"/>
                <a:gd name="T66" fmla="*/ 301 w 308"/>
                <a:gd name="T67" fmla="*/ 453 h 1116"/>
                <a:gd name="T68" fmla="*/ 287 w 308"/>
                <a:gd name="T69" fmla="*/ 359 h 1116"/>
                <a:gd name="T70" fmla="*/ 263 w 308"/>
                <a:gd name="T71" fmla="*/ 273 h 1116"/>
                <a:gd name="T72" fmla="*/ 263 w 308"/>
                <a:gd name="T73" fmla="*/ 273 h 1116"/>
                <a:gd name="T74" fmla="*/ 225 w 308"/>
                <a:gd name="T75" fmla="*/ 193 h 1116"/>
                <a:gd name="T76" fmla="*/ 180 w 308"/>
                <a:gd name="T77" fmla="*/ 121 h 1116"/>
                <a:gd name="T78" fmla="*/ 183 w 308"/>
                <a:gd name="T79" fmla="*/ 121 h 1116"/>
                <a:gd name="T80" fmla="*/ 121 w 308"/>
                <a:gd name="T81" fmla="*/ 58 h 1116"/>
                <a:gd name="T82" fmla="*/ 52 w 308"/>
                <a:gd name="T83" fmla="*/ 7 h 1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8" h="1116">
                  <a:moveTo>
                    <a:pt x="56" y="0"/>
                  </a:moveTo>
                  <a:lnTo>
                    <a:pt x="125" y="52"/>
                  </a:lnTo>
                  <a:lnTo>
                    <a:pt x="125" y="55"/>
                  </a:lnTo>
                  <a:lnTo>
                    <a:pt x="125" y="55"/>
                  </a:lnTo>
                  <a:lnTo>
                    <a:pt x="187" y="117"/>
                  </a:lnTo>
                  <a:lnTo>
                    <a:pt x="187" y="117"/>
                  </a:lnTo>
                  <a:lnTo>
                    <a:pt x="187" y="117"/>
                  </a:lnTo>
                  <a:lnTo>
                    <a:pt x="232" y="190"/>
                  </a:lnTo>
                  <a:lnTo>
                    <a:pt x="232" y="190"/>
                  </a:lnTo>
                  <a:lnTo>
                    <a:pt x="232" y="190"/>
                  </a:lnTo>
                  <a:lnTo>
                    <a:pt x="270" y="269"/>
                  </a:lnTo>
                  <a:lnTo>
                    <a:pt x="270" y="269"/>
                  </a:lnTo>
                  <a:lnTo>
                    <a:pt x="270" y="269"/>
                  </a:lnTo>
                  <a:lnTo>
                    <a:pt x="294" y="359"/>
                  </a:lnTo>
                  <a:lnTo>
                    <a:pt x="294" y="359"/>
                  </a:lnTo>
                  <a:lnTo>
                    <a:pt x="294" y="359"/>
                  </a:lnTo>
                  <a:lnTo>
                    <a:pt x="308" y="453"/>
                  </a:lnTo>
                  <a:lnTo>
                    <a:pt x="308" y="453"/>
                  </a:lnTo>
                  <a:lnTo>
                    <a:pt x="308" y="453"/>
                  </a:lnTo>
                  <a:lnTo>
                    <a:pt x="308" y="549"/>
                  </a:lnTo>
                  <a:lnTo>
                    <a:pt x="308" y="549"/>
                  </a:lnTo>
                  <a:lnTo>
                    <a:pt x="308" y="549"/>
                  </a:lnTo>
                  <a:lnTo>
                    <a:pt x="297" y="643"/>
                  </a:lnTo>
                  <a:lnTo>
                    <a:pt x="297" y="643"/>
                  </a:lnTo>
                  <a:lnTo>
                    <a:pt x="297" y="643"/>
                  </a:lnTo>
                  <a:lnTo>
                    <a:pt x="277" y="739"/>
                  </a:lnTo>
                  <a:lnTo>
                    <a:pt x="277" y="743"/>
                  </a:lnTo>
                  <a:lnTo>
                    <a:pt x="277" y="743"/>
                  </a:lnTo>
                  <a:lnTo>
                    <a:pt x="245" y="833"/>
                  </a:lnTo>
                  <a:lnTo>
                    <a:pt x="245" y="833"/>
                  </a:lnTo>
                  <a:lnTo>
                    <a:pt x="245" y="833"/>
                  </a:lnTo>
                  <a:lnTo>
                    <a:pt x="201" y="916"/>
                  </a:lnTo>
                  <a:lnTo>
                    <a:pt x="201" y="916"/>
                  </a:lnTo>
                  <a:lnTo>
                    <a:pt x="201" y="916"/>
                  </a:lnTo>
                  <a:lnTo>
                    <a:pt x="145" y="995"/>
                  </a:lnTo>
                  <a:lnTo>
                    <a:pt x="145" y="995"/>
                  </a:lnTo>
                  <a:lnTo>
                    <a:pt x="145" y="995"/>
                  </a:lnTo>
                  <a:lnTo>
                    <a:pt x="80" y="1061"/>
                  </a:lnTo>
                  <a:lnTo>
                    <a:pt x="80" y="1061"/>
                  </a:lnTo>
                  <a:lnTo>
                    <a:pt x="80" y="1061"/>
                  </a:lnTo>
                  <a:lnTo>
                    <a:pt x="4" y="1116"/>
                  </a:lnTo>
                  <a:lnTo>
                    <a:pt x="4" y="1116"/>
                  </a:lnTo>
                  <a:lnTo>
                    <a:pt x="0" y="1109"/>
                  </a:lnTo>
                  <a:lnTo>
                    <a:pt x="0" y="1109"/>
                  </a:lnTo>
                  <a:lnTo>
                    <a:pt x="76" y="1054"/>
                  </a:lnTo>
                  <a:lnTo>
                    <a:pt x="76" y="1054"/>
                  </a:lnTo>
                  <a:lnTo>
                    <a:pt x="76" y="1058"/>
                  </a:lnTo>
                  <a:lnTo>
                    <a:pt x="142" y="992"/>
                  </a:lnTo>
                  <a:lnTo>
                    <a:pt x="142" y="992"/>
                  </a:lnTo>
                  <a:lnTo>
                    <a:pt x="138" y="992"/>
                  </a:lnTo>
                  <a:lnTo>
                    <a:pt x="194" y="912"/>
                  </a:lnTo>
                  <a:lnTo>
                    <a:pt x="194" y="912"/>
                  </a:lnTo>
                  <a:lnTo>
                    <a:pt x="194" y="912"/>
                  </a:lnTo>
                  <a:lnTo>
                    <a:pt x="239" y="829"/>
                  </a:lnTo>
                  <a:lnTo>
                    <a:pt x="239" y="829"/>
                  </a:lnTo>
                  <a:lnTo>
                    <a:pt x="239" y="829"/>
                  </a:lnTo>
                  <a:lnTo>
                    <a:pt x="270" y="739"/>
                  </a:lnTo>
                  <a:lnTo>
                    <a:pt x="270" y="739"/>
                  </a:lnTo>
                  <a:lnTo>
                    <a:pt x="270" y="739"/>
                  </a:lnTo>
                  <a:lnTo>
                    <a:pt x="290" y="643"/>
                  </a:lnTo>
                  <a:lnTo>
                    <a:pt x="290" y="643"/>
                  </a:lnTo>
                  <a:lnTo>
                    <a:pt x="290" y="643"/>
                  </a:lnTo>
                  <a:lnTo>
                    <a:pt x="301" y="549"/>
                  </a:lnTo>
                  <a:lnTo>
                    <a:pt x="301" y="549"/>
                  </a:lnTo>
                  <a:lnTo>
                    <a:pt x="301" y="549"/>
                  </a:lnTo>
                  <a:lnTo>
                    <a:pt x="301" y="453"/>
                  </a:lnTo>
                  <a:lnTo>
                    <a:pt x="301" y="453"/>
                  </a:lnTo>
                  <a:lnTo>
                    <a:pt x="301" y="453"/>
                  </a:lnTo>
                  <a:lnTo>
                    <a:pt x="287" y="359"/>
                  </a:lnTo>
                  <a:lnTo>
                    <a:pt x="287" y="359"/>
                  </a:lnTo>
                  <a:lnTo>
                    <a:pt x="287" y="363"/>
                  </a:lnTo>
                  <a:lnTo>
                    <a:pt x="263" y="273"/>
                  </a:lnTo>
                  <a:lnTo>
                    <a:pt x="263" y="273"/>
                  </a:lnTo>
                  <a:lnTo>
                    <a:pt x="263" y="273"/>
                  </a:lnTo>
                  <a:lnTo>
                    <a:pt x="225" y="193"/>
                  </a:lnTo>
                  <a:lnTo>
                    <a:pt x="225" y="193"/>
                  </a:lnTo>
                  <a:lnTo>
                    <a:pt x="225" y="193"/>
                  </a:lnTo>
                  <a:lnTo>
                    <a:pt x="180" y="121"/>
                  </a:lnTo>
                  <a:lnTo>
                    <a:pt x="180" y="121"/>
                  </a:lnTo>
                  <a:lnTo>
                    <a:pt x="183" y="121"/>
                  </a:lnTo>
                  <a:lnTo>
                    <a:pt x="121" y="58"/>
                  </a:lnTo>
                  <a:lnTo>
                    <a:pt x="121" y="58"/>
                  </a:lnTo>
                  <a:lnTo>
                    <a:pt x="121" y="58"/>
                  </a:lnTo>
                  <a:lnTo>
                    <a:pt x="52" y="7"/>
                  </a:lnTo>
                  <a:lnTo>
                    <a:pt x="56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27" name="Freeform 649"/>
            <p:cNvSpPr>
              <a:spLocks/>
            </p:cNvSpPr>
            <p:nvPr/>
          </p:nvSpPr>
          <p:spPr bwMode="auto">
            <a:xfrm>
              <a:off x="7156450" y="4900613"/>
              <a:ext cx="142875" cy="71437"/>
            </a:xfrm>
            <a:custGeom>
              <a:avLst/>
              <a:gdLst>
                <a:gd name="T0" fmla="*/ 90 w 90"/>
                <a:gd name="T1" fmla="*/ 7 h 45"/>
                <a:gd name="T2" fmla="*/ 3 w 90"/>
                <a:gd name="T3" fmla="*/ 45 h 45"/>
                <a:gd name="T4" fmla="*/ 0 w 90"/>
                <a:gd name="T5" fmla="*/ 45 h 45"/>
                <a:gd name="T6" fmla="*/ 0 w 90"/>
                <a:gd name="T7" fmla="*/ 38 h 45"/>
                <a:gd name="T8" fmla="*/ 0 w 90"/>
                <a:gd name="T9" fmla="*/ 38 h 45"/>
                <a:gd name="T10" fmla="*/ 86 w 90"/>
                <a:gd name="T11" fmla="*/ 0 h 45"/>
                <a:gd name="T12" fmla="*/ 90 w 90"/>
                <a:gd name="T13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45">
                  <a:moveTo>
                    <a:pt x="90" y="7"/>
                  </a:moveTo>
                  <a:lnTo>
                    <a:pt x="3" y="45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86" y="0"/>
                  </a:lnTo>
                  <a:lnTo>
                    <a:pt x="90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28" name="Rectangle 650"/>
            <p:cNvSpPr>
              <a:spLocks noChangeArrowheads="1"/>
            </p:cNvSpPr>
            <p:nvPr/>
          </p:nvSpPr>
          <p:spPr bwMode="auto">
            <a:xfrm>
              <a:off x="6997700" y="5000625"/>
              <a:ext cx="4763" cy="111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29" name="Freeform 651"/>
            <p:cNvSpPr>
              <a:spLocks/>
            </p:cNvSpPr>
            <p:nvPr/>
          </p:nvSpPr>
          <p:spPr bwMode="auto">
            <a:xfrm>
              <a:off x="7002463" y="4960938"/>
              <a:ext cx="153987" cy="50800"/>
            </a:xfrm>
            <a:custGeom>
              <a:avLst/>
              <a:gdLst>
                <a:gd name="T0" fmla="*/ 97 w 97"/>
                <a:gd name="T1" fmla="*/ 7 h 32"/>
                <a:gd name="T2" fmla="*/ 97 w 97"/>
                <a:gd name="T3" fmla="*/ 0 h 32"/>
                <a:gd name="T4" fmla="*/ 0 w 97"/>
                <a:gd name="T5" fmla="*/ 25 h 32"/>
                <a:gd name="T6" fmla="*/ 0 w 97"/>
                <a:gd name="T7" fmla="*/ 32 h 32"/>
                <a:gd name="T8" fmla="*/ 97 w 97"/>
                <a:gd name="T9" fmla="*/ 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32">
                  <a:moveTo>
                    <a:pt x="97" y="7"/>
                  </a:moveTo>
                  <a:lnTo>
                    <a:pt x="97" y="0"/>
                  </a:lnTo>
                  <a:lnTo>
                    <a:pt x="0" y="25"/>
                  </a:lnTo>
                  <a:lnTo>
                    <a:pt x="0" y="32"/>
                  </a:lnTo>
                  <a:lnTo>
                    <a:pt x="97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30" name="Freeform 652"/>
            <p:cNvSpPr>
              <a:spLocks/>
            </p:cNvSpPr>
            <p:nvPr/>
          </p:nvSpPr>
          <p:spPr bwMode="auto">
            <a:xfrm>
              <a:off x="7375525" y="3140075"/>
              <a:ext cx="11113" cy="11113"/>
            </a:xfrm>
            <a:custGeom>
              <a:avLst/>
              <a:gdLst>
                <a:gd name="T0" fmla="*/ 4 w 7"/>
                <a:gd name="T1" fmla="*/ 7 h 7"/>
                <a:gd name="T2" fmla="*/ 7 w 7"/>
                <a:gd name="T3" fmla="*/ 7 h 7"/>
                <a:gd name="T4" fmla="*/ 4 w 7"/>
                <a:gd name="T5" fmla="*/ 0 h 7"/>
                <a:gd name="T6" fmla="*/ 0 w 7"/>
                <a:gd name="T7" fmla="*/ 0 h 7"/>
                <a:gd name="T8" fmla="*/ 4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4" y="7"/>
                  </a:moveTo>
                  <a:lnTo>
                    <a:pt x="7" y="7"/>
                  </a:lnTo>
                  <a:lnTo>
                    <a:pt x="4" y="0"/>
                  </a:lnTo>
                  <a:lnTo>
                    <a:pt x="0" y="0"/>
                  </a:lnTo>
                  <a:lnTo>
                    <a:pt x="4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31" name="Freeform 653"/>
            <p:cNvSpPr>
              <a:spLocks/>
            </p:cNvSpPr>
            <p:nvPr/>
          </p:nvSpPr>
          <p:spPr bwMode="auto">
            <a:xfrm>
              <a:off x="7058025" y="3140075"/>
              <a:ext cx="323850" cy="433388"/>
            </a:xfrm>
            <a:custGeom>
              <a:avLst/>
              <a:gdLst>
                <a:gd name="T0" fmla="*/ 204 w 204"/>
                <a:gd name="T1" fmla="*/ 7 h 273"/>
                <a:gd name="T2" fmla="*/ 117 w 204"/>
                <a:gd name="T3" fmla="*/ 79 h 273"/>
                <a:gd name="T4" fmla="*/ 117 w 204"/>
                <a:gd name="T5" fmla="*/ 79 h 273"/>
                <a:gd name="T6" fmla="*/ 117 w 204"/>
                <a:gd name="T7" fmla="*/ 79 h 273"/>
                <a:gd name="T8" fmla="*/ 79 w 204"/>
                <a:gd name="T9" fmla="*/ 121 h 273"/>
                <a:gd name="T10" fmla="*/ 79 w 204"/>
                <a:gd name="T11" fmla="*/ 121 h 273"/>
                <a:gd name="T12" fmla="*/ 79 w 204"/>
                <a:gd name="T13" fmla="*/ 121 h 273"/>
                <a:gd name="T14" fmla="*/ 48 w 204"/>
                <a:gd name="T15" fmla="*/ 169 h 273"/>
                <a:gd name="T16" fmla="*/ 48 w 204"/>
                <a:gd name="T17" fmla="*/ 169 h 273"/>
                <a:gd name="T18" fmla="*/ 48 w 204"/>
                <a:gd name="T19" fmla="*/ 169 h 273"/>
                <a:gd name="T20" fmla="*/ 21 w 204"/>
                <a:gd name="T21" fmla="*/ 221 h 273"/>
                <a:gd name="T22" fmla="*/ 21 w 204"/>
                <a:gd name="T23" fmla="*/ 217 h 273"/>
                <a:gd name="T24" fmla="*/ 21 w 204"/>
                <a:gd name="T25" fmla="*/ 217 h 273"/>
                <a:gd name="T26" fmla="*/ 7 w 204"/>
                <a:gd name="T27" fmla="*/ 273 h 273"/>
                <a:gd name="T28" fmla="*/ 7 w 204"/>
                <a:gd name="T29" fmla="*/ 273 h 273"/>
                <a:gd name="T30" fmla="*/ 0 w 204"/>
                <a:gd name="T31" fmla="*/ 273 h 273"/>
                <a:gd name="T32" fmla="*/ 0 w 204"/>
                <a:gd name="T33" fmla="*/ 273 h 273"/>
                <a:gd name="T34" fmla="*/ 14 w 204"/>
                <a:gd name="T35" fmla="*/ 217 h 273"/>
                <a:gd name="T36" fmla="*/ 14 w 204"/>
                <a:gd name="T37" fmla="*/ 217 h 273"/>
                <a:gd name="T38" fmla="*/ 14 w 204"/>
                <a:gd name="T39" fmla="*/ 217 h 273"/>
                <a:gd name="T40" fmla="*/ 41 w 204"/>
                <a:gd name="T41" fmla="*/ 166 h 273"/>
                <a:gd name="T42" fmla="*/ 41 w 204"/>
                <a:gd name="T43" fmla="*/ 166 h 273"/>
                <a:gd name="T44" fmla="*/ 41 w 204"/>
                <a:gd name="T45" fmla="*/ 166 h 273"/>
                <a:gd name="T46" fmla="*/ 72 w 204"/>
                <a:gd name="T47" fmla="*/ 117 h 273"/>
                <a:gd name="T48" fmla="*/ 72 w 204"/>
                <a:gd name="T49" fmla="*/ 117 h 273"/>
                <a:gd name="T50" fmla="*/ 76 w 204"/>
                <a:gd name="T51" fmla="*/ 117 h 273"/>
                <a:gd name="T52" fmla="*/ 114 w 204"/>
                <a:gd name="T53" fmla="*/ 76 h 273"/>
                <a:gd name="T54" fmla="*/ 114 w 204"/>
                <a:gd name="T55" fmla="*/ 76 h 273"/>
                <a:gd name="T56" fmla="*/ 114 w 204"/>
                <a:gd name="T57" fmla="*/ 72 h 273"/>
                <a:gd name="T58" fmla="*/ 200 w 204"/>
                <a:gd name="T59" fmla="*/ 0 h 273"/>
                <a:gd name="T60" fmla="*/ 204 w 204"/>
                <a:gd name="T61" fmla="*/ 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4" h="273">
                  <a:moveTo>
                    <a:pt x="204" y="7"/>
                  </a:moveTo>
                  <a:lnTo>
                    <a:pt x="117" y="79"/>
                  </a:lnTo>
                  <a:lnTo>
                    <a:pt x="117" y="79"/>
                  </a:lnTo>
                  <a:lnTo>
                    <a:pt x="117" y="79"/>
                  </a:lnTo>
                  <a:lnTo>
                    <a:pt x="79" y="121"/>
                  </a:lnTo>
                  <a:lnTo>
                    <a:pt x="79" y="121"/>
                  </a:lnTo>
                  <a:lnTo>
                    <a:pt x="79" y="121"/>
                  </a:lnTo>
                  <a:lnTo>
                    <a:pt x="48" y="169"/>
                  </a:lnTo>
                  <a:lnTo>
                    <a:pt x="48" y="169"/>
                  </a:lnTo>
                  <a:lnTo>
                    <a:pt x="48" y="169"/>
                  </a:lnTo>
                  <a:lnTo>
                    <a:pt x="21" y="221"/>
                  </a:lnTo>
                  <a:lnTo>
                    <a:pt x="21" y="217"/>
                  </a:lnTo>
                  <a:lnTo>
                    <a:pt x="21" y="217"/>
                  </a:lnTo>
                  <a:lnTo>
                    <a:pt x="7" y="273"/>
                  </a:lnTo>
                  <a:lnTo>
                    <a:pt x="7" y="273"/>
                  </a:lnTo>
                  <a:lnTo>
                    <a:pt x="0" y="273"/>
                  </a:lnTo>
                  <a:lnTo>
                    <a:pt x="0" y="273"/>
                  </a:lnTo>
                  <a:lnTo>
                    <a:pt x="14" y="217"/>
                  </a:lnTo>
                  <a:lnTo>
                    <a:pt x="14" y="217"/>
                  </a:lnTo>
                  <a:lnTo>
                    <a:pt x="14" y="217"/>
                  </a:lnTo>
                  <a:lnTo>
                    <a:pt x="41" y="166"/>
                  </a:lnTo>
                  <a:lnTo>
                    <a:pt x="41" y="166"/>
                  </a:lnTo>
                  <a:lnTo>
                    <a:pt x="41" y="166"/>
                  </a:lnTo>
                  <a:lnTo>
                    <a:pt x="72" y="117"/>
                  </a:lnTo>
                  <a:lnTo>
                    <a:pt x="72" y="117"/>
                  </a:lnTo>
                  <a:lnTo>
                    <a:pt x="76" y="117"/>
                  </a:lnTo>
                  <a:lnTo>
                    <a:pt x="114" y="76"/>
                  </a:lnTo>
                  <a:lnTo>
                    <a:pt x="114" y="76"/>
                  </a:lnTo>
                  <a:lnTo>
                    <a:pt x="114" y="72"/>
                  </a:lnTo>
                  <a:lnTo>
                    <a:pt x="200" y="0"/>
                  </a:lnTo>
                  <a:lnTo>
                    <a:pt x="204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57150" cmpd="sng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32" name="Freeform 654"/>
            <p:cNvSpPr>
              <a:spLocks/>
            </p:cNvSpPr>
            <p:nvPr/>
          </p:nvSpPr>
          <p:spPr bwMode="auto">
            <a:xfrm>
              <a:off x="7046913" y="3573463"/>
              <a:ext cx="22225" cy="103187"/>
            </a:xfrm>
            <a:custGeom>
              <a:avLst/>
              <a:gdLst>
                <a:gd name="T0" fmla="*/ 14 w 14"/>
                <a:gd name="T1" fmla="*/ 0 h 65"/>
                <a:gd name="T2" fmla="*/ 7 w 14"/>
                <a:gd name="T3" fmla="*/ 65 h 65"/>
                <a:gd name="T4" fmla="*/ 7 w 14"/>
                <a:gd name="T5" fmla="*/ 65 h 65"/>
                <a:gd name="T6" fmla="*/ 0 w 14"/>
                <a:gd name="T7" fmla="*/ 65 h 65"/>
                <a:gd name="T8" fmla="*/ 0 w 14"/>
                <a:gd name="T9" fmla="*/ 65 h 65"/>
                <a:gd name="T10" fmla="*/ 7 w 14"/>
                <a:gd name="T11" fmla="*/ 0 h 65"/>
                <a:gd name="T12" fmla="*/ 14 w 14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65">
                  <a:moveTo>
                    <a:pt x="14" y="0"/>
                  </a:moveTo>
                  <a:lnTo>
                    <a:pt x="7" y="65"/>
                  </a:lnTo>
                  <a:lnTo>
                    <a:pt x="7" y="65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7" y="0"/>
                  </a:lnTo>
                  <a:lnTo>
                    <a:pt x="14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57150" cmpd="sng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33" name="Rectangle 655"/>
            <p:cNvSpPr>
              <a:spLocks noChangeArrowheads="1"/>
            </p:cNvSpPr>
            <p:nvPr/>
          </p:nvSpPr>
          <p:spPr bwMode="auto">
            <a:xfrm>
              <a:off x="7058025" y="3787775"/>
              <a:ext cx="11113" cy="476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34" name="Freeform 656"/>
            <p:cNvSpPr>
              <a:spLocks/>
            </p:cNvSpPr>
            <p:nvPr/>
          </p:nvSpPr>
          <p:spPr bwMode="auto">
            <a:xfrm>
              <a:off x="7046913" y="3676650"/>
              <a:ext cx="22225" cy="111125"/>
            </a:xfrm>
            <a:custGeom>
              <a:avLst/>
              <a:gdLst>
                <a:gd name="T0" fmla="*/ 7 w 14"/>
                <a:gd name="T1" fmla="*/ 0 h 70"/>
                <a:gd name="T2" fmla="*/ 0 w 14"/>
                <a:gd name="T3" fmla="*/ 0 h 70"/>
                <a:gd name="T4" fmla="*/ 7 w 14"/>
                <a:gd name="T5" fmla="*/ 70 h 70"/>
                <a:gd name="T6" fmla="*/ 14 w 14"/>
                <a:gd name="T7" fmla="*/ 70 h 70"/>
                <a:gd name="T8" fmla="*/ 7 w 14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70">
                  <a:moveTo>
                    <a:pt x="7" y="0"/>
                  </a:moveTo>
                  <a:lnTo>
                    <a:pt x="0" y="0"/>
                  </a:lnTo>
                  <a:lnTo>
                    <a:pt x="7" y="70"/>
                  </a:lnTo>
                  <a:lnTo>
                    <a:pt x="14" y="70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35" name="Freeform 657"/>
            <p:cNvSpPr>
              <a:spLocks/>
            </p:cNvSpPr>
            <p:nvPr/>
          </p:nvSpPr>
          <p:spPr bwMode="auto">
            <a:xfrm>
              <a:off x="7058025" y="3781425"/>
              <a:ext cx="11113" cy="11113"/>
            </a:xfrm>
            <a:custGeom>
              <a:avLst/>
              <a:gdLst>
                <a:gd name="T0" fmla="*/ 7 w 7"/>
                <a:gd name="T1" fmla="*/ 4 h 7"/>
                <a:gd name="T2" fmla="*/ 7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7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4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7" y="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36" name="Freeform 658"/>
            <p:cNvSpPr>
              <a:spLocks/>
            </p:cNvSpPr>
            <p:nvPr/>
          </p:nvSpPr>
          <p:spPr bwMode="auto">
            <a:xfrm>
              <a:off x="7058025" y="3787775"/>
              <a:ext cx="93663" cy="323850"/>
            </a:xfrm>
            <a:custGeom>
              <a:avLst/>
              <a:gdLst>
                <a:gd name="T0" fmla="*/ 7 w 59"/>
                <a:gd name="T1" fmla="*/ 0 h 204"/>
                <a:gd name="T2" fmla="*/ 31 w 59"/>
                <a:gd name="T3" fmla="*/ 38 h 204"/>
                <a:gd name="T4" fmla="*/ 31 w 59"/>
                <a:gd name="T5" fmla="*/ 38 h 204"/>
                <a:gd name="T6" fmla="*/ 31 w 59"/>
                <a:gd name="T7" fmla="*/ 38 h 204"/>
                <a:gd name="T8" fmla="*/ 48 w 59"/>
                <a:gd name="T9" fmla="*/ 76 h 204"/>
                <a:gd name="T10" fmla="*/ 48 w 59"/>
                <a:gd name="T11" fmla="*/ 76 h 204"/>
                <a:gd name="T12" fmla="*/ 48 w 59"/>
                <a:gd name="T13" fmla="*/ 76 h 204"/>
                <a:gd name="T14" fmla="*/ 59 w 59"/>
                <a:gd name="T15" fmla="*/ 110 h 204"/>
                <a:gd name="T16" fmla="*/ 59 w 59"/>
                <a:gd name="T17" fmla="*/ 110 h 204"/>
                <a:gd name="T18" fmla="*/ 59 w 59"/>
                <a:gd name="T19" fmla="*/ 110 h 204"/>
                <a:gd name="T20" fmla="*/ 59 w 59"/>
                <a:gd name="T21" fmla="*/ 145 h 204"/>
                <a:gd name="T22" fmla="*/ 59 w 59"/>
                <a:gd name="T23" fmla="*/ 145 h 204"/>
                <a:gd name="T24" fmla="*/ 59 w 59"/>
                <a:gd name="T25" fmla="*/ 145 h 204"/>
                <a:gd name="T26" fmla="*/ 45 w 59"/>
                <a:gd name="T27" fmla="*/ 200 h 204"/>
                <a:gd name="T28" fmla="*/ 45 w 59"/>
                <a:gd name="T29" fmla="*/ 204 h 204"/>
                <a:gd name="T30" fmla="*/ 38 w 59"/>
                <a:gd name="T31" fmla="*/ 200 h 204"/>
                <a:gd name="T32" fmla="*/ 38 w 59"/>
                <a:gd name="T33" fmla="*/ 200 h 204"/>
                <a:gd name="T34" fmla="*/ 52 w 59"/>
                <a:gd name="T35" fmla="*/ 145 h 204"/>
                <a:gd name="T36" fmla="*/ 52 w 59"/>
                <a:gd name="T37" fmla="*/ 145 h 204"/>
                <a:gd name="T38" fmla="*/ 52 w 59"/>
                <a:gd name="T39" fmla="*/ 145 h 204"/>
                <a:gd name="T40" fmla="*/ 52 w 59"/>
                <a:gd name="T41" fmla="*/ 110 h 204"/>
                <a:gd name="T42" fmla="*/ 52 w 59"/>
                <a:gd name="T43" fmla="*/ 110 h 204"/>
                <a:gd name="T44" fmla="*/ 52 w 59"/>
                <a:gd name="T45" fmla="*/ 114 h 204"/>
                <a:gd name="T46" fmla="*/ 41 w 59"/>
                <a:gd name="T47" fmla="*/ 79 h 204"/>
                <a:gd name="T48" fmla="*/ 41 w 59"/>
                <a:gd name="T49" fmla="*/ 79 h 204"/>
                <a:gd name="T50" fmla="*/ 41 w 59"/>
                <a:gd name="T51" fmla="*/ 79 h 204"/>
                <a:gd name="T52" fmla="*/ 24 w 59"/>
                <a:gd name="T53" fmla="*/ 41 h 204"/>
                <a:gd name="T54" fmla="*/ 24 w 59"/>
                <a:gd name="T55" fmla="*/ 41 h 204"/>
                <a:gd name="T56" fmla="*/ 24 w 59"/>
                <a:gd name="T57" fmla="*/ 41 h 204"/>
                <a:gd name="T58" fmla="*/ 0 w 59"/>
                <a:gd name="T59" fmla="*/ 3 h 204"/>
                <a:gd name="T60" fmla="*/ 7 w 59"/>
                <a:gd name="T61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9" h="204">
                  <a:moveTo>
                    <a:pt x="7" y="0"/>
                  </a:moveTo>
                  <a:lnTo>
                    <a:pt x="31" y="38"/>
                  </a:lnTo>
                  <a:lnTo>
                    <a:pt x="31" y="38"/>
                  </a:lnTo>
                  <a:lnTo>
                    <a:pt x="31" y="38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48" y="76"/>
                  </a:lnTo>
                  <a:lnTo>
                    <a:pt x="59" y="110"/>
                  </a:lnTo>
                  <a:lnTo>
                    <a:pt x="59" y="110"/>
                  </a:lnTo>
                  <a:lnTo>
                    <a:pt x="59" y="110"/>
                  </a:lnTo>
                  <a:lnTo>
                    <a:pt x="59" y="145"/>
                  </a:lnTo>
                  <a:lnTo>
                    <a:pt x="59" y="145"/>
                  </a:lnTo>
                  <a:lnTo>
                    <a:pt x="59" y="145"/>
                  </a:lnTo>
                  <a:lnTo>
                    <a:pt x="45" y="200"/>
                  </a:lnTo>
                  <a:lnTo>
                    <a:pt x="45" y="204"/>
                  </a:lnTo>
                  <a:lnTo>
                    <a:pt x="38" y="200"/>
                  </a:lnTo>
                  <a:lnTo>
                    <a:pt x="38" y="200"/>
                  </a:lnTo>
                  <a:lnTo>
                    <a:pt x="52" y="145"/>
                  </a:lnTo>
                  <a:lnTo>
                    <a:pt x="52" y="145"/>
                  </a:lnTo>
                  <a:lnTo>
                    <a:pt x="52" y="145"/>
                  </a:lnTo>
                  <a:lnTo>
                    <a:pt x="52" y="110"/>
                  </a:lnTo>
                  <a:lnTo>
                    <a:pt x="52" y="110"/>
                  </a:lnTo>
                  <a:lnTo>
                    <a:pt x="52" y="114"/>
                  </a:lnTo>
                  <a:lnTo>
                    <a:pt x="41" y="79"/>
                  </a:lnTo>
                  <a:lnTo>
                    <a:pt x="41" y="79"/>
                  </a:lnTo>
                  <a:lnTo>
                    <a:pt x="41" y="79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24" y="4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57150" cmpd="sng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37" name="Freeform 659"/>
            <p:cNvSpPr>
              <a:spLocks/>
            </p:cNvSpPr>
            <p:nvPr/>
          </p:nvSpPr>
          <p:spPr bwMode="auto">
            <a:xfrm>
              <a:off x="7091363" y="4105275"/>
              <a:ext cx="38100" cy="44450"/>
            </a:xfrm>
            <a:custGeom>
              <a:avLst/>
              <a:gdLst>
                <a:gd name="T0" fmla="*/ 24 w 24"/>
                <a:gd name="T1" fmla="*/ 4 h 28"/>
                <a:gd name="T2" fmla="*/ 7 w 24"/>
                <a:gd name="T3" fmla="*/ 28 h 28"/>
                <a:gd name="T4" fmla="*/ 7 w 24"/>
                <a:gd name="T5" fmla="*/ 28 h 28"/>
                <a:gd name="T6" fmla="*/ 3 w 24"/>
                <a:gd name="T7" fmla="*/ 24 h 28"/>
                <a:gd name="T8" fmla="*/ 0 w 24"/>
                <a:gd name="T9" fmla="*/ 24 h 28"/>
                <a:gd name="T10" fmla="*/ 17 w 24"/>
                <a:gd name="T11" fmla="*/ 0 h 28"/>
                <a:gd name="T12" fmla="*/ 24 w 24"/>
                <a:gd name="T1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8">
                  <a:moveTo>
                    <a:pt x="24" y="4"/>
                  </a:moveTo>
                  <a:lnTo>
                    <a:pt x="7" y="28"/>
                  </a:lnTo>
                  <a:lnTo>
                    <a:pt x="7" y="28"/>
                  </a:lnTo>
                  <a:lnTo>
                    <a:pt x="3" y="24"/>
                  </a:lnTo>
                  <a:lnTo>
                    <a:pt x="0" y="24"/>
                  </a:lnTo>
                  <a:lnTo>
                    <a:pt x="17" y="0"/>
                  </a:lnTo>
                  <a:lnTo>
                    <a:pt x="24" y="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38" name="Freeform 660"/>
            <p:cNvSpPr>
              <a:spLocks/>
            </p:cNvSpPr>
            <p:nvPr/>
          </p:nvSpPr>
          <p:spPr bwMode="auto">
            <a:xfrm>
              <a:off x="7069138" y="4171950"/>
              <a:ext cx="4762" cy="4763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3 h 3"/>
                <a:gd name="T4" fmla="*/ 0 w 3"/>
                <a:gd name="T5" fmla="*/ 0 h 3"/>
                <a:gd name="T6" fmla="*/ 0 w 3"/>
                <a:gd name="T7" fmla="*/ 0 h 3"/>
                <a:gd name="T8" fmla="*/ 3 w 3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39" name="Freeform 661"/>
            <p:cNvSpPr>
              <a:spLocks/>
            </p:cNvSpPr>
            <p:nvPr/>
          </p:nvSpPr>
          <p:spPr bwMode="auto">
            <a:xfrm>
              <a:off x="7069138" y="4143375"/>
              <a:ext cx="33337" cy="33338"/>
            </a:xfrm>
            <a:custGeom>
              <a:avLst/>
              <a:gdLst>
                <a:gd name="T0" fmla="*/ 21 w 21"/>
                <a:gd name="T1" fmla="*/ 4 h 21"/>
                <a:gd name="T2" fmla="*/ 17 w 21"/>
                <a:gd name="T3" fmla="*/ 0 h 21"/>
                <a:gd name="T4" fmla="*/ 0 w 21"/>
                <a:gd name="T5" fmla="*/ 18 h 21"/>
                <a:gd name="T6" fmla="*/ 3 w 21"/>
                <a:gd name="T7" fmla="*/ 21 h 21"/>
                <a:gd name="T8" fmla="*/ 21 w 21"/>
                <a:gd name="T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21" y="4"/>
                  </a:moveTo>
                  <a:lnTo>
                    <a:pt x="17" y="0"/>
                  </a:lnTo>
                  <a:lnTo>
                    <a:pt x="0" y="18"/>
                  </a:lnTo>
                  <a:lnTo>
                    <a:pt x="3" y="21"/>
                  </a:lnTo>
                  <a:lnTo>
                    <a:pt x="21" y="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40" name="Freeform 662"/>
            <p:cNvSpPr>
              <a:spLocks/>
            </p:cNvSpPr>
            <p:nvPr/>
          </p:nvSpPr>
          <p:spPr bwMode="auto">
            <a:xfrm>
              <a:off x="6246813" y="3562350"/>
              <a:ext cx="11112" cy="11113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7" y="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41" name="Freeform 663"/>
            <p:cNvSpPr>
              <a:spLocks/>
            </p:cNvSpPr>
            <p:nvPr/>
          </p:nvSpPr>
          <p:spPr bwMode="auto">
            <a:xfrm>
              <a:off x="6246813" y="3567113"/>
              <a:ext cx="569912" cy="549275"/>
            </a:xfrm>
            <a:custGeom>
              <a:avLst/>
              <a:gdLst>
                <a:gd name="T0" fmla="*/ 7 w 359"/>
                <a:gd name="T1" fmla="*/ 0 h 346"/>
                <a:gd name="T2" fmla="*/ 31 w 359"/>
                <a:gd name="T3" fmla="*/ 83 h 346"/>
                <a:gd name="T4" fmla="*/ 31 w 359"/>
                <a:gd name="T5" fmla="*/ 83 h 346"/>
                <a:gd name="T6" fmla="*/ 31 w 359"/>
                <a:gd name="T7" fmla="*/ 83 h 346"/>
                <a:gd name="T8" fmla="*/ 76 w 359"/>
                <a:gd name="T9" fmla="*/ 156 h 346"/>
                <a:gd name="T10" fmla="*/ 76 w 359"/>
                <a:gd name="T11" fmla="*/ 156 h 346"/>
                <a:gd name="T12" fmla="*/ 76 w 359"/>
                <a:gd name="T13" fmla="*/ 156 h 346"/>
                <a:gd name="T14" fmla="*/ 135 w 359"/>
                <a:gd name="T15" fmla="*/ 218 h 346"/>
                <a:gd name="T16" fmla="*/ 135 w 359"/>
                <a:gd name="T17" fmla="*/ 215 h 346"/>
                <a:gd name="T18" fmla="*/ 135 w 359"/>
                <a:gd name="T19" fmla="*/ 215 h 346"/>
                <a:gd name="T20" fmla="*/ 200 w 359"/>
                <a:gd name="T21" fmla="*/ 267 h 346"/>
                <a:gd name="T22" fmla="*/ 200 w 359"/>
                <a:gd name="T23" fmla="*/ 267 h 346"/>
                <a:gd name="T24" fmla="*/ 200 w 359"/>
                <a:gd name="T25" fmla="*/ 267 h 346"/>
                <a:gd name="T26" fmla="*/ 276 w 359"/>
                <a:gd name="T27" fmla="*/ 308 h 346"/>
                <a:gd name="T28" fmla="*/ 276 w 359"/>
                <a:gd name="T29" fmla="*/ 308 h 346"/>
                <a:gd name="T30" fmla="*/ 276 w 359"/>
                <a:gd name="T31" fmla="*/ 308 h 346"/>
                <a:gd name="T32" fmla="*/ 359 w 359"/>
                <a:gd name="T33" fmla="*/ 339 h 346"/>
                <a:gd name="T34" fmla="*/ 359 w 359"/>
                <a:gd name="T35" fmla="*/ 339 h 346"/>
                <a:gd name="T36" fmla="*/ 356 w 359"/>
                <a:gd name="T37" fmla="*/ 346 h 346"/>
                <a:gd name="T38" fmla="*/ 356 w 359"/>
                <a:gd name="T39" fmla="*/ 346 h 346"/>
                <a:gd name="T40" fmla="*/ 273 w 359"/>
                <a:gd name="T41" fmla="*/ 315 h 346"/>
                <a:gd name="T42" fmla="*/ 273 w 359"/>
                <a:gd name="T43" fmla="*/ 315 h 346"/>
                <a:gd name="T44" fmla="*/ 273 w 359"/>
                <a:gd name="T45" fmla="*/ 315 h 346"/>
                <a:gd name="T46" fmla="*/ 197 w 359"/>
                <a:gd name="T47" fmla="*/ 273 h 346"/>
                <a:gd name="T48" fmla="*/ 197 w 359"/>
                <a:gd name="T49" fmla="*/ 273 h 346"/>
                <a:gd name="T50" fmla="*/ 197 w 359"/>
                <a:gd name="T51" fmla="*/ 273 h 346"/>
                <a:gd name="T52" fmla="*/ 131 w 359"/>
                <a:gd name="T53" fmla="*/ 222 h 346"/>
                <a:gd name="T54" fmla="*/ 131 w 359"/>
                <a:gd name="T55" fmla="*/ 222 h 346"/>
                <a:gd name="T56" fmla="*/ 131 w 359"/>
                <a:gd name="T57" fmla="*/ 222 h 346"/>
                <a:gd name="T58" fmla="*/ 72 w 359"/>
                <a:gd name="T59" fmla="*/ 159 h 346"/>
                <a:gd name="T60" fmla="*/ 72 w 359"/>
                <a:gd name="T61" fmla="*/ 159 h 346"/>
                <a:gd name="T62" fmla="*/ 69 w 359"/>
                <a:gd name="T63" fmla="*/ 159 h 346"/>
                <a:gd name="T64" fmla="*/ 24 w 359"/>
                <a:gd name="T65" fmla="*/ 87 h 346"/>
                <a:gd name="T66" fmla="*/ 24 w 359"/>
                <a:gd name="T67" fmla="*/ 87 h 346"/>
                <a:gd name="T68" fmla="*/ 24 w 359"/>
                <a:gd name="T69" fmla="*/ 87 h 346"/>
                <a:gd name="T70" fmla="*/ 0 w 359"/>
                <a:gd name="T71" fmla="*/ 4 h 346"/>
                <a:gd name="T72" fmla="*/ 7 w 359"/>
                <a:gd name="T7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9" h="346">
                  <a:moveTo>
                    <a:pt x="7" y="0"/>
                  </a:moveTo>
                  <a:lnTo>
                    <a:pt x="31" y="83"/>
                  </a:lnTo>
                  <a:lnTo>
                    <a:pt x="31" y="83"/>
                  </a:lnTo>
                  <a:lnTo>
                    <a:pt x="31" y="83"/>
                  </a:lnTo>
                  <a:lnTo>
                    <a:pt x="76" y="156"/>
                  </a:lnTo>
                  <a:lnTo>
                    <a:pt x="76" y="156"/>
                  </a:lnTo>
                  <a:lnTo>
                    <a:pt x="76" y="156"/>
                  </a:lnTo>
                  <a:lnTo>
                    <a:pt x="135" y="218"/>
                  </a:lnTo>
                  <a:lnTo>
                    <a:pt x="135" y="215"/>
                  </a:lnTo>
                  <a:lnTo>
                    <a:pt x="135" y="215"/>
                  </a:lnTo>
                  <a:lnTo>
                    <a:pt x="200" y="267"/>
                  </a:lnTo>
                  <a:lnTo>
                    <a:pt x="200" y="267"/>
                  </a:lnTo>
                  <a:lnTo>
                    <a:pt x="200" y="267"/>
                  </a:lnTo>
                  <a:lnTo>
                    <a:pt x="276" y="308"/>
                  </a:lnTo>
                  <a:lnTo>
                    <a:pt x="276" y="308"/>
                  </a:lnTo>
                  <a:lnTo>
                    <a:pt x="276" y="308"/>
                  </a:lnTo>
                  <a:lnTo>
                    <a:pt x="359" y="339"/>
                  </a:lnTo>
                  <a:lnTo>
                    <a:pt x="359" y="339"/>
                  </a:lnTo>
                  <a:lnTo>
                    <a:pt x="356" y="346"/>
                  </a:lnTo>
                  <a:lnTo>
                    <a:pt x="356" y="346"/>
                  </a:lnTo>
                  <a:lnTo>
                    <a:pt x="273" y="315"/>
                  </a:lnTo>
                  <a:lnTo>
                    <a:pt x="273" y="315"/>
                  </a:lnTo>
                  <a:lnTo>
                    <a:pt x="273" y="315"/>
                  </a:lnTo>
                  <a:lnTo>
                    <a:pt x="197" y="273"/>
                  </a:lnTo>
                  <a:lnTo>
                    <a:pt x="197" y="273"/>
                  </a:lnTo>
                  <a:lnTo>
                    <a:pt x="197" y="273"/>
                  </a:lnTo>
                  <a:lnTo>
                    <a:pt x="131" y="222"/>
                  </a:lnTo>
                  <a:lnTo>
                    <a:pt x="131" y="222"/>
                  </a:lnTo>
                  <a:lnTo>
                    <a:pt x="131" y="222"/>
                  </a:lnTo>
                  <a:lnTo>
                    <a:pt x="72" y="159"/>
                  </a:lnTo>
                  <a:lnTo>
                    <a:pt x="72" y="159"/>
                  </a:lnTo>
                  <a:lnTo>
                    <a:pt x="69" y="159"/>
                  </a:lnTo>
                  <a:lnTo>
                    <a:pt x="24" y="87"/>
                  </a:lnTo>
                  <a:lnTo>
                    <a:pt x="24" y="87"/>
                  </a:lnTo>
                  <a:lnTo>
                    <a:pt x="24" y="87"/>
                  </a:ln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57150" cmpd="sng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42" name="Freeform 664"/>
            <p:cNvSpPr>
              <a:spLocks/>
            </p:cNvSpPr>
            <p:nvPr/>
          </p:nvSpPr>
          <p:spPr bwMode="auto">
            <a:xfrm>
              <a:off x="6811963" y="4105275"/>
              <a:ext cx="130175" cy="49213"/>
            </a:xfrm>
            <a:custGeom>
              <a:avLst/>
              <a:gdLst>
                <a:gd name="T0" fmla="*/ 3 w 82"/>
                <a:gd name="T1" fmla="*/ 0 h 31"/>
                <a:gd name="T2" fmla="*/ 82 w 82"/>
                <a:gd name="T3" fmla="*/ 24 h 31"/>
                <a:gd name="T4" fmla="*/ 79 w 82"/>
                <a:gd name="T5" fmla="*/ 24 h 31"/>
                <a:gd name="T6" fmla="*/ 79 w 82"/>
                <a:gd name="T7" fmla="*/ 31 h 31"/>
                <a:gd name="T8" fmla="*/ 79 w 82"/>
                <a:gd name="T9" fmla="*/ 31 h 31"/>
                <a:gd name="T10" fmla="*/ 0 w 82"/>
                <a:gd name="T11" fmla="*/ 7 h 31"/>
                <a:gd name="T12" fmla="*/ 3 w 82"/>
                <a:gd name="T1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1">
                  <a:moveTo>
                    <a:pt x="3" y="0"/>
                  </a:moveTo>
                  <a:lnTo>
                    <a:pt x="82" y="24"/>
                  </a:lnTo>
                  <a:lnTo>
                    <a:pt x="79" y="24"/>
                  </a:lnTo>
                  <a:lnTo>
                    <a:pt x="79" y="31"/>
                  </a:lnTo>
                  <a:lnTo>
                    <a:pt x="79" y="31"/>
                  </a:lnTo>
                  <a:lnTo>
                    <a:pt x="0" y="7"/>
                  </a:lnTo>
                  <a:lnTo>
                    <a:pt x="3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57150" cmpd="sng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43" name="Rectangle 665"/>
            <p:cNvSpPr>
              <a:spLocks noChangeArrowheads="1"/>
            </p:cNvSpPr>
            <p:nvPr/>
          </p:nvSpPr>
          <p:spPr bwMode="auto">
            <a:xfrm>
              <a:off x="7069138" y="4165600"/>
              <a:ext cx="4762" cy="1111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44" name="Freeform 666"/>
            <p:cNvSpPr>
              <a:spLocks/>
            </p:cNvSpPr>
            <p:nvPr/>
          </p:nvSpPr>
          <p:spPr bwMode="auto">
            <a:xfrm>
              <a:off x="6937375" y="4143375"/>
              <a:ext cx="131763" cy="33338"/>
            </a:xfrm>
            <a:custGeom>
              <a:avLst/>
              <a:gdLst>
                <a:gd name="T0" fmla="*/ 0 w 83"/>
                <a:gd name="T1" fmla="*/ 0 h 21"/>
                <a:gd name="T2" fmla="*/ 0 w 83"/>
                <a:gd name="T3" fmla="*/ 7 h 21"/>
                <a:gd name="T4" fmla="*/ 83 w 83"/>
                <a:gd name="T5" fmla="*/ 21 h 21"/>
                <a:gd name="T6" fmla="*/ 83 w 83"/>
                <a:gd name="T7" fmla="*/ 14 h 21"/>
                <a:gd name="T8" fmla="*/ 0 w 83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1">
                  <a:moveTo>
                    <a:pt x="0" y="0"/>
                  </a:moveTo>
                  <a:lnTo>
                    <a:pt x="0" y="7"/>
                  </a:lnTo>
                  <a:lnTo>
                    <a:pt x="83" y="21"/>
                  </a:lnTo>
                  <a:lnTo>
                    <a:pt x="83" y="14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45" name="Freeform 667"/>
            <p:cNvSpPr>
              <a:spLocks/>
            </p:cNvSpPr>
            <p:nvPr/>
          </p:nvSpPr>
          <p:spPr bwMode="auto">
            <a:xfrm>
              <a:off x="7397750" y="3441700"/>
              <a:ext cx="11113" cy="11113"/>
            </a:xfrm>
            <a:custGeom>
              <a:avLst/>
              <a:gdLst>
                <a:gd name="T0" fmla="*/ 0 w 7"/>
                <a:gd name="T1" fmla="*/ 7 h 7"/>
                <a:gd name="T2" fmla="*/ 3 w 7"/>
                <a:gd name="T3" fmla="*/ 7 h 7"/>
                <a:gd name="T4" fmla="*/ 7 w 7"/>
                <a:gd name="T5" fmla="*/ 0 h 7"/>
                <a:gd name="T6" fmla="*/ 3 w 7"/>
                <a:gd name="T7" fmla="*/ 0 h 7"/>
                <a:gd name="T8" fmla="*/ 0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3" y="7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46" name="Freeform 668"/>
            <p:cNvSpPr>
              <a:spLocks/>
            </p:cNvSpPr>
            <p:nvPr/>
          </p:nvSpPr>
          <p:spPr bwMode="auto">
            <a:xfrm>
              <a:off x="6432550" y="3392488"/>
              <a:ext cx="169863" cy="87312"/>
            </a:xfrm>
            <a:custGeom>
              <a:avLst/>
              <a:gdLst>
                <a:gd name="T0" fmla="*/ 107 w 107"/>
                <a:gd name="T1" fmla="*/ 7 h 55"/>
                <a:gd name="T2" fmla="*/ 4 w 107"/>
                <a:gd name="T3" fmla="*/ 55 h 55"/>
                <a:gd name="T4" fmla="*/ 4 w 107"/>
                <a:gd name="T5" fmla="*/ 55 h 55"/>
                <a:gd name="T6" fmla="*/ 0 w 107"/>
                <a:gd name="T7" fmla="*/ 48 h 55"/>
                <a:gd name="T8" fmla="*/ 0 w 107"/>
                <a:gd name="T9" fmla="*/ 48 h 55"/>
                <a:gd name="T10" fmla="*/ 104 w 107"/>
                <a:gd name="T11" fmla="*/ 0 h 55"/>
                <a:gd name="T12" fmla="*/ 107 w 107"/>
                <a:gd name="T13" fmla="*/ 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55">
                  <a:moveTo>
                    <a:pt x="107" y="7"/>
                  </a:moveTo>
                  <a:lnTo>
                    <a:pt x="4" y="55"/>
                  </a:lnTo>
                  <a:lnTo>
                    <a:pt x="4" y="55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04" y="0"/>
                  </a:lnTo>
                  <a:lnTo>
                    <a:pt x="107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47" name="Freeform 669"/>
            <p:cNvSpPr>
              <a:spLocks/>
            </p:cNvSpPr>
            <p:nvPr/>
          </p:nvSpPr>
          <p:spPr bwMode="auto">
            <a:xfrm>
              <a:off x="6246813" y="3562350"/>
              <a:ext cx="11112" cy="11113"/>
            </a:xfrm>
            <a:custGeom>
              <a:avLst/>
              <a:gdLst>
                <a:gd name="T0" fmla="*/ 7 w 7"/>
                <a:gd name="T1" fmla="*/ 7 h 7"/>
                <a:gd name="T2" fmla="*/ 3 w 7"/>
                <a:gd name="T3" fmla="*/ 7 h 7"/>
                <a:gd name="T4" fmla="*/ 0 w 7"/>
                <a:gd name="T5" fmla="*/ 0 h 7"/>
                <a:gd name="T6" fmla="*/ 3 w 7"/>
                <a:gd name="T7" fmla="*/ 0 h 7"/>
                <a:gd name="T8" fmla="*/ 7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3" y="7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48" name="Freeform 670"/>
            <p:cNvSpPr>
              <a:spLocks/>
            </p:cNvSpPr>
            <p:nvPr/>
          </p:nvSpPr>
          <p:spPr bwMode="auto">
            <a:xfrm>
              <a:off x="6251575" y="3468688"/>
              <a:ext cx="187325" cy="104775"/>
            </a:xfrm>
            <a:custGeom>
              <a:avLst/>
              <a:gdLst>
                <a:gd name="T0" fmla="*/ 118 w 118"/>
                <a:gd name="T1" fmla="*/ 7 h 66"/>
                <a:gd name="T2" fmla="*/ 114 w 118"/>
                <a:gd name="T3" fmla="*/ 0 h 66"/>
                <a:gd name="T4" fmla="*/ 0 w 118"/>
                <a:gd name="T5" fmla="*/ 59 h 66"/>
                <a:gd name="T6" fmla="*/ 4 w 118"/>
                <a:gd name="T7" fmla="*/ 66 h 66"/>
                <a:gd name="T8" fmla="*/ 118 w 118"/>
                <a:gd name="T9" fmla="*/ 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66">
                  <a:moveTo>
                    <a:pt x="118" y="7"/>
                  </a:moveTo>
                  <a:lnTo>
                    <a:pt x="114" y="0"/>
                  </a:lnTo>
                  <a:lnTo>
                    <a:pt x="0" y="59"/>
                  </a:lnTo>
                  <a:lnTo>
                    <a:pt x="4" y="66"/>
                  </a:lnTo>
                  <a:lnTo>
                    <a:pt x="118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49" name="Freeform 671"/>
            <p:cNvSpPr>
              <a:spLocks/>
            </p:cNvSpPr>
            <p:nvPr/>
          </p:nvSpPr>
          <p:spPr bwMode="auto">
            <a:xfrm>
              <a:off x="7062788" y="4165600"/>
              <a:ext cx="11112" cy="11113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4 h 7"/>
                <a:gd name="T4" fmla="*/ 0 w 7"/>
                <a:gd name="T5" fmla="*/ 0 h 7"/>
                <a:gd name="T6" fmla="*/ 0 w 7"/>
                <a:gd name="T7" fmla="*/ 4 h 7"/>
                <a:gd name="T8" fmla="*/ 7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0" y="0"/>
                  </a:lnTo>
                  <a:lnTo>
                    <a:pt x="0" y="4"/>
                  </a:lnTo>
                  <a:lnTo>
                    <a:pt x="7" y="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50" name="Freeform 672"/>
            <p:cNvSpPr>
              <a:spLocks/>
            </p:cNvSpPr>
            <p:nvPr/>
          </p:nvSpPr>
          <p:spPr bwMode="auto">
            <a:xfrm>
              <a:off x="6931025" y="4171950"/>
              <a:ext cx="142875" cy="630238"/>
            </a:xfrm>
            <a:custGeom>
              <a:avLst/>
              <a:gdLst>
                <a:gd name="T0" fmla="*/ 90 w 90"/>
                <a:gd name="T1" fmla="*/ 3 h 397"/>
                <a:gd name="T2" fmla="*/ 56 w 90"/>
                <a:gd name="T3" fmla="*/ 58 h 397"/>
                <a:gd name="T4" fmla="*/ 56 w 90"/>
                <a:gd name="T5" fmla="*/ 58 h 397"/>
                <a:gd name="T6" fmla="*/ 56 w 90"/>
                <a:gd name="T7" fmla="*/ 58 h 397"/>
                <a:gd name="T8" fmla="*/ 32 w 90"/>
                <a:gd name="T9" fmla="*/ 121 h 397"/>
                <a:gd name="T10" fmla="*/ 32 w 90"/>
                <a:gd name="T11" fmla="*/ 121 h 397"/>
                <a:gd name="T12" fmla="*/ 32 w 90"/>
                <a:gd name="T13" fmla="*/ 121 h 397"/>
                <a:gd name="T14" fmla="*/ 14 w 90"/>
                <a:gd name="T15" fmla="*/ 186 h 397"/>
                <a:gd name="T16" fmla="*/ 14 w 90"/>
                <a:gd name="T17" fmla="*/ 183 h 397"/>
                <a:gd name="T18" fmla="*/ 14 w 90"/>
                <a:gd name="T19" fmla="*/ 183 h 397"/>
                <a:gd name="T20" fmla="*/ 7 w 90"/>
                <a:gd name="T21" fmla="*/ 255 h 397"/>
                <a:gd name="T22" fmla="*/ 7 w 90"/>
                <a:gd name="T23" fmla="*/ 255 h 397"/>
                <a:gd name="T24" fmla="*/ 7 w 90"/>
                <a:gd name="T25" fmla="*/ 255 h 397"/>
                <a:gd name="T26" fmla="*/ 7 w 90"/>
                <a:gd name="T27" fmla="*/ 328 h 397"/>
                <a:gd name="T28" fmla="*/ 7 w 90"/>
                <a:gd name="T29" fmla="*/ 328 h 397"/>
                <a:gd name="T30" fmla="*/ 7 w 90"/>
                <a:gd name="T31" fmla="*/ 328 h 397"/>
                <a:gd name="T32" fmla="*/ 14 w 90"/>
                <a:gd name="T33" fmla="*/ 397 h 397"/>
                <a:gd name="T34" fmla="*/ 14 w 90"/>
                <a:gd name="T35" fmla="*/ 397 h 397"/>
                <a:gd name="T36" fmla="*/ 7 w 90"/>
                <a:gd name="T37" fmla="*/ 397 h 397"/>
                <a:gd name="T38" fmla="*/ 7 w 90"/>
                <a:gd name="T39" fmla="*/ 397 h 397"/>
                <a:gd name="T40" fmla="*/ 0 w 90"/>
                <a:gd name="T41" fmla="*/ 328 h 397"/>
                <a:gd name="T42" fmla="*/ 0 w 90"/>
                <a:gd name="T43" fmla="*/ 328 h 397"/>
                <a:gd name="T44" fmla="*/ 0 w 90"/>
                <a:gd name="T45" fmla="*/ 328 h 397"/>
                <a:gd name="T46" fmla="*/ 0 w 90"/>
                <a:gd name="T47" fmla="*/ 255 h 397"/>
                <a:gd name="T48" fmla="*/ 0 w 90"/>
                <a:gd name="T49" fmla="*/ 255 h 397"/>
                <a:gd name="T50" fmla="*/ 0 w 90"/>
                <a:gd name="T51" fmla="*/ 255 h 397"/>
                <a:gd name="T52" fmla="*/ 7 w 90"/>
                <a:gd name="T53" fmla="*/ 183 h 397"/>
                <a:gd name="T54" fmla="*/ 7 w 90"/>
                <a:gd name="T55" fmla="*/ 183 h 397"/>
                <a:gd name="T56" fmla="*/ 7 w 90"/>
                <a:gd name="T57" fmla="*/ 183 h 397"/>
                <a:gd name="T58" fmla="*/ 25 w 90"/>
                <a:gd name="T59" fmla="*/ 117 h 397"/>
                <a:gd name="T60" fmla="*/ 25 w 90"/>
                <a:gd name="T61" fmla="*/ 117 h 397"/>
                <a:gd name="T62" fmla="*/ 25 w 90"/>
                <a:gd name="T63" fmla="*/ 117 h 397"/>
                <a:gd name="T64" fmla="*/ 49 w 90"/>
                <a:gd name="T65" fmla="*/ 55 h 397"/>
                <a:gd name="T66" fmla="*/ 49 w 90"/>
                <a:gd name="T67" fmla="*/ 55 h 397"/>
                <a:gd name="T68" fmla="*/ 49 w 90"/>
                <a:gd name="T69" fmla="*/ 55 h 397"/>
                <a:gd name="T70" fmla="*/ 83 w 90"/>
                <a:gd name="T71" fmla="*/ 0 h 397"/>
                <a:gd name="T72" fmla="*/ 90 w 90"/>
                <a:gd name="T73" fmla="*/ 3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397">
                  <a:moveTo>
                    <a:pt x="90" y="3"/>
                  </a:moveTo>
                  <a:lnTo>
                    <a:pt x="56" y="58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32" y="121"/>
                  </a:lnTo>
                  <a:lnTo>
                    <a:pt x="32" y="121"/>
                  </a:lnTo>
                  <a:lnTo>
                    <a:pt x="32" y="121"/>
                  </a:lnTo>
                  <a:lnTo>
                    <a:pt x="14" y="186"/>
                  </a:lnTo>
                  <a:lnTo>
                    <a:pt x="14" y="183"/>
                  </a:lnTo>
                  <a:lnTo>
                    <a:pt x="14" y="183"/>
                  </a:lnTo>
                  <a:lnTo>
                    <a:pt x="7" y="255"/>
                  </a:lnTo>
                  <a:lnTo>
                    <a:pt x="7" y="255"/>
                  </a:lnTo>
                  <a:lnTo>
                    <a:pt x="7" y="255"/>
                  </a:lnTo>
                  <a:lnTo>
                    <a:pt x="7" y="328"/>
                  </a:lnTo>
                  <a:lnTo>
                    <a:pt x="7" y="328"/>
                  </a:lnTo>
                  <a:lnTo>
                    <a:pt x="7" y="328"/>
                  </a:lnTo>
                  <a:lnTo>
                    <a:pt x="14" y="397"/>
                  </a:lnTo>
                  <a:lnTo>
                    <a:pt x="14" y="397"/>
                  </a:lnTo>
                  <a:lnTo>
                    <a:pt x="7" y="397"/>
                  </a:lnTo>
                  <a:lnTo>
                    <a:pt x="7" y="397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0" y="255"/>
                  </a:lnTo>
                  <a:lnTo>
                    <a:pt x="7" y="183"/>
                  </a:lnTo>
                  <a:lnTo>
                    <a:pt x="7" y="183"/>
                  </a:lnTo>
                  <a:lnTo>
                    <a:pt x="7" y="183"/>
                  </a:lnTo>
                  <a:lnTo>
                    <a:pt x="25" y="117"/>
                  </a:lnTo>
                  <a:lnTo>
                    <a:pt x="25" y="117"/>
                  </a:lnTo>
                  <a:lnTo>
                    <a:pt x="25" y="117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83" y="0"/>
                  </a:lnTo>
                  <a:lnTo>
                    <a:pt x="90" y="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57150" cmpd="sng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51" name="Freeform 673"/>
            <p:cNvSpPr>
              <a:spLocks/>
            </p:cNvSpPr>
            <p:nvPr/>
          </p:nvSpPr>
          <p:spPr bwMode="auto">
            <a:xfrm>
              <a:off x="6942138" y="4802188"/>
              <a:ext cx="33337" cy="109537"/>
            </a:xfrm>
            <a:custGeom>
              <a:avLst/>
              <a:gdLst>
                <a:gd name="T0" fmla="*/ 7 w 21"/>
                <a:gd name="T1" fmla="*/ 0 h 69"/>
                <a:gd name="T2" fmla="*/ 21 w 21"/>
                <a:gd name="T3" fmla="*/ 66 h 69"/>
                <a:gd name="T4" fmla="*/ 21 w 21"/>
                <a:gd name="T5" fmla="*/ 66 h 69"/>
                <a:gd name="T6" fmla="*/ 14 w 21"/>
                <a:gd name="T7" fmla="*/ 69 h 69"/>
                <a:gd name="T8" fmla="*/ 14 w 21"/>
                <a:gd name="T9" fmla="*/ 66 h 69"/>
                <a:gd name="T10" fmla="*/ 0 w 21"/>
                <a:gd name="T11" fmla="*/ 0 h 69"/>
                <a:gd name="T12" fmla="*/ 7 w 21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69">
                  <a:moveTo>
                    <a:pt x="7" y="0"/>
                  </a:moveTo>
                  <a:lnTo>
                    <a:pt x="21" y="66"/>
                  </a:lnTo>
                  <a:lnTo>
                    <a:pt x="21" y="66"/>
                  </a:lnTo>
                  <a:lnTo>
                    <a:pt x="14" y="69"/>
                  </a:lnTo>
                  <a:lnTo>
                    <a:pt x="14" y="66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57150" cmpd="sng">
              <a:solidFill>
                <a:srgbClr val="BE2D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52" name="Freeform 674"/>
            <p:cNvSpPr>
              <a:spLocks/>
            </p:cNvSpPr>
            <p:nvPr/>
          </p:nvSpPr>
          <p:spPr bwMode="auto">
            <a:xfrm>
              <a:off x="6997700" y="5005388"/>
              <a:ext cx="11113" cy="11112"/>
            </a:xfrm>
            <a:custGeom>
              <a:avLst/>
              <a:gdLst>
                <a:gd name="T0" fmla="*/ 7 w 7"/>
                <a:gd name="T1" fmla="*/ 0 h 7"/>
                <a:gd name="T2" fmla="*/ 7 w 7"/>
                <a:gd name="T3" fmla="*/ 4 h 7"/>
                <a:gd name="T4" fmla="*/ 0 w 7"/>
                <a:gd name="T5" fmla="*/ 7 h 7"/>
                <a:gd name="T6" fmla="*/ 0 w 7"/>
                <a:gd name="T7" fmla="*/ 4 h 7"/>
                <a:gd name="T8" fmla="*/ 7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4"/>
                  </a:lnTo>
                  <a:lnTo>
                    <a:pt x="0" y="7"/>
                  </a:ln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53" name="Freeform 675"/>
            <p:cNvSpPr>
              <a:spLocks/>
            </p:cNvSpPr>
            <p:nvPr/>
          </p:nvSpPr>
          <p:spPr bwMode="auto">
            <a:xfrm>
              <a:off x="6964363" y="4906963"/>
              <a:ext cx="44450" cy="104775"/>
            </a:xfrm>
            <a:custGeom>
              <a:avLst/>
              <a:gdLst>
                <a:gd name="T0" fmla="*/ 7 w 28"/>
                <a:gd name="T1" fmla="*/ 0 h 66"/>
                <a:gd name="T2" fmla="*/ 0 w 28"/>
                <a:gd name="T3" fmla="*/ 3 h 66"/>
                <a:gd name="T4" fmla="*/ 21 w 28"/>
                <a:gd name="T5" fmla="*/ 66 h 66"/>
                <a:gd name="T6" fmla="*/ 28 w 28"/>
                <a:gd name="T7" fmla="*/ 62 h 66"/>
                <a:gd name="T8" fmla="*/ 7 w 28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66">
                  <a:moveTo>
                    <a:pt x="7" y="0"/>
                  </a:moveTo>
                  <a:lnTo>
                    <a:pt x="0" y="3"/>
                  </a:lnTo>
                  <a:lnTo>
                    <a:pt x="21" y="66"/>
                  </a:lnTo>
                  <a:lnTo>
                    <a:pt x="28" y="62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54" name="Freeform 676"/>
            <p:cNvSpPr>
              <a:spLocks/>
            </p:cNvSpPr>
            <p:nvPr/>
          </p:nvSpPr>
          <p:spPr bwMode="auto">
            <a:xfrm>
              <a:off x="6904038" y="3694113"/>
              <a:ext cx="317500" cy="192087"/>
            </a:xfrm>
            <a:custGeom>
              <a:avLst/>
              <a:gdLst>
                <a:gd name="T0" fmla="*/ 200 w 200"/>
                <a:gd name="T1" fmla="*/ 59 h 121"/>
                <a:gd name="T2" fmla="*/ 190 w 200"/>
                <a:gd name="T3" fmla="*/ 38 h 121"/>
                <a:gd name="T4" fmla="*/ 169 w 200"/>
                <a:gd name="T5" fmla="*/ 17 h 121"/>
                <a:gd name="T6" fmla="*/ 138 w 200"/>
                <a:gd name="T7" fmla="*/ 3 h 121"/>
                <a:gd name="T8" fmla="*/ 100 w 200"/>
                <a:gd name="T9" fmla="*/ 0 h 121"/>
                <a:gd name="T10" fmla="*/ 62 w 200"/>
                <a:gd name="T11" fmla="*/ 3 h 121"/>
                <a:gd name="T12" fmla="*/ 28 w 200"/>
                <a:gd name="T13" fmla="*/ 17 h 121"/>
                <a:gd name="T14" fmla="*/ 7 w 200"/>
                <a:gd name="T15" fmla="*/ 38 h 121"/>
                <a:gd name="T16" fmla="*/ 0 w 200"/>
                <a:gd name="T17" fmla="*/ 59 h 121"/>
                <a:gd name="T18" fmla="*/ 7 w 200"/>
                <a:gd name="T19" fmla="*/ 83 h 121"/>
                <a:gd name="T20" fmla="*/ 28 w 200"/>
                <a:gd name="T21" fmla="*/ 104 h 121"/>
                <a:gd name="T22" fmla="*/ 62 w 200"/>
                <a:gd name="T23" fmla="*/ 114 h 121"/>
                <a:gd name="T24" fmla="*/ 100 w 200"/>
                <a:gd name="T25" fmla="*/ 121 h 121"/>
                <a:gd name="T26" fmla="*/ 138 w 200"/>
                <a:gd name="T27" fmla="*/ 114 h 121"/>
                <a:gd name="T28" fmla="*/ 169 w 200"/>
                <a:gd name="T29" fmla="*/ 104 h 121"/>
                <a:gd name="T30" fmla="*/ 190 w 200"/>
                <a:gd name="T31" fmla="*/ 83 h 121"/>
                <a:gd name="T32" fmla="*/ 200 w 200"/>
                <a:gd name="T33" fmla="*/ 5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121">
                  <a:moveTo>
                    <a:pt x="200" y="59"/>
                  </a:moveTo>
                  <a:lnTo>
                    <a:pt x="190" y="38"/>
                  </a:lnTo>
                  <a:lnTo>
                    <a:pt x="169" y="17"/>
                  </a:lnTo>
                  <a:lnTo>
                    <a:pt x="138" y="3"/>
                  </a:lnTo>
                  <a:lnTo>
                    <a:pt x="100" y="0"/>
                  </a:lnTo>
                  <a:lnTo>
                    <a:pt x="62" y="3"/>
                  </a:lnTo>
                  <a:lnTo>
                    <a:pt x="28" y="17"/>
                  </a:lnTo>
                  <a:lnTo>
                    <a:pt x="7" y="38"/>
                  </a:lnTo>
                  <a:lnTo>
                    <a:pt x="0" y="59"/>
                  </a:lnTo>
                  <a:lnTo>
                    <a:pt x="7" y="83"/>
                  </a:lnTo>
                  <a:lnTo>
                    <a:pt x="28" y="104"/>
                  </a:lnTo>
                  <a:lnTo>
                    <a:pt x="62" y="114"/>
                  </a:lnTo>
                  <a:lnTo>
                    <a:pt x="100" y="121"/>
                  </a:lnTo>
                  <a:lnTo>
                    <a:pt x="138" y="114"/>
                  </a:lnTo>
                  <a:lnTo>
                    <a:pt x="169" y="104"/>
                  </a:lnTo>
                  <a:lnTo>
                    <a:pt x="190" y="83"/>
                  </a:lnTo>
                  <a:lnTo>
                    <a:pt x="200" y="59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55" name="Freeform 677"/>
            <p:cNvSpPr>
              <a:spLocks/>
            </p:cNvSpPr>
            <p:nvPr/>
          </p:nvSpPr>
          <p:spPr bwMode="auto">
            <a:xfrm>
              <a:off x="6899275" y="3687763"/>
              <a:ext cx="328613" cy="203200"/>
            </a:xfrm>
            <a:custGeom>
              <a:avLst/>
              <a:gdLst>
                <a:gd name="T0" fmla="*/ 190 w 207"/>
                <a:gd name="T1" fmla="*/ 45 h 128"/>
                <a:gd name="T2" fmla="*/ 193 w 207"/>
                <a:gd name="T3" fmla="*/ 45 h 128"/>
                <a:gd name="T4" fmla="*/ 172 w 207"/>
                <a:gd name="T5" fmla="*/ 25 h 128"/>
                <a:gd name="T6" fmla="*/ 141 w 207"/>
                <a:gd name="T7" fmla="*/ 11 h 128"/>
                <a:gd name="T8" fmla="*/ 141 w 207"/>
                <a:gd name="T9" fmla="*/ 11 h 128"/>
                <a:gd name="T10" fmla="*/ 103 w 207"/>
                <a:gd name="T11" fmla="*/ 7 h 128"/>
                <a:gd name="T12" fmla="*/ 65 w 207"/>
                <a:gd name="T13" fmla="*/ 11 h 128"/>
                <a:gd name="T14" fmla="*/ 69 w 207"/>
                <a:gd name="T15" fmla="*/ 11 h 128"/>
                <a:gd name="T16" fmla="*/ 34 w 207"/>
                <a:gd name="T17" fmla="*/ 25 h 128"/>
                <a:gd name="T18" fmla="*/ 14 w 207"/>
                <a:gd name="T19" fmla="*/ 45 h 128"/>
                <a:gd name="T20" fmla="*/ 14 w 207"/>
                <a:gd name="T21" fmla="*/ 45 h 128"/>
                <a:gd name="T22" fmla="*/ 7 w 207"/>
                <a:gd name="T23" fmla="*/ 63 h 128"/>
                <a:gd name="T24" fmla="*/ 14 w 207"/>
                <a:gd name="T25" fmla="*/ 87 h 128"/>
                <a:gd name="T26" fmla="*/ 14 w 207"/>
                <a:gd name="T27" fmla="*/ 87 h 128"/>
                <a:gd name="T28" fmla="*/ 34 w 207"/>
                <a:gd name="T29" fmla="*/ 104 h 128"/>
                <a:gd name="T30" fmla="*/ 69 w 207"/>
                <a:gd name="T31" fmla="*/ 114 h 128"/>
                <a:gd name="T32" fmla="*/ 65 w 207"/>
                <a:gd name="T33" fmla="*/ 114 h 128"/>
                <a:gd name="T34" fmla="*/ 103 w 207"/>
                <a:gd name="T35" fmla="*/ 121 h 128"/>
                <a:gd name="T36" fmla="*/ 141 w 207"/>
                <a:gd name="T37" fmla="*/ 114 h 128"/>
                <a:gd name="T38" fmla="*/ 141 w 207"/>
                <a:gd name="T39" fmla="*/ 114 h 128"/>
                <a:gd name="T40" fmla="*/ 172 w 207"/>
                <a:gd name="T41" fmla="*/ 108 h 128"/>
                <a:gd name="T42" fmla="*/ 193 w 207"/>
                <a:gd name="T43" fmla="*/ 87 h 128"/>
                <a:gd name="T44" fmla="*/ 190 w 207"/>
                <a:gd name="T45" fmla="*/ 87 h 128"/>
                <a:gd name="T46" fmla="*/ 200 w 207"/>
                <a:gd name="T47" fmla="*/ 63 h 128"/>
                <a:gd name="T48" fmla="*/ 207 w 207"/>
                <a:gd name="T49" fmla="*/ 66 h 128"/>
                <a:gd name="T50" fmla="*/ 197 w 207"/>
                <a:gd name="T51" fmla="*/ 90 h 128"/>
                <a:gd name="T52" fmla="*/ 176 w 207"/>
                <a:gd name="T53" fmla="*/ 111 h 128"/>
                <a:gd name="T54" fmla="*/ 176 w 207"/>
                <a:gd name="T55" fmla="*/ 111 h 128"/>
                <a:gd name="T56" fmla="*/ 145 w 207"/>
                <a:gd name="T57" fmla="*/ 121 h 128"/>
                <a:gd name="T58" fmla="*/ 103 w 207"/>
                <a:gd name="T59" fmla="*/ 128 h 128"/>
                <a:gd name="T60" fmla="*/ 103 w 207"/>
                <a:gd name="T61" fmla="*/ 128 h 128"/>
                <a:gd name="T62" fmla="*/ 65 w 207"/>
                <a:gd name="T63" fmla="*/ 121 h 128"/>
                <a:gd name="T64" fmla="*/ 31 w 207"/>
                <a:gd name="T65" fmla="*/ 111 h 128"/>
                <a:gd name="T66" fmla="*/ 31 w 207"/>
                <a:gd name="T67" fmla="*/ 111 h 128"/>
                <a:gd name="T68" fmla="*/ 10 w 207"/>
                <a:gd name="T69" fmla="*/ 90 h 128"/>
                <a:gd name="T70" fmla="*/ 0 w 207"/>
                <a:gd name="T71" fmla="*/ 66 h 128"/>
                <a:gd name="T72" fmla="*/ 0 w 207"/>
                <a:gd name="T73" fmla="*/ 63 h 128"/>
                <a:gd name="T74" fmla="*/ 7 w 207"/>
                <a:gd name="T75" fmla="*/ 42 h 128"/>
                <a:gd name="T76" fmla="*/ 31 w 207"/>
                <a:gd name="T77" fmla="*/ 21 h 128"/>
                <a:gd name="T78" fmla="*/ 31 w 207"/>
                <a:gd name="T79" fmla="*/ 18 h 128"/>
                <a:gd name="T80" fmla="*/ 65 w 207"/>
                <a:gd name="T81" fmla="*/ 4 h 128"/>
                <a:gd name="T82" fmla="*/ 103 w 207"/>
                <a:gd name="T83" fmla="*/ 0 h 128"/>
                <a:gd name="T84" fmla="*/ 103 w 207"/>
                <a:gd name="T85" fmla="*/ 0 h 128"/>
                <a:gd name="T86" fmla="*/ 141 w 207"/>
                <a:gd name="T87" fmla="*/ 4 h 128"/>
                <a:gd name="T88" fmla="*/ 176 w 207"/>
                <a:gd name="T89" fmla="*/ 18 h 128"/>
                <a:gd name="T90" fmla="*/ 176 w 207"/>
                <a:gd name="T91" fmla="*/ 21 h 128"/>
                <a:gd name="T92" fmla="*/ 197 w 207"/>
                <a:gd name="T93" fmla="*/ 42 h 128"/>
                <a:gd name="T94" fmla="*/ 207 w 207"/>
                <a:gd name="T95" fmla="*/ 6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7" h="128">
                  <a:moveTo>
                    <a:pt x="200" y="66"/>
                  </a:moveTo>
                  <a:lnTo>
                    <a:pt x="190" y="45"/>
                  </a:lnTo>
                  <a:lnTo>
                    <a:pt x="193" y="45"/>
                  </a:lnTo>
                  <a:lnTo>
                    <a:pt x="193" y="45"/>
                  </a:lnTo>
                  <a:lnTo>
                    <a:pt x="172" y="25"/>
                  </a:lnTo>
                  <a:lnTo>
                    <a:pt x="172" y="25"/>
                  </a:lnTo>
                  <a:lnTo>
                    <a:pt x="172" y="25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41" y="11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65" y="11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34" y="25"/>
                  </a:lnTo>
                  <a:lnTo>
                    <a:pt x="34" y="25"/>
                  </a:lnTo>
                  <a:lnTo>
                    <a:pt x="34" y="25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7" y="66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14" y="87"/>
                  </a:lnTo>
                  <a:lnTo>
                    <a:pt x="14" y="87"/>
                  </a:lnTo>
                  <a:lnTo>
                    <a:pt x="14" y="87"/>
                  </a:lnTo>
                  <a:lnTo>
                    <a:pt x="34" y="108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69" y="114"/>
                  </a:lnTo>
                  <a:lnTo>
                    <a:pt x="65" y="114"/>
                  </a:lnTo>
                  <a:lnTo>
                    <a:pt x="65" y="114"/>
                  </a:lnTo>
                  <a:lnTo>
                    <a:pt x="103" y="121"/>
                  </a:lnTo>
                  <a:lnTo>
                    <a:pt x="103" y="121"/>
                  </a:lnTo>
                  <a:lnTo>
                    <a:pt x="103" y="121"/>
                  </a:lnTo>
                  <a:lnTo>
                    <a:pt x="141" y="114"/>
                  </a:lnTo>
                  <a:lnTo>
                    <a:pt x="141" y="114"/>
                  </a:lnTo>
                  <a:lnTo>
                    <a:pt x="141" y="114"/>
                  </a:lnTo>
                  <a:lnTo>
                    <a:pt x="172" y="104"/>
                  </a:lnTo>
                  <a:lnTo>
                    <a:pt x="172" y="108"/>
                  </a:lnTo>
                  <a:lnTo>
                    <a:pt x="172" y="108"/>
                  </a:lnTo>
                  <a:lnTo>
                    <a:pt x="193" y="87"/>
                  </a:lnTo>
                  <a:lnTo>
                    <a:pt x="190" y="87"/>
                  </a:lnTo>
                  <a:lnTo>
                    <a:pt x="190" y="87"/>
                  </a:lnTo>
                  <a:lnTo>
                    <a:pt x="200" y="63"/>
                  </a:lnTo>
                  <a:lnTo>
                    <a:pt x="200" y="63"/>
                  </a:lnTo>
                  <a:lnTo>
                    <a:pt x="207" y="66"/>
                  </a:lnTo>
                  <a:lnTo>
                    <a:pt x="207" y="66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176" y="111"/>
                  </a:lnTo>
                  <a:lnTo>
                    <a:pt x="176" y="111"/>
                  </a:lnTo>
                  <a:lnTo>
                    <a:pt x="176" y="111"/>
                  </a:lnTo>
                  <a:lnTo>
                    <a:pt x="145" y="121"/>
                  </a:lnTo>
                  <a:lnTo>
                    <a:pt x="145" y="121"/>
                  </a:lnTo>
                  <a:lnTo>
                    <a:pt x="141" y="121"/>
                  </a:lnTo>
                  <a:lnTo>
                    <a:pt x="103" y="128"/>
                  </a:lnTo>
                  <a:lnTo>
                    <a:pt x="103" y="128"/>
                  </a:lnTo>
                  <a:lnTo>
                    <a:pt x="103" y="128"/>
                  </a:lnTo>
                  <a:lnTo>
                    <a:pt x="65" y="121"/>
                  </a:lnTo>
                  <a:lnTo>
                    <a:pt x="65" y="121"/>
                  </a:lnTo>
                  <a:lnTo>
                    <a:pt x="65" y="12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7" y="9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0" y="42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31" y="18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41" y="4"/>
                  </a:lnTo>
                  <a:lnTo>
                    <a:pt x="141" y="4"/>
                  </a:lnTo>
                  <a:lnTo>
                    <a:pt x="145" y="4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6" y="21"/>
                  </a:lnTo>
                  <a:lnTo>
                    <a:pt x="197" y="42"/>
                  </a:lnTo>
                  <a:lnTo>
                    <a:pt x="197" y="42"/>
                  </a:lnTo>
                  <a:lnTo>
                    <a:pt x="197" y="42"/>
                  </a:lnTo>
                  <a:lnTo>
                    <a:pt x="207" y="63"/>
                  </a:lnTo>
                  <a:lnTo>
                    <a:pt x="200" y="6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56" name="Freeform 678"/>
            <p:cNvSpPr>
              <a:spLocks/>
            </p:cNvSpPr>
            <p:nvPr/>
          </p:nvSpPr>
          <p:spPr bwMode="auto">
            <a:xfrm>
              <a:off x="7216775" y="3787775"/>
              <a:ext cx="11113" cy="4763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0 h 3"/>
                <a:gd name="T4" fmla="*/ 0 w 7"/>
                <a:gd name="T5" fmla="*/ 3 h 3"/>
                <a:gd name="T6" fmla="*/ 7 w 7"/>
                <a:gd name="T7" fmla="*/ 0 h 3"/>
                <a:gd name="T8" fmla="*/ 7 w 7"/>
                <a:gd name="T9" fmla="*/ 3 h 3"/>
                <a:gd name="T10" fmla="*/ 7 w 7"/>
                <a:gd name="T11" fmla="*/ 3 h 3"/>
                <a:gd name="T12" fmla="*/ 0 w 7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57" name="Rectangle 679"/>
            <p:cNvSpPr>
              <a:spLocks noChangeArrowheads="1"/>
            </p:cNvSpPr>
            <p:nvPr/>
          </p:nvSpPr>
          <p:spPr bwMode="auto">
            <a:xfrm>
              <a:off x="6994525" y="3732213"/>
              <a:ext cx="169863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JFK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58" name="Freeform 680"/>
            <p:cNvSpPr>
              <a:spLocks/>
            </p:cNvSpPr>
            <p:nvPr/>
          </p:nvSpPr>
          <p:spPr bwMode="auto">
            <a:xfrm>
              <a:off x="7216775" y="3051175"/>
              <a:ext cx="317500" cy="192088"/>
            </a:xfrm>
            <a:custGeom>
              <a:avLst/>
              <a:gdLst>
                <a:gd name="T0" fmla="*/ 200 w 200"/>
                <a:gd name="T1" fmla="*/ 59 h 121"/>
                <a:gd name="T2" fmla="*/ 190 w 200"/>
                <a:gd name="T3" fmla="*/ 38 h 121"/>
                <a:gd name="T4" fmla="*/ 169 w 200"/>
                <a:gd name="T5" fmla="*/ 18 h 121"/>
                <a:gd name="T6" fmla="*/ 138 w 200"/>
                <a:gd name="T7" fmla="*/ 4 h 121"/>
                <a:gd name="T8" fmla="*/ 100 w 200"/>
                <a:gd name="T9" fmla="*/ 0 h 121"/>
                <a:gd name="T10" fmla="*/ 62 w 200"/>
                <a:gd name="T11" fmla="*/ 4 h 121"/>
                <a:gd name="T12" fmla="*/ 28 w 200"/>
                <a:gd name="T13" fmla="*/ 18 h 121"/>
                <a:gd name="T14" fmla="*/ 7 w 200"/>
                <a:gd name="T15" fmla="*/ 38 h 121"/>
                <a:gd name="T16" fmla="*/ 0 w 200"/>
                <a:gd name="T17" fmla="*/ 59 h 121"/>
                <a:gd name="T18" fmla="*/ 7 w 200"/>
                <a:gd name="T19" fmla="*/ 83 h 121"/>
                <a:gd name="T20" fmla="*/ 28 w 200"/>
                <a:gd name="T21" fmla="*/ 104 h 121"/>
                <a:gd name="T22" fmla="*/ 62 w 200"/>
                <a:gd name="T23" fmla="*/ 114 h 121"/>
                <a:gd name="T24" fmla="*/ 100 w 200"/>
                <a:gd name="T25" fmla="*/ 121 h 121"/>
                <a:gd name="T26" fmla="*/ 138 w 200"/>
                <a:gd name="T27" fmla="*/ 114 h 121"/>
                <a:gd name="T28" fmla="*/ 169 w 200"/>
                <a:gd name="T29" fmla="*/ 104 h 121"/>
                <a:gd name="T30" fmla="*/ 190 w 200"/>
                <a:gd name="T31" fmla="*/ 83 h 121"/>
                <a:gd name="T32" fmla="*/ 200 w 200"/>
                <a:gd name="T33" fmla="*/ 5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121">
                  <a:moveTo>
                    <a:pt x="200" y="59"/>
                  </a:moveTo>
                  <a:lnTo>
                    <a:pt x="190" y="38"/>
                  </a:lnTo>
                  <a:lnTo>
                    <a:pt x="169" y="18"/>
                  </a:lnTo>
                  <a:lnTo>
                    <a:pt x="138" y="4"/>
                  </a:lnTo>
                  <a:lnTo>
                    <a:pt x="100" y="0"/>
                  </a:lnTo>
                  <a:lnTo>
                    <a:pt x="62" y="4"/>
                  </a:lnTo>
                  <a:lnTo>
                    <a:pt x="28" y="18"/>
                  </a:lnTo>
                  <a:lnTo>
                    <a:pt x="7" y="38"/>
                  </a:lnTo>
                  <a:lnTo>
                    <a:pt x="0" y="59"/>
                  </a:lnTo>
                  <a:lnTo>
                    <a:pt x="7" y="83"/>
                  </a:lnTo>
                  <a:lnTo>
                    <a:pt x="28" y="104"/>
                  </a:lnTo>
                  <a:lnTo>
                    <a:pt x="62" y="114"/>
                  </a:lnTo>
                  <a:lnTo>
                    <a:pt x="100" y="121"/>
                  </a:lnTo>
                  <a:lnTo>
                    <a:pt x="138" y="114"/>
                  </a:lnTo>
                  <a:lnTo>
                    <a:pt x="169" y="104"/>
                  </a:lnTo>
                  <a:lnTo>
                    <a:pt x="190" y="83"/>
                  </a:lnTo>
                  <a:lnTo>
                    <a:pt x="200" y="59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59" name="Freeform 681"/>
            <p:cNvSpPr>
              <a:spLocks/>
            </p:cNvSpPr>
            <p:nvPr/>
          </p:nvSpPr>
          <p:spPr bwMode="auto">
            <a:xfrm>
              <a:off x="7212013" y="3046413"/>
              <a:ext cx="328612" cy="203200"/>
            </a:xfrm>
            <a:custGeom>
              <a:avLst/>
              <a:gdLst>
                <a:gd name="T0" fmla="*/ 189 w 207"/>
                <a:gd name="T1" fmla="*/ 45 h 128"/>
                <a:gd name="T2" fmla="*/ 193 w 207"/>
                <a:gd name="T3" fmla="*/ 45 h 128"/>
                <a:gd name="T4" fmla="*/ 172 w 207"/>
                <a:gd name="T5" fmla="*/ 24 h 128"/>
                <a:gd name="T6" fmla="*/ 141 w 207"/>
                <a:gd name="T7" fmla="*/ 10 h 128"/>
                <a:gd name="T8" fmla="*/ 141 w 207"/>
                <a:gd name="T9" fmla="*/ 10 h 128"/>
                <a:gd name="T10" fmla="*/ 103 w 207"/>
                <a:gd name="T11" fmla="*/ 7 h 128"/>
                <a:gd name="T12" fmla="*/ 65 w 207"/>
                <a:gd name="T13" fmla="*/ 10 h 128"/>
                <a:gd name="T14" fmla="*/ 69 w 207"/>
                <a:gd name="T15" fmla="*/ 10 h 128"/>
                <a:gd name="T16" fmla="*/ 34 w 207"/>
                <a:gd name="T17" fmla="*/ 24 h 128"/>
                <a:gd name="T18" fmla="*/ 13 w 207"/>
                <a:gd name="T19" fmla="*/ 45 h 128"/>
                <a:gd name="T20" fmla="*/ 13 w 207"/>
                <a:gd name="T21" fmla="*/ 45 h 128"/>
                <a:gd name="T22" fmla="*/ 6 w 207"/>
                <a:gd name="T23" fmla="*/ 62 h 128"/>
                <a:gd name="T24" fmla="*/ 13 w 207"/>
                <a:gd name="T25" fmla="*/ 86 h 128"/>
                <a:gd name="T26" fmla="*/ 13 w 207"/>
                <a:gd name="T27" fmla="*/ 86 h 128"/>
                <a:gd name="T28" fmla="*/ 34 w 207"/>
                <a:gd name="T29" fmla="*/ 104 h 128"/>
                <a:gd name="T30" fmla="*/ 69 w 207"/>
                <a:gd name="T31" fmla="*/ 114 h 128"/>
                <a:gd name="T32" fmla="*/ 65 w 207"/>
                <a:gd name="T33" fmla="*/ 114 h 128"/>
                <a:gd name="T34" fmla="*/ 103 w 207"/>
                <a:gd name="T35" fmla="*/ 121 h 128"/>
                <a:gd name="T36" fmla="*/ 141 w 207"/>
                <a:gd name="T37" fmla="*/ 114 h 128"/>
                <a:gd name="T38" fmla="*/ 141 w 207"/>
                <a:gd name="T39" fmla="*/ 114 h 128"/>
                <a:gd name="T40" fmla="*/ 172 w 207"/>
                <a:gd name="T41" fmla="*/ 107 h 128"/>
                <a:gd name="T42" fmla="*/ 193 w 207"/>
                <a:gd name="T43" fmla="*/ 86 h 128"/>
                <a:gd name="T44" fmla="*/ 189 w 207"/>
                <a:gd name="T45" fmla="*/ 86 h 128"/>
                <a:gd name="T46" fmla="*/ 200 w 207"/>
                <a:gd name="T47" fmla="*/ 62 h 128"/>
                <a:gd name="T48" fmla="*/ 207 w 207"/>
                <a:gd name="T49" fmla="*/ 66 h 128"/>
                <a:gd name="T50" fmla="*/ 196 w 207"/>
                <a:gd name="T51" fmla="*/ 90 h 128"/>
                <a:gd name="T52" fmla="*/ 176 w 207"/>
                <a:gd name="T53" fmla="*/ 111 h 128"/>
                <a:gd name="T54" fmla="*/ 176 w 207"/>
                <a:gd name="T55" fmla="*/ 111 h 128"/>
                <a:gd name="T56" fmla="*/ 145 w 207"/>
                <a:gd name="T57" fmla="*/ 121 h 128"/>
                <a:gd name="T58" fmla="*/ 103 w 207"/>
                <a:gd name="T59" fmla="*/ 128 h 128"/>
                <a:gd name="T60" fmla="*/ 103 w 207"/>
                <a:gd name="T61" fmla="*/ 128 h 128"/>
                <a:gd name="T62" fmla="*/ 65 w 207"/>
                <a:gd name="T63" fmla="*/ 121 h 128"/>
                <a:gd name="T64" fmla="*/ 31 w 207"/>
                <a:gd name="T65" fmla="*/ 111 h 128"/>
                <a:gd name="T66" fmla="*/ 31 w 207"/>
                <a:gd name="T67" fmla="*/ 111 h 128"/>
                <a:gd name="T68" fmla="*/ 10 w 207"/>
                <a:gd name="T69" fmla="*/ 90 h 128"/>
                <a:gd name="T70" fmla="*/ 0 w 207"/>
                <a:gd name="T71" fmla="*/ 66 h 128"/>
                <a:gd name="T72" fmla="*/ 0 w 207"/>
                <a:gd name="T73" fmla="*/ 62 h 128"/>
                <a:gd name="T74" fmla="*/ 6 w 207"/>
                <a:gd name="T75" fmla="*/ 41 h 128"/>
                <a:gd name="T76" fmla="*/ 31 w 207"/>
                <a:gd name="T77" fmla="*/ 21 h 128"/>
                <a:gd name="T78" fmla="*/ 31 w 207"/>
                <a:gd name="T79" fmla="*/ 17 h 128"/>
                <a:gd name="T80" fmla="*/ 65 w 207"/>
                <a:gd name="T81" fmla="*/ 3 h 128"/>
                <a:gd name="T82" fmla="*/ 103 w 207"/>
                <a:gd name="T83" fmla="*/ 0 h 128"/>
                <a:gd name="T84" fmla="*/ 103 w 207"/>
                <a:gd name="T85" fmla="*/ 0 h 128"/>
                <a:gd name="T86" fmla="*/ 141 w 207"/>
                <a:gd name="T87" fmla="*/ 3 h 128"/>
                <a:gd name="T88" fmla="*/ 176 w 207"/>
                <a:gd name="T89" fmla="*/ 17 h 128"/>
                <a:gd name="T90" fmla="*/ 176 w 207"/>
                <a:gd name="T91" fmla="*/ 21 h 128"/>
                <a:gd name="T92" fmla="*/ 196 w 207"/>
                <a:gd name="T93" fmla="*/ 41 h 128"/>
                <a:gd name="T94" fmla="*/ 207 w 207"/>
                <a:gd name="T95" fmla="*/ 6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7" h="128">
                  <a:moveTo>
                    <a:pt x="200" y="66"/>
                  </a:moveTo>
                  <a:lnTo>
                    <a:pt x="189" y="45"/>
                  </a:lnTo>
                  <a:lnTo>
                    <a:pt x="193" y="45"/>
                  </a:lnTo>
                  <a:lnTo>
                    <a:pt x="193" y="45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41" y="10"/>
                  </a:lnTo>
                  <a:lnTo>
                    <a:pt x="141" y="10"/>
                  </a:lnTo>
                  <a:lnTo>
                    <a:pt x="141" y="10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65" y="10"/>
                  </a:lnTo>
                  <a:lnTo>
                    <a:pt x="69" y="10"/>
                  </a:lnTo>
                  <a:lnTo>
                    <a:pt x="69" y="10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13" y="86"/>
                  </a:lnTo>
                  <a:lnTo>
                    <a:pt x="13" y="86"/>
                  </a:lnTo>
                  <a:lnTo>
                    <a:pt x="13" y="86"/>
                  </a:lnTo>
                  <a:lnTo>
                    <a:pt x="34" y="107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69" y="114"/>
                  </a:lnTo>
                  <a:lnTo>
                    <a:pt x="65" y="114"/>
                  </a:lnTo>
                  <a:lnTo>
                    <a:pt x="65" y="114"/>
                  </a:lnTo>
                  <a:lnTo>
                    <a:pt x="103" y="121"/>
                  </a:lnTo>
                  <a:lnTo>
                    <a:pt x="103" y="121"/>
                  </a:lnTo>
                  <a:lnTo>
                    <a:pt x="103" y="121"/>
                  </a:lnTo>
                  <a:lnTo>
                    <a:pt x="141" y="114"/>
                  </a:lnTo>
                  <a:lnTo>
                    <a:pt x="141" y="114"/>
                  </a:lnTo>
                  <a:lnTo>
                    <a:pt x="141" y="114"/>
                  </a:lnTo>
                  <a:lnTo>
                    <a:pt x="172" y="104"/>
                  </a:lnTo>
                  <a:lnTo>
                    <a:pt x="172" y="107"/>
                  </a:lnTo>
                  <a:lnTo>
                    <a:pt x="172" y="107"/>
                  </a:lnTo>
                  <a:lnTo>
                    <a:pt x="193" y="86"/>
                  </a:lnTo>
                  <a:lnTo>
                    <a:pt x="189" y="86"/>
                  </a:lnTo>
                  <a:lnTo>
                    <a:pt x="189" y="8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7" y="66"/>
                  </a:lnTo>
                  <a:lnTo>
                    <a:pt x="207" y="66"/>
                  </a:lnTo>
                  <a:lnTo>
                    <a:pt x="196" y="90"/>
                  </a:lnTo>
                  <a:lnTo>
                    <a:pt x="196" y="90"/>
                  </a:lnTo>
                  <a:lnTo>
                    <a:pt x="196" y="90"/>
                  </a:lnTo>
                  <a:lnTo>
                    <a:pt x="176" y="111"/>
                  </a:lnTo>
                  <a:lnTo>
                    <a:pt x="176" y="111"/>
                  </a:lnTo>
                  <a:lnTo>
                    <a:pt x="176" y="111"/>
                  </a:lnTo>
                  <a:lnTo>
                    <a:pt x="145" y="121"/>
                  </a:lnTo>
                  <a:lnTo>
                    <a:pt x="145" y="121"/>
                  </a:lnTo>
                  <a:lnTo>
                    <a:pt x="141" y="121"/>
                  </a:lnTo>
                  <a:lnTo>
                    <a:pt x="103" y="128"/>
                  </a:lnTo>
                  <a:lnTo>
                    <a:pt x="103" y="128"/>
                  </a:lnTo>
                  <a:lnTo>
                    <a:pt x="103" y="128"/>
                  </a:lnTo>
                  <a:lnTo>
                    <a:pt x="65" y="121"/>
                  </a:lnTo>
                  <a:lnTo>
                    <a:pt x="65" y="121"/>
                  </a:lnTo>
                  <a:lnTo>
                    <a:pt x="65" y="12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6" y="9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10" y="41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31" y="17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41" y="3"/>
                  </a:lnTo>
                  <a:lnTo>
                    <a:pt x="141" y="3"/>
                  </a:lnTo>
                  <a:lnTo>
                    <a:pt x="145" y="3"/>
                  </a:lnTo>
                  <a:lnTo>
                    <a:pt x="176" y="17"/>
                  </a:lnTo>
                  <a:lnTo>
                    <a:pt x="176" y="17"/>
                  </a:lnTo>
                  <a:lnTo>
                    <a:pt x="176" y="21"/>
                  </a:lnTo>
                  <a:lnTo>
                    <a:pt x="196" y="41"/>
                  </a:lnTo>
                  <a:lnTo>
                    <a:pt x="196" y="41"/>
                  </a:lnTo>
                  <a:lnTo>
                    <a:pt x="196" y="41"/>
                  </a:lnTo>
                  <a:lnTo>
                    <a:pt x="207" y="62"/>
                  </a:lnTo>
                  <a:lnTo>
                    <a:pt x="200" y="6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60" name="Freeform 682"/>
            <p:cNvSpPr>
              <a:spLocks/>
            </p:cNvSpPr>
            <p:nvPr/>
          </p:nvSpPr>
          <p:spPr bwMode="auto">
            <a:xfrm>
              <a:off x="7529513" y="3144838"/>
              <a:ext cx="11112" cy="6350"/>
            </a:xfrm>
            <a:custGeom>
              <a:avLst/>
              <a:gdLst>
                <a:gd name="T0" fmla="*/ 0 w 7"/>
                <a:gd name="T1" fmla="*/ 0 h 4"/>
                <a:gd name="T2" fmla="*/ 0 w 7"/>
                <a:gd name="T3" fmla="*/ 0 h 4"/>
                <a:gd name="T4" fmla="*/ 0 w 7"/>
                <a:gd name="T5" fmla="*/ 4 h 4"/>
                <a:gd name="T6" fmla="*/ 7 w 7"/>
                <a:gd name="T7" fmla="*/ 0 h 4"/>
                <a:gd name="T8" fmla="*/ 7 w 7"/>
                <a:gd name="T9" fmla="*/ 4 h 4"/>
                <a:gd name="T10" fmla="*/ 7 w 7"/>
                <a:gd name="T11" fmla="*/ 4 h 4"/>
                <a:gd name="T12" fmla="*/ 0 w 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61" name="Rectangle 683"/>
            <p:cNvSpPr>
              <a:spLocks noChangeArrowheads="1"/>
            </p:cNvSpPr>
            <p:nvPr/>
          </p:nvSpPr>
          <p:spPr bwMode="auto">
            <a:xfrm>
              <a:off x="7304088" y="3090863"/>
              <a:ext cx="198437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BOS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62" name="Freeform 684"/>
            <p:cNvSpPr>
              <a:spLocks/>
            </p:cNvSpPr>
            <p:nvPr/>
          </p:nvSpPr>
          <p:spPr bwMode="auto">
            <a:xfrm>
              <a:off x="6843713" y="4911725"/>
              <a:ext cx="317500" cy="192088"/>
            </a:xfrm>
            <a:custGeom>
              <a:avLst/>
              <a:gdLst>
                <a:gd name="T0" fmla="*/ 200 w 200"/>
                <a:gd name="T1" fmla="*/ 59 h 121"/>
                <a:gd name="T2" fmla="*/ 190 w 200"/>
                <a:gd name="T3" fmla="*/ 38 h 121"/>
                <a:gd name="T4" fmla="*/ 169 w 200"/>
                <a:gd name="T5" fmla="*/ 18 h 121"/>
                <a:gd name="T6" fmla="*/ 138 w 200"/>
                <a:gd name="T7" fmla="*/ 4 h 121"/>
                <a:gd name="T8" fmla="*/ 100 w 200"/>
                <a:gd name="T9" fmla="*/ 0 h 121"/>
                <a:gd name="T10" fmla="*/ 62 w 200"/>
                <a:gd name="T11" fmla="*/ 4 h 121"/>
                <a:gd name="T12" fmla="*/ 28 w 200"/>
                <a:gd name="T13" fmla="*/ 18 h 121"/>
                <a:gd name="T14" fmla="*/ 7 w 200"/>
                <a:gd name="T15" fmla="*/ 38 h 121"/>
                <a:gd name="T16" fmla="*/ 0 w 200"/>
                <a:gd name="T17" fmla="*/ 59 h 121"/>
                <a:gd name="T18" fmla="*/ 7 w 200"/>
                <a:gd name="T19" fmla="*/ 83 h 121"/>
                <a:gd name="T20" fmla="*/ 28 w 200"/>
                <a:gd name="T21" fmla="*/ 104 h 121"/>
                <a:gd name="T22" fmla="*/ 62 w 200"/>
                <a:gd name="T23" fmla="*/ 114 h 121"/>
                <a:gd name="T24" fmla="*/ 100 w 200"/>
                <a:gd name="T25" fmla="*/ 121 h 121"/>
                <a:gd name="T26" fmla="*/ 138 w 200"/>
                <a:gd name="T27" fmla="*/ 114 h 121"/>
                <a:gd name="T28" fmla="*/ 169 w 200"/>
                <a:gd name="T29" fmla="*/ 104 h 121"/>
                <a:gd name="T30" fmla="*/ 190 w 200"/>
                <a:gd name="T31" fmla="*/ 83 h 121"/>
                <a:gd name="T32" fmla="*/ 200 w 200"/>
                <a:gd name="T33" fmla="*/ 5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121">
                  <a:moveTo>
                    <a:pt x="200" y="59"/>
                  </a:moveTo>
                  <a:lnTo>
                    <a:pt x="190" y="38"/>
                  </a:lnTo>
                  <a:lnTo>
                    <a:pt x="169" y="18"/>
                  </a:lnTo>
                  <a:lnTo>
                    <a:pt x="138" y="4"/>
                  </a:lnTo>
                  <a:lnTo>
                    <a:pt x="100" y="0"/>
                  </a:lnTo>
                  <a:lnTo>
                    <a:pt x="62" y="4"/>
                  </a:lnTo>
                  <a:lnTo>
                    <a:pt x="28" y="18"/>
                  </a:lnTo>
                  <a:lnTo>
                    <a:pt x="7" y="38"/>
                  </a:lnTo>
                  <a:lnTo>
                    <a:pt x="0" y="59"/>
                  </a:lnTo>
                  <a:lnTo>
                    <a:pt x="7" y="83"/>
                  </a:lnTo>
                  <a:lnTo>
                    <a:pt x="28" y="104"/>
                  </a:lnTo>
                  <a:lnTo>
                    <a:pt x="62" y="114"/>
                  </a:lnTo>
                  <a:lnTo>
                    <a:pt x="100" y="121"/>
                  </a:lnTo>
                  <a:lnTo>
                    <a:pt x="138" y="114"/>
                  </a:lnTo>
                  <a:lnTo>
                    <a:pt x="169" y="104"/>
                  </a:lnTo>
                  <a:lnTo>
                    <a:pt x="190" y="83"/>
                  </a:lnTo>
                  <a:lnTo>
                    <a:pt x="200" y="59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63" name="Freeform 685"/>
            <p:cNvSpPr>
              <a:spLocks/>
            </p:cNvSpPr>
            <p:nvPr/>
          </p:nvSpPr>
          <p:spPr bwMode="auto">
            <a:xfrm>
              <a:off x="6838950" y="4906963"/>
              <a:ext cx="328613" cy="203200"/>
            </a:xfrm>
            <a:custGeom>
              <a:avLst/>
              <a:gdLst>
                <a:gd name="T0" fmla="*/ 190 w 207"/>
                <a:gd name="T1" fmla="*/ 45 h 128"/>
                <a:gd name="T2" fmla="*/ 193 w 207"/>
                <a:gd name="T3" fmla="*/ 45 h 128"/>
                <a:gd name="T4" fmla="*/ 172 w 207"/>
                <a:gd name="T5" fmla="*/ 24 h 128"/>
                <a:gd name="T6" fmla="*/ 141 w 207"/>
                <a:gd name="T7" fmla="*/ 10 h 128"/>
                <a:gd name="T8" fmla="*/ 141 w 207"/>
                <a:gd name="T9" fmla="*/ 10 h 128"/>
                <a:gd name="T10" fmla="*/ 103 w 207"/>
                <a:gd name="T11" fmla="*/ 7 h 128"/>
                <a:gd name="T12" fmla="*/ 65 w 207"/>
                <a:gd name="T13" fmla="*/ 10 h 128"/>
                <a:gd name="T14" fmla="*/ 69 w 207"/>
                <a:gd name="T15" fmla="*/ 10 h 128"/>
                <a:gd name="T16" fmla="*/ 34 w 207"/>
                <a:gd name="T17" fmla="*/ 24 h 128"/>
                <a:gd name="T18" fmla="*/ 14 w 207"/>
                <a:gd name="T19" fmla="*/ 45 h 128"/>
                <a:gd name="T20" fmla="*/ 14 w 207"/>
                <a:gd name="T21" fmla="*/ 45 h 128"/>
                <a:gd name="T22" fmla="*/ 7 w 207"/>
                <a:gd name="T23" fmla="*/ 62 h 128"/>
                <a:gd name="T24" fmla="*/ 14 w 207"/>
                <a:gd name="T25" fmla="*/ 86 h 128"/>
                <a:gd name="T26" fmla="*/ 14 w 207"/>
                <a:gd name="T27" fmla="*/ 86 h 128"/>
                <a:gd name="T28" fmla="*/ 34 w 207"/>
                <a:gd name="T29" fmla="*/ 104 h 128"/>
                <a:gd name="T30" fmla="*/ 69 w 207"/>
                <a:gd name="T31" fmla="*/ 114 h 128"/>
                <a:gd name="T32" fmla="*/ 65 w 207"/>
                <a:gd name="T33" fmla="*/ 114 h 128"/>
                <a:gd name="T34" fmla="*/ 103 w 207"/>
                <a:gd name="T35" fmla="*/ 121 h 128"/>
                <a:gd name="T36" fmla="*/ 141 w 207"/>
                <a:gd name="T37" fmla="*/ 114 h 128"/>
                <a:gd name="T38" fmla="*/ 141 w 207"/>
                <a:gd name="T39" fmla="*/ 114 h 128"/>
                <a:gd name="T40" fmla="*/ 172 w 207"/>
                <a:gd name="T41" fmla="*/ 107 h 128"/>
                <a:gd name="T42" fmla="*/ 193 w 207"/>
                <a:gd name="T43" fmla="*/ 86 h 128"/>
                <a:gd name="T44" fmla="*/ 190 w 207"/>
                <a:gd name="T45" fmla="*/ 86 h 128"/>
                <a:gd name="T46" fmla="*/ 200 w 207"/>
                <a:gd name="T47" fmla="*/ 62 h 128"/>
                <a:gd name="T48" fmla="*/ 207 w 207"/>
                <a:gd name="T49" fmla="*/ 66 h 128"/>
                <a:gd name="T50" fmla="*/ 197 w 207"/>
                <a:gd name="T51" fmla="*/ 90 h 128"/>
                <a:gd name="T52" fmla="*/ 176 w 207"/>
                <a:gd name="T53" fmla="*/ 110 h 128"/>
                <a:gd name="T54" fmla="*/ 176 w 207"/>
                <a:gd name="T55" fmla="*/ 110 h 128"/>
                <a:gd name="T56" fmla="*/ 145 w 207"/>
                <a:gd name="T57" fmla="*/ 121 h 128"/>
                <a:gd name="T58" fmla="*/ 103 w 207"/>
                <a:gd name="T59" fmla="*/ 128 h 128"/>
                <a:gd name="T60" fmla="*/ 103 w 207"/>
                <a:gd name="T61" fmla="*/ 128 h 128"/>
                <a:gd name="T62" fmla="*/ 65 w 207"/>
                <a:gd name="T63" fmla="*/ 121 h 128"/>
                <a:gd name="T64" fmla="*/ 31 w 207"/>
                <a:gd name="T65" fmla="*/ 110 h 128"/>
                <a:gd name="T66" fmla="*/ 31 w 207"/>
                <a:gd name="T67" fmla="*/ 110 h 128"/>
                <a:gd name="T68" fmla="*/ 10 w 207"/>
                <a:gd name="T69" fmla="*/ 90 h 128"/>
                <a:gd name="T70" fmla="*/ 0 w 207"/>
                <a:gd name="T71" fmla="*/ 66 h 128"/>
                <a:gd name="T72" fmla="*/ 0 w 207"/>
                <a:gd name="T73" fmla="*/ 62 h 128"/>
                <a:gd name="T74" fmla="*/ 7 w 207"/>
                <a:gd name="T75" fmla="*/ 41 h 128"/>
                <a:gd name="T76" fmla="*/ 31 w 207"/>
                <a:gd name="T77" fmla="*/ 21 h 128"/>
                <a:gd name="T78" fmla="*/ 31 w 207"/>
                <a:gd name="T79" fmla="*/ 17 h 128"/>
                <a:gd name="T80" fmla="*/ 65 w 207"/>
                <a:gd name="T81" fmla="*/ 3 h 128"/>
                <a:gd name="T82" fmla="*/ 103 w 207"/>
                <a:gd name="T83" fmla="*/ 0 h 128"/>
                <a:gd name="T84" fmla="*/ 103 w 207"/>
                <a:gd name="T85" fmla="*/ 0 h 128"/>
                <a:gd name="T86" fmla="*/ 141 w 207"/>
                <a:gd name="T87" fmla="*/ 3 h 128"/>
                <a:gd name="T88" fmla="*/ 176 w 207"/>
                <a:gd name="T89" fmla="*/ 17 h 128"/>
                <a:gd name="T90" fmla="*/ 176 w 207"/>
                <a:gd name="T91" fmla="*/ 21 h 128"/>
                <a:gd name="T92" fmla="*/ 197 w 207"/>
                <a:gd name="T93" fmla="*/ 41 h 128"/>
                <a:gd name="T94" fmla="*/ 207 w 207"/>
                <a:gd name="T95" fmla="*/ 6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7" h="128">
                  <a:moveTo>
                    <a:pt x="200" y="66"/>
                  </a:moveTo>
                  <a:lnTo>
                    <a:pt x="190" y="45"/>
                  </a:lnTo>
                  <a:lnTo>
                    <a:pt x="193" y="45"/>
                  </a:lnTo>
                  <a:lnTo>
                    <a:pt x="193" y="45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41" y="10"/>
                  </a:lnTo>
                  <a:lnTo>
                    <a:pt x="141" y="10"/>
                  </a:lnTo>
                  <a:lnTo>
                    <a:pt x="141" y="10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65" y="10"/>
                  </a:lnTo>
                  <a:lnTo>
                    <a:pt x="69" y="10"/>
                  </a:lnTo>
                  <a:lnTo>
                    <a:pt x="69" y="10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7" y="66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34" y="107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69" y="114"/>
                  </a:lnTo>
                  <a:lnTo>
                    <a:pt x="65" y="114"/>
                  </a:lnTo>
                  <a:lnTo>
                    <a:pt x="65" y="114"/>
                  </a:lnTo>
                  <a:lnTo>
                    <a:pt x="103" y="121"/>
                  </a:lnTo>
                  <a:lnTo>
                    <a:pt x="103" y="121"/>
                  </a:lnTo>
                  <a:lnTo>
                    <a:pt x="103" y="121"/>
                  </a:lnTo>
                  <a:lnTo>
                    <a:pt x="141" y="114"/>
                  </a:lnTo>
                  <a:lnTo>
                    <a:pt x="141" y="114"/>
                  </a:lnTo>
                  <a:lnTo>
                    <a:pt x="141" y="114"/>
                  </a:lnTo>
                  <a:lnTo>
                    <a:pt x="172" y="104"/>
                  </a:lnTo>
                  <a:lnTo>
                    <a:pt x="172" y="107"/>
                  </a:lnTo>
                  <a:lnTo>
                    <a:pt x="172" y="107"/>
                  </a:lnTo>
                  <a:lnTo>
                    <a:pt x="193" y="86"/>
                  </a:lnTo>
                  <a:lnTo>
                    <a:pt x="190" y="86"/>
                  </a:lnTo>
                  <a:lnTo>
                    <a:pt x="190" y="8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7" y="66"/>
                  </a:lnTo>
                  <a:lnTo>
                    <a:pt x="207" y="66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176" y="110"/>
                  </a:lnTo>
                  <a:lnTo>
                    <a:pt x="176" y="110"/>
                  </a:lnTo>
                  <a:lnTo>
                    <a:pt x="176" y="110"/>
                  </a:lnTo>
                  <a:lnTo>
                    <a:pt x="145" y="121"/>
                  </a:lnTo>
                  <a:lnTo>
                    <a:pt x="145" y="121"/>
                  </a:lnTo>
                  <a:lnTo>
                    <a:pt x="141" y="121"/>
                  </a:lnTo>
                  <a:lnTo>
                    <a:pt x="103" y="128"/>
                  </a:lnTo>
                  <a:lnTo>
                    <a:pt x="103" y="128"/>
                  </a:lnTo>
                  <a:lnTo>
                    <a:pt x="103" y="128"/>
                  </a:lnTo>
                  <a:lnTo>
                    <a:pt x="65" y="121"/>
                  </a:lnTo>
                  <a:lnTo>
                    <a:pt x="65" y="121"/>
                  </a:lnTo>
                  <a:lnTo>
                    <a:pt x="65" y="121"/>
                  </a:lnTo>
                  <a:lnTo>
                    <a:pt x="31" y="110"/>
                  </a:lnTo>
                  <a:lnTo>
                    <a:pt x="31" y="110"/>
                  </a:lnTo>
                  <a:lnTo>
                    <a:pt x="31" y="11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7" y="9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0" y="41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31" y="17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41" y="3"/>
                  </a:lnTo>
                  <a:lnTo>
                    <a:pt x="141" y="3"/>
                  </a:lnTo>
                  <a:lnTo>
                    <a:pt x="145" y="3"/>
                  </a:lnTo>
                  <a:lnTo>
                    <a:pt x="176" y="17"/>
                  </a:lnTo>
                  <a:lnTo>
                    <a:pt x="176" y="17"/>
                  </a:lnTo>
                  <a:lnTo>
                    <a:pt x="176" y="21"/>
                  </a:lnTo>
                  <a:lnTo>
                    <a:pt x="197" y="41"/>
                  </a:lnTo>
                  <a:lnTo>
                    <a:pt x="197" y="41"/>
                  </a:lnTo>
                  <a:lnTo>
                    <a:pt x="197" y="41"/>
                  </a:lnTo>
                  <a:lnTo>
                    <a:pt x="207" y="62"/>
                  </a:lnTo>
                  <a:lnTo>
                    <a:pt x="200" y="6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64" name="Freeform 686"/>
            <p:cNvSpPr>
              <a:spLocks/>
            </p:cNvSpPr>
            <p:nvPr/>
          </p:nvSpPr>
          <p:spPr bwMode="auto">
            <a:xfrm>
              <a:off x="7156450" y="5005388"/>
              <a:ext cx="11113" cy="6350"/>
            </a:xfrm>
            <a:custGeom>
              <a:avLst/>
              <a:gdLst>
                <a:gd name="T0" fmla="*/ 0 w 7"/>
                <a:gd name="T1" fmla="*/ 0 h 4"/>
                <a:gd name="T2" fmla="*/ 0 w 7"/>
                <a:gd name="T3" fmla="*/ 0 h 4"/>
                <a:gd name="T4" fmla="*/ 0 w 7"/>
                <a:gd name="T5" fmla="*/ 4 h 4"/>
                <a:gd name="T6" fmla="*/ 7 w 7"/>
                <a:gd name="T7" fmla="*/ 0 h 4"/>
                <a:gd name="T8" fmla="*/ 7 w 7"/>
                <a:gd name="T9" fmla="*/ 4 h 4"/>
                <a:gd name="T10" fmla="*/ 7 w 7"/>
                <a:gd name="T11" fmla="*/ 4 h 4"/>
                <a:gd name="T12" fmla="*/ 0 w 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65" name="Rectangle 687"/>
            <p:cNvSpPr>
              <a:spLocks noChangeArrowheads="1"/>
            </p:cNvSpPr>
            <p:nvPr/>
          </p:nvSpPr>
          <p:spPr bwMode="auto">
            <a:xfrm>
              <a:off x="6937375" y="4949825"/>
              <a:ext cx="19685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MIA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66" name="Freeform 688"/>
            <p:cNvSpPr>
              <a:spLocks/>
            </p:cNvSpPr>
            <p:nvPr/>
          </p:nvSpPr>
          <p:spPr bwMode="auto">
            <a:xfrm>
              <a:off x="6092825" y="3475038"/>
              <a:ext cx="319088" cy="192087"/>
            </a:xfrm>
            <a:custGeom>
              <a:avLst/>
              <a:gdLst>
                <a:gd name="T0" fmla="*/ 201 w 201"/>
                <a:gd name="T1" fmla="*/ 58 h 121"/>
                <a:gd name="T2" fmla="*/ 190 w 201"/>
                <a:gd name="T3" fmla="*/ 38 h 121"/>
                <a:gd name="T4" fmla="*/ 169 w 201"/>
                <a:gd name="T5" fmla="*/ 17 h 121"/>
                <a:gd name="T6" fmla="*/ 138 w 201"/>
                <a:gd name="T7" fmla="*/ 3 h 121"/>
                <a:gd name="T8" fmla="*/ 100 w 201"/>
                <a:gd name="T9" fmla="*/ 0 h 121"/>
                <a:gd name="T10" fmla="*/ 62 w 201"/>
                <a:gd name="T11" fmla="*/ 3 h 121"/>
                <a:gd name="T12" fmla="*/ 28 w 201"/>
                <a:gd name="T13" fmla="*/ 17 h 121"/>
                <a:gd name="T14" fmla="*/ 7 w 201"/>
                <a:gd name="T15" fmla="*/ 38 h 121"/>
                <a:gd name="T16" fmla="*/ 0 w 201"/>
                <a:gd name="T17" fmla="*/ 58 h 121"/>
                <a:gd name="T18" fmla="*/ 7 w 201"/>
                <a:gd name="T19" fmla="*/ 83 h 121"/>
                <a:gd name="T20" fmla="*/ 28 w 201"/>
                <a:gd name="T21" fmla="*/ 103 h 121"/>
                <a:gd name="T22" fmla="*/ 62 w 201"/>
                <a:gd name="T23" fmla="*/ 114 h 121"/>
                <a:gd name="T24" fmla="*/ 100 w 201"/>
                <a:gd name="T25" fmla="*/ 121 h 121"/>
                <a:gd name="T26" fmla="*/ 138 w 201"/>
                <a:gd name="T27" fmla="*/ 114 h 121"/>
                <a:gd name="T28" fmla="*/ 169 w 201"/>
                <a:gd name="T29" fmla="*/ 103 h 121"/>
                <a:gd name="T30" fmla="*/ 190 w 201"/>
                <a:gd name="T31" fmla="*/ 83 h 121"/>
                <a:gd name="T32" fmla="*/ 201 w 201"/>
                <a:gd name="T33" fmla="*/ 5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" h="121">
                  <a:moveTo>
                    <a:pt x="201" y="58"/>
                  </a:moveTo>
                  <a:lnTo>
                    <a:pt x="190" y="38"/>
                  </a:lnTo>
                  <a:lnTo>
                    <a:pt x="169" y="17"/>
                  </a:lnTo>
                  <a:lnTo>
                    <a:pt x="138" y="3"/>
                  </a:lnTo>
                  <a:lnTo>
                    <a:pt x="100" y="0"/>
                  </a:lnTo>
                  <a:lnTo>
                    <a:pt x="62" y="3"/>
                  </a:lnTo>
                  <a:lnTo>
                    <a:pt x="28" y="17"/>
                  </a:lnTo>
                  <a:lnTo>
                    <a:pt x="7" y="38"/>
                  </a:lnTo>
                  <a:lnTo>
                    <a:pt x="0" y="58"/>
                  </a:lnTo>
                  <a:lnTo>
                    <a:pt x="7" y="83"/>
                  </a:lnTo>
                  <a:lnTo>
                    <a:pt x="28" y="103"/>
                  </a:lnTo>
                  <a:lnTo>
                    <a:pt x="62" y="114"/>
                  </a:lnTo>
                  <a:lnTo>
                    <a:pt x="100" y="121"/>
                  </a:lnTo>
                  <a:lnTo>
                    <a:pt x="138" y="114"/>
                  </a:lnTo>
                  <a:lnTo>
                    <a:pt x="169" y="103"/>
                  </a:lnTo>
                  <a:lnTo>
                    <a:pt x="190" y="83"/>
                  </a:lnTo>
                  <a:lnTo>
                    <a:pt x="201" y="5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67" name="Freeform 689"/>
            <p:cNvSpPr>
              <a:spLocks/>
            </p:cNvSpPr>
            <p:nvPr/>
          </p:nvSpPr>
          <p:spPr bwMode="auto">
            <a:xfrm>
              <a:off x="6088063" y="3468688"/>
              <a:ext cx="328612" cy="203200"/>
            </a:xfrm>
            <a:custGeom>
              <a:avLst/>
              <a:gdLst>
                <a:gd name="T0" fmla="*/ 190 w 207"/>
                <a:gd name="T1" fmla="*/ 45 h 128"/>
                <a:gd name="T2" fmla="*/ 193 w 207"/>
                <a:gd name="T3" fmla="*/ 45 h 128"/>
                <a:gd name="T4" fmla="*/ 172 w 207"/>
                <a:gd name="T5" fmla="*/ 24 h 128"/>
                <a:gd name="T6" fmla="*/ 141 w 207"/>
                <a:gd name="T7" fmla="*/ 10 h 128"/>
                <a:gd name="T8" fmla="*/ 141 w 207"/>
                <a:gd name="T9" fmla="*/ 10 h 128"/>
                <a:gd name="T10" fmla="*/ 103 w 207"/>
                <a:gd name="T11" fmla="*/ 7 h 128"/>
                <a:gd name="T12" fmla="*/ 65 w 207"/>
                <a:gd name="T13" fmla="*/ 10 h 128"/>
                <a:gd name="T14" fmla="*/ 69 w 207"/>
                <a:gd name="T15" fmla="*/ 10 h 128"/>
                <a:gd name="T16" fmla="*/ 34 w 207"/>
                <a:gd name="T17" fmla="*/ 24 h 128"/>
                <a:gd name="T18" fmla="*/ 14 w 207"/>
                <a:gd name="T19" fmla="*/ 45 h 128"/>
                <a:gd name="T20" fmla="*/ 14 w 207"/>
                <a:gd name="T21" fmla="*/ 45 h 128"/>
                <a:gd name="T22" fmla="*/ 7 w 207"/>
                <a:gd name="T23" fmla="*/ 62 h 128"/>
                <a:gd name="T24" fmla="*/ 14 w 207"/>
                <a:gd name="T25" fmla="*/ 87 h 128"/>
                <a:gd name="T26" fmla="*/ 14 w 207"/>
                <a:gd name="T27" fmla="*/ 87 h 128"/>
                <a:gd name="T28" fmla="*/ 34 w 207"/>
                <a:gd name="T29" fmla="*/ 104 h 128"/>
                <a:gd name="T30" fmla="*/ 69 w 207"/>
                <a:gd name="T31" fmla="*/ 114 h 128"/>
                <a:gd name="T32" fmla="*/ 65 w 207"/>
                <a:gd name="T33" fmla="*/ 114 h 128"/>
                <a:gd name="T34" fmla="*/ 103 w 207"/>
                <a:gd name="T35" fmla="*/ 121 h 128"/>
                <a:gd name="T36" fmla="*/ 141 w 207"/>
                <a:gd name="T37" fmla="*/ 114 h 128"/>
                <a:gd name="T38" fmla="*/ 141 w 207"/>
                <a:gd name="T39" fmla="*/ 114 h 128"/>
                <a:gd name="T40" fmla="*/ 172 w 207"/>
                <a:gd name="T41" fmla="*/ 107 h 128"/>
                <a:gd name="T42" fmla="*/ 193 w 207"/>
                <a:gd name="T43" fmla="*/ 87 h 128"/>
                <a:gd name="T44" fmla="*/ 190 w 207"/>
                <a:gd name="T45" fmla="*/ 87 h 128"/>
                <a:gd name="T46" fmla="*/ 200 w 207"/>
                <a:gd name="T47" fmla="*/ 62 h 128"/>
                <a:gd name="T48" fmla="*/ 207 w 207"/>
                <a:gd name="T49" fmla="*/ 66 h 128"/>
                <a:gd name="T50" fmla="*/ 197 w 207"/>
                <a:gd name="T51" fmla="*/ 90 h 128"/>
                <a:gd name="T52" fmla="*/ 176 w 207"/>
                <a:gd name="T53" fmla="*/ 111 h 128"/>
                <a:gd name="T54" fmla="*/ 176 w 207"/>
                <a:gd name="T55" fmla="*/ 111 h 128"/>
                <a:gd name="T56" fmla="*/ 145 w 207"/>
                <a:gd name="T57" fmla="*/ 121 h 128"/>
                <a:gd name="T58" fmla="*/ 103 w 207"/>
                <a:gd name="T59" fmla="*/ 128 h 128"/>
                <a:gd name="T60" fmla="*/ 103 w 207"/>
                <a:gd name="T61" fmla="*/ 128 h 128"/>
                <a:gd name="T62" fmla="*/ 65 w 207"/>
                <a:gd name="T63" fmla="*/ 121 h 128"/>
                <a:gd name="T64" fmla="*/ 31 w 207"/>
                <a:gd name="T65" fmla="*/ 111 h 128"/>
                <a:gd name="T66" fmla="*/ 31 w 207"/>
                <a:gd name="T67" fmla="*/ 111 h 128"/>
                <a:gd name="T68" fmla="*/ 10 w 207"/>
                <a:gd name="T69" fmla="*/ 90 h 128"/>
                <a:gd name="T70" fmla="*/ 0 w 207"/>
                <a:gd name="T71" fmla="*/ 66 h 128"/>
                <a:gd name="T72" fmla="*/ 0 w 207"/>
                <a:gd name="T73" fmla="*/ 62 h 128"/>
                <a:gd name="T74" fmla="*/ 7 w 207"/>
                <a:gd name="T75" fmla="*/ 42 h 128"/>
                <a:gd name="T76" fmla="*/ 31 w 207"/>
                <a:gd name="T77" fmla="*/ 21 h 128"/>
                <a:gd name="T78" fmla="*/ 31 w 207"/>
                <a:gd name="T79" fmla="*/ 17 h 128"/>
                <a:gd name="T80" fmla="*/ 65 w 207"/>
                <a:gd name="T81" fmla="*/ 4 h 128"/>
                <a:gd name="T82" fmla="*/ 103 w 207"/>
                <a:gd name="T83" fmla="*/ 0 h 128"/>
                <a:gd name="T84" fmla="*/ 103 w 207"/>
                <a:gd name="T85" fmla="*/ 0 h 128"/>
                <a:gd name="T86" fmla="*/ 141 w 207"/>
                <a:gd name="T87" fmla="*/ 4 h 128"/>
                <a:gd name="T88" fmla="*/ 176 w 207"/>
                <a:gd name="T89" fmla="*/ 17 h 128"/>
                <a:gd name="T90" fmla="*/ 176 w 207"/>
                <a:gd name="T91" fmla="*/ 21 h 128"/>
                <a:gd name="T92" fmla="*/ 197 w 207"/>
                <a:gd name="T93" fmla="*/ 42 h 128"/>
                <a:gd name="T94" fmla="*/ 207 w 207"/>
                <a:gd name="T95" fmla="*/ 6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7" h="128">
                  <a:moveTo>
                    <a:pt x="200" y="66"/>
                  </a:moveTo>
                  <a:lnTo>
                    <a:pt x="190" y="45"/>
                  </a:lnTo>
                  <a:lnTo>
                    <a:pt x="193" y="45"/>
                  </a:lnTo>
                  <a:lnTo>
                    <a:pt x="193" y="45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72" y="24"/>
                  </a:lnTo>
                  <a:lnTo>
                    <a:pt x="141" y="10"/>
                  </a:lnTo>
                  <a:lnTo>
                    <a:pt x="141" y="10"/>
                  </a:lnTo>
                  <a:lnTo>
                    <a:pt x="141" y="10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65" y="10"/>
                  </a:lnTo>
                  <a:lnTo>
                    <a:pt x="69" y="10"/>
                  </a:lnTo>
                  <a:lnTo>
                    <a:pt x="69" y="10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7" y="66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14" y="87"/>
                  </a:lnTo>
                  <a:lnTo>
                    <a:pt x="14" y="87"/>
                  </a:lnTo>
                  <a:lnTo>
                    <a:pt x="14" y="87"/>
                  </a:lnTo>
                  <a:lnTo>
                    <a:pt x="34" y="107"/>
                  </a:lnTo>
                  <a:lnTo>
                    <a:pt x="34" y="104"/>
                  </a:lnTo>
                  <a:lnTo>
                    <a:pt x="34" y="104"/>
                  </a:lnTo>
                  <a:lnTo>
                    <a:pt x="69" y="114"/>
                  </a:lnTo>
                  <a:lnTo>
                    <a:pt x="65" y="114"/>
                  </a:lnTo>
                  <a:lnTo>
                    <a:pt x="65" y="114"/>
                  </a:lnTo>
                  <a:lnTo>
                    <a:pt x="103" y="121"/>
                  </a:lnTo>
                  <a:lnTo>
                    <a:pt x="103" y="121"/>
                  </a:lnTo>
                  <a:lnTo>
                    <a:pt x="103" y="121"/>
                  </a:lnTo>
                  <a:lnTo>
                    <a:pt x="141" y="114"/>
                  </a:lnTo>
                  <a:lnTo>
                    <a:pt x="141" y="114"/>
                  </a:lnTo>
                  <a:lnTo>
                    <a:pt x="141" y="114"/>
                  </a:lnTo>
                  <a:lnTo>
                    <a:pt x="172" y="104"/>
                  </a:lnTo>
                  <a:lnTo>
                    <a:pt x="172" y="107"/>
                  </a:lnTo>
                  <a:lnTo>
                    <a:pt x="172" y="107"/>
                  </a:lnTo>
                  <a:lnTo>
                    <a:pt x="193" y="87"/>
                  </a:lnTo>
                  <a:lnTo>
                    <a:pt x="190" y="87"/>
                  </a:lnTo>
                  <a:lnTo>
                    <a:pt x="190" y="87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7" y="66"/>
                  </a:lnTo>
                  <a:lnTo>
                    <a:pt x="207" y="66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176" y="111"/>
                  </a:lnTo>
                  <a:lnTo>
                    <a:pt x="176" y="111"/>
                  </a:lnTo>
                  <a:lnTo>
                    <a:pt x="176" y="111"/>
                  </a:lnTo>
                  <a:lnTo>
                    <a:pt x="145" y="121"/>
                  </a:lnTo>
                  <a:lnTo>
                    <a:pt x="145" y="121"/>
                  </a:lnTo>
                  <a:lnTo>
                    <a:pt x="141" y="121"/>
                  </a:lnTo>
                  <a:lnTo>
                    <a:pt x="103" y="128"/>
                  </a:lnTo>
                  <a:lnTo>
                    <a:pt x="103" y="128"/>
                  </a:lnTo>
                  <a:lnTo>
                    <a:pt x="103" y="128"/>
                  </a:lnTo>
                  <a:lnTo>
                    <a:pt x="65" y="121"/>
                  </a:lnTo>
                  <a:lnTo>
                    <a:pt x="65" y="121"/>
                  </a:lnTo>
                  <a:lnTo>
                    <a:pt x="65" y="12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7" y="9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0" y="42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31" y="17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65" y="4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41" y="4"/>
                  </a:lnTo>
                  <a:lnTo>
                    <a:pt x="141" y="4"/>
                  </a:lnTo>
                  <a:lnTo>
                    <a:pt x="145" y="4"/>
                  </a:lnTo>
                  <a:lnTo>
                    <a:pt x="176" y="17"/>
                  </a:lnTo>
                  <a:lnTo>
                    <a:pt x="176" y="17"/>
                  </a:lnTo>
                  <a:lnTo>
                    <a:pt x="176" y="21"/>
                  </a:lnTo>
                  <a:lnTo>
                    <a:pt x="197" y="42"/>
                  </a:lnTo>
                  <a:lnTo>
                    <a:pt x="197" y="42"/>
                  </a:lnTo>
                  <a:lnTo>
                    <a:pt x="197" y="42"/>
                  </a:lnTo>
                  <a:lnTo>
                    <a:pt x="207" y="62"/>
                  </a:lnTo>
                  <a:lnTo>
                    <a:pt x="200" y="6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68" name="Freeform 690"/>
            <p:cNvSpPr>
              <a:spLocks/>
            </p:cNvSpPr>
            <p:nvPr/>
          </p:nvSpPr>
          <p:spPr bwMode="auto">
            <a:xfrm>
              <a:off x="6405563" y="3567113"/>
              <a:ext cx="11112" cy="6350"/>
            </a:xfrm>
            <a:custGeom>
              <a:avLst/>
              <a:gdLst>
                <a:gd name="T0" fmla="*/ 0 w 7"/>
                <a:gd name="T1" fmla="*/ 0 h 4"/>
                <a:gd name="T2" fmla="*/ 0 w 7"/>
                <a:gd name="T3" fmla="*/ 0 h 4"/>
                <a:gd name="T4" fmla="*/ 0 w 7"/>
                <a:gd name="T5" fmla="*/ 4 h 4"/>
                <a:gd name="T6" fmla="*/ 7 w 7"/>
                <a:gd name="T7" fmla="*/ 0 h 4"/>
                <a:gd name="T8" fmla="*/ 7 w 7"/>
                <a:gd name="T9" fmla="*/ 4 h 4"/>
                <a:gd name="T10" fmla="*/ 7 w 7"/>
                <a:gd name="T11" fmla="*/ 4 h 4"/>
                <a:gd name="T12" fmla="*/ 0 w 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69" name="Rectangle 691"/>
            <p:cNvSpPr>
              <a:spLocks noChangeArrowheads="1"/>
            </p:cNvSpPr>
            <p:nvPr/>
          </p:nvSpPr>
          <p:spPr bwMode="auto">
            <a:xfrm>
              <a:off x="6173788" y="3513138"/>
              <a:ext cx="214312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ORD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70" name="Freeform 692"/>
            <p:cNvSpPr>
              <a:spLocks/>
            </p:cNvSpPr>
            <p:nvPr/>
          </p:nvSpPr>
          <p:spPr bwMode="auto">
            <a:xfrm>
              <a:off x="4751388" y="4587875"/>
              <a:ext cx="317500" cy="192088"/>
            </a:xfrm>
            <a:custGeom>
              <a:avLst/>
              <a:gdLst>
                <a:gd name="T0" fmla="*/ 200 w 200"/>
                <a:gd name="T1" fmla="*/ 59 h 121"/>
                <a:gd name="T2" fmla="*/ 189 w 200"/>
                <a:gd name="T3" fmla="*/ 38 h 121"/>
                <a:gd name="T4" fmla="*/ 169 w 200"/>
                <a:gd name="T5" fmla="*/ 18 h 121"/>
                <a:gd name="T6" fmla="*/ 138 w 200"/>
                <a:gd name="T7" fmla="*/ 4 h 121"/>
                <a:gd name="T8" fmla="*/ 100 w 200"/>
                <a:gd name="T9" fmla="*/ 0 h 121"/>
                <a:gd name="T10" fmla="*/ 62 w 200"/>
                <a:gd name="T11" fmla="*/ 4 h 121"/>
                <a:gd name="T12" fmla="*/ 27 w 200"/>
                <a:gd name="T13" fmla="*/ 18 h 121"/>
                <a:gd name="T14" fmla="*/ 6 w 200"/>
                <a:gd name="T15" fmla="*/ 38 h 121"/>
                <a:gd name="T16" fmla="*/ 0 w 200"/>
                <a:gd name="T17" fmla="*/ 59 h 121"/>
                <a:gd name="T18" fmla="*/ 6 w 200"/>
                <a:gd name="T19" fmla="*/ 83 h 121"/>
                <a:gd name="T20" fmla="*/ 27 w 200"/>
                <a:gd name="T21" fmla="*/ 104 h 121"/>
                <a:gd name="T22" fmla="*/ 62 w 200"/>
                <a:gd name="T23" fmla="*/ 114 h 121"/>
                <a:gd name="T24" fmla="*/ 100 w 200"/>
                <a:gd name="T25" fmla="*/ 121 h 121"/>
                <a:gd name="T26" fmla="*/ 138 w 200"/>
                <a:gd name="T27" fmla="*/ 114 h 121"/>
                <a:gd name="T28" fmla="*/ 169 w 200"/>
                <a:gd name="T29" fmla="*/ 104 h 121"/>
                <a:gd name="T30" fmla="*/ 189 w 200"/>
                <a:gd name="T31" fmla="*/ 83 h 121"/>
                <a:gd name="T32" fmla="*/ 200 w 200"/>
                <a:gd name="T33" fmla="*/ 5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121">
                  <a:moveTo>
                    <a:pt x="200" y="59"/>
                  </a:moveTo>
                  <a:lnTo>
                    <a:pt x="189" y="38"/>
                  </a:lnTo>
                  <a:lnTo>
                    <a:pt x="169" y="18"/>
                  </a:lnTo>
                  <a:lnTo>
                    <a:pt x="138" y="4"/>
                  </a:lnTo>
                  <a:lnTo>
                    <a:pt x="100" y="0"/>
                  </a:lnTo>
                  <a:lnTo>
                    <a:pt x="62" y="4"/>
                  </a:lnTo>
                  <a:lnTo>
                    <a:pt x="27" y="18"/>
                  </a:lnTo>
                  <a:lnTo>
                    <a:pt x="6" y="38"/>
                  </a:lnTo>
                  <a:lnTo>
                    <a:pt x="0" y="59"/>
                  </a:lnTo>
                  <a:lnTo>
                    <a:pt x="6" y="83"/>
                  </a:lnTo>
                  <a:lnTo>
                    <a:pt x="27" y="104"/>
                  </a:lnTo>
                  <a:lnTo>
                    <a:pt x="62" y="114"/>
                  </a:lnTo>
                  <a:lnTo>
                    <a:pt x="100" y="121"/>
                  </a:lnTo>
                  <a:lnTo>
                    <a:pt x="138" y="114"/>
                  </a:lnTo>
                  <a:lnTo>
                    <a:pt x="169" y="104"/>
                  </a:lnTo>
                  <a:lnTo>
                    <a:pt x="189" y="83"/>
                  </a:lnTo>
                  <a:lnTo>
                    <a:pt x="200" y="59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71" name="Freeform 693"/>
            <p:cNvSpPr>
              <a:spLocks/>
            </p:cNvSpPr>
            <p:nvPr/>
          </p:nvSpPr>
          <p:spPr bwMode="auto">
            <a:xfrm>
              <a:off x="4745038" y="4583113"/>
              <a:ext cx="328612" cy="203200"/>
            </a:xfrm>
            <a:custGeom>
              <a:avLst/>
              <a:gdLst>
                <a:gd name="T0" fmla="*/ 190 w 207"/>
                <a:gd name="T1" fmla="*/ 45 h 128"/>
                <a:gd name="T2" fmla="*/ 193 w 207"/>
                <a:gd name="T3" fmla="*/ 45 h 128"/>
                <a:gd name="T4" fmla="*/ 173 w 207"/>
                <a:gd name="T5" fmla="*/ 24 h 128"/>
                <a:gd name="T6" fmla="*/ 142 w 207"/>
                <a:gd name="T7" fmla="*/ 10 h 128"/>
                <a:gd name="T8" fmla="*/ 142 w 207"/>
                <a:gd name="T9" fmla="*/ 10 h 128"/>
                <a:gd name="T10" fmla="*/ 104 w 207"/>
                <a:gd name="T11" fmla="*/ 7 h 128"/>
                <a:gd name="T12" fmla="*/ 66 w 207"/>
                <a:gd name="T13" fmla="*/ 10 h 128"/>
                <a:gd name="T14" fmla="*/ 69 w 207"/>
                <a:gd name="T15" fmla="*/ 10 h 128"/>
                <a:gd name="T16" fmla="*/ 35 w 207"/>
                <a:gd name="T17" fmla="*/ 24 h 128"/>
                <a:gd name="T18" fmla="*/ 14 w 207"/>
                <a:gd name="T19" fmla="*/ 45 h 128"/>
                <a:gd name="T20" fmla="*/ 14 w 207"/>
                <a:gd name="T21" fmla="*/ 45 h 128"/>
                <a:gd name="T22" fmla="*/ 7 w 207"/>
                <a:gd name="T23" fmla="*/ 62 h 128"/>
                <a:gd name="T24" fmla="*/ 14 w 207"/>
                <a:gd name="T25" fmla="*/ 86 h 128"/>
                <a:gd name="T26" fmla="*/ 14 w 207"/>
                <a:gd name="T27" fmla="*/ 86 h 128"/>
                <a:gd name="T28" fmla="*/ 35 w 207"/>
                <a:gd name="T29" fmla="*/ 104 h 128"/>
                <a:gd name="T30" fmla="*/ 69 w 207"/>
                <a:gd name="T31" fmla="*/ 114 h 128"/>
                <a:gd name="T32" fmla="*/ 66 w 207"/>
                <a:gd name="T33" fmla="*/ 114 h 128"/>
                <a:gd name="T34" fmla="*/ 104 w 207"/>
                <a:gd name="T35" fmla="*/ 121 h 128"/>
                <a:gd name="T36" fmla="*/ 142 w 207"/>
                <a:gd name="T37" fmla="*/ 114 h 128"/>
                <a:gd name="T38" fmla="*/ 142 w 207"/>
                <a:gd name="T39" fmla="*/ 114 h 128"/>
                <a:gd name="T40" fmla="*/ 173 w 207"/>
                <a:gd name="T41" fmla="*/ 107 h 128"/>
                <a:gd name="T42" fmla="*/ 193 w 207"/>
                <a:gd name="T43" fmla="*/ 86 h 128"/>
                <a:gd name="T44" fmla="*/ 190 w 207"/>
                <a:gd name="T45" fmla="*/ 86 h 128"/>
                <a:gd name="T46" fmla="*/ 200 w 207"/>
                <a:gd name="T47" fmla="*/ 62 h 128"/>
                <a:gd name="T48" fmla="*/ 207 w 207"/>
                <a:gd name="T49" fmla="*/ 66 h 128"/>
                <a:gd name="T50" fmla="*/ 197 w 207"/>
                <a:gd name="T51" fmla="*/ 90 h 128"/>
                <a:gd name="T52" fmla="*/ 176 w 207"/>
                <a:gd name="T53" fmla="*/ 110 h 128"/>
                <a:gd name="T54" fmla="*/ 176 w 207"/>
                <a:gd name="T55" fmla="*/ 110 h 128"/>
                <a:gd name="T56" fmla="*/ 145 w 207"/>
                <a:gd name="T57" fmla="*/ 121 h 128"/>
                <a:gd name="T58" fmla="*/ 104 w 207"/>
                <a:gd name="T59" fmla="*/ 128 h 128"/>
                <a:gd name="T60" fmla="*/ 104 w 207"/>
                <a:gd name="T61" fmla="*/ 128 h 128"/>
                <a:gd name="T62" fmla="*/ 66 w 207"/>
                <a:gd name="T63" fmla="*/ 121 h 128"/>
                <a:gd name="T64" fmla="*/ 31 w 207"/>
                <a:gd name="T65" fmla="*/ 110 h 128"/>
                <a:gd name="T66" fmla="*/ 31 w 207"/>
                <a:gd name="T67" fmla="*/ 110 h 128"/>
                <a:gd name="T68" fmla="*/ 10 w 207"/>
                <a:gd name="T69" fmla="*/ 90 h 128"/>
                <a:gd name="T70" fmla="*/ 0 w 207"/>
                <a:gd name="T71" fmla="*/ 66 h 128"/>
                <a:gd name="T72" fmla="*/ 0 w 207"/>
                <a:gd name="T73" fmla="*/ 62 h 128"/>
                <a:gd name="T74" fmla="*/ 7 w 207"/>
                <a:gd name="T75" fmla="*/ 41 h 128"/>
                <a:gd name="T76" fmla="*/ 31 w 207"/>
                <a:gd name="T77" fmla="*/ 21 h 128"/>
                <a:gd name="T78" fmla="*/ 31 w 207"/>
                <a:gd name="T79" fmla="*/ 17 h 128"/>
                <a:gd name="T80" fmla="*/ 66 w 207"/>
                <a:gd name="T81" fmla="*/ 3 h 128"/>
                <a:gd name="T82" fmla="*/ 104 w 207"/>
                <a:gd name="T83" fmla="*/ 0 h 128"/>
                <a:gd name="T84" fmla="*/ 104 w 207"/>
                <a:gd name="T85" fmla="*/ 0 h 128"/>
                <a:gd name="T86" fmla="*/ 142 w 207"/>
                <a:gd name="T87" fmla="*/ 3 h 128"/>
                <a:gd name="T88" fmla="*/ 176 w 207"/>
                <a:gd name="T89" fmla="*/ 17 h 128"/>
                <a:gd name="T90" fmla="*/ 176 w 207"/>
                <a:gd name="T91" fmla="*/ 21 h 128"/>
                <a:gd name="T92" fmla="*/ 197 w 207"/>
                <a:gd name="T93" fmla="*/ 41 h 128"/>
                <a:gd name="T94" fmla="*/ 207 w 207"/>
                <a:gd name="T95" fmla="*/ 6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7" h="128">
                  <a:moveTo>
                    <a:pt x="200" y="66"/>
                  </a:moveTo>
                  <a:lnTo>
                    <a:pt x="190" y="45"/>
                  </a:lnTo>
                  <a:lnTo>
                    <a:pt x="193" y="45"/>
                  </a:lnTo>
                  <a:lnTo>
                    <a:pt x="193" y="45"/>
                  </a:lnTo>
                  <a:lnTo>
                    <a:pt x="173" y="24"/>
                  </a:lnTo>
                  <a:lnTo>
                    <a:pt x="173" y="24"/>
                  </a:lnTo>
                  <a:lnTo>
                    <a:pt x="173" y="24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66" y="10"/>
                  </a:lnTo>
                  <a:lnTo>
                    <a:pt x="69" y="10"/>
                  </a:lnTo>
                  <a:lnTo>
                    <a:pt x="69" y="10"/>
                  </a:lnTo>
                  <a:lnTo>
                    <a:pt x="35" y="24"/>
                  </a:lnTo>
                  <a:lnTo>
                    <a:pt x="35" y="24"/>
                  </a:lnTo>
                  <a:lnTo>
                    <a:pt x="35" y="24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7" y="66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35" y="107"/>
                  </a:lnTo>
                  <a:lnTo>
                    <a:pt x="35" y="104"/>
                  </a:lnTo>
                  <a:lnTo>
                    <a:pt x="35" y="104"/>
                  </a:lnTo>
                  <a:lnTo>
                    <a:pt x="69" y="114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42" y="114"/>
                  </a:lnTo>
                  <a:lnTo>
                    <a:pt x="142" y="114"/>
                  </a:lnTo>
                  <a:lnTo>
                    <a:pt x="142" y="114"/>
                  </a:lnTo>
                  <a:lnTo>
                    <a:pt x="173" y="104"/>
                  </a:lnTo>
                  <a:lnTo>
                    <a:pt x="173" y="107"/>
                  </a:lnTo>
                  <a:lnTo>
                    <a:pt x="173" y="107"/>
                  </a:lnTo>
                  <a:lnTo>
                    <a:pt x="193" y="86"/>
                  </a:lnTo>
                  <a:lnTo>
                    <a:pt x="190" y="86"/>
                  </a:lnTo>
                  <a:lnTo>
                    <a:pt x="190" y="86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7" y="66"/>
                  </a:lnTo>
                  <a:lnTo>
                    <a:pt x="207" y="66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176" y="110"/>
                  </a:lnTo>
                  <a:lnTo>
                    <a:pt x="176" y="110"/>
                  </a:lnTo>
                  <a:lnTo>
                    <a:pt x="176" y="110"/>
                  </a:lnTo>
                  <a:lnTo>
                    <a:pt x="145" y="121"/>
                  </a:lnTo>
                  <a:lnTo>
                    <a:pt x="145" y="121"/>
                  </a:lnTo>
                  <a:lnTo>
                    <a:pt x="142" y="121"/>
                  </a:lnTo>
                  <a:lnTo>
                    <a:pt x="104" y="128"/>
                  </a:lnTo>
                  <a:lnTo>
                    <a:pt x="104" y="128"/>
                  </a:lnTo>
                  <a:lnTo>
                    <a:pt x="104" y="128"/>
                  </a:lnTo>
                  <a:lnTo>
                    <a:pt x="66" y="121"/>
                  </a:lnTo>
                  <a:lnTo>
                    <a:pt x="66" y="121"/>
                  </a:lnTo>
                  <a:lnTo>
                    <a:pt x="66" y="121"/>
                  </a:lnTo>
                  <a:lnTo>
                    <a:pt x="31" y="110"/>
                  </a:lnTo>
                  <a:lnTo>
                    <a:pt x="31" y="110"/>
                  </a:lnTo>
                  <a:lnTo>
                    <a:pt x="31" y="11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7" y="9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0" y="41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31" y="17"/>
                  </a:lnTo>
                  <a:lnTo>
                    <a:pt x="66" y="3"/>
                  </a:lnTo>
                  <a:lnTo>
                    <a:pt x="66" y="3"/>
                  </a:lnTo>
                  <a:lnTo>
                    <a:pt x="66" y="3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42" y="3"/>
                  </a:lnTo>
                  <a:lnTo>
                    <a:pt x="142" y="3"/>
                  </a:lnTo>
                  <a:lnTo>
                    <a:pt x="145" y="3"/>
                  </a:lnTo>
                  <a:lnTo>
                    <a:pt x="176" y="17"/>
                  </a:lnTo>
                  <a:lnTo>
                    <a:pt x="176" y="17"/>
                  </a:lnTo>
                  <a:lnTo>
                    <a:pt x="176" y="21"/>
                  </a:lnTo>
                  <a:lnTo>
                    <a:pt x="197" y="41"/>
                  </a:lnTo>
                  <a:lnTo>
                    <a:pt x="197" y="41"/>
                  </a:lnTo>
                  <a:lnTo>
                    <a:pt x="197" y="41"/>
                  </a:lnTo>
                  <a:lnTo>
                    <a:pt x="207" y="62"/>
                  </a:lnTo>
                  <a:lnTo>
                    <a:pt x="200" y="6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72" name="Freeform 694"/>
            <p:cNvSpPr>
              <a:spLocks/>
            </p:cNvSpPr>
            <p:nvPr/>
          </p:nvSpPr>
          <p:spPr bwMode="auto">
            <a:xfrm>
              <a:off x="5062538" y="4681538"/>
              <a:ext cx="11112" cy="6350"/>
            </a:xfrm>
            <a:custGeom>
              <a:avLst/>
              <a:gdLst>
                <a:gd name="T0" fmla="*/ 0 w 7"/>
                <a:gd name="T1" fmla="*/ 0 h 4"/>
                <a:gd name="T2" fmla="*/ 0 w 7"/>
                <a:gd name="T3" fmla="*/ 0 h 4"/>
                <a:gd name="T4" fmla="*/ 0 w 7"/>
                <a:gd name="T5" fmla="*/ 4 h 4"/>
                <a:gd name="T6" fmla="*/ 7 w 7"/>
                <a:gd name="T7" fmla="*/ 0 h 4"/>
                <a:gd name="T8" fmla="*/ 7 w 7"/>
                <a:gd name="T9" fmla="*/ 4 h 4"/>
                <a:gd name="T10" fmla="*/ 7 w 7"/>
                <a:gd name="T11" fmla="*/ 4 h 4"/>
                <a:gd name="T12" fmla="*/ 0 w 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73" name="Rectangle 695"/>
            <p:cNvSpPr>
              <a:spLocks noChangeArrowheads="1"/>
            </p:cNvSpPr>
            <p:nvPr/>
          </p:nvSpPr>
          <p:spPr bwMode="auto">
            <a:xfrm>
              <a:off x="4837113" y="4627563"/>
              <a:ext cx="207962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LAX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74" name="Freeform 696"/>
            <p:cNvSpPr>
              <a:spLocks/>
            </p:cNvSpPr>
            <p:nvPr/>
          </p:nvSpPr>
          <p:spPr bwMode="auto">
            <a:xfrm>
              <a:off x="5721350" y="4484688"/>
              <a:ext cx="317500" cy="192087"/>
            </a:xfrm>
            <a:custGeom>
              <a:avLst/>
              <a:gdLst>
                <a:gd name="T0" fmla="*/ 200 w 200"/>
                <a:gd name="T1" fmla="*/ 58 h 121"/>
                <a:gd name="T2" fmla="*/ 189 w 200"/>
                <a:gd name="T3" fmla="*/ 38 h 121"/>
                <a:gd name="T4" fmla="*/ 169 w 200"/>
                <a:gd name="T5" fmla="*/ 17 h 121"/>
                <a:gd name="T6" fmla="*/ 138 w 200"/>
                <a:gd name="T7" fmla="*/ 3 h 121"/>
                <a:gd name="T8" fmla="*/ 100 w 200"/>
                <a:gd name="T9" fmla="*/ 0 h 121"/>
                <a:gd name="T10" fmla="*/ 62 w 200"/>
                <a:gd name="T11" fmla="*/ 3 h 121"/>
                <a:gd name="T12" fmla="*/ 27 w 200"/>
                <a:gd name="T13" fmla="*/ 17 h 121"/>
                <a:gd name="T14" fmla="*/ 6 w 200"/>
                <a:gd name="T15" fmla="*/ 38 h 121"/>
                <a:gd name="T16" fmla="*/ 0 w 200"/>
                <a:gd name="T17" fmla="*/ 58 h 121"/>
                <a:gd name="T18" fmla="*/ 6 w 200"/>
                <a:gd name="T19" fmla="*/ 83 h 121"/>
                <a:gd name="T20" fmla="*/ 27 w 200"/>
                <a:gd name="T21" fmla="*/ 103 h 121"/>
                <a:gd name="T22" fmla="*/ 62 w 200"/>
                <a:gd name="T23" fmla="*/ 114 h 121"/>
                <a:gd name="T24" fmla="*/ 100 w 200"/>
                <a:gd name="T25" fmla="*/ 121 h 121"/>
                <a:gd name="T26" fmla="*/ 138 w 200"/>
                <a:gd name="T27" fmla="*/ 114 h 121"/>
                <a:gd name="T28" fmla="*/ 169 w 200"/>
                <a:gd name="T29" fmla="*/ 103 h 121"/>
                <a:gd name="T30" fmla="*/ 189 w 200"/>
                <a:gd name="T31" fmla="*/ 83 h 121"/>
                <a:gd name="T32" fmla="*/ 200 w 200"/>
                <a:gd name="T33" fmla="*/ 5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121">
                  <a:moveTo>
                    <a:pt x="200" y="58"/>
                  </a:moveTo>
                  <a:lnTo>
                    <a:pt x="189" y="38"/>
                  </a:lnTo>
                  <a:lnTo>
                    <a:pt x="169" y="17"/>
                  </a:lnTo>
                  <a:lnTo>
                    <a:pt x="138" y="3"/>
                  </a:lnTo>
                  <a:lnTo>
                    <a:pt x="100" y="0"/>
                  </a:lnTo>
                  <a:lnTo>
                    <a:pt x="62" y="3"/>
                  </a:lnTo>
                  <a:lnTo>
                    <a:pt x="27" y="17"/>
                  </a:lnTo>
                  <a:lnTo>
                    <a:pt x="6" y="38"/>
                  </a:lnTo>
                  <a:lnTo>
                    <a:pt x="0" y="58"/>
                  </a:lnTo>
                  <a:lnTo>
                    <a:pt x="6" y="83"/>
                  </a:lnTo>
                  <a:lnTo>
                    <a:pt x="27" y="103"/>
                  </a:lnTo>
                  <a:lnTo>
                    <a:pt x="62" y="114"/>
                  </a:lnTo>
                  <a:lnTo>
                    <a:pt x="100" y="121"/>
                  </a:lnTo>
                  <a:lnTo>
                    <a:pt x="138" y="114"/>
                  </a:lnTo>
                  <a:lnTo>
                    <a:pt x="169" y="103"/>
                  </a:lnTo>
                  <a:lnTo>
                    <a:pt x="189" y="83"/>
                  </a:lnTo>
                  <a:lnTo>
                    <a:pt x="200" y="5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75" name="Freeform 697"/>
            <p:cNvSpPr>
              <a:spLocks/>
            </p:cNvSpPr>
            <p:nvPr/>
          </p:nvSpPr>
          <p:spPr bwMode="auto">
            <a:xfrm>
              <a:off x="5715000" y="4478338"/>
              <a:ext cx="328613" cy="203200"/>
            </a:xfrm>
            <a:custGeom>
              <a:avLst/>
              <a:gdLst>
                <a:gd name="T0" fmla="*/ 190 w 207"/>
                <a:gd name="T1" fmla="*/ 45 h 128"/>
                <a:gd name="T2" fmla="*/ 193 w 207"/>
                <a:gd name="T3" fmla="*/ 45 h 128"/>
                <a:gd name="T4" fmla="*/ 173 w 207"/>
                <a:gd name="T5" fmla="*/ 24 h 128"/>
                <a:gd name="T6" fmla="*/ 142 w 207"/>
                <a:gd name="T7" fmla="*/ 11 h 128"/>
                <a:gd name="T8" fmla="*/ 142 w 207"/>
                <a:gd name="T9" fmla="*/ 11 h 128"/>
                <a:gd name="T10" fmla="*/ 104 w 207"/>
                <a:gd name="T11" fmla="*/ 7 h 128"/>
                <a:gd name="T12" fmla="*/ 66 w 207"/>
                <a:gd name="T13" fmla="*/ 11 h 128"/>
                <a:gd name="T14" fmla="*/ 69 w 207"/>
                <a:gd name="T15" fmla="*/ 11 h 128"/>
                <a:gd name="T16" fmla="*/ 35 w 207"/>
                <a:gd name="T17" fmla="*/ 24 h 128"/>
                <a:gd name="T18" fmla="*/ 14 w 207"/>
                <a:gd name="T19" fmla="*/ 45 h 128"/>
                <a:gd name="T20" fmla="*/ 14 w 207"/>
                <a:gd name="T21" fmla="*/ 45 h 128"/>
                <a:gd name="T22" fmla="*/ 7 w 207"/>
                <a:gd name="T23" fmla="*/ 62 h 128"/>
                <a:gd name="T24" fmla="*/ 14 w 207"/>
                <a:gd name="T25" fmla="*/ 87 h 128"/>
                <a:gd name="T26" fmla="*/ 14 w 207"/>
                <a:gd name="T27" fmla="*/ 87 h 128"/>
                <a:gd name="T28" fmla="*/ 35 w 207"/>
                <a:gd name="T29" fmla="*/ 104 h 128"/>
                <a:gd name="T30" fmla="*/ 69 w 207"/>
                <a:gd name="T31" fmla="*/ 114 h 128"/>
                <a:gd name="T32" fmla="*/ 66 w 207"/>
                <a:gd name="T33" fmla="*/ 114 h 128"/>
                <a:gd name="T34" fmla="*/ 104 w 207"/>
                <a:gd name="T35" fmla="*/ 121 h 128"/>
                <a:gd name="T36" fmla="*/ 142 w 207"/>
                <a:gd name="T37" fmla="*/ 114 h 128"/>
                <a:gd name="T38" fmla="*/ 142 w 207"/>
                <a:gd name="T39" fmla="*/ 114 h 128"/>
                <a:gd name="T40" fmla="*/ 173 w 207"/>
                <a:gd name="T41" fmla="*/ 107 h 128"/>
                <a:gd name="T42" fmla="*/ 193 w 207"/>
                <a:gd name="T43" fmla="*/ 87 h 128"/>
                <a:gd name="T44" fmla="*/ 190 w 207"/>
                <a:gd name="T45" fmla="*/ 87 h 128"/>
                <a:gd name="T46" fmla="*/ 200 w 207"/>
                <a:gd name="T47" fmla="*/ 62 h 128"/>
                <a:gd name="T48" fmla="*/ 207 w 207"/>
                <a:gd name="T49" fmla="*/ 66 h 128"/>
                <a:gd name="T50" fmla="*/ 197 w 207"/>
                <a:gd name="T51" fmla="*/ 90 h 128"/>
                <a:gd name="T52" fmla="*/ 176 w 207"/>
                <a:gd name="T53" fmla="*/ 111 h 128"/>
                <a:gd name="T54" fmla="*/ 176 w 207"/>
                <a:gd name="T55" fmla="*/ 111 h 128"/>
                <a:gd name="T56" fmla="*/ 145 w 207"/>
                <a:gd name="T57" fmla="*/ 121 h 128"/>
                <a:gd name="T58" fmla="*/ 104 w 207"/>
                <a:gd name="T59" fmla="*/ 128 h 128"/>
                <a:gd name="T60" fmla="*/ 104 w 207"/>
                <a:gd name="T61" fmla="*/ 128 h 128"/>
                <a:gd name="T62" fmla="*/ 66 w 207"/>
                <a:gd name="T63" fmla="*/ 121 h 128"/>
                <a:gd name="T64" fmla="*/ 31 w 207"/>
                <a:gd name="T65" fmla="*/ 111 h 128"/>
                <a:gd name="T66" fmla="*/ 31 w 207"/>
                <a:gd name="T67" fmla="*/ 111 h 128"/>
                <a:gd name="T68" fmla="*/ 10 w 207"/>
                <a:gd name="T69" fmla="*/ 90 h 128"/>
                <a:gd name="T70" fmla="*/ 0 w 207"/>
                <a:gd name="T71" fmla="*/ 66 h 128"/>
                <a:gd name="T72" fmla="*/ 0 w 207"/>
                <a:gd name="T73" fmla="*/ 62 h 128"/>
                <a:gd name="T74" fmla="*/ 7 w 207"/>
                <a:gd name="T75" fmla="*/ 42 h 128"/>
                <a:gd name="T76" fmla="*/ 31 w 207"/>
                <a:gd name="T77" fmla="*/ 21 h 128"/>
                <a:gd name="T78" fmla="*/ 31 w 207"/>
                <a:gd name="T79" fmla="*/ 17 h 128"/>
                <a:gd name="T80" fmla="*/ 66 w 207"/>
                <a:gd name="T81" fmla="*/ 4 h 128"/>
                <a:gd name="T82" fmla="*/ 104 w 207"/>
                <a:gd name="T83" fmla="*/ 0 h 128"/>
                <a:gd name="T84" fmla="*/ 104 w 207"/>
                <a:gd name="T85" fmla="*/ 0 h 128"/>
                <a:gd name="T86" fmla="*/ 142 w 207"/>
                <a:gd name="T87" fmla="*/ 4 h 128"/>
                <a:gd name="T88" fmla="*/ 176 w 207"/>
                <a:gd name="T89" fmla="*/ 17 h 128"/>
                <a:gd name="T90" fmla="*/ 176 w 207"/>
                <a:gd name="T91" fmla="*/ 21 h 128"/>
                <a:gd name="T92" fmla="*/ 197 w 207"/>
                <a:gd name="T93" fmla="*/ 42 h 128"/>
                <a:gd name="T94" fmla="*/ 207 w 207"/>
                <a:gd name="T95" fmla="*/ 6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7" h="128">
                  <a:moveTo>
                    <a:pt x="200" y="66"/>
                  </a:moveTo>
                  <a:lnTo>
                    <a:pt x="190" y="45"/>
                  </a:lnTo>
                  <a:lnTo>
                    <a:pt x="193" y="45"/>
                  </a:lnTo>
                  <a:lnTo>
                    <a:pt x="193" y="45"/>
                  </a:lnTo>
                  <a:lnTo>
                    <a:pt x="173" y="24"/>
                  </a:lnTo>
                  <a:lnTo>
                    <a:pt x="173" y="24"/>
                  </a:lnTo>
                  <a:lnTo>
                    <a:pt x="173" y="24"/>
                  </a:lnTo>
                  <a:lnTo>
                    <a:pt x="142" y="11"/>
                  </a:lnTo>
                  <a:lnTo>
                    <a:pt x="142" y="11"/>
                  </a:lnTo>
                  <a:lnTo>
                    <a:pt x="142" y="11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66" y="11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35" y="24"/>
                  </a:lnTo>
                  <a:lnTo>
                    <a:pt x="35" y="24"/>
                  </a:lnTo>
                  <a:lnTo>
                    <a:pt x="35" y="24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7" y="66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14" y="87"/>
                  </a:lnTo>
                  <a:lnTo>
                    <a:pt x="14" y="87"/>
                  </a:lnTo>
                  <a:lnTo>
                    <a:pt x="14" y="87"/>
                  </a:lnTo>
                  <a:lnTo>
                    <a:pt x="35" y="107"/>
                  </a:lnTo>
                  <a:lnTo>
                    <a:pt x="35" y="104"/>
                  </a:lnTo>
                  <a:lnTo>
                    <a:pt x="35" y="104"/>
                  </a:lnTo>
                  <a:lnTo>
                    <a:pt x="69" y="114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42" y="114"/>
                  </a:lnTo>
                  <a:lnTo>
                    <a:pt x="142" y="114"/>
                  </a:lnTo>
                  <a:lnTo>
                    <a:pt x="142" y="114"/>
                  </a:lnTo>
                  <a:lnTo>
                    <a:pt x="173" y="104"/>
                  </a:lnTo>
                  <a:lnTo>
                    <a:pt x="173" y="107"/>
                  </a:lnTo>
                  <a:lnTo>
                    <a:pt x="173" y="107"/>
                  </a:lnTo>
                  <a:lnTo>
                    <a:pt x="193" y="87"/>
                  </a:lnTo>
                  <a:lnTo>
                    <a:pt x="190" y="87"/>
                  </a:lnTo>
                  <a:lnTo>
                    <a:pt x="190" y="87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7" y="66"/>
                  </a:lnTo>
                  <a:lnTo>
                    <a:pt x="207" y="66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176" y="111"/>
                  </a:lnTo>
                  <a:lnTo>
                    <a:pt x="176" y="111"/>
                  </a:lnTo>
                  <a:lnTo>
                    <a:pt x="176" y="111"/>
                  </a:lnTo>
                  <a:lnTo>
                    <a:pt x="145" y="121"/>
                  </a:lnTo>
                  <a:lnTo>
                    <a:pt x="145" y="121"/>
                  </a:lnTo>
                  <a:lnTo>
                    <a:pt x="142" y="121"/>
                  </a:lnTo>
                  <a:lnTo>
                    <a:pt x="104" y="128"/>
                  </a:lnTo>
                  <a:lnTo>
                    <a:pt x="104" y="128"/>
                  </a:lnTo>
                  <a:lnTo>
                    <a:pt x="104" y="128"/>
                  </a:lnTo>
                  <a:lnTo>
                    <a:pt x="66" y="121"/>
                  </a:lnTo>
                  <a:lnTo>
                    <a:pt x="66" y="121"/>
                  </a:lnTo>
                  <a:lnTo>
                    <a:pt x="66" y="12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7" y="9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0" y="42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31" y="17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5" y="4"/>
                  </a:lnTo>
                  <a:lnTo>
                    <a:pt x="176" y="17"/>
                  </a:lnTo>
                  <a:lnTo>
                    <a:pt x="176" y="17"/>
                  </a:lnTo>
                  <a:lnTo>
                    <a:pt x="176" y="21"/>
                  </a:lnTo>
                  <a:lnTo>
                    <a:pt x="197" y="42"/>
                  </a:lnTo>
                  <a:lnTo>
                    <a:pt x="197" y="42"/>
                  </a:lnTo>
                  <a:lnTo>
                    <a:pt x="197" y="42"/>
                  </a:lnTo>
                  <a:lnTo>
                    <a:pt x="207" y="62"/>
                  </a:lnTo>
                  <a:lnTo>
                    <a:pt x="200" y="6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76" name="Freeform 698"/>
            <p:cNvSpPr>
              <a:spLocks/>
            </p:cNvSpPr>
            <p:nvPr/>
          </p:nvSpPr>
          <p:spPr bwMode="auto">
            <a:xfrm>
              <a:off x="6032500" y="4576763"/>
              <a:ext cx="11113" cy="6350"/>
            </a:xfrm>
            <a:custGeom>
              <a:avLst/>
              <a:gdLst>
                <a:gd name="T0" fmla="*/ 0 w 7"/>
                <a:gd name="T1" fmla="*/ 0 h 4"/>
                <a:gd name="T2" fmla="*/ 0 w 7"/>
                <a:gd name="T3" fmla="*/ 0 h 4"/>
                <a:gd name="T4" fmla="*/ 0 w 7"/>
                <a:gd name="T5" fmla="*/ 4 h 4"/>
                <a:gd name="T6" fmla="*/ 7 w 7"/>
                <a:gd name="T7" fmla="*/ 0 h 4"/>
                <a:gd name="T8" fmla="*/ 7 w 7"/>
                <a:gd name="T9" fmla="*/ 4 h 4"/>
                <a:gd name="T10" fmla="*/ 7 w 7"/>
                <a:gd name="T11" fmla="*/ 4 h 4"/>
                <a:gd name="T12" fmla="*/ 0 w 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77" name="Rectangle 699"/>
            <p:cNvSpPr>
              <a:spLocks noChangeArrowheads="1"/>
            </p:cNvSpPr>
            <p:nvPr/>
          </p:nvSpPr>
          <p:spPr bwMode="auto">
            <a:xfrm>
              <a:off x="5794375" y="4522788"/>
              <a:ext cx="225425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DFW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78" name="Freeform 700"/>
            <p:cNvSpPr>
              <a:spLocks/>
            </p:cNvSpPr>
            <p:nvPr/>
          </p:nvSpPr>
          <p:spPr bwMode="auto">
            <a:xfrm>
              <a:off x="4700588" y="4029075"/>
              <a:ext cx="319087" cy="192088"/>
            </a:xfrm>
            <a:custGeom>
              <a:avLst/>
              <a:gdLst>
                <a:gd name="T0" fmla="*/ 201 w 201"/>
                <a:gd name="T1" fmla="*/ 58 h 121"/>
                <a:gd name="T2" fmla="*/ 190 w 201"/>
                <a:gd name="T3" fmla="*/ 38 h 121"/>
                <a:gd name="T4" fmla="*/ 170 w 201"/>
                <a:gd name="T5" fmla="*/ 17 h 121"/>
                <a:gd name="T6" fmla="*/ 139 w 201"/>
                <a:gd name="T7" fmla="*/ 3 h 121"/>
                <a:gd name="T8" fmla="*/ 101 w 201"/>
                <a:gd name="T9" fmla="*/ 0 h 121"/>
                <a:gd name="T10" fmla="*/ 63 w 201"/>
                <a:gd name="T11" fmla="*/ 3 h 121"/>
                <a:gd name="T12" fmla="*/ 28 w 201"/>
                <a:gd name="T13" fmla="*/ 17 h 121"/>
                <a:gd name="T14" fmla="*/ 7 w 201"/>
                <a:gd name="T15" fmla="*/ 38 h 121"/>
                <a:gd name="T16" fmla="*/ 0 w 201"/>
                <a:gd name="T17" fmla="*/ 58 h 121"/>
                <a:gd name="T18" fmla="*/ 7 w 201"/>
                <a:gd name="T19" fmla="*/ 83 h 121"/>
                <a:gd name="T20" fmla="*/ 28 w 201"/>
                <a:gd name="T21" fmla="*/ 103 h 121"/>
                <a:gd name="T22" fmla="*/ 63 w 201"/>
                <a:gd name="T23" fmla="*/ 114 h 121"/>
                <a:gd name="T24" fmla="*/ 101 w 201"/>
                <a:gd name="T25" fmla="*/ 121 h 121"/>
                <a:gd name="T26" fmla="*/ 139 w 201"/>
                <a:gd name="T27" fmla="*/ 114 h 121"/>
                <a:gd name="T28" fmla="*/ 170 w 201"/>
                <a:gd name="T29" fmla="*/ 103 h 121"/>
                <a:gd name="T30" fmla="*/ 190 w 201"/>
                <a:gd name="T31" fmla="*/ 83 h 121"/>
                <a:gd name="T32" fmla="*/ 201 w 201"/>
                <a:gd name="T33" fmla="*/ 5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1" h="121">
                  <a:moveTo>
                    <a:pt x="201" y="58"/>
                  </a:moveTo>
                  <a:lnTo>
                    <a:pt x="190" y="38"/>
                  </a:lnTo>
                  <a:lnTo>
                    <a:pt x="170" y="17"/>
                  </a:lnTo>
                  <a:lnTo>
                    <a:pt x="139" y="3"/>
                  </a:lnTo>
                  <a:lnTo>
                    <a:pt x="101" y="0"/>
                  </a:lnTo>
                  <a:lnTo>
                    <a:pt x="63" y="3"/>
                  </a:lnTo>
                  <a:lnTo>
                    <a:pt x="28" y="17"/>
                  </a:lnTo>
                  <a:lnTo>
                    <a:pt x="7" y="38"/>
                  </a:lnTo>
                  <a:lnTo>
                    <a:pt x="0" y="58"/>
                  </a:lnTo>
                  <a:lnTo>
                    <a:pt x="7" y="83"/>
                  </a:lnTo>
                  <a:lnTo>
                    <a:pt x="28" y="103"/>
                  </a:lnTo>
                  <a:lnTo>
                    <a:pt x="63" y="114"/>
                  </a:lnTo>
                  <a:lnTo>
                    <a:pt x="101" y="121"/>
                  </a:lnTo>
                  <a:lnTo>
                    <a:pt x="139" y="114"/>
                  </a:lnTo>
                  <a:lnTo>
                    <a:pt x="170" y="103"/>
                  </a:lnTo>
                  <a:lnTo>
                    <a:pt x="190" y="83"/>
                  </a:lnTo>
                  <a:lnTo>
                    <a:pt x="201" y="5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79" name="Freeform 701"/>
            <p:cNvSpPr>
              <a:spLocks/>
            </p:cNvSpPr>
            <p:nvPr/>
          </p:nvSpPr>
          <p:spPr bwMode="auto">
            <a:xfrm>
              <a:off x="4695825" y="4022725"/>
              <a:ext cx="328613" cy="203200"/>
            </a:xfrm>
            <a:custGeom>
              <a:avLst/>
              <a:gdLst>
                <a:gd name="T0" fmla="*/ 190 w 207"/>
                <a:gd name="T1" fmla="*/ 45 h 128"/>
                <a:gd name="T2" fmla="*/ 193 w 207"/>
                <a:gd name="T3" fmla="*/ 45 h 128"/>
                <a:gd name="T4" fmla="*/ 173 w 207"/>
                <a:gd name="T5" fmla="*/ 24 h 128"/>
                <a:gd name="T6" fmla="*/ 142 w 207"/>
                <a:gd name="T7" fmla="*/ 11 h 128"/>
                <a:gd name="T8" fmla="*/ 142 w 207"/>
                <a:gd name="T9" fmla="*/ 11 h 128"/>
                <a:gd name="T10" fmla="*/ 104 w 207"/>
                <a:gd name="T11" fmla="*/ 7 h 128"/>
                <a:gd name="T12" fmla="*/ 66 w 207"/>
                <a:gd name="T13" fmla="*/ 11 h 128"/>
                <a:gd name="T14" fmla="*/ 69 w 207"/>
                <a:gd name="T15" fmla="*/ 11 h 128"/>
                <a:gd name="T16" fmla="*/ 35 w 207"/>
                <a:gd name="T17" fmla="*/ 24 h 128"/>
                <a:gd name="T18" fmla="*/ 14 w 207"/>
                <a:gd name="T19" fmla="*/ 45 h 128"/>
                <a:gd name="T20" fmla="*/ 14 w 207"/>
                <a:gd name="T21" fmla="*/ 45 h 128"/>
                <a:gd name="T22" fmla="*/ 7 w 207"/>
                <a:gd name="T23" fmla="*/ 62 h 128"/>
                <a:gd name="T24" fmla="*/ 14 w 207"/>
                <a:gd name="T25" fmla="*/ 87 h 128"/>
                <a:gd name="T26" fmla="*/ 14 w 207"/>
                <a:gd name="T27" fmla="*/ 87 h 128"/>
                <a:gd name="T28" fmla="*/ 35 w 207"/>
                <a:gd name="T29" fmla="*/ 104 h 128"/>
                <a:gd name="T30" fmla="*/ 69 w 207"/>
                <a:gd name="T31" fmla="*/ 114 h 128"/>
                <a:gd name="T32" fmla="*/ 66 w 207"/>
                <a:gd name="T33" fmla="*/ 114 h 128"/>
                <a:gd name="T34" fmla="*/ 104 w 207"/>
                <a:gd name="T35" fmla="*/ 121 h 128"/>
                <a:gd name="T36" fmla="*/ 142 w 207"/>
                <a:gd name="T37" fmla="*/ 114 h 128"/>
                <a:gd name="T38" fmla="*/ 142 w 207"/>
                <a:gd name="T39" fmla="*/ 114 h 128"/>
                <a:gd name="T40" fmla="*/ 173 w 207"/>
                <a:gd name="T41" fmla="*/ 107 h 128"/>
                <a:gd name="T42" fmla="*/ 193 w 207"/>
                <a:gd name="T43" fmla="*/ 87 h 128"/>
                <a:gd name="T44" fmla="*/ 190 w 207"/>
                <a:gd name="T45" fmla="*/ 87 h 128"/>
                <a:gd name="T46" fmla="*/ 200 w 207"/>
                <a:gd name="T47" fmla="*/ 62 h 128"/>
                <a:gd name="T48" fmla="*/ 207 w 207"/>
                <a:gd name="T49" fmla="*/ 66 h 128"/>
                <a:gd name="T50" fmla="*/ 197 w 207"/>
                <a:gd name="T51" fmla="*/ 90 h 128"/>
                <a:gd name="T52" fmla="*/ 176 w 207"/>
                <a:gd name="T53" fmla="*/ 111 h 128"/>
                <a:gd name="T54" fmla="*/ 176 w 207"/>
                <a:gd name="T55" fmla="*/ 111 h 128"/>
                <a:gd name="T56" fmla="*/ 145 w 207"/>
                <a:gd name="T57" fmla="*/ 121 h 128"/>
                <a:gd name="T58" fmla="*/ 104 w 207"/>
                <a:gd name="T59" fmla="*/ 128 h 128"/>
                <a:gd name="T60" fmla="*/ 104 w 207"/>
                <a:gd name="T61" fmla="*/ 128 h 128"/>
                <a:gd name="T62" fmla="*/ 66 w 207"/>
                <a:gd name="T63" fmla="*/ 121 h 128"/>
                <a:gd name="T64" fmla="*/ 31 w 207"/>
                <a:gd name="T65" fmla="*/ 111 h 128"/>
                <a:gd name="T66" fmla="*/ 31 w 207"/>
                <a:gd name="T67" fmla="*/ 111 h 128"/>
                <a:gd name="T68" fmla="*/ 10 w 207"/>
                <a:gd name="T69" fmla="*/ 90 h 128"/>
                <a:gd name="T70" fmla="*/ 0 w 207"/>
                <a:gd name="T71" fmla="*/ 66 h 128"/>
                <a:gd name="T72" fmla="*/ 0 w 207"/>
                <a:gd name="T73" fmla="*/ 62 h 128"/>
                <a:gd name="T74" fmla="*/ 7 w 207"/>
                <a:gd name="T75" fmla="*/ 42 h 128"/>
                <a:gd name="T76" fmla="*/ 31 w 207"/>
                <a:gd name="T77" fmla="*/ 21 h 128"/>
                <a:gd name="T78" fmla="*/ 31 w 207"/>
                <a:gd name="T79" fmla="*/ 18 h 128"/>
                <a:gd name="T80" fmla="*/ 66 w 207"/>
                <a:gd name="T81" fmla="*/ 4 h 128"/>
                <a:gd name="T82" fmla="*/ 104 w 207"/>
                <a:gd name="T83" fmla="*/ 0 h 128"/>
                <a:gd name="T84" fmla="*/ 104 w 207"/>
                <a:gd name="T85" fmla="*/ 0 h 128"/>
                <a:gd name="T86" fmla="*/ 142 w 207"/>
                <a:gd name="T87" fmla="*/ 4 h 128"/>
                <a:gd name="T88" fmla="*/ 176 w 207"/>
                <a:gd name="T89" fmla="*/ 18 h 128"/>
                <a:gd name="T90" fmla="*/ 176 w 207"/>
                <a:gd name="T91" fmla="*/ 21 h 128"/>
                <a:gd name="T92" fmla="*/ 197 w 207"/>
                <a:gd name="T93" fmla="*/ 42 h 128"/>
                <a:gd name="T94" fmla="*/ 207 w 207"/>
                <a:gd name="T95" fmla="*/ 6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7" h="128">
                  <a:moveTo>
                    <a:pt x="200" y="66"/>
                  </a:moveTo>
                  <a:lnTo>
                    <a:pt x="190" y="45"/>
                  </a:lnTo>
                  <a:lnTo>
                    <a:pt x="193" y="45"/>
                  </a:lnTo>
                  <a:lnTo>
                    <a:pt x="193" y="45"/>
                  </a:lnTo>
                  <a:lnTo>
                    <a:pt x="173" y="24"/>
                  </a:lnTo>
                  <a:lnTo>
                    <a:pt x="173" y="24"/>
                  </a:lnTo>
                  <a:lnTo>
                    <a:pt x="173" y="24"/>
                  </a:lnTo>
                  <a:lnTo>
                    <a:pt x="142" y="11"/>
                  </a:lnTo>
                  <a:lnTo>
                    <a:pt x="142" y="11"/>
                  </a:lnTo>
                  <a:lnTo>
                    <a:pt x="142" y="11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66" y="11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35" y="24"/>
                  </a:lnTo>
                  <a:lnTo>
                    <a:pt x="35" y="24"/>
                  </a:lnTo>
                  <a:lnTo>
                    <a:pt x="35" y="24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7" y="66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14" y="87"/>
                  </a:lnTo>
                  <a:lnTo>
                    <a:pt x="14" y="87"/>
                  </a:lnTo>
                  <a:lnTo>
                    <a:pt x="14" y="87"/>
                  </a:lnTo>
                  <a:lnTo>
                    <a:pt x="35" y="107"/>
                  </a:lnTo>
                  <a:lnTo>
                    <a:pt x="35" y="104"/>
                  </a:lnTo>
                  <a:lnTo>
                    <a:pt x="35" y="104"/>
                  </a:lnTo>
                  <a:lnTo>
                    <a:pt x="69" y="114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42" y="114"/>
                  </a:lnTo>
                  <a:lnTo>
                    <a:pt x="142" y="114"/>
                  </a:lnTo>
                  <a:lnTo>
                    <a:pt x="142" y="114"/>
                  </a:lnTo>
                  <a:lnTo>
                    <a:pt x="173" y="104"/>
                  </a:lnTo>
                  <a:lnTo>
                    <a:pt x="173" y="107"/>
                  </a:lnTo>
                  <a:lnTo>
                    <a:pt x="173" y="107"/>
                  </a:lnTo>
                  <a:lnTo>
                    <a:pt x="193" y="87"/>
                  </a:lnTo>
                  <a:lnTo>
                    <a:pt x="190" y="87"/>
                  </a:lnTo>
                  <a:lnTo>
                    <a:pt x="190" y="87"/>
                  </a:lnTo>
                  <a:lnTo>
                    <a:pt x="200" y="62"/>
                  </a:lnTo>
                  <a:lnTo>
                    <a:pt x="200" y="62"/>
                  </a:lnTo>
                  <a:lnTo>
                    <a:pt x="207" y="66"/>
                  </a:lnTo>
                  <a:lnTo>
                    <a:pt x="207" y="66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176" y="111"/>
                  </a:lnTo>
                  <a:lnTo>
                    <a:pt x="176" y="111"/>
                  </a:lnTo>
                  <a:lnTo>
                    <a:pt x="176" y="111"/>
                  </a:lnTo>
                  <a:lnTo>
                    <a:pt x="145" y="121"/>
                  </a:lnTo>
                  <a:lnTo>
                    <a:pt x="145" y="121"/>
                  </a:lnTo>
                  <a:lnTo>
                    <a:pt x="142" y="121"/>
                  </a:lnTo>
                  <a:lnTo>
                    <a:pt x="104" y="128"/>
                  </a:lnTo>
                  <a:lnTo>
                    <a:pt x="104" y="128"/>
                  </a:lnTo>
                  <a:lnTo>
                    <a:pt x="104" y="128"/>
                  </a:lnTo>
                  <a:lnTo>
                    <a:pt x="66" y="121"/>
                  </a:lnTo>
                  <a:lnTo>
                    <a:pt x="66" y="121"/>
                  </a:lnTo>
                  <a:lnTo>
                    <a:pt x="66" y="12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7" y="9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2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0" y="42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31" y="18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5" y="4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6" y="21"/>
                  </a:lnTo>
                  <a:lnTo>
                    <a:pt x="197" y="42"/>
                  </a:lnTo>
                  <a:lnTo>
                    <a:pt x="197" y="42"/>
                  </a:lnTo>
                  <a:lnTo>
                    <a:pt x="197" y="42"/>
                  </a:lnTo>
                  <a:lnTo>
                    <a:pt x="207" y="62"/>
                  </a:lnTo>
                  <a:lnTo>
                    <a:pt x="200" y="6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80" name="Freeform 702"/>
            <p:cNvSpPr>
              <a:spLocks/>
            </p:cNvSpPr>
            <p:nvPr/>
          </p:nvSpPr>
          <p:spPr bwMode="auto">
            <a:xfrm>
              <a:off x="5013325" y="4121150"/>
              <a:ext cx="11113" cy="6350"/>
            </a:xfrm>
            <a:custGeom>
              <a:avLst/>
              <a:gdLst>
                <a:gd name="T0" fmla="*/ 0 w 7"/>
                <a:gd name="T1" fmla="*/ 0 h 4"/>
                <a:gd name="T2" fmla="*/ 0 w 7"/>
                <a:gd name="T3" fmla="*/ 0 h 4"/>
                <a:gd name="T4" fmla="*/ 0 w 7"/>
                <a:gd name="T5" fmla="*/ 4 h 4"/>
                <a:gd name="T6" fmla="*/ 7 w 7"/>
                <a:gd name="T7" fmla="*/ 0 h 4"/>
                <a:gd name="T8" fmla="*/ 7 w 7"/>
                <a:gd name="T9" fmla="*/ 4 h 4"/>
                <a:gd name="T10" fmla="*/ 7 w 7"/>
                <a:gd name="T11" fmla="*/ 4 h 4"/>
                <a:gd name="T12" fmla="*/ 0 w 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7" y="0"/>
                  </a:lnTo>
                  <a:lnTo>
                    <a:pt x="7" y="4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81" name="Rectangle 703"/>
            <p:cNvSpPr>
              <a:spLocks noChangeArrowheads="1"/>
            </p:cNvSpPr>
            <p:nvPr/>
          </p:nvSpPr>
          <p:spPr bwMode="auto">
            <a:xfrm>
              <a:off x="4794250" y="4067175"/>
              <a:ext cx="18732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SFO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82" name="Freeform 704"/>
            <p:cNvSpPr>
              <a:spLocks/>
            </p:cNvSpPr>
            <p:nvPr/>
          </p:nvSpPr>
          <p:spPr bwMode="auto">
            <a:xfrm>
              <a:off x="6910388" y="4078288"/>
              <a:ext cx="317500" cy="192087"/>
            </a:xfrm>
            <a:custGeom>
              <a:avLst/>
              <a:gdLst>
                <a:gd name="T0" fmla="*/ 200 w 200"/>
                <a:gd name="T1" fmla="*/ 59 h 121"/>
                <a:gd name="T2" fmla="*/ 190 w 200"/>
                <a:gd name="T3" fmla="*/ 38 h 121"/>
                <a:gd name="T4" fmla="*/ 169 w 200"/>
                <a:gd name="T5" fmla="*/ 17 h 121"/>
                <a:gd name="T6" fmla="*/ 138 w 200"/>
                <a:gd name="T7" fmla="*/ 3 h 121"/>
                <a:gd name="T8" fmla="*/ 100 w 200"/>
                <a:gd name="T9" fmla="*/ 0 h 121"/>
                <a:gd name="T10" fmla="*/ 62 w 200"/>
                <a:gd name="T11" fmla="*/ 3 h 121"/>
                <a:gd name="T12" fmla="*/ 27 w 200"/>
                <a:gd name="T13" fmla="*/ 17 h 121"/>
                <a:gd name="T14" fmla="*/ 7 w 200"/>
                <a:gd name="T15" fmla="*/ 38 h 121"/>
                <a:gd name="T16" fmla="*/ 0 w 200"/>
                <a:gd name="T17" fmla="*/ 59 h 121"/>
                <a:gd name="T18" fmla="*/ 7 w 200"/>
                <a:gd name="T19" fmla="*/ 83 h 121"/>
                <a:gd name="T20" fmla="*/ 27 w 200"/>
                <a:gd name="T21" fmla="*/ 104 h 121"/>
                <a:gd name="T22" fmla="*/ 62 w 200"/>
                <a:gd name="T23" fmla="*/ 114 h 121"/>
                <a:gd name="T24" fmla="*/ 100 w 200"/>
                <a:gd name="T25" fmla="*/ 121 h 121"/>
                <a:gd name="T26" fmla="*/ 138 w 200"/>
                <a:gd name="T27" fmla="*/ 114 h 121"/>
                <a:gd name="T28" fmla="*/ 169 w 200"/>
                <a:gd name="T29" fmla="*/ 104 h 121"/>
                <a:gd name="T30" fmla="*/ 190 w 200"/>
                <a:gd name="T31" fmla="*/ 83 h 121"/>
                <a:gd name="T32" fmla="*/ 200 w 200"/>
                <a:gd name="T33" fmla="*/ 5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121">
                  <a:moveTo>
                    <a:pt x="200" y="59"/>
                  </a:moveTo>
                  <a:lnTo>
                    <a:pt x="190" y="38"/>
                  </a:lnTo>
                  <a:lnTo>
                    <a:pt x="169" y="17"/>
                  </a:lnTo>
                  <a:lnTo>
                    <a:pt x="138" y="3"/>
                  </a:lnTo>
                  <a:lnTo>
                    <a:pt x="100" y="0"/>
                  </a:lnTo>
                  <a:lnTo>
                    <a:pt x="62" y="3"/>
                  </a:lnTo>
                  <a:lnTo>
                    <a:pt x="27" y="17"/>
                  </a:lnTo>
                  <a:lnTo>
                    <a:pt x="7" y="38"/>
                  </a:lnTo>
                  <a:lnTo>
                    <a:pt x="0" y="59"/>
                  </a:lnTo>
                  <a:lnTo>
                    <a:pt x="7" y="83"/>
                  </a:lnTo>
                  <a:lnTo>
                    <a:pt x="27" y="104"/>
                  </a:lnTo>
                  <a:lnTo>
                    <a:pt x="62" y="114"/>
                  </a:lnTo>
                  <a:lnTo>
                    <a:pt x="100" y="121"/>
                  </a:lnTo>
                  <a:lnTo>
                    <a:pt x="138" y="114"/>
                  </a:lnTo>
                  <a:lnTo>
                    <a:pt x="169" y="104"/>
                  </a:lnTo>
                  <a:lnTo>
                    <a:pt x="190" y="83"/>
                  </a:lnTo>
                  <a:lnTo>
                    <a:pt x="200" y="59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83" name="Freeform 705"/>
            <p:cNvSpPr>
              <a:spLocks/>
            </p:cNvSpPr>
            <p:nvPr/>
          </p:nvSpPr>
          <p:spPr bwMode="auto">
            <a:xfrm>
              <a:off x="6904038" y="4071938"/>
              <a:ext cx="328612" cy="203200"/>
            </a:xfrm>
            <a:custGeom>
              <a:avLst/>
              <a:gdLst>
                <a:gd name="T0" fmla="*/ 190 w 207"/>
                <a:gd name="T1" fmla="*/ 45 h 128"/>
                <a:gd name="T2" fmla="*/ 194 w 207"/>
                <a:gd name="T3" fmla="*/ 45 h 128"/>
                <a:gd name="T4" fmla="*/ 173 w 207"/>
                <a:gd name="T5" fmla="*/ 25 h 128"/>
                <a:gd name="T6" fmla="*/ 142 w 207"/>
                <a:gd name="T7" fmla="*/ 11 h 128"/>
                <a:gd name="T8" fmla="*/ 142 w 207"/>
                <a:gd name="T9" fmla="*/ 11 h 128"/>
                <a:gd name="T10" fmla="*/ 104 w 207"/>
                <a:gd name="T11" fmla="*/ 7 h 128"/>
                <a:gd name="T12" fmla="*/ 66 w 207"/>
                <a:gd name="T13" fmla="*/ 11 h 128"/>
                <a:gd name="T14" fmla="*/ 69 w 207"/>
                <a:gd name="T15" fmla="*/ 11 h 128"/>
                <a:gd name="T16" fmla="*/ 35 w 207"/>
                <a:gd name="T17" fmla="*/ 25 h 128"/>
                <a:gd name="T18" fmla="*/ 14 w 207"/>
                <a:gd name="T19" fmla="*/ 45 h 128"/>
                <a:gd name="T20" fmla="*/ 14 w 207"/>
                <a:gd name="T21" fmla="*/ 45 h 128"/>
                <a:gd name="T22" fmla="*/ 7 w 207"/>
                <a:gd name="T23" fmla="*/ 63 h 128"/>
                <a:gd name="T24" fmla="*/ 14 w 207"/>
                <a:gd name="T25" fmla="*/ 87 h 128"/>
                <a:gd name="T26" fmla="*/ 14 w 207"/>
                <a:gd name="T27" fmla="*/ 87 h 128"/>
                <a:gd name="T28" fmla="*/ 35 w 207"/>
                <a:gd name="T29" fmla="*/ 104 h 128"/>
                <a:gd name="T30" fmla="*/ 69 w 207"/>
                <a:gd name="T31" fmla="*/ 114 h 128"/>
                <a:gd name="T32" fmla="*/ 66 w 207"/>
                <a:gd name="T33" fmla="*/ 114 h 128"/>
                <a:gd name="T34" fmla="*/ 104 w 207"/>
                <a:gd name="T35" fmla="*/ 121 h 128"/>
                <a:gd name="T36" fmla="*/ 142 w 207"/>
                <a:gd name="T37" fmla="*/ 114 h 128"/>
                <a:gd name="T38" fmla="*/ 142 w 207"/>
                <a:gd name="T39" fmla="*/ 114 h 128"/>
                <a:gd name="T40" fmla="*/ 173 w 207"/>
                <a:gd name="T41" fmla="*/ 108 h 128"/>
                <a:gd name="T42" fmla="*/ 194 w 207"/>
                <a:gd name="T43" fmla="*/ 87 h 128"/>
                <a:gd name="T44" fmla="*/ 190 w 207"/>
                <a:gd name="T45" fmla="*/ 87 h 128"/>
                <a:gd name="T46" fmla="*/ 200 w 207"/>
                <a:gd name="T47" fmla="*/ 63 h 128"/>
                <a:gd name="T48" fmla="*/ 207 w 207"/>
                <a:gd name="T49" fmla="*/ 66 h 128"/>
                <a:gd name="T50" fmla="*/ 197 w 207"/>
                <a:gd name="T51" fmla="*/ 90 h 128"/>
                <a:gd name="T52" fmla="*/ 176 w 207"/>
                <a:gd name="T53" fmla="*/ 111 h 128"/>
                <a:gd name="T54" fmla="*/ 176 w 207"/>
                <a:gd name="T55" fmla="*/ 111 h 128"/>
                <a:gd name="T56" fmla="*/ 145 w 207"/>
                <a:gd name="T57" fmla="*/ 121 h 128"/>
                <a:gd name="T58" fmla="*/ 104 w 207"/>
                <a:gd name="T59" fmla="*/ 128 h 128"/>
                <a:gd name="T60" fmla="*/ 104 w 207"/>
                <a:gd name="T61" fmla="*/ 128 h 128"/>
                <a:gd name="T62" fmla="*/ 66 w 207"/>
                <a:gd name="T63" fmla="*/ 121 h 128"/>
                <a:gd name="T64" fmla="*/ 31 w 207"/>
                <a:gd name="T65" fmla="*/ 111 h 128"/>
                <a:gd name="T66" fmla="*/ 31 w 207"/>
                <a:gd name="T67" fmla="*/ 111 h 128"/>
                <a:gd name="T68" fmla="*/ 11 w 207"/>
                <a:gd name="T69" fmla="*/ 90 h 128"/>
                <a:gd name="T70" fmla="*/ 0 w 207"/>
                <a:gd name="T71" fmla="*/ 66 h 128"/>
                <a:gd name="T72" fmla="*/ 0 w 207"/>
                <a:gd name="T73" fmla="*/ 63 h 128"/>
                <a:gd name="T74" fmla="*/ 7 w 207"/>
                <a:gd name="T75" fmla="*/ 42 h 128"/>
                <a:gd name="T76" fmla="*/ 31 w 207"/>
                <a:gd name="T77" fmla="*/ 21 h 128"/>
                <a:gd name="T78" fmla="*/ 31 w 207"/>
                <a:gd name="T79" fmla="*/ 18 h 128"/>
                <a:gd name="T80" fmla="*/ 66 w 207"/>
                <a:gd name="T81" fmla="*/ 4 h 128"/>
                <a:gd name="T82" fmla="*/ 104 w 207"/>
                <a:gd name="T83" fmla="*/ 0 h 128"/>
                <a:gd name="T84" fmla="*/ 104 w 207"/>
                <a:gd name="T85" fmla="*/ 0 h 128"/>
                <a:gd name="T86" fmla="*/ 142 w 207"/>
                <a:gd name="T87" fmla="*/ 4 h 128"/>
                <a:gd name="T88" fmla="*/ 176 w 207"/>
                <a:gd name="T89" fmla="*/ 18 h 128"/>
                <a:gd name="T90" fmla="*/ 176 w 207"/>
                <a:gd name="T91" fmla="*/ 21 h 128"/>
                <a:gd name="T92" fmla="*/ 197 w 207"/>
                <a:gd name="T93" fmla="*/ 42 h 128"/>
                <a:gd name="T94" fmla="*/ 207 w 207"/>
                <a:gd name="T95" fmla="*/ 6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7" h="128">
                  <a:moveTo>
                    <a:pt x="200" y="66"/>
                  </a:moveTo>
                  <a:lnTo>
                    <a:pt x="190" y="45"/>
                  </a:lnTo>
                  <a:lnTo>
                    <a:pt x="194" y="45"/>
                  </a:lnTo>
                  <a:lnTo>
                    <a:pt x="194" y="45"/>
                  </a:lnTo>
                  <a:lnTo>
                    <a:pt x="173" y="25"/>
                  </a:lnTo>
                  <a:lnTo>
                    <a:pt x="173" y="25"/>
                  </a:lnTo>
                  <a:lnTo>
                    <a:pt x="173" y="25"/>
                  </a:lnTo>
                  <a:lnTo>
                    <a:pt x="142" y="11"/>
                  </a:lnTo>
                  <a:lnTo>
                    <a:pt x="142" y="11"/>
                  </a:lnTo>
                  <a:lnTo>
                    <a:pt x="142" y="11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66" y="11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35" y="25"/>
                  </a:lnTo>
                  <a:lnTo>
                    <a:pt x="35" y="25"/>
                  </a:lnTo>
                  <a:lnTo>
                    <a:pt x="35" y="25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7" y="66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14" y="87"/>
                  </a:lnTo>
                  <a:lnTo>
                    <a:pt x="14" y="87"/>
                  </a:lnTo>
                  <a:lnTo>
                    <a:pt x="14" y="87"/>
                  </a:lnTo>
                  <a:lnTo>
                    <a:pt x="35" y="108"/>
                  </a:lnTo>
                  <a:lnTo>
                    <a:pt x="35" y="104"/>
                  </a:lnTo>
                  <a:lnTo>
                    <a:pt x="35" y="104"/>
                  </a:lnTo>
                  <a:lnTo>
                    <a:pt x="69" y="114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42" y="114"/>
                  </a:lnTo>
                  <a:lnTo>
                    <a:pt x="142" y="114"/>
                  </a:lnTo>
                  <a:lnTo>
                    <a:pt x="142" y="114"/>
                  </a:lnTo>
                  <a:lnTo>
                    <a:pt x="173" y="104"/>
                  </a:lnTo>
                  <a:lnTo>
                    <a:pt x="173" y="108"/>
                  </a:lnTo>
                  <a:lnTo>
                    <a:pt x="173" y="108"/>
                  </a:lnTo>
                  <a:lnTo>
                    <a:pt x="194" y="87"/>
                  </a:lnTo>
                  <a:lnTo>
                    <a:pt x="190" y="87"/>
                  </a:lnTo>
                  <a:lnTo>
                    <a:pt x="190" y="87"/>
                  </a:lnTo>
                  <a:lnTo>
                    <a:pt x="200" y="63"/>
                  </a:lnTo>
                  <a:lnTo>
                    <a:pt x="200" y="63"/>
                  </a:lnTo>
                  <a:lnTo>
                    <a:pt x="207" y="66"/>
                  </a:lnTo>
                  <a:lnTo>
                    <a:pt x="207" y="66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197" y="90"/>
                  </a:lnTo>
                  <a:lnTo>
                    <a:pt x="176" y="111"/>
                  </a:lnTo>
                  <a:lnTo>
                    <a:pt x="176" y="111"/>
                  </a:lnTo>
                  <a:lnTo>
                    <a:pt x="176" y="111"/>
                  </a:lnTo>
                  <a:lnTo>
                    <a:pt x="145" y="121"/>
                  </a:lnTo>
                  <a:lnTo>
                    <a:pt x="145" y="121"/>
                  </a:lnTo>
                  <a:lnTo>
                    <a:pt x="142" y="121"/>
                  </a:lnTo>
                  <a:lnTo>
                    <a:pt x="104" y="128"/>
                  </a:lnTo>
                  <a:lnTo>
                    <a:pt x="104" y="128"/>
                  </a:lnTo>
                  <a:lnTo>
                    <a:pt x="104" y="128"/>
                  </a:lnTo>
                  <a:lnTo>
                    <a:pt x="66" y="121"/>
                  </a:lnTo>
                  <a:lnTo>
                    <a:pt x="66" y="121"/>
                  </a:lnTo>
                  <a:lnTo>
                    <a:pt x="66" y="12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31" y="111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7" y="90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11" y="42"/>
                  </a:lnTo>
                  <a:lnTo>
                    <a:pt x="31" y="21"/>
                  </a:lnTo>
                  <a:lnTo>
                    <a:pt x="31" y="21"/>
                  </a:lnTo>
                  <a:lnTo>
                    <a:pt x="31" y="18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66" y="4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5" y="4"/>
                  </a:lnTo>
                  <a:lnTo>
                    <a:pt x="176" y="18"/>
                  </a:lnTo>
                  <a:lnTo>
                    <a:pt x="176" y="18"/>
                  </a:lnTo>
                  <a:lnTo>
                    <a:pt x="176" y="21"/>
                  </a:lnTo>
                  <a:lnTo>
                    <a:pt x="197" y="42"/>
                  </a:lnTo>
                  <a:lnTo>
                    <a:pt x="197" y="42"/>
                  </a:lnTo>
                  <a:lnTo>
                    <a:pt x="197" y="42"/>
                  </a:lnTo>
                  <a:lnTo>
                    <a:pt x="207" y="63"/>
                  </a:lnTo>
                  <a:lnTo>
                    <a:pt x="200" y="6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84" name="Freeform 706"/>
            <p:cNvSpPr>
              <a:spLocks/>
            </p:cNvSpPr>
            <p:nvPr/>
          </p:nvSpPr>
          <p:spPr bwMode="auto">
            <a:xfrm>
              <a:off x="7221538" y="4171950"/>
              <a:ext cx="11112" cy="4763"/>
            </a:xfrm>
            <a:custGeom>
              <a:avLst/>
              <a:gdLst>
                <a:gd name="T0" fmla="*/ 0 w 7"/>
                <a:gd name="T1" fmla="*/ 0 h 3"/>
                <a:gd name="T2" fmla="*/ 0 w 7"/>
                <a:gd name="T3" fmla="*/ 0 h 3"/>
                <a:gd name="T4" fmla="*/ 0 w 7"/>
                <a:gd name="T5" fmla="*/ 3 h 3"/>
                <a:gd name="T6" fmla="*/ 7 w 7"/>
                <a:gd name="T7" fmla="*/ 0 h 3"/>
                <a:gd name="T8" fmla="*/ 7 w 7"/>
                <a:gd name="T9" fmla="*/ 3 h 3"/>
                <a:gd name="T10" fmla="*/ 7 w 7"/>
                <a:gd name="T11" fmla="*/ 3 h 3"/>
                <a:gd name="T12" fmla="*/ 0 w 7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7" y="0"/>
                  </a:lnTo>
                  <a:lnTo>
                    <a:pt x="7" y="3"/>
                  </a:lnTo>
                  <a:lnTo>
                    <a:pt x="7" y="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85" name="Rectangle 707"/>
            <p:cNvSpPr>
              <a:spLocks noChangeArrowheads="1"/>
            </p:cNvSpPr>
            <p:nvPr/>
          </p:nvSpPr>
          <p:spPr bwMode="auto">
            <a:xfrm>
              <a:off x="6997700" y="4116388"/>
              <a:ext cx="19685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BWI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86" name="Freeform 708"/>
            <p:cNvSpPr>
              <a:spLocks/>
            </p:cNvSpPr>
            <p:nvPr/>
          </p:nvSpPr>
          <p:spPr bwMode="auto">
            <a:xfrm>
              <a:off x="7239000" y="3348038"/>
              <a:ext cx="317500" cy="192087"/>
            </a:xfrm>
            <a:custGeom>
              <a:avLst/>
              <a:gdLst>
                <a:gd name="T0" fmla="*/ 200 w 200"/>
                <a:gd name="T1" fmla="*/ 59 h 121"/>
                <a:gd name="T2" fmla="*/ 190 w 200"/>
                <a:gd name="T3" fmla="*/ 38 h 121"/>
                <a:gd name="T4" fmla="*/ 169 w 200"/>
                <a:gd name="T5" fmla="*/ 17 h 121"/>
                <a:gd name="T6" fmla="*/ 138 w 200"/>
                <a:gd name="T7" fmla="*/ 4 h 121"/>
                <a:gd name="T8" fmla="*/ 100 w 200"/>
                <a:gd name="T9" fmla="*/ 0 h 121"/>
                <a:gd name="T10" fmla="*/ 62 w 200"/>
                <a:gd name="T11" fmla="*/ 4 h 121"/>
                <a:gd name="T12" fmla="*/ 27 w 200"/>
                <a:gd name="T13" fmla="*/ 17 h 121"/>
                <a:gd name="T14" fmla="*/ 7 w 200"/>
                <a:gd name="T15" fmla="*/ 38 h 121"/>
                <a:gd name="T16" fmla="*/ 0 w 200"/>
                <a:gd name="T17" fmla="*/ 59 h 121"/>
                <a:gd name="T18" fmla="*/ 7 w 200"/>
                <a:gd name="T19" fmla="*/ 83 h 121"/>
                <a:gd name="T20" fmla="*/ 27 w 200"/>
                <a:gd name="T21" fmla="*/ 104 h 121"/>
                <a:gd name="T22" fmla="*/ 62 w 200"/>
                <a:gd name="T23" fmla="*/ 114 h 121"/>
                <a:gd name="T24" fmla="*/ 100 w 200"/>
                <a:gd name="T25" fmla="*/ 121 h 121"/>
                <a:gd name="T26" fmla="*/ 138 w 200"/>
                <a:gd name="T27" fmla="*/ 114 h 121"/>
                <a:gd name="T28" fmla="*/ 169 w 200"/>
                <a:gd name="T29" fmla="*/ 104 h 121"/>
                <a:gd name="T30" fmla="*/ 190 w 200"/>
                <a:gd name="T31" fmla="*/ 83 h 121"/>
                <a:gd name="T32" fmla="*/ 200 w 200"/>
                <a:gd name="T33" fmla="*/ 59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0" h="121">
                  <a:moveTo>
                    <a:pt x="200" y="59"/>
                  </a:moveTo>
                  <a:lnTo>
                    <a:pt x="190" y="38"/>
                  </a:lnTo>
                  <a:lnTo>
                    <a:pt x="169" y="17"/>
                  </a:lnTo>
                  <a:lnTo>
                    <a:pt x="138" y="4"/>
                  </a:lnTo>
                  <a:lnTo>
                    <a:pt x="100" y="0"/>
                  </a:lnTo>
                  <a:lnTo>
                    <a:pt x="62" y="4"/>
                  </a:lnTo>
                  <a:lnTo>
                    <a:pt x="27" y="17"/>
                  </a:lnTo>
                  <a:lnTo>
                    <a:pt x="7" y="38"/>
                  </a:lnTo>
                  <a:lnTo>
                    <a:pt x="0" y="59"/>
                  </a:lnTo>
                  <a:lnTo>
                    <a:pt x="7" y="83"/>
                  </a:lnTo>
                  <a:lnTo>
                    <a:pt x="27" y="104"/>
                  </a:lnTo>
                  <a:lnTo>
                    <a:pt x="62" y="114"/>
                  </a:lnTo>
                  <a:lnTo>
                    <a:pt x="100" y="121"/>
                  </a:lnTo>
                  <a:lnTo>
                    <a:pt x="138" y="114"/>
                  </a:lnTo>
                  <a:lnTo>
                    <a:pt x="169" y="104"/>
                  </a:lnTo>
                  <a:lnTo>
                    <a:pt x="190" y="83"/>
                  </a:lnTo>
                  <a:lnTo>
                    <a:pt x="200" y="59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87" name="Freeform 709"/>
            <p:cNvSpPr>
              <a:spLocks/>
            </p:cNvSpPr>
            <p:nvPr/>
          </p:nvSpPr>
          <p:spPr bwMode="auto">
            <a:xfrm>
              <a:off x="7232650" y="3343275"/>
              <a:ext cx="328613" cy="203200"/>
            </a:xfrm>
            <a:custGeom>
              <a:avLst/>
              <a:gdLst>
                <a:gd name="T0" fmla="*/ 190 w 207"/>
                <a:gd name="T1" fmla="*/ 45 h 128"/>
                <a:gd name="T2" fmla="*/ 194 w 207"/>
                <a:gd name="T3" fmla="*/ 45 h 128"/>
                <a:gd name="T4" fmla="*/ 173 w 207"/>
                <a:gd name="T5" fmla="*/ 24 h 128"/>
                <a:gd name="T6" fmla="*/ 142 w 207"/>
                <a:gd name="T7" fmla="*/ 10 h 128"/>
                <a:gd name="T8" fmla="*/ 142 w 207"/>
                <a:gd name="T9" fmla="*/ 10 h 128"/>
                <a:gd name="T10" fmla="*/ 104 w 207"/>
                <a:gd name="T11" fmla="*/ 7 h 128"/>
                <a:gd name="T12" fmla="*/ 66 w 207"/>
                <a:gd name="T13" fmla="*/ 10 h 128"/>
                <a:gd name="T14" fmla="*/ 69 w 207"/>
                <a:gd name="T15" fmla="*/ 10 h 128"/>
                <a:gd name="T16" fmla="*/ 35 w 207"/>
                <a:gd name="T17" fmla="*/ 24 h 128"/>
                <a:gd name="T18" fmla="*/ 14 w 207"/>
                <a:gd name="T19" fmla="*/ 45 h 128"/>
                <a:gd name="T20" fmla="*/ 14 w 207"/>
                <a:gd name="T21" fmla="*/ 45 h 128"/>
                <a:gd name="T22" fmla="*/ 7 w 207"/>
                <a:gd name="T23" fmla="*/ 62 h 128"/>
                <a:gd name="T24" fmla="*/ 14 w 207"/>
                <a:gd name="T25" fmla="*/ 86 h 128"/>
                <a:gd name="T26" fmla="*/ 14 w 207"/>
                <a:gd name="T27" fmla="*/ 86 h 128"/>
                <a:gd name="T28" fmla="*/ 35 w 207"/>
                <a:gd name="T29" fmla="*/ 103 h 128"/>
                <a:gd name="T30" fmla="*/ 69 w 207"/>
                <a:gd name="T31" fmla="*/ 114 h 128"/>
                <a:gd name="T32" fmla="*/ 66 w 207"/>
                <a:gd name="T33" fmla="*/ 114 h 128"/>
                <a:gd name="T34" fmla="*/ 104 w 207"/>
                <a:gd name="T35" fmla="*/ 121 h 128"/>
                <a:gd name="T36" fmla="*/ 142 w 207"/>
                <a:gd name="T37" fmla="*/ 114 h 128"/>
                <a:gd name="T38" fmla="*/ 142 w 207"/>
                <a:gd name="T39" fmla="*/ 114 h 128"/>
                <a:gd name="T40" fmla="*/ 173 w 207"/>
                <a:gd name="T41" fmla="*/ 107 h 128"/>
                <a:gd name="T42" fmla="*/ 194 w 207"/>
                <a:gd name="T43" fmla="*/ 86 h 128"/>
                <a:gd name="T44" fmla="*/ 190 w 207"/>
                <a:gd name="T45" fmla="*/ 86 h 128"/>
                <a:gd name="T46" fmla="*/ 201 w 207"/>
                <a:gd name="T47" fmla="*/ 62 h 128"/>
                <a:gd name="T48" fmla="*/ 207 w 207"/>
                <a:gd name="T49" fmla="*/ 65 h 128"/>
                <a:gd name="T50" fmla="*/ 197 w 207"/>
                <a:gd name="T51" fmla="*/ 89 h 128"/>
                <a:gd name="T52" fmla="*/ 176 w 207"/>
                <a:gd name="T53" fmla="*/ 110 h 128"/>
                <a:gd name="T54" fmla="*/ 176 w 207"/>
                <a:gd name="T55" fmla="*/ 110 h 128"/>
                <a:gd name="T56" fmla="*/ 145 w 207"/>
                <a:gd name="T57" fmla="*/ 121 h 128"/>
                <a:gd name="T58" fmla="*/ 104 w 207"/>
                <a:gd name="T59" fmla="*/ 128 h 128"/>
                <a:gd name="T60" fmla="*/ 104 w 207"/>
                <a:gd name="T61" fmla="*/ 128 h 128"/>
                <a:gd name="T62" fmla="*/ 66 w 207"/>
                <a:gd name="T63" fmla="*/ 121 h 128"/>
                <a:gd name="T64" fmla="*/ 31 w 207"/>
                <a:gd name="T65" fmla="*/ 110 h 128"/>
                <a:gd name="T66" fmla="*/ 31 w 207"/>
                <a:gd name="T67" fmla="*/ 110 h 128"/>
                <a:gd name="T68" fmla="*/ 11 w 207"/>
                <a:gd name="T69" fmla="*/ 89 h 128"/>
                <a:gd name="T70" fmla="*/ 0 w 207"/>
                <a:gd name="T71" fmla="*/ 65 h 128"/>
                <a:gd name="T72" fmla="*/ 0 w 207"/>
                <a:gd name="T73" fmla="*/ 62 h 128"/>
                <a:gd name="T74" fmla="*/ 7 w 207"/>
                <a:gd name="T75" fmla="*/ 41 h 128"/>
                <a:gd name="T76" fmla="*/ 31 w 207"/>
                <a:gd name="T77" fmla="*/ 20 h 128"/>
                <a:gd name="T78" fmla="*/ 31 w 207"/>
                <a:gd name="T79" fmla="*/ 17 h 128"/>
                <a:gd name="T80" fmla="*/ 66 w 207"/>
                <a:gd name="T81" fmla="*/ 3 h 128"/>
                <a:gd name="T82" fmla="*/ 104 w 207"/>
                <a:gd name="T83" fmla="*/ 0 h 128"/>
                <a:gd name="T84" fmla="*/ 104 w 207"/>
                <a:gd name="T85" fmla="*/ 0 h 128"/>
                <a:gd name="T86" fmla="*/ 142 w 207"/>
                <a:gd name="T87" fmla="*/ 3 h 128"/>
                <a:gd name="T88" fmla="*/ 176 w 207"/>
                <a:gd name="T89" fmla="*/ 17 h 128"/>
                <a:gd name="T90" fmla="*/ 176 w 207"/>
                <a:gd name="T91" fmla="*/ 20 h 128"/>
                <a:gd name="T92" fmla="*/ 197 w 207"/>
                <a:gd name="T93" fmla="*/ 41 h 128"/>
                <a:gd name="T94" fmla="*/ 207 w 207"/>
                <a:gd name="T95" fmla="*/ 6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7" h="128">
                  <a:moveTo>
                    <a:pt x="201" y="65"/>
                  </a:moveTo>
                  <a:lnTo>
                    <a:pt x="190" y="45"/>
                  </a:lnTo>
                  <a:lnTo>
                    <a:pt x="194" y="45"/>
                  </a:lnTo>
                  <a:lnTo>
                    <a:pt x="194" y="45"/>
                  </a:lnTo>
                  <a:lnTo>
                    <a:pt x="173" y="24"/>
                  </a:lnTo>
                  <a:lnTo>
                    <a:pt x="173" y="24"/>
                  </a:lnTo>
                  <a:lnTo>
                    <a:pt x="173" y="24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104" y="7"/>
                  </a:lnTo>
                  <a:lnTo>
                    <a:pt x="66" y="10"/>
                  </a:lnTo>
                  <a:lnTo>
                    <a:pt x="69" y="10"/>
                  </a:lnTo>
                  <a:lnTo>
                    <a:pt x="69" y="10"/>
                  </a:lnTo>
                  <a:lnTo>
                    <a:pt x="35" y="24"/>
                  </a:lnTo>
                  <a:lnTo>
                    <a:pt x="35" y="24"/>
                  </a:lnTo>
                  <a:lnTo>
                    <a:pt x="35" y="24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14" y="45"/>
                  </a:lnTo>
                  <a:lnTo>
                    <a:pt x="7" y="65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14" y="86"/>
                  </a:lnTo>
                  <a:lnTo>
                    <a:pt x="35" y="107"/>
                  </a:lnTo>
                  <a:lnTo>
                    <a:pt x="35" y="103"/>
                  </a:lnTo>
                  <a:lnTo>
                    <a:pt x="35" y="103"/>
                  </a:lnTo>
                  <a:lnTo>
                    <a:pt x="69" y="114"/>
                  </a:lnTo>
                  <a:lnTo>
                    <a:pt x="66" y="114"/>
                  </a:lnTo>
                  <a:lnTo>
                    <a:pt x="66" y="114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04" y="121"/>
                  </a:lnTo>
                  <a:lnTo>
                    <a:pt x="142" y="114"/>
                  </a:lnTo>
                  <a:lnTo>
                    <a:pt x="142" y="114"/>
                  </a:lnTo>
                  <a:lnTo>
                    <a:pt x="142" y="114"/>
                  </a:lnTo>
                  <a:lnTo>
                    <a:pt x="173" y="103"/>
                  </a:lnTo>
                  <a:lnTo>
                    <a:pt x="173" y="107"/>
                  </a:lnTo>
                  <a:lnTo>
                    <a:pt x="173" y="107"/>
                  </a:lnTo>
                  <a:lnTo>
                    <a:pt x="194" y="86"/>
                  </a:lnTo>
                  <a:lnTo>
                    <a:pt x="190" y="86"/>
                  </a:lnTo>
                  <a:lnTo>
                    <a:pt x="190" y="86"/>
                  </a:lnTo>
                  <a:lnTo>
                    <a:pt x="201" y="62"/>
                  </a:lnTo>
                  <a:lnTo>
                    <a:pt x="201" y="62"/>
                  </a:lnTo>
                  <a:lnTo>
                    <a:pt x="207" y="65"/>
                  </a:lnTo>
                  <a:lnTo>
                    <a:pt x="207" y="65"/>
                  </a:lnTo>
                  <a:lnTo>
                    <a:pt x="197" y="89"/>
                  </a:lnTo>
                  <a:lnTo>
                    <a:pt x="197" y="89"/>
                  </a:lnTo>
                  <a:lnTo>
                    <a:pt x="197" y="89"/>
                  </a:lnTo>
                  <a:lnTo>
                    <a:pt x="176" y="110"/>
                  </a:lnTo>
                  <a:lnTo>
                    <a:pt x="176" y="110"/>
                  </a:lnTo>
                  <a:lnTo>
                    <a:pt x="176" y="110"/>
                  </a:lnTo>
                  <a:lnTo>
                    <a:pt x="145" y="121"/>
                  </a:lnTo>
                  <a:lnTo>
                    <a:pt x="145" y="121"/>
                  </a:lnTo>
                  <a:lnTo>
                    <a:pt x="142" y="121"/>
                  </a:lnTo>
                  <a:lnTo>
                    <a:pt x="104" y="128"/>
                  </a:lnTo>
                  <a:lnTo>
                    <a:pt x="104" y="128"/>
                  </a:lnTo>
                  <a:lnTo>
                    <a:pt x="104" y="128"/>
                  </a:lnTo>
                  <a:lnTo>
                    <a:pt x="66" y="121"/>
                  </a:lnTo>
                  <a:lnTo>
                    <a:pt x="66" y="121"/>
                  </a:lnTo>
                  <a:lnTo>
                    <a:pt x="66" y="121"/>
                  </a:lnTo>
                  <a:lnTo>
                    <a:pt x="31" y="110"/>
                  </a:lnTo>
                  <a:lnTo>
                    <a:pt x="31" y="110"/>
                  </a:lnTo>
                  <a:lnTo>
                    <a:pt x="31" y="110"/>
                  </a:lnTo>
                  <a:lnTo>
                    <a:pt x="11" y="89"/>
                  </a:lnTo>
                  <a:lnTo>
                    <a:pt x="11" y="89"/>
                  </a:lnTo>
                  <a:lnTo>
                    <a:pt x="7" y="89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2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11" y="41"/>
                  </a:lnTo>
                  <a:lnTo>
                    <a:pt x="31" y="20"/>
                  </a:lnTo>
                  <a:lnTo>
                    <a:pt x="31" y="20"/>
                  </a:lnTo>
                  <a:lnTo>
                    <a:pt x="31" y="17"/>
                  </a:lnTo>
                  <a:lnTo>
                    <a:pt x="66" y="3"/>
                  </a:lnTo>
                  <a:lnTo>
                    <a:pt x="66" y="3"/>
                  </a:lnTo>
                  <a:lnTo>
                    <a:pt x="66" y="3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42" y="3"/>
                  </a:lnTo>
                  <a:lnTo>
                    <a:pt x="142" y="3"/>
                  </a:lnTo>
                  <a:lnTo>
                    <a:pt x="145" y="3"/>
                  </a:lnTo>
                  <a:lnTo>
                    <a:pt x="176" y="17"/>
                  </a:lnTo>
                  <a:lnTo>
                    <a:pt x="176" y="17"/>
                  </a:lnTo>
                  <a:lnTo>
                    <a:pt x="176" y="20"/>
                  </a:lnTo>
                  <a:lnTo>
                    <a:pt x="197" y="41"/>
                  </a:lnTo>
                  <a:lnTo>
                    <a:pt x="197" y="41"/>
                  </a:lnTo>
                  <a:lnTo>
                    <a:pt x="197" y="41"/>
                  </a:lnTo>
                  <a:lnTo>
                    <a:pt x="207" y="62"/>
                  </a:lnTo>
                  <a:lnTo>
                    <a:pt x="201" y="6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88" name="Freeform 710"/>
            <p:cNvSpPr>
              <a:spLocks/>
            </p:cNvSpPr>
            <p:nvPr/>
          </p:nvSpPr>
          <p:spPr bwMode="auto">
            <a:xfrm>
              <a:off x="7551738" y="3441700"/>
              <a:ext cx="9525" cy="4763"/>
            </a:xfrm>
            <a:custGeom>
              <a:avLst/>
              <a:gdLst>
                <a:gd name="T0" fmla="*/ 0 w 6"/>
                <a:gd name="T1" fmla="*/ 0 h 3"/>
                <a:gd name="T2" fmla="*/ 0 w 6"/>
                <a:gd name="T3" fmla="*/ 0 h 3"/>
                <a:gd name="T4" fmla="*/ 0 w 6"/>
                <a:gd name="T5" fmla="*/ 3 h 3"/>
                <a:gd name="T6" fmla="*/ 6 w 6"/>
                <a:gd name="T7" fmla="*/ 0 h 3"/>
                <a:gd name="T8" fmla="*/ 6 w 6"/>
                <a:gd name="T9" fmla="*/ 3 h 3"/>
                <a:gd name="T10" fmla="*/ 6 w 6"/>
                <a:gd name="T11" fmla="*/ 3 h 3"/>
                <a:gd name="T12" fmla="*/ 0 w 6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6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1270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89" name="Rectangle 711"/>
            <p:cNvSpPr>
              <a:spLocks noChangeArrowheads="1"/>
            </p:cNvSpPr>
            <p:nvPr/>
          </p:nvSpPr>
          <p:spPr bwMode="auto">
            <a:xfrm>
              <a:off x="7324725" y="3386138"/>
              <a:ext cx="20320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PVD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90" name="Rectangle 712"/>
            <p:cNvSpPr>
              <a:spLocks noChangeArrowheads="1"/>
            </p:cNvSpPr>
            <p:nvPr/>
          </p:nvSpPr>
          <p:spPr bwMode="auto">
            <a:xfrm>
              <a:off x="6888163" y="3117850"/>
              <a:ext cx="1524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867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91" name="Rectangle 713"/>
            <p:cNvSpPr>
              <a:spLocks noChangeArrowheads="1"/>
            </p:cNvSpPr>
            <p:nvPr/>
          </p:nvSpPr>
          <p:spPr bwMode="auto">
            <a:xfrm>
              <a:off x="5967413" y="3024188"/>
              <a:ext cx="20320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2704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92" name="Rectangle 714"/>
            <p:cNvSpPr>
              <a:spLocks noChangeArrowheads="1"/>
            </p:cNvSpPr>
            <p:nvPr/>
          </p:nvSpPr>
          <p:spPr bwMode="auto">
            <a:xfrm>
              <a:off x="7124700" y="3517900"/>
              <a:ext cx="1524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187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93" name="Rectangle 715"/>
            <p:cNvSpPr>
              <a:spLocks noChangeArrowheads="1"/>
            </p:cNvSpPr>
            <p:nvPr/>
          </p:nvSpPr>
          <p:spPr bwMode="auto">
            <a:xfrm>
              <a:off x="7561263" y="3897313"/>
              <a:ext cx="20320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1258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94" name="Rectangle 716"/>
            <p:cNvSpPr>
              <a:spLocks noChangeArrowheads="1"/>
            </p:cNvSpPr>
            <p:nvPr/>
          </p:nvSpPr>
          <p:spPr bwMode="auto">
            <a:xfrm>
              <a:off x="6789738" y="3359150"/>
              <a:ext cx="1524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849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95" name="Rectangle 717"/>
            <p:cNvSpPr>
              <a:spLocks noChangeArrowheads="1"/>
            </p:cNvSpPr>
            <p:nvPr/>
          </p:nvSpPr>
          <p:spPr bwMode="auto">
            <a:xfrm>
              <a:off x="7377113" y="3644900"/>
              <a:ext cx="1524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144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96" name="Rectangle 718"/>
            <p:cNvSpPr>
              <a:spLocks noChangeArrowheads="1"/>
            </p:cNvSpPr>
            <p:nvPr/>
          </p:nvSpPr>
          <p:spPr bwMode="auto">
            <a:xfrm>
              <a:off x="6630988" y="3633788"/>
              <a:ext cx="15240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740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97" name="Rectangle 719"/>
            <p:cNvSpPr>
              <a:spLocks noChangeArrowheads="1"/>
            </p:cNvSpPr>
            <p:nvPr/>
          </p:nvSpPr>
          <p:spPr bwMode="auto">
            <a:xfrm>
              <a:off x="6329363" y="4165600"/>
              <a:ext cx="203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1391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98" name="Rectangle 720"/>
            <p:cNvSpPr>
              <a:spLocks noChangeArrowheads="1"/>
            </p:cNvSpPr>
            <p:nvPr/>
          </p:nvSpPr>
          <p:spPr bwMode="auto">
            <a:xfrm>
              <a:off x="6934200" y="3919538"/>
              <a:ext cx="15240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184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99" name="Rectangle 721"/>
            <p:cNvSpPr>
              <a:spLocks noChangeArrowheads="1"/>
            </p:cNvSpPr>
            <p:nvPr/>
          </p:nvSpPr>
          <p:spPr bwMode="auto">
            <a:xfrm>
              <a:off x="7008813" y="4522788"/>
              <a:ext cx="15240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946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00" name="Rectangle 722"/>
            <p:cNvSpPr>
              <a:spLocks noChangeArrowheads="1"/>
            </p:cNvSpPr>
            <p:nvPr/>
          </p:nvSpPr>
          <p:spPr bwMode="auto">
            <a:xfrm>
              <a:off x="7183438" y="4352925"/>
              <a:ext cx="203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1090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01" name="Rectangle 723"/>
            <p:cNvSpPr>
              <a:spLocks noChangeArrowheads="1"/>
            </p:cNvSpPr>
            <p:nvPr/>
          </p:nvSpPr>
          <p:spPr bwMode="auto">
            <a:xfrm>
              <a:off x="6269038" y="4819650"/>
              <a:ext cx="203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1121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02" name="Rectangle 724"/>
            <p:cNvSpPr>
              <a:spLocks noChangeArrowheads="1"/>
            </p:cNvSpPr>
            <p:nvPr/>
          </p:nvSpPr>
          <p:spPr bwMode="auto">
            <a:xfrm>
              <a:off x="5830888" y="5092700"/>
              <a:ext cx="203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2342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03" name="Rectangle 725"/>
            <p:cNvSpPr>
              <a:spLocks noChangeArrowheads="1"/>
            </p:cNvSpPr>
            <p:nvPr/>
          </p:nvSpPr>
          <p:spPr bwMode="auto">
            <a:xfrm>
              <a:off x="5561013" y="3743325"/>
              <a:ext cx="2032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1846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04" name="Rectangle 726"/>
            <p:cNvSpPr>
              <a:spLocks noChangeArrowheads="1"/>
            </p:cNvSpPr>
            <p:nvPr/>
          </p:nvSpPr>
          <p:spPr bwMode="auto">
            <a:xfrm>
              <a:off x="6488113" y="3770313"/>
              <a:ext cx="15240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621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05" name="Rectangle 727"/>
            <p:cNvSpPr>
              <a:spLocks noChangeArrowheads="1"/>
            </p:cNvSpPr>
            <p:nvPr/>
          </p:nvSpPr>
          <p:spPr bwMode="auto">
            <a:xfrm>
              <a:off x="6065838" y="3984625"/>
              <a:ext cx="1524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802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06" name="Rectangle 728"/>
            <p:cNvSpPr>
              <a:spLocks noChangeArrowheads="1"/>
            </p:cNvSpPr>
            <p:nvPr/>
          </p:nvSpPr>
          <p:spPr bwMode="auto">
            <a:xfrm>
              <a:off x="5243513" y="4252913"/>
              <a:ext cx="20320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1464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07" name="Rectangle 729"/>
            <p:cNvSpPr>
              <a:spLocks noChangeArrowheads="1"/>
            </p:cNvSpPr>
            <p:nvPr/>
          </p:nvSpPr>
          <p:spPr bwMode="auto">
            <a:xfrm>
              <a:off x="5281613" y="4627563"/>
              <a:ext cx="20320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1235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308" name="Rectangle 730"/>
            <p:cNvSpPr>
              <a:spLocks noChangeArrowheads="1"/>
            </p:cNvSpPr>
            <p:nvPr/>
          </p:nvSpPr>
          <p:spPr bwMode="auto">
            <a:xfrm>
              <a:off x="4883150" y="4330700"/>
              <a:ext cx="1524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</a:rPr>
                <a:t>337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51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8007350" cy="678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0"/>
            <a:ext cx="8153400" cy="639763"/>
          </a:xfrm>
        </p:spPr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Algorithm : Example 2 (cont.)</a:t>
            </a:r>
          </a:p>
        </p:txBody>
      </p:sp>
    </p:spTree>
    <p:extLst>
      <p:ext uri="{BB962C8B-B14F-4D97-AF65-F5344CB8AC3E}">
        <p14:creationId xmlns:p14="http://schemas.microsoft.com/office/powerpoint/2010/main" val="333143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7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381000"/>
            <a:ext cx="8008937" cy="678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0"/>
            <a:ext cx="8153400" cy="639763"/>
          </a:xfrm>
        </p:spPr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Algorithm : Example 2 (cont.)</a:t>
            </a:r>
          </a:p>
        </p:txBody>
      </p:sp>
    </p:spTree>
    <p:extLst>
      <p:ext uri="{BB962C8B-B14F-4D97-AF65-F5344CB8AC3E}">
        <p14:creationId xmlns:p14="http://schemas.microsoft.com/office/powerpoint/2010/main" val="53301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8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7358062" cy="623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0"/>
            <a:ext cx="8153400" cy="639763"/>
          </a:xfrm>
        </p:spPr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Algorithm : Example 2 (cont.)</a:t>
            </a:r>
          </a:p>
        </p:txBody>
      </p:sp>
    </p:spTree>
    <p:extLst>
      <p:ext uri="{BB962C8B-B14F-4D97-AF65-F5344CB8AC3E}">
        <p14:creationId xmlns:p14="http://schemas.microsoft.com/office/powerpoint/2010/main" val="54690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8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" y="381000"/>
            <a:ext cx="8008937" cy="678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0"/>
            <a:ext cx="8153400" cy="639763"/>
          </a:xfrm>
        </p:spPr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Algorithm : Example 2 (cont.)</a:t>
            </a:r>
          </a:p>
        </p:txBody>
      </p:sp>
    </p:spTree>
    <p:extLst>
      <p:ext uri="{BB962C8B-B14F-4D97-AF65-F5344CB8AC3E}">
        <p14:creationId xmlns:p14="http://schemas.microsoft.com/office/powerpoint/2010/main" val="28259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8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8008937" cy="678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0"/>
            <a:ext cx="8153400" cy="639763"/>
          </a:xfrm>
        </p:spPr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Algorithm : Example 2 (cont.)</a:t>
            </a:r>
          </a:p>
        </p:txBody>
      </p:sp>
    </p:spTree>
    <p:extLst>
      <p:ext uri="{BB962C8B-B14F-4D97-AF65-F5344CB8AC3E}">
        <p14:creationId xmlns:p14="http://schemas.microsoft.com/office/powerpoint/2010/main" val="18997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Algorithm : Example 2 (cont.)</a:t>
            </a:r>
          </a:p>
        </p:txBody>
      </p:sp>
      <p:pic>
        <p:nvPicPr>
          <p:cNvPr id="2508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" y="457200"/>
            <a:ext cx="8008937" cy="678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55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Algorithm : Example 2 (cont.)</a:t>
            </a:r>
          </a:p>
        </p:txBody>
      </p:sp>
      <p:pic>
        <p:nvPicPr>
          <p:cNvPr id="2519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7981"/>
            <a:ext cx="8008937" cy="678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94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Algorithm : Example 2 (cont.)</a:t>
            </a:r>
          </a:p>
        </p:txBody>
      </p:sp>
      <p:pic>
        <p:nvPicPr>
          <p:cNvPr id="2529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8008937" cy="678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55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Algorithm : Example 2 (cont.)</a:t>
            </a:r>
          </a:p>
        </p:txBody>
      </p:sp>
      <p:pic>
        <p:nvPicPr>
          <p:cNvPr id="2539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8008937" cy="678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03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Algorithm : Example 2 (cont.)</a:t>
            </a:r>
          </a:p>
        </p:txBody>
      </p:sp>
      <p:pic>
        <p:nvPicPr>
          <p:cNvPr id="2549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8456"/>
            <a:ext cx="8008937" cy="678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1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381000"/>
          </a:xfrm>
        </p:spPr>
        <p:txBody>
          <a:bodyPr/>
          <a:lstStyle/>
          <a:p>
            <a:r>
              <a:rPr lang="en-US"/>
              <a:t>Outline and Reading</a:t>
            </a:r>
          </a:p>
        </p:txBody>
      </p:sp>
      <p:sp>
        <p:nvSpPr>
          <p:cNvPr id="614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534400" cy="4267200"/>
          </a:xfrm>
          <a:noFill/>
          <a:ln/>
        </p:spPr>
        <p:txBody>
          <a:bodyPr/>
          <a:lstStyle/>
          <a:p>
            <a:r>
              <a:rPr lang="en-US" sz="2800" dirty="0">
                <a:latin typeface="Perpetua" panose="02020502060401020303" pitchFamily="18" charset="0"/>
              </a:rPr>
              <a:t>Minimum Spanning Trees </a:t>
            </a:r>
            <a:endParaRPr lang="en-US" sz="2800" dirty="0" smtClean="0">
              <a:latin typeface="Perpetua" panose="02020502060401020303" pitchFamily="18" charset="0"/>
            </a:endParaRPr>
          </a:p>
          <a:p>
            <a:pPr lvl="1"/>
            <a:r>
              <a:rPr lang="en-US" sz="2000" dirty="0" smtClean="0">
                <a:latin typeface="Perpetua" panose="02020502060401020303" pitchFamily="18" charset="0"/>
              </a:rPr>
              <a:t>Definitions and crucial </a:t>
            </a:r>
            <a:r>
              <a:rPr lang="en-US" sz="2000" dirty="0">
                <a:latin typeface="Perpetua" panose="02020502060401020303" pitchFamily="18" charset="0"/>
              </a:rPr>
              <a:t>fact</a:t>
            </a:r>
          </a:p>
          <a:p>
            <a:r>
              <a:rPr lang="en-US" sz="2800" dirty="0" smtClean="0">
                <a:latin typeface="Perpetua" panose="02020502060401020303" pitchFamily="18" charset="0"/>
              </a:rPr>
              <a:t>Prim’s </a:t>
            </a:r>
            <a:r>
              <a:rPr lang="en-US" sz="2800" dirty="0" smtClean="0">
                <a:latin typeface="Perpetua" panose="02020502060401020303" pitchFamily="18" charset="0"/>
              </a:rPr>
              <a:t>Algorithm or Prim-</a:t>
            </a:r>
            <a:r>
              <a:rPr lang="en-US" sz="2800" dirty="0" err="1" smtClean="0">
                <a:latin typeface="Perpetua" panose="02020502060401020303" pitchFamily="18" charset="0"/>
              </a:rPr>
              <a:t>Jarnik</a:t>
            </a:r>
            <a:r>
              <a:rPr lang="en-US" sz="2800" dirty="0" smtClean="0">
                <a:latin typeface="Perpetua" panose="02020502060401020303" pitchFamily="18" charset="0"/>
              </a:rPr>
              <a:t> </a:t>
            </a:r>
            <a:r>
              <a:rPr lang="en-US" sz="2800" dirty="0" smtClean="0">
                <a:latin typeface="Perpetua" panose="02020502060401020303" pitchFamily="18" charset="0"/>
              </a:rPr>
              <a:t>Algorithm</a:t>
            </a:r>
            <a:endParaRPr lang="en-US" sz="2800" dirty="0">
              <a:latin typeface="Perpetua" panose="02020502060401020303" pitchFamily="18" charset="0"/>
            </a:endParaRPr>
          </a:p>
          <a:p>
            <a:r>
              <a:rPr lang="en-US" sz="2800" dirty="0" err="1" smtClean="0">
                <a:latin typeface="Perpetua" panose="02020502060401020303" pitchFamily="18" charset="0"/>
              </a:rPr>
              <a:t>Kruskal's</a:t>
            </a:r>
            <a:r>
              <a:rPr lang="en-US" sz="2800" dirty="0" smtClean="0">
                <a:latin typeface="Perpetua" panose="02020502060401020303" pitchFamily="18" charset="0"/>
              </a:rPr>
              <a:t> Algorithm</a:t>
            </a:r>
          </a:p>
          <a:p>
            <a:endParaRPr lang="en-US" sz="2800" dirty="0">
              <a:latin typeface="Perpetua" panose="02020502060401020303" pitchFamily="18" charset="0"/>
            </a:endParaRPr>
          </a:p>
          <a:p>
            <a:r>
              <a:rPr lang="en-US" sz="2800" dirty="0" smtClean="0">
                <a:latin typeface="Perpetua" panose="02020502060401020303" pitchFamily="18" charset="0"/>
              </a:rPr>
              <a:t>Key ref: </a:t>
            </a:r>
          </a:p>
          <a:p>
            <a:pPr lvl="1"/>
            <a:r>
              <a:rPr lang="en-CA" dirty="0">
                <a:solidFill>
                  <a:srgbClr val="C00000"/>
                </a:solidFill>
              </a:rPr>
              <a:t>Introduction to Algorithms. </a:t>
            </a:r>
            <a:r>
              <a:rPr lang="en-CA" dirty="0"/>
              <a:t>Thomas H. </a:t>
            </a:r>
            <a:r>
              <a:rPr lang="en-CA" dirty="0" err="1"/>
              <a:t>Cormen</a:t>
            </a:r>
            <a:r>
              <a:rPr lang="en-CA" dirty="0"/>
              <a:t>, Charles E. </a:t>
            </a:r>
            <a:r>
              <a:rPr lang="en-CA" dirty="0" err="1"/>
              <a:t>Leiserson</a:t>
            </a:r>
            <a:r>
              <a:rPr lang="en-CA" dirty="0"/>
              <a:t>, Ronald L. </a:t>
            </a:r>
            <a:r>
              <a:rPr lang="en-CA" dirty="0" err="1"/>
              <a:t>Rivest</a:t>
            </a:r>
            <a:r>
              <a:rPr lang="en-CA" dirty="0"/>
              <a:t>, Clifford Stein.	</a:t>
            </a:r>
          </a:p>
          <a:p>
            <a:pPr lvl="1"/>
            <a:endParaRPr lang="en-US" dirty="0">
              <a:latin typeface="Perpetua" panose="02020502060401020303" pitchFamily="18" charset="0"/>
            </a:endParaRPr>
          </a:p>
        </p:txBody>
      </p:sp>
      <p:pic>
        <p:nvPicPr>
          <p:cNvPr id="6150" name="Picture 6" descr="C:\Documents and Settings\Administrator\Application Data\Microsoft\Media Catalog\Downloaded Clips\cl4f\j0197660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0"/>
            <a:ext cx="1295400" cy="127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46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Algorithm : Example 2 (cont.)</a:t>
            </a:r>
          </a:p>
        </p:txBody>
      </p:sp>
      <p:sp>
        <p:nvSpPr>
          <p:cNvPr id="256003" name="Freeform 3"/>
          <p:cNvSpPr>
            <a:spLocks/>
          </p:cNvSpPr>
          <p:nvPr/>
        </p:nvSpPr>
        <p:spPr bwMode="auto">
          <a:xfrm>
            <a:off x="976313" y="879475"/>
            <a:ext cx="7329487" cy="5521325"/>
          </a:xfrm>
          <a:custGeom>
            <a:avLst/>
            <a:gdLst>
              <a:gd name="T0" fmla="*/ 4401 w 4617"/>
              <a:gd name="T1" fmla="*/ 2594 h 3755"/>
              <a:gd name="T2" fmla="*/ 4473 w 4617"/>
              <a:gd name="T3" fmla="*/ 2418 h 3755"/>
              <a:gd name="T4" fmla="*/ 4529 w 4617"/>
              <a:gd name="T5" fmla="*/ 2234 h 3755"/>
              <a:gd name="T6" fmla="*/ 4593 w 4617"/>
              <a:gd name="T7" fmla="*/ 1858 h 3755"/>
              <a:gd name="T8" fmla="*/ 4617 w 4617"/>
              <a:gd name="T9" fmla="*/ 1481 h 3755"/>
              <a:gd name="T10" fmla="*/ 4585 w 4617"/>
              <a:gd name="T11" fmla="*/ 1129 h 3755"/>
              <a:gd name="T12" fmla="*/ 4521 w 4617"/>
              <a:gd name="T13" fmla="*/ 809 h 3755"/>
              <a:gd name="T14" fmla="*/ 4409 w 4617"/>
              <a:gd name="T15" fmla="*/ 545 h 3755"/>
              <a:gd name="T16" fmla="*/ 4345 w 4617"/>
              <a:gd name="T17" fmla="*/ 441 h 3755"/>
              <a:gd name="T18" fmla="*/ 4273 w 4617"/>
              <a:gd name="T19" fmla="*/ 353 h 3755"/>
              <a:gd name="T20" fmla="*/ 4193 w 4617"/>
              <a:gd name="T21" fmla="*/ 288 h 3755"/>
              <a:gd name="T22" fmla="*/ 4105 w 4617"/>
              <a:gd name="T23" fmla="*/ 248 h 3755"/>
              <a:gd name="T24" fmla="*/ 3729 w 4617"/>
              <a:gd name="T25" fmla="*/ 144 h 3755"/>
              <a:gd name="T26" fmla="*/ 3353 w 4617"/>
              <a:gd name="T27" fmla="*/ 64 h 3755"/>
              <a:gd name="T28" fmla="*/ 2969 w 4617"/>
              <a:gd name="T29" fmla="*/ 16 h 3755"/>
              <a:gd name="T30" fmla="*/ 2601 w 4617"/>
              <a:gd name="T31" fmla="*/ 0 h 3755"/>
              <a:gd name="T32" fmla="*/ 2240 w 4617"/>
              <a:gd name="T33" fmla="*/ 8 h 3755"/>
              <a:gd name="T34" fmla="*/ 1896 w 4617"/>
              <a:gd name="T35" fmla="*/ 48 h 3755"/>
              <a:gd name="T36" fmla="*/ 1568 w 4617"/>
              <a:gd name="T37" fmla="*/ 120 h 3755"/>
              <a:gd name="T38" fmla="*/ 1264 w 4617"/>
              <a:gd name="T39" fmla="*/ 224 h 3755"/>
              <a:gd name="T40" fmla="*/ 976 w 4617"/>
              <a:gd name="T41" fmla="*/ 369 h 3755"/>
              <a:gd name="T42" fmla="*/ 728 w 4617"/>
              <a:gd name="T43" fmla="*/ 545 h 3755"/>
              <a:gd name="T44" fmla="*/ 608 w 4617"/>
              <a:gd name="T45" fmla="*/ 641 h 3755"/>
              <a:gd name="T46" fmla="*/ 504 w 4617"/>
              <a:gd name="T47" fmla="*/ 753 h 3755"/>
              <a:gd name="T48" fmla="*/ 408 w 4617"/>
              <a:gd name="T49" fmla="*/ 873 h 3755"/>
              <a:gd name="T50" fmla="*/ 320 w 4617"/>
              <a:gd name="T51" fmla="*/ 1001 h 3755"/>
              <a:gd name="T52" fmla="*/ 168 w 4617"/>
              <a:gd name="T53" fmla="*/ 1289 h 3755"/>
              <a:gd name="T54" fmla="*/ 64 w 4617"/>
              <a:gd name="T55" fmla="*/ 1609 h 3755"/>
              <a:gd name="T56" fmla="*/ 8 w 4617"/>
              <a:gd name="T57" fmla="*/ 1970 h 3755"/>
              <a:gd name="T58" fmla="*/ 0 w 4617"/>
              <a:gd name="T59" fmla="*/ 2378 h 3755"/>
              <a:gd name="T60" fmla="*/ 32 w 4617"/>
              <a:gd name="T61" fmla="*/ 2610 h 3755"/>
              <a:gd name="T62" fmla="*/ 96 w 4617"/>
              <a:gd name="T63" fmla="*/ 2818 h 3755"/>
              <a:gd name="T64" fmla="*/ 192 w 4617"/>
              <a:gd name="T65" fmla="*/ 3002 h 3755"/>
              <a:gd name="T66" fmla="*/ 312 w 4617"/>
              <a:gd name="T67" fmla="*/ 3170 h 3755"/>
              <a:gd name="T68" fmla="*/ 464 w 4617"/>
              <a:gd name="T69" fmla="*/ 3315 h 3755"/>
              <a:gd name="T70" fmla="*/ 640 w 4617"/>
              <a:gd name="T71" fmla="*/ 3435 h 3755"/>
              <a:gd name="T72" fmla="*/ 840 w 4617"/>
              <a:gd name="T73" fmla="*/ 3539 h 3755"/>
              <a:gd name="T74" fmla="*/ 1048 w 4617"/>
              <a:gd name="T75" fmla="*/ 3619 h 3755"/>
              <a:gd name="T76" fmla="*/ 1280 w 4617"/>
              <a:gd name="T77" fmla="*/ 3683 h 3755"/>
              <a:gd name="T78" fmla="*/ 1520 w 4617"/>
              <a:gd name="T79" fmla="*/ 3731 h 3755"/>
              <a:gd name="T80" fmla="*/ 1760 w 4617"/>
              <a:gd name="T81" fmla="*/ 3755 h 3755"/>
              <a:gd name="T82" fmla="*/ 2016 w 4617"/>
              <a:gd name="T83" fmla="*/ 3755 h 3755"/>
              <a:gd name="T84" fmla="*/ 2272 w 4617"/>
              <a:gd name="T85" fmla="*/ 3747 h 3755"/>
              <a:gd name="T86" fmla="*/ 2529 w 4617"/>
              <a:gd name="T87" fmla="*/ 3715 h 3755"/>
              <a:gd name="T88" fmla="*/ 2777 w 4617"/>
              <a:gd name="T89" fmla="*/ 3667 h 3755"/>
              <a:gd name="T90" fmla="*/ 3025 w 4617"/>
              <a:gd name="T91" fmla="*/ 3603 h 3755"/>
              <a:gd name="T92" fmla="*/ 3473 w 4617"/>
              <a:gd name="T93" fmla="*/ 3467 h 3755"/>
              <a:gd name="T94" fmla="*/ 3649 w 4617"/>
              <a:gd name="T95" fmla="*/ 3403 h 3755"/>
              <a:gd name="T96" fmla="*/ 3801 w 4617"/>
              <a:gd name="T97" fmla="*/ 3323 h 3755"/>
              <a:gd name="T98" fmla="*/ 3937 w 4617"/>
              <a:gd name="T99" fmla="*/ 3210 h 3755"/>
              <a:gd name="T100" fmla="*/ 4073 w 4617"/>
              <a:gd name="T101" fmla="*/ 3066 h 3755"/>
              <a:gd name="T102" fmla="*/ 4225 w 4617"/>
              <a:gd name="T103" fmla="*/ 2858 h 3755"/>
              <a:gd name="T104" fmla="*/ 4401 w 4617"/>
              <a:gd name="T105" fmla="*/ 2594 h 3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617" h="3755">
                <a:moveTo>
                  <a:pt x="4401" y="2594"/>
                </a:moveTo>
                <a:lnTo>
                  <a:pt x="4473" y="2418"/>
                </a:lnTo>
                <a:lnTo>
                  <a:pt x="4529" y="2234"/>
                </a:lnTo>
                <a:lnTo>
                  <a:pt x="4593" y="1858"/>
                </a:lnTo>
                <a:lnTo>
                  <a:pt x="4617" y="1481"/>
                </a:lnTo>
                <a:lnTo>
                  <a:pt x="4585" y="1129"/>
                </a:lnTo>
                <a:lnTo>
                  <a:pt x="4521" y="809"/>
                </a:lnTo>
                <a:lnTo>
                  <a:pt x="4409" y="545"/>
                </a:lnTo>
                <a:lnTo>
                  <a:pt x="4345" y="441"/>
                </a:lnTo>
                <a:lnTo>
                  <a:pt x="4273" y="353"/>
                </a:lnTo>
                <a:lnTo>
                  <a:pt x="4193" y="288"/>
                </a:lnTo>
                <a:lnTo>
                  <a:pt x="4105" y="248"/>
                </a:lnTo>
                <a:lnTo>
                  <a:pt x="3729" y="144"/>
                </a:lnTo>
                <a:lnTo>
                  <a:pt x="3353" y="64"/>
                </a:lnTo>
                <a:lnTo>
                  <a:pt x="2969" y="16"/>
                </a:lnTo>
                <a:lnTo>
                  <a:pt x="2601" y="0"/>
                </a:lnTo>
                <a:lnTo>
                  <a:pt x="2240" y="8"/>
                </a:lnTo>
                <a:lnTo>
                  <a:pt x="1896" y="48"/>
                </a:lnTo>
                <a:lnTo>
                  <a:pt x="1568" y="120"/>
                </a:lnTo>
                <a:lnTo>
                  <a:pt x="1264" y="224"/>
                </a:lnTo>
                <a:lnTo>
                  <a:pt x="976" y="369"/>
                </a:lnTo>
                <a:lnTo>
                  <a:pt x="728" y="545"/>
                </a:lnTo>
                <a:lnTo>
                  <a:pt x="608" y="641"/>
                </a:lnTo>
                <a:lnTo>
                  <a:pt x="504" y="753"/>
                </a:lnTo>
                <a:lnTo>
                  <a:pt x="408" y="873"/>
                </a:lnTo>
                <a:lnTo>
                  <a:pt x="320" y="1001"/>
                </a:lnTo>
                <a:lnTo>
                  <a:pt x="168" y="1289"/>
                </a:lnTo>
                <a:lnTo>
                  <a:pt x="64" y="1609"/>
                </a:lnTo>
                <a:lnTo>
                  <a:pt x="8" y="1970"/>
                </a:lnTo>
                <a:lnTo>
                  <a:pt x="0" y="2378"/>
                </a:lnTo>
                <a:lnTo>
                  <a:pt x="32" y="2610"/>
                </a:lnTo>
                <a:lnTo>
                  <a:pt x="96" y="2818"/>
                </a:lnTo>
                <a:lnTo>
                  <a:pt x="192" y="3002"/>
                </a:lnTo>
                <a:lnTo>
                  <a:pt x="312" y="3170"/>
                </a:lnTo>
                <a:lnTo>
                  <a:pt x="464" y="3315"/>
                </a:lnTo>
                <a:lnTo>
                  <a:pt x="640" y="3435"/>
                </a:lnTo>
                <a:lnTo>
                  <a:pt x="840" y="3539"/>
                </a:lnTo>
                <a:lnTo>
                  <a:pt x="1048" y="3619"/>
                </a:lnTo>
                <a:lnTo>
                  <a:pt x="1280" y="3683"/>
                </a:lnTo>
                <a:lnTo>
                  <a:pt x="1520" y="3731"/>
                </a:lnTo>
                <a:lnTo>
                  <a:pt x="1760" y="3755"/>
                </a:lnTo>
                <a:lnTo>
                  <a:pt x="2016" y="3755"/>
                </a:lnTo>
                <a:lnTo>
                  <a:pt x="2272" y="3747"/>
                </a:lnTo>
                <a:lnTo>
                  <a:pt x="2529" y="3715"/>
                </a:lnTo>
                <a:lnTo>
                  <a:pt x="2777" y="3667"/>
                </a:lnTo>
                <a:lnTo>
                  <a:pt x="3025" y="3603"/>
                </a:lnTo>
                <a:lnTo>
                  <a:pt x="3473" y="3467"/>
                </a:lnTo>
                <a:lnTo>
                  <a:pt x="3649" y="3403"/>
                </a:lnTo>
                <a:lnTo>
                  <a:pt x="3801" y="3323"/>
                </a:lnTo>
                <a:lnTo>
                  <a:pt x="3937" y="3210"/>
                </a:lnTo>
                <a:lnTo>
                  <a:pt x="4073" y="3066"/>
                </a:lnTo>
                <a:lnTo>
                  <a:pt x="4225" y="2858"/>
                </a:lnTo>
                <a:lnTo>
                  <a:pt x="4401" y="259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04" name="Freeform 4"/>
          <p:cNvSpPr>
            <a:spLocks/>
          </p:cNvSpPr>
          <p:nvPr/>
        </p:nvSpPr>
        <p:spPr bwMode="auto">
          <a:xfrm>
            <a:off x="1941513" y="4689475"/>
            <a:ext cx="762000" cy="533400"/>
          </a:xfrm>
          <a:custGeom>
            <a:avLst/>
            <a:gdLst>
              <a:gd name="T0" fmla="*/ 288 w 480"/>
              <a:gd name="T1" fmla="*/ 88 h 336"/>
              <a:gd name="T2" fmla="*/ 376 w 480"/>
              <a:gd name="T3" fmla="*/ 16 h 336"/>
              <a:gd name="T4" fmla="*/ 376 w 480"/>
              <a:gd name="T5" fmla="*/ 104 h 336"/>
              <a:gd name="T6" fmla="*/ 480 w 480"/>
              <a:gd name="T7" fmla="*/ 136 h 336"/>
              <a:gd name="T8" fmla="*/ 416 w 480"/>
              <a:gd name="T9" fmla="*/ 200 h 336"/>
              <a:gd name="T10" fmla="*/ 472 w 480"/>
              <a:gd name="T11" fmla="*/ 272 h 336"/>
              <a:gd name="T12" fmla="*/ 336 w 480"/>
              <a:gd name="T13" fmla="*/ 272 h 336"/>
              <a:gd name="T14" fmla="*/ 240 w 480"/>
              <a:gd name="T15" fmla="*/ 336 h 336"/>
              <a:gd name="T16" fmla="*/ 144 w 480"/>
              <a:gd name="T17" fmla="*/ 280 h 336"/>
              <a:gd name="T18" fmla="*/ 0 w 480"/>
              <a:gd name="T19" fmla="*/ 304 h 336"/>
              <a:gd name="T20" fmla="*/ 56 w 480"/>
              <a:gd name="T21" fmla="*/ 192 h 336"/>
              <a:gd name="T22" fmla="*/ 0 w 480"/>
              <a:gd name="T23" fmla="*/ 96 h 336"/>
              <a:gd name="T24" fmla="*/ 160 w 480"/>
              <a:gd name="T25" fmla="*/ 120 h 336"/>
              <a:gd name="T26" fmla="*/ 160 w 480"/>
              <a:gd name="T27" fmla="*/ 0 h 336"/>
              <a:gd name="T28" fmla="*/ 288 w 480"/>
              <a:gd name="T29" fmla="*/ 8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80" h="336">
                <a:moveTo>
                  <a:pt x="288" y="88"/>
                </a:moveTo>
                <a:lnTo>
                  <a:pt x="376" y="16"/>
                </a:lnTo>
                <a:lnTo>
                  <a:pt x="376" y="104"/>
                </a:lnTo>
                <a:lnTo>
                  <a:pt x="480" y="136"/>
                </a:lnTo>
                <a:lnTo>
                  <a:pt x="416" y="200"/>
                </a:lnTo>
                <a:lnTo>
                  <a:pt x="472" y="272"/>
                </a:lnTo>
                <a:lnTo>
                  <a:pt x="336" y="272"/>
                </a:lnTo>
                <a:lnTo>
                  <a:pt x="240" y="336"/>
                </a:lnTo>
                <a:lnTo>
                  <a:pt x="144" y="280"/>
                </a:lnTo>
                <a:lnTo>
                  <a:pt x="0" y="304"/>
                </a:lnTo>
                <a:lnTo>
                  <a:pt x="56" y="192"/>
                </a:lnTo>
                <a:lnTo>
                  <a:pt x="0" y="96"/>
                </a:lnTo>
                <a:lnTo>
                  <a:pt x="160" y="120"/>
                </a:lnTo>
                <a:lnTo>
                  <a:pt x="160" y="0"/>
                </a:lnTo>
                <a:lnTo>
                  <a:pt x="288" y="8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05" name="Freeform 5"/>
          <p:cNvSpPr>
            <a:spLocks/>
          </p:cNvSpPr>
          <p:nvPr/>
        </p:nvSpPr>
        <p:spPr bwMode="auto">
          <a:xfrm>
            <a:off x="7035800" y="2109788"/>
            <a:ext cx="50800" cy="38100"/>
          </a:xfrm>
          <a:custGeom>
            <a:avLst/>
            <a:gdLst>
              <a:gd name="T0" fmla="*/ 32 w 32"/>
              <a:gd name="T1" fmla="*/ 24 h 24"/>
              <a:gd name="T2" fmla="*/ 32 w 32"/>
              <a:gd name="T3" fmla="*/ 8 h 24"/>
              <a:gd name="T4" fmla="*/ 0 w 32"/>
              <a:gd name="T5" fmla="*/ 0 h 24"/>
              <a:gd name="T6" fmla="*/ 0 w 32"/>
              <a:gd name="T7" fmla="*/ 16 h 24"/>
              <a:gd name="T8" fmla="*/ 32 w 32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24">
                <a:moveTo>
                  <a:pt x="32" y="24"/>
                </a:moveTo>
                <a:lnTo>
                  <a:pt x="32" y="8"/>
                </a:lnTo>
                <a:lnTo>
                  <a:pt x="0" y="0"/>
                </a:lnTo>
                <a:lnTo>
                  <a:pt x="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06" name="Freeform 6"/>
          <p:cNvSpPr>
            <a:spLocks/>
          </p:cNvSpPr>
          <p:nvPr/>
        </p:nvSpPr>
        <p:spPr bwMode="auto">
          <a:xfrm>
            <a:off x="6591300" y="2135188"/>
            <a:ext cx="495300" cy="723900"/>
          </a:xfrm>
          <a:custGeom>
            <a:avLst/>
            <a:gdLst>
              <a:gd name="T0" fmla="*/ 312 w 312"/>
              <a:gd name="T1" fmla="*/ 8 h 456"/>
              <a:gd name="T2" fmla="*/ 272 w 312"/>
              <a:gd name="T3" fmla="*/ 176 h 456"/>
              <a:gd name="T4" fmla="*/ 272 w 312"/>
              <a:gd name="T5" fmla="*/ 176 h 456"/>
              <a:gd name="T6" fmla="*/ 272 w 312"/>
              <a:gd name="T7" fmla="*/ 176 h 456"/>
              <a:gd name="T8" fmla="*/ 232 w 312"/>
              <a:gd name="T9" fmla="*/ 256 h 456"/>
              <a:gd name="T10" fmla="*/ 232 w 312"/>
              <a:gd name="T11" fmla="*/ 256 h 456"/>
              <a:gd name="T12" fmla="*/ 232 w 312"/>
              <a:gd name="T13" fmla="*/ 256 h 456"/>
              <a:gd name="T14" fmla="*/ 176 w 312"/>
              <a:gd name="T15" fmla="*/ 328 h 456"/>
              <a:gd name="T16" fmla="*/ 176 w 312"/>
              <a:gd name="T17" fmla="*/ 336 h 456"/>
              <a:gd name="T18" fmla="*/ 176 w 312"/>
              <a:gd name="T19" fmla="*/ 336 h 456"/>
              <a:gd name="T20" fmla="*/ 104 w 312"/>
              <a:gd name="T21" fmla="*/ 408 h 456"/>
              <a:gd name="T22" fmla="*/ 96 w 312"/>
              <a:gd name="T23" fmla="*/ 408 h 456"/>
              <a:gd name="T24" fmla="*/ 96 w 312"/>
              <a:gd name="T25" fmla="*/ 408 h 456"/>
              <a:gd name="T26" fmla="*/ 16 w 312"/>
              <a:gd name="T27" fmla="*/ 456 h 456"/>
              <a:gd name="T28" fmla="*/ 16 w 312"/>
              <a:gd name="T29" fmla="*/ 456 h 456"/>
              <a:gd name="T30" fmla="*/ 0 w 312"/>
              <a:gd name="T31" fmla="*/ 424 h 456"/>
              <a:gd name="T32" fmla="*/ 0 w 312"/>
              <a:gd name="T33" fmla="*/ 432 h 456"/>
              <a:gd name="T34" fmla="*/ 80 w 312"/>
              <a:gd name="T35" fmla="*/ 384 h 456"/>
              <a:gd name="T36" fmla="*/ 80 w 312"/>
              <a:gd name="T37" fmla="*/ 384 h 456"/>
              <a:gd name="T38" fmla="*/ 80 w 312"/>
              <a:gd name="T39" fmla="*/ 384 h 456"/>
              <a:gd name="T40" fmla="*/ 152 w 312"/>
              <a:gd name="T41" fmla="*/ 312 h 456"/>
              <a:gd name="T42" fmla="*/ 152 w 312"/>
              <a:gd name="T43" fmla="*/ 312 h 456"/>
              <a:gd name="T44" fmla="*/ 152 w 312"/>
              <a:gd name="T45" fmla="*/ 312 h 456"/>
              <a:gd name="T46" fmla="*/ 208 w 312"/>
              <a:gd name="T47" fmla="*/ 240 h 456"/>
              <a:gd name="T48" fmla="*/ 208 w 312"/>
              <a:gd name="T49" fmla="*/ 240 h 456"/>
              <a:gd name="T50" fmla="*/ 200 w 312"/>
              <a:gd name="T51" fmla="*/ 240 h 456"/>
              <a:gd name="T52" fmla="*/ 240 w 312"/>
              <a:gd name="T53" fmla="*/ 160 h 456"/>
              <a:gd name="T54" fmla="*/ 240 w 312"/>
              <a:gd name="T55" fmla="*/ 160 h 456"/>
              <a:gd name="T56" fmla="*/ 240 w 312"/>
              <a:gd name="T57" fmla="*/ 168 h 456"/>
              <a:gd name="T58" fmla="*/ 280 w 312"/>
              <a:gd name="T59" fmla="*/ 0 h 456"/>
              <a:gd name="T60" fmla="*/ 312 w 312"/>
              <a:gd name="T61" fmla="*/ 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12" h="456">
                <a:moveTo>
                  <a:pt x="312" y="8"/>
                </a:moveTo>
                <a:lnTo>
                  <a:pt x="272" y="176"/>
                </a:lnTo>
                <a:lnTo>
                  <a:pt x="272" y="176"/>
                </a:lnTo>
                <a:lnTo>
                  <a:pt x="272" y="176"/>
                </a:lnTo>
                <a:lnTo>
                  <a:pt x="232" y="256"/>
                </a:lnTo>
                <a:lnTo>
                  <a:pt x="232" y="256"/>
                </a:lnTo>
                <a:lnTo>
                  <a:pt x="232" y="256"/>
                </a:lnTo>
                <a:lnTo>
                  <a:pt x="176" y="328"/>
                </a:lnTo>
                <a:lnTo>
                  <a:pt x="176" y="336"/>
                </a:lnTo>
                <a:lnTo>
                  <a:pt x="176" y="336"/>
                </a:lnTo>
                <a:lnTo>
                  <a:pt x="104" y="408"/>
                </a:lnTo>
                <a:lnTo>
                  <a:pt x="96" y="408"/>
                </a:lnTo>
                <a:lnTo>
                  <a:pt x="96" y="408"/>
                </a:lnTo>
                <a:lnTo>
                  <a:pt x="16" y="456"/>
                </a:lnTo>
                <a:lnTo>
                  <a:pt x="16" y="456"/>
                </a:lnTo>
                <a:lnTo>
                  <a:pt x="0" y="424"/>
                </a:lnTo>
                <a:lnTo>
                  <a:pt x="0" y="432"/>
                </a:lnTo>
                <a:lnTo>
                  <a:pt x="80" y="384"/>
                </a:lnTo>
                <a:lnTo>
                  <a:pt x="80" y="384"/>
                </a:lnTo>
                <a:lnTo>
                  <a:pt x="80" y="384"/>
                </a:lnTo>
                <a:lnTo>
                  <a:pt x="152" y="312"/>
                </a:lnTo>
                <a:lnTo>
                  <a:pt x="152" y="312"/>
                </a:lnTo>
                <a:lnTo>
                  <a:pt x="152" y="312"/>
                </a:lnTo>
                <a:lnTo>
                  <a:pt x="208" y="240"/>
                </a:lnTo>
                <a:lnTo>
                  <a:pt x="208" y="240"/>
                </a:lnTo>
                <a:lnTo>
                  <a:pt x="200" y="240"/>
                </a:lnTo>
                <a:lnTo>
                  <a:pt x="240" y="160"/>
                </a:lnTo>
                <a:lnTo>
                  <a:pt x="240" y="160"/>
                </a:lnTo>
                <a:lnTo>
                  <a:pt x="240" y="168"/>
                </a:lnTo>
                <a:lnTo>
                  <a:pt x="280" y="0"/>
                </a:lnTo>
                <a:lnTo>
                  <a:pt x="312" y="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07" name="Freeform 7"/>
          <p:cNvSpPr>
            <a:spLocks/>
          </p:cNvSpPr>
          <p:nvPr/>
        </p:nvSpPr>
        <p:spPr bwMode="auto">
          <a:xfrm>
            <a:off x="6438900" y="2808288"/>
            <a:ext cx="177800" cy="114300"/>
          </a:xfrm>
          <a:custGeom>
            <a:avLst/>
            <a:gdLst>
              <a:gd name="T0" fmla="*/ 112 w 112"/>
              <a:gd name="T1" fmla="*/ 32 h 72"/>
              <a:gd name="T2" fmla="*/ 16 w 112"/>
              <a:gd name="T3" fmla="*/ 72 h 72"/>
              <a:gd name="T4" fmla="*/ 16 w 112"/>
              <a:gd name="T5" fmla="*/ 72 h 72"/>
              <a:gd name="T6" fmla="*/ 8 w 112"/>
              <a:gd name="T7" fmla="*/ 40 h 72"/>
              <a:gd name="T8" fmla="*/ 0 w 112"/>
              <a:gd name="T9" fmla="*/ 40 h 72"/>
              <a:gd name="T10" fmla="*/ 96 w 112"/>
              <a:gd name="T11" fmla="*/ 0 h 72"/>
              <a:gd name="T12" fmla="*/ 112 w 112"/>
              <a:gd name="T13" fmla="*/ 3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72">
                <a:moveTo>
                  <a:pt x="112" y="32"/>
                </a:moveTo>
                <a:lnTo>
                  <a:pt x="16" y="72"/>
                </a:lnTo>
                <a:lnTo>
                  <a:pt x="16" y="72"/>
                </a:lnTo>
                <a:lnTo>
                  <a:pt x="8" y="40"/>
                </a:lnTo>
                <a:lnTo>
                  <a:pt x="0" y="40"/>
                </a:lnTo>
                <a:lnTo>
                  <a:pt x="96" y="0"/>
                </a:lnTo>
                <a:lnTo>
                  <a:pt x="112" y="3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08" name="Freeform 8"/>
          <p:cNvSpPr>
            <a:spLocks/>
          </p:cNvSpPr>
          <p:nvPr/>
        </p:nvSpPr>
        <p:spPr bwMode="auto">
          <a:xfrm>
            <a:off x="6261100" y="2909888"/>
            <a:ext cx="38100" cy="50800"/>
          </a:xfrm>
          <a:custGeom>
            <a:avLst/>
            <a:gdLst>
              <a:gd name="T0" fmla="*/ 24 w 24"/>
              <a:gd name="T1" fmla="*/ 32 h 32"/>
              <a:gd name="T2" fmla="*/ 8 w 24"/>
              <a:gd name="T3" fmla="*/ 32 h 32"/>
              <a:gd name="T4" fmla="*/ 0 w 24"/>
              <a:gd name="T5" fmla="*/ 0 h 32"/>
              <a:gd name="T6" fmla="*/ 16 w 24"/>
              <a:gd name="T7" fmla="*/ 0 h 32"/>
              <a:gd name="T8" fmla="*/ 24 w 24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2">
                <a:moveTo>
                  <a:pt x="24" y="32"/>
                </a:moveTo>
                <a:lnTo>
                  <a:pt x="8" y="32"/>
                </a:lnTo>
                <a:lnTo>
                  <a:pt x="0" y="0"/>
                </a:lnTo>
                <a:lnTo>
                  <a:pt x="16" y="0"/>
                </a:lnTo>
                <a:lnTo>
                  <a:pt x="24" y="3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09" name="Freeform 9"/>
          <p:cNvSpPr>
            <a:spLocks/>
          </p:cNvSpPr>
          <p:nvPr/>
        </p:nvSpPr>
        <p:spPr bwMode="auto">
          <a:xfrm>
            <a:off x="6286500" y="2871788"/>
            <a:ext cx="177800" cy="88900"/>
          </a:xfrm>
          <a:custGeom>
            <a:avLst/>
            <a:gdLst>
              <a:gd name="T0" fmla="*/ 112 w 112"/>
              <a:gd name="T1" fmla="*/ 32 h 56"/>
              <a:gd name="T2" fmla="*/ 104 w 112"/>
              <a:gd name="T3" fmla="*/ 0 h 56"/>
              <a:gd name="T4" fmla="*/ 0 w 112"/>
              <a:gd name="T5" fmla="*/ 24 h 56"/>
              <a:gd name="T6" fmla="*/ 8 w 112"/>
              <a:gd name="T7" fmla="*/ 56 h 56"/>
              <a:gd name="T8" fmla="*/ 112 w 112"/>
              <a:gd name="T9" fmla="*/ 3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56">
                <a:moveTo>
                  <a:pt x="112" y="32"/>
                </a:moveTo>
                <a:lnTo>
                  <a:pt x="104" y="0"/>
                </a:lnTo>
                <a:lnTo>
                  <a:pt x="0" y="24"/>
                </a:lnTo>
                <a:lnTo>
                  <a:pt x="8" y="56"/>
                </a:lnTo>
                <a:lnTo>
                  <a:pt x="112" y="3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10" name="Freeform 10"/>
          <p:cNvSpPr>
            <a:spLocks/>
          </p:cNvSpPr>
          <p:nvPr/>
        </p:nvSpPr>
        <p:spPr bwMode="auto">
          <a:xfrm>
            <a:off x="6235700" y="2897188"/>
            <a:ext cx="63500" cy="50800"/>
          </a:xfrm>
          <a:custGeom>
            <a:avLst/>
            <a:gdLst>
              <a:gd name="T0" fmla="*/ 32 w 40"/>
              <a:gd name="T1" fmla="*/ 32 h 32"/>
              <a:gd name="T2" fmla="*/ 40 w 40"/>
              <a:gd name="T3" fmla="*/ 16 h 32"/>
              <a:gd name="T4" fmla="*/ 8 w 40"/>
              <a:gd name="T5" fmla="*/ 0 h 32"/>
              <a:gd name="T6" fmla="*/ 0 w 40"/>
              <a:gd name="T7" fmla="*/ 16 h 32"/>
              <a:gd name="T8" fmla="*/ 32 w 40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2">
                <a:moveTo>
                  <a:pt x="32" y="32"/>
                </a:moveTo>
                <a:lnTo>
                  <a:pt x="40" y="16"/>
                </a:lnTo>
                <a:lnTo>
                  <a:pt x="8" y="0"/>
                </a:lnTo>
                <a:lnTo>
                  <a:pt x="0" y="16"/>
                </a:lnTo>
                <a:lnTo>
                  <a:pt x="32" y="3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11" name="Freeform 11"/>
          <p:cNvSpPr>
            <a:spLocks/>
          </p:cNvSpPr>
          <p:nvPr/>
        </p:nvSpPr>
        <p:spPr bwMode="auto">
          <a:xfrm>
            <a:off x="6096000" y="2795588"/>
            <a:ext cx="88900" cy="76200"/>
          </a:xfrm>
          <a:custGeom>
            <a:avLst/>
            <a:gdLst>
              <a:gd name="T0" fmla="*/ 48 w 56"/>
              <a:gd name="T1" fmla="*/ 48 h 48"/>
              <a:gd name="T2" fmla="*/ 56 w 56"/>
              <a:gd name="T3" fmla="*/ 32 h 48"/>
              <a:gd name="T4" fmla="*/ 8 w 56"/>
              <a:gd name="T5" fmla="*/ 0 h 48"/>
              <a:gd name="T6" fmla="*/ 0 w 56"/>
              <a:gd name="T7" fmla="*/ 16 h 48"/>
              <a:gd name="T8" fmla="*/ 48 w 56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48">
                <a:moveTo>
                  <a:pt x="48" y="48"/>
                </a:moveTo>
                <a:lnTo>
                  <a:pt x="56" y="32"/>
                </a:lnTo>
                <a:lnTo>
                  <a:pt x="8" y="0"/>
                </a:lnTo>
                <a:lnTo>
                  <a:pt x="0" y="16"/>
                </a:lnTo>
                <a:lnTo>
                  <a:pt x="48" y="4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12" name="Freeform 12"/>
          <p:cNvSpPr>
            <a:spLocks/>
          </p:cNvSpPr>
          <p:nvPr/>
        </p:nvSpPr>
        <p:spPr bwMode="auto">
          <a:xfrm>
            <a:off x="5994400" y="2719388"/>
            <a:ext cx="50800" cy="50800"/>
          </a:xfrm>
          <a:custGeom>
            <a:avLst/>
            <a:gdLst>
              <a:gd name="T0" fmla="*/ 24 w 32"/>
              <a:gd name="T1" fmla="*/ 32 h 32"/>
              <a:gd name="T2" fmla="*/ 32 w 32"/>
              <a:gd name="T3" fmla="*/ 16 h 32"/>
              <a:gd name="T4" fmla="*/ 8 w 32"/>
              <a:gd name="T5" fmla="*/ 0 h 32"/>
              <a:gd name="T6" fmla="*/ 0 w 32"/>
              <a:gd name="T7" fmla="*/ 0 h 32"/>
              <a:gd name="T8" fmla="*/ 0 w 32"/>
              <a:gd name="T9" fmla="*/ 16 h 32"/>
              <a:gd name="T10" fmla="*/ 0 w 32"/>
              <a:gd name="T11" fmla="*/ 16 h 32"/>
              <a:gd name="T12" fmla="*/ 24 w 32"/>
              <a:gd name="T13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32">
                <a:moveTo>
                  <a:pt x="24" y="32"/>
                </a:moveTo>
                <a:lnTo>
                  <a:pt x="32" y="16"/>
                </a:lnTo>
                <a:lnTo>
                  <a:pt x="8" y="0"/>
                </a:lnTo>
                <a:lnTo>
                  <a:pt x="0" y="0"/>
                </a:lnTo>
                <a:lnTo>
                  <a:pt x="0" y="16"/>
                </a:lnTo>
                <a:lnTo>
                  <a:pt x="0" y="16"/>
                </a:lnTo>
                <a:lnTo>
                  <a:pt x="24" y="3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13" name="Freeform 13"/>
          <p:cNvSpPr>
            <a:spLocks/>
          </p:cNvSpPr>
          <p:nvPr/>
        </p:nvSpPr>
        <p:spPr bwMode="auto">
          <a:xfrm>
            <a:off x="5943600" y="2706688"/>
            <a:ext cx="50800" cy="38100"/>
          </a:xfrm>
          <a:custGeom>
            <a:avLst/>
            <a:gdLst>
              <a:gd name="T0" fmla="*/ 32 w 32"/>
              <a:gd name="T1" fmla="*/ 24 h 24"/>
              <a:gd name="T2" fmla="*/ 32 w 32"/>
              <a:gd name="T3" fmla="*/ 8 h 24"/>
              <a:gd name="T4" fmla="*/ 0 w 32"/>
              <a:gd name="T5" fmla="*/ 0 h 24"/>
              <a:gd name="T6" fmla="*/ 0 w 32"/>
              <a:gd name="T7" fmla="*/ 16 h 24"/>
              <a:gd name="T8" fmla="*/ 32 w 32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24">
                <a:moveTo>
                  <a:pt x="32" y="24"/>
                </a:moveTo>
                <a:lnTo>
                  <a:pt x="32" y="8"/>
                </a:lnTo>
                <a:lnTo>
                  <a:pt x="0" y="0"/>
                </a:lnTo>
                <a:lnTo>
                  <a:pt x="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14" name="Freeform 14"/>
          <p:cNvSpPr>
            <a:spLocks/>
          </p:cNvSpPr>
          <p:nvPr/>
        </p:nvSpPr>
        <p:spPr bwMode="auto">
          <a:xfrm>
            <a:off x="5765800" y="2630488"/>
            <a:ext cx="114300" cy="63500"/>
          </a:xfrm>
          <a:custGeom>
            <a:avLst/>
            <a:gdLst>
              <a:gd name="T0" fmla="*/ 64 w 72"/>
              <a:gd name="T1" fmla="*/ 40 h 40"/>
              <a:gd name="T2" fmla="*/ 72 w 72"/>
              <a:gd name="T3" fmla="*/ 24 h 40"/>
              <a:gd name="T4" fmla="*/ 8 w 72"/>
              <a:gd name="T5" fmla="*/ 0 h 40"/>
              <a:gd name="T6" fmla="*/ 0 w 72"/>
              <a:gd name="T7" fmla="*/ 16 h 40"/>
              <a:gd name="T8" fmla="*/ 64 w 72"/>
              <a:gd name="T9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40">
                <a:moveTo>
                  <a:pt x="64" y="40"/>
                </a:moveTo>
                <a:lnTo>
                  <a:pt x="72" y="24"/>
                </a:lnTo>
                <a:lnTo>
                  <a:pt x="8" y="0"/>
                </a:lnTo>
                <a:lnTo>
                  <a:pt x="0" y="16"/>
                </a:lnTo>
                <a:lnTo>
                  <a:pt x="64" y="4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15" name="Freeform 15"/>
          <p:cNvSpPr>
            <a:spLocks/>
          </p:cNvSpPr>
          <p:nvPr/>
        </p:nvSpPr>
        <p:spPr bwMode="auto">
          <a:xfrm>
            <a:off x="5626100" y="2579688"/>
            <a:ext cx="88900" cy="50800"/>
          </a:xfrm>
          <a:custGeom>
            <a:avLst/>
            <a:gdLst>
              <a:gd name="T0" fmla="*/ 48 w 56"/>
              <a:gd name="T1" fmla="*/ 32 h 32"/>
              <a:gd name="T2" fmla="*/ 56 w 56"/>
              <a:gd name="T3" fmla="*/ 16 h 32"/>
              <a:gd name="T4" fmla="*/ 8 w 56"/>
              <a:gd name="T5" fmla="*/ 0 h 32"/>
              <a:gd name="T6" fmla="*/ 0 w 56"/>
              <a:gd name="T7" fmla="*/ 0 h 32"/>
              <a:gd name="T8" fmla="*/ 0 w 56"/>
              <a:gd name="T9" fmla="*/ 16 h 32"/>
              <a:gd name="T10" fmla="*/ 0 w 56"/>
              <a:gd name="T11" fmla="*/ 16 h 32"/>
              <a:gd name="T12" fmla="*/ 48 w 56"/>
              <a:gd name="T13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32">
                <a:moveTo>
                  <a:pt x="48" y="32"/>
                </a:moveTo>
                <a:lnTo>
                  <a:pt x="56" y="16"/>
                </a:lnTo>
                <a:lnTo>
                  <a:pt x="8" y="0"/>
                </a:lnTo>
                <a:lnTo>
                  <a:pt x="0" y="0"/>
                </a:lnTo>
                <a:lnTo>
                  <a:pt x="0" y="16"/>
                </a:lnTo>
                <a:lnTo>
                  <a:pt x="0" y="16"/>
                </a:lnTo>
                <a:lnTo>
                  <a:pt x="48" y="3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16" name="Rectangle 16"/>
          <p:cNvSpPr>
            <a:spLocks noChangeArrowheads="1"/>
          </p:cNvSpPr>
          <p:nvPr/>
        </p:nvSpPr>
        <p:spPr bwMode="auto">
          <a:xfrm>
            <a:off x="5600700" y="2579688"/>
            <a:ext cx="25400" cy="254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17" name="Freeform 17"/>
          <p:cNvSpPr>
            <a:spLocks/>
          </p:cNvSpPr>
          <p:nvPr/>
        </p:nvSpPr>
        <p:spPr bwMode="auto">
          <a:xfrm>
            <a:off x="5422900" y="2541588"/>
            <a:ext cx="101600" cy="38100"/>
          </a:xfrm>
          <a:custGeom>
            <a:avLst/>
            <a:gdLst>
              <a:gd name="T0" fmla="*/ 64 w 64"/>
              <a:gd name="T1" fmla="*/ 24 h 24"/>
              <a:gd name="T2" fmla="*/ 64 w 64"/>
              <a:gd name="T3" fmla="*/ 8 h 24"/>
              <a:gd name="T4" fmla="*/ 0 w 64"/>
              <a:gd name="T5" fmla="*/ 0 h 24"/>
              <a:gd name="T6" fmla="*/ 0 w 64"/>
              <a:gd name="T7" fmla="*/ 16 h 24"/>
              <a:gd name="T8" fmla="*/ 64 w 64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24">
                <a:moveTo>
                  <a:pt x="64" y="24"/>
                </a:moveTo>
                <a:lnTo>
                  <a:pt x="64" y="8"/>
                </a:lnTo>
                <a:lnTo>
                  <a:pt x="0" y="0"/>
                </a:lnTo>
                <a:lnTo>
                  <a:pt x="0" y="16"/>
                </a:lnTo>
                <a:lnTo>
                  <a:pt x="64" y="2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18" name="Freeform 18"/>
          <p:cNvSpPr>
            <a:spLocks/>
          </p:cNvSpPr>
          <p:nvPr/>
        </p:nvSpPr>
        <p:spPr bwMode="auto">
          <a:xfrm>
            <a:off x="5245100" y="2503488"/>
            <a:ext cx="101600" cy="50800"/>
          </a:xfrm>
          <a:custGeom>
            <a:avLst/>
            <a:gdLst>
              <a:gd name="T0" fmla="*/ 64 w 64"/>
              <a:gd name="T1" fmla="*/ 32 h 32"/>
              <a:gd name="T2" fmla="*/ 64 w 64"/>
              <a:gd name="T3" fmla="*/ 16 h 32"/>
              <a:gd name="T4" fmla="*/ 0 w 64"/>
              <a:gd name="T5" fmla="*/ 0 h 32"/>
              <a:gd name="T6" fmla="*/ 0 w 64"/>
              <a:gd name="T7" fmla="*/ 16 h 32"/>
              <a:gd name="T8" fmla="*/ 64 w 64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32">
                <a:moveTo>
                  <a:pt x="64" y="32"/>
                </a:moveTo>
                <a:lnTo>
                  <a:pt x="64" y="16"/>
                </a:lnTo>
                <a:lnTo>
                  <a:pt x="0" y="0"/>
                </a:lnTo>
                <a:lnTo>
                  <a:pt x="0" y="16"/>
                </a:lnTo>
                <a:lnTo>
                  <a:pt x="64" y="3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19" name="Freeform 19"/>
          <p:cNvSpPr>
            <a:spLocks/>
          </p:cNvSpPr>
          <p:nvPr/>
        </p:nvSpPr>
        <p:spPr bwMode="auto">
          <a:xfrm>
            <a:off x="5118100" y="2478088"/>
            <a:ext cx="50800" cy="38100"/>
          </a:xfrm>
          <a:custGeom>
            <a:avLst/>
            <a:gdLst>
              <a:gd name="T0" fmla="*/ 32 w 32"/>
              <a:gd name="T1" fmla="*/ 24 h 24"/>
              <a:gd name="T2" fmla="*/ 32 w 32"/>
              <a:gd name="T3" fmla="*/ 8 h 24"/>
              <a:gd name="T4" fmla="*/ 0 w 32"/>
              <a:gd name="T5" fmla="*/ 0 h 24"/>
              <a:gd name="T6" fmla="*/ 0 w 32"/>
              <a:gd name="T7" fmla="*/ 0 h 24"/>
              <a:gd name="T8" fmla="*/ 0 w 32"/>
              <a:gd name="T9" fmla="*/ 16 h 24"/>
              <a:gd name="T10" fmla="*/ 0 w 32"/>
              <a:gd name="T11" fmla="*/ 16 h 24"/>
              <a:gd name="T12" fmla="*/ 32 w 32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24">
                <a:moveTo>
                  <a:pt x="32" y="24"/>
                </a:moveTo>
                <a:lnTo>
                  <a:pt x="32" y="8"/>
                </a:lnTo>
                <a:lnTo>
                  <a:pt x="0" y="0"/>
                </a:lnTo>
                <a:lnTo>
                  <a:pt x="0" y="0"/>
                </a:lnTo>
                <a:lnTo>
                  <a:pt x="0" y="16"/>
                </a:lnTo>
                <a:lnTo>
                  <a:pt x="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20" name="Rectangle 20"/>
          <p:cNvSpPr>
            <a:spLocks noChangeArrowheads="1"/>
          </p:cNvSpPr>
          <p:nvPr/>
        </p:nvSpPr>
        <p:spPr bwMode="auto">
          <a:xfrm>
            <a:off x="5067300" y="2478088"/>
            <a:ext cx="50800" cy="254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21" name="Rectangle 21"/>
          <p:cNvSpPr>
            <a:spLocks noChangeArrowheads="1"/>
          </p:cNvSpPr>
          <p:nvPr/>
        </p:nvSpPr>
        <p:spPr bwMode="auto">
          <a:xfrm>
            <a:off x="4889500" y="2465388"/>
            <a:ext cx="101600" cy="254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22" name="Freeform 22"/>
          <p:cNvSpPr>
            <a:spLocks/>
          </p:cNvSpPr>
          <p:nvPr/>
        </p:nvSpPr>
        <p:spPr bwMode="auto">
          <a:xfrm>
            <a:off x="4711700" y="2439988"/>
            <a:ext cx="101600" cy="38100"/>
          </a:xfrm>
          <a:custGeom>
            <a:avLst/>
            <a:gdLst>
              <a:gd name="T0" fmla="*/ 64 w 64"/>
              <a:gd name="T1" fmla="*/ 24 h 24"/>
              <a:gd name="T2" fmla="*/ 64 w 64"/>
              <a:gd name="T3" fmla="*/ 8 h 24"/>
              <a:gd name="T4" fmla="*/ 0 w 64"/>
              <a:gd name="T5" fmla="*/ 0 h 24"/>
              <a:gd name="T6" fmla="*/ 0 w 64"/>
              <a:gd name="T7" fmla="*/ 16 h 24"/>
              <a:gd name="T8" fmla="*/ 64 w 64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24">
                <a:moveTo>
                  <a:pt x="64" y="24"/>
                </a:moveTo>
                <a:lnTo>
                  <a:pt x="64" y="8"/>
                </a:lnTo>
                <a:lnTo>
                  <a:pt x="0" y="0"/>
                </a:lnTo>
                <a:lnTo>
                  <a:pt x="0" y="16"/>
                </a:lnTo>
                <a:lnTo>
                  <a:pt x="64" y="2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23" name="Freeform 23"/>
          <p:cNvSpPr>
            <a:spLocks/>
          </p:cNvSpPr>
          <p:nvPr/>
        </p:nvSpPr>
        <p:spPr bwMode="auto">
          <a:xfrm>
            <a:off x="4532313" y="2427288"/>
            <a:ext cx="103187" cy="38100"/>
          </a:xfrm>
          <a:custGeom>
            <a:avLst/>
            <a:gdLst>
              <a:gd name="T0" fmla="*/ 65 w 65"/>
              <a:gd name="T1" fmla="*/ 24 h 24"/>
              <a:gd name="T2" fmla="*/ 65 w 65"/>
              <a:gd name="T3" fmla="*/ 8 h 24"/>
              <a:gd name="T4" fmla="*/ 0 w 65"/>
              <a:gd name="T5" fmla="*/ 0 h 24"/>
              <a:gd name="T6" fmla="*/ 0 w 65"/>
              <a:gd name="T7" fmla="*/ 16 h 24"/>
              <a:gd name="T8" fmla="*/ 65 w 65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24">
                <a:moveTo>
                  <a:pt x="65" y="24"/>
                </a:moveTo>
                <a:lnTo>
                  <a:pt x="65" y="8"/>
                </a:lnTo>
                <a:lnTo>
                  <a:pt x="0" y="0"/>
                </a:lnTo>
                <a:lnTo>
                  <a:pt x="0" y="16"/>
                </a:lnTo>
                <a:lnTo>
                  <a:pt x="65" y="2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24" name="Freeform 24"/>
          <p:cNvSpPr>
            <a:spLocks/>
          </p:cNvSpPr>
          <p:nvPr/>
        </p:nvSpPr>
        <p:spPr bwMode="auto">
          <a:xfrm>
            <a:off x="4405313" y="2414588"/>
            <a:ext cx="50800" cy="38100"/>
          </a:xfrm>
          <a:custGeom>
            <a:avLst/>
            <a:gdLst>
              <a:gd name="T0" fmla="*/ 32 w 32"/>
              <a:gd name="T1" fmla="*/ 24 h 24"/>
              <a:gd name="T2" fmla="*/ 32 w 32"/>
              <a:gd name="T3" fmla="*/ 8 h 24"/>
              <a:gd name="T4" fmla="*/ 0 w 32"/>
              <a:gd name="T5" fmla="*/ 0 h 24"/>
              <a:gd name="T6" fmla="*/ 0 w 32"/>
              <a:gd name="T7" fmla="*/ 16 h 24"/>
              <a:gd name="T8" fmla="*/ 32 w 32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24">
                <a:moveTo>
                  <a:pt x="32" y="24"/>
                </a:moveTo>
                <a:lnTo>
                  <a:pt x="32" y="8"/>
                </a:lnTo>
                <a:lnTo>
                  <a:pt x="0" y="0"/>
                </a:lnTo>
                <a:lnTo>
                  <a:pt x="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25" name="Rectangle 25"/>
          <p:cNvSpPr>
            <a:spLocks noChangeArrowheads="1"/>
          </p:cNvSpPr>
          <p:nvPr/>
        </p:nvSpPr>
        <p:spPr bwMode="auto">
          <a:xfrm>
            <a:off x="4354513" y="2414588"/>
            <a:ext cx="50800" cy="254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26" name="Rectangle 26"/>
          <p:cNvSpPr>
            <a:spLocks noChangeArrowheads="1"/>
          </p:cNvSpPr>
          <p:nvPr/>
        </p:nvSpPr>
        <p:spPr bwMode="auto">
          <a:xfrm>
            <a:off x="4176713" y="2414588"/>
            <a:ext cx="101600" cy="254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27" name="Freeform 27"/>
          <p:cNvSpPr>
            <a:spLocks/>
          </p:cNvSpPr>
          <p:nvPr/>
        </p:nvSpPr>
        <p:spPr bwMode="auto">
          <a:xfrm>
            <a:off x="4049713" y="2414588"/>
            <a:ext cx="50800" cy="25400"/>
          </a:xfrm>
          <a:custGeom>
            <a:avLst/>
            <a:gdLst>
              <a:gd name="T0" fmla="*/ 32 w 32"/>
              <a:gd name="T1" fmla="*/ 16 h 16"/>
              <a:gd name="T2" fmla="*/ 32 w 32"/>
              <a:gd name="T3" fmla="*/ 0 h 16"/>
              <a:gd name="T4" fmla="*/ 0 w 32"/>
              <a:gd name="T5" fmla="*/ 0 h 16"/>
              <a:gd name="T6" fmla="*/ 0 w 32"/>
              <a:gd name="T7" fmla="*/ 0 h 16"/>
              <a:gd name="T8" fmla="*/ 0 w 32"/>
              <a:gd name="T9" fmla="*/ 16 h 16"/>
              <a:gd name="T10" fmla="*/ 0 w 32"/>
              <a:gd name="T11" fmla="*/ 16 h 16"/>
              <a:gd name="T12" fmla="*/ 32 w 32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16">
                <a:moveTo>
                  <a:pt x="32" y="16"/>
                </a:moveTo>
                <a:lnTo>
                  <a:pt x="32" y="0"/>
                </a:lnTo>
                <a:lnTo>
                  <a:pt x="0" y="0"/>
                </a:lnTo>
                <a:lnTo>
                  <a:pt x="0" y="0"/>
                </a:lnTo>
                <a:lnTo>
                  <a:pt x="0" y="16"/>
                </a:lnTo>
                <a:lnTo>
                  <a:pt x="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28" name="Rectangle 28"/>
          <p:cNvSpPr>
            <a:spLocks noChangeArrowheads="1"/>
          </p:cNvSpPr>
          <p:nvPr/>
        </p:nvSpPr>
        <p:spPr bwMode="auto">
          <a:xfrm>
            <a:off x="3998913" y="2414588"/>
            <a:ext cx="50800" cy="254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29" name="Freeform 29"/>
          <p:cNvSpPr>
            <a:spLocks/>
          </p:cNvSpPr>
          <p:nvPr/>
        </p:nvSpPr>
        <p:spPr bwMode="auto">
          <a:xfrm>
            <a:off x="3821113" y="2427288"/>
            <a:ext cx="101600" cy="38100"/>
          </a:xfrm>
          <a:custGeom>
            <a:avLst/>
            <a:gdLst>
              <a:gd name="T0" fmla="*/ 64 w 64"/>
              <a:gd name="T1" fmla="*/ 16 h 24"/>
              <a:gd name="T2" fmla="*/ 64 w 64"/>
              <a:gd name="T3" fmla="*/ 0 h 24"/>
              <a:gd name="T4" fmla="*/ 0 w 64"/>
              <a:gd name="T5" fmla="*/ 8 h 24"/>
              <a:gd name="T6" fmla="*/ 0 w 64"/>
              <a:gd name="T7" fmla="*/ 24 h 24"/>
              <a:gd name="T8" fmla="*/ 64 w 64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30" name="Freeform 30"/>
          <p:cNvSpPr>
            <a:spLocks/>
          </p:cNvSpPr>
          <p:nvPr/>
        </p:nvSpPr>
        <p:spPr bwMode="auto">
          <a:xfrm>
            <a:off x="3681413" y="2452688"/>
            <a:ext cx="63500" cy="25400"/>
          </a:xfrm>
          <a:custGeom>
            <a:avLst/>
            <a:gdLst>
              <a:gd name="T0" fmla="*/ 40 w 40"/>
              <a:gd name="T1" fmla="*/ 16 h 16"/>
              <a:gd name="T2" fmla="*/ 40 w 40"/>
              <a:gd name="T3" fmla="*/ 0 h 16"/>
              <a:gd name="T4" fmla="*/ 0 w 40"/>
              <a:gd name="T5" fmla="*/ 0 h 16"/>
              <a:gd name="T6" fmla="*/ 0 w 40"/>
              <a:gd name="T7" fmla="*/ 0 h 16"/>
              <a:gd name="T8" fmla="*/ 8 w 40"/>
              <a:gd name="T9" fmla="*/ 16 h 16"/>
              <a:gd name="T10" fmla="*/ 0 w 40"/>
              <a:gd name="T11" fmla="*/ 16 h 16"/>
              <a:gd name="T12" fmla="*/ 40 w 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16">
                <a:moveTo>
                  <a:pt x="40" y="16"/>
                </a:moveTo>
                <a:lnTo>
                  <a:pt x="40" y="0"/>
                </a:lnTo>
                <a:lnTo>
                  <a:pt x="0" y="0"/>
                </a:lnTo>
                <a:lnTo>
                  <a:pt x="0" y="0"/>
                </a:lnTo>
                <a:lnTo>
                  <a:pt x="8" y="16"/>
                </a:lnTo>
                <a:lnTo>
                  <a:pt x="0" y="16"/>
                </a:lnTo>
                <a:lnTo>
                  <a:pt x="40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31" name="Freeform 31"/>
          <p:cNvSpPr>
            <a:spLocks/>
          </p:cNvSpPr>
          <p:nvPr/>
        </p:nvSpPr>
        <p:spPr bwMode="auto">
          <a:xfrm>
            <a:off x="3643313" y="2452688"/>
            <a:ext cx="50800" cy="38100"/>
          </a:xfrm>
          <a:custGeom>
            <a:avLst/>
            <a:gdLst>
              <a:gd name="T0" fmla="*/ 32 w 32"/>
              <a:gd name="T1" fmla="*/ 16 h 24"/>
              <a:gd name="T2" fmla="*/ 24 w 32"/>
              <a:gd name="T3" fmla="*/ 0 h 24"/>
              <a:gd name="T4" fmla="*/ 0 w 32"/>
              <a:gd name="T5" fmla="*/ 8 h 24"/>
              <a:gd name="T6" fmla="*/ 8 w 32"/>
              <a:gd name="T7" fmla="*/ 24 h 24"/>
              <a:gd name="T8" fmla="*/ 32 w 32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24">
                <a:moveTo>
                  <a:pt x="32" y="16"/>
                </a:moveTo>
                <a:lnTo>
                  <a:pt x="24" y="0"/>
                </a:lnTo>
                <a:lnTo>
                  <a:pt x="0" y="8"/>
                </a:lnTo>
                <a:lnTo>
                  <a:pt x="8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32" name="Freeform 32"/>
          <p:cNvSpPr>
            <a:spLocks/>
          </p:cNvSpPr>
          <p:nvPr/>
        </p:nvSpPr>
        <p:spPr bwMode="auto">
          <a:xfrm>
            <a:off x="3478213" y="2478088"/>
            <a:ext cx="101600" cy="50800"/>
          </a:xfrm>
          <a:custGeom>
            <a:avLst/>
            <a:gdLst>
              <a:gd name="T0" fmla="*/ 64 w 64"/>
              <a:gd name="T1" fmla="*/ 16 h 32"/>
              <a:gd name="T2" fmla="*/ 56 w 64"/>
              <a:gd name="T3" fmla="*/ 0 h 32"/>
              <a:gd name="T4" fmla="*/ 0 w 64"/>
              <a:gd name="T5" fmla="*/ 16 h 32"/>
              <a:gd name="T6" fmla="*/ 8 w 64"/>
              <a:gd name="T7" fmla="*/ 32 h 32"/>
              <a:gd name="T8" fmla="*/ 64 w 64"/>
              <a:gd name="T9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32">
                <a:moveTo>
                  <a:pt x="64" y="16"/>
                </a:moveTo>
                <a:lnTo>
                  <a:pt x="56" y="0"/>
                </a:lnTo>
                <a:lnTo>
                  <a:pt x="0" y="16"/>
                </a:lnTo>
                <a:lnTo>
                  <a:pt x="8" y="32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33" name="Freeform 33"/>
          <p:cNvSpPr>
            <a:spLocks/>
          </p:cNvSpPr>
          <p:nvPr/>
        </p:nvSpPr>
        <p:spPr bwMode="auto">
          <a:xfrm>
            <a:off x="3300413" y="2516188"/>
            <a:ext cx="101600" cy="50800"/>
          </a:xfrm>
          <a:custGeom>
            <a:avLst/>
            <a:gdLst>
              <a:gd name="T0" fmla="*/ 64 w 64"/>
              <a:gd name="T1" fmla="*/ 16 h 32"/>
              <a:gd name="T2" fmla="*/ 64 w 64"/>
              <a:gd name="T3" fmla="*/ 0 h 32"/>
              <a:gd name="T4" fmla="*/ 0 w 64"/>
              <a:gd name="T5" fmla="*/ 16 h 32"/>
              <a:gd name="T6" fmla="*/ 0 w 64"/>
              <a:gd name="T7" fmla="*/ 32 h 32"/>
              <a:gd name="T8" fmla="*/ 64 w 64"/>
              <a:gd name="T9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32">
                <a:moveTo>
                  <a:pt x="64" y="16"/>
                </a:moveTo>
                <a:lnTo>
                  <a:pt x="64" y="0"/>
                </a:lnTo>
                <a:lnTo>
                  <a:pt x="0" y="16"/>
                </a:lnTo>
                <a:lnTo>
                  <a:pt x="0" y="32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34" name="Freeform 34"/>
          <p:cNvSpPr>
            <a:spLocks/>
          </p:cNvSpPr>
          <p:nvPr/>
        </p:nvSpPr>
        <p:spPr bwMode="auto">
          <a:xfrm>
            <a:off x="3135313" y="2566988"/>
            <a:ext cx="101600" cy="63500"/>
          </a:xfrm>
          <a:custGeom>
            <a:avLst/>
            <a:gdLst>
              <a:gd name="T0" fmla="*/ 64 w 64"/>
              <a:gd name="T1" fmla="*/ 16 h 40"/>
              <a:gd name="T2" fmla="*/ 56 w 64"/>
              <a:gd name="T3" fmla="*/ 0 h 40"/>
              <a:gd name="T4" fmla="*/ 0 w 64"/>
              <a:gd name="T5" fmla="*/ 24 h 40"/>
              <a:gd name="T6" fmla="*/ 8 w 64"/>
              <a:gd name="T7" fmla="*/ 40 h 40"/>
              <a:gd name="T8" fmla="*/ 64 w 64"/>
              <a:gd name="T9" fmla="*/ 1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0">
                <a:moveTo>
                  <a:pt x="64" y="16"/>
                </a:moveTo>
                <a:lnTo>
                  <a:pt x="56" y="0"/>
                </a:lnTo>
                <a:lnTo>
                  <a:pt x="0" y="24"/>
                </a:lnTo>
                <a:lnTo>
                  <a:pt x="8" y="40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35" name="Freeform 35"/>
          <p:cNvSpPr>
            <a:spLocks/>
          </p:cNvSpPr>
          <p:nvPr/>
        </p:nvSpPr>
        <p:spPr bwMode="auto">
          <a:xfrm>
            <a:off x="2970213" y="2630488"/>
            <a:ext cx="101600" cy="50800"/>
          </a:xfrm>
          <a:custGeom>
            <a:avLst/>
            <a:gdLst>
              <a:gd name="T0" fmla="*/ 64 w 64"/>
              <a:gd name="T1" fmla="*/ 16 h 32"/>
              <a:gd name="T2" fmla="*/ 56 w 64"/>
              <a:gd name="T3" fmla="*/ 0 h 32"/>
              <a:gd name="T4" fmla="*/ 0 w 64"/>
              <a:gd name="T5" fmla="*/ 16 h 32"/>
              <a:gd name="T6" fmla="*/ 8 w 64"/>
              <a:gd name="T7" fmla="*/ 32 h 32"/>
              <a:gd name="T8" fmla="*/ 64 w 64"/>
              <a:gd name="T9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32">
                <a:moveTo>
                  <a:pt x="64" y="16"/>
                </a:moveTo>
                <a:lnTo>
                  <a:pt x="56" y="0"/>
                </a:lnTo>
                <a:lnTo>
                  <a:pt x="0" y="16"/>
                </a:lnTo>
                <a:lnTo>
                  <a:pt x="8" y="32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36" name="Freeform 36"/>
          <p:cNvSpPr>
            <a:spLocks/>
          </p:cNvSpPr>
          <p:nvPr/>
        </p:nvSpPr>
        <p:spPr bwMode="auto">
          <a:xfrm>
            <a:off x="2881313" y="2681288"/>
            <a:ext cx="12700" cy="25400"/>
          </a:xfrm>
          <a:custGeom>
            <a:avLst/>
            <a:gdLst>
              <a:gd name="T0" fmla="*/ 8 w 8"/>
              <a:gd name="T1" fmla="*/ 16 h 16"/>
              <a:gd name="T2" fmla="*/ 8 w 8"/>
              <a:gd name="T3" fmla="*/ 0 h 16"/>
              <a:gd name="T4" fmla="*/ 0 w 8"/>
              <a:gd name="T5" fmla="*/ 0 h 16"/>
              <a:gd name="T6" fmla="*/ 0 w 8"/>
              <a:gd name="T7" fmla="*/ 0 h 16"/>
              <a:gd name="T8" fmla="*/ 8 w 8"/>
              <a:gd name="T9" fmla="*/ 16 h 16"/>
              <a:gd name="T10" fmla="*/ 0 w 8"/>
              <a:gd name="T11" fmla="*/ 16 h 16"/>
              <a:gd name="T12" fmla="*/ 8 w 8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6">
                <a:moveTo>
                  <a:pt x="8" y="16"/>
                </a:move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lnTo>
                  <a:pt x="8" y="16"/>
                </a:lnTo>
                <a:lnTo>
                  <a:pt x="0" y="16"/>
                </a:lnTo>
                <a:lnTo>
                  <a:pt x="8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37" name="Freeform 37"/>
          <p:cNvSpPr>
            <a:spLocks/>
          </p:cNvSpPr>
          <p:nvPr/>
        </p:nvSpPr>
        <p:spPr bwMode="auto">
          <a:xfrm>
            <a:off x="2805113" y="2681288"/>
            <a:ext cx="88900" cy="63500"/>
          </a:xfrm>
          <a:custGeom>
            <a:avLst/>
            <a:gdLst>
              <a:gd name="T0" fmla="*/ 56 w 56"/>
              <a:gd name="T1" fmla="*/ 16 h 40"/>
              <a:gd name="T2" fmla="*/ 48 w 56"/>
              <a:gd name="T3" fmla="*/ 0 h 40"/>
              <a:gd name="T4" fmla="*/ 0 w 56"/>
              <a:gd name="T5" fmla="*/ 24 h 40"/>
              <a:gd name="T6" fmla="*/ 8 w 56"/>
              <a:gd name="T7" fmla="*/ 40 h 40"/>
              <a:gd name="T8" fmla="*/ 56 w 56"/>
              <a:gd name="T9" fmla="*/ 1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40">
                <a:moveTo>
                  <a:pt x="56" y="16"/>
                </a:moveTo>
                <a:lnTo>
                  <a:pt x="48" y="0"/>
                </a:lnTo>
                <a:lnTo>
                  <a:pt x="0" y="24"/>
                </a:lnTo>
                <a:lnTo>
                  <a:pt x="8" y="40"/>
                </a:lnTo>
                <a:lnTo>
                  <a:pt x="56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38" name="Freeform 38"/>
          <p:cNvSpPr>
            <a:spLocks/>
          </p:cNvSpPr>
          <p:nvPr/>
        </p:nvSpPr>
        <p:spPr bwMode="auto">
          <a:xfrm>
            <a:off x="2640013" y="2757488"/>
            <a:ext cx="101600" cy="63500"/>
          </a:xfrm>
          <a:custGeom>
            <a:avLst/>
            <a:gdLst>
              <a:gd name="T0" fmla="*/ 64 w 64"/>
              <a:gd name="T1" fmla="*/ 16 h 40"/>
              <a:gd name="T2" fmla="*/ 56 w 64"/>
              <a:gd name="T3" fmla="*/ 0 h 40"/>
              <a:gd name="T4" fmla="*/ 0 w 64"/>
              <a:gd name="T5" fmla="*/ 24 h 40"/>
              <a:gd name="T6" fmla="*/ 8 w 64"/>
              <a:gd name="T7" fmla="*/ 40 h 40"/>
              <a:gd name="T8" fmla="*/ 64 w 64"/>
              <a:gd name="T9" fmla="*/ 1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0">
                <a:moveTo>
                  <a:pt x="64" y="16"/>
                </a:moveTo>
                <a:lnTo>
                  <a:pt x="56" y="0"/>
                </a:lnTo>
                <a:lnTo>
                  <a:pt x="0" y="24"/>
                </a:lnTo>
                <a:lnTo>
                  <a:pt x="8" y="40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39" name="Freeform 39"/>
          <p:cNvSpPr>
            <a:spLocks/>
          </p:cNvSpPr>
          <p:nvPr/>
        </p:nvSpPr>
        <p:spPr bwMode="auto">
          <a:xfrm>
            <a:off x="2474913" y="2820988"/>
            <a:ext cx="101600" cy="76200"/>
          </a:xfrm>
          <a:custGeom>
            <a:avLst/>
            <a:gdLst>
              <a:gd name="T0" fmla="*/ 64 w 64"/>
              <a:gd name="T1" fmla="*/ 16 h 48"/>
              <a:gd name="T2" fmla="*/ 56 w 64"/>
              <a:gd name="T3" fmla="*/ 0 h 48"/>
              <a:gd name="T4" fmla="*/ 0 w 64"/>
              <a:gd name="T5" fmla="*/ 32 h 48"/>
              <a:gd name="T6" fmla="*/ 8 w 64"/>
              <a:gd name="T7" fmla="*/ 48 h 48"/>
              <a:gd name="T8" fmla="*/ 64 w 64"/>
              <a:gd name="T9" fmla="*/ 1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8">
                <a:moveTo>
                  <a:pt x="64" y="16"/>
                </a:moveTo>
                <a:lnTo>
                  <a:pt x="56" y="0"/>
                </a:lnTo>
                <a:lnTo>
                  <a:pt x="0" y="32"/>
                </a:lnTo>
                <a:lnTo>
                  <a:pt x="8" y="48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40" name="Freeform 40"/>
          <p:cNvSpPr>
            <a:spLocks/>
          </p:cNvSpPr>
          <p:nvPr/>
        </p:nvSpPr>
        <p:spPr bwMode="auto">
          <a:xfrm>
            <a:off x="2322513" y="2909888"/>
            <a:ext cx="101600" cy="63500"/>
          </a:xfrm>
          <a:custGeom>
            <a:avLst/>
            <a:gdLst>
              <a:gd name="T0" fmla="*/ 64 w 64"/>
              <a:gd name="T1" fmla="*/ 16 h 40"/>
              <a:gd name="T2" fmla="*/ 56 w 64"/>
              <a:gd name="T3" fmla="*/ 0 h 40"/>
              <a:gd name="T4" fmla="*/ 0 w 64"/>
              <a:gd name="T5" fmla="*/ 24 h 40"/>
              <a:gd name="T6" fmla="*/ 8 w 64"/>
              <a:gd name="T7" fmla="*/ 40 h 40"/>
              <a:gd name="T8" fmla="*/ 64 w 64"/>
              <a:gd name="T9" fmla="*/ 1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0">
                <a:moveTo>
                  <a:pt x="64" y="16"/>
                </a:moveTo>
                <a:lnTo>
                  <a:pt x="56" y="0"/>
                </a:lnTo>
                <a:lnTo>
                  <a:pt x="0" y="24"/>
                </a:lnTo>
                <a:lnTo>
                  <a:pt x="8" y="40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41" name="Freeform 41"/>
          <p:cNvSpPr>
            <a:spLocks/>
          </p:cNvSpPr>
          <p:nvPr/>
        </p:nvSpPr>
        <p:spPr bwMode="auto">
          <a:xfrm>
            <a:off x="2170113" y="2986088"/>
            <a:ext cx="101600" cy="76200"/>
          </a:xfrm>
          <a:custGeom>
            <a:avLst/>
            <a:gdLst>
              <a:gd name="T0" fmla="*/ 64 w 64"/>
              <a:gd name="T1" fmla="*/ 16 h 48"/>
              <a:gd name="T2" fmla="*/ 56 w 64"/>
              <a:gd name="T3" fmla="*/ 0 h 48"/>
              <a:gd name="T4" fmla="*/ 0 w 64"/>
              <a:gd name="T5" fmla="*/ 32 h 48"/>
              <a:gd name="T6" fmla="*/ 8 w 64"/>
              <a:gd name="T7" fmla="*/ 48 h 48"/>
              <a:gd name="T8" fmla="*/ 64 w 64"/>
              <a:gd name="T9" fmla="*/ 1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8">
                <a:moveTo>
                  <a:pt x="64" y="16"/>
                </a:moveTo>
                <a:lnTo>
                  <a:pt x="56" y="0"/>
                </a:lnTo>
                <a:lnTo>
                  <a:pt x="0" y="32"/>
                </a:lnTo>
                <a:lnTo>
                  <a:pt x="8" y="48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42" name="Freeform 42"/>
          <p:cNvSpPr>
            <a:spLocks/>
          </p:cNvSpPr>
          <p:nvPr/>
        </p:nvSpPr>
        <p:spPr bwMode="auto">
          <a:xfrm>
            <a:off x="2043113" y="3074988"/>
            <a:ext cx="63500" cy="50800"/>
          </a:xfrm>
          <a:custGeom>
            <a:avLst/>
            <a:gdLst>
              <a:gd name="T0" fmla="*/ 40 w 40"/>
              <a:gd name="T1" fmla="*/ 16 h 32"/>
              <a:gd name="T2" fmla="*/ 32 w 40"/>
              <a:gd name="T3" fmla="*/ 0 h 32"/>
              <a:gd name="T4" fmla="*/ 0 w 40"/>
              <a:gd name="T5" fmla="*/ 16 h 32"/>
              <a:gd name="T6" fmla="*/ 0 w 40"/>
              <a:gd name="T7" fmla="*/ 16 h 32"/>
              <a:gd name="T8" fmla="*/ 8 w 40"/>
              <a:gd name="T9" fmla="*/ 32 h 32"/>
              <a:gd name="T10" fmla="*/ 8 w 40"/>
              <a:gd name="T11" fmla="*/ 32 h 32"/>
              <a:gd name="T12" fmla="*/ 40 w 40"/>
              <a:gd name="T13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32">
                <a:moveTo>
                  <a:pt x="40" y="16"/>
                </a:moveTo>
                <a:lnTo>
                  <a:pt x="32" y="0"/>
                </a:lnTo>
                <a:lnTo>
                  <a:pt x="0" y="16"/>
                </a:lnTo>
                <a:lnTo>
                  <a:pt x="0" y="16"/>
                </a:lnTo>
                <a:lnTo>
                  <a:pt x="8" y="32"/>
                </a:lnTo>
                <a:lnTo>
                  <a:pt x="8" y="32"/>
                </a:lnTo>
                <a:lnTo>
                  <a:pt x="40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43" name="Freeform 43"/>
          <p:cNvSpPr>
            <a:spLocks/>
          </p:cNvSpPr>
          <p:nvPr/>
        </p:nvSpPr>
        <p:spPr bwMode="auto">
          <a:xfrm>
            <a:off x="2005013" y="3100388"/>
            <a:ext cx="50800" cy="50800"/>
          </a:xfrm>
          <a:custGeom>
            <a:avLst/>
            <a:gdLst>
              <a:gd name="T0" fmla="*/ 32 w 32"/>
              <a:gd name="T1" fmla="*/ 16 h 32"/>
              <a:gd name="T2" fmla="*/ 24 w 32"/>
              <a:gd name="T3" fmla="*/ 0 h 32"/>
              <a:gd name="T4" fmla="*/ 0 w 32"/>
              <a:gd name="T5" fmla="*/ 16 h 32"/>
              <a:gd name="T6" fmla="*/ 8 w 32"/>
              <a:gd name="T7" fmla="*/ 32 h 32"/>
              <a:gd name="T8" fmla="*/ 32 w 32"/>
              <a:gd name="T9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32" y="16"/>
                </a:moveTo>
                <a:lnTo>
                  <a:pt x="24" y="0"/>
                </a:lnTo>
                <a:lnTo>
                  <a:pt x="0" y="16"/>
                </a:lnTo>
                <a:lnTo>
                  <a:pt x="8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44" name="Freeform 44"/>
          <p:cNvSpPr>
            <a:spLocks/>
          </p:cNvSpPr>
          <p:nvPr/>
        </p:nvSpPr>
        <p:spPr bwMode="auto">
          <a:xfrm>
            <a:off x="1865313" y="3163888"/>
            <a:ext cx="88900" cy="76200"/>
          </a:xfrm>
          <a:custGeom>
            <a:avLst/>
            <a:gdLst>
              <a:gd name="T0" fmla="*/ 56 w 56"/>
              <a:gd name="T1" fmla="*/ 16 h 48"/>
              <a:gd name="T2" fmla="*/ 48 w 56"/>
              <a:gd name="T3" fmla="*/ 0 h 48"/>
              <a:gd name="T4" fmla="*/ 0 w 56"/>
              <a:gd name="T5" fmla="*/ 32 h 48"/>
              <a:gd name="T6" fmla="*/ 8 w 56"/>
              <a:gd name="T7" fmla="*/ 48 h 48"/>
              <a:gd name="T8" fmla="*/ 56 w 56"/>
              <a:gd name="T9" fmla="*/ 1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48">
                <a:moveTo>
                  <a:pt x="56" y="16"/>
                </a:moveTo>
                <a:lnTo>
                  <a:pt x="48" y="0"/>
                </a:lnTo>
                <a:lnTo>
                  <a:pt x="0" y="32"/>
                </a:lnTo>
                <a:lnTo>
                  <a:pt x="8" y="48"/>
                </a:lnTo>
                <a:lnTo>
                  <a:pt x="56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45" name="Freeform 45"/>
          <p:cNvSpPr>
            <a:spLocks/>
          </p:cNvSpPr>
          <p:nvPr/>
        </p:nvSpPr>
        <p:spPr bwMode="auto">
          <a:xfrm>
            <a:off x="1712913" y="3265488"/>
            <a:ext cx="101600" cy="76200"/>
          </a:xfrm>
          <a:custGeom>
            <a:avLst/>
            <a:gdLst>
              <a:gd name="T0" fmla="*/ 64 w 64"/>
              <a:gd name="T1" fmla="*/ 16 h 48"/>
              <a:gd name="T2" fmla="*/ 56 w 64"/>
              <a:gd name="T3" fmla="*/ 0 h 48"/>
              <a:gd name="T4" fmla="*/ 0 w 64"/>
              <a:gd name="T5" fmla="*/ 32 h 48"/>
              <a:gd name="T6" fmla="*/ 8 w 64"/>
              <a:gd name="T7" fmla="*/ 48 h 48"/>
              <a:gd name="T8" fmla="*/ 64 w 64"/>
              <a:gd name="T9" fmla="*/ 1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8">
                <a:moveTo>
                  <a:pt x="64" y="16"/>
                </a:moveTo>
                <a:lnTo>
                  <a:pt x="56" y="0"/>
                </a:lnTo>
                <a:lnTo>
                  <a:pt x="0" y="32"/>
                </a:lnTo>
                <a:lnTo>
                  <a:pt x="8" y="48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46" name="Freeform 46"/>
          <p:cNvSpPr>
            <a:spLocks/>
          </p:cNvSpPr>
          <p:nvPr/>
        </p:nvSpPr>
        <p:spPr bwMode="auto">
          <a:xfrm>
            <a:off x="1611313" y="3354388"/>
            <a:ext cx="50800" cy="50800"/>
          </a:xfrm>
          <a:custGeom>
            <a:avLst/>
            <a:gdLst>
              <a:gd name="T0" fmla="*/ 32 w 32"/>
              <a:gd name="T1" fmla="*/ 16 h 32"/>
              <a:gd name="T2" fmla="*/ 24 w 32"/>
              <a:gd name="T3" fmla="*/ 0 h 32"/>
              <a:gd name="T4" fmla="*/ 0 w 32"/>
              <a:gd name="T5" fmla="*/ 16 h 32"/>
              <a:gd name="T6" fmla="*/ 0 w 32"/>
              <a:gd name="T7" fmla="*/ 16 h 32"/>
              <a:gd name="T8" fmla="*/ 8 w 32"/>
              <a:gd name="T9" fmla="*/ 32 h 32"/>
              <a:gd name="T10" fmla="*/ 8 w 32"/>
              <a:gd name="T11" fmla="*/ 32 h 32"/>
              <a:gd name="T12" fmla="*/ 32 w 32"/>
              <a:gd name="T13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32">
                <a:moveTo>
                  <a:pt x="32" y="16"/>
                </a:moveTo>
                <a:lnTo>
                  <a:pt x="24" y="0"/>
                </a:lnTo>
                <a:lnTo>
                  <a:pt x="0" y="16"/>
                </a:lnTo>
                <a:lnTo>
                  <a:pt x="0" y="16"/>
                </a:lnTo>
                <a:lnTo>
                  <a:pt x="8" y="32"/>
                </a:lnTo>
                <a:lnTo>
                  <a:pt x="8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47" name="Freeform 47"/>
          <p:cNvSpPr>
            <a:spLocks/>
          </p:cNvSpPr>
          <p:nvPr/>
        </p:nvSpPr>
        <p:spPr bwMode="auto">
          <a:xfrm>
            <a:off x="1560513" y="3379788"/>
            <a:ext cx="63500" cy="63500"/>
          </a:xfrm>
          <a:custGeom>
            <a:avLst/>
            <a:gdLst>
              <a:gd name="T0" fmla="*/ 40 w 40"/>
              <a:gd name="T1" fmla="*/ 16 h 40"/>
              <a:gd name="T2" fmla="*/ 32 w 40"/>
              <a:gd name="T3" fmla="*/ 0 h 40"/>
              <a:gd name="T4" fmla="*/ 0 w 40"/>
              <a:gd name="T5" fmla="*/ 24 h 40"/>
              <a:gd name="T6" fmla="*/ 8 w 40"/>
              <a:gd name="T7" fmla="*/ 40 h 40"/>
              <a:gd name="T8" fmla="*/ 40 w 40"/>
              <a:gd name="T9" fmla="*/ 1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40">
                <a:moveTo>
                  <a:pt x="40" y="16"/>
                </a:moveTo>
                <a:lnTo>
                  <a:pt x="32" y="0"/>
                </a:lnTo>
                <a:lnTo>
                  <a:pt x="0" y="24"/>
                </a:lnTo>
                <a:lnTo>
                  <a:pt x="8" y="40"/>
                </a:lnTo>
                <a:lnTo>
                  <a:pt x="40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48" name="Freeform 48"/>
          <p:cNvSpPr>
            <a:spLocks/>
          </p:cNvSpPr>
          <p:nvPr/>
        </p:nvSpPr>
        <p:spPr bwMode="auto">
          <a:xfrm>
            <a:off x="1420813" y="3455988"/>
            <a:ext cx="88900" cy="90487"/>
          </a:xfrm>
          <a:custGeom>
            <a:avLst/>
            <a:gdLst>
              <a:gd name="T0" fmla="*/ 56 w 56"/>
              <a:gd name="T1" fmla="*/ 16 h 57"/>
              <a:gd name="T2" fmla="*/ 48 w 56"/>
              <a:gd name="T3" fmla="*/ 0 h 57"/>
              <a:gd name="T4" fmla="*/ 0 w 56"/>
              <a:gd name="T5" fmla="*/ 40 h 57"/>
              <a:gd name="T6" fmla="*/ 8 w 56"/>
              <a:gd name="T7" fmla="*/ 57 h 57"/>
              <a:gd name="T8" fmla="*/ 56 w 56"/>
              <a:gd name="T9" fmla="*/ 1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7">
                <a:moveTo>
                  <a:pt x="56" y="16"/>
                </a:moveTo>
                <a:lnTo>
                  <a:pt x="48" y="0"/>
                </a:lnTo>
                <a:lnTo>
                  <a:pt x="0" y="40"/>
                </a:lnTo>
                <a:lnTo>
                  <a:pt x="8" y="57"/>
                </a:lnTo>
                <a:lnTo>
                  <a:pt x="56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49" name="Freeform 49"/>
          <p:cNvSpPr>
            <a:spLocks/>
          </p:cNvSpPr>
          <p:nvPr/>
        </p:nvSpPr>
        <p:spPr bwMode="auto">
          <a:xfrm>
            <a:off x="1281113" y="3571875"/>
            <a:ext cx="88900" cy="76200"/>
          </a:xfrm>
          <a:custGeom>
            <a:avLst/>
            <a:gdLst>
              <a:gd name="T0" fmla="*/ 56 w 56"/>
              <a:gd name="T1" fmla="*/ 16 h 48"/>
              <a:gd name="T2" fmla="*/ 48 w 56"/>
              <a:gd name="T3" fmla="*/ 0 h 48"/>
              <a:gd name="T4" fmla="*/ 0 w 56"/>
              <a:gd name="T5" fmla="*/ 32 h 48"/>
              <a:gd name="T6" fmla="*/ 8 w 56"/>
              <a:gd name="T7" fmla="*/ 48 h 48"/>
              <a:gd name="T8" fmla="*/ 56 w 56"/>
              <a:gd name="T9" fmla="*/ 1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48">
                <a:moveTo>
                  <a:pt x="56" y="16"/>
                </a:moveTo>
                <a:lnTo>
                  <a:pt x="48" y="0"/>
                </a:lnTo>
                <a:lnTo>
                  <a:pt x="0" y="32"/>
                </a:lnTo>
                <a:lnTo>
                  <a:pt x="8" y="48"/>
                </a:lnTo>
                <a:lnTo>
                  <a:pt x="56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50" name="Freeform 50"/>
          <p:cNvSpPr>
            <a:spLocks/>
          </p:cNvSpPr>
          <p:nvPr/>
        </p:nvSpPr>
        <p:spPr bwMode="auto">
          <a:xfrm>
            <a:off x="1179513" y="3673475"/>
            <a:ext cx="50800" cy="50800"/>
          </a:xfrm>
          <a:custGeom>
            <a:avLst/>
            <a:gdLst>
              <a:gd name="T0" fmla="*/ 32 w 32"/>
              <a:gd name="T1" fmla="*/ 16 h 32"/>
              <a:gd name="T2" fmla="*/ 24 w 32"/>
              <a:gd name="T3" fmla="*/ 0 h 32"/>
              <a:gd name="T4" fmla="*/ 0 w 32"/>
              <a:gd name="T5" fmla="*/ 16 h 32"/>
              <a:gd name="T6" fmla="*/ 8 w 32"/>
              <a:gd name="T7" fmla="*/ 32 h 32"/>
              <a:gd name="T8" fmla="*/ 32 w 32"/>
              <a:gd name="T9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32" y="16"/>
                </a:moveTo>
                <a:lnTo>
                  <a:pt x="24" y="0"/>
                </a:lnTo>
                <a:lnTo>
                  <a:pt x="0" y="16"/>
                </a:lnTo>
                <a:lnTo>
                  <a:pt x="8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51" name="Freeform 51"/>
          <p:cNvSpPr>
            <a:spLocks/>
          </p:cNvSpPr>
          <p:nvPr/>
        </p:nvSpPr>
        <p:spPr bwMode="auto">
          <a:xfrm>
            <a:off x="1154113" y="3673475"/>
            <a:ext cx="63500" cy="50800"/>
          </a:xfrm>
          <a:custGeom>
            <a:avLst/>
            <a:gdLst>
              <a:gd name="T0" fmla="*/ 32 w 40"/>
              <a:gd name="T1" fmla="*/ 32 h 32"/>
              <a:gd name="T2" fmla="*/ 40 w 40"/>
              <a:gd name="T3" fmla="*/ 16 h 32"/>
              <a:gd name="T4" fmla="*/ 8 w 40"/>
              <a:gd name="T5" fmla="*/ 0 h 32"/>
              <a:gd name="T6" fmla="*/ 0 w 40"/>
              <a:gd name="T7" fmla="*/ 16 h 32"/>
              <a:gd name="T8" fmla="*/ 32 w 40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2">
                <a:moveTo>
                  <a:pt x="32" y="32"/>
                </a:moveTo>
                <a:lnTo>
                  <a:pt x="40" y="16"/>
                </a:lnTo>
                <a:lnTo>
                  <a:pt x="8" y="0"/>
                </a:lnTo>
                <a:lnTo>
                  <a:pt x="0" y="16"/>
                </a:lnTo>
                <a:lnTo>
                  <a:pt x="32" y="3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52" name="Freeform 52"/>
          <p:cNvSpPr>
            <a:spLocks/>
          </p:cNvSpPr>
          <p:nvPr/>
        </p:nvSpPr>
        <p:spPr bwMode="auto">
          <a:xfrm>
            <a:off x="1001713" y="3698875"/>
            <a:ext cx="203200" cy="1016000"/>
          </a:xfrm>
          <a:custGeom>
            <a:avLst/>
            <a:gdLst>
              <a:gd name="T0" fmla="*/ 128 w 128"/>
              <a:gd name="T1" fmla="*/ 16 h 640"/>
              <a:gd name="T2" fmla="*/ 80 w 128"/>
              <a:gd name="T3" fmla="*/ 128 h 640"/>
              <a:gd name="T4" fmla="*/ 80 w 128"/>
              <a:gd name="T5" fmla="*/ 128 h 640"/>
              <a:gd name="T6" fmla="*/ 80 w 128"/>
              <a:gd name="T7" fmla="*/ 128 h 640"/>
              <a:gd name="T8" fmla="*/ 40 w 128"/>
              <a:gd name="T9" fmla="*/ 232 h 640"/>
              <a:gd name="T10" fmla="*/ 40 w 128"/>
              <a:gd name="T11" fmla="*/ 224 h 640"/>
              <a:gd name="T12" fmla="*/ 40 w 128"/>
              <a:gd name="T13" fmla="*/ 224 h 640"/>
              <a:gd name="T14" fmla="*/ 32 w 128"/>
              <a:gd name="T15" fmla="*/ 336 h 640"/>
              <a:gd name="T16" fmla="*/ 32 w 128"/>
              <a:gd name="T17" fmla="*/ 336 h 640"/>
              <a:gd name="T18" fmla="*/ 32 w 128"/>
              <a:gd name="T19" fmla="*/ 336 h 640"/>
              <a:gd name="T20" fmla="*/ 32 w 128"/>
              <a:gd name="T21" fmla="*/ 440 h 640"/>
              <a:gd name="T22" fmla="*/ 32 w 128"/>
              <a:gd name="T23" fmla="*/ 440 h 640"/>
              <a:gd name="T24" fmla="*/ 32 w 128"/>
              <a:gd name="T25" fmla="*/ 440 h 640"/>
              <a:gd name="T26" fmla="*/ 48 w 128"/>
              <a:gd name="T27" fmla="*/ 536 h 640"/>
              <a:gd name="T28" fmla="*/ 48 w 128"/>
              <a:gd name="T29" fmla="*/ 528 h 640"/>
              <a:gd name="T30" fmla="*/ 48 w 128"/>
              <a:gd name="T31" fmla="*/ 528 h 640"/>
              <a:gd name="T32" fmla="*/ 88 w 128"/>
              <a:gd name="T33" fmla="*/ 624 h 640"/>
              <a:gd name="T34" fmla="*/ 88 w 128"/>
              <a:gd name="T35" fmla="*/ 624 h 640"/>
              <a:gd name="T36" fmla="*/ 56 w 128"/>
              <a:gd name="T37" fmla="*/ 640 h 640"/>
              <a:gd name="T38" fmla="*/ 56 w 128"/>
              <a:gd name="T39" fmla="*/ 640 h 640"/>
              <a:gd name="T40" fmla="*/ 16 w 128"/>
              <a:gd name="T41" fmla="*/ 544 h 640"/>
              <a:gd name="T42" fmla="*/ 16 w 128"/>
              <a:gd name="T43" fmla="*/ 544 h 640"/>
              <a:gd name="T44" fmla="*/ 16 w 128"/>
              <a:gd name="T45" fmla="*/ 544 h 640"/>
              <a:gd name="T46" fmla="*/ 0 w 128"/>
              <a:gd name="T47" fmla="*/ 448 h 640"/>
              <a:gd name="T48" fmla="*/ 0 w 128"/>
              <a:gd name="T49" fmla="*/ 448 h 640"/>
              <a:gd name="T50" fmla="*/ 0 w 128"/>
              <a:gd name="T51" fmla="*/ 440 h 640"/>
              <a:gd name="T52" fmla="*/ 0 w 128"/>
              <a:gd name="T53" fmla="*/ 336 h 640"/>
              <a:gd name="T54" fmla="*/ 0 w 128"/>
              <a:gd name="T55" fmla="*/ 336 h 640"/>
              <a:gd name="T56" fmla="*/ 0 w 128"/>
              <a:gd name="T57" fmla="*/ 336 h 640"/>
              <a:gd name="T58" fmla="*/ 8 w 128"/>
              <a:gd name="T59" fmla="*/ 224 h 640"/>
              <a:gd name="T60" fmla="*/ 8 w 128"/>
              <a:gd name="T61" fmla="*/ 224 h 640"/>
              <a:gd name="T62" fmla="*/ 8 w 128"/>
              <a:gd name="T63" fmla="*/ 224 h 640"/>
              <a:gd name="T64" fmla="*/ 48 w 128"/>
              <a:gd name="T65" fmla="*/ 120 h 640"/>
              <a:gd name="T66" fmla="*/ 48 w 128"/>
              <a:gd name="T67" fmla="*/ 120 h 640"/>
              <a:gd name="T68" fmla="*/ 48 w 128"/>
              <a:gd name="T69" fmla="*/ 112 h 640"/>
              <a:gd name="T70" fmla="*/ 96 w 128"/>
              <a:gd name="T71" fmla="*/ 0 h 640"/>
              <a:gd name="T72" fmla="*/ 128 w 128"/>
              <a:gd name="T73" fmla="*/ 16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8" h="640">
                <a:moveTo>
                  <a:pt x="128" y="16"/>
                </a:moveTo>
                <a:lnTo>
                  <a:pt x="80" y="128"/>
                </a:lnTo>
                <a:lnTo>
                  <a:pt x="80" y="128"/>
                </a:lnTo>
                <a:lnTo>
                  <a:pt x="80" y="128"/>
                </a:lnTo>
                <a:lnTo>
                  <a:pt x="40" y="232"/>
                </a:lnTo>
                <a:lnTo>
                  <a:pt x="40" y="224"/>
                </a:lnTo>
                <a:lnTo>
                  <a:pt x="40" y="224"/>
                </a:lnTo>
                <a:lnTo>
                  <a:pt x="32" y="336"/>
                </a:lnTo>
                <a:lnTo>
                  <a:pt x="32" y="336"/>
                </a:lnTo>
                <a:lnTo>
                  <a:pt x="32" y="336"/>
                </a:lnTo>
                <a:lnTo>
                  <a:pt x="32" y="440"/>
                </a:lnTo>
                <a:lnTo>
                  <a:pt x="32" y="440"/>
                </a:lnTo>
                <a:lnTo>
                  <a:pt x="32" y="440"/>
                </a:lnTo>
                <a:lnTo>
                  <a:pt x="48" y="536"/>
                </a:lnTo>
                <a:lnTo>
                  <a:pt x="48" y="528"/>
                </a:lnTo>
                <a:lnTo>
                  <a:pt x="48" y="528"/>
                </a:lnTo>
                <a:lnTo>
                  <a:pt x="88" y="624"/>
                </a:lnTo>
                <a:lnTo>
                  <a:pt x="88" y="624"/>
                </a:lnTo>
                <a:lnTo>
                  <a:pt x="56" y="640"/>
                </a:lnTo>
                <a:lnTo>
                  <a:pt x="56" y="640"/>
                </a:lnTo>
                <a:lnTo>
                  <a:pt x="16" y="544"/>
                </a:lnTo>
                <a:lnTo>
                  <a:pt x="16" y="544"/>
                </a:lnTo>
                <a:lnTo>
                  <a:pt x="16" y="544"/>
                </a:lnTo>
                <a:lnTo>
                  <a:pt x="0" y="448"/>
                </a:lnTo>
                <a:lnTo>
                  <a:pt x="0" y="448"/>
                </a:lnTo>
                <a:lnTo>
                  <a:pt x="0" y="440"/>
                </a:lnTo>
                <a:lnTo>
                  <a:pt x="0" y="336"/>
                </a:lnTo>
                <a:lnTo>
                  <a:pt x="0" y="336"/>
                </a:lnTo>
                <a:lnTo>
                  <a:pt x="0" y="336"/>
                </a:lnTo>
                <a:lnTo>
                  <a:pt x="8" y="224"/>
                </a:lnTo>
                <a:lnTo>
                  <a:pt x="8" y="224"/>
                </a:lnTo>
                <a:lnTo>
                  <a:pt x="8" y="224"/>
                </a:lnTo>
                <a:lnTo>
                  <a:pt x="48" y="120"/>
                </a:lnTo>
                <a:lnTo>
                  <a:pt x="48" y="120"/>
                </a:lnTo>
                <a:lnTo>
                  <a:pt x="48" y="112"/>
                </a:lnTo>
                <a:lnTo>
                  <a:pt x="96" y="0"/>
                </a:lnTo>
                <a:lnTo>
                  <a:pt x="128" y="1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53" name="Freeform 53"/>
          <p:cNvSpPr>
            <a:spLocks/>
          </p:cNvSpPr>
          <p:nvPr/>
        </p:nvSpPr>
        <p:spPr bwMode="auto">
          <a:xfrm>
            <a:off x="1090613" y="4689475"/>
            <a:ext cx="127000" cy="177800"/>
          </a:xfrm>
          <a:custGeom>
            <a:avLst/>
            <a:gdLst>
              <a:gd name="T0" fmla="*/ 32 w 80"/>
              <a:gd name="T1" fmla="*/ 0 h 112"/>
              <a:gd name="T2" fmla="*/ 80 w 80"/>
              <a:gd name="T3" fmla="*/ 96 h 112"/>
              <a:gd name="T4" fmla="*/ 80 w 80"/>
              <a:gd name="T5" fmla="*/ 96 h 112"/>
              <a:gd name="T6" fmla="*/ 56 w 80"/>
              <a:gd name="T7" fmla="*/ 112 h 112"/>
              <a:gd name="T8" fmla="*/ 48 w 80"/>
              <a:gd name="T9" fmla="*/ 112 h 112"/>
              <a:gd name="T10" fmla="*/ 0 w 80"/>
              <a:gd name="T11" fmla="*/ 16 h 112"/>
              <a:gd name="T12" fmla="*/ 32 w 80"/>
              <a:gd name="T13" fmla="*/ 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12">
                <a:moveTo>
                  <a:pt x="32" y="0"/>
                </a:moveTo>
                <a:lnTo>
                  <a:pt x="80" y="96"/>
                </a:lnTo>
                <a:lnTo>
                  <a:pt x="80" y="96"/>
                </a:lnTo>
                <a:lnTo>
                  <a:pt x="56" y="112"/>
                </a:lnTo>
                <a:lnTo>
                  <a:pt x="48" y="112"/>
                </a:lnTo>
                <a:lnTo>
                  <a:pt x="0" y="16"/>
                </a:lnTo>
                <a:lnTo>
                  <a:pt x="32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54" name="Freeform 54"/>
          <p:cNvSpPr>
            <a:spLocks/>
          </p:cNvSpPr>
          <p:nvPr/>
        </p:nvSpPr>
        <p:spPr bwMode="auto">
          <a:xfrm>
            <a:off x="1281113" y="4981575"/>
            <a:ext cx="50800" cy="38100"/>
          </a:xfrm>
          <a:custGeom>
            <a:avLst/>
            <a:gdLst>
              <a:gd name="T0" fmla="*/ 24 w 32"/>
              <a:gd name="T1" fmla="*/ 0 h 24"/>
              <a:gd name="T2" fmla="*/ 32 w 32"/>
              <a:gd name="T3" fmla="*/ 8 h 24"/>
              <a:gd name="T4" fmla="*/ 8 w 32"/>
              <a:gd name="T5" fmla="*/ 24 h 24"/>
              <a:gd name="T6" fmla="*/ 0 w 32"/>
              <a:gd name="T7" fmla="*/ 16 h 24"/>
              <a:gd name="T8" fmla="*/ 24 w 32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24">
                <a:moveTo>
                  <a:pt x="24" y="0"/>
                </a:moveTo>
                <a:lnTo>
                  <a:pt x="32" y="8"/>
                </a:lnTo>
                <a:lnTo>
                  <a:pt x="8" y="24"/>
                </a:lnTo>
                <a:lnTo>
                  <a:pt x="0" y="16"/>
                </a:lnTo>
                <a:lnTo>
                  <a:pt x="24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55" name="Freeform 55"/>
          <p:cNvSpPr>
            <a:spLocks/>
          </p:cNvSpPr>
          <p:nvPr/>
        </p:nvSpPr>
        <p:spPr bwMode="auto">
          <a:xfrm>
            <a:off x="1179513" y="4841875"/>
            <a:ext cx="139700" cy="165100"/>
          </a:xfrm>
          <a:custGeom>
            <a:avLst/>
            <a:gdLst>
              <a:gd name="T0" fmla="*/ 24 w 88"/>
              <a:gd name="T1" fmla="*/ 0 h 104"/>
              <a:gd name="T2" fmla="*/ 0 w 88"/>
              <a:gd name="T3" fmla="*/ 16 h 104"/>
              <a:gd name="T4" fmla="*/ 64 w 88"/>
              <a:gd name="T5" fmla="*/ 104 h 104"/>
              <a:gd name="T6" fmla="*/ 88 w 88"/>
              <a:gd name="T7" fmla="*/ 88 h 104"/>
              <a:gd name="T8" fmla="*/ 24 w 88"/>
              <a:gd name="T9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04">
                <a:moveTo>
                  <a:pt x="24" y="0"/>
                </a:moveTo>
                <a:lnTo>
                  <a:pt x="0" y="16"/>
                </a:lnTo>
                <a:lnTo>
                  <a:pt x="64" y="104"/>
                </a:lnTo>
                <a:lnTo>
                  <a:pt x="88" y="88"/>
                </a:lnTo>
                <a:lnTo>
                  <a:pt x="24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56" name="Freeform 56"/>
          <p:cNvSpPr>
            <a:spLocks/>
          </p:cNvSpPr>
          <p:nvPr/>
        </p:nvSpPr>
        <p:spPr bwMode="auto">
          <a:xfrm>
            <a:off x="1255713" y="4956175"/>
            <a:ext cx="50800" cy="63500"/>
          </a:xfrm>
          <a:custGeom>
            <a:avLst/>
            <a:gdLst>
              <a:gd name="T0" fmla="*/ 32 w 32"/>
              <a:gd name="T1" fmla="*/ 8 h 40"/>
              <a:gd name="T2" fmla="*/ 16 w 32"/>
              <a:gd name="T3" fmla="*/ 0 h 40"/>
              <a:gd name="T4" fmla="*/ 0 w 32"/>
              <a:gd name="T5" fmla="*/ 32 h 40"/>
              <a:gd name="T6" fmla="*/ 16 w 32"/>
              <a:gd name="T7" fmla="*/ 40 h 40"/>
              <a:gd name="T8" fmla="*/ 32 w 32"/>
              <a:gd name="T9" fmla="*/ 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40">
                <a:moveTo>
                  <a:pt x="32" y="8"/>
                </a:moveTo>
                <a:lnTo>
                  <a:pt x="16" y="0"/>
                </a:lnTo>
                <a:lnTo>
                  <a:pt x="0" y="32"/>
                </a:lnTo>
                <a:lnTo>
                  <a:pt x="16" y="40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57" name="Freeform 57"/>
          <p:cNvSpPr>
            <a:spLocks/>
          </p:cNvSpPr>
          <p:nvPr/>
        </p:nvSpPr>
        <p:spPr bwMode="auto">
          <a:xfrm>
            <a:off x="1281113" y="4968875"/>
            <a:ext cx="1689100" cy="304800"/>
          </a:xfrm>
          <a:custGeom>
            <a:avLst/>
            <a:gdLst>
              <a:gd name="T0" fmla="*/ 16 w 1064"/>
              <a:gd name="T1" fmla="*/ 0 h 192"/>
              <a:gd name="T2" fmla="*/ 192 w 1064"/>
              <a:gd name="T3" fmla="*/ 80 h 192"/>
              <a:gd name="T4" fmla="*/ 192 w 1064"/>
              <a:gd name="T5" fmla="*/ 80 h 192"/>
              <a:gd name="T6" fmla="*/ 192 w 1064"/>
              <a:gd name="T7" fmla="*/ 80 h 192"/>
              <a:gd name="T8" fmla="*/ 360 w 1064"/>
              <a:gd name="T9" fmla="*/ 136 h 192"/>
              <a:gd name="T10" fmla="*/ 360 w 1064"/>
              <a:gd name="T11" fmla="*/ 136 h 192"/>
              <a:gd name="T12" fmla="*/ 360 w 1064"/>
              <a:gd name="T13" fmla="*/ 136 h 192"/>
              <a:gd name="T14" fmla="*/ 536 w 1064"/>
              <a:gd name="T15" fmla="*/ 160 h 192"/>
              <a:gd name="T16" fmla="*/ 528 w 1064"/>
              <a:gd name="T17" fmla="*/ 160 h 192"/>
              <a:gd name="T18" fmla="*/ 528 w 1064"/>
              <a:gd name="T19" fmla="*/ 160 h 192"/>
              <a:gd name="T20" fmla="*/ 704 w 1064"/>
              <a:gd name="T21" fmla="*/ 160 h 192"/>
              <a:gd name="T22" fmla="*/ 704 w 1064"/>
              <a:gd name="T23" fmla="*/ 160 h 192"/>
              <a:gd name="T24" fmla="*/ 704 w 1064"/>
              <a:gd name="T25" fmla="*/ 160 h 192"/>
              <a:gd name="T26" fmla="*/ 872 w 1064"/>
              <a:gd name="T27" fmla="*/ 128 h 192"/>
              <a:gd name="T28" fmla="*/ 872 w 1064"/>
              <a:gd name="T29" fmla="*/ 128 h 192"/>
              <a:gd name="T30" fmla="*/ 872 w 1064"/>
              <a:gd name="T31" fmla="*/ 128 h 192"/>
              <a:gd name="T32" fmla="*/ 1056 w 1064"/>
              <a:gd name="T33" fmla="*/ 72 h 192"/>
              <a:gd name="T34" fmla="*/ 1048 w 1064"/>
              <a:gd name="T35" fmla="*/ 72 h 192"/>
              <a:gd name="T36" fmla="*/ 1064 w 1064"/>
              <a:gd name="T37" fmla="*/ 104 h 192"/>
              <a:gd name="T38" fmla="*/ 1064 w 1064"/>
              <a:gd name="T39" fmla="*/ 104 h 192"/>
              <a:gd name="T40" fmla="*/ 880 w 1064"/>
              <a:gd name="T41" fmla="*/ 160 h 192"/>
              <a:gd name="T42" fmla="*/ 880 w 1064"/>
              <a:gd name="T43" fmla="*/ 160 h 192"/>
              <a:gd name="T44" fmla="*/ 880 w 1064"/>
              <a:gd name="T45" fmla="*/ 160 h 192"/>
              <a:gd name="T46" fmla="*/ 712 w 1064"/>
              <a:gd name="T47" fmla="*/ 192 h 192"/>
              <a:gd name="T48" fmla="*/ 712 w 1064"/>
              <a:gd name="T49" fmla="*/ 192 h 192"/>
              <a:gd name="T50" fmla="*/ 704 w 1064"/>
              <a:gd name="T51" fmla="*/ 192 h 192"/>
              <a:gd name="T52" fmla="*/ 528 w 1064"/>
              <a:gd name="T53" fmla="*/ 192 h 192"/>
              <a:gd name="T54" fmla="*/ 528 w 1064"/>
              <a:gd name="T55" fmla="*/ 192 h 192"/>
              <a:gd name="T56" fmla="*/ 528 w 1064"/>
              <a:gd name="T57" fmla="*/ 192 h 192"/>
              <a:gd name="T58" fmla="*/ 352 w 1064"/>
              <a:gd name="T59" fmla="*/ 168 h 192"/>
              <a:gd name="T60" fmla="*/ 352 w 1064"/>
              <a:gd name="T61" fmla="*/ 168 h 192"/>
              <a:gd name="T62" fmla="*/ 352 w 1064"/>
              <a:gd name="T63" fmla="*/ 168 h 192"/>
              <a:gd name="T64" fmla="*/ 184 w 1064"/>
              <a:gd name="T65" fmla="*/ 112 h 192"/>
              <a:gd name="T66" fmla="*/ 184 w 1064"/>
              <a:gd name="T67" fmla="*/ 112 h 192"/>
              <a:gd name="T68" fmla="*/ 176 w 1064"/>
              <a:gd name="T69" fmla="*/ 112 h 192"/>
              <a:gd name="T70" fmla="*/ 0 w 1064"/>
              <a:gd name="T71" fmla="*/ 32 h 192"/>
              <a:gd name="T72" fmla="*/ 16 w 1064"/>
              <a:gd name="T73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64" h="192">
                <a:moveTo>
                  <a:pt x="16" y="0"/>
                </a:moveTo>
                <a:lnTo>
                  <a:pt x="192" y="80"/>
                </a:lnTo>
                <a:lnTo>
                  <a:pt x="192" y="80"/>
                </a:lnTo>
                <a:lnTo>
                  <a:pt x="192" y="80"/>
                </a:lnTo>
                <a:lnTo>
                  <a:pt x="360" y="136"/>
                </a:lnTo>
                <a:lnTo>
                  <a:pt x="360" y="136"/>
                </a:lnTo>
                <a:lnTo>
                  <a:pt x="360" y="136"/>
                </a:lnTo>
                <a:lnTo>
                  <a:pt x="536" y="160"/>
                </a:lnTo>
                <a:lnTo>
                  <a:pt x="528" y="160"/>
                </a:lnTo>
                <a:lnTo>
                  <a:pt x="528" y="160"/>
                </a:lnTo>
                <a:lnTo>
                  <a:pt x="704" y="160"/>
                </a:lnTo>
                <a:lnTo>
                  <a:pt x="704" y="160"/>
                </a:lnTo>
                <a:lnTo>
                  <a:pt x="704" y="160"/>
                </a:lnTo>
                <a:lnTo>
                  <a:pt x="872" y="128"/>
                </a:lnTo>
                <a:lnTo>
                  <a:pt x="872" y="128"/>
                </a:lnTo>
                <a:lnTo>
                  <a:pt x="872" y="128"/>
                </a:lnTo>
                <a:lnTo>
                  <a:pt x="1056" y="72"/>
                </a:lnTo>
                <a:lnTo>
                  <a:pt x="1048" y="72"/>
                </a:lnTo>
                <a:lnTo>
                  <a:pt x="1064" y="104"/>
                </a:lnTo>
                <a:lnTo>
                  <a:pt x="1064" y="104"/>
                </a:lnTo>
                <a:lnTo>
                  <a:pt x="880" y="160"/>
                </a:lnTo>
                <a:lnTo>
                  <a:pt x="880" y="160"/>
                </a:lnTo>
                <a:lnTo>
                  <a:pt x="880" y="160"/>
                </a:lnTo>
                <a:lnTo>
                  <a:pt x="712" y="192"/>
                </a:lnTo>
                <a:lnTo>
                  <a:pt x="712" y="192"/>
                </a:lnTo>
                <a:lnTo>
                  <a:pt x="704" y="192"/>
                </a:lnTo>
                <a:lnTo>
                  <a:pt x="528" y="192"/>
                </a:lnTo>
                <a:lnTo>
                  <a:pt x="528" y="192"/>
                </a:lnTo>
                <a:lnTo>
                  <a:pt x="528" y="192"/>
                </a:lnTo>
                <a:lnTo>
                  <a:pt x="352" y="168"/>
                </a:lnTo>
                <a:lnTo>
                  <a:pt x="352" y="168"/>
                </a:lnTo>
                <a:lnTo>
                  <a:pt x="352" y="168"/>
                </a:lnTo>
                <a:lnTo>
                  <a:pt x="184" y="112"/>
                </a:lnTo>
                <a:lnTo>
                  <a:pt x="184" y="112"/>
                </a:lnTo>
                <a:lnTo>
                  <a:pt x="176" y="112"/>
                </a:lnTo>
                <a:lnTo>
                  <a:pt x="0" y="32"/>
                </a:lnTo>
                <a:lnTo>
                  <a:pt x="16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58" name="Freeform 58"/>
          <p:cNvSpPr>
            <a:spLocks/>
          </p:cNvSpPr>
          <p:nvPr/>
        </p:nvSpPr>
        <p:spPr bwMode="auto">
          <a:xfrm>
            <a:off x="2944813" y="4930775"/>
            <a:ext cx="304800" cy="203200"/>
          </a:xfrm>
          <a:custGeom>
            <a:avLst/>
            <a:gdLst>
              <a:gd name="T0" fmla="*/ 0 w 192"/>
              <a:gd name="T1" fmla="*/ 96 h 128"/>
              <a:gd name="T2" fmla="*/ 176 w 192"/>
              <a:gd name="T3" fmla="*/ 0 h 128"/>
              <a:gd name="T4" fmla="*/ 176 w 192"/>
              <a:gd name="T5" fmla="*/ 8 h 128"/>
              <a:gd name="T6" fmla="*/ 192 w 192"/>
              <a:gd name="T7" fmla="*/ 32 h 128"/>
              <a:gd name="T8" fmla="*/ 192 w 192"/>
              <a:gd name="T9" fmla="*/ 32 h 128"/>
              <a:gd name="T10" fmla="*/ 16 w 192"/>
              <a:gd name="T11" fmla="*/ 128 h 128"/>
              <a:gd name="T12" fmla="*/ 0 w 192"/>
              <a:gd name="T13" fmla="*/ 9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" h="128">
                <a:moveTo>
                  <a:pt x="0" y="96"/>
                </a:moveTo>
                <a:lnTo>
                  <a:pt x="176" y="0"/>
                </a:lnTo>
                <a:lnTo>
                  <a:pt x="176" y="8"/>
                </a:lnTo>
                <a:lnTo>
                  <a:pt x="192" y="32"/>
                </a:lnTo>
                <a:lnTo>
                  <a:pt x="192" y="32"/>
                </a:lnTo>
                <a:lnTo>
                  <a:pt x="16" y="128"/>
                </a:lnTo>
                <a:lnTo>
                  <a:pt x="0" y="9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59" name="Freeform 59"/>
          <p:cNvSpPr>
            <a:spLocks/>
          </p:cNvSpPr>
          <p:nvPr/>
        </p:nvSpPr>
        <p:spPr bwMode="auto">
          <a:xfrm>
            <a:off x="3529013" y="4727575"/>
            <a:ext cx="38100" cy="50800"/>
          </a:xfrm>
          <a:custGeom>
            <a:avLst/>
            <a:gdLst>
              <a:gd name="T0" fmla="*/ 0 w 24"/>
              <a:gd name="T1" fmla="*/ 8 h 32"/>
              <a:gd name="T2" fmla="*/ 8 w 24"/>
              <a:gd name="T3" fmla="*/ 0 h 32"/>
              <a:gd name="T4" fmla="*/ 24 w 24"/>
              <a:gd name="T5" fmla="*/ 24 h 32"/>
              <a:gd name="T6" fmla="*/ 16 w 24"/>
              <a:gd name="T7" fmla="*/ 32 h 32"/>
              <a:gd name="T8" fmla="*/ 0 w 24"/>
              <a:gd name="T9" fmla="*/ 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2">
                <a:moveTo>
                  <a:pt x="0" y="8"/>
                </a:moveTo>
                <a:lnTo>
                  <a:pt x="8" y="0"/>
                </a:lnTo>
                <a:lnTo>
                  <a:pt x="24" y="24"/>
                </a:lnTo>
                <a:lnTo>
                  <a:pt x="16" y="32"/>
                </a:lnTo>
                <a:lnTo>
                  <a:pt x="0" y="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60" name="Freeform 60"/>
          <p:cNvSpPr>
            <a:spLocks/>
          </p:cNvSpPr>
          <p:nvPr/>
        </p:nvSpPr>
        <p:spPr bwMode="auto">
          <a:xfrm>
            <a:off x="3224213" y="4740275"/>
            <a:ext cx="330200" cy="241300"/>
          </a:xfrm>
          <a:custGeom>
            <a:avLst/>
            <a:gdLst>
              <a:gd name="T0" fmla="*/ 0 w 208"/>
              <a:gd name="T1" fmla="*/ 128 h 152"/>
              <a:gd name="T2" fmla="*/ 16 w 208"/>
              <a:gd name="T3" fmla="*/ 152 h 152"/>
              <a:gd name="T4" fmla="*/ 208 w 208"/>
              <a:gd name="T5" fmla="*/ 24 h 152"/>
              <a:gd name="T6" fmla="*/ 192 w 208"/>
              <a:gd name="T7" fmla="*/ 0 h 152"/>
              <a:gd name="T8" fmla="*/ 0 w 208"/>
              <a:gd name="T9" fmla="*/ 128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152">
                <a:moveTo>
                  <a:pt x="0" y="128"/>
                </a:moveTo>
                <a:lnTo>
                  <a:pt x="16" y="152"/>
                </a:lnTo>
                <a:lnTo>
                  <a:pt x="208" y="24"/>
                </a:lnTo>
                <a:lnTo>
                  <a:pt x="192" y="0"/>
                </a:lnTo>
                <a:lnTo>
                  <a:pt x="0" y="12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61" name="Freeform 61"/>
          <p:cNvSpPr>
            <a:spLocks/>
          </p:cNvSpPr>
          <p:nvPr/>
        </p:nvSpPr>
        <p:spPr bwMode="auto">
          <a:xfrm>
            <a:off x="3529013" y="4752975"/>
            <a:ext cx="50800" cy="63500"/>
          </a:xfrm>
          <a:custGeom>
            <a:avLst/>
            <a:gdLst>
              <a:gd name="T0" fmla="*/ 16 w 32"/>
              <a:gd name="T1" fmla="*/ 0 h 40"/>
              <a:gd name="T2" fmla="*/ 0 w 32"/>
              <a:gd name="T3" fmla="*/ 8 h 40"/>
              <a:gd name="T4" fmla="*/ 16 w 32"/>
              <a:gd name="T5" fmla="*/ 40 h 40"/>
              <a:gd name="T6" fmla="*/ 32 w 32"/>
              <a:gd name="T7" fmla="*/ 32 h 40"/>
              <a:gd name="T8" fmla="*/ 16 w 32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40">
                <a:moveTo>
                  <a:pt x="16" y="0"/>
                </a:moveTo>
                <a:lnTo>
                  <a:pt x="0" y="8"/>
                </a:lnTo>
                <a:lnTo>
                  <a:pt x="16" y="40"/>
                </a:lnTo>
                <a:lnTo>
                  <a:pt x="32" y="32"/>
                </a:lnTo>
                <a:lnTo>
                  <a:pt x="16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62" name="Freeform 62"/>
          <p:cNvSpPr>
            <a:spLocks/>
          </p:cNvSpPr>
          <p:nvPr/>
        </p:nvSpPr>
        <p:spPr bwMode="auto">
          <a:xfrm>
            <a:off x="3579813" y="4867275"/>
            <a:ext cx="76200" cy="114300"/>
          </a:xfrm>
          <a:custGeom>
            <a:avLst/>
            <a:gdLst>
              <a:gd name="T0" fmla="*/ 16 w 48"/>
              <a:gd name="T1" fmla="*/ 0 h 72"/>
              <a:gd name="T2" fmla="*/ 0 w 48"/>
              <a:gd name="T3" fmla="*/ 8 h 72"/>
              <a:gd name="T4" fmla="*/ 32 w 48"/>
              <a:gd name="T5" fmla="*/ 72 h 72"/>
              <a:gd name="T6" fmla="*/ 48 w 48"/>
              <a:gd name="T7" fmla="*/ 64 h 72"/>
              <a:gd name="T8" fmla="*/ 16 w 48"/>
              <a:gd name="T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72">
                <a:moveTo>
                  <a:pt x="16" y="0"/>
                </a:moveTo>
                <a:lnTo>
                  <a:pt x="0" y="8"/>
                </a:lnTo>
                <a:lnTo>
                  <a:pt x="32" y="72"/>
                </a:lnTo>
                <a:lnTo>
                  <a:pt x="48" y="64"/>
                </a:lnTo>
                <a:lnTo>
                  <a:pt x="16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63" name="Freeform 63"/>
          <p:cNvSpPr>
            <a:spLocks/>
          </p:cNvSpPr>
          <p:nvPr/>
        </p:nvSpPr>
        <p:spPr bwMode="auto">
          <a:xfrm>
            <a:off x="3668713" y="5032375"/>
            <a:ext cx="25400" cy="38100"/>
          </a:xfrm>
          <a:custGeom>
            <a:avLst/>
            <a:gdLst>
              <a:gd name="T0" fmla="*/ 16 w 16"/>
              <a:gd name="T1" fmla="*/ 0 h 24"/>
              <a:gd name="T2" fmla="*/ 0 w 16"/>
              <a:gd name="T3" fmla="*/ 0 h 24"/>
              <a:gd name="T4" fmla="*/ 0 w 16"/>
              <a:gd name="T5" fmla="*/ 16 h 24"/>
              <a:gd name="T6" fmla="*/ 0 w 16"/>
              <a:gd name="T7" fmla="*/ 24 h 24"/>
              <a:gd name="T8" fmla="*/ 16 w 16"/>
              <a:gd name="T9" fmla="*/ 16 h 24"/>
              <a:gd name="T10" fmla="*/ 16 w 16"/>
              <a:gd name="T11" fmla="*/ 16 h 24"/>
              <a:gd name="T12" fmla="*/ 16 w 16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24">
                <a:moveTo>
                  <a:pt x="16" y="0"/>
                </a:moveTo>
                <a:lnTo>
                  <a:pt x="0" y="0"/>
                </a:lnTo>
                <a:lnTo>
                  <a:pt x="0" y="16"/>
                </a:lnTo>
                <a:lnTo>
                  <a:pt x="0" y="24"/>
                </a:lnTo>
                <a:lnTo>
                  <a:pt x="16" y="16"/>
                </a:lnTo>
                <a:lnTo>
                  <a:pt x="16" y="16"/>
                </a:lnTo>
                <a:lnTo>
                  <a:pt x="16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64" name="Freeform 64"/>
          <p:cNvSpPr>
            <a:spLocks/>
          </p:cNvSpPr>
          <p:nvPr/>
        </p:nvSpPr>
        <p:spPr bwMode="auto">
          <a:xfrm>
            <a:off x="3668713" y="5057775"/>
            <a:ext cx="76200" cy="76200"/>
          </a:xfrm>
          <a:custGeom>
            <a:avLst/>
            <a:gdLst>
              <a:gd name="T0" fmla="*/ 16 w 48"/>
              <a:gd name="T1" fmla="*/ 0 h 48"/>
              <a:gd name="T2" fmla="*/ 0 w 48"/>
              <a:gd name="T3" fmla="*/ 8 h 48"/>
              <a:gd name="T4" fmla="*/ 32 w 48"/>
              <a:gd name="T5" fmla="*/ 48 h 48"/>
              <a:gd name="T6" fmla="*/ 48 w 48"/>
              <a:gd name="T7" fmla="*/ 40 h 48"/>
              <a:gd name="T8" fmla="*/ 16 w 48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8">
                <a:moveTo>
                  <a:pt x="16" y="0"/>
                </a:moveTo>
                <a:lnTo>
                  <a:pt x="0" y="8"/>
                </a:lnTo>
                <a:lnTo>
                  <a:pt x="32" y="48"/>
                </a:lnTo>
                <a:lnTo>
                  <a:pt x="48" y="40"/>
                </a:lnTo>
                <a:lnTo>
                  <a:pt x="16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65" name="Freeform 65"/>
          <p:cNvSpPr>
            <a:spLocks/>
          </p:cNvSpPr>
          <p:nvPr/>
        </p:nvSpPr>
        <p:spPr bwMode="auto">
          <a:xfrm>
            <a:off x="3770313" y="5172075"/>
            <a:ext cx="88900" cy="101600"/>
          </a:xfrm>
          <a:custGeom>
            <a:avLst/>
            <a:gdLst>
              <a:gd name="T0" fmla="*/ 16 w 56"/>
              <a:gd name="T1" fmla="*/ 0 h 64"/>
              <a:gd name="T2" fmla="*/ 0 w 56"/>
              <a:gd name="T3" fmla="*/ 8 h 64"/>
              <a:gd name="T4" fmla="*/ 40 w 56"/>
              <a:gd name="T5" fmla="*/ 64 h 64"/>
              <a:gd name="T6" fmla="*/ 56 w 56"/>
              <a:gd name="T7" fmla="*/ 56 h 64"/>
              <a:gd name="T8" fmla="*/ 16 w 56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64">
                <a:moveTo>
                  <a:pt x="16" y="0"/>
                </a:moveTo>
                <a:lnTo>
                  <a:pt x="0" y="8"/>
                </a:lnTo>
                <a:lnTo>
                  <a:pt x="40" y="64"/>
                </a:lnTo>
                <a:lnTo>
                  <a:pt x="56" y="56"/>
                </a:lnTo>
                <a:lnTo>
                  <a:pt x="16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66" name="Freeform 66"/>
          <p:cNvSpPr>
            <a:spLocks/>
          </p:cNvSpPr>
          <p:nvPr/>
        </p:nvSpPr>
        <p:spPr bwMode="auto">
          <a:xfrm>
            <a:off x="3897313" y="5299075"/>
            <a:ext cx="88900" cy="88900"/>
          </a:xfrm>
          <a:custGeom>
            <a:avLst/>
            <a:gdLst>
              <a:gd name="T0" fmla="*/ 8 w 56"/>
              <a:gd name="T1" fmla="*/ 0 h 56"/>
              <a:gd name="T2" fmla="*/ 0 w 56"/>
              <a:gd name="T3" fmla="*/ 16 h 56"/>
              <a:gd name="T4" fmla="*/ 48 w 56"/>
              <a:gd name="T5" fmla="*/ 56 h 56"/>
              <a:gd name="T6" fmla="*/ 56 w 56"/>
              <a:gd name="T7" fmla="*/ 40 h 56"/>
              <a:gd name="T8" fmla="*/ 8 w 56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8" y="0"/>
                </a:moveTo>
                <a:lnTo>
                  <a:pt x="0" y="16"/>
                </a:lnTo>
                <a:lnTo>
                  <a:pt x="48" y="56"/>
                </a:lnTo>
                <a:lnTo>
                  <a:pt x="56" y="4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67" name="Freeform 67"/>
          <p:cNvSpPr>
            <a:spLocks/>
          </p:cNvSpPr>
          <p:nvPr/>
        </p:nvSpPr>
        <p:spPr bwMode="auto">
          <a:xfrm>
            <a:off x="4024313" y="5413375"/>
            <a:ext cx="101600" cy="88900"/>
          </a:xfrm>
          <a:custGeom>
            <a:avLst/>
            <a:gdLst>
              <a:gd name="T0" fmla="*/ 8 w 64"/>
              <a:gd name="T1" fmla="*/ 0 h 56"/>
              <a:gd name="T2" fmla="*/ 0 w 64"/>
              <a:gd name="T3" fmla="*/ 16 h 56"/>
              <a:gd name="T4" fmla="*/ 56 w 64"/>
              <a:gd name="T5" fmla="*/ 56 h 56"/>
              <a:gd name="T6" fmla="*/ 64 w 64"/>
              <a:gd name="T7" fmla="*/ 40 h 56"/>
              <a:gd name="T8" fmla="*/ 8 w 64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56">
                <a:moveTo>
                  <a:pt x="8" y="0"/>
                </a:moveTo>
                <a:lnTo>
                  <a:pt x="0" y="16"/>
                </a:lnTo>
                <a:lnTo>
                  <a:pt x="56" y="56"/>
                </a:lnTo>
                <a:lnTo>
                  <a:pt x="64" y="4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68" name="Freeform 68"/>
          <p:cNvSpPr>
            <a:spLocks/>
          </p:cNvSpPr>
          <p:nvPr/>
        </p:nvSpPr>
        <p:spPr bwMode="auto">
          <a:xfrm>
            <a:off x="4176713" y="5514975"/>
            <a:ext cx="101600" cy="76200"/>
          </a:xfrm>
          <a:custGeom>
            <a:avLst/>
            <a:gdLst>
              <a:gd name="T0" fmla="*/ 8 w 64"/>
              <a:gd name="T1" fmla="*/ 0 h 48"/>
              <a:gd name="T2" fmla="*/ 0 w 64"/>
              <a:gd name="T3" fmla="*/ 16 h 48"/>
              <a:gd name="T4" fmla="*/ 56 w 64"/>
              <a:gd name="T5" fmla="*/ 48 h 48"/>
              <a:gd name="T6" fmla="*/ 64 w 64"/>
              <a:gd name="T7" fmla="*/ 32 h 48"/>
              <a:gd name="T8" fmla="*/ 8 w 64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8">
                <a:moveTo>
                  <a:pt x="8" y="0"/>
                </a:moveTo>
                <a:lnTo>
                  <a:pt x="0" y="16"/>
                </a:lnTo>
                <a:lnTo>
                  <a:pt x="56" y="48"/>
                </a:lnTo>
                <a:lnTo>
                  <a:pt x="64" y="32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69" name="Freeform 69"/>
          <p:cNvSpPr>
            <a:spLocks/>
          </p:cNvSpPr>
          <p:nvPr/>
        </p:nvSpPr>
        <p:spPr bwMode="auto">
          <a:xfrm>
            <a:off x="4329113" y="5603875"/>
            <a:ext cx="88900" cy="50800"/>
          </a:xfrm>
          <a:custGeom>
            <a:avLst/>
            <a:gdLst>
              <a:gd name="T0" fmla="*/ 8 w 56"/>
              <a:gd name="T1" fmla="*/ 0 h 32"/>
              <a:gd name="T2" fmla="*/ 0 w 56"/>
              <a:gd name="T3" fmla="*/ 16 h 32"/>
              <a:gd name="T4" fmla="*/ 48 w 56"/>
              <a:gd name="T5" fmla="*/ 32 h 32"/>
              <a:gd name="T6" fmla="*/ 48 w 56"/>
              <a:gd name="T7" fmla="*/ 32 h 32"/>
              <a:gd name="T8" fmla="*/ 56 w 56"/>
              <a:gd name="T9" fmla="*/ 16 h 32"/>
              <a:gd name="T10" fmla="*/ 56 w 56"/>
              <a:gd name="T11" fmla="*/ 16 h 32"/>
              <a:gd name="T12" fmla="*/ 8 w 56"/>
              <a:gd name="T1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32">
                <a:moveTo>
                  <a:pt x="8" y="0"/>
                </a:moveTo>
                <a:lnTo>
                  <a:pt x="0" y="16"/>
                </a:lnTo>
                <a:lnTo>
                  <a:pt x="48" y="32"/>
                </a:lnTo>
                <a:lnTo>
                  <a:pt x="48" y="32"/>
                </a:lnTo>
                <a:lnTo>
                  <a:pt x="56" y="16"/>
                </a:lnTo>
                <a:lnTo>
                  <a:pt x="56" y="16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70" name="Freeform 70"/>
          <p:cNvSpPr>
            <a:spLocks/>
          </p:cNvSpPr>
          <p:nvPr/>
        </p:nvSpPr>
        <p:spPr bwMode="auto">
          <a:xfrm>
            <a:off x="4405313" y="5629275"/>
            <a:ext cx="38100" cy="38100"/>
          </a:xfrm>
          <a:custGeom>
            <a:avLst/>
            <a:gdLst>
              <a:gd name="T0" fmla="*/ 8 w 24"/>
              <a:gd name="T1" fmla="*/ 0 h 24"/>
              <a:gd name="T2" fmla="*/ 0 w 24"/>
              <a:gd name="T3" fmla="*/ 16 h 24"/>
              <a:gd name="T4" fmla="*/ 16 w 24"/>
              <a:gd name="T5" fmla="*/ 24 h 24"/>
              <a:gd name="T6" fmla="*/ 24 w 24"/>
              <a:gd name="T7" fmla="*/ 8 h 24"/>
              <a:gd name="T8" fmla="*/ 8 w 24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4">
                <a:moveTo>
                  <a:pt x="8" y="0"/>
                </a:moveTo>
                <a:lnTo>
                  <a:pt x="0" y="16"/>
                </a:lnTo>
                <a:lnTo>
                  <a:pt x="16" y="24"/>
                </a:lnTo>
                <a:lnTo>
                  <a:pt x="24" y="8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71" name="Freeform 71"/>
          <p:cNvSpPr>
            <a:spLocks/>
          </p:cNvSpPr>
          <p:nvPr/>
        </p:nvSpPr>
        <p:spPr bwMode="auto">
          <a:xfrm>
            <a:off x="4494213" y="5667375"/>
            <a:ext cx="103187" cy="50800"/>
          </a:xfrm>
          <a:custGeom>
            <a:avLst/>
            <a:gdLst>
              <a:gd name="T0" fmla="*/ 0 w 65"/>
              <a:gd name="T1" fmla="*/ 0 h 32"/>
              <a:gd name="T2" fmla="*/ 0 w 65"/>
              <a:gd name="T3" fmla="*/ 16 h 32"/>
              <a:gd name="T4" fmla="*/ 65 w 65"/>
              <a:gd name="T5" fmla="*/ 32 h 32"/>
              <a:gd name="T6" fmla="*/ 65 w 65"/>
              <a:gd name="T7" fmla="*/ 16 h 32"/>
              <a:gd name="T8" fmla="*/ 0 w 65"/>
              <a:gd name="T9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32">
                <a:moveTo>
                  <a:pt x="0" y="0"/>
                </a:moveTo>
                <a:lnTo>
                  <a:pt x="0" y="16"/>
                </a:lnTo>
                <a:lnTo>
                  <a:pt x="65" y="32"/>
                </a:lnTo>
                <a:lnTo>
                  <a:pt x="65" y="1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72" name="Freeform 72"/>
          <p:cNvSpPr>
            <a:spLocks/>
          </p:cNvSpPr>
          <p:nvPr/>
        </p:nvSpPr>
        <p:spPr bwMode="auto">
          <a:xfrm>
            <a:off x="4673600" y="5705475"/>
            <a:ext cx="76200" cy="50800"/>
          </a:xfrm>
          <a:custGeom>
            <a:avLst/>
            <a:gdLst>
              <a:gd name="T0" fmla="*/ 8 w 48"/>
              <a:gd name="T1" fmla="*/ 0 h 32"/>
              <a:gd name="T2" fmla="*/ 0 w 48"/>
              <a:gd name="T3" fmla="*/ 16 h 32"/>
              <a:gd name="T4" fmla="*/ 40 w 48"/>
              <a:gd name="T5" fmla="*/ 32 h 32"/>
              <a:gd name="T6" fmla="*/ 40 w 48"/>
              <a:gd name="T7" fmla="*/ 32 h 32"/>
              <a:gd name="T8" fmla="*/ 40 w 48"/>
              <a:gd name="T9" fmla="*/ 16 h 32"/>
              <a:gd name="T10" fmla="*/ 48 w 48"/>
              <a:gd name="T11" fmla="*/ 16 h 32"/>
              <a:gd name="T12" fmla="*/ 8 w 48"/>
              <a:gd name="T1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32">
                <a:moveTo>
                  <a:pt x="8" y="0"/>
                </a:moveTo>
                <a:lnTo>
                  <a:pt x="0" y="16"/>
                </a:lnTo>
                <a:lnTo>
                  <a:pt x="40" y="32"/>
                </a:lnTo>
                <a:lnTo>
                  <a:pt x="40" y="32"/>
                </a:lnTo>
                <a:lnTo>
                  <a:pt x="40" y="16"/>
                </a:lnTo>
                <a:lnTo>
                  <a:pt x="48" y="16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73" name="Rectangle 73"/>
          <p:cNvSpPr>
            <a:spLocks noChangeArrowheads="1"/>
          </p:cNvSpPr>
          <p:nvPr/>
        </p:nvSpPr>
        <p:spPr bwMode="auto">
          <a:xfrm>
            <a:off x="4737100" y="5730875"/>
            <a:ext cx="38100" cy="254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74" name="Freeform 74"/>
          <p:cNvSpPr>
            <a:spLocks/>
          </p:cNvSpPr>
          <p:nvPr/>
        </p:nvSpPr>
        <p:spPr bwMode="auto">
          <a:xfrm>
            <a:off x="4851400" y="5743575"/>
            <a:ext cx="101600" cy="38100"/>
          </a:xfrm>
          <a:custGeom>
            <a:avLst/>
            <a:gdLst>
              <a:gd name="T0" fmla="*/ 0 w 64"/>
              <a:gd name="T1" fmla="*/ 0 h 24"/>
              <a:gd name="T2" fmla="*/ 0 w 64"/>
              <a:gd name="T3" fmla="*/ 16 h 24"/>
              <a:gd name="T4" fmla="*/ 64 w 64"/>
              <a:gd name="T5" fmla="*/ 24 h 24"/>
              <a:gd name="T6" fmla="*/ 64 w 64"/>
              <a:gd name="T7" fmla="*/ 8 h 24"/>
              <a:gd name="T8" fmla="*/ 0 w 64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24">
                <a:moveTo>
                  <a:pt x="0" y="0"/>
                </a:moveTo>
                <a:lnTo>
                  <a:pt x="0" y="16"/>
                </a:lnTo>
                <a:lnTo>
                  <a:pt x="64" y="24"/>
                </a:lnTo>
                <a:lnTo>
                  <a:pt x="64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75" name="Freeform 75"/>
          <p:cNvSpPr>
            <a:spLocks/>
          </p:cNvSpPr>
          <p:nvPr/>
        </p:nvSpPr>
        <p:spPr bwMode="auto">
          <a:xfrm>
            <a:off x="5029200" y="5768975"/>
            <a:ext cx="101600" cy="38100"/>
          </a:xfrm>
          <a:custGeom>
            <a:avLst/>
            <a:gdLst>
              <a:gd name="T0" fmla="*/ 0 w 64"/>
              <a:gd name="T1" fmla="*/ 0 h 24"/>
              <a:gd name="T2" fmla="*/ 0 w 64"/>
              <a:gd name="T3" fmla="*/ 16 h 24"/>
              <a:gd name="T4" fmla="*/ 64 w 64"/>
              <a:gd name="T5" fmla="*/ 24 h 24"/>
              <a:gd name="T6" fmla="*/ 64 w 64"/>
              <a:gd name="T7" fmla="*/ 8 h 24"/>
              <a:gd name="T8" fmla="*/ 0 w 64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24">
                <a:moveTo>
                  <a:pt x="0" y="0"/>
                </a:moveTo>
                <a:lnTo>
                  <a:pt x="0" y="16"/>
                </a:lnTo>
                <a:lnTo>
                  <a:pt x="64" y="24"/>
                </a:lnTo>
                <a:lnTo>
                  <a:pt x="64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76" name="Rectangle 76"/>
          <p:cNvSpPr>
            <a:spLocks noChangeArrowheads="1"/>
          </p:cNvSpPr>
          <p:nvPr/>
        </p:nvSpPr>
        <p:spPr bwMode="auto">
          <a:xfrm>
            <a:off x="5207000" y="5781675"/>
            <a:ext cx="101600" cy="254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77" name="Rectangle 77"/>
          <p:cNvSpPr>
            <a:spLocks noChangeArrowheads="1"/>
          </p:cNvSpPr>
          <p:nvPr/>
        </p:nvSpPr>
        <p:spPr bwMode="auto">
          <a:xfrm>
            <a:off x="5384800" y="5781675"/>
            <a:ext cx="101600" cy="254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78" name="Freeform 78"/>
          <p:cNvSpPr>
            <a:spLocks/>
          </p:cNvSpPr>
          <p:nvPr/>
        </p:nvSpPr>
        <p:spPr bwMode="auto">
          <a:xfrm>
            <a:off x="5562600" y="5781675"/>
            <a:ext cx="50800" cy="25400"/>
          </a:xfrm>
          <a:custGeom>
            <a:avLst/>
            <a:gdLst>
              <a:gd name="T0" fmla="*/ 0 w 32"/>
              <a:gd name="T1" fmla="*/ 0 h 16"/>
              <a:gd name="T2" fmla="*/ 0 w 32"/>
              <a:gd name="T3" fmla="*/ 16 h 16"/>
              <a:gd name="T4" fmla="*/ 32 w 32"/>
              <a:gd name="T5" fmla="*/ 16 h 16"/>
              <a:gd name="T6" fmla="*/ 32 w 32"/>
              <a:gd name="T7" fmla="*/ 16 h 16"/>
              <a:gd name="T8" fmla="*/ 32 w 32"/>
              <a:gd name="T9" fmla="*/ 0 h 16"/>
              <a:gd name="T10" fmla="*/ 32 w 32"/>
              <a:gd name="T11" fmla="*/ 0 h 16"/>
              <a:gd name="T12" fmla="*/ 0 w 32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16">
                <a:moveTo>
                  <a:pt x="0" y="0"/>
                </a:moveTo>
                <a:lnTo>
                  <a:pt x="0" y="16"/>
                </a:lnTo>
                <a:lnTo>
                  <a:pt x="32" y="16"/>
                </a:lnTo>
                <a:lnTo>
                  <a:pt x="32" y="16"/>
                </a:lnTo>
                <a:lnTo>
                  <a:pt x="32" y="0"/>
                </a:lnTo>
                <a:lnTo>
                  <a:pt x="32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79" name="Rectangle 79"/>
          <p:cNvSpPr>
            <a:spLocks noChangeArrowheads="1"/>
          </p:cNvSpPr>
          <p:nvPr/>
        </p:nvSpPr>
        <p:spPr bwMode="auto">
          <a:xfrm>
            <a:off x="5613400" y="5781675"/>
            <a:ext cx="50800" cy="254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80" name="Freeform 80"/>
          <p:cNvSpPr>
            <a:spLocks/>
          </p:cNvSpPr>
          <p:nvPr/>
        </p:nvSpPr>
        <p:spPr bwMode="auto">
          <a:xfrm>
            <a:off x="5740400" y="5756275"/>
            <a:ext cx="101600" cy="38100"/>
          </a:xfrm>
          <a:custGeom>
            <a:avLst/>
            <a:gdLst>
              <a:gd name="T0" fmla="*/ 0 w 64"/>
              <a:gd name="T1" fmla="*/ 8 h 24"/>
              <a:gd name="T2" fmla="*/ 0 w 64"/>
              <a:gd name="T3" fmla="*/ 24 h 24"/>
              <a:gd name="T4" fmla="*/ 64 w 64"/>
              <a:gd name="T5" fmla="*/ 16 h 24"/>
              <a:gd name="T6" fmla="*/ 64 w 64"/>
              <a:gd name="T7" fmla="*/ 0 h 24"/>
              <a:gd name="T8" fmla="*/ 0 w 64"/>
              <a:gd name="T9" fmla="*/ 8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24">
                <a:moveTo>
                  <a:pt x="0" y="8"/>
                </a:moveTo>
                <a:lnTo>
                  <a:pt x="0" y="24"/>
                </a:lnTo>
                <a:lnTo>
                  <a:pt x="64" y="16"/>
                </a:lnTo>
                <a:lnTo>
                  <a:pt x="64" y="0"/>
                </a:lnTo>
                <a:lnTo>
                  <a:pt x="0" y="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81" name="Freeform 81"/>
          <p:cNvSpPr>
            <a:spLocks/>
          </p:cNvSpPr>
          <p:nvPr/>
        </p:nvSpPr>
        <p:spPr bwMode="auto">
          <a:xfrm>
            <a:off x="5918200" y="5743575"/>
            <a:ext cx="101600" cy="38100"/>
          </a:xfrm>
          <a:custGeom>
            <a:avLst/>
            <a:gdLst>
              <a:gd name="T0" fmla="*/ 0 w 64"/>
              <a:gd name="T1" fmla="*/ 8 h 24"/>
              <a:gd name="T2" fmla="*/ 0 w 64"/>
              <a:gd name="T3" fmla="*/ 24 h 24"/>
              <a:gd name="T4" fmla="*/ 64 w 64"/>
              <a:gd name="T5" fmla="*/ 16 h 24"/>
              <a:gd name="T6" fmla="*/ 64 w 64"/>
              <a:gd name="T7" fmla="*/ 0 h 24"/>
              <a:gd name="T8" fmla="*/ 0 w 64"/>
              <a:gd name="T9" fmla="*/ 8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24">
                <a:moveTo>
                  <a:pt x="0" y="8"/>
                </a:moveTo>
                <a:lnTo>
                  <a:pt x="0" y="24"/>
                </a:lnTo>
                <a:lnTo>
                  <a:pt x="64" y="16"/>
                </a:lnTo>
                <a:lnTo>
                  <a:pt x="64" y="0"/>
                </a:lnTo>
                <a:lnTo>
                  <a:pt x="0" y="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82" name="Freeform 82"/>
          <p:cNvSpPr>
            <a:spLocks/>
          </p:cNvSpPr>
          <p:nvPr/>
        </p:nvSpPr>
        <p:spPr bwMode="auto">
          <a:xfrm>
            <a:off x="6096000" y="5730875"/>
            <a:ext cx="50800" cy="38100"/>
          </a:xfrm>
          <a:custGeom>
            <a:avLst/>
            <a:gdLst>
              <a:gd name="T0" fmla="*/ 0 w 32"/>
              <a:gd name="T1" fmla="*/ 8 h 24"/>
              <a:gd name="T2" fmla="*/ 0 w 32"/>
              <a:gd name="T3" fmla="*/ 24 h 24"/>
              <a:gd name="T4" fmla="*/ 32 w 32"/>
              <a:gd name="T5" fmla="*/ 16 h 24"/>
              <a:gd name="T6" fmla="*/ 32 w 32"/>
              <a:gd name="T7" fmla="*/ 0 h 24"/>
              <a:gd name="T8" fmla="*/ 0 w 32"/>
              <a:gd name="T9" fmla="*/ 8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24">
                <a:moveTo>
                  <a:pt x="0" y="8"/>
                </a:moveTo>
                <a:lnTo>
                  <a:pt x="0" y="24"/>
                </a:lnTo>
                <a:lnTo>
                  <a:pt x="32" y="16"/>
                </a:lnTo>
                <a:lnTo>
                  <a:pt x="32" y="0"/>
                </a:lnTo>
                <a:lnTo>
                  <a:pt x="0" y="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83" name="Freeform 83"/>
          <p:cNvSpPr>
            <a:spLocks/>
          </p:cNvSpPr>
          <p:nvPr/>
        </p:nvSpPr>
        <p:spPr bwMode="auto">
          <a:xfrm>
            <a:off x="6146800" y="5705475"/>
            <a:ext cx="50800" cy="50800"/>
          </a:xfrm>
          <a:custGeom>
            <a:avLst/>
            <a:gdLst>
              <a:gd name="T0" fmla="*/ 0 w 32"/>
              <a:gd name="T1" fmla="*/ 16 h 32"/>
              <a:gd name="T2" fmla="*/ 8 w 32"/>
              <a:gd name="T3" fmla="*/ 32 h 32"/>
              <a:gd name="T4" fmla="*/ 32 w 32"/>
              <a:gd name="T5" fmla="*/ 16 h 32"/>
              <a:gd name="T6" fmla="*/ 24 w 32"/>
              <a:gd name="T7" fmla="*/ 0 h 32"/>
              <a:gd name="T8" fmla="*/ 0 w 32"/>
              <a:gd name="T9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0" y="16"/>
                </a:moveTo>
                <a:lnTo>
                  <a:pt x="8" y="32"/>
                </a:lnTo>
                <a:lnTo>
                  <a:pt x="32" y="16"/>
                </a:lnTo>
                <a:lnTo>
                  <a:pt x="24" y="0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84" name="Freeform 84"/>
          <p:cNvSpPr>
            <a:spLocks/>
          </p:cNvSpPr>
          <p:nvPr/>
        </p:nvSpPr>
        <p:spPr bwMode="auto">
          <a:xfrm>
            <a:off x="6248400" y="5591175"/>
            <a:ext cx="88900" cy="88900"/>
          </a:xfrm>
          <a:custGeom>
            <a:avLst/>
            <a:gdLst>
              <a:gd name="T0" fmla="*/ 0 w 56"/>
              <a:gd name="T1" fmla="*/ 40 h 56"/>
              <a:gd name="T2" fmla="*/ 8 w 56"/>
              <a:gd name="T3" fmla="*/ 56 h 56"/>
              <a:gd name="T4" fmla="*/ 56 w 56"/>
              <a:gd name="T5" fmla="*/ 16 h 56"/>
              <a:gd name="T6" fmla="*/ 48 w 56"/>
              <a:gd name="T7" fmla="*/ 0 h 56"/>
              <a:gd name="T8" fmla="*/ 0 w 56"/>
              <a:gd name="T9" fmla="*/ 4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0" y="40"/>
                </a:moveTo>
                <a:lnTo>
                  <a:pt x="8" y="56"/>
                </a:lnTo>
                <a:lnTo>
                  <a:pt x="56" y="16"/>
                </a:lnTo>
                <a:lnTo>
                  <a:pt x="48" y="0"/>
                </a:lnTo>
                <a:lnTo>
                  <a:pt x="0" y="4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85" name="Freeform 85"/>
          <p:cNvSpPr>
            <a:spLocks/>
          </p:cNvSpPr>
          <p:nvPr/>
        </p:nvSpPr>
        <p:spPr bwMode="auto">
          <a:xfrm>
            <a:off x="6375400" y="5464175"/>
            <a:ext cx="88900" cy="88900"/>
          </a:xfrm>
          <a:custGeom>
            <a:avLst/>
            <a:gdLst>
              <a:gd name="T0" fmla="*/ 0 w 56"/>
              <a:gd name="T1" fmla="*/ 40 h 56"/>
              <a:gd name="T2" fmla="*/ 8 w 56"/>
              <a:gd name="T3" fmla="*/ 56 h 56"/>
              <a:gd name="T4" fmla="*/ 56 w 56"/>
              <a:gd name="T5" fmla="*/ 16 h 56"/>
              <a:gd name="T6" fmla="*/ 48 w 56"/>
              <a:gd name="T7" fmla="*/ 0 h 56"/>
              <a:gd name="T8" fmla="*/ 0 w 56"/>
              <a:gd name="T9" fmla="*/ 4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0" y="40"/>
                </a:moveTo>
                <a:lnTo>
                  <a:pt x="8" y="56"/>
                </a:lnTo>
                <a:lnTo>
                  <a:pt x="56" y="16"/>
                </a:lnTo>
                <a:lnTo>
                  <a:pt x="48" y="0"/>
                </a:lnTo>
                <a:lnTo>
                  <a:pt x="0" y="4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86" name="Freeform 86"/>
          <p:cNvSpPr>
            <a:spLocks/>
          </p:cNvSpPr>
          <p:nvPr/>
        </p:nvSpPr>
        <p:spPr bwMode="auto">
          <a:xfrm>
            <a:off x="6515100" y="5400675"/>
            <a:ext cx="25400" cy="25400"/>
          </a:xfrm>
          <a:custGeom>
            <a:avLst/>
            <a:gdLst>
              <a:gd name="T0" fmla="*/ 0 w 16"/>
              <a:gd name="T1" fmla="*/ 8 h 16"/>
              <a:gd name="T2" fmla="*/ 8 w 16"/>
              <a:gd name="T3" fmla="*/ 16 h 16"/>
              <a:gd name="T4" fmla="*/ 16 w 16"/>
              <a:gd name="T5" fmla="*/ 8 h 16"/>
              <a:gd name="T6" fmla="*/ 16 w 16"/>
              <a:gd name="T7" fmla="*/ 8 h 16"/>
              <a:gd name="T8" fmla="*/ 0 w 16"/>
              <a:gd name="T9" fmla="*/ 0 h 16"/>
              <a:gd name="T10" fmla="*/ 8 w 16"/>
              <a:gd name="T11" fmla="*/ 0 h 16"/>
              <a:gd name="T12" fmla="*/ 0 w 16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16">
                <a:moveTo>
                  <a:pt x="0" y="8"/>
                </a:moveTo>
                <a:lnTo>
                  <a:pt x="8" y="16"/>
                </a:lnTo>
                <a:lnTo>
                  <a:pt x="16" y="8"/>
                </a:lnTo>
                <a:lnTo>
                  <a:pt x="16" y="8"/>
                </a:lnTo>
                <a:lnTo>
                  <a:pt x="0" y="0"/>
                </a:lnTo>
                <a:lnTo>
                  <a:pt x="8" y="0"/>
                </a:lnTo>
                <a:lnTo>
                  <a:pt x="0" y="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87" name="Freeform 87"/>
          <p:cNvSpPr>
            <a:spLocks/>
          </p:cNvSpPr>
          <p:nvPr/>
        </p:nvSpPr>
        <p:spPr bwMode="auto">
          <a:xfrm>
            <a:off x="6515100" y="5337175"/>
            <a:ext cx="76200" cy="76200"/>
          </a:xfrm>
          <a:custGeom>
            <a:avLst/>
            <a:gdLst>
              <a:gd name="T0" fmla="*/ 0 w 48"/>
              <a:gd name="T1" fmla="*/ 40 h 48"/>
              <a:gd name="T2" fmla="*/ 16 w 48"/>
              <a:gd name="T3" fmla="*/ 48 h 48"/>
              <a:gd name="T4" fmla="*/ 48 w 48"/>
              <a:gd name="T5" fmla="*/ 8 h 48"/>
              <a:gd name="T6" fmla="*/ 32 w 48"/>
              <a:gd name="T7" fmla="*/ 0 h 48"/>
              <a:gd name="T8" fmla="*/ 0 w 48"/>
              <a:gd name="T9" fmla="*/ 4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48">
                <a:moveTo>
                  <a:pt x="0" y="40"/>
                </a:moveTo>
                <a:lnTo>
                  <a:pt x="16" y="48"/>
                </a:lnTo>
                <a:lnTo>
                  <a:pt x="48" y="8"/>
                </a:lnTo>
                <a:lnTo>
                  <a:pt x="32" y="0"/>
                </a:lnTo>
                <a:lnTo>
                  <a:pt x="0" y="4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88" name="Freeform 88"/>
          <p:cNvSpPr>
            <a:spLocks/>
          </p:cNvSpPr>
          <p:nvPr/>
        </p:nvSpPr>
        <p:spPr bwMode="auto">
          <a:xfrm>
            <a:off x="6616700" y="5210175"/>
            <a:ext cx="76200" cy="76200"/>
          </a:xfrm>
          <a:custGeom>
            <a:avLst/>
            <a:gdLst>
              <a:gd name="T0" fmla="*/ 0 w 48"/>
              <a:gd name="T1" fmla="*/ 40 h 48"/>
              <a:gd name="T2" fmla="*/ 16 w 48"/>
              <a:gd name="T3" fmla="*/ 48 h 48"/>
              <a:gd name="T4" fmla="*/ 48 w 48"/>
              <a:gd name="T5" fmla="*/ 8 h 48"/>
              <a:gd name="T6" fmla="*/ 48 w 48"/>
              <a:gd name="T7" fmla="*/ 8 h 48"/>
              <a:gd name="T8" fmla="*/ 40 w 48"/>
              <a:gd name="T9" fmla="*/ 0 h 48"/>
              <a:gd name="T10" fmla="*/ 32 w 48"/>
              <a:gd name="T11" fmla="*/ 0 h 48"/>
              <a:gd name="T12" fmla="*/ 0 w 48"/>
              <a:gd name="T13" fmla="*/ 4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48">
                <a:moveTo>
                  <a:pt x="0" y="40"/>
                </a:moveTo>
                <a:lnTo>
                  <a:pt x="16" y="48"/>
                </a:lnTo>
                <a:lnTo>
                  <a:pt x="48" y="8"/>
                </a:lnTo>
                <a:lnTo>
                  <a:pt x="48" y="8"/>
                </a:lnTo>
                <a:lnTo>
                  <a:pt x="40" y="0"/>
                </a:lnTo>
                <a:lnTo>
                  <a:pt x="32" y="0"/>
                </a:lnTo>
                <a:lnTo>
                  <a:pt x="0" y="4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89" name="Freeform 89"/>
          <p:cNvSpPr>
            <a:spLocks/>
          </p:cNvSpPr>
          <p:nvPr/>
        </p:nvSpPr>
        <p:spPr bwMode="auto">
          <a:xfrm>
            <a:off x="6680200" y="5197475"/>
            <a:ext cx="25400" cy="25400"/>
          </a:xfrm>
          <a:custGeom>
            <a:avLst/>
            <a:gdLst>
              <a:gd name="T0" fmla="*/ 0 w 16"/>
              <a:gd name="T1" fmla="*/ 8 h 16"/>
              <a:gd name="T2" fmla="*/ 8 w 16"/>
              <a:gd name="T3" fmla="*/ 16 h 16"/>
              <a:gd name="T4" fmla="*/ 16 w 16"/>
              <a:gd name="T5" fmla="*/ 8 h 16"/>
              <a:gd name="T6" fmla="*/ 8 w 16"/>
              <a:gd name="T7" fmla="*/ 0 h 16"/>
              <a:gd name="T8" fmla="*/ 0 w 16"/>
              <a:gd name="T9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0" y="8"/>
                </a:moveTo>
                <a:lnTo>
                  <a:pt x="8" y="16"/>
                </a:lnTo>
                <a:lnTo>
                  <a:pt x="16" y="8"/>
                </a:lnTo>
                <a:lnTo>
                  <a:pt x="8" y="0"/>
                </a:lnTo>
                <a:lnTo>
                  <a:pt x="0" y="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90" name="Freeform 90"/>
          <p:cNvSpPr>
            <a:spLocks/>
          </p:cNvSpPr>
          <p:nvPr/>
        </p:nvSpPr>
        <p:spPr bwMode="auto">
          <a:xfrm>
            <a:off x="6718300" y="5045075"/>
            <a:ext cx="88900" cy="101600"/>
          </a:xfrm>
          <a:custGeom>
            <a:avLst/>
            <a:gdLst>
              <a:gd name="T0" fmla="*/ 0 w 56"/>
              <a:gd name="T1" fmla="*/ 56 h 64"/>
              <a:gd name="T2" fmla="*/ 16 w 56"/>
              <a:gd name="T3" fmla="*/ 64 h 64"/>
              <a:gd name="T4" fmla="*/ 56 w 56"/>
              <a:gd name="T5" fmla="*/ 8 h 64"/>
              <a:gd name="T6" fmla="*/ 40 w 56"/>
              <a:gd name="T7" fmla="*/ 0 h 64"/>
              <a:gd name="T8" fmla="*/ 0 w 56"/>
              <a:gd name="T9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64">
                <a:moveTo>
                  <a:pt x="0" y="56"/>
                </a:moveTo>
                <a:lnTo>
                  <a:pt x="16" y="64"/>
                </a:lnTo>
                <a:lnTo>
                  <a:pt x="56" y="8"/>
                </a:lnTo>
                <a:lnTo>
                  <a:pt x="40" y="0"/>
                </a:lnTo>
                <a:lnTo>
                  <a:pt x="0" y="5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91" name="Freeform 91"/>
          <p:cNvSpPr>
            <a:spLocks/>
          </p:cNvSpPr>
          <p:nvPr/>
        </p:nvSpPr>
        <p:spPr bwMode="auto">
          <a:xfrm>
            <a:off x="6819900" y="4892675"/>
            <a:ext cx="76200" cy="101600"/>
          </a:xfrm>
          <a:custGeom>
            <a:avLst/>
            <a:gdLst>
              <a:gd name="T0" fmla="*/ 0 w 48"/>
              <a:gd name="T1" fmla="*/ 56 h 64"/>
              <a:gd name="T2" fmla="*/ 16 w 48"/>
              <a:gd name="T3" fmla="*/ 64 h 64"/>
              <a:gd name="T4" fmla="*/ 48 w 48"/>
              <a:gd name="T5" fmla="*/ 8 h 64"/>
              <a:gd name="T6" fmla="*/ 32 w 48"/>
              <a:gd name="T7" fmla="*/ 0 h 64"/>
              <a:gd name="T8" fmla="*/ 0 w 48"/>
              <a:gd name="T9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64">
                <a:moveTo>
                  <a:pt x="0" y="56"/>
                </a:moveTo>
                <a:lnTo>
                  <a:pt x="16" y="64"/>
                </a:lnTo>
                <a:lnTo>
                  <a:pt x="48" y="8"/>
                </a:lnTo>
                <a:lnTo>
                  <a:pt x="32" y="0"/>
                </a:lnTo>
                <a:lnTo>
                  <a:pt x="0" y="5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92" name="Freeform 92"/>
          <p:cNvSpPr>
            <a:spLocks/>
          </p:cNvSpPr>
          <p:nvPr/>
        </p:nvSpPr>
        <p:spPr bwMode="auto">
          <a:xfrm>
            <a:off x="6908800" y="4816475"/>
            <a:ext cx="25400" cy="12700"/>
          </a:xfrm>
          <a:custGeom>
            <a:avLst/>
            <a:gdLst>
              <a:gd name="T0" fmla="*/ 16 w 16"/>
              <a:gd name="T1" fmla="*/ 0 h 8"/>
              <a:gd name="T2" fmla="*/ 0 w 16"/>
              <a:gd name="T3" fmla="*/ 0 h 8"/>
              <a:gd name="T4" fmla="*/ 0 w 16"/>
              <a:gd name="T5" fmla="*/ 0 h 8"/>
              <a:gd name="T6" fmla="*/ 16 w 16"/>
              <a:gd name="T7" fmla="*/ 8 h 8"/>
              <a:gd name="T8" fmla="*/ 0 w 16"/>
              <a:gd name="T9" fmla="*/ 0 h 8"/>
              <a:gd name="T10" fmla="*/ 16 w 16"/>
              <a:gd name="T11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" h="8">
                <a:moveTo>
                  <a:pt x="16" y="0"/>
                </a:moveTo>
                <a:lnTo>
                  <a:pt x="0" y="0"/>
                </a:lnTo>
                <a:lnTo>
                  <a:pt x="0" y="0"/>
                </a:lnTo>
                <a:lnTo>
                  <a:pt x="16" y="8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93" name="Freeform 93"/>
          <p:cNvSpPr>
            <a:spLocks/>
          </p:cNvSpPr>
          <p:nvPr/>
        </p:nvSpPr>
        <p:spPr bwMode="auto">
          <a:xfrm>
            <a:off x="6908800" y="4727575"/>
            <a:ext cx="63500" cy="101600"/>
          </a:xfrm>
          <a:custGeom>
            <a:avLst/>
            <a:gdLst>
              <a:gd name="T0" fmla="*/ 0 w 40"/>
              <a:gd name="T1" fmla="*/ 56 h 64"/>
              <a:gd name="T2" fmla="*/ 16 w 40"/>
              <a:gd name="T3" fmla="*/ 64 h 64"/>
              <a:gd name="T4" fmla="*/ 40 w 40"/>
              <a:gd name="T5" fmla="*/ 8 h 64"/>
              <a:gd name="T6" fmla="*/ 24 w 40"/>
              <a:gd name="T7" fmla="*/ 0 h 64"/>
              <a:gd name="T8" fmla="*/ 0 w 40"/>
              <a:gd name="T9" fmla="*/ 5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64">
                <a:moveTo>
                  <a:pt x="0" y="56"/>
                </a:moveTo>
                <a:lnTo>
                  <a:pt x="16" y="64"/>
                </a:lnTo>
                <a:lnTo>
                  <a:pt x="40" y="8"/>
                </a:lnTo>
                <a:lnTo>
                  <a:pt x="24" y="0"/>
                </a:lnTo>
                <a:lnTo>
                  <a:pt x="0" y="5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94" name="Freeform 94"/>
          <p:cNvSpPr>
            <a:spLocks/>
          </p:cNvSpPr>
          <p:nvPr/>
        </p:nvSpPr>
        <p:spPr bwMode="auto">
          <a:xfrm>
            <a:off x="6972300" y="4625975"/>
            <a:ext cx="38100" cy="38100"/>
          </a:xfrm>
          <a:custGeom>
            <a:avLst/>
            <a:gdLst>
              <a:gd name="T0" fmla="*/ 0 w 24"/>
              <a:gd name="T1" fmla="*/ 16 h 24"/>
              <a:gd name="T2" fmla="*/ 16 w 24"/>
              <a:gd name="T3" fmla="*/ 24 h 24"/>
              <a:gd name="T4" fmla="*/ 24 w 24"/>
              <a:gd name="T5" fmla="*/ 8 h 24"/>
              <a:gd name="T6" fmla="*/ 24 w 24"/>
              <a:gd name="T7" fmla="*/ 8 h 24"/>
              <a:gd name="T8" fmla="*/ 8 w 24"/>
              <a:gd name="T9" fmla="*/ 0 h 24"/>
              <a:gd name="T10" fmla="*/ 8 w 24"/>
              <a:gd name="T11" fmla="*/ 0 h 24"/>
              <a:gd name="T12" fmla="*/ 0 w 24"/>
              <a:gd name="T13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24">
                <a:moveTo>
                  <a:pt x="0" y="16"/>
                </a:moveTo>
                <a:lnTo>
                  <a:pt x="16" y="24"/>
                </a:lnTo>
                <a:lnTo>
                  <a:pt x="24" y="8"/>
                </a:lnTo>
                <a:lnTo>
                  <a:pt x="24" y="8"/>
                </a:lnTo>
                <a:lnTo>
                  <a:pt x="8" y="0"/>
                </a:lnTo>
                <a:lnTo>
                  <a:pt x="8" y="0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95" name="Freeform 95"/>
          <p:cNvSpPr>
            <a:spLocks/>
          </p:cNvSpPr>
          <p:nvPr/>
        </p:nvSpPr>
        <p:spPr bwMode="auto">
          <a:xfrm>
            <a:off x="6985000" y="4549775"/>
            <a:ext cx="50800" cy="88900"/>
          </a:xfrm>
          <a:custGeom>
            <a:avLst/>
            <a:gdLst>
              <a:gd name="T0" fmla="*/ 0 w 32"/>
              <a:gd name="T1" fmla="*/ 48 h 56"/>
              <a:gd name="T2" fmla="*/ 16 w 32"/>
              <a:gd name="T3" fmla="*/ 56 h 56"/>
              <a:gd name="T4" fmla="*/ 32 w 32"/>
              <a:gd name="T5" fmla="*/ 8 h 56"/>
              <a:gd name="T6" fmla="*/ 16 w 32"/>
              <a:gd name="T7" fmla="*/ 0 h 56"/>
              <a:gd name="T8" fmla="*/ 0 w 32"/>
              <a:gd name="T9" fmla="*/ 4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56">
                <a:moveTo>
                  <a:pt x="0" y="48"/>
                </a:moveTo>
                <a:lnTo>
                  <a:pt x="16" y="56"/>
                </a:lnTo>
                <a:lnTo>
                  <a:pt x="32" y="8"/>
                </a:lnTo>
                <a:lnTo>
                  <a:pt x="16" y="0"/>
                </a:lnTo>
                <a:lnTo>
                  <a:pt x="0" y="4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96" name="Freeform 96"/>
          <p:cNvSpPr>
            <a:spLocks/>
          </p:cNvSpPr>
          <p:nvPr/>
        </p:nvSpPr>
        <p:spPr bwMode="auto">
          <a:xfrm>
            <a:off x="7023100" y="4422775"/>
            <a:ext cx="50800" cy="63500"/>
          </a:xfrm>
          <a:custGeom>
            <a:avLst/>
            <a:gdLst>
              <a:gd name="T0" fmla="*/ 0 w 32"/>
              <a:gd name="T1" fmla="*/ 32 h 40"/>
              <a:gd name="T2" fmla="*/ 16 w 32"/>
              <a:gd name="T3" fmla="*/ 40 h 40"/>
              <a:gd name="T4" fmla="*/ 32 w 32"/>
              <a:gd name="T5" fmla="*/ 8 h 40"/>
              <a:gd name="T6" fmla="*/ 32 w 32"/>
              <a:gd name="T7" fmla="*/ 0 h 40"/>
              <a:gd name="T8" fmla="*/ 16 w 32"/>
              <a:gd name="T9" fmla="*/ 0 h 40"/>
              <a:gd name="T10" fmla="*/ 16 w 32"/>
              <a:gd name="T11" fmla="*/ 0 h 40"/>
              <a:gd name="T12" fmla="*/ 0 w 32"/>
              <a:gd name="T13" fmla="*/ 3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0">
                <a:moveTo>
                  <a:pt x="0" y="32"/>
                </a:moveTo>
                <a:lnTo>
                  <a:pt x="16" y="40"/>
                </a:lnTo>
                <a:lnTo>
                  <a:pt x="32" y="8"/>
                </a:lnTo>
                <a:lnTo>
                  <a:pt x="32" y="0"/>
                </a:lnTo>
                <a:lnTo>
                  <a:pt x="16" y="0"/>
                </a:lnTo>
                <a:lnTo>
                  <a:pt x="16" y="0"/>
                </a:lnTo>
                <a:lnTo>
                  <a:pt x="0" y="3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97" name="Rectangle 97"/>
          <p:cNvSpPr>
            <a:spLocks noChangeArrowheads="1"/>
          </p:cNvSpPr>
          <p:nvPr/>
        </p:nvSpPr>
        <p:spPr bwMode="auto">
          <a:xfrm>
            <a:off x="7048500" y="4371975"/>
            <a:ext cx="25400" cy="50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98" name="Freeform 98"/>
          <p:cNvSpPr>
            <a:spLocks/>
          </p:cNvSpPr>
          <p:nvPr/>
        </p:nvSpPr>
        <p:spPr bwMode="auto">
          <a:xfrm>
            <a:off x="7061200" y="4232275"/>
            <a:ext cx="38100" cy="63500"/>
          </a:xfrm>
          <a:custGeom>
            <a:avLst/>
            <a:gdLst>
              <a:gd name="T0" fmla="*/ 0 w 24"/>
              <a:gd name="T1" fmla="*/ 40 h 40"/>
              <a:gd name="T2" fmla="*/ 16 w 24"/>
              <a:gd name="T3" fmla="*/ 40 h 40"/>
              <a:gd name="T4" fmla="*/ 24 w 24"/>
              <a:gd name="T5" fmla="*/ 0 h 40"/>
              <a:gd name="T6" fmla="*/ 24 w 24"/>
              <a:gd name="T7" fmla="*/ 0 h 40"/>
              <a:gd name="T8" fmla="*/ 8 w 24"/>
              <a:gd name="T9" fmla="*/ 0 h 40"/>
              <a:gd name="T10" fmla="*/ 8 w 24"/>
              <a:gd name="T11" fmla="*/ 0 h 40"/>
              <a:gd name="T12" fmla="*/ 0 w 24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40">
                <a:moveTo>
                  <a:pt x="0" y="40"/>
                </a:moveTo>
                <a:lnTo>
                  <a:pt x="16" y="40"/>
                </a:lnTo>
                <a:lnTo>
                  <a:pt x="24" y="0"/>
                </a:lnTo>
                <a:lnTo>
                  <a:pt x="24" y="0"/>
                </a:lnTo>
                <a:lnTo>
                  <a:pt x="8" y="0"/>
                </a:lnTo>
                <a:lnTo>
                  <a:pt x="8" y="0"/>
                </a:lnTo>
                <a:lnTo>
                  <a:pt x="0" y="4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099" name="Rectangle 99"/>
          <p:cNvSpPr>
            <a:spLocks noChangeArrowheads="1"/>
          </p:cNvSpPr>
          <p:nvPr/>
        </p:nvSpPr>
        <p:spPr bwMode="auto">
          <a:xfrm>
            <a:off x="7073900" y="4194175"/>
            <a:ext cx="25400" cy="381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00" name="Freeform 100"/>
          <p:cNvSpPr>
            <a:spLocks/>
          </p:cNvSpPr>
          <p:nvPr/>
        </p:nvSpPr>
        <p:spPr bwMode="auto">
          <a:xfrm>
            <a:off x="7073900" y="4041775"/>
            <a:ext cx="25400" cy="76200"/>
          </a:xfrm>
          <a:custGeom>
            <a:avLst/>
            <a:gdLst>
              <a:gd name="T0" fmla="*/ 0 w 16"/>
              <a:gd name="T1" fmla="*/ 48 h 48"/>
              <a:gd name="T2" fmla="*/ 16 w 16"/>
              <a:gd name="T3" fmla="*/ 48 h 48"/>
              <a:gd name="T4" fmla="*/ 16 w 16"/>
              <a:gd name="T5" fmla="*/ 0 h 48"/>
              <a:gd name="T6" fmla="*/ 16 w 16"/>
              <a:gd name="T7" fmla="*/ 0 h 48"/>
              <a:gd name="T8" fmla="*/ 0 w 16"/>
              <a:gd name="T9" fmla="*/ 8 h 48"/>
              <a:gd name="T10" fmla="*/ 0 w 16"/>
              <a:gd name="T11" fmla="*/ 0 h 48"/>
              <a:gd name="T12" fmla="*/ 0 w 16"/>
              <a:gd name="T1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" h="48">
                <a:moveTo>
                  <a:pt x="0" y="48"/>
                </a:moveTo>
                <a:lnTo>
                  <a:pt x="16" y="48"/>
                </a:lnTo>
                <a:lnTo>
                  <a:pt x="16" y="0"/>
                </a:lnTo>
                <a:lnTo>
                  <a:pt x="16" y="0"/>
                </a:lnTo>
                <a:lnTo>
                  <a:pt x="0" y="8"/>
                </a:lnTo>
                <a:lnTo>
                  <a:pt x="0" y="0"/>
                </a:lnTo>
                <a:lnTo>
                  <a:pt x="0" y="4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01" name="Freeform 101"/>
          <p:cNvSpPr>
            <a:spLocks/>
          </p:cNvSpPr>
          <p:nvPr/>
        </p:nvSpPr>
        <p:spPr bwMode="auto">
          <a:xfrm>
            <a:off x="7061200" y="4016375"/>
            <a:ext cx="38100" cy="38100"/>
          </a:xfrm>
          <a:custGeom>
            <a:avLst/>
            <a:gdLst>
              <a:gd name="T0" fmla="*/ 8 w 24"/>
              <a:gd name="T1" fmla="*/ 24 h 24"/>
              <a:gd name="T2" fmla="*/ 24 w 24"/>
              <a:gd name="T3" fmla="*/ 16 h 24"/>
              <a:gd name="T4" fmla="*/ 16 w 24"/>
              <a:gd name="T5" fmla="*/ 0 h 24"/>
              <a:gd name="T6" fmla="*/ 0 w 24"/>
              <a:gd name="T7" fmla="*/ 8 h 24"/>
              <a:gd name="T8" fmla="*/ 8 w 24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4">
                <a:moveTo>
                  <a:pt x="8" y="24"/>
                </a:moveTo>
                <a:lnTo>
                  <a:pt x="24" y="16"/>
                </a:lnTo>
                <a:lnTo>
                  <a:pt x="16" y="0"/>
                </a:lnTo>
                <a:lnTo>
                  <a:pt x="0" y="8"/>
                </a:lnTo>
                <a:lnTo>
                  <a:pt x="8" y="2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02" name="Freeform 102"/>
          <p:cNvSpPr>
            <a:spLocks/>
          </p:cNvSpPr>
          <p:nvPr/>
        </p:nvSpPr>
        <p:spPr bwMode="auto">
          <a:xfrm>
            <a:off x="7035800" y="3851275"/>
            <a:ext cx="38100" cy="88900"/>
          </a:xfrm>
          <a:custGeom>
            <a:avLst/>
            <a:gdLst>
              <a:gd name="T0" fmla="*/ 8 w 24"/>
              <a:gd name="T1" fmla="*/ 56 h 56"/>
              <a:gd name="T2" fmla="*/ 24 w 24"/>
              <a:gd name="T3" fmla="*/ 56 h 56"/>
              <a:gd name="T4" fmla="*/ 16 w 24"/>
              <a:gd name="T5" fmla="*/ 0 h 56"/>
              <a:gd name="T6" fmla="*/ 16 w 24"/>
              <a:gd name="T7" fmla="*/ 0 h 56"/>
              <a:gd name="T8" fmla="*/ 0 w 24"/>
              <a:gd name="T9" fmla="*/ 0 h 56"/>
              <a:gd name="T10" fmla="*/ 0 w 24"/>
              <a:gd name="T11" fmla="*/ 0 h 56"/>
              <a:gd name="T12" fmla="*/ 8 w 24"/>
              <a:gd name="T13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56">
                <a:moveTo>
                  <a:pt x="8" y="56"/>
                </a:moveTo>
                <a:lnTo>
                  <a:pt x="24" y="56"/>
                </a:lnTo>
                <a:lnTo>
                  <a:pt x="16" y="0"/>
                </a:lnTo>
                <a:lnTo>
                  <a:pt x="16" y="0"/>
                </a:lnTo>
                <a:lnTo>
                  <a:pt x="0" y="0"/>
                </a:lnTo>
                <a:lnTo>
                  <a:pt x="0" y="0"/>
                </a:lnTo>
                <a:lnTo>
                  <a:pt x="8" y="5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03" name="Rectangle 103"/>
          <p:cNvSpPr>
            <a:spLocks noChangeArrowheads="1"/>
          </p:cNvSpPr>
          <p:nvPr/>
        </p:nvSpPr>
        <p:spPr bwMode="auto">
          <a:xfrm>
            <a:off x="7035800" y="3838575"/>
            <a:ext cx="25400" cy="127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04" name="Freeform 104"/>
          <p:cNvSpPr>
            <a:spLocks/>
          </p:cNvSpPr>
          <p:nvPr/>
        </p:nvSpPr>
        <p:spPr bwMode="auto">
          <a:xfrm>
            <a:off x="6985000" y="3673475"/>
            <a:ext cx="50800" cy="101600"/>
          </a:xfrm>
          <a:custGeom>
            <a:avLst/>
            <a:gdLst>
              <a:gd name="T0" fmla="*/ 16 w 32"/>
              <a:gd name="T1" fmla="*/ 64 h 64"/>
              <a:gd name="T2" fmla="*/ 32 w 32"/>
              <a:gd name="T3" fmla="*/ 56 h 64"/>
              <a:gd name="T4" fmla="*/ 16 w 32"/>
              <a:gd name="T5" fmla="*/ 0 h 64"/>
              <a:gd name="T6" fmla="*/ 16 w 32"/>
              <a:gd name="T7" fmla="*/ 0 h 64"/>
              <a:gd name="T8" fmla="*/ 0 w 32"/>
              <a:gd name="T9" fmla="*/ 0 h 64"/>
              <a:gd name="T10" fmla="*/ 0 w 32"/>
              <a:gd name="T11" fmla="*/ 8 h 64"/>
              <a:gd name="T12" fmla="*/ 16 w 32"/>
              <a:gd name="T13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64">
                <a:moveTo>
                  <a:pt x="16" y="64"/>
                </a:moveTo>
                <a:lnTo>
                  <a:pt x="32" y="56"/>
                </a:lnTo>
                <a:lnTo>
                  <a:pt x="16" y="0"/>
                </a:lnTo>
                <a:lnTo>
                  <a:pt x="16" y="0"/>
                </a:lnTo>
                <a:lnTo>
                  <a:pt x="0" y="0"/>
                </a:lnTo>
                <a:lnTo>
                  <a:pt x="0" y="8"/>
                </a:lnTo>
                <a:lnTo>
                  <a:pt x="16" y="6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05" name="Rectangle 105"/>
          <p:cNvSpPr>
            <a:spLocks noChangeArrowheads="1"/>
          </p:cNvSpPr>
          <p:nvPr/>
        </p:nvSpPr>
        <p:spPr bwMode="auto">
          <a:xfrm>
            <a:off x="6985000" y="3660775"/>
            <a:ext cx="25400" cy="127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06" name="Freeform 106"/>
          <p:cNvSpPr>
            <a:spLocks/>
          </p:cNvSpPr>
          <p:nvPr/>
        </p:nvSpPr>
        <p:spPr bwMode="auto">
          <a:xfrm>
            <a:off x="6896100" y="3494088"/>
            <a:ext cx="76200" cy="115887"/>
          </a:xfrm>
          <a:custGeom>
            <a:avLst/>
            <a:gdLst>
              <a:gd name="T0" fmla="*/ 32 w 48"/>
              <a:gd name="T1" fmla="*/ 73 h 73"/>
              <a:gd name="T2" fmla="*/ 48 w 48"/>
              <a:gd name="T3" fmla="*/ 65 h 73"/>
              <a:gd name="T4" fmla="*/ 16 w 48"/>
              <a:gd name="T5" fmla="*/ 0 h 73"/>
              <a:gd name="T6" fmla="*/ 16 w 48"/>
              <a:gd name="T7" fmla="*/ 0 h 73"/>
              <a:gd name="T8" fmla="*/ 0 w 48"/>
              <a:gd name="T9" fmla="*/ 8 h 73"/>
              <a:gd name="T10" fmla="*/ 0 w 48"/>
              <a:gd name="T11" fmla="*/ 8 h 73"/>
              <a:gd name="T12" fmla="*/ 32 w 48"/>
              <a:gd name="T13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73">
                <a:moveTo>
                  <a:pt x="32" y="73"/>
                </a:moveTo>
                <a:lnTo>
                  <a:pt x="48" y="65"/>
                </a:lnTo>
                <a:lnTo>
                  <a:pt x="16" y="0"/>
                </a:lnTo>
                <a:lnTo>
                  <a:pt x="16" y="0"/>
                </a:lnTo>
                <a:lnTo>
                  <a:pt x="0" y="8"/>
                </a:lnTo>
                <a:lnTo>
                  <a:pt x="0" y="8"/>
                </a:lnTo>
                <a:lnTo>
                  <a:pt x="32" y="73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07" name="Freeform 107"/>
          <p:cNvSpPr>
            <a:spLocks/>
          </p:cNvSpPr>
          <p:nvPr/>
        </p:nvSpPr>
        <p:spPr bwMode="auto">
          <a:xfrm>
            <a:off x="6896100" y="3494088"/>
            <a:ext cx="25400" cy="12700"/>
          </a:xfrm>
          <a:custGeom>
            <a:avLst/>
            <a:gdLst>
              <a:gd name="T0" fmla="*/ 0 w 16"/>
              <a:gd name="T1" fmla="*/ 8 h 8"/>
              <a:gd name="T2" fmla="*/ 16 w 16"/>
              <a:gd name="T3" fmla="*/ 0 h 8"/>
              <a:gd name="T4" fmla="*/ 16 w 16"/>
              <a:gd name="T5" fmla="*/ 0 h 8"/>
              <a:gd name="T6" fmla="*/ 0 w 16"/>
              <a:gd name="T7" fmla="*/ 8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8">
                <a:moveTo>
                  <a:pt x="0" y="8"/>
                </a:moveTo>
                <a:lnTo>
                  <a:pt x="16" y="0"/>
                </a:lnTo>
                <a:lnTo>
                  <a:pt x="16" y="0"/>
                </a:lnTo>
                <a:lnTo>
                  <a:pt x="0" y="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08" name="Freeform 108"/>
          <p:cNvSpPr>
            <a:spLocks/>
          </p:cNvSpPr>
          <p:nvPr/>
        </p:nvSpPr>
        <p:spPr bwMode="auto">
          <a:xfrm>
            <a:off x="6794500" y="3341688"/>
            <a:ext cx="88900" cy="101600"/>
          </a:xfrm>
          <a:custGeom>
            <a:avLst/>
            <a:gdLst>
              <a:gd name="T0" fmla="*/ 40 w 56"/>
              <a:gd name="T1" fmla="*/ 64 h 64"/>
              <a:gd name="T2" fmla="*/ 56 w 56"/>
              <a:gd name="T3" fmla="*/ 56 h 64"/>
              <a:gd name="T4" fmla="*/ 16 w 56"/>
              <a:gd name="T5" fmla="*/ 0 h 64"/>
              <a:gd name="T6" fmla="*/ 0 w 56"/>
              <a:gd name="T7" fmla="*/ 8 h 64"/>
              <a:gd name="T8" fmla="*/ 40 w 56"/>
              <a:gd name="T9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64">
                <a:moveTo>
                  <a:pt x="40" y="64"/>
                </a:moveTo>
                <a:lnTo>
                  <a:pt x="56" y="56"/>
                </a:lnTo>
                <a:lnTo>
                  <a:pt x="16" y="0"/>
                </a:lnTo>
                <a:lnTo>
                  <a:pt x="0" y="8"/>
                </a:lnTo>
                <a:lnTo>
                  <a:pt x="40" y="6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09" name="Freeform 109"/>
          <p:cNvSpPr>
            <a:spLocks/>
          </p:cNvSpPr>
          <p:nvPr/>
        </p:nvSpPr>
        <p:spPr bwMode="auto">
          <a:xfrm>
            <a:off x="6680200" y="3214688"/>
            <a:ext cx="88900" cy="88900"/>
          </a:xfrm>
          <a:custGeom>
            <a:avLst/>
            <a:gdLst>
              <a:gd name="T0" fmla="*/ 48 w 56"/>
              <a:gd name="T1" fmla="*/ 56 h 56"/>
              <a:gd name="T2" fmla="*/ 56 w 56"/>
              <a:gd name="T3" fmla="*/ 48 h 56"/>
              <a:gd name="T4" fmla="*/ 8 w 56"/>
              <a:gd name="T5" fmla="*/ 0 h 56"/>
              <a:gd name="T6" fmla="*/ 0 w 56"/>
              <a:gd name="T7" fmla="*/ 8 h 56"/>
              <a:gd name="T8" fmla="*/ 48 w 56"/>
              <a:gd name="T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48" y="56"/>
                </a:moveTo>
                <a:lnTo>
                  <a:pt x="56" y="48"/>
                </a:lnTo>
                <a:lnTo>
                  <a:pt x="8" y="0"/>
                </a:lnTo>
                <a:lnTo>
                  <a:pt x="0" y="8"/>
                </a:lnTo>
                <a:lnTo>
                  <a:pt x="48" y="5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10" name="Freeform 110"/>
          <p:cNvSpPr>
            <a:spLocks/>
          </p:cNvSpPr>
          <p:nvPr/>
        </p:nvSpPr>
        <p:spPr bwMode="auto">
          <a:xfrm>
            <a:off x="6540500" y="3087688"/>
            <a:ext cx="101600" cy="88900"/>
          </a:xfrm>
          <a:custGeom>
            <a:avLst/>
            <a:gdLst>
              <a:gd name="T0" fmla="*/ 56 w 64"/>
              <a:gd name="T1" fmla="*/ 56 h 56"/>
              <a:gd name="T2" fmla="*/ 64 w 64"/>
              <a:gd name="T3" fmla="*/ 40 h 56"/>
              <a:gd name="T4" fmla="*/ 8 w 64"/>
              <a:gd name="T5" fmla="*/ 0 h 56"/>
              <a:gd name="T6" fmla="*/ 0 w 64"/>
              <a:gd name="T7" fmla="*/ 16 h 56"/>
              <a:gd name="T8" fmla="*/ 56 w 64"/>
              <a:gd name="T9" fmla="*/ 5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56">
                <a:moveTo>
                  <a:pt x="56" y="56"/>
                </a:moveTo>
                <a:lnTo>
                  <a:pt x="64" y="40"/>
                </a:lnTo>
                <a:lnTo>
                  <a:pt x="8" y="0"/>
                </a:lnTo>
                <a:lnTo>
                  <a:pt x="0" y="16"/>
                </a:lnTo>
                <a:lnTo>
                  <a:pt x="56" y="5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11" name="Freeform 111"/>
          <p:cNvSpPr>
            <a:spLocks/>
          </p:cNvSpPr>
          <p:nvPr/>
        </p:nvSpPr>
        <p:spPr bwMode="auto">
          <a:xfrm>
            <a:off x="6400800" y="2986088"/>
            <a:ext cx="101600" cy="76200"/>
          </a:xfrm>
          <a:custGeom>
            <a:avLst/>
            <a:gdLst>
              <a:gd name="T0" fmla="*/ 56 w 64"/>
              <a:gd name="T1" fmla="*/ 48 h 48"/>
              <a:gd name="T2" fmla="*/ 64 w 64"/>
              <a:gd name="T3" fmla="*/ 32 h 48"/>
              <a:gd name="T4" fmla="*/ 8 w 64"/>
              <a:gd name="T5" fmla="*/ 0 h 48"/>
              <a:gd name="T6" fmla="*/ 0 w 64"/>
              <a:gd name="T7" fmla="*/ 16 h 48"/>
              <a:gd name="T8" fmla="*/ 56 w 64"/>
              <a:gd name="T9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8">
                <a:moveTo>
                  <a:pt x="56" y="48"/>
                </a:moveTo>
                <a:lnTo>
                  <a:pt x="64" y="32"/>
                </a:lnTo>
                <a:lnTo>
                  <a:pt x="8" y="0"/>
                </a:lnTo>
                <a:lnTo>
                  <a:pt x="0" y="16"/>
                </a:lnTo>
                <a:lnTo>
                  <a:pt x="56" y="4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12" name="Freeform 112"/>
          <p:cNvSpPr>
            <a:spLocks/>
          </p:cNvSpPr>
          <p:nvPr/>
        </p:nvSpPr>
        <p:spPr bwMode="auto">
          <a:xfrm>
            <a:off x="6286500" y="2922588"/>
            <a:ext cx="50800" cy="50800"/>
          </a:xfrm>
          <a:custGeom>
            <a:avLst/>
            <a:gdLst>
              <a:gd name="T0" fmla="*/ 24 w 32"/>
              <a:gd name="T1" fmla="*/ 32 h 32"/>
              <a:gd name="T2" fmla="*/ 32 w 32"/>
              <a:gd name="T3" fmla="*/ 24 h 32"/>
              <a:gd name="T4" fmla="*/ 8 w 32"/>
              <a:gd name="T5" fmla="*/ 0 h 32"/>
              <a:gd name="T6" fmla="*/ 0 w 32"/>
              <a:gd name="T7" fmla="*/ 8 h 32"/>
              <a:gd name="T8" fmla="*/ 24 w 32"/>
              <a:gd name="T9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24" y="32"/>
                </a:moveTo>
                <a:lnTo>
                  <a:pt x="32" y="24"/>
                </a:lnTo>
                <a:lnTo>
                  <a:pt x="8" y="0"/>
                </a:lnTo>
                <a:lnTo>
                  <a:pt x="0" y="8"/>
                </a:lnTo>
                <a:lnTo>
                  <a:pt x="24" y="3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13" name="Freeform 113"/>
          <p:cNvSpPr>
            <a:spLocks/>
          </p:cNvSpPr>
          <p:nvPr/>
        </p:nvSpPr>
        <p:spPr bwMode="auto">
          <a:xfrm>
            <a:off x="6235700" y="2909888"/>
            <a:ext cx="63500" cy="50800"/>
          </a:xfrm>
          <a:custGeom>
            <a:avLst/>
            <a:gdLst>
              <a:gd name="T0" fmla="*/ 40 w 40"/>
              <a:gd name="T1" fmla="*/ 16 h 32"/>
              <a:gd name="T2" fmla="*/ 32 w 40"/>
              <a:gd name="T3" fmla="*/ 0 h 32"/>
              <a:gd name="T4" fmla="*/ 0 w 40"/>
              <a:gd name="T5" fmla="*/ 16 h 32"/>
              <a:gd name="T6" fmla="*/ 8 w 40"/>
              <a:gd name="T7" fmla="*/ 32 h 32"/>
              <a:gd name="T8" fmla="*/ 40 w 40"/>
              <a:gd name="T9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2">
                <a:moveTo>
                  <a:pt x="40" y="16"/>
                </a:moveTo>
                <a:lnTo>
                  <a:pt x="32" y="0"/>
                </a:lnTo>
                <a:lnTo>
                  <a:pt x="0" y="16"/>
                </a:lnTo>
                <a:lnTo>
                  <a:pt x="8" y="32"/>
                </a:lnTo>
                <a:lnTo>
                  <a:pt x="40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14" name="Freeform 114"/>
          <p:cNvSpPr>
            <a:spLocks/>
          </p:cNvSpPr>
          <p:nvPr/>
        </p:nvSpPr>
        <p:spPr bwMode="auto">
          <a:xfrm>
            <a:off x="6070600" y="2960688"/>
            <a:ext cx="101600" cy="63500"/>
          </a:xfrm>
          <a:custGeom>
            <a:avLst/>
            <a:gdLst>
              <a:gd name="T0" fmla="*/ 64 w 64"/>
              <a:gd name="T1" fmla="*/ 16 h 40"/>
              <a:gd name="T2" fmla="*/ 56 w 64"/>
              <a:gd name="T3" fmla="*/ 0 h 40"/>
              <a:gd name="T4" fmla="*/ 0 w 64"/>
              <a:gd name="T5" fmla="*/ 24 h 40"/>
              <a:gd name="T6" fmla="*/ 8 w 64"/>
              <a:gd name="T7" fmla="*/ 40 h 40"/>
              <a:gd name="T8" fmla="*/ 64 w 64"/>
              <a:gd name="T9" fmla="*/ 1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0">
                <a:moveTo>
                  <a:pt x="64" y="16"/>
                </a:moveTo>
                <a:lnTo>
                  <a:pt x="56" y="0"/>
                </a:lnTo>
                <a:lnTo>
                  <a:pt x="0" y="24"/>
                </a:lnTo>
                <a:lnTo>
                  <a:pt x="8" y="40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15" name="Freeform 115"/>
          <p:cNvSpPr>
            <a:spLocks/>
          </p:cNvSpPr>
          <p:nvPr/>
        </p:nvSpPr>
        <p:spPr bwMode="auto">
          <a:xfrm>
            <a:off x="5905500" y="3024188"/>
            <a:ext cx="101600" cy="63500"/>
          </a:xfrm>
          <a:custGeom>
            <a:avLst/>
            <a:gdLst>
              <a:gd name="T0" fmla="*/ 64 w 64"/>
              <a:gd name="T1" fmla="*/ 16 h 40"/>
              <a:gd name="T2" fmla="*/ 56 w 64"/>
              <a:gd name="T3" fmla="*/ 0 h 40"/>
              <a:gd name="T4" fmla="*/ 0 w 64"/>
              <a:gd name="T5" fmla="*/ 24 h 40"/>
              <a:gd name="T6" fmla="*/ 8 w 64"/>
              <a:gd name="T7" fmla="*/ 40 h 40"/>
              <a:gd name="T8" fmla="*/ 64 w 64"/>
              <a:gd name="T9" fmla="*/ 1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0">
                <a:moveTo>
                  <a:pt x="64" y="16"/>
                </a:moveTo>
                <a:lnTo>
                  <a:pt x="56" y="0"/>
                </a:lnTo>
                <a:lnTo>
                  <a:pt x="0" y="24"/>
                </a:lnTo>
                <a:lnTo>
                  <a:pt x="8" y="40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16" name="Freeform 116"/>
          <p:cNvSpPr>
            <a:spLocks/>
          </p:cNvSpPr>
          <p:nvPr/>
        </p:nvSpPr>
        <p:spPr bwMode="auto">
          <a:xfrm>
            <a:off x="5740400" y="3087688"/>
            <a:ext cx="101600" cy="63500"/>
          </a:xfrm>
          <a:custGeom>
            <a:avLst/>
            <a:gdLst>
              <a:gd name="T0" fmla="*/ 64 w 64"/>
              <a:gd name="T1" fmla="*/ 16 h 40"/>
              <a:gd name="T2" fmla="*/ 56 w 64"/>
              <a:gd name="T3" fmla="*/ 0 h 40"/>
              <a:gd name="T4" fmla="*/ 0 w 64"/>
              <a:gd name="T5" fmla="*/ 24 h 40"/>
              <a:gd name="T6" fmla="*/ 8 w 64"/>
              <a:gd name="T7" fmla="*/ 40 h 40"/>
              <a:gd name="T8" fmla="*/ 64 w 64"/>
              <a:gd name="T9" fmla="*/ 1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0">
                <a:moveTo>
                  <a:pt x="64" y="16"/>
                </a:moveTo>
                <a:lnTo>
                  <a:pt x="56" y="0"/>
                </a:lnTo>
                <a:lnTo>
                  <a:pt x="0" y="24"/>
                </a:lnTo>
                <a:lnTo>
                  <a:pt x="8" y="40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17" name="Freeform 117"/>
          <p:cNvSpPr>
            <a:spLocks/>
          </p:cNvSpPr>
          <p:nvPr/>
        </p:nvSpPr>
        <p:spPr bwMode="auto">
          <a:xfrm>
            <a:off x="5600700" y="3151188"/>
            <a:ext cx="76200" cy="50800"/>
          </a:xfrm>
          <a:custGeom>
            <a:avLst/>
            <a:gdLst>
              <a:gd name="T0" fmla="*/ 48 w 48"/>
              <a:gd name="T1" fmla="*/ 16 h 32"/>
              <a:gd name="T2" fmla="*/ 40 w 48"/>
              <a:gd name="T3" fmla="*/ 0 h 32"/>
              <a:gd name="T4" fmla="*/ 0 w 48"/>
              <a:gd name="T5" fmla="*/ 16 h 32"/>
              <a:gd name="T6" fmla="*/ 0 w 48"/>
              <a:gd name="T7" fmla="*/ 16 h 32"/>
              <a:gd name="T8" fmla="*/ 8 w 48"/>
              <a:gd name="T9" fmla="*/ 32 h 32"/>
              <a:gd name="T10" fmla="*/ 8 w 48"/>
              <a:gd name="T11" fmla="*/ 32 h 32"/>
              <a:gd name="T12" fmla="*/ 48 w 48"/>
              <a:gd name="T13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32">
                <a:moveTo>
                  <a:pt x="48" y="16"/>
                </a:moveTo>
                <a:lnTo>
                  <a:pt x="40" y="0"/>
                </a:lnTo>
                <a:lnTo>
                  <a:pt x="0" y="16"/>
                </a:lnTo>
                <a:lnTo>
                  <a:pt x="0" y="16"/>
                </a:lnTo>
                <a:lnTo>
                  <a:pt x="8" y="32"/>
                </a:lnTo>
                <a:lnTo>
                  <a:pt x="8" y="32"/>
                </a:lnTo>
                <a:lnTo>
                  <a:pt x="48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18" name="Freeform 118"/>
          <p:cNvSpPr>
            <a:spLocks/>
          </p:cNvSpPr>
          <p:nvPr/>
        </p:nvSpPr>
        <p:spPr bwMode="auto">
          <a:xfrm>
            <a:off x="5575300" y="3176588"/>
            <a:ext cx="38100" cy="38100"/>
          </a:xfrm>
          <a:custGeom>
            <a:avLst/>
            <a:gdLst>
              <a:gd name="T0" fmla="*/ 24 w 24"/>
              <a:gd name="T1" fmla="*/ 16 h 24"/>
              <a:gd name="T2" fmla="*/ 16 w 24"/>
              <a:gd name="T3" fmla="*/ 0 h 24"/>
              <a:gd name="T4" fmla="*/ 0 w 24"/>
              <a:gd name="T5" fmla="*/ 8 h 24"/>
              <a:gd name="T6" fmla="*/ 8 w 24"/>
              <a:gd name="T7" fmla="*/ 24 h 24"/>
              <a:gd name="T8" fmla="*/ 24 w 24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4">
                <a:moveTo>
                  <a:pt x="24" y="16"/>
                </a:moveTo>
                <a:lnTo>
                  <a:pt x="16" y="0"/>
                </a:lnTo>
                <a:lnTo>
                  <a:pt x="0" y="8"/>
                </a:lnTo>
                <a:lnTo>
                  <a:pt x="8" y="24"/>
                </a:lnTo>
                <a:lnTo>
                  <a:pt x="2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19" name="Freeform 119"/>
          <p:cNvSpPr>
            <a:spLocks/>
          </p:cNvSpPr>
          <p:nvPr/>
        </p:nvSpPr>
        <p:spPr bwMode="auto">
          <a:xfrm>
            <a:off x="5410200" y="3214688"/>
            <a:ext cx="114300" cy="63500"/>
          </a:xfrm>
          <a:custGeom>
            <a:avLst/>
            <a:gdLst>
              <a:gd name="T0" fmla="*/ 72 w 72"/>
              <a:gd name="T1" fmla="*/ 16 h 40"/>
              <a:gd name="T2" fmla="*/ 64 w 72"/>
              <a:gd name="T3" fmla="*/ 0 h 40"/>
              <a:gd name="T4" fmla="*/ 0 w 72"/>
              <a:gd name="T5" fmla="*/ 24 h 40"/>
              <a:gd name="T6" fmla="*/ 8 w 72"/>
              <a:gd name="T7" fmla="*/ 40 h 40"/>
              <a:gd name="T8" fmla="*/ 72 w 72"/>
              <a:gd name="T9" fmla="*/ 1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40">
                <a:moveTo>
                  <a:pt x="72" y="16"/>
                </a:moveTo>
                <a:lnTo>
                  <a:pt x="64" y="0"/>
                </a:lnTo>
                <a:lnTo>
                  <a:pt x="0" y="24"/>
                </a:lnTo>
                <a:lnTo>
                  <a:pt x="8" y="40"/>
                </a:lnTo>
                <a:lnTo>
                  <a:pt x="72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20" name="Freeform 120"/>
          <p:cNvSpPr>
            <a:spLocks/>
          </p:cNvSpPr>
          <p:nvPr/>
        </p:nvSpPr>
        <p:spPr bwMode="auto">
          <a:xfrm>
            <a:off x="5257800" y="3290888"/>
            <a:ext cx="101600" cy="63500"/>
          </a:xfrm>
          <a:custGeom>
            <a:avLst/>
            <a:gdLst>
              <a:gd name="T0" fmla="*/ 64 w 64"/>
              <a:gd name="T1" fmla="*/ 16 h 40"/>
              <a:gd name="T2" fmla="*/ 56 w 64"/>
              <a:gd name="T3" fmla="*/ 0 h 40"/>
              <a:gd name="T4" fmla="*/ 0 w 64"/>
              <a:gd name="T5" fmla="*/ 24 h 40"/>
              <a:gd name="T6" fmla="*/ 8 w 64"/>
              <a:gd name="T7" fmla="*/ 40 h 40"/>
              <a:gd name="T8" fmla="*/ 64 w 64"/>
              <a:gd name="T9" fmla="*/ 1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0">
                <a:moveTo>
                  <a:pt x="64" y="16"/>
                </a:moveTo>
                <a:lnTo>
                  <a:pt x="56" y="0"/>
                </a:lnTo>
                <a:lnTo>
                  <a:pt x="0" y="24"/>
                </a:lnTo>
                <a:lnTo>
                  <a:pt x="8" y="40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21" name="Freeform 121"/>
          <p:cNvSpPr>
            <a:spLocks/>
          </p:cNvSpPr>
          <p:nvPr/>
        </p:nvSpPr>
        <p:spPr bwMode="auto">
          <a:xfrm>
            <a:off x="5092700" y="3367088"/>
            <a:ext cx="101600" cy="76200"/>
          </a:xfrm>
          <a:custGeom>
            <a:avLst/>
            <a:gdLst>
              <a:gd name="T0" fmla="*/ 64 w 64"/>
              <a:gd name="T1" fmla="*/ 16 h 48"/>
              <a:gd name="T2" fmla="*/ 56 w 64"/>
              <a:gd name="T3" fmla="*/ 0 h 48"/>
              <a:gd name="T4" fmla="*/ 0 w 64"/>
              <a:gd name="T5" fmla="*/ 32 h 48"/>
              <a:gd name="T6" fmla="*/ 8 w 64"/>
              <a:gd name="T7" fmla="*/ 48 h 48"/>
              <a:gd name="T8" fmla="*/ 64 w 64"/>
              <a:gd name="T9" fmla="*/ 1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8">
                <a:moveTo>
                  <a:pt x="64" y="16"/>
                </a:moveTo>
                <a:lnTo>
                  <a:pt x="56" y="0"/>
                </a:lnTo>
                <a:lnTo>
                  <a:pt x="0" y="32"/>
                </a:lnTo>
                <a:lnTo>
                  <a:pt x="8" y="48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22" name="Freeform 122"/>
          <p:cNvSpPr>
            <a:spLocks/>
          </p:cNvSpPr>
          <p:nvPr/>
        </p:nvSpPr>
        <p:spPr bwMode="auto">
          <a:xfrm>
            <a:off x="4940300" y="3443288"/>
            <a:ext cx="101600" cy="76200"/>
          </a:xfrm>
          <a:custGeom>
            <a:avLst/>
            <a:gdLst>
              <a:gd name="T0" fmla="*/ 64 w 64"/>
              <a:gd name="T1" fmla="*/ 16 h 48"/>
              <a:gd name="T2" fmla="*/ 56 w 64"/>
              <a:gd name="T3" fmla="*/ 0 h 48"/>
              <a:gd name="T4" fmla="*/ 0 w 64"/>
              <a:gd name="T5" fmla="*/ 32 h 48"/>
              <a:gd name="T6" fmla="*/ 8 w 64"/>
              <a:gd name="T7" fmla="*/ 48 h 48"/>
              <a:gd name="T8" fmla="*/ 64 w 64"/>
              <a:gd name="T9" fmla="*/ 1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8">
                <a:moveTo>
                  <a:pt x="64" y="16"/>
                </a:moveTo>
                <a:lnTo>
                  <a:pt x="56" y="0"/>
                </a:lnTo>
                <a:lnTo>
                  <a:pt x="0" y="32"/>
                </a:lnTo>
                <a:lnTo>
                  <a:pt x="8" y="48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23" name="Freeform 123"/>
          <p:cNvSpPr>
            <a:spLocks/>
          </p:cNvSpPr>
          <p:nvPr/>
        </p:nvSpPr>
        <p:spPr bwMode="auto">
          <a:xfrm>
            <a:off x="4787900" y="3533775"/>
            <a:ext cx="101600" cy="76200"/>
          </a:xfrm>
          <a:custGeom>
            <a:avLst/>
            <a:gdLst>
              <a:gd name="T0" fmla="*/ 64 w 64"/>
              <a:gd name="T1" fmla="*/ 16 h 48"/>
              <a:gd name="T2" fmla="*/ 56 w 64"/>
              <a:gd name="T3" fmla="*/ 0 h 48"/>
              <a:gd name="T4" fmla="*/ 0 w 64"/>
              <a:gd name="T5" fmla="*/ 32 h 48"/>
              <a:gd name="T6" fmla="*/ 8 w 64"/>
              <a:gd name="T7" fmla="*/ 48 h 48"/>
              <a:gd name="T8" fmla="*/ 64 w 64"/>
              <a:gd name="T9" fmla="*/ 1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8">
                <a:moveTo>
                  <a:pt x="64" y="16"/>
                </a:moveTo>
                <a:lnTo>
                  <a:pt x="56" y="0"/>
                </a:lnTo>
                <a:lnTo>
                  <a:pt x="0" y="32"/>
                </a:lnTo>
                <a:lnTo>
                  <a:pt x="8" y="48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24" name="Freeform 124"/>
          <p:cNvSpPr>
            <a:spLocks/>
          </p:cNvSpPr>
          <p:nvPr/>
        </p:nvSpPr>
        <p:spPr bwMode="auto">
          <a:xfrm>
            <a:off x="4635500" y="3622675"/>
            <a:ext cx="101600" cy="88900"/>
          </a:xfrm>
          <a:custGeom>
            <a:avLst/>
            <a:gdLst>
              <a:gd name="T0" fmla="*/ 64 w 64"/>
              <a:gd name="T1" fmla="*/ 16 h 56"/>
              <a:gd name="T2" fmla="*/ 56 w 64"/>
              <a:gd name="T3" fmla="*/ 0 h 56"/>
              <a:gd name="T4" fmla="*/ 0 w 64"/>
              <a:gd name="T5" fmla="*/ 40 h 56"/>
              <a:gd name="T6" fmla="*/ 8 w 64"/>
              <a:gd name="T7" fmla="*/ 56 h 56"/>
              <a:gd name="T8" fmla="*/ 64 w 64"/>
              <a:gd name="T9" fmla="*/ 1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56">
                <a:moveTo>
                  <a:pt x="64" y="16"/>
                </a:moveTo>
                <a:lnTo>
                  <a:pt x="56" y="0"/>
                </a:lnTo>
                <a:lnTo>
                  <a:pt x="0" y="40"/>
                </a:lnTo>
                <a:lnTo>
                  <a:pt x="8" y="56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25" name="Freeform 125"/>
          <p:cNvSpPr>
            <a:spLocks/>
          </p:cNvSpPr>
          <p:nvPr/>
        </p:nvSpPr>
        <p:spPr bwMode="auto">
          <a:xfrm>
            <a:off x="4519613" y="3724275"/>
            <a:ext cx="65087" cy="63500"/>
          </a:xfrm>
          <a:custGeom>
            <a:avLst/>
            <a:gdLst>
              <a:gd name="T0" fmla="*/ 41 w 41"/>
              <a:gd name="T1" fmla="*/ 16 h 40"/>
              <a:gd name="T2" fmla="*/ 33 w 41"/>
              <a:gd name="T3" fmla="*/ 0 h 40"/>
              <a:gd name="T4" fmla="*/ 0 w 41"/>
              <a:gd name="T5" fmla="*/ 24 h 40"/>
              <a:gd name="T6" fmla="*/ 0 w 41"/>
              <a:gd name="T7" fmla="*/ 24 h 40"/>
              <a:gd name="T8" fmla="*/ 8 w 41"/>
              <a:gd name="T9" fmla="*/ 40 h 40"/>
              <a:gd name="T10" fmla="*/ 8 w 41"/>
              <a:gd name="T11" fmla="*/ 40 h 40"/>
              <a:gd name="T12" fmla="*/ 41 w 41"/>
              <a:gd name="T13" fmla="*/ 1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40">
                <a:moveTo>
                  <a:pt x="41" y="16"/>
                </a:moveTo>
                <a:lnTo>
                  <a:pt x="33" y="0"/>
                </a:lnTo>
                <a:lnTo>
                  <a:pt x="0" y="24"/>
                </a:lnTo>
                <a:lnTo>
                  <a:pt x="0" y="24"/>
                </a:lnTo>
                <a:lnTo>
                  <a:pt x="8" y="40"/>
                </a:lnTo>
                <a:lnTo>
                  <a:pt x="8" y="40"/>
                </a:lnTo>
                <a:lnTo>
                  <a:pt x="41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26" name="Freeform 126"/>
          <p:cNvSpPr>
            <a:spLocks/>
          </p:cNvSpPr>
          <p:nvPr/>
        </p:nvSpPr>
        <p:spPr bwMode="auto">
          <a:xfrm>
            <a:off x="4494213" y="3762375"/>
            <a:ext cx="38100" cy="38100"/>
          </a:xfrm>
          <a:custGeom>
            <a:avLst/>
            <a:gdLst>
              <a:gd name="T0" fmla="*/ 24 w 24"/>
              <a:gd name="T1" fmla="*/ 16 h 24"/>
              <a:gd name="T2" fmla="*/ 16 w 24"/>
              <a:gd name="T3" fmla="*/ 0 h 24"/>
              <a:gd name="T4" fmla="*/ 0 w 24"/>
              <a:gd name="T5" fmla="*/ 8 h 24"/>
              <a:gd name="T6" fmla="*/ 8 w 24"/>
              <a:gd name="T7" fmla="*/ 24 h 24"/>
              <a:gd name="T8" fmla="*/ 24 w 24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4">
                <a:moveTo>
                  <a:pt x="24" y="16"/>
                </a:moveTo>
                <a:lnTo>
                  <a:pt x="16" y="0"/>
                </a:lnTo>
                <a:lnTo>
                  <a:pt x="0" y="8"/>
                </a:lnTo>
                <a:lnTo>
                  <a:pt x="8" y="24"/>
                </a:lnTo>
                <a:lnTo>
                  <a:pt x="2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27" name="Freeform 127"/>
          <p:cNvSpPr>
            <a:spLocks/>
          </p:cNvSpPr>
          <p:nvPr/>
        </p:nvSpPr>
        <p:spPr bwMode="auto">
          <a:xfrm>
            <a:off x="4354513" y="3825875"/>
            <a:ext cx="88900" cy="88900"/>
          </a:xfrm>
          <a:custGeom>
            <a:avLst/>
            <a:gdLst>
              <a:gd name="T0" fmla="*/ 56 w 56"/>
              <a:gd name="T1" fmla="*/ 16 h 56"/>
              <a:gd name="T2" fmla="*/ 48 w 56"/>
              <a:gd name="T3" fmla="*/ 0 h 56"/>
              <a:gd name="T4" fmla="*/ 0 w 56"/>
              <a:gd name="T5" fmla="*/ 40 h 56"/>
              <a:gd name="T6" fmla="*/ 8 w 56"/>
              <a:gd name="T7" fmla="*/ 56 h 56"/>
              <a:gd name="T8" fmla="*/ 56 w 56"/>
              <a:gd name="T9" fmla="*/ 1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56" y="16"/>
                </a:moveTo>
                <a:lnTo>
                  <a:pt x="48" y="0"/>
                </a:lnTo>
                <a:lnTo>
                  <a:pt x="0" y="40"/>
                </a:lnTo>
                <a:lnTo>
                  <a:pt x="8" y="56"/>
                </a:lnTo>
                <a:lnTo>
                  <a:pt x="56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28" name="Freeform 128"/>
          <p:cNvSpPr>
            <a:spLocks/>
          </p:cNvSpPr>
          <p:nvPr/>
        </p:nvSpPr>
        <p:spPr bwMode="auto">
          <a:xfrm>
            <a:off x="4214813" y="3940175"/>
            <a:ext cx="88900" cy="88900"/>
          </a:xfrm>
          <a:custGeom>
            <a:avLst/>
            <a:gdLst>
              <a:gd name="T0" fmla="*/ 56 w 56"/>
              <a:gd name="T1" fmla="*/ 16 h 56"/>
              <a:gd name="T2" fmla="*/ 48 w 56"/>
              <a:gd name="T3" fmla="*/ 0 h 56"/>
              <a:gd name="T4" fmla="*/ 0 w 56"/>
              <a:gd name="T5" fmla="*/ 40 h 56"/>
              <a:gd name="T6" fmla="*/ 8 w 56"/>
              <a:gd name="T7" fmla="*/ 56 h 56"/>
              <a:gd name="T8" fmla="*/ 56 w 56"/>
              <a:gd name="T9" fmla="*/ 1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56" y="16"/>
                </a:moveTo>
                <a:lnTo>
                  <a:pt x="48" y="0"/>
                </a:lnTo>
                <a:lnTo>
                  <a:pt x="0" y="40"/>
                </a:lnTo>
                <a:lnTo>
                  <a:pt x="8" y="56"/>
                </a:lnTo>
                <a:lnTo>
                  <a:pt x="56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29" name="Freeform 129"/>
          <p:cNvSpPr>
            <a:spLocks/>
          </p:cNvSpPr>
          <p:nvPr/>
        </p:nvSpPr>
        <p:spPr bwMode="auto">
          <a:xfrm>
            <a:off x="4075113" y="4054475"/>
            <a:ext cx="88900" cy="88900"/>
          </a:xfrm>
          <a:custGeom>
            <a:avLst/>
            <a:gdLst>
              <a:gd name="T0" fmla="*/ 56 w 56"/>
              <a:gd name="T1" fmla="*/ 8 h 56"/>
              <a:gd name="T2" fmla="*/ 40 w 56"/>
              <a:gd name="T3" fmla="*/ 0 h 56"/>
              <a:gd name="T4" fmla="*/ 0 w 56"/>
              <a:gd name="T5" fmla="*/ 48 h 56"/>
              <a:gd name="T6" fmla="*/ 16 w 56"/>
              <a:gd name="T7" fmla="*/ 56 h 56"/>
              <a:gd name="T8" fmla="*/ 56 w 56"/>
              <a:gd name="T9" fmla="*/ 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56" y="8"/>
                </a:moveTo>
                <a:lnTo>
                  <a:pt x="40" y="0"/>
                </a:lnTo>
                <a:lnTo>
                  <a:pt x="0" y="48"/>
                </a:lnTo>
                <a:lnTo>
                  <a:pt x="16" y="56"/>
                </a:lnTo>
                <a:lnTo>
                  <a:pt x="56" y="8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30" name="Freeform 130"/>
          <p:cNvSpPr>
            <a:spLocks/>
          </p:cNvSpPr>
          <p:nvPr/>
        </p:nvSpPr>
        <p:spPr bwMode="auto">
          <a:xfrm>
            <a:off x="3960813" y="4181475"/>
            <a:ext cx="88900" cy="88900"/>
          </a:xfrm>
          <a:custGeom>
            <a:avLst/>
            <a:gdLst>
              <a:gd name="T0" fmla="*/ 56 w 56"/>
              <a:gd name="T1" fmla="*/ 8 h 56"/>
              <a:gd name="T2" fmla="*/ 48 w 56"/>
              <a:gd name="T3" fmla="*/ 0 h 56"/>
              <a:gd name="T4" fmla="*/ 0 w 56"/>
              <a:gd name="T5" fmla="*/ 48 h 56"/>
              <a:gd name="T6" fmla="*/ 8 w 56"/>
              <a:gd name="T7" fmla="*/ 56 h 56"/>
              <a:gd name="T8" fmla="*/ 56 w 56"/>
              <a:gd name="T9" fmla="*/ 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56" y="8"/>
                </a:moveTo>
                <a:lnTo>
                  <a:pt x="48" y="0"/>
                </a:lnTo>
                <a:lnTo>
                  <a:pt x="0" y="48"/>
                </a:lnTo>
                <a:lnTo>
                  <a:pt x="8" y="56"/>
                </a:lnTo>
                <a:lnTo>
                  <a:pt x="56" y="8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31" name="Freeform 131"/>
          <p:cNvSpPr>
            <a:spLocks/>
          </p:cNvSpPr>
          <p:nvPr/>
        </p:nvSpPr>
        <p:spPr bwMode="auto">
          <a:xfrm>
            <a:off x="3821113" y="4295775"/>
            <a:ext cx="101600" cy="88900"/>
          </a:xfrm>
          <a:custGeom>
            <a:avLst/>
            <a:gdLst>
              <a:gd name="T0" fmla="*/ 64 w 64"/>
              <a:gd name="T1" fmla="*/ 16 h 56"/>
              <a:gd name="T2" fmla="*/ 56 w 64"/>
              <a:gd name="T3" fmla="*/ 0 h 56"/>
              <a:gd name="T4" fmla="*/ 8 w 64"/>
              <a:gd name="T5" fmla="*/ 40 h 56"/>
              <a:gd name="T6" fmla="*/ 0 w 64"/>
              <a:gd name="T7" fmla="*/ 48 h 56"/>
              <a:gd name="T8" fmla="*/ 16 w 64"/>
              <a:gd name="T9" fmla="*/ 48 h 56"/>
              <a:gd name="T10" fmla="*/ 16 w 64"/>
              <a:gd name="T11" fmla="*/ 56 h 56"/>
              <a:gd name="T12" fmla="*/ 64 w 64"/>
              <a:gd name="T13" fmla="*/ 1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56">
                <a:moveTo>
                  <a:pt x="64" y="16"/>
                </a:moveTo>
                <a:lnTo>
                  <a:pt x="56" y="0"/>
                </a:lnTo>
                <a:lnTo>
                  <a:pt x="8" y="40"/>
                </a:lnTo>
                <a:lnTo>
                  <a:pt x="0" y="48"/>
                </a:lnTo>
                <a:lnTo>
                  <a:pt x="16" y="48"/>
                </a:lnTo>
                <a:lnTo>
                  <a:pt x="16" y="56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32" name="Rectangle 132"/>
          <p:cNvSpPr>
            <a:spLocks noChangeArrowheads="1"/>
          </p:cNvSpPr>
          <p:nvPr/>
        </p:nvSpPr>
        <p:spPr bwMode="auto">
          <a:xfrm>
            <a:off x="3821113" y="4371975"/>
            <a:ext cx="25400" cy="127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33" name="Freeform 133"/>
          <p:cNvSpPr>
            <a:spLocks/>
          </p:cNvSpPr>
          <p:nvPr/>
        </p:nvSpPr>
        <p:spPr bwMode="auto">
          <a:xfrm>
            <a:off x="3706813" y="4435475"/>
            <a:ext cx="88900" cy="101600"/>
          </a:xfrm>
          <a:custGeom>
            <a:avLst/>
            <a:gdLst>
              <a:gd name="T0" fmla="*/ 56 w 56"/>
              <a:gd name="T1" fmla="*/ 8 h 64"/>
              <a:gd name="T2" fmla="*/ 40 w 56"/>
              <a:gd name="T3" fmla="*/ 0 h 64"/>
              <a:gd name="T4" fmla="*/ 0 w 56"/>
              <a:gd name="T5" fmla="*/ 56 h 64"/>
              <a:gd name="T6" fmla="*/ 16 w 56"/>
              <a:gd name="T7" fmla="*/ 64 h 64"/>
              <a:gd name="T8" fmla="*/ 56 w 56"/>
              <a:gd name="T9" fmla="*/ 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64">
                <a:moveTo>
                  <a:pt x="56" y="8"/>
                </a:moveTo>
                <a:lnTo>
                  <a:pt x="40" y="0"/>
                </a:lnTo>
                <a:lnTo>
                  <a:pt x="0" y="56"/>
                </a:lnTo>
                <a:lnTo>
                  <a:pt x="16" y="64"/>
                </a:lnTo>
                <a:lnTo>
                  <a:pt x="56" y="8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34" name="Freeform 134"/>
          <p:cNvSpPr>
            <a:spLocks/>
          </p:cNvSpPr>
          <p:nvPr/>
        </p:nvSpPr>
        <p:spPr bwMode="auto">
          <a:xfrm>
            <a:off x="3605213" y="4575175"/>
            <a:ext cx="88900" cy="101600"/>
          </a:xfrm>
          <a:custGeom>
            <a:avLst/>
            <a:gdLst>
              <a:gd name="T0" fmla="*/ 56 w 56"/>
              <a:gd name="T1" fmla="*/ 8 h 64"/>
              <a:gd name="T2" fmla="*/ 40 w 56"/>
              <a:gd name="T3" fmla="*/ 0 h 64"/>
              <a:gd name="T4" fmla="*/ 0 w 56"/>
              <a:gd name="T5" fmla="*/ 56 h 64"/>
              <a:gd name="T6" fmla="*/ 16 w 56"/>
              <a:gd name="T7" fmla="*/ 64 h 64"/>
              <a:gd name="T8" fmla="*/ 56 w 56"/>
              <a:gd name="T9" fmla="*/ 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64">
                <a:moveTo>
                  <a:pt x="56" y="8"/>
                </a:moveTo>
                <a:lnTo>
                  <a:pt x="40" y="0"/>
                </a:lnTo>
                <a:lnTo>
                  <a:pt x="0" y="56"/>
                </a:lnTo>
                <a:lnTo>
                  <a:pt x="16" y="64"/>
                </a:lnTo>
                <a:lnTo>
                  <a:pt x="56" y="8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35" name="Freeform 135"/>
          <p:cNvSpPr>
            <a:spLocks/>
          </p:cNvSpPr>
          <p:nvPr/>
        </p:nvSpPr>
        <p:spPr bwMode="auto">
          <a:xfrm>
            <a:off x="3529013" y="4714875"/>
            <a:ext cx="50800" cy="50800"/>
          </a:xfrm>
          <a:custGeom>
            <a:avLst/>
            <a:gdLst>
              <a:gd name="T0" fmla="*/ 32 w 32"/>
              <a:gd name="T1" fmla="*/ 8 h 32"/>
              <a:gd name="T2" fmla="*/ 16 w 32"/>
              <a:gd name="T3" fmla="*/ 0 h 32"/>
              <a:gd name="T4" fmla="*/ 0 w 32"/>
              <a:gd name="T5" fmla="*/ 24 h 32"/>
              <a:gd name="T6" fmla="*/ 16 w 32"/>
              <a:gd name="T7" fmla="*/ 32 h 32"/>
              <a:gd name="T8" fmla="*/ 32 w 32"/>
              <a:gd name="T9" fmla="*/ 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32" y="8"/>
                </a:moveTo>
                <a:lnTo>
                  <a:pt x="16" y="0"/>
                </a:lnTo>
                <a:lnTo>
                  <a:pt x="0" y="24"/>
                </a:lnTo>
                <a:lnTo>
                  <a:pt x="16" y="32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36" name="Rectangle 136"/>
          <p:cNvSpPr>
            <a:spLocks noChangeArrowheads="1"/>
          </p:cNvSpPr>
          <p:nvPr/>
        </p:nvSpPr>
        <p:spPr bwMode="auto">
          <a:xfrm>
            <a:off x="3516313" y="4752975"/>
            <a:ext cx="50800" cy="254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37" name="Freeform 137"/>
          <p:cNvSpPr>
            <a:spLocks/>
          </p:cNvSpPr>
          <p:nvPr/>
        </p:nvSpPr>
        <p:spPr bwMode="auto">
          <a:xfrm>
            <a:off x="3503613" y="2884488"/>
            <a:ext cx="558800" cy="1868487"/>
          </a:xfrm>
          <a:custGeom>
            <a:avLst/>
            <a:gdLst>
              <a:gd name="T0" fmla="*/ 8 w 352"/>
              <a:gd name="T1" fmla="*/ 1177 h 1177"/>
              <a:gd name="T2" fmla="*/ 0 w 352"/>
              <a:gd name="T3" fmla="*/ 985 h 1177"/>
              <a:gd name="T4" fmla="*/ 0 w 352"/>
              <a:gd name="T5" fmla="*/ 985 h 1177"/>
              <a:gd name="T6" fmla="*/ 0 w 352"/>
              <a:gd name="T7" fmla="*/ 985 h 1177"/>
              <a:gd name="T8" fmla="*/ 24 w 352"/>
              <a:gd name="T9" fmla="*/ 785 h 1177"/>
              <a:gd name="T10" fmla="*/ 24 w 352"/>
              <a:gd name="T11" fmla="*/ 785 h 1177"/>
              <a:gd name="T12" fmla="*/ 24 w 352"/>
              <a:gd name="T13" fmla="*/ 785 h 1177"/>
              <a:gd name="T14" fmla="*/ 64 w 352"/>
              <a:gd name="T15" fmla="*/ 577 h 1177"/>
              <a:gd name="T16" fmla="*/ 64 w 352"/>
              <a:gd name="T17" fmla="*/ 577 h 1177"/>
              <a:gd name="T18" fmla="*/ 64 w 352"/>
              <a:gd name="T19" fmla="*/ 577 h 1177"/>
              <a:gd name="T20" fmla="*/ 136 w 352"/>
              <a:gd name="T21" fmla="*/ 376 h 1177"/>
              <a:gd name="T22" fmla="*/ 136 w 352"/>
              <a:gd name="T23" fmla="*/ 368 h 1177"/>
              <a:gd name="T24" fmla="*/ 136 w 352"/>
              <a:gd name="T25" fmla="*/ 368 h 1177"/>
              <a:gd name="T26" fmla="*/ 216 w 352"/>
              <a:gd name="T27" fmla="*/ 176 h 1177"/>
              <a:gd name="T28" fmla="*/ 224 w 352"/>
              <a:gd name="T29" fmla="*/ 176 h 1177"/>
              <a:gd name="T30" fmla="*/ 224 w 352"/>
              <a:gd name="T31" fmla="*/ 176 h 1177"/>
              <a:gd name="T32" fmla="*/ 328 w 352"/>
              <a:gd name="T33" fmla="*/ 0 h 1177"/>
              <a:gd name="T34" fmla="*/ 328 w 352"/>
              <a:gd name="T35" fmla="*/ 0 h 1177"/>
              <a:gd name="T36" fmla="*/ 352 w 352"/>
              <a:gd name="T37" fmla="*/ 16 h 1177"/>
              <a:gd name="T38" fmla="*/ 352 w 352"/>
              <a:gd name="T39" fmla="*/ 16 h 1177"/>
              <a:gd name="T40" fmla="*/ 248 w 352"/>
              <a:gd name="T41" fmla="*/ 192 h 1177"/>
              <a:gd name="T42" fmla="*/ 248 w 352"/>
              <a:gd name="T43" fmla="*/ 192 h 1177"/>
              <a:gd name="T44" fmla="*/ 248 w 352"/>
              <a:gd name="T45" fmla="*/ 192 h 1177"/>
              <a:gd name="T46" fmla="*/ 168 w 352"/>
              <a:gd name="T47" fmla="*/ 384 h 1177"/>
              <a:gd name="T48" fmla="*/ 168 w 352"/>
              <a:gd name="T49" fmla="*/ 384 h 1177"/>
              <a:gd name="T50" fmla="*/ 168 w 352"/>
              <a:gd name="T51" fmla="*/ 384 h 1177"/>
              <a:gd name="T52" fmla="*/ 96 w 352"/>
              <a:gd name="T53" fmla="*/ 585 h 1177"/>
              <a:gd name="T54" fmla="*/ 96 w 352"/>
              <a:gd name="T55" fmla="*/ 585 h 1177"/>
              <a:gd name="T56" fmla="*/ 96 w 352"/>
              <a:gd name="T57" fmla="*/ 585 h 1177"/>
              <a:gd name="T58" fmla="*/ 56 w 352"/>
              <a:gd name="T59" fmla="*/ 793 h 1177"/>
              <a:gd name="T60" fmla="*/ 56 w 352"/>
              <a:gd name="T61" fmla="*/ 793 h 1177"/>
              <a:gd name="T62" fmla="*/ 56 w 352"/>
              <a:gd name="T63" fmla="*/ 785 h 1177"/>
              <a:gd name="T64" fmla="*/ 32 w 352"/>
              <a:gd name="T65" fmla="*/ 985 h 1177"/>
              <a:gd name="T66" fmla="*/ 32 w 352"/>
              <a:gd name="T67" fmla="*/ 985 h 1177"/>
              <a:gd name="T68" fmla="*/ 32 w 352"/>
              <a:gd name="T69" fmla="*/ 985 h 1177"/>
              <a:gd name="T70" fmla="*/ 40 w 352"/>
              <a:gd name="T71" fmla="*/ 1177 h 1177"/>
              <a:gd name="T72" fmla="*/ 8 w 352"/>
              <a:gd name="T73" fmla="*/ 1177 h 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52" h="1177">
                <a:moveTo>
                  <a:pt x="8" y="1177"/>
                </a:moveTo>
                <a:lnTo>
                  <a:pt x="0" y="985"/>
                </a:lnTo>
                <a:lnTo>
                  <a:pt x="0" y="985"/>
                </a:lnTo>
                <a:lnTo>
                  <a:pt x="0" y="985"/>
                </a:lnTo>
                <a:lnTo>
                  <a:pt x="24" y="785"/>
                </a:lnTo>
                <a:lnTo>
                  <a:pt x="24" y="785"/>
                </a:lnTo>
                <a:lnTo>
                  <a:pt x="24" y="785"/>
                </a:lnTo>
                <a:lnTo>
                  <a:pt x="64" y="577"/>
                </a:lnTo>
                <a:lnTo>
                  <a:pt x="64" y="577"/>
                </a:lnTo>
                <a:lnTo>
                  <a:pt x="64" y="577"/>
                </a:lnTo>
                <a:lnTo>
                  <a:pt x="136" y="376"/>
                </a:lnTo>
                <a:lnTo>
                  <a:pt x="136" y="368"/>
                </a:lnTo>
                <a:lnTo>
                  <a:pt x="136" y="368"/>
                </a:lnTo>
                <a:lnTo>
                  <a:pt x="216" y="176"/>
                </a:lnTo>
                <a:lnTo>
                  <a:pt x="224" y="176"/>
                </a:lnTo>
                <a:lnTo>
                  <a:pt x="224" y="176"/>
                </a:lnTo>
                <a:lnTo>
                  <a:pt x="328" y="0"/>
                </a:lnTo>
                <a:lnTo>
                  <a:pt x="328" y="0"/>
                </a:lnTo>
                <a:lnTo>
                  <a:pt x="352" y="16"/>
                </a:lnTo>
                <a:lnTo>
                  <a:pt x="352" y="16"/>
                </a:lnTo>
                <a:lnTo>
                  <a:pt x="248" y="192"/>
                </a:lnTo>
                <a:lnTo>
                  <a:pt x="248" y="192"/>
                </a:lnTo>
                <a:lnTo>
                  <a:pt x="248" y="192"/>
                </a:lnTo>
                <a:lnTo>
                  <a:pt x="168" y="384"/>
                </a:lnTo>
                <a:lnTo>
                  <a:pt x="168" y="384"/>
                </a:lnTo>
                <a:lnTo>
                  <a:pt x="168" y="384"/>
                </a:lnTo>
                <a:lnTo>
                  <a:pt x="96" y="585"/>
                </a:lnTo>
                <a:lnTo>
                  <a:pt x="96" y="585"/>
                </a:lnTo>
                <a:lnTo>
                  <a:pt x="96" y="585"/>
                </a:lnTo>
                <a:lnTo>
                  <a:pt x="56" y="793"/>
                </a:lnTo>
                <a:lnTo>
                  <a:pt x="56" y="793"/>
                </a:lnTo>
                <a:lnTo>
                  <a:pt x="56" y="785"/>
                </a:lnTo>
                <a:lnTo>
                  <a:pt x="32" y="985"/>
                </a:lnTo>
                <a:lnTo>
                  <a:pt x="32" y="985"/>
                </a:lnTo>
                <a:lnTo>
                  <a:pt x="32" y="985"/>
                </a:lnTo>
                <a:lnTo>
                  <a:pt x="40" y="1177"/>
                </a:lnTo>
                <a:lnTo>
                  <a:pt x="8" y="1177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38" name="Freeform 138"/>
          <p:cNvSpPr>
            <a:spLocks/>
          </p:cNvSpPr>
          <p:nvPr/>
        </p:nvSpPr>
        <p:spPr bwMode="auto">
          <a:xfrm>
            <a:off x="4024313" y="2630488"/>
            <a:ext cx="215900" cy="279400"/>
          </a:xfrm>
          <a:custGeom>
            <a:avLst/>
            <a:gdLst>
              <a:gd name="T0" fmla="*/ 0 w 136"/>
              <a:gd name="T1" fmla="*/ 160 h 176"/>
              <a:gd name="T2" fmla="*/ 112 w 136"/>
              <a:gd name="T3" fmla="*/ 0 h 176"/>
              <a:gd name="T4" fmla="*/ 112 w 136"/>
              <a:gd name="T5" fmla="*/ 0 h 176"/>
              <a:gd name="T6" fmla="*/ 136 w 136"/>
              <a:gd name="T7" fmla="*/ 24 h 176"/>
              <a:gd name="T8" fmla="*/ 136 w 136"/>
              <a:gd name="T9" fmla="*/ 16 h 176"/>
              <a:gd name="T10" fmla="*/ 24 w 136"/>
              <a:gd name="T11" fmla="*/ 176 h 176"/>
              <a:gd name="T12" fmla="*/ 0 w 136"/>
              <a:gd name="T13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76">
                <a:moveTo>
                  <a:pt x="0" y="160"/>
                </a:moveTo>
                <a:lnTo>
                  <a:pt x="112" y="0"/>
                </a:lnTo>
                <a:lnTo>
                  <a:pt x="112" y="0"/>
                </a:lnTo>
                <a:lnTo>
                  <a:pt x="136" y="24"/>
                </a:lnTo>
                <a:lnTo>
                  <a:pt x="136" y="16"/>
                </a:lnTo>
                <a:lnTo>
                  <a:pt x="24" y="176"/>
                </a:lnTo>
                <a:lnTo>
                  <a:pt x="0" y="16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39" name="Freeform 139"/>
          <p:cNvSpPr>
            <a:spLocks/>
          </p:cNvSpPr>
          <p:nvPr/>
        </p:nvSpPr>
        <p:spPr bwMode="auto">
          <a:xfrm>
            <a:off x="4392613" y="2401888"/>
            <a:ext cx="50800" cy="50800"/>
          </a:xfrm>
          <a:custGeom>
            <a:avLst/>
            <a:gdLst>
              <a:gd name="T0" fmla="*/ 0 w 32"/>
              <a:gd name="T1" fmla="*/ 8 h 32"/>
              <a:gd name="T2" fmla="*/ 8 w 32"/>
              <a:gd name="T3" fmla="*/ 0 h 32"/>
              <a:gd name="T4" fmla="*/ 32 w 32"/>
              <a:gd name="T5" fmla="*/ 24 h 32"/>
              <a:gd name="T6" fmla="*/ 24 w 32"/>
              <a:gd name="T7" fmla="*/ 32 h 32"/>
              <a:gd name="T8" fmla="*/ 0 w 32"/>
              <a:gd name="T9" fmla="*/ 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0" y="8"/>
                </a:moveTo>
                <a:lnTo>
                  <a:pt x="8" y="0"/>
                </a:lnTo>
                <a:lnTo>
                  <a:pt x="32" y="24"/>
                </a:lnTo>
                <a:lnTo>
                  <a:pt x="24" y="32"/>
                </a:lnTo>
                <a:lnTo>
                  <a:pt x="0" y="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40" name="Freeform 140"/>
          <p:cNvSpPr>
            <a:spLocks/>
          </p:cNvSpPr>
          <p:nvPr/>
        </p:nvSpPr>
        <p:spPr bwMode="auto">
          <a:xfrm>
            <a:off x="4202113" y="2414588"/>
            <a:ext cx="228600" cy="254000"/>
          </a:xfrm>
          <a:custGeom>
            <a:avLst/>
            <a:gdLst>
              <a:gd name="T0" fmla="*/ 0 w 144"/>
              <a:gd name="T1" fmla="*/ 136 h 160"/>
              <a:gd name="T2" fmla="*/ 24 w 144"/>
              <a:gd name="T3" fmla="*/ 160 h 160"/>
              <a:gd name="T4" fmla="*/ 144 w 144"/>
              <a:gd name="T5" fmla="*/ 24 h 160"/>
              <a:gd name="T6" fmla="*/ 120 w 144"/>
              <a:gd name="T7" fmla="*/ 0 h 160"/>
              <a:gd name="T8" fmla="*/ 0 w 144"/>
              <a:gd name="T9" fmla="*/ 13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160">
                <a:moveTo>
                  <a:pt x="0" y="136"/>
                </a:moveTo>
                <a:lnTo>
                  <a:pt x="24" y="160"/>
                </a:lnTo>
                <a:lnTo>
                  <a:pt x="144" y="24"/>
                </a:lnTo>
                <a:lnTo>
                  <a:pt x="120" y="0"/>
                </a:lnTo>
                <a:lnTo>
                  <a:pt x="0" y="13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41" name="Freeform 141"/>
          <p:cNvSpPr>
            <a:spLocks/>
          </p:cNvSpPr>
          <p:nvPr/>
        </p:nvSpPr>
        <p:spPr bwMode="auto">
          <a:xfrm>
            <a:off x="1179513" y="3698875"/>
            <a:ext cx="50800" cy="38100"/>
          </a:xfrm>
          <a:custGeom>
            <a:avLst/>
            <a:gdLst>
              <a:gd name="T0" fmla="*/ 0 w 32"/>
              <a:gd name="T1" fmla="*/ 0 h 24"/>
              <a:gd name="T2" fmla="*/ 0 w 32"/>
              <a:gd name="T3" fmla="*/ 16 h 24"/>
              <a:gd name="T4" fmla="*/ 32 w 32"/>
              <a:gd name="T5" fmla="*/ 24 h 24"/>
              <a:gd name="T6" fmla="*/ 32 w 32"/>
              <a:gd name="T7" fmla="*/ 8 h 24"/>
              <a:gd name="T8" fmla="*/ 0 w 32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24">
                <a:moveTo>
                  <a:pt x="0" y="0"/>
                </a:moveTo>
                <a:lnTo>
                  <a:pt x="0" y="16"/>
                </a:lnTo>
                <a:lnTo>
                  <a:pt x="32" y="24"/>
                </a:lnTo>
                <a:lnTo>
                  <a:pt x="32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42" name="Freeform 142"/>
          <p:cNvSpPr>
            <a:spLocks/>
          </p:cNvSpPr>
          <p:nvPr/>
        </p:nvSpPr>
        <p:spPr bwMode="auto">
          <a:xfrm>
            <a:off x="1306513" y="3711575"/>
            <a:ext cx="101600" cy="38100"/>
          </a:xfrm>
          <a:custGeom>
            <a:avLst/>
            <a:gdLst>
              <a:gd name="T0" fmla="*/ 0 w 64"/>
              <a:gd name="T1" fmla="*/ 0 h 24"/>
              <a:gd name="T2" fmla="*/ 0 w 64"/>
              <a:gd name="T3" fmla="*/ 16 h 24"/>
              <a:gd name="T4" fmla="*/ 64 w 64"/>
              <a:gd name="T5" fmla="*/ 24 h 24"/>
              <a:gd name="T6" fmla="*/ 64 w 64"/>
              <a:gd name="T7" fmla="*/ 8 h 24"/>
              <a:gd name="T8" fmla="*/ 0 w 64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24">
                <a:moveTo>
                  <a:pt x="0" y="0"/>
                </a:moveTo>
                <a:lnTo>
                  <a:pt x="0" y="16"/>
                </a:lnTo>
                <a:lnTo>
                  <a:pt x="64" y="24"/>
                </a:lnTo>
                <a:lnTo>
                  <a:pt x="64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43" name="Freeform 143"/>
          <p:cNvSpPr>
            <a:spLocks/>
          </p:cNvSpPr>
          <p:nvPr/>
        </p:nvSpPr>
        <p:spPr bwMode="auto">
          <a:xfrm>
            <a:off x="1484313" y="3724275"/>
            <a:ext cx="38100" cy="25400"/>
          </a:xfrm>
          <a:custGeom>
            <a:avLst/>
            <a:gdLst>
              <a:gd name="T0" fmla="*/ 0 w 24"/>
              <a:gd name="T1" fmla="*/ 0 h 16"/>
              <a:gd name="T2" fmla="*/ 0 w 24"/>
              <a:gd name="T3" fmla="*/ 16 h 16"/>
              <a:gd name="T4" fmla="*/ 24 w 24"/>
              <a:gd name="T5" fmla="*/ 16 h 16"/>
              <a:gd name="T6" fmla="*/ 24 w 24"/>
              <a:gd name="T7" fmla="*/ 16 h 16"/>
              <a:gd name="T8" fmla="*/ 24 w 24"/>
              <a:gd name="T9" fmla="*/ 0 h 16"/>
              <a:gd name="T10" fmla="*/ 24 w 24"/>
              <a:gd name="T11" fmla="*/ 0 h 16"/>
              <a:gd name="T12" fmla="*/ 0 w 24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6">
                <a:moveTo>
                  <a:pt x="0" y="0"/>
                </a:moveTo>
                <a:lnTo>
                  <a:pt x="0" y="16"/>
                </a:lnTo>
                <a:lnTo>
                  <a:pt x="24" y="16"/>
                </a:lnTo>
                <a:lnTo>
                  <a:pt x="24" y="16"/>
                </a:lnTo>
                <a:lnTo>
                  <a:pt x="24" y="0"/>
                </a:lnTo>
                <a:lnTo>
                  <a:pt x="24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44" name="Freeform 144"/>
          <p:cNvSpPr>
            <a:spLocks/>
          </p:cNvSpPr>
          <p:nvPr/>
        </p:nvSpPr>
        <p:spPr bwMode="auto">
          <a:xfrm>
            <a:off x="1522413" y="3724275"/>
            <a:ext cx="63500" cy="38100"/>
          </a:xfrm>
          <a:custGeom>
            <a:avLst/>
            <a:gdLst>
              <a:gd name="T0" fmla="*/ 0 w 40"/>
              <a:gd name="T1" fmla="*/ 0 h 24"/>
              <a:gd name="T2" fmla="*/ 0 w 40"/>
              <a:gd name="T3" fmla="*/ 16 h 24"/>
              <a:gd name="T4" fmla="*/ 40 w 40"/>
              <a:gd name="T5" fmla="*/ 24 h 24"/>
              <a:gd name="T6" fmla="*/ 40 w 40"/>
              <a:gd name="T7" fmla="*/ 8 h 24"/>
              <a:gd name="T8" fmla="*/ 0 w 40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24">
                <a:moveTo>
                  <a:pt x="0" y="0"/>
                </a:moveTo>
                <a:lnTo>
                  <a:pt x="0" y="16"/>
                </a:lnTo>
                <a:lnTo>
                  <a:pt x="40" y="24"/>
                </a:lnTo>
                <a:lnTo>
                  <a:pt x="40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45" name="Freeform 145"/>
          <p:cNvSpPr>
            <a:spLocks/>
          </p:cNvSpPr>
          <p:nvPr/>
        </p:nvSpPr>
        <p:spPr bwMode="auto">
          <a:xfrm>
            <a:off x="1649413" y="3749675"/>
            <a:ext cx="101600" cy="38100"/>
          </a:xfrm>
          <a:custGeom>
            <a:avLst/>
            <a:gdLst>
              <a:gd name="T0" fmla="*/ 0 w 64"/>
              <a:gd name="T1" fmla="*/ 0 h 24"/>
              <a:gd name="T2" fmla="*/ 0 w 64"/>
              <a:gd name="T3" fmla="*/ 16 h 24"/>
              <a:gd name="T4" fmla="*/ 64 w 64"/>
              <a:gd name="T5" fmla="*/ 24 h 24"/>
              <a:gd name="T6" fmla="*/ 64 w 64"/>
              <a:gd name="T7" fmla="*/ 8 h 24"/>
              <a:gd name="T8" fmla="*/ 0 w 64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24">
                <a:moveTo>
                  <a:pt x="0" y="0"/>
                </a:moveTo>
                <a:lnTo>
                  <a:pt x="0" y="16"/>
                </a:lnTo>
                <a:lnTo>
                  <a:pt x="64" y="24"/>
                </a:lnTo>
                <a:lnTo>
                  <a:pt x="64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46" name="Freeform 146"/>
          <p:cNvSpPr>
            <a:spLocks/>
          </p:cNvSpPr>
          <p:nvPr/>
        </p:nvSpPr>
        <p:spPr bwMode="auto">
          <a:xfrm>
            <a:off x="1827213" y="3775075"/>
            <a:ext cx="50800" cy="38100"/>
          </a:xfrm>
          <a:custGeom>
            <a:avLst/>
            <a:gdLst>
              <a:gd name="T0" fmla="*/ 8 w 32"/>
              <a:gd name="T1" fmla="*/ 0 h 24"/>
              <a:gd name="T2" fmla="*/ 0 w 32"/>
              <a:gd name="T3" fmla="*/ 16 h 24"/>
              <a:gd name="T4" fmla="*/ 24 w 32"/>
              <a:gd name="T5" fmla="*/ 24 h 24"/>
              <a:gd name="T6" fmla="*/ 24 w 32"/>
              <a:gd name="T7" fmla="*/ 24 h 24"/>
              <a:gd name="T8" fmla="*/ 24 w 32"/>
              <a:gd name="T9" fmla="*/ 8 h 24"/>
              <a:gd name="T10" fmla="*/ 32 w 32"/>
              <a:gd name="T11" fmla="*/ 8 h 24"/>
              <a:gd name="T12" fmla="*/ 8 w 32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24">
                <a:moveTo>
                  <a:pt x="8" y="0"/>
                </a:moveTo>
                <a:lnTo>
                  <a:pt x="0" y="16"/>
                </a:lnTo>
                <a:lnTo>
                  <a:pt x="24" y="24"/>
                </a:lnTo>
                <a:lnTo>
                  <a:pt x="24" y="24"/>
                </a:lnTo>
                <a:lnTo>
                  <a:pt x="24" y="8"/>
                </a:lnTo>
                <a:lnTo>
                  <a:pt x="32" y="8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47" name="Freeform 147"/>
          <p:cNvSpPr>
            <a:spLocks/>
          </p:cNvSpPr>
          <p:nvPr/>
        </p:nvSpPr>
        <p:spPr bwMode="auto">
          <a:xfrm>
            <a:off x="1865313" y="3787775"/>
            <a:ext cx="63500" cy="38100"/>
          </a:xfrm>
          <a:custGeom>
            <a:avLst/>
            <a:gdLst>
              <a:gd name="T0" fmla="*/ 0 w 40"/>
              <a:gd name="T1" fmla="*/ 0 h 24"/>
              <a:gd name="T2" fmla="*/ 0 w 40"/>
              <a:gd name="T3" fmla="*/ 16 h 24"/>
              <a:gd name="T4" fmla="*/ 40 w 40"/>
              <a:gd name="T5" fmla="*/ 24 h 24"/>
              <a:gd name="T6" fmla="*/ 40 w 40"/>
              <a:gd name="T7" fmla="*/ 8 h 24"/>
              <a:gd name="T8" fmla="*/ 0 w 40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24">
                <a:moveTo>
                  <a:pt x="0" y="0"/>
                </a:moveTo>
                <a:lnTo>
                  <a:pt x="0" y="16"/>
                </a:lnTo>
                <a:lnTo>
                  <a:pt x="40" y="24"/>
                </a:lnTo>
                <a:lnTo>
                  <a:pt x="40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48" name="Freeform 148"/>
          <p:cNvSpPr>
            <a:spLocks/>
          </p:cNvSpPr>
          <p:nvPr/>
        </p:nvSpPr>
        <p:spPr bwMode="auto">
          <a:xfrm>
            <a:off x="2005013" y="3813175"/>
            <a:ext cx="101600" cy="50800"/>
          </a:xfrm>
          <a:custGeom>
            <a:avLst/>
            <a:gdLst>
              <a:gd name="T0" fmla="*/ 0 w 64"/>
              <a:gd name="T1" fmla="*/ 0 h 32"/>
              <a:gd name="T2" fmla="*/ 0 w 64"/>
              <a:gd name="T3" fmla="*/ 16 h 32"/>
              <a:gd name="T4" fmla="*/ 64 w 64"/>
              <a:gd name="T5" fmla="*/ 32 h 32"/>
              <a:gd name="T6" fmla="*/ 64 w 64"/>
              <a:gd name="T7" fmla="*/ 16 h 32"/>
              <a:gd name="T8" fmla="*/ 0 w 64"/>
              <a:gd name="T9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32">
                <a:moveTo>
                  <a:pt x="0" y="0"/>
                </a:moveTo>
                <a:lnTo>
                  <a:pt x="0" y="16"/>
                </a:lnTo>
                <a:lnTo>
                  <a:pt x="64" y="32"/>
                </a:lnTo>
                <a:lnTo>
                  <a:pt x="64" y="1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49" name="Freeform 149"/>
          <p:cNvSpPr>
            <a:spLocks/>
          </p:cNvSpPr>
          <p:nvPr/>
        </p:nvSpPr>
        <p:spPr bwMode="auto">
          <a:xfrm>
            <a:off x="2170113" y="3863975"/>
            <a:ext cx="38100" cy="25400"/>
          </a:xfrm>
          <a:custGeom>
            <a:avLst/>
            <a:gdLst>
              <a:gd name="T0" fmla="*/ 0 w 24"/>
              <a:gd name="T1" fmla="*/ 0 h 16"/>
              <a:gd name="T2" fmla="*/ 0 w 24"/>
              <a:gd name="T3" fmla="*/ 16 h 16"/>
              <a:gd name="T4" fmla="*/ 16 w 24"/>
              <a:gd name="T5" fmla="*/ 16 h 16"/>
              <a:gd name="T6" fmla="*/ 16 w 24"/>
              <a:gd name="T7" fmla="*/ 16 h 16"/>
              <a:gd name="T8" fmla="*/ 24 w 24"/>
              <a:gd name="T9" fmla="*/ 0 h 16"/>
              <a:gd name="T10" fmla="*/ 16 w 24"/>
              <a:gd name="T11" fmla="*/ 0 h 16"/>
              <a:gd name="T12" fmla="*/ 0 w 24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6">
                <a:moveTo>
                  <a:pt x="0" y="0"/>
                </a:moveTo>
                <a:lnTo>
                  <a:pt x="0" y="16"/>
                </a:lnTo>
                <a:lnTo>
                  <a:pt x="16" y="16"/>
                </a:lnTo>
                <a:lnTo>
                  <a:pt x="16" y="16"/>
                </a:lnTo>
                <a:lnTo>
                  <a:pt x="24" y="0"/>
                </a:lnTo>
                <a:lnTo>
                  <a:pt x="16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50" name="Freeform 150"/>
          <p:cNvSpPr>
            <a:spLocks/>
          </p:cNvSpPr>
          <p:nvPr/>
        </p:nvSpPr>
        <p:spPr bwMode="auto">
          <a:xfrm>
            <a:off x="2195513" y="3863975"/>
            <a:ext cx="88900" cy="50800"/>
          </a:xfrm>
          <a:custGeom>
            <a:avLst/>
            <a:gdLst>
              <a:gd name="T0" fmla="*/ 8 w 56"/>
              <a:gd name="T1" fmla="*/ 0 h 32"/>
              <a:gd name="T2" fmla="*/ 0 w 56"/>
              <a:gd name="T3" fmla="*/ 16 h 32"/>
              <a:gd name="T4" fmla="*/ 48 w 56"/>
              <a:gd name="T5" fmla="*/ 32 h 32"/>
              <a:gd name="T6" fmla="*/ 56 w 56"/>
              <a:gd name="T7" fmla="*/ 16 h 32"/>
              <a:gd name="T8" fmla="*/ 8 w 56"/>
              <a:gd name="T9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32">
                <a:moveTo>
                  <a:pt x="8" y="0"/>
                </a:moveTo>
                <a:lnTo>
                  <a:pt x="0" y="16"/>
                </a:lnTo>
                <a:lnTo>
                  <a:pt x="48" y="32"/>
                </a:lnTo>
                <a:lnTo>
                  <a:pt x="56" y="16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51" name="Freeform 151"/>
          <p:cNvSpPr>
            <a:spLocks/>
          </p:cNvSpPr>
          <p:nvPr/>
        </p:nvSpPr>
        <p:spPr bwMode="auto">
          <a:xfrm>
            <a:off x="2347913" y="3914775"/>
            <a:ext cx="101600" cy="63500"/>
          </a:xfrm>
          <a:custGeom>
            <a:avLst/>
            <a:gdLst>
              <a:gd name="T0" fmla="*/ 8 w 64"/>
              <a:gd name="T1" fmla="*/ 0 h 40"/>
              <a:gd name="T2" fmla="*/ 0 w 64"/>
              <a:gd name="T3" fmla="*/ 16 h 40"/>
              <a:gd name="T4" fmla="*/ 56 w 64"/>
              <a:gd name="T5" fmla="*/ 40 h 40"/>
              <a:gd name="T6" fmla="*/ 64 w 64"/>
              <a:gd name="T7" fmla="*/ 24 h 40"/>
              <a:gd name="T8" fmla="*/ 8 w 64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0">
                <a:moveTo>
                  <a:pt x="8" y="0"/>
                </a:moveTo>
                <a:lnTo>
                  <a:pt x="0" y="16"/>
                </a:lnTo>
                <a:lnTo>
                  <a:pt x="56" y="40"/>
                </a:lnTo>
                <a:lnTo>
                  <a:pt x="64" y="24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52" name="Freeform 152"/>
          <p:cNvSpPr>
            <a:spLocks/>
          </p:cNvSpPr>
          <p:nvPr/>
        </p:nvSpPr>
        <p:spPr bwMode="auto">
          <a:xfrm>
            <a:off x="2513013" y="3978275"/>
            <a:ext cx="101600" cy="76200"/>
          </a:xfrm>
          <a:custGeom>
            <a:avLst/>
            <a:gdLst>
              <a:gd name="T0" fmla="*/ 8 w 64"/>
              <a:gd name="T1" fmla="*/ 0 h 48"/>
              <a:gd name="T2" fmla="*/ 0 w 64"/>
              <a:gd name="T3" fmla="*/ 16 h 48"/>
              <a:gd name="T4" fmla="*/ 56 w 64"/>
              <a:gd name="T5" fmla="*/ 48 h 48"/>
              <a:gd name="T6" fmla="*/ 64 w 64"/>
              <a:gd name="T7" fmla="*/ 32 h 48"/>
              <a:gd name="T8" fmla="*/ 8 w 64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8">
                <a:moveTo>
                  <a:pt x="8" y="0"/>
                </a:moveTo>
                <a:lnTo>
                  <a:pt x="0" y="16"/>
                </a:lnTo>
                <a:lnTo>
                  <a:pt x="56" y="48"/>
                </a:lnTo>
                <a:lnTo>
                  <a:pt x="64" y="32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53" name="Freeform 153"/>
          <p:cNvSpPr>
            <a:spLocks/>
          </p:cNvSpPr>
          <p:nvPr/>
        </p:nvSpPr>
        <p:spPr bwMode="auto">
          <a:xfrm>
            <a:off x="2665413" y="4067175"/>
            <a:ext cx="101600" cy="63500"/>
          </a:xfrm>
          <a:custGeom>
            <a:avLst/>
            <a:gdLst>
              <a:gd name="T0" fmla="*/ 8 w 64"/>
              <a:gd name="T1" fmla="*/ 0 h 40"/>
              <a:gd name="T2" fmla="*/ 0 w 64"/>
              <a:gd name="T3" fmla="*/ 16 h 40"/>
              <a:gd name="T4" fmla="*/ 56 w 64"/>
              <a:gd name="T5" fmla="*/ 40 h 40"/>
              <a:gd name="T6" fmla="*/ 64 w 64"/>
              <a:gd name="T7" fmla="*/ 24 h 40"/>
              <a:gd name="T8" fmla="*/ 8 w 64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0">
                <a:moveTo>
                  <a:pt x="8" y="0"/>
                </a:moveTo>
                <a:lnTo>
                  <a:pt x="0" y="16"/>
                </a:lnTo>
                <a:lnTo>
                  <a:pt x="56" y="40"/>
                </a:lnTo>
                <a:lnTo>
                  <a:pt x="64" y="24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54" name="Freeform 154"/>
          <p:cNvSpPr>
            <a:spLocks/>
          </p:cNvSpPr>
          <p:nvPr/>
        </p:nvSpPr>
        <p:spPr bwMode="auto">
          <a:xfrm>
            <a:off x="2830513" y="4143375"/>
            <a:ext cx="88900" cy="76200"/>
          </a:xfrm>
          <a:custGeom>
            <a:avLst/>
            <a:gdLst>
              <a:gd name="T0" fmla="*/ 8 w 56"/>
              <a:gd name="T1" fmla="*/ 0 h 48"/>
              <a:gd name="T2" fmla="*/ 0 w 56"/>
              <a:gd name="T3" fmla="*/ 16 h 48"/>
              <a:gd name="T4" fmla="*/ 48 w 56"/>
              <a:gd name="T5" fmla="*/ 48 h 48"/>
              <a:gd name="T6" fmla="*/ 56 w 56"/>
              <a:gd name="T7" fmla="*/ 32 h 48"/>
              <a:gd name="T8" fmla="*/ 8 w 56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48">
                <a:moveTo>
                  <a:pt x="8" y="0"/>
                </a:moveTo>
                <a:lnTo>
                  <a:pt x="0" y="16"/>
                </a:lnTo>
                <a:lnTo>
                  <a:pt x="48" y="48"/>
                </a:lnTo>
                <a:lnTo>
                  <a:pt x="56" y="32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55" name="Freeform 155"/>
          <p:cNvSpPr>
            <a:spLocks/>
          </p:cNvSpPr>
          <p:nvPr/>
        </p:nvSpPr>
        <p:spPr bwMode="auto">
          <a:xfrm>
            <a:off x="2970213" y="4244975"/>
            <a:ext cx="101600" cy="76200"/>
          </a:xfrm>
          <a:custGeom>
            <a:avLst/>
            <a:gdLst>
              <a:gd name="T0" fmla="*/ 8 w 64"/>
              <a:gd name="T1" fmla="*/ 0 h 48"/>
              <a:gd name="T2" fmla="*/ 0 w 64"/>
              <a:gd name="T3" fmla="*/ 16 h 48"/>
              <a:gd name="T4" fmla="*/ 56 w 64"/>
              <a:gd name="T5" fmla="*/ 48 h 48"/>
              <a:gd name="T6" fmla="*/ 64 w 64"/>
              <a:gd name="T7" fmla="*/ 32 h 48"/>
              <a:gd name="T8" fmla="*/ 8 w 64"/>
              <a:gd name="T9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8">
                <a:moveTo>
                  <a:pt x="8" y="0"/>
                </a:moveTo>
                <a:lnTo>
                  <a:pt x="0" y="16"/>
                </a:lnTo>
                <a:lnTo>
                  <a:pt x="56" y="48"/>
                </a:lnTo>
                <a:lnTo>
                  <a:pt x="64" y="32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56" name="Freeform 156"/>
          <p:cNvSpPr>
            <a:spLocks/>
          </p:cNvSpPr>
          <p:nvPr/>
        </p:nvSpPr>
        <p:spPr bwMode="auto">
          <a:xfrm>
            <a:off x="3122613" y="4346575"/>
            <a:ext cx="88900" cy="88900"/>
          </a:xfrm>
          <a:custGeom>
            <a:avLst/>
            <a:gdLst>
              <a:gd name="T0" fmla="*/ 8 w 56"/>
              <a:gd name="T1" fmla="*/ 0 h 56"/>
              <a:gd name="T2" fmla="*/ 0 w 56"/>
              <a:gd name="T3" fmla="*/ 16 h 56"/>
              <a:gd name="T4" fmla="*/ 48 w 56"/>
              <a:gd name="T5" fmla="*/ 56 h 56"/>
              <a:gd name="T6" fmla="*/ 56 w 56"/>
              <a:gd name="T7" fmla="*/ 40 h 56"/>
              <a:gd name="T8" fmla="*/ 8 w 56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8" y="0"/>
                </a:moveTo>
                <a:lnTo>
                  <a:pt x="0" y="16"/>
                </a:lnTo>
                <a:lnTo>
                  <a:pt x="48" y="56"/>
                </a:lnTo>
                <a:lnTo>
                  <a:pt x="56" y="4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57" name="Freeform 157"/>
          <p:cNvSpPr>
            <a:spLocks/>
          </p:cNvSpPr>
          <p:nvPr/>
        </p:nvSpPr>
        <p:spPr bwMode="auto">
          <a:xfrm>
            <a:off x="3249613" y="4460875"/>
            <a:ext cx="76200" cy="63500"/>
          </a:xfrm>
          <a:custGeom>
            <a:avLst/>
            <a:gdLst>
              <a:gd name="T0" fmla="*/ 8 w 48"/>
              <a:gd name="T1" fmla="*/ 0 h 40"/>
              <a:gd name="T2" fmla="*/ 0 w 48"/>
              <a:gd name="T3" fmla="*/ 16 h 40"/>
              <a:gd name="T4" fmla="*/ 40 w 48"/>
              <a:gd name="T5" fmla="*/ 40 h 40"/>
              <a:gd name="T6" fmla="*/ 32 w 48"/>
              <a:gd name="T7" fmla="*/ 40 h 40"/>
              <a:gd name="T8" fmla="*/ 48 w 48"/>
              <a:gd name="T9" fmla="*/ 32 h 40"/>
              <a:gd name="T10" fmla="*/ 48 w 48"/>
              <a:gd name="T11" fmla="*/ 24 h 40"/>
              <a:gd name="T12" fmla="*/ 8 w 48"/>
              <a:gd name="T13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40">
                <a:moveTo>
                  <a:pt x="8" y="0"/>
                </a:moveTo>
                <a:lnTo>
                  <a:pt x="0" y="16"/>
                </a:lnTo>
                <a:lnTo>
                  <a:pt x="40" y="40"/>
                </a:lnTo>
                <a:lnTo>
                  <a:pt x="32" y="40"/>
                </a:lnTo>
                <a:lnTo>
                  <a:pt x="48" y="32"/>
                </a:lnTo>
                <a:lnTo>
                  <a:pt x="48" y="24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58" name="Freeform 158"/>
          <p:cNvSpPr>
            <a:spLocks/>
          </p:cNvSpPr>
          <p:nvPr/>
        </p:nvSpPr>
        <p:spPr bwMode="auto">
          <a:xfrm>
            <a:off x="3300413" y="4511675"/>
            <a:ext cx="38100" cy="38100"/>
          </a:xfrm>
          <a:custGeom>
            <a:avLst/>
            <a:gdLst>
              <a:gd name="T0" fmla="*/ 16 w 24"/>
              <a:gd name="T1" fmla="*/ 0 h 24"/>
              <a:gd name="T2" fmla="*/ 0 w 24"/>
              <a:gd name="T3" fmla="*/ 8 h 24"/>
              <a:gd name="T4" fmla="*/ 8 w 24"/>
              <a:gd name="T5" fmla="*/ 24 h 24"/>
              <a:gd name="T6" fmla="*/ 24 w 24"/>
              <a:gd name="T7" fmla="*/ 16 h 24"/>
              <a:gd name="T8" fmla="*/ 16 w 24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4">
                <a:moveTo>
                  <a:pt x="16" y="0"/>
                </a:moveTo>
                <a:lnTo>
                  <a:pt x="0" y="8"/>
                </a:lnTo>
                <a:lnTo>
                  <a:pt x="8" y="24"/>
                </a:lnTo>
                <a:lnTo>
                  <a:pt x="24" y="16"/>
                </a:lnTo>
                <a:lnTo>
                  <a:pt x="16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59" name="Freeform 159"/>
          <p:cNvSpPr>
            <a:spLocks/>
          </p:cNvSpPr>
          <p:nvPr/>
        </p:nvSpPr>
        <p:spPr bwMode="auto">
          <a:xfrm>
            <a:off x="3376613" y="4587875"/>
            <a:ext cx="88900" cy="88900"/>
          </a:xfrm>
          <a:custGeom>
            <a:avLst/>
            <a:gdLst>
              <a:gd name="T0" fmla="*/ 8 w 56"/>
              <a:gd name="T1" fmla="*/ 0 h 56"/>
              <a:gd name="T2" fmla="*/ 0 w 56"/>
              <a:gd name="T3" fmla="*/ 8 h 56"/>
              <a:gd name="T4" fmla="*/ 48 w 56"/>
              <a:gd name="T5" fmla="*/ 56 h 56"/>
              <a:gd name="T6" fmla="*/ 56 w 56"/>
              <a:gd name="T7" fmla="*/ 48 h 56"/>
              <a:gd name="T8" fmla="*/ 8 w 56"/>
              <a:gd name="T9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8" y="0"/>
                </a:moveTo>
                <a:lnTo>
                  <a:pt x="0" y="8"/>
                </a:lnTo>
                <a:lnTo>
                  <a:pt x="48" y="56"/>
                </a:lnTo>
                <a:lnTo>
                  <a:pt x="56" y="48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60" name="Freeform 160"/>
          <p:cNvSpPr>
            <a:spLocks/>
          </p:cNvSpPr>
          <p:nvPr/>
        </p:nvSpPr>
        <p:spPr bwMode="auto">
          <a:xfrm>
            <a:off x="3503613" y="4714875"/>
            <a:ext cx="50800" cy="50800"/>
          </a:xfrm>
          <a:custGeom>
            <a:avLst/>
            <a:gdLst>
              <a:gd name="T0" fmla="*/ 8 w 32"/>
              <a:gd name="T1" fmla="*/ 0 h 32"/>
              <a:gd name="T2" fmla="*/ 0 w 32"/>
              <a:gd name="T3" fmla="*/ 16 h 32"/>
              <a:gd name="T4" fmla="*/ 24 w 32"/>
              <a:gd name="T5" fmla="*/ 32 h 32"/>
              <a:gd name="T6" fmla="*/ 32 w 32"/>
              <a:gd name="T7" fmla="*/ 16 h 32"/>
              <a:gd name="T8" fmla="*/ 8 w 32"/>
              <a:gd name="T9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8" y="0"/>
                </a:moveTo>
                <a:lnTo>
                  <a:pt x="0" y="16"/>
                </a:lnTo>
                <a:lnTo>
                  <a:pt x="24" y="32"/>
                </a:lnTo>
                <a:lnTo>
                  <a:pt x="32" y="16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61" name="Rectangle 161"/>
          <p:cNvSpPr>
            <a:spLocks noChangeArrowheads="1"/>
          </p:cNvSpPr>
          <p:nvPr/>
        </p:nvSpPr>
        <p:spPr bwMode="auto">
          <a:xfrm>
            <a:off x="6959600" y="1423988"/>
            <a:ext cx="50800" cy="254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62" name="Freeform 162"/>
          <p:cNvSpPr>
            <a:spLocks/>
          </p:cNvSpPr>
          <p:nvPr/>
        </p:nvSpPr>
        <p:spPr bwMode="auto">
          <a:xfrm>
            <a:off x="6781800" y="1385888"/>
            <a:ext cx="101600" cy="38100"/>
          </a:xfrm>
          <a:custGeom>
            <a:avLst/>
            <a:gdLst>
              <a:gd name="T0" fmla="*/ 64 w 64"/>
              <a:gd name="T1" fmla="*/ 24 h 24"/>
              <a:gd name="T2" fmla="*/ 64 w 64"/>
              <a:gd name="T3" fmla="*/ 8 h 24"/>
              <a:gd name="T4" fmla="*/ 0 w 64"/>
              <a:gd name="T5" fmla="*/ 0 h 24"/>
              <a:gd name="T6" fmla="*/ 0 w 64"/>
              <a:gd name="T7" fmla="*/ 16 h 24"/>
              <a:gd name="T8" fmla="*/ 64 w 64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24">
                <a:moveTo>
                  <a:pt x="64" y="24"/>
                </a:moveTo>
                <a:lnTo>
                  <a:pt x="64" y="8"/>
                </a:lnTo>
                <a:lnTo>
                  <a:pt x="0" y="0"/>
                </a:lnTo>
                <a:lnTo>
                  <a:pt x="0" y="16"/>
                </a:lnTo>
                <a:lnTo>
                  <a:pt x="64" y="2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63" name="Freeform 163"/>
          <p:cNvSpPr>
            <a:spLocks/>
          </p:cNvSpPr>
          <p:nvPr/>
        </p:nvSpPr>
        <p:spPr bwMode="auto">
          <a:xfrm>
            <a:off x="6616700" y="1347788"/>
            <a:ext cx="101600" cy="50800"/>
          </a:xfrm>
          <a:custGeom>
            <a:avLst/>
            <a:gdLst>
              <a:gd name="T0" fmla="*/ 56 w 64"/>
              <a:gd name="T1" fmla="*/ 32 h 32"/>
              <a:gd name="T2" fmla="*/ 64 w 64"/>
              <a:gd name="T3" fmla="*/ 16 h 32"/>
              <a:gd name="T4" fmla="*/ 8 w 64"/>
              <a:gd name="T5" fmla="*/ 0 h 32"/>
              <a:gd name="T6" fmla="*/ 8 w 64"/>
              <a:gd name="T7" fmla="*/ 0 h 32"/>
              <a:gd name="T8" fmla="*/ 0 w 64"/>
              <a:gd name="T9" fmla="*/ 16 h 32"/>
              <a:gd name="T10" fmla="*/ 0 w 64"/>
              <a:gd name="T11" fmla="*/ 16 h 32"/>
              <a:gd name="T12" fmla="*/ 56 w 64"/>
              <a:gd name="T13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32">
                <a:moveTo>
                  <a:pt x="56" y="32"/>
                </a:moveTo>
                <a:lnTo>
                  <a:pt x="64" y="16"/>
                </a:lnTo>
                <a:lnTo>
                  <a:pt x="8" y="0"/>
                </a:lnTo>
                <a:lnTo>
                  <a:pt x="8" y="0"/>
                </a:lnTo>
                <a:lnTo>
                  <a:pt x="0" y="16"/>
                </a:lnTo>
                <a:lnTo>
                  <a:pt x="0" y="16"/>
                </a:lnTo>
                <a:lnTo>
                  <a:pt x="56" y="3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64" name="Freeform 164"/>
          <p:cNvSpPr>
            <a:spLocks/>
          </p:cNvSpPr>
          <p:nvPr/>
        </p:nvSpPr>
        <p:spPr bwMode="auto">
          <a:xfrm>
            <a:off x="6616700" y="1347788"/>
            <a:ext cx="12700" cy="25400"/>
          </a:xfrm>
          <a:custGeom>
            <a:avLst/>
            <a:gdLst>
              <a:gd name="T0" fmla="*/ 0 w 8"/>
              <a:gd name="T1" fmla="*/ 16 h 16"/>
              <a:gd name="T2" fmla="*/ 8 w 8"/>
              <a:gd name="T3" fmla="*/ 0 h 16"/>
              <a:gd name="T4" fmla="*/ 8 w 8"/>
              <a:gd name="T5" fmla="*/ 0 h 16"/>
              <a:gd name="T6" fmla="*/ 0 w 8"/>
              <a:gd name="T7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16">
                <a:moveTo>
                  <a:pt x="0" y="16"/>
                </a:moveTo>
                <a:lnTo>
                  <a:pt x="8" y="0"/>
                </a:lnTo>
                <a:lnTo>
                  <a:pt x="8" y="0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65" name="Freeform 165"/>
          <p:cNvSpPr>
            <a:spLocks/>
          </p:cNvSpPr>
          <p:nvPr/>
        </p:nvSpPr>
        <p:spPr bwMode="auto">
          <a:xfrm>
            <a:off x="6438900" y="1335088"/>
            <a:ext cx="101600" cy="38100"/>
          </a:xfrm>
          <a:custGeom>
            <a:avLst/>
            <a:gdLst>
              <a:gd name="T0" fmla="*/ 64 w 64"/>
              <a:gd name="T1" fmla="*/ 24 h 24"/>
              <a:gd name="T2" fmla="*/ 64 w 64"/>
              <a:gd name="T3" fmla="*/ 8 h 24"/>
              <a:gd name="T4" fmla="*/ 0 w 64"/>
              <a:gd name="T5" fmla="*/ 0 h 24"/>
              <a:gd name="T6" fmla="*/ 0 w 64"/>
              <a:gd name="T7" fmla="*/ 16 h 24"/>
              <a:gd name="T8" fmla="*/ 64 w 64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24">
                <a:moveTo>
                  <a:pt x="64" y="24"/>
                </a:moveTo>
                <a:lnTo>
                  <a:pt x="64" y="8"/>
                </a:lnTo>
                <a:lnTo>
                  <a:pt x="0" y="0"/>
                </a:lnTo>
                <a:lnTo>
                  <a:pt x="0" y="16"/>
                </a:lnTo>
                <a:lnTo>
                  <a:pt x="64" y="2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66" name="Freeform 166"/>
          <p:cNvSpPr>
            <a:spLocks/>
          </p:cNvSpPr>
          <p:nvPr/>
        </p:nvSpPr>
        <p:spPr bwMode="auto">
          <a:xfrm>
            <a:off x="6261100" y="1322388"/>
            <a:ext cx="101600" cy="38100"/>
          </a:xfrm>
          <a:custGeom>
            <a:avLst/>
            <a:gdLst>
              <a:gd name="T0" fmla="*/ 64 w 64"/>
              <a:gd name="T1" fmla="*/ 24 h 24"/>
              <a:gd name="T2" fmla="*/ 64 w 64"/>
              <a:gd name="T3" fmla="*/ 8 h 24"/>
              <a:gd name="T4" fmla="*/ 0 w 64"/>
              <a:gd name="T5" fmla="*/ 0 h 24"/>
              <a:gd name="T6" fmla="*/ 0 w 64"/>
              <a:gd name="T7" fmla="*/ 16 h 24"/>
              <a:gd name="T8" fmla="*/ 64 w 64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24">
                <a:moveTo>
                  <a:pt x="64" y="24"/>
                </a:moveTo>
                <a:lnTo>
                  <a:pt x="64" y="8"/>
                </a:lnTo>
                <a:lnTo>
                  <a:pt x="0" y="0"/>
                </a:lnTo>
                <a:lnTo>
                  <a:pt x="0" y="16"/>
                </a:lnTo>
                <a:lnTo>
                  <a:pt x="64" y="2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67" name="Rectangle 167"/>
          <p:cNvSpPr>
            <a:spLocks noChangeArrowheads="1"/>
          </p:cNvSpPr>
          <p:nvPr/>
        </p:nvSpPr>
        <p:spPr bwMode="auto">
          <a:xfrm>
            <a:off x="6083300" y="1335088"/>
            <a:ext cx="101600" cy="254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68" name="Rectangle 168"/>
          <p:cNvSpPr>
            <a:spLocks noChangeArrowheads="1"/>
          </p:cNvSpPr>
          <p:nvPr/>
        </p:nvSpPr>
        <p:spPr bwMode="auto">
          <a:xfrm>
            <a:off x="5905500" y="1347788"/>
            <a:ext cx="101600" cy="254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69" name="Freeform 169"/>
          <p:cNvSpPr>
            <a:spLocks/>
          </p:cNvSpPr>
          <p:nvPr/>
        </p:nvSpPr>
        <p:spPr bwMode="auto">
          <a:xfrm>
            <a:off x="5740400" y="1373188"/>
            <a:ext cx="101600" cy="50800"/>
          </a:xfrm>
          <a:custGeom>
            <a:avLst/>
            <a:gdLst>
              <a:gd name="T0" fmla="*/ 64 w 64"/>
              <a:gd name="T1" fmla="*/ 16 h 32"/>
              <a:gd name="T2" fmla="*/ 56 w 64"/>
              <a:gd name="T3" fmla="*/ 0 h 32"/>
              <a:gd name="T4" fmla="*/ 0 w 64"/>
              <a:gd name="T5" fmla="*/ 16 h 32"/>
              <a:gd name="T6" fmla="*/ 8 w 64"/>
              <a:gd name="T7" fmla="*/ 32 h 32"/>
              <a:gd name="T8" fmla="*/ 64 w 64"/>
              <a:gd name="T9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32">
                <a:moveTo>
                  <a:pt x="64" y="16"/>
                </a:moveTo>
                <a:lnTo>
                  <a:pt x="56" y="0"/>
                </a:lnTo>
                <a:lnTo>
                  <a:pt x="0" y="16"/>
                </a:lnTo>
                <a:lnTo>
                  <a:pt x="8" y="32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70" name="Freeform 170"/>
          <p:cNvSpPr>
            <a:spLocks/>
          </p:cNvSpPr>
          <p:nvPr/>
        </p:nvSpPr>
        <p:spPr bwMode="auto">
          <a:xfrm>
            <a:off x="5562600" y="1411288"/>
            <a:ext cx="101600" cy="50800"/>
          </a:xfrm>
          <a:custGeom>
            <a:avLst/>
            <a:gdLst>
              <a:gd name="T0" fmla="*/ 64 w 64"/>
              <a:gd name="T1" fmla="*/ 16 h 32"/>
              <a:gd name="T2" fmla="*/ 64 w 64"/>
              <a:gd name="T3" fmla="*/ 0 h 32"/>
              <a:gd name="T4" fmla="*/ 0 w 64"/>
              <a:gd name="T5" fmla="*/ 16 h 32"/>
              <a:gd name="T6" fmla="*/ 0 w 64"/>
              <a:gd name="T7" fmla="*/ 32 h 32"/>
              <a:gd name="T8" fmla="*/ 64 w 64"/>
              <a:gd name="T9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32">
                <a:moveTo>
                  <a:pt x="64" y="16"/>
                </a:moveTo>
                <a:lnTo>
                  <a:pt x="64" y="0"/>
                </a:lnTo>
                <a:lnTo>
                  <a:pt x="0" y="16"/>
                </a:lnTo>
                <a:lnTo>
                  <a:pt x="0" y="32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71" name="Freeform 171"/>
          <p:cNvSpPr>
            <a:spLocks/>
          </p:cNvSpPr>
          <p:nvPr/>
        </p:nvSpPr>
        <p:spPr bwMode="auto">
          <a:xfrm>
            <a:off x="5410200" y="1474788"/>
            <a:ext cx="101600" cy="63500"/>
          </a:xfrm>
          <a:custGeom>
            <a:avLst/>
            <a:gdLst>
              <a:gd name="T0" fmla="*/ 64 w 64"/>
              <a:gd name="T1" fmla="*/ 16 h 40"/>
              <a:gd name="T2" fmla="*/ 56 w 64"/>
              <a:gd name="T3" fmla="*/ 0 h 40"/>
              <a:gd name="T4" fmla="*/ 0 w 64"/>
              <a:gd name="T5" fmla="*/ 24 h 40"/>
              <a:gd name="T6" fmla="*/ 8 w 64"/>
              <a:gd name="T7" fmla="*/ 40 h 40"/>
              <a:gd name="T8" fmla="*/ 64 w 64"/>
              <a:gd name="T9" fmla="*/ 1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0">
                <a:moveTo>
                  <a:pt x="64" y="16"/>
                </a:moveTo>
                <a:lnTo>
                  <a:pt x="56" y="0"/>
                </a:lnTo>
                <a:lnTo>
                  <a:pt x="0" y="24"/>
                </a:lnTo>
                <a:lnTo>
                  <a:pt x="8" y="40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72" name="Freeform 172"/>
          <p:cNvSpPr>
            <a:spLocks/>
          </p:cNvSpPr>
          <p:nvPr/>
        </p:nvSpPr>
        <p:spPr bwMode="auto">
          <a:xfrm>
            <a:off x="5245100" y="1550988"/>
            <a:ext cx="101600" cy="63500"/>
          </a:xfrm>
          <a:custGeom>
            <a:avLst/>
            <a:gdLst>
              <a:gd name="T0" fmla="*/ 64 w 64"/>
              <a:gd name="T1" fmla="*/ 16 h 40"/>
              <a:gd name="T2" fmla="*/ 56 w 64"/>
              <a:gd name="T3" fmla="*/ 0 h 40"/>
              <a:gd name="T4" fmla="*/ 0 w 64"/>
              <a:gd name="T5" fmla="*/ 24 h 40"/>
              <a:gd name="T6" fmla="*/ 8 w 64"/>
              <a:gd name="T7" fmla="*/ 40 h 40"/>
              <a:gd name="T8" fmla="*/ 64 w 64"/>
              <a:gd name="T9" fmla="*/ 1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0">
                <a:moveTo>
                  <a:pt x="64" y="16"/>
                </a:moveTo>
                <a:lnTo>
                  <a:pt x="56" y="0"/>
                </a:lnTo>
                <a:lnTo>
                  <a:pt x="0" y="24"/>
                </a:lnTo>
                <a:lnTo>
                  <a:pt x="8" y="40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73" name="Freeform 173"/>
          <p:cNvSpPr>
            <a:spLocks/>
          </p:cNvSpPr>
          <p:nvPr/>
        </p:nvSpPr>
        <p:spPr bwMode="auto">
          <a:xfrm>
            <a:off x="5105400" y="1627188"/>
            <a:ext cx="88900" cy="88900"/>
          </a:xfrm>
          <a:custGeom>
            <a:avLst/>
            <a:gdLst>
              <a:gd name="T0" fmla="*/ 56 w 56"/>
              <a:gd name="T1" fmla="*/ 16 h 56"/>
              <a:gd name="T2" fmla="*/ 48 w 56"/>
              <a:gd name="T3" fmla="*/ 0 h 56"/>
              <a:gd name="T4" fmla="*/ 0 w 56"/>
              <a:gd name="T5" fmla="*/ 40 h 56"/>
              <a:gd name="T6" fmla="*/ 8 w 56"/>
              <a:gd name="T7" fmla="*/ 56 h 56"/>
              <a:gd name="T8" fmla="*/ 56 w 56"/>
              <a:gd name="T9" fmla="*/ 1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56" y="16"/>
                </a:moveTo>
                <a:lnTo>
                  <a:pt x="48" y="0"/>
                </a:lnTo>
                <a:lnTo>
                  <a:pt x="0" y="40"/>
                </a:lnTo>
                <a:lnTo>
                  <a:pt x="8" y="56"/>
                </a:lnTo>
                <a:lnTo>
                  <a:pt x="56" y="1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74" name="Freeform 174"/>
          <p:cNvSpPr>
            <a:spLocks/>
          </p:cNvSpPr>
          <p:nvPr/>
        </p:nvSpPr>
        <p:spPr bwMode="auto">
          <a:xfrm>
            <a:off x="4953000" y="1728788"/>
            <a:ext cx="101600" cy="88900"/>
          </a:xfrm>
          <a:custGeom>
            <a:avLst/>
            <a:gdLst>
              <a:gd name="T0" fmla="*/ 64 w 64"/>
              <a:gd name="T1" fmla="*/ 16 h 56"/>
              <a:gd name="T2" fmla="*/ 56 w 64"/>
              <a:gd name="T3" fmla="*/ 0 h 56"/>
              <a:gd name="T4" fmla="*/ 0 w 64"/>
              <a:gd name="T5" fmla="*/ 40 h 56"/>
              <a:gd name="T6" fmla="*/ 8 w 64"/>
              <a:gd name="T7" fmla="*/ 56 h 56"/>
              <a:gd name="T8" fmla="*/ 64 w 64"/>
              <a:gd name="T9" fmla="*/ 1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56">
                <a:moveTo>
                  <a:pt x="64" y="16"/>
                </a:moveTo>
                <a:lnTo>
                  <a:pt x="56" y="0"/>
                </a:lnTo>
                <a:lnTo>
                  <a:pt x="0" y="40"/>
                </a:lnTo>
                <a:lnTo>
                  <a:pt x="8" y="56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75" name="Freeform 175"/>
          <p:cNvSpPr>
            <a:spLocks/>
          </p:cNvSpPr>
          <p:nvPr/>
        </p:nvSpPr>
        <p:spPr bwMode="auto">
          <a:xfrm>
            <a:off x="4826000" y="1843088"/>
            <a:ext cx="88900" cy="88900"/>
          </a:xfrm>
          <a:custGeom>
            <a:avLst/>
            <a:gdLst>
              <a:gd name="T0" fmla="*/ 56 w 56"/>
              <a:gd name="T1" fmla="*/ 16 h 56"/>
              <a:gd name="T2" fmla="*/ 48 w 56"/>
              <a:gd name="T3" fmla="*/ 0 h 56"/>
              <a:gd name="T4" fmla="*/ 0 w 56"/>
              <a:gd name="T5" fmla="*/ 40 h 56"/>
              <a:gd name="T6" fmla="*/ 8 w 56"/>
              <a:gd name="T7" fmla="*/ 56 h 56"/>
              <a:gd name="T8" fmla="*/ 56 w 56"/>
              <a:gd name="T9" fmla="*/ 16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56" y="16"/>
                </a:moveTo>
                <a:lnTo>
                  <a:pt x="48" y="0"/>
                </a:lnTo>
                <a:lnTo>
                  <a:pt x="0" y="40"/>
                </a:lnTo>
                <a:lnTo>
                  <a:pt x="8" y="56"/>
                </a:lnTo>
                <a:lnTo>
                  <a:pt x="56" y="16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76" name="Freeform 176"/>
          <p:cNvSpPr>
            <a:spLocks/>
          </p:cNvSpPr>
          <p:nvPr/>
        </p:nvSpPr>
        <p:spPr bwMode="auto">
          <a:xfrm>
            <a:off x="4699000" y="1970088"/>
            <a:ext cx="88900" cy="88900"/>
          </a:xfrm>
          <a:custGeom>
            <a:avLst/>
            <a:gdLst>
              <a:gd name="T0" fmla="*/ 56 w 56"/>
              <a:gd name="T1" fmla="*/ 8 h 56"/>
              <a:gd name="T2" fmla="*/ 48 w 56"/>
              <a:gd name="T3" fmla="*/ 0 h 56"/>
              <a:gd name="T4" fmla="*/ 0 w 56"/>
              <a:gd name="T5" fmla="*/ 48 h 56"/>
              <a:gd name="T6" fmla="*/ 8 w 56"/>
              <a:gd name="T7" fmla="*/ 56 h 56"/>
              <a:gd name="T8" fmla="*/ 56 w 56"/>
              <a:gd name="T9" fmla="*/ 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56">
                <a:moveTo>
                  <a:pt x="56" y="8"/>
                </a:moveTo>
                <a:lnTo>
                  <a:pt x="48" y="0"/>
                </a:lnTo>
                <a:lnTo>
                  <a:pt x="0" y="48"/>
                </a:lnTo>
                <a:lnTo>
                  <a:pt x="8" y="56"/>
                </a:lnTo>
                <a:lnTo>
                  <a:pt x="56" y="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77" name="Freeform 177"/>
          <p:cNvSpPr>
            <a:spLocks/>
          </p:cNvSpPr>
          <p:nvPr/>
        </p:nvSpPr>
        <p:spPr bwMode="auto">
          <a:xfrm>
            <a:off x="4572000" y="2097088"/>
            <a:ext cx="88900" cy="101600"/>
          </a:xfrm>
          <a:custGeom>
            <a:avLst/>
            <a:gdLst>
              <a:gd name="T0" fmla="*/ 56 w 56"/>
              <a:gd name="T1" fmla="*/ 8 h 64"/>
              <a:gd name="T2" fmla="*/ 40 w 56"/>
              <a:gd name="T3" fmla="*/ 0 h 64"/>
              <a:gd name="T4" fmla="*/ 0 w 56"/>
              <a:gd name="T5" fmla="*/ 56 h 64"/>
              <a:gd name="T6" fmla="*/ 16 w 56"/>
              <a:gd name="T7" fmla="*/ 64 h 64"/>
              <a:gd name="T8" fmla="*/ 56 w 56"/>
              <a:gd name="T9" fmla="*/ 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64">
                <a:moveTo>
                  <a:pt x="56" y="8"/>
                </a:moveTo>
                <a:lnTo>
                  <a:pt x="40" y="0"/>
                </a:lnTo>
                <a:lnTo>
                  <a:pt x="0" y="56"/>
                </a:lnTo>
                <a:lnTo>
                  <a:pt x="16" y="64"/>
                </a:lnTo>
                <a:lnTo>
                  <a:pt x="56" y="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78" name="Freeform 178"/>
          <p:cNvSpPr>
            <a:spLocks/>
          </p:cNvSpPr>
          <p:nvPr/>
        </p:nvSpPr>
        <p:spPr bwMode="auto">
          <a:xfrm>
            <a:off x="4468813" y="2236788"/>
            <a:ext cx="88900" cy="101600"/>
          </a:xfrm>
          <a:custGeom>
            <a:avLst/>
            <a:gdLst>
              <a:gd name="T0" fmla="*/ 56 w 56"/>
              <a:gd name="T1" fmla="*/ 8 h 64"/>
              <a:gd name="T2" fmla="*/ 40 w 56"/>
              <a:gd name="T3" fmla="*/ 0 h 64"/>
              <a:gd name="T4" fmla="*/ 0 w 56"/>
              <a:gd name="T5" fmla="*/ 56 h 64"/>
              <a:gd name="T6" fmla="*/ 16 w 56"/>
              <a:gd name="T7" fmla="*/ 64 h 64"/>
              <a:gd name="T8" fmla="*/ 56 w 56"/>
              <a:gd name="T9" fmla="*/ 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64">
                <a:moveTo>
                  <a:pt x="56" y="8"/>
                </a:moveTo>
                <a:lnTo>
                  <a:pt x="40" y="0"/>
                </a:lnTo>
                <a:lnTo>
                  <a:pt x="0" y="56"/>
                </a:lnTo>
                <a:lnTo>
                  <a:pt x="16" y="64"/>
                </a:lnTo>
                <a:lnTo>
                  <a:pt x="56" y="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79" name="Freeform 179"/>
          <p:cNvSpPr>
            <a:spLocks/>
          </p:cNvSpPr>
          <p:nvPr/>
        </p:nvSpPr>
        <p:spPr bwMode="auto">
          <a:xfrm>
            <a:off x="4392613" y="2376488"/>
            <a:ext cx="50800" cy="50800"/>
          </a:xfrm>
          <a:custGeom>
            <a:avLst/>
            <a:gdLst>
              <a:gd name="T0" fmla="*/ 32 w 32"/>
              <a:gd name="T1" fmla="*/ 8 h 32"/>
              <a:gd name="T2" fmla="*/ 16 w 32"/>
              <a:gd name="T3" fmla="*/ 0 h 32"/>
              <a:gd name="T4" fmla="*/ 0 w 32"/>
              <a:gd name="T5" fmla="*/ 24 h 32"/>
              <a:gd name="T6" fmla="*/ 16 w 32"/>
              <a:gd name="T7" fmla="*/ 32 h 32"/>
              <a:gd name="T8" fmla="*/ 32 w 32"/>
              <a:gd name="T9" fmla="*/ 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32" y="8"/>
                </a:moveTo>
                <a:lnTo>
                  <a:pt x="16" y="0"/>
                </a:lnTo>
                <a:lnTo>
                  <a:pt x="0" y="24"/>
                </a:lnTo>
                <a:lnTo>
                  <a:pt x="16" y="32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80" name="Freeform 180"/>
          <p:cNvSpPr>
            <a:spLocks/>
          </p:cNvSpPr>
          <p:nvPr/>
        </p:nvSpPr>
        <p:spPr bwMode="auto">
          <a:xfrm>
            <a:off x="6096000" y="5730875"/>
            <a:ext cx="63500" cy="50800"/>
          </a:xfrm>
          <a:custGeom>
            <a:avLst/>
            <a:gdLst>
              <a:gd name="T0" fmla="*/ 40 w 40"/>
              <a:gd name="T1" fmla="*/ 16 h 32"/>
              <a:gd name="T2" fmla="*/ 32 w 40"/>
              <a:gd name="T3" fmla="*/ 0 h 32"/>
              <a:gd name="T4" fmla="*/ 0 w 40"/>
              <a:gd name="T5" fmla="*/ 16 h 32"/>
              <a:gd name="T6" fmla="*/ 8 w 40"/>
              <a:gd name="T7" fmla="*/ 32 h 32"/>
              <a:gd name="T8" fmla="*/ 40 w 40"/>
              <a:gd name="T9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32">
                <a:moveTo>
                  <a:pt x="40" y="16"/>
                </a:moveTo>
                <a:lnTo>
                  <a:pt x="32" y="0"/>
                </a:lnTo>
                <a:lnTo>
                  <a:pt x="0" y="16"/>
                </a:lnTo>
                <a:lnTo>
                  <a:pt x="8" y="32"/>
                </a:lnTo>
                <a:lnTo>
                  <a:pt x="40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81" name="Freeform 181"/>
          <p:cNvSpPr>
            <a:spLocks/>
          </p:cNvSpPr>
          <p:nvPr/>
        </p:nvSpPr>
        <p:spPr bwMode="auto">
          <a:xfrm>
            <a:off x="5943600" y="5794375"/>
            <a:ext cx="101600" cy="76200"/>
          </a:xfrm>
          <a:custGeom>
            <a:avLst/>
            <a:gdLst>
              <a:gd name="T0" fmla="*/ 64 w 64"/>
              <a:gd name="T1" fmla="*/ 16 h 48"/>
              <a:gd name="T2" fmla="*/ 56 w 64"/>
              <a:gd name="T3" fmla="*/ 0 h 48"/>
              <a:gd name="T4" fmla="*/ 0 w 64"/>
              <a:gd name="T5" fmla="*/ 32 h 48"/>
              <a:gd name="T6" fmla="*/ 8 w 64"/>
              <a:gd name="T7" fmla="*/ 48 h 48"/>
              <a:gd name="T8" fmla="*/ 64 w 64"/>
              <a:gd name="T9" fmla="*/ 16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8">
                <a:moveTo>
                  <a:pt x="64" y="16"/>
                </a:moveTo>
                <a:lnTo>
                  <a:pt x="56" y="0"/>
                </a:lnTo>
                <a:lnTo>
                  <a:pt x="0" y="32"/>
                </a:lnTo>
                <a:lnTo>
                  <a:pt x="8" y="48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82" name="Freeform 182"/>
          <p:cNvSpPr>
            <a:spLocks/>
          </p:cNvSpPr>
          <p:nvPr/>
        </p:nvSpPr>
        <p:spPr bwMode="auto">
          <a:xfrm>
            <a:off x="5803900" y="5884863"/>
            <a:ext cx="76200" cy="63500"/>
          </a:xfrm>
          <a:custGeom>
            <a:avLst/>
            <a:gdLst>
              <a:gd name="T0" fmla="*/ 48 w 48"/>
              <a:gd name="T1" fmla="*/ 16 h 40"/>
              <a:gd name="T2" fmla="*/ 40 w 48"/>
              <a:gd name="T3" fmla="*/ 0 h 40"/>
              <a:gd name="T4" fmla="*/ 0 w 48"/>
              <a:gd name="T5" fmla="*/ 24 h 40"/>
              <a:gd name="T6" fmla="*/ 0 w 48"/>
              <a:gd name="T7" fmla="*/ 24 h 40"/>
              <a:gd name="T8" fmla="*/ 8 w 48"/>
              <a:gd name="T9" fmla="*/ 40 h 40"/>
              <a:gd name="T10" fmla="*/ 8 w 48"/>
              <a:gd name="T11" fmla="*/ 40 h 40"/>
              <a:gd name="T12" fmla="*/ 48 w 48"/>
              <a:gd name="T13" fmla="*/ 1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40">
                <a:moveTo>
                  <a:pt x="48" y="16"/>
                </a:moveTo>
                <a:lnTo>
                  <a:pt x="40" y="0"/>
                </a:lnTo>
                <a:lnTo>
                  <a:pt x="0" y="24"/>
                </a:lnTo>
                <a:lnTo>
                  <a:pt x="0" y="24"/>
                </a:lnTo>
                <a:lnTo>
                  <a:pt x="8" y="40"/>
                </a:lnTo>
                <a:lnTo>
                  <a:pt x="8" y="40"/>
                </a:lnTo>
                <a:lnTo>
                  <a:pt x="48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83" name="Freeform 183"/>
          <p:cNvSpPr>
            <a:spLocks/>
          </p:cNvSpPr>
          <p:nvPr/>
        </p:nvSpPr>
        <p:spPr bwMode="auto">
          <a:xfrm>
            <a:off x="5778500" y="5922963"/>
            <a:ext cx="38100" cy="38100"/>
          </a:xfrm>
          <a:custGeom>
            <a:avLst/>
            <a:gdLst>
              <a:gd name="T0" fmla="*/ 24 w 24"/>
              <a:gd name="T1" fmla="*/ 16 h 24"/>
              <a:gd name="T2" fmla="*/ 16 w 24"/>
              <a:gd name="T3" fmla="*/ 0 h 24"/>
              <a:gd name="T4" fmla="*/ 0 w 24"/>
              <a:gd name="T5" fmla="*/ 8 h 24"/>
              <a:gd name="T6" fmla="*/ 8 w 24"/>
              <a:gd name="T7" fmla="*/ 24 h 24"/>
              <a:gd name="T8" fmla="*/ 24 w 24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24">
                <a:moveTo>
                  <a:pt x="24" y="16"/>
                </a:moveTo>
                <a:lnTo>
                  <a:pt x="16" y="0"/>
                </a:lnTo>
                <a:lnTo>
                  <a:pt x="0" y="8"/>
                </a:lnTo>
                <a:lnTo>
                  <a:pt x="8" y="24"/>
                </a:lnTo>
                <a:lnTo>
                  <a:pt x="2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84" name="Freeform 184"/>
          <p:cNvSpPr>
            <a:spLocks/>
          </p:cNvSpPr>
          <p:nvPr/>
        </p:nvSpPr>
        <p:spPr bwMode="auto">
          <a:xfrm>
            <a:off x="5613400" y="5961063"/>
            <a:ext cx="114300" cy="63500"/>
          </a:xfrm>
          <a:custGeom>
            <a:avLst/>
            <a:gdLst>
              <a:gd name="T0" fmla="*/ 72 w 72"/>
              <a:gd name="T1" fmla="*/ 16 h 40"/>
              <a:gd name="T2" fmla="*/ 64 w 72"/>
              <a:gd name="T3" fmla="*/ 0 h 40"/>
              <a:gd name="T4" fmla="*/ 0 w 72"/>
              <a:gd name="T5" fmla="*/ 24 h 40"/>
              <a:gd name="T6" fmla="*/ 8 w 72"/>
              <a:gd name="T7" fmla="*/ 40 h 40"/>
              <a:gd name="T8" fmla="*/ 72 w 72"/>
              <a:gd name="T9" fmla="*/ 1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40">
                <a:moveTo>
                  <a:pt x="72" y="16"/>
                </a:moveTo>
                <a:lnTo>
                  <a:pt x="64" y="0"/>
                </a:lnTo>
                <a:lnTo>
                  <a:pt x="0" y="24"/>
                </a:lnTo>
                <a:lnTo>
                  <a:pt x="8" y="40"/>
                </a:lnTo>
                <a:lnTo>
                  <a:pt x="72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85" name="Freeform 185"/>
          <p:cNvSpPr>
            <a:spLocks/>
          </p:cNvSpPr>
          <p:nvPr/>
        </p:nvSpPr>
        <p:spPr bwMode="auto">
          <a:xfrm>
            <a:off x="5448300" y="6037263"/>
            <a:ext cx="114300" cy="63500"/>
          </a:xfrm>
          <a:custGeom>
            <a:avLst/>
            <a:gdLst>
              <a:gd name="T0" fmla="*/ 72 w 72"/>
              <a:gd name="T1" fmla="*/ 16 h 40"/>
              <a:gd name="T2" fmla="*/ 64 w 72"/>
              <a:gd name="T3" fmla="*/ 0 h 40"/>
              <a:gd name="T4" fmla="*/ 0 w 72"/>
              <a:gd name="T5" fmla="*/ 24 h 40"/>
              <a:gd name="T6" fmla="*/ 0 w 72"/>
              <a:gd name="T7" fmla="*/ 24 h 40"/>
              <a:gd name="T8" fmla="*/ 8 w 72"/>
              <a:gd name="T9" fmla="*/ 40 h 40"/>
              <a:gd name="T10" fmla="*/ 8 w 72"/>
              <a:gd name="T11" fmla="*/ 40 h 40"/>
              <a:gd name="T12" fmla="*/ 72 w 72"/>
              <a:gd name="T13" fmla="*/ 1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" h="40">
                <a:moveTo>
                  <a:pt x="72" y="16"/>
                </a:moveTo>
                <a:lnTo>
                  <a:pt x="64" y="0"/>
                </a:lnTo>
                <a:lnTo>
                  <a:pt x="0" y="24"/>
                </a:lnTo>
                <a:lnTo>
                  <a:pt x="0" y="24"/>
                </a:lnTo>
                <a:lnTo>
                  <a:pt x="8" y="40"/>
                </a:lnTo>
                <a:lnTo>
                  <a:pt x="8" y="40"/>
                </a:lnTo>
                <a:lnTo>
                  <a:pt x="72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86" name="Freeform 186"/>
          <p:cNvSpPr>
            <a:spLocks/>
          </p:cNvSpPr>
          <p:nvPr/>
        </p:nvSpPr>
        <p:spPr bwMode="auto">
          <a:xfrm>
            <a:off x="5448300" y="6075363"/>
            <a:ext cx="12700" cy="25400"/>
          </a:xfrm>
          <a:custGeom>
            <a:avLst/>
            <a:gdLst>
              <a:gd name="T0" fmla="*/ 8 w 8"/>
              <a:gd name="T1" fmla="*/ 16 h 16"/>
              <a:gd name="T2" fmla="*/ 0 w 8"/>
              <a:gd name="T3" fmla="*/ 0 h 16"/>
              <a:gd name="T4" fmla="*/ 0 w 8"/>
              <a:gd name="T5" fmla="*/ 0 h 16"/>
              <a:gd name="T6" fmla="*/ 8 w 8"/>
              <a:gd name="T7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16">
                <a:moveTo>
                  <a:pt x="8" y="16"/>
                </a:moveTo>
                <a:lnTo>
                  <a:pt x="0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87" name="Freeform 187"/>
          <p:cNvSpPr>
            <a:spLocks/>
          </p:cNvSpPr>
          <p:nvPr/>
        </p:nvSpPr>
        <p:spPr bwMode="auto">
          <a:xfrm>
            <a:off x="5283200" y="6100763"/>
            <a:ext cx="101600" cy="50800"/>
          </a:xfrm>
          <a:custGeom>
            <a:avLst/>
            <a:gdLst>
              <a:gd name="T0" fmla="*/ 64 w 64"/>
              <a:gd name="T1" fmla="*/ 16 h 32"/>
              <a:gd name="T2" fmla="*/ 64 w 64"/>
              <a:gd name="T3" fmla="*/ 0 h 32"/>
              <a:gd name="T4" fmla="*/ 0 w 64"/>
              <a:gd name="T5" fmla="*/ 16 h 32"/>
              <a:gd name="T6" fmla="*/ 0 w 64"/>
              <a:gd name="T7" fmla="*/ 32 h 32"/>
              <a:gd name="T8" fmla="*/ 64 w 64"/>
              <a:gd name="T9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32">
                <a:moveTo>
                  <a:pt x="64" y="16"/>
                </a:moveTo>
                <a:lnTo>
                  <a:pt x="64" y="0"/>
                </a:lnTo>
                <a:lnTo>
                  <a:pt x="0" y="16"/>
                </a:lnTo>
                <a:lnTo>
                  <a:pt x="0" y="32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88" name="Freeform 188"/>
          <p:cNvSpPr>
            <a:spLocks/>
          </p:cNvSpPr>
          <p:nvPr/>
        </p:nvSpPr>
        <p:spPr bwMode="auto">
          <a:xfrm>
            <a:off x="5118100" y="6151563"/>
            <a:ext cx="101600" cy="63500"/>
          </a:xfrm>
          <a:custGeom>
            <a:avLst/>
            <a:gdLst>
              <a:gd name="T0" fmla="*/ 64 w 64"/>
              <a:gd name="T1" fmla="*/ 16 h 40"/>
              <a:gd name="T2" fmla="*/ 56 w 64"/>
              <a:gd name="T3" fmla="*/ 0 h 40"/>
              <a:gd name="T4" fmla="*/ 0 w 64"/>
              <a:gd name="T5" fmla="*/ 24 h 40"/>
              <a:gd name="T6" fmla="*/ 8 w 64"/>
              <a:gd name="T7" fmla="*/ 40 h 40"/>
              <a:gd name="T8" fmla="*/ 64 w 64"/>
              <a:gd name="T9" fmla="*/ 16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40">
                <a:moveTo>
                  <a:pt x="64" y="16"/>
                </a:moveTo>
                <a:lnTo>
                  <a:pt x="56" y="0"/>
                </a:lnTo>
                <a:lnTo>
                  <a:pt x="0" y="24"/>
                </a:lnTo>
                <a:lnTo>
                  <a:pt x="8" y="40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89" name="Freeform 189"/>
          <p:cNvSpPr>
            <a:spLocks/>
          </p:cNvSpPr>
          <p:nvPr/>
        </p:nvSpPr>
        <p:spPr bwMode="auto">
          <a:xfrm>
            <a:off x="4940300" y="6202363"/>
            <a:ext cx="101600" cy="50800"/>
          </a:xfrm>
          <a:custGeom>
            <a:avLst/>
            <a:gdLst>
              <a:gd name="T0" fmla="*/ 64 w 64"/>
              <a:gd name="T1" fmla="*/ 16 h 32"/>
              <a:gd name="T2" fmla="*/ 64 w 64"/>
              <a:gd name="T3" fmla="*/ 0 h 32"/>
              <a:gd name="T4" fmla="*/ 0 w 64"/>
              <a:gd name="T5" fmla="*/ 16 h 32"/>
              <a:gd name="T6" fmla="*/ 0 w 64"/>
              <a:gd name="T7" fmla="*/ 32 h 32"/>
              <a:gd name="T8" fmla="*/ 64 w 64"/>
              <a:gd name="T9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32">
                <a:moveTo>
                  <a:pt x="64" y="16"/>
                </a:moveTo>
                <a:lnTo>
                  <a:pt x="64" y="0"/>
                </a:lnTo>
                <a:lnTo>
                  <a:pt x="0" y="16"/>
                </a:lnTo>
                <a:lnTo>
                  <a:pt x="0" y="32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90" name="Freeform 190"/>
          <p:cNvSpPr>
            <a:spLocks/>
          </p:cNvSpPr>
          <p:nvPr/>
        </p:nvSpPr>
        <p:spPr bwMode="auto">
          <a:xfrm>
            <a:off x="4762500" y="6253163"/>
            <a:ext cx="101600" cy="38100"/>
          </a:xfrm>
          <a:custGeom>
            <a:avLst/>
            <a:gdLst>
              <a:gd name="T0" fmla="*/ 64 w 64"/>
              <a:gd name="T1" fmla="*/ 16 h 24"/>
              <a:gd name="T2" fmla="*/ 64 w 64"/>
              <a:gd name="T3" fmla="*/ 0 h 24"/>
              <a:gd name="T4" fmla="*/ 0 w 64"/>
              <a:gd name="T5" fmla="*/ 8 h 24"/>
              <a:gd name="T6" fmla="*/ 0 w 64"/>
              <a:gd name="T7" fmla="*/ 8 h 24"/>
              <a:gd name="T8" fmla="*/ 0 w 64"/>
              <a:gd name="T9" fmla="*/ 24 h 24"/>
              <a:gd name="T10" fmla="*/ 0 w 64"/>
              <a:gd name="T11" fmla="*/ 24 h 24"/>
              <a:gd name="T12" fmla="*/ 64 w 64"/>
              <a:gd name="T13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8"/>
                </a:lnTo>
                <a:lnTo>
                  <a:pt x="0" y="24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91" name="Rectangle 191"/>
          <p:cNvSpPr>
            <a:spLocks noChangeArrowheads="1"/>
          </p:cNvSpPr>
          <p:nvPr/>
        </p:nvSpPr>
        <p:spPr bwMode="auto">
          <a:xfrm>
            <a:off x="4762500" y="6265863"/>
            <a:ext cx="1588" cy="254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92" name="Freeform 192"/>
          <p:cNvSpPr>
            <a:spLocks/>
          </p:cNvSpPr>
          <p:nvPr/>
        </p:nvSpPr>
        <p:spPr bwMode="auto">
          <a:xfrm>
            <a:off x="4584700" y="6278563"/>
            <a:ext cx="101600" cy="38100"/>
          </a:xfrm>
          <a:custGeom>
            <a:avLst/>
            <a:gdLst>
              <a:gd name="T0" fmla="*/ 64 w 64"/>
              <a:gd name="T1" fmla="*/ 16 h 24"/>
              <a:gd name="T2" fmla="*/ 64 w 64"/>
              <a:gd name="T3" fmla="*/ 0 h 24"/>
              <a:gd name="T4" fmla="*/ 0 w 64"/>
              <a:gd name="T5" fmla="*/ 8 h 24"/>
              <a:gd name="T6" fmla="*/ 0 w 64"/>
              <a:gd name="T7" fmla="*/ 24 h 24"/>
              <a:gd name="T8" fmla="*/ 64 w 64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24">
                <a:moveTo>
                  <a:pt x="64" y="16"/>
                </a:moveTo>
                <a:lnTo>
                  <a:pt x="64" y="0"/>
                </a:lnTo>
                <a:lnTo>
                  <a:pt x="0" y="8"/>
                </a:lnTo>
                <a:lnTo>
                  <a:pt x="0" y="24"/>
                </a:lnTo>
                <a:lnTo>
                  <a:pt x="6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93" name="Freeform 193"/>
          <p:cNvSpPr>
            <a:spLocks/>
          </p:cNvSpPr>
          <p:nvPr/>
        </p:nvSpPr>
        <p:spPr bwMode="auto">
          <a:xfrm>
            <a:off x="4418013" y="6303963"/>
            <a:ext cx="88900" cy="38100"/>
          </a:xfrm>
          <a:custGeom>
            <a:avLst/>
            <a:gdLst>
              <a:gd name="T0" fmla="*/ 56 w 56"/>
              <a:gd name="T1" fmla="*/ 16 h 24"/>
              <a:gd name="T2" fmla="*/ 56 w 56"/>
              <a:gd name="T3" fmla="*/ 0 h 24"/>
              <a:gd name="T4" fmla="*/ 0 w 56"/>
              <a:gd name="T5" fmla="*/ 8 h 24"/>
              <a:gd name="T6" fmla="*/ 0 w 56"/>
              <a:gd name="T7" fmla="*/ 8 h 24"/>
              <a:gd name="T8" fmla="*/ 0 w 56"/>
              <a:gd name="T9" fmla="*/ 24 h 24"/>
              <a:gd name="T10" fmla="*/ 0 w 56"/>
              <a:gd name="T11" fmla="*/ 24 h 24"/>
              <a:gd name="T12" fmla="*/ 56 w 56"/>
              <a:gd name="T13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24">
                <a:moveTo>
                  <a:pt x="56" y="16"/>
                </a:moveTo>
                <a:lnTo>
                  <a:pt x="56" y="0"/>
                </a:lnTo>
                <a:lnTo>
                  <a:pt x="0" y="8"/>
                </a:lnTo>
                <a:lnTo>
                  <a:pt x="0" y="8"/>
                </a:lnTo>
                <a:lnTo>
                  <a:pt x="0" y="24"/>
                </a:lnTo>
                <a:lnTo>
                  <a:pt x="0" y="24"/>
                </a:lnTo>
                <a:lnTo>
                  <a:pt x="56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94" name="Rectangle 194"/>
          <p:cNvSpPr>
            <a:spLocks noChangeArrowheads="1"/>
          </p:cNvSpPr>
          <p:nvPr/>
        </p:nvSpPr>
        <p:spPr bwMode="auto">
          <a:xfrm>
            <a:off x="4405313" y="6316663"/>
            <a:ext cx="12700" cy="254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95" name="Rectangle 195"/>
          <p:cNvSpPr>
            <a:spLocks noChangeArrowheads="1"/>
          </p:cNvSpPr>
          <p:nvPr/>
        </p:nvSpPr>
        <p:spPr bwMode="auto">
          <a:xfrm>
            <a:off x="4227513" y="6329363"/>
            <a:ext cx="101600" cy="254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96" name="Freeform 196"/>
          <p:cNvSpPr>
            <a:spLocks/>
          </p:cNvSpPr>
          <p:nvPr/>
        </p:nvSpPr>
        <p:spPr bwMode="auto">
          <a:xfrm>
            <a:off x="4087813" y="6329363"/>
            <a:ext cx="63500" cy="38100"/>
          </a:xfrm>
          <a:custGeom>
            <a:avLst/>
            <a:gdLst>
              <a:gd name="T0" fmla="*/ 40 w 40"/>
              <a:gd name="T1" fmla="*/ 16 h 24"/>
              <a:gd name="T2" fmla="*/ 40 w 40"/>
              <a:gd name="T3" fmla="*/ 0 h 24"/>
              <a:gd name="T4" fmla="*/ 0 w 40"/>
              <a:gd name="T5" fmla="*/ 8 h 24"/>
              <a:gd name="T6" fmla="*/ 0 w 40"/>
              <a:gd name="T7" fmla="*/ 8 h 24"/>
              <a:gd name="T8" fmla="*/ 0 w 40"/>
              <a:gd name="T9" fmla="*/ 24 h 24"/>
              <a:gd name="T10" fmla="*/ 0 w 40"/>
              <a:gd name="T11" fmla="*/ 24 h 24"/>
              <a:gd name="T12" fmla="*/ 40 w 40"/>
              <a:gd name="T13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24">
                <a:moveTo>
                  <a:pt x="40" y="16"/>
                </a:moveTo>
                <a:lnTo>
                  <a:pt x="40" y="0"/>
                </a:lnTo>
                <a:lnTo>
                  <a:pt x="0" y="8"/>
                </a:lnTo>
                <a:lnTo>
                  <a:pt x="0" y="8"/>
                </a:lnTo>
                <a:lnTo>
                  <a:pt x="0" y="24"/>
                </a:lnTo>
                <a:lnTo>
                  <a:pt x="0" y="24"/>
                </a:lnTo>
                <a:lnTo>
                  <a:pt x="40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97" name="Rectangle 197"/>
          <p:cNvSpPr>
            <a:spLocks noChangeArrowheads="1"/>
          </p:cNvSpPr>
          <p:nvPr/>
        </p:nvSpPr>
        <p:spPr bwMode="auto">
          <a:xfrm>
            <a:off x="4049713" y="6342063"/>
            <a:ext cx="38100" cy="254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98" name="Rectangle 198"/>
          <p:cNvSpPr>
            <a:spLocks noChangeArrowheads="1"/>
          </p:cNvSpPr>
          <p:nvPr/>
        </p:nvSpPr>
        <p:spPr bwMode="auto">
          <a:xfrm>
            <a:off x="3871913" y="6329363"/>
            <a:ext cx="101600" cy="254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199" name="Freeform 199"/>
          <p:cNvSpPr>
            <a:spLocks/>
          </p:cNvSpPr>
          <p:nvPr/>
        </p:nvSpPr>
        <p:spPr bwMode="auto">
          <a:xfrm>
            <a:off x="3757613" y="6329363"/>
            <a:ext cx="38100" cy="25400"/>
          </a:xfrm>
          <a:custGeom>
            <a:avLst/>
            <a:gdLst>
              <a:gd name="T0" fmla="*/ 24 w 24"/>
              <a:gd name="T1" fmla="*/ 16 h 16"/>
              <a:gd name="T2" fmla="*/ 24 w 24"/>
              <a:gd name="T3" fmla="*/ 0 h 16"/>
              <a:gd name="T4" fmla="*/ 0 w 24"/>
              <a:gd name="T5" fmla="*/ 0 h 16"/>
              <a:gd name="T6" fmla="*/ 0 w 24"/>
              <a:gd name="T7" fmla="*/ 0 h 16"/>
              <a:gd name="T8" fmla="*/ 0 w 24"/>
              <a:gd name="T9" fmla="*/ 16 h 16"/>
              <a:gd name="T10" fmla="*/ 0 w 24"/>
              <a:gd name="T11" fmla="*/ 16 h 16"/>
              <a:gd name="T12" fmla="*/ 24 w 24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" h="16">
                <a:moveTo>
                  <a:pt x="24" y="16"/>
                </a:moveTo>
                <a:lnTo>
                  <a:pt x="24" y="0"/>
                </a:lnTo>
                <a:lnTo>
                  <a:pt x="0" y="0"/>
                </a:lnTo>
                <a:lnTo>
                  <a:pt x="0" y="0"/>
                </a:lnTo>
                <a:lnTo>
                  <a:pt x="0" y="16"/>
                </a:lnTo>
                <a:lnTo>
                  <a:pt x="0" y="16"/>
                </a:lnTo>
                <a:lnTo>
                  <a:pt x="24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200" name="Freeform 200"/>
          <p:cNvSpPr>
            <a:spLocks/>
          </p:cNvSpPr>
          <p:nvPr/>
        </p:nvSpPr>
        <p:spPr bwMode="auto">
          <a:xfrm>
            <a:off x="3694113" y="6316663"/>
            <a:ext cx="63500" cy="38100"/>
          </a:xfrm>
          <a:custGeom>
            <a:avLst/>
            <a:gdLst>
              <a:gd name="T0" fmla="*/ 40 w 40"/>
              <a:gd name="T1" fmla="*/ 24 h 24"/>
              <a:gd name="T2" fmla="*/ 40 w 40"/>
              <a:gd name="T3" fmla="*/ 8 h 24"/>
              <a:gd name="T4" fmla="*/ 0 w 40"/>
              <a:gd name="T5" fmla="*/ 0 h 24"/>
              <a:gd name="T6" fmla="*/ 0 w 40"/>
              <a:gd name="T7" fmla="*/ 16 h 24"/>
              <a:gd name="T8" fmla="*/ 40 w 40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24">
                <a:moveTo>
                  <a:pt x="40" y="24"/>
                </a:moveTo>
                <a:lnTo>
                  <a:pt x="40" y="8"/>
                </a:lnTo>
                <a:lnTo>
                  <a:pt x="0" y="0"/>
                </a:lnTo>
                <a:lnTo>
                  <a:pt x="0" y="16"/>
                </a:lnTo>
                <a:lnTo>
                  <a:pt x="40" y="24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201" name="Freeform 201"/>
          <p:cNvSpPr>
            <a:spLocks/>
          </p:cNvSpPr>
          <p:nvPr/>
        </p:nvSpPr>
        <p:spPr bwMode="auto">
          <a:xfrm>
            <a:off x="3516313" y="6291263"/>
            <a:ext cx="101600" cy="38100"/>
          </a:xfrm>
          <a:custGeom>
            <a:avLst/>
            <a:gdLst>
              <a:gd name="T0" fmla="*/ 64 w 64"/>
              <a:gd name="T1" fmla="*/ 24 h 24"/>
              <a:gd name="T2" fmla="*/ 64 w 64"/>
              <a:gd name="T3" fmla="*/ 8 h 24"/>
              <a:gd name="T4" fmla="*/ 0 w 64"/>
              <a:gd name="T5" fmla="*/ 0 h 24"/>
              <a:gd name="T6" fmla="*/ 0 w 64"/>
              <a:gd name="T7" fmla="*/ 16 h 24"/>
              <a:gd name="T8" fmla="*/ 64 w 64"/>
              <a:gd name="T9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24">
                <a:moveTo>
                  <a:pt x="64" y="24"/>
                </a:moveTo>
                <a:lnTo>
                  <a:pt x="64" y="8"/>
                </a:lnTo>
                <a:lnTo>
                  <a:pt x="0" y="0"/>
                </a:lnTo>
                <a:lnTo>
                  <a:pt x="0" y="16"/>
                </a:lnTo>
                <a:lnTo>
                  <a:pt x="64" y="24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6202" name="Freeform 202"/>
          <p:cNvSpPr>
            <a:spLocks/>
          </p:cNvSpPr>
          <p:nvPr/>
        </p:nvSpPr>
        <p:spPr bwMode="auto">
          <a:xfrm>
            <a:off x="3427413" y="6278563"/>
            <a:ext cx="12700" cy="25400"/>
          </a:xfrm>
          <a:custGeom>
            <a:avLst/>
            <a:gdLst>
              <a:gd name="T0" fmla="*/ 8 w 8"/>
              <a:gd name="T1" fmla="*/ 16 h 16"/>
              <a:gd name="T2" fmla="*/ 8 w 8"/>
              <a:gd name="T3" fmla="*/ 0 h 16"/>
              <a:gd name="T4" fmla="*/ 0 w 8"/>
              <a:gd name="T5" fmla="*/ 0 h 16"/>
              <a:gd name="T6" fmla="*/ 0 w 8"/>
              <a:gd name="T7" fmla="*/ 0 h 16"/>
              <a:gd name="T8" fmla="*/ 0 w 8"/>
              <a:gd name="T9" fmla="*/ 16 h 16"/>
              <a:gd name="T10" fmla="*/ 0 w 8"/>
              <a:gd name="T11" fmla="*/ 16 h 16"/>
              <a:gd name="T12" fmla="*/ 8 w 8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" h="16">
                <a:moveTo>
                  <a:pt x="8" y="16"/>
                </a:moveTo>
                <a:lnTo>
                  <a:pt x="8" y="0"/>
                </a:lnTo>
                <a:lnTo>
                  <a:pt x="0" y="0"/>
                </a:lnTo>
                <a:lnTo>
                  <a:pt x="0" y="0"/>
                </a:lnTo>
                <a:lnTo>
                  <a:pt x="0" y="16"/>
                </a:lnTo>
                <a:lnTo>
                  <a:pt x="0" y="16"/>
                </a:lnTo>
                <a:lnTo>
                  <a:pt x="8" y="16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grpSp>
        <p:nvGrpSpPr>
          <p:cNvPr id="256203" name="Group 203"/>
          <p:cNvGrpSpPr>
            <a:grpSpLocks/>
          </p:cNvGrpSpPr>
          <p:nvPr/>
        </p:nvGrpSpPr>
        <p:grpSpPr bwMode="auto">
          <a:xfrm>
            <a:off x="785813" y="838200"/>
            <a:ext cx="7177087" cy="5465763"/>
            <a:chOff x="495" y="528"/>
            <a:chExt cx="4521" cy="3443"/>
          </a:xfrm>
        </p:grpSpPr>
        <p:sp>
          <p:nvSpPr>
            <p:cNvPr id="256204" name="Freeform 204"/>
            <p:cNvSpPr>
              <a:spLocks/>
            </p:cNvSpPr>
            <p:nvPr/>
          </p:nvSpPr>
          <p:spPr bwMode="auto">
            <a:xfrm>
              <a:off x="2103" y="3947"/>
              <a:ext cx="56" cy="24"/>
            </a:xfrm>
            <a:custGeom>
              <a:avLst/>
              <a:gdLst>
                <a:gd name="T0" fmla="*/ 56 w 56"/>
                <a:gd name="T1" fmla="*/ 24 h 24"/>
                <a:gd name="T2" fmla="*/ 56 w 56"/>
                <a:gd name="T3" fmla="*/ 8 h 24"/>
                <a:gd name="T4" fmla="*/ 0 w 56"/>
                <a:gd name="T5" fmla="*/ 0 h 24"/>
                <a:gd name="T6" fmla="*/ 0 w 56"/>
                <a:gd name="T7" fmla="*/ 16 h 24"/>
                <a:gd name="T8" fmla="*/ 56 w 56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4">
                  <a:moveTo>
                    <a:pt x="56" y="24"/>
                  </a:moveTo>
                  <a:lnTo>
                    <a:pt x="56" y="8"/>
                  </a:lnTo>
                  <a:lnTo>
                    <a:pt x="0" y="0"/>
                  </a:lnTo>
                  <a:lnTo>
                    <a:pt x="0" y="16"/>
                  </a:lnTo>
                  <a:lnTo>
                    <a:pt x="56" y="2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05" name="Freeform 205"/>
            <p:cNvSpPr>
              <a:spLocks/>
            </p:cNvSpPr>
            <p:nvPr/>
          </p:nvSpPr>
          <p:spPr bwMode="auto">
            <a:xfrm>
              <a:off x="1991" y="3923"/>
              <a:ext cx="64" cy="24"/>
            </a:xfrm>
            <a:custGeom>
              <a:avLst/>
              <a:gdLst>
                <a:gd name="T0" fmla="*/ 64 w 64"/>
                <a:gd name="T1" fmla="*/ 24 h 24"/>
                <a:gd name="T2" fmla="*/ 64 w 64"/>
                <a:gd name="T3" fmla="*/ 8 h 24"/>
                <a:gd name="T4" fmla="*/ 0 w 64"/>
                <a:gd name="T5" fmla="*/ 0 h 24"/>
                <a:gd name="T6" fmla="*/ 0 w 64"/>
                <a:gd name="T7" fmla="*/ 16 h 24"/>
                <a:gd name="T8" fmla="*/ 64 w 6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4">
                  <a:moveTo>
                    <a:pt x="64" y="24"/>
                  </a:moveTo>
                  <a:lnTo>
                    <a:pt x="64" y="8"/>
                  </a:lnTo>
                  <a:lnTo>
                    <a:pt x="0" y="0"/>
                  </a:lnTo>
                  <a:lnTo>
                    <a:pt x="0" y="16"/>
                  </a:lnTo>
                  <a:lnTo>
                    <a:pt x="64" y="2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06" name="Freeform 206"/>
            <p:cNvSpPr>
              <a:spLocks/>
            </p:cNvSpPr>
            <p:nvPr/>
          </p:nvSpPr>
          <p:spPr bwMode="auto">
            <a:xfrm>
              <a:off x="1879" y="3891"/>
              <a:ext cx="64" cy="32"/>
            </a:xfrm>
            <a:custGeom>
              <a:avLst/>
              <a:gdLst>
                <a:gd name="T0" fmla="*/ 64 w 64"/>
                <a:gd name="T1" fmla="*/ 32 h 32"/>
                <a:gd name="T2" fmla="*/ 64 w 64"/>
                <a:gd name="T3" fmla="*/ 16 h 32"/>
                <a:gd name="T4" fmla="*/ 0 w 64"/>
                <a:gd name="T5" fmla="*/ 0 h 32"/>
                <a:gd name="T6" fmla="*/ 0 w 64"/>
                <a:gd name="T7" fmla="*/ 16 h 32"/>
                <a:gd name="T8" fmla="*/ 64 w 64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2">
                  <a:moveTo>
                    <a:pt x="64" y="32"/>
                  </a:moveTo>
                  <a:lnTo>
                    <a:pt x="64" y="16"/>
                  </a:lnTo>
                  <a:lnTo>
                    <a:pt x="0" y="0"/>
                  </a:lnTo>
                  <a:lnTo>
                    <a:pt x="0" y="16"/>
                  </a:lnTo>
                  <a:lnTo>
                    <a:pt x="64" y="3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07" name="Freeform 207"/>
            <p:cNvSpPr>
              <a:spLocks/>
            </p:cNvSpPr>
            <p:nvPr/>
          </p:nvSpPr>
          <p:spPr bwMode="auto">
            <a:xfrm>
              <a:off x="1775" y="3851"/>
              <a:ext cx="72" cy="40"/>
            </a:xfrm>
            <a:custGeom>
              <a:avLst/>
              <a:gdLst>
                <a:gd name="T0" fmla="*/ 64 w 72"/>
                <a:gd name="T1" fmla="*/ 40 h 40"/>
                <a:gd name="T2" fmla="*/ 72 w 72"/>
                <a:gd name="T3" fmla="*/ 24 h 40"/>
                <a:gd name="T4" fmla="*/ 8 w 72"/>
                <a:gd name="T5" fmla="*/ 0 h 40"/>
                <a:gd name="T6" fmla="*/ 0 w 72"/>
                <a:gd name="T7" fmla="*/ 16 h 40"/>
                <a:gd name="T8" fmla="*/ 64 w 72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0">
                  <a:moveTo>
                    <a:pt x="64" y="40"/>
                  </a:moveTo>
                  <a:lnTo>
                    <a:pt x="72" y="24"/>
                  </a:lnTo>
                  <a:lnTo>
                    <a:pt x="8" y="0"/>
                  </a:lnTo>
                  <a:lnTo>
                    <a:pt x="0" y="16"/>
                  </a:lnTo>
                  <a:lnTo>
                    <a:pt x="64" y="4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08" name="Freeform 208"/>
            <p:cNvSpPr>
              <a:spLocks/>
            </p:cNvSpPr>
            <p:nvPr/>
          </p:nvSpPr>
          <p:spPr bwMode="auto">
            <a:xfrm>
              <a:off x="1671" y="3811"/>
              <a:ext cx="64" cy="40"/>
            </a:xfrm>
            <a:custGeom>
              <a:avLst/>
              <a:gdLst>
                <a:gd name="T0" fmla="*/ 56 w 64"/>
                <a:gd name="T1" fmla="*/ 40 h 40"/>
                <a:gd name="T2" fmla="*/ 64 w 64"/>
                <a:gd name="T3" fmla="*/ 24 h 40"/>
                <a:gd name="T4" fmla="*/ 8 w 64"/>
                <a:gd name="T5" fmla="*/ 0 h 40"/>
                <a:gd name="T6" fmla="*/ 0 w 64"/>
                <a:gd name="T7" fmla="*/ 16 h 40"/>
                <a:gd name="T8" fmla="*/ 56 w 64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0">
                  <a:moveTo>
                    <a:pt x="56" y="40"/>
                  </a:moveTo>
                  <a:lnTo>
                    <a:pt x="64" y="24"/>
                  </a:lnTo>
                  <a:lnTo>
                    <a:pt x="8" y="0"/>
                  </a:lnTo>
                  <a:lnTo>
                    <a:pt x="0" y="16"/>
                  </a:lnTo>
                  <a:lnTo>
                    <a:pt x="56" y="4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09" name="Freeform 209"/>
            <p:cNvSpPr>
              <a:spLocks/>
            </p:cNvSpPr>
            <p:nvPr/>
          </p:nvSpPr>
          <p:spPr bwMode="auto">
            <a:xfrm>
              <a:off x="1583" y="3771"/>
              <a:ext cx="56" cy="32"/>
            </a:xfrm>
            <a:custGeom>
              <a:avLst/>
              <a:gdLst>
                <a:gd name="T0" fmla="*/ 48 w 56"/>
                <a:gd name="T1" fmla="*/ 32 h 32"/>
                <a:gd name="T2" fmla="*/ 56 w 56"/>
                <a:gd name="T3" fmla="*/ 16 h 32"/>
                <a:gd name="T4" fmla="*/ 8 w 56"/>
                <a:gd name="T5" fmla="*/ 0 h 32"/>
                <a:gd name="T6" fmla="*/ 8 w 56"/>
                <a:gd name="T7" fmla="*/ 0 h 32"/>
                <a:gd name="T8" fmla="*/ 0 w 56"/>
                <a:gd name="T9" fmla="*/ 16 h 32"/>
                <a:gd name="T10" fmla="*/ 0 w 56"/>
                <a:gd name="T11" fmla="*/ 16 h 32"/>
                <a:gd name="T12" fmla="*/ 48 w 56"/>
                <a:gd name="T13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2">
                  <a:moveTo>
                    <a:pt x="48" y="32"/>
                  </a:moveTo>
                  <a:lnTo>
                    <a:pt x="56" y="16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48" y="3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10" name="Freeform 210"/>
            <p:cNvSpPr>
              <a:spLocks/>
            </p:cNvSpPr>
            <p:nvPr/>
          </p:nvSpPr>
          <p:spPr bwMode="auto">
            <a:xfrm>
              <a:off x="1567" y="3763"/>
              <a:ext cx="24" cy="24"/>
            </a:xfrm>
            <a:custGeom>
              <a:avLst/>
              <a:gdLst>
                <a:gd name="T0" fmla="*/ 16 w 24"/>
                <a:gd name="T1" fmla="*/ 24 h 24"/>
                <a:gd name="T2" fmla="*/ 24 w 24"/>
                <a:gd name="T3" fmla="*/ 8 h 24"/>
                <a:gd name="T4" fmla="*/ 8 w 24"/>
                <a:gd name="T5" fmla="*/ 0 h 24"/>
                <a:gd name="T6" fmla="*/ 0 w 24"/>
                <a:gd name="T7" fmla="*/ 16 h 24"/>
                <a:gd name="T8" fmla="*/ 16 w 2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6" y="24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2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11" name="Freeform 211"/>
            <p:cNvSpPr>
              <a:spLocks/>
            </p:cNvSpPr>
            <p:nvPr/>
          </p:nvSpPr>
          <p:spPr bwMode="auto">
            <a:xfrm>
              <a:off x="1471" y="3707"/>
              <a:ext cx="64" cy="48"/>
            </a:xfrm>
            <a:custGeom>
              <a:avLst/>
              <a:gdLst>
                <a:gd name="T0" fmla="*/ 56 w 64"/>
                <a:gd name="T1" fmla="*/ 48 h 48"/>
                <a:gd name="T2" fmla="*/ 64 w 64"/>
                <a:gd name="T3" fmla="*/ 32 h 48"/>
                <a:gd name="T4" fmla="*/ 8 w 64"/>
                <a:gd name="T5" fmla="*/ 0 h 48"/>
                <a:gd name="T6" fmla="*/ 0 w 64"/>
                <a:gd name="T7" fmla="*/ 16 h 48"/>
                <a:gd name="T8" fmla="*/ 56 w 64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8">
                  <a:moveTo>
                    <a:pt x="56" y="48"/>
                  </a:moveTo>
                  <a:lnTo>
                    <a:pt x="64" y="32"/>
                  </a:lnTo>
                  <a:lnTo>
                    <a:pt x="8" y="0"/>
                  </a:lnTo>
                  <a:lnTo>
                    <a:pt x="0" y="16"/>
                  </a:lnTo>
                  <a:lnTo>
                    <a:pt x="56" y="4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12" name="Freeform 212"/>
            <p:cNvSpPr>
              <a:spLocks/>
            </p:cNvSpPr>
            <p:nvPr/>
          </p:nvSpPr>
          <p:spPr bwMode="auto">
            <a:xfrm>
              <a:off x="1407" y="3674"/>
              <a:ext cx="24" cy="24"/>
            </a:xfrm>
            <a:custGeom>
              <a:avLst/>
              <a:gdLst>
                <a:gd name="T0" fmla="*/ 16 w 24"/>
                <a:gd name="T1" fmla="*/ 24 h 24"/>
                <a:gd name="T2" fmla="*/ 24 w 24"/>
                <a:gd name="T3" fmla="*/ 8 h 24"/>
                <a:gd name="T4" fmla="*/ 8 w 24"/>
                <a:gd name="T5" fmla="*/ 0 h 24"/>
                <a:gd name="T6" fmla="*/ 8 w 24"/>
                <a:gd name="T7" fmla="*/ 0 h 24"/>
                <a:gd name="T8" fmla="*/ 0 w 24"/>
                <a:gd name="T9" fmla="*/ 16 h 24"/>
                <a:gd name="T10" fmla="*/ 0 w 24"/>
                <a:gd name="T11" fmla="*/ 16 h 24"/>
                <a:gd name="T12" fmla="*/ 16 w 24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4">
                  <a:moveTo>
                    <a:pt x="16" y="24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6" y="2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13" name="Freeform 213"/>
            <p:cNvSpPr>
              <a:spLocks/>
            </p:cNvSpPr>
            <p:nvPr/>
          </p:nvSpPr>
          <p:spPr bwMode="auto">
            <a:xfrm>
              <a:off x="1375" y="3650"/>
              <a:ext cx="40" cy="40"/>
            </a:xfrm>
            <a:custGeom>
              <a:avLst/>
              <a:gdLst>
                <a:gd name="T0" fmla="*/ 32 w 40"/>
                <a:gd name="T1" fmla="*/ 40 h 40"/>
                <a:gd name="T2" fmla="*/ 40 w 40"/>
                <a:gd name="T3" fmla="*/ 24 h 40"/>
                <a:gd name="T4" fmla="*/ 8 w 40"/>
                <a:gd name="T5" fmla="*/ 0 h 40"/>
                <a:gd name="T6" fmla="*/ 0 w 40"/>
                <a:gd name="T7" fmla="*/ 16 h 40"/>
                <a:gd name="T8" fmla="*/ 32 w 40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32" y="40"/>
                  </a:moveTo>
                  <a:lnTo>
                    <a:pt x="40" y="24"/>
                  </a:lnTo>
                  <a:lnTo>
                    <a:pt x="8" y="0"/>
                  </a:lnTo>
                  <a:lnTo>
                    <a:pt x="0" y="16"/>
                  </a:lnTo>
                  <a:lnTo>
                    <a:pt x="32" y="4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14" name="Freeform 214"/>
            <p:cNvSpPr>
              <a:spLocks/>
            </p:cNvSpPr>
            <p:nvPr/>
          </p:nvSpPr>
          <p:spPr bwMode="auto">
            <a:xfrm>
              <a:off x="1279" y="3586"/>
              <a:ext cx="64" cy="56"/>
            </a:xfrm>
            <a:custGeom>
              <a:avLst/>
              <a:gdLst>
                <a:gd name="T0" fmla="*/ 56 w 64"/>
                <a:gd name="T1" fmla="*/ 56 h 56"/>
                <a:gd name="T2" fmla="*/ 64 w 64"/>
                <a:gd name="T3" fmla="*/ 40 h 56"/>
                <a:gd name="T4" fmla="*/ 8 w 64"/>
                <a:gd name="T5" fmla="*/ 0 h 56"/>
                <a:gd name="T6" fmla="*/ 0 w 64"/>
                <a:gd name="T7" fmla="*/ 16 h 56"/>
                <a:gd name="T8" fmla="*/ 56 w 64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6">
                  <a:moveTo>
                    <a:pt x="56" y="56"/>
                  </a:moveTo>
                  <a:lnTo>
                    <a:pt x="64" y="4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56" y="5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15" name="Freeform 215"/>
            <p:cNvSpPr>
              <a:spLocks/>
            </p:cNvSpPr>
            <p:nvPr/>
          </p:nvSpPr>
          <p:spPr bwMode="auto">
            <a:xfrm>
              <a:off x="1191" y="3522"/>
              <a:ext cx="56" cy="56"/>
            </a:xfrm>
            <a:custGeom>
              <a:avLst/>
              <a:gdLst>
                <a:gd name="T0" fmla="*/ 48 w 56"/>
                <a:gd name="T1" fmla="*/ 56 h 56"/>
                <a:gd name="T2" fmla="*/ 56 w 56"/>
                <a:gd name="T3" fmla="*/ 48 h 56"/>
                <a:gd name="T4" fmla="*/ 8 w 56"/>
                <a:gd name="T5" fmla="*/ 0 h 56"/>
                <a:gd name="T6" fmla="*/ 0 w 56"/>
                <a:gd name="T7" fmla="*/ 8 h 56"/>
                <a:gd name="T8" fmla="*/ 48 w 5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48" y="56"/>
                  </a:moveTo>
                  <a:lnTo>
                    <a:pt x="56" y="48"/>
                  </a:lnTo>
                  <a:lnTo>
                    <a:pt x="8" y="0"/>
                  </a:lnTo>
                  <a:lnTo>
                    <a:pt x="0" y="8"/>
                  </a:lnTo>
                  <a:lnTo>
                    <a:pt x="48" y="5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16" name="Freeform 216"/>
            <p:cNvSpPr>
              <a:spLocks/>
            </p:cNvSpPr>
            <p:nvPr/>
          </p:nvSpPr>
          <p:spPr bwMode="auto">
            <a:xfrm>
              <a:off x="1103" y="3450"/>
              <a:ext cx="56" cy="56"/>
            </a:xfrm>
            <a:custGeom>
              <a:avLst/>
              <a:gdLst>
                <a:gd name="T0" fmla="*/ 48 w 56"/>
                <a:gd name="T1" fmla="*/ 56 h 56"/>
                <a:gd name="T2" fmla="*/ 56 w 56"/>
                <a:gd name="T3" fmla="*/ 40 h 56"/>
                <a:gd name="T4" fmla="*/ 8 w 56"/>
                <a:gd name="T5" fmla="*/ 0 h 56"/>
                <a:gd name="T6" fmla="*/ 0 w 56"/>
                <a:gd name="T7" fmla="*/ 16 h 56"/>
                <a:gd name="T8" fmla="*/ 48 w 5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48" y="56"/>
                  </a:moveTo>
                  <a:lnTo>
                    <a:pt x="56" y="4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8" y="5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17" name="Freeform 217"/>
            <p:cNvSpPr>
              <a:spLocks/>
            </p:cNvSpPr>
            <p:nvPr/>
          </p:nvSpPr>
          <p:spPr bwMode="auto">
            <a:xfrm>
              <a:off x="1015" y="3370"/>
              <a:ext cx="56" cy="56"/>
            </a:xfrm>
            <a:custGeom>
              <a:avLst/>
              <a:gdLst>
                <a:gd name="T0" fmla="*/ 48 w 56"/>
                <a:gd name="T1" fmla="*/ 56 h 56"/>
                <a:gd name="T2" fmla="*/ 56 w 56"/>
                <a:gd name="T3" fmla="*/ 40 h 56"/>
                <a:gd name="T4" fmla="*/ 8 w 56"/>
                <a:gd name="T5" fmla="*/ 0 h 56"/>
                <a:gd name="T6" fmla="*/ 0 w 56"/>
                <a:gd name="T7" fmla="*/ 16 h 56"/>
                <a:gd name="T8" fmla="*/ 48 w 5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48" y="56"/>
                  </a:moveTo>
                  <a:lnTo>
                    <a:pt x="56" y="4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8" y="5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18" name="Freeform 218"/>
            <p:cNvSpPr>
              <a:spLocks/>
            </p:cNvSpPr>
            <p:nvPr/>
          </p:nvSpPr>
          <p:spPr bwMode="auto">
            <a:xfrm>
              <a:off x="943" y="3306"/>
              <a:ext cx="48" cy="48"/>
            </a:xfrm>
            <a:custGeom>
              <a:avLst/>
              <a:gdLst>
                <a:gd name="T0" fmla="*/ 40 w 48"/>
                <a:gd name="T1" fmla="*/ 48 h 48"/>
                <a:gd name="T2" fmla="*/ 48 w 48"/>
                <a:gd name="T3" fmla="*/ 40 h 48"/>
                <a:gd name="T4" fmla="*/ 8 w 48"/>
                <a:gd name="T5" fmla="*/ 0 h 48"/>
                <a:gd name="T6" fmla="*/ 8 w 48"/>
                <a:gd name="T7" fmla="*/ 0 h 48"/>
                <a:gd name="T8" fmla="*/ 0 w 48"/>
                <a:gd name="T9" fmla="*/ 8 h 48"/>
                <a:gd name="T10" fmla="*/ 0 w 48"/>
                <a:gd name="T11" fmla="*/ 8 h 48"/>
                <a:gd name="T12" fmla="*/ 40 w 4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40" y="48"/>
                  </a:moveTo>
                  <a:lnTo>
                    <a:pt x="48" y="4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40" y="4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19" name="Freeform 219"/>
            <p:cNvSpPr>
              <a:spLocks/>
            </p:cNvSpPr>
            <p:nvPr/>
          </p:nvSpPr>
          <p:spPr bwMode="auto">
            <a:xfrm>
              <a:off x="935" y="3298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8 h 16"/>
                <a:gd name="T4" fmla="*/ 8 w 16"/>
                <a:gd name="T5" fmla="*/ 0 h 16"/>
                <a:gd name="T6" fmla="*/ 0 w 16"/>
                <a:gd name="T7" fmla="*/ 8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20" name="Freeform 220"/>
            <p:cNvSpPr>
              <a:spLocks/>
            </p:cNvSpPr>
            <p:nvPr/>
          </p:nvSpPr>
          <p:spPr bwMode="auto">
            <a:xfrm>
              <a:off x="863" y="3210"/>
              <a:ext cx="56" cy="56"/>
            </a:xfrm>
            <a:custGeom>
              <a:avLst/>
              <a:gdLst>
                <a:gd name="T0" fmla="*/ 48 w 56"/>
                <a:gd name="T1" fmla="*/ 56 h 56"/>
                <a:gd name="T2" fmla="*/ 56 w 56"/>
                <a:gd name="T3" fmla="*/ 48 h 56"/>
                <a:gd name="T4" fmla="*/ 8 w 56"/>
                <a:gd name="T5" fmla="*/ 0 h 56"/>
                <a:gd name="T6" fmla="*/ 0 w 56"/>
                <a:gd name="T7" fmla="*/ 8 h 56"/>
                <a:gd name="T8" fmla="*/ 48 w 56"/>
                <a:gd name="T9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48" y="56"/>
                  </a:moveTo>
                  <a:lnTo>
                    <a:pt x="56" y="48"/>
                  </a:lnTo>
                  <a:lnTo>
                    <a:pt x="8" y="0"/>
                  </a:lnTo>
                  <a:lnTo>
                    <a:pt x="0" y="8"/>
                  </a:lnTo>
                  <a:lnTo>
                    <a:pt x="48" y="5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21" name="Freeform 221"/>
            <p:cNvSpPr>
              <a:spLocks/>
            </p:cNvSpPr>
            <p:nvPr/>
          </p:nvSpPr>
          <p:spPr bwMode="auto">
            <a:xfrm>
              <a:off x="807" y="3146"/>
              <a:ext cx="32" cy="32"/>
            </a:xfrm>
            <a:custGeom>
              <a:avLst/>
              <a:gdLst>
                <a:gd name="T0" fmla="*/ 16 w 32"/>
                <a:gd name="T1" fmla="*/ 32 h 32"/>
                <a:gd name="T2" fmla="*/ 32 w 32"/>
                <a:gd name="T3" fmla="*/ 24 h 32"/>
                <a:gd name="T4" fmla="*/ 16 w 32"/>
                <a:gd name="T5" fmla="*/ 0 h 32"/>
                <a:gd name="T6" fmla="*/ 0 w 32"/>
                <a:gd name="T7" fmla="*/ 8 h 32"/>
                <a:gd name="T8" fmla="*/ 16 w 32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lnTo>
                    <a:pt x="32" y="24"/>
                  </a:lnTo>
                  <a:lnTo>
                    <a:pt x="16" y="0"/>
                  </a:lnTo>
                  <a:lnTo>
                    <a:pt x="0" y="8"/>
                  </a:lnTo>
                  <a:lnTo>
                    <a:pt x="16" y="3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22" name="Freeform 222"/>
            <p:cNvSpPr>
              <a:spLocks/>
            </p:cNvSpPr>
            <p:nvPr/>
          </p:nvSpPr>
          <p:spPr bwMode="auto">
            <a:xfrm>
              <a:off x="735" y="2314"/>
              <a:ext cx="24" cy="32"/>
            </a:xfrm>
            <a:custGeom>
              <a:avLst/>
              <a:gdLst>
                <a:gd name="T0" fmla="*/ 0 w 24"/>
                <a:gd name="T1" fmla="*/ 24 h 32"/>
                <a:gd name="T2" fmla="*/ 16 w 24"/>
                <a:gd name="T3" fmla="*/ 32 h 32"/>
                <a:gd name="T4" fmla="*/ 24 w 24"/>
                <a:gd name="T5" fmla="*/ 8 h 32"/>
                <a:gd name="T6" fmla="*/ 8 w 24"/>
                <a:gd name="T7" fmla="*/ 0 h 32"/>
                <a:gd name="T8" fmla="*/ 0 w 24"/>
                <a:gd name="T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2">
                  <a:moveTo>
                    <a:pt x="0" y="24"/>
                  </a:moveTo>
                  <a:lnTo>
                    <a:pt x="16" y="32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2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23" name="Freeform 223"/>
            <p:cNvSpPr>
              <a:spLocks/>
            </p:cNvSpPr>
            <p:nvPr/>
          </p:nvSpPr>
          <p:spPr bwMode="auto">
            <a:xfrm>
              <a:off x="759" y="2209"/>
              <a:ext cx="40" cy="65"/>
            </a:xfrm>
            <a:custGeom>
              <a:avLst/>
              <a:gdLst>
                <a:gd name="T0" fmla="*/ 0 w 40"/>
                <a:gd name="T1" fmla="*/ 57 h 65"/>
                <a:gd name="T2" fmla="*/ 16 w 40"/>
                <a:gd name="T3" fmla="*/ 65 h 65"/>
                <a:gd name="T4" fmla="*/ 40 w 40"/>
                <a:gd name="T5" fmla="*/ 8 h 65"/>
                <a:gd name="T6" fmla="*/ 24 w 40"/>
                <a:gd name="T7" fmla="*/ 0 h 65"/>
                <a:gd name="T8" fmla="*/ 0 w 40"/>
                <a:gd name="T9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5">
                  <a:moveTo>
                    <a:pt x="0" y="57"/>
                  </a:moveTo>
                  <a:lnTo>
                    <a:pt x="16" y="65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0" y="5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24" name="Freeform 224"/>
            <p:cNvSpPr>
              <a:spLocks/>
            </p:cNvSpPr>
            <p:nvPr/>
          </p:nvSpPr>
          <p:spPr bwMode="auto">
            <a:xfrm>
              <a:off x="799" y="2105"/>
              <a:ext cx="40" cy="64"/>
            </a:xfrm>
            <a:custGeom>
              <a:avLst/>
              <a:gdLst>
                <a:gd name="T0" fmla="*/ 0 w 40"/>
                <a:gd name="T1" fmla="*/ 56 h 64"/>
                <a:gd name="T2" fmla="*/ 16 w 40"/>
                <a:gd name="T3" fmla="*/ 64 h 64"/>
                <a:gd name="T4" fmla="*/ 40 w 40"/>
                <a:gd name="T5" fmla="*/ 8 h 64"/>
                <a:gd name="T6" fmla="*/ 24 w 40"/>
                <a:gd name="T7" fmla="*/ 0 h 64"/>
                <a:gd name="T8" fmla="*/ 0 w 40"/>
                <a:gd name="T9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4">
                  <a:moveTo>
                    <a:pt x="0" y="56"/>
                  </a:moveTo>
                  <a:lnTo>
                    <a:pt x="16" y="6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0" y="5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25" name="Freeform 225"/>
            <p:cNvSpPr>
              <a:spLocks/>
            </p:cNvSpPr>
            <p:nvPr/>
          </p:nvSpPr>
          <p:spPr bwMode="auto">
            <a:xfrm>
              <a:off x="839" y="2009"/>
              <a:ext cx="32" cy="56"/>
            </a:xfrm>
            <a:custGeom>
              <a:avLst/>
              <a:gdLst>
                <a:gd name="T0" fmla="*/ 0 w 32"/>
                <a:gd name="T1" fmla="*/ 48 h 56"/>
                <a:gd name="T2" fmla="*/ 16 w 32"/>
                <a:gd name="T3" fmla="*/ 56 h 56"/>
                <a:gd name="T4" fmla="*/ 32 w 32"/>
                <a:gd name="T5" fmla="*/ 8 h 56"/>
                <a:gd name="T6" fmla="*/ 32 w 32"/>
                <a:gd name="T7" fmla="*/ 8 h 56"/>
                <a:gd name="T8" fmla="*/ 24 w 32"/>
                <a:gd name="T9" fmla="*/ 0 h 56"/>
                <a:gd name="T10" fmla="*/ 16 w 32"/>
                <a:gd name="T11" fmla="*/ 0 h 56"/>
                <a:gd name="T12" fmla="*/ 0 w 32"/>
                <a:gd name="T13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6">
                  <a:moveTo>
                    <a:pt x="0" y="48"/>
                  </a:moveTo>
                  <a:lnTo>
                    <a:pt x="16" y="56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4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26" name="Freeform 226"/>
            <p:cNvSpPr>
              <a:spLocks/>
            </p:cNvSpPr>
            <p:nvPr/>
          </p:nvSpPr>
          <p:spPr bwMode="auto">
            <a:xfrm>
              <a:off x="863" y="2001"/>
              <a:ext cx="16" cy="16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lnTo>
                    <a:pt x="8" y="16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27" name="Freeform 227"/>
            <p:cNvSpPr>
              <a:spLocks/>
            </p:cNvSpPr>
            <p:nvPr/>
          </p:nvSpPr>
          <p:spPr bwMode="auto">
            <a:xfrm>
              <a:off x="887" y="1897"/>
              <a:ext cx="48" cy="64"/>
            </a:xfrm>
            <a:custGeom>
              <a:avLst/>
              <a:gdLst>
                <a:gd name="T0" fmla="*/ 0 w 48"/>
                <a:gd name="T1" fmla="*/ 56 h 64"/>
                <a:gd name="T2" fmla="*/ 16 w 48"/>
                <a:gd name="T3" fmla="*/ 64 h 64"/>
                <a:gd name="T4" fmla="*/ 48 w 48"/>
                <a:gd name="T5" fmla="*/ 8 h 64"/>
                <a:gd name="T6" fmla="*/ 32 w 48"/>
                <a:gd name="T7" fmla="*/ 0 h 64"/>
                <a:gd name="T8" fmla="*/ 0 w 48"/>
                <a:gd name="T9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56"/>
                  </a:moveTo>
                  <a:lnTo>
                    <a:pt x="16" y="64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0" y="5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28" name="Freeform 228"/>
            <p:cNvSpPr>
              <a:spLocks/>
            </p:cNvSpPr>
            <p:nvPr/>
          </p:nvSpPr>
          <p:spPr bwMode="auto">
            <a:xfrm>
              <a:off x="935" y="1801"/>
              <a:ext cx="48" cy="64"/>
            </a:xfrm>
            <a:custGeom>
              <a:avLst/>
              <a:gdLst>
                <a:gd name="T0" fmla="*/ 0 w 48"/>
                <a:gd name="T1" fmla="*/ 56 h 64"/>
                <a:gd name="T2" fmla="*/ 16 w 48"/>
                <a:gd name="T3" fmla="*/ 64 h 64"/>
                <a:gd name="T4" fmla="*/ 48 w 48"/>
                <a:gd name="T5" fmla="*/ 8 h 64"/>
                <a:gd name="T6" fmla="*/ 32 w 48"/>
                <a:gd name="T7" fmla="*/ 0 h 64"/>
                <a:gd name="T8" fmla="*/ 0 w 48"/>
                <a:gd name="T9" fmla="*/ 5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0" y="56"/>
                  </a:moveTo>
                  <a:lnTo>
                    <a:pt x="16" y="64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0" y="5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29" name="Freeform 229"/>
            <p:cNvSpPr>
              <a:spLocks/>
            </p:cNvSpPr>
            <p:nvPr/>
          </p:nvSpPr>
          <p:spPr bwMode="auto">
            <a:xfrm>
              <a:off x="991" y="1721"/>
              <a:ext cx="40" cy="48"/>
            </a:xfrm>
            <a:custGeom>
              <a:avLst/>
              <a:gdLst>
                <a:gd name="T0" fmla="*/ 0 w 40"/>
                <a:gd name="T1" fmla="*/ 40 h 48"/>
                <a:gd name="T2" fmla="*/ 16 w 40"/>
                <a:gd name="T3" fmla="*/ 48 h 48"/>
                <a:gd name="T4" fmla="*/ 40 w 40"/>
                <a:gd name="T5" fmla="*/ 8 h 48"/>
                <a:gd name="T6" fmla="*/ 40 w 40"/>
                <a:gd name="T7" fmla="*/ 8 h 48"/>
                <a:gd name="T8" fmla="*/ 24 w 40"/>
                <a:gd name="T9" fmla="*/ 0 h 48"/>
                <a:gd name="T10" fmla="*/ 24 w 40"/>
                <a:gd name="T11" fmla="*/ 0 h 48"/>
                <a:gd name="T12" fmla="*/ 0 w 40"/>
                <a:gd name="T1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8">
                  <a:moveTo>
                    <a:pt x="0" y="40"/>
                  </a:moveTo>
                  <a:lnTo>
                    <a:pt x="16" y="48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0" y="4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30" name="Freeform 230"/>
            <p:cNvSpPr>
              <a:spLocks/>
            </p:cNvSpPr>
            <p:nvPr/>
          </p:nvSpPr>
          <p:spPr bwMode="auto">
            <a:xfrm>
              <a:off x="1015" y="1705"/>
              <a:ext cx="24" cy="24"/>
            </a:xfrm>
            <a:custGeom>
              <a:avLst/>
              <a:gdLst>
                <a:gd name="T0" fmla="*/ 0 w 24"/>
                <a:gd name="T1" fmla="*/ 16 h 24"/>
                <a:gd name="T2" fmla="*/ 16 w 24"/>
                <a:gd name="T3" fmla="*/ 24 h 24"/>
                <a:gd name="T4" fmla="*/ 24 w 24"/>
                <a:gd name="T5" fmla="*/ 8 h 24"/>
                <a:gd name="T6" fmla="*/ 8 w 24"/>
                <a:gd name="T7" fmla="*/ 0 h 24"/>
                <a:gd name="T8" fmla="*/ 0 w 24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0" y="16"/>
                  </a:moveTo>
                  <a:lnTo>
                    <a:pt x="16" y="24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31" name="Freeform 231"/>
            <p:cNvSpPr>
              <a:spLocks/>
            </p:cNvSpPr>
            <p:nvPr/>
          </p:nvSpPr>
          <p:spPr bwMode="auto">
            <a:xfrm>
              <a:off x="1055" y="1617"/>
              <a:ext cx="48" cy="56"/>
            </a:xfrm>
            <a:custGeom>
              <a:avLst/>
              <a:gdLst>
                <a:gd name="T0" fmla="*/ 0 w 48"/>
                <a:gd name="T1" fmla="*/ 48 h 56"/>
                <a:gd name="T2" fmla="*/ 16 w 48"/>
                <a:gd name="T3" fmla="*/ 56 h 56"/>
                <a:gd name="T4" fmla="*/ 48 w 48"/>
                <a:gd name="T5" fmla="*/ 8 h 56"/>
                <a:gd name="T6" fmla="*/ 32 w 48"/>
                <a:gd name="T7" fmla="*/ 0 h 56"/>
                <a:gd name="T8" fmla="*/ 0 w 48"/>
                <a:gd name="T9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6">
                  <a:moveTo>
                    <a:pt x="0" y="48"/>
                  </a:moveTo>
                  <a:lnTo>
                    <a:pt x="16" y="5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0" y="4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32" name="Freeform 232"/>
            <p:cNvSpPr>
              <a:spLocks/>
            </p:cNvSpPr>
            <p:nvPr/>
          </p:nvSpPr>
          <p:spPr bwMode="auto">
            <a:xfrm>
              <a:off x="1119" y="1529"/>
              <a:ext cx="48" cy="56"/>
            </a:xfrm>
            <a:custGeom>
              <a:avLst/>
              <a:gdLst>
                <a:gd name="T0" fmla="*/ 0 w 48"/>
                <a:gd name="T1" fmla="*/ 48 h 56"/>
                <a:gd name="T2" fmla="*/ 16 w 48"/>
                <a:gd name="T3" fmla="*/ 56 h 56"/>
                <a:gd name="T4" fmla="*/ 48 w 48"/>
                <a:gd name="T5" fmla="*/ 8 h 56"/>
                <a:gd name="T6" fmla="*/ 32 w 48"/>
                <a:gd name="T7" fmla="*/ 0 h 56"/>
                <a:gd name="T8" fmla="*/ 0 w 48"/>
                <a:gd name="T9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6">
                  <a:moveTo>
                    <a:pt x="0" y="48"/>
                  </a:moveTo>
                  <a:lnTo>
                    <a:pt x="16" y="5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0" y="4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33" name="Freeform 233"/>
            <p:cNvSpPr>
              <a:spLocks/>
            </p:cNvSpPr>
            <p:nvPr/>
          </p:nvSpPr>
          <p:spPr bwMode="auto">
            <a:xfrm>
              <a:off x="1183" y="1465"/>
              <a:ext cx="32" cy="32"/>
            </a:xfrm>
            <a:custGeom>
              <a:avLst/>
              <a:gdLst>
                <a:gd name="T0" fmla="*/ 0 w 32"/>
                <a:gd name="T1" fmla="*/ 24 h 32"/>
                <a:gd name="T2" fmla="*/ 16 w 32"/>
                <a:gd name="T3" fmla="*/ 32 h 32"/>
                <a:gd name="T4" fmla="*/ 32 w 32"/>
                <a:gd name="T5" fmla="*/ 8 h 32"/>
                <a:gd name="T6" fmla="*/ 32 w 32"/>
                <a:gd name="T7" fmla="*/ 8 h 32"/>
                <a:gd name="T8" fmla="*/ 24 w 32"/>
                <a:gd name="T9" fmla="*/ 0 h 32"/>
                <a:gd name="T10" fmla="*/ 16 w 32"/>
                <a:gd name="T11" fmla="*/ 0 h 32"/>
                <a:gd name="T12" fmla="*/ 0 w 32"/>
                <a:gd name="T13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0" y="24"/>
                  </a:moveTo>
                  <a:lnTo>
                    <a:pt x="16" y="32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2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34" name="Freeform 234"/>
            <p:cNvSpPr>
              <a:spLocks/>
            </p:cNvSpPr>
            <p:nvPr/>
          </p:nvSpPr>
          <p:spPr bwMode="auto">
            <a:xfrm>
              <a:off x="1207" y="1441"/>
              <a:ext cx="32" cy="32"/>
            </a:xfrm>
            <a:custGeom>
              <a:avLst/>
              <a:gdLst>
                <a:gd name="T0" fmla="*/ 0 w 32"/>
                <a:gd name="T1" fmla="*/ 24 h 32"/>
                <a:gd name="T2" fmla="*/ 8 w 32"/>
                <a:gd name="T3" fmla="*/ 32 h 32"/>
                <a:gd name="T4" fmla="*/ 32 w 32"/>
                <a:gd name="T5" fmla="*/ 8 h 32"/>
                <a:gd name="T6" fmla="*/ 24 w 32"/>
                <a:gd name="T7" fmla="*/ 0 h 32"/>
                <a:gd name="T8" fmla="*/ 0 w 32"/>
                <a:gd name="T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0" y="24"/>
                  </a:moveTo>
                  <a:lnTo>
                    <a:pt x="8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0" y="2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35" name="Freeform 235"/>
            <p:cNvSpPr>
              <a:spLocks/>
            </p:cNvSpPr>
            <p:nvPr/>
          </p:nvSpPr>
          <p:spPr bwMode="auto">
            <a:xfrm>
              <a:off x="1263" y="1353"/>
              <a:ext cx="56" cy="56"/>
            </a:xfrm>
            <a:custGeom>
              <a:avLst/>
              <a:gdLst>
                <a:gd name="T0" fmla="*/ 0 w 56"/>
                <a:gd name="T1" fmla="*/ 40 h 56"/>
                <a:gd name="T2" fmla="*/ 8 w 56"/>
                <a:gd name="T3" fmla="*/ 56 h 56"/>
                <a:gd name="T4" fmla="*/ 56 w 56"/>
                <a:gd name="T5" fmla="*/ 16 h 56"/>
                <a:gd name="T6" fmla="*/ 48 w 56"/>
                <a:gd name="T7" fmla="*/ 0 h 56"/>
                <a:gd name="T8" fmla="*/ 0 w 56"/>
                <a:gd name="T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40"/>
                  </a:moveTo>
                  <a:lnTo>
                    <a:pt x="8" y="56"/>
                  </a:lnTo>
                  <a:lnTo>
                    <a:pt x="56" y="16"/>
                  </a:lnTo>
                  <a:lnTo>
                    <a:pt x="48" y="0"/>
                  </a:lnTo>
                  <a:lnTo>
                    <a:pt x="0" y="4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36" name="Freeform 236"/>
            <p:cNvSpPr>
              <a:spLocks/>
            </p:cNvSpPr>
            <p:nvPr/>
          </p:nvSpPr>
          <p:spPr bwMode="auto">
            <a:xfrm>
              <a:off x="1343" y="1281"/>
              <a:ext cx="48" cy="48"/>
            </a:xfrm>
            <a:custGeom>
              <a:avLst/>
              <a:gdLst>
                <a:gd name="T0" fmla="*/ 0 w 48"/>
                <a:gd name="T1" fmla="*/ 40 h 48"/>
                <a:gd name="T2" fmla="*/ 8 w 48"/>
                <a:gd name="T3" fmla="*/ 48 h 48"/>
                <a:gd name="T4" fmla="*/ 48 w 48"/>
                <a:gd name="T5" fmla="*/ 8 h 48"/>
                <a:gd name="T6" fmla="*/ 40 w 48"/>
                <a:gd name="T7" fmla="*/ 0 h 48"/>
                <a:gd name="T8" fmla="*/ 0 w 48"/>
                <a:gd name="T9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0" y="40"/>
                  </a:moveTo>
                  <a:lnTo>
                    <a:pt x="8" y="4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0" y="4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37" name="Freeform 237"/>
            <p:cNvSpPr>
              <a:spLocks/>
            </p:cNvSpPr>
            <p:nvPr/>
          </p:nvSpPr>
          <p:spPr bwMode="auto">
            <a:xfrm>
              <a:off x="1415" y="1225"/>
              <a:ext cx="16" cy="24"/>
            </a:xfrm>
            <a:custGeom>
              <a:avLst/>
              <a:gdLst>
                <a:gd name="T0" fmla="*/ 0 w 16"/>
                <a:gd name="T1" fmla="*/ 16 h 24"/>
                <a:gd name="T2" fmla="*/ 8 w 16"/>
                <a:gd name="T3" fmla="*/ 24 h 24"/>
                <a:gd name="T4" fmla="*/ 16 w 16"/>
                <a:gd name="T5" fmla="*/ 16 h 24"/>
                <a:gd name="T6" fmla="*/ 16 w 16"/>
                <a:gd name="T7" fmla="*/ 16 h 24"/>
                <a:gd name="T8" fmla="*/ 8 w 16"/>
                <a:gd name="T9" fmla="*/ 0 h 24"/>
                <a:gd name="T10" fmla="*/ 8 w 16"/>
                <a:gd name="T11" fmla="*/ 8 h 24"/>
                <a:gd name="T12" fmla="*/ 0 w 16"/>
                <a:gd name="T13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4">
                  <a:moveTo>
                    <a:pt x="0" y="16"/>
                  </a:moveTo>
                  <a:lnTo>
                    <a:pt x="8" y="24"/>
                  </a:lnTo>
                  <a:lnTo>
                    <a:pt x="16" y="16"/>
                  </a:lnTo>
                  <a:lnTo>
                    <a:pt x="16" y="16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38" name="Freeform 238"/>
            <p:cNvSpPr>
              <a:spLocks/>
            </p:cNvSpPr>
            <p:nvPr/>
          </p:nvSpPr>
          <p:spPr bwMode="auto">
            <a:xfrm>
              <a:off x="1423" y="1193"/>
              <a:ext cx="48" cy="48"/>
            </a:xfrm>
            <a:custGeom>
              <a:avLst/>
              <a:gdLst>
                <a:gd name="T0" fmla="*/ 0 w 48"/>
                <a:gd name="T1" fmla="*/ 32 h 48"/>
                <a:gd name="T2" fmla="*/ 8 w 48"/>
                <a:gd name="T3" fmla="*/ 48 h 48"/>
                <a:gd name="T4" fmla="*/ 48 w 48"/>
                <a:gd name="T5" fmla="*/ 16 h 48"/>
                <a:gd name="T6" fmla="*/ 40 w 48"/>
                <a:gd name="T7" fmla="*/ 0 h 48"/>
                <a:gd name="T8" fmla="*/ 0 w 48"/>
                <a:gd name="T9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0" y="32"/>
                  </a:moveTo>
                  <a:lnTo>
                    <a:pt x="8" y="48"/>
                  </a:lnTo>
                  <a:lnTo>
                    <a:pt x="48" y="16"/>
                  </a:lnTo>
                  <a:lnTo>
                    <a:pt x="40" y="0"/>
                  </a:lnTo>
                  <a:lnTo>
                    <a:pt x="0" y="3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39" name="Freeform 239"/>
            <p:cNvSpPr>
              <a:spLocks/>
            </p:cNvSpPr>
            <p:nvPr/>
          </p:nvSpPr>
          <p:spPr bwMode="auto">
            <a:xfrm>
              <a:off x="1503" y="1121"/>
              <a:ext cx="56" cy="56"/>
            </a:xfrm>
            <a:custGeom>
              <a:avLst/>
              <a:gdLst>
                <a:gd name="T0" fmla="*/ 0 w 56"/>
                <a:gd name="T1" fmla="*/ 40 h 56"/>
                <a:gd name="T2" fmla="*/ 8 w 56"/>
                <a:gd name="T3" fmla="*/ 56 h 56"/>
                <a:gd name="T4" fmla="*/ 56 w 56"/>
                <a:gd name="T5" fmla="*/ 16 h 56"/>
                <a:gd name="T6" fmla="*/ 48 w 56"/>
                <a:gd name="T7" fmla="*/ 0 h 56"/>
                <a:gd name="T8" fmla="*/ 0 w 56"/>
                <a:gd name="T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40"/>
                  </a:moveTo>
                  <a:lnTo>
                    <a:pt x="8" y="56"/>
                  </a:lnTo>
                  <a:lnTo>
                    <a:pt x="56" y="16"/>
                  </a:lnTo>
                  <a:lnTo>
                    <a:pt x="48" y="0"/>
                  </a:lnTo>
                  <a:lnTo>
                    <a:pt x="0" y="4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40" name="Freeform 240"/>
            <p:cNvSpPr>
              <a:spLocks/>
            </p:cNvSpPr>
            <p:nvPr/>
          </p:nvSpPr>
          <p:spPr bwMode="auto">
            <a:xfrm>
              <a:off x="1591" y="1057"/>
              <a:ext cx="56" cy="56"/>
            </a:xfrm>
            <a:custGeom>
              <a:avLst/>
              <a:gdLst>
                <a:gd name="T0" fmla="*/ 0 w 56"/>
                <a:gd name="T1" fmla="*/ 40 h 56"/>
                <a:gd name="T2" fmla="*/ 8 w 56"/>
                <a:gd name="T3" fmla="*/ 56 h 56"/>
                <a:gd name="T4" fmla="*/ 56 w 56"/>
                <a:gd name="T5" fmla="*/ 16 h 56"/>
                <a:gd name="T6" fmla="*/ 48 w 56"/>
                <a:gd name="T7" fmla="*/ 0 h 56"/>
                <a:gd name="T8" fmla="*/ 0 w 56"/>
                <a:gd name="T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0" y="40"/>
                  </a:moveTo>
                  <a:lnTo>
                    <a:pt x="8" y="56"/>
                  </a:lnTo>
                  <a:lnTo>
                    <a:pt x="56" y="16"/>
                  </a:lnTo>
                  <a:lnTo>
                    <a:pt x="48" y="0"/>
                  </a:lnTo>
                  <a:lnTo>
                    <a:pt x="0" y="4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41" name="Freeform 241"/>
            <p:cNvSpPr>
              <a:spLocks/>
            </p:cNvSpPr>
            <p:nvPr/>
          </p:nvSpPr>
          <p:spPr bwMode="auto">
            <a:xfrm>
              <a:off x="1679" y="993"/>
              <a:ext cx="56" cy="48"/>
            </a:xfrm>
            <a:custGeom>
              <a:avLst/>
              <a:gdLst>
                <a:gd name="T0" fmla="*/ 0 w 56"/>
                <a:gd name="T1" fmla="*/ 32 h 48"/>
                <a:gd name="T2" fmla="*/ 8 w 56"/>
                <a:gd name="T3" fmla="*/ 48 h 48"/>
                <a:gd name="T4" fmla="*/ 56 w 56"/>
                <a:gd name="T5" fmla="*/ 16 h 48"/>
                <a:gd name="T6" fmla="*/ 48 w 56"/>
                <a:gd name="T7" fmla="*/ 0 h 48"/>
                <a:gd name="T8" fmla="*/ 0 w 56"/>
                <a:gd name="T9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8">
                  <a:moveTo>
                    <a:pt x="0" y="32"/>
                  </a:moveTo>
                  <a:lnTo>
                    <a:pt x="8" y="48"/>
                  </a:lnTo>
                  <a:lnTo>
                    <a:pt x="56" y="16"/>
                  </a:lnTo>
                  <a:lnTo>
                    <a:pt x="48" y="0"/>
                  </a:lnTo>
                  <a:lnTo>
                    <a:pt x="0" y="3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42" name="Freeform 242"/>
            <p:cNvSpPr>
              <a:spLocks/>
            </p:cNvSpPr>
            <p:nvPr/>
          </p:nvSpPr>
          <p:spPr bwMode="auto">
            <a:xfrm>
              <a:off x="1767" y="929"/>
              <a:ext cx="64" cy="56"/>
            </a:xfrm>
            <a:custGeom>
              <a:avLst/>
              <a:gdLst>
                <a:gd name="T0" fmla="*/ 0 w 64"/>
                <a:gd name="T1" fmla="*/ 40 h 56"/>
                <a:gd name="T2" fmla="*/ 8 w 64"/>
                <a:gd name="T3" fmla="*/ 56 h 56"/>
                <a:gd name="T4" fmla="*/ 64 w 64"/>
                <a:gd name="T5" fmla="*/ 16 h 56"/>
                <a:gd name="T6" fmla="*/ 56 w 64"/>
                <a:gd name="T7" fmla="*/ 0 h 56"/>
                <a:gd name="T8" fmla="*/ 0 w 64"/>
                <a:gd name="T9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6">
                  <a:moveTo>
                    <a:pt x="0" y="40"/>
                  </a:moveTo>
                  <a:lnTo>
                    <a:pt x="8" y="5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0" y="4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43" name="Freeform 243"/>
            <p:cNvSpPr>
              <a:spLocks/>
            </p:cNvSpPr>
            <p:nvPr/>
          </p:nvSpPr>
          <p:spPr bwMode="auto">
            <a:xfrm>
              <a:off x="1863" y="873"/>
              <a:ext cx="56" cy="48"/>
            </a:xfrm>
            <a:custGeom>
              <a:avLst/>
              <a:gdLst>
                <a:gd name="T0" fmla="*/ 0 w 56"/>
                <a:gd name="T1" fmla="*/ 32 h 48"/>
                <a:gd name="T2" fmla="*/ 8 w 56"/>
                <a:gd name="T3" fmla="*/ 48 h 48"/>
                <a:gd name="T4" fmla="*/ 56 w 56"/>
                <a:gd name="T5" fmla="*/ 16 h 48"/>
                <a:gd name="T6" fmla="*/ 48 w 56"/>
                <a:gd name="T7" fmla="*/ 16 h 48"/>
                <a:gd name="T8" fmla="*/ 48 w 56"/>
                <a:gd name="T9" fmla="*/ 0 h 48"/>
                <a:gd name="T10" fmla="*/ 48 w 56"/>
                <a:gd name="T11" fmla="*/ 0 h 48"/>
                <a:gd name="T12" fmla="*/ 0 w 56"/>
                <a:gd name="T13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8">
                  <a:moveTo>
                    <a:pt x="0" y="32"/>
                  </a:moveTo>
                  <a:lnTo>
                    <a:pt x="8" y="48"/>
                  </a:lnTo>
                  <a:lnTo>
                    <a:pt x="56" y="16"/>
                  </a:lnTo>
                  <a:lnTo>
                    <a:pt x="48" y="16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0" y="3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44" name="Rectangle 244"/>
            <p:cNvSpPr>
              <a:spLocks noChangeArrowheads="1"/>
            </p:cNvSpPr>
            <p:nvPr/>
          </p:nvSpPr>
          <p:spPr bwMode="auto">
            <a:xfrm>
              <a:off x="1911" y="873"/>
              <a:ext cx="8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45" name="Freeform 245"/>
            <p:cNvSpPr>
              <a:spLocks/>
            </p:cNvSpPr>
            <p:nvPr/>
          </p:nvSpPr>
          <p:spPr bwMode="auto">
            <a:xfrm>
              <a:off x="1959" y="825"/>
              <a:ext cx="64" cy="40"/>
            </a:xfrm>
            <a:custGeom>
              <a:avLst/>
              <a:gdLst>
                <a:gd name="T0" fmla="*/ 0 w 64"/>
                <a:gd name="T1" fmla="*/ 24 h 40"/>
                <a:gd name="T2" fmla="*/ 8 w 64"/>
                <a:gd name="T3" fmla="*/ 40 h 40"/>
                <a:gd name="T4" fmla="*/ 64 w 64"/>
                <a:gd name="T5" fmla="*/ 16 h 40"/>
                <a:gd name="T6" fmla="*/ 56 w 64"/>
                <a:gd name="T7" fmla="*/ 0 h 40"/>
                <a:gd name="T8" fmla="*/ 0 w 64"/>
                <a:gd name="T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0">
                  <a:moveTo>
                    <a:pt x="0" y="24"/>
                  </a:moveTo>
                  <a:lnTo>
                    <a:pt x="8" y="40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0" y="2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46" name="Freeform 246"/>
            <p:cNvSpPr>
              <a:spLocks/>
            </p:cNvSpPr>
            <p:nvPr/>
          </p:nvSpPr>
          <p:spPr bwMode="auto">
            <a:xfrm>
              <a:off x="2063" y="777"/>
              <a:ext cx="64" cy="40"/>
            </a:xfrm>
            <a:custGeom>
              <a:avLst/>
              <a:gdLst>
                <a:gd name="T0" fmla="*/ 0 w 64"/>
                <a:gd name="T1" fmla="*/ 24 h 40"/>
                <a:gd name="T2" fmla="*/ 8 w 64"/>
                <a:gd name="T3" fmla="*/ 40 h 40"/>
                <a:gd name="T4" fmla="*/ 64 w 64"/>
                <a:gd name="T5" fmla="*/ 16 h 40"/>
                <a:gd name="T6" fmla="*/ 56 w 64"/>
                <a:gd name="T7" fmla="*/ 0 h 40"/>
                <a:gd name="T8" fmla="*/ 0 w 64"/>
                <a:gd name="T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0">
                  <a:moveTo>
                    <a:pt x="0" y="24"/>
                  </a:moveTo>
                  <a:lnTo>
                    <a:pt x="8" y="40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0" y="2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47" name="Freeform 247"/>
            <p:cNvSpPr>
              <a:spLocks/>
            </p:cNvSpPr>
            <p:nvPr/>
          </p:nvSpPr>
          <p:spPr bwMode="auto">
            <a:xfrm>
              <a:off x="2159" y="745"/>
              <a:ext cx="24" cy="24"/>
            </a:xfrm>
            <a:custGeom>
              <a:avLst/>
              <a:gdLst>
                <a:gd name="T0" fmla="*/ 0 w 24"/>
                <a:gd name="T1" fmla="*/ 8 h 24"/>
                <a:gd name="T2" fmla="*/ 8 w 24"/>
                <a:gd name="T3" fmla="*/ 24 h 24"/>
                <a:gd name="T4" fmla="*/ 24 w 24"/>
                <a:gd name="T5" fmla="*/ 16 h 24"/>
                <a:gd name="T6" fmla="*/ 24 w 24"/>
                <a:gd name="T7" fmla="*/ 16 h 24"/>
                <a:gd name="T8" fmla="*/ 16 w 24"/>
                <a:gd name="T9" fmla="*/ 0 h 24"/>
                <a:gd name="T10" fmla="*/ 16 w 24"/>
                <a:gd name="T11" fmla="*/ 0 h 24"/>
                <a:gd name="T12" fmla="*/ 0 w 24"/>
                <a:gd name="T1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24">
                  <a:moveTo>
                    <a:pt x="0" y="8"/>
                  </a:moveTo>
                  <a:lnTo>
                    <a:pt x="8" y="24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48" name="Freeform 248"/>
            <p:cNvSpPr>
              <a:spLocks/>
            </p:cNvSpPr>
            <p:nvPr/>
          </p:nvSpPr>
          <p:spPr bwMode="auto">
            <a:xfrm>
              <a:off x="2175" y="728"/>
              <a:ext cx="48" cy="33"/>
            </a:xfrm>
            <a:custGeom>
              <a:avLst/>
              <a:gdLst>
                <a:gd name="T0" fmla="*/ 0 w 48"/>
                <a:gd name="T1" fmla="*/ 17 h 33"/>
                <a:gd name="T2" fmla="*/ 8 w 48"/>
                <a:gd name="T3" fmla="*/ 33 h 33"/>
                <a:gd name="T4" fmla="*/ 48 w 48"/>
                <a:gd name="T5" fmla="*/ 17 h 33"/>
                <a:gd name="T6" fmla="*/ 40 w 48"/>
                <a:gd name="T7" fmla="*/ 0 h 33"/>
                <a:gd name="T8" fmla="*/ 0 w 48"/>
                <a:gd name="T9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3">
                  <a:moveTo>
                    <a:pt x="0" y="17"/>
                  </a:moveTo>
                  <a:lnTo>
                    <a:pt x="8" y="33"/>
                  </a:lnTo>
                  <a:lnTo>
                    <a:pt x="48" y="17"/>
                  </a:lnTo>
                  <a:lnTo>
                    <a:pt x="40" y="0"/>
                  </a:lnTo>
                  <a:lnTo>
                    <a:pt x="0" y="1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49" name="Freeform 249"/>
            <p:cNvSpPr>
              <a:spLocks/>
            </p:cNvSpPr>
            <p:nvPr/>
          </p:nvSpPr>
          <p:spPr bwMode="auto">
            <a:xfrm>
              <a:off x="2263" y="696"/>
              <a:ext cx="64" cy="32"/>
            </a:xfrm>
            <a:custGeom>
              <a:avLst/>
              <a:gdLst>
                <a:gd name="T0" fmla="*/ 0 w 64"/>
                <a:gd name="T1" fmla="*/ 16 h 32"/>
                <a:gd name="T2" fmla="*/ 8 w 64"/>
                <a:gd name="T3" fmla="*/ 32 h 32"/>
                <a:gd name="T4" fmla="*/ 64 w 64"/>
                <a:gd name="T5" fmla="*/ 16 h 32"/>
                <a:gd name="T6" fmla="*/ 56 w 64"/>
                <a:gd name="T7" fmla="*/ 0 h 32"/>
                <a:gd name="T8" fmla="*/ 0 w 6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2">
                  <a:moveTo>
                    <a:pt x="0" y="16"/>
                  </a:moveTo>
                  <a:lnTo>
                    <a:pt x="8" y="32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50" name="Freeform 250"/>
            <p:cNvSpPr>
              <a:spLocks/>
            </p:cNvSpPr>
            <p:nvPr/>
          </p:nvSpPr>
          <p:spPr bwMode="auto">
            <a:xfrm>
              <a:off x="2367" y="656"/>
              <a:ext cx="72" cy="40"/>
            </a:xfrm>
            <a:custGeom>
              <a:avLst/>
              <a:gdLst>
                <a:gd name="T0" fmla="*/ 0 w 72"/>
                <a:gd name="T1" fmla="*/ 24 h 40"/>
                <a:gd name="T2" fmla="*/ 8 w 72"/>
                <a:gd name="T3" fmla="*/ 40 h 40"/>
                <a:gd name="T4" fmla="*/ 72 w 72"/>
                <a:gd name="T5" fmla="*/ 16 h 40"/>
                <a:gd name="T6" fmla="*/ 64 w 72"/>
                <a:gd name="T7" fmla="*/ 0 h 40"/>
                <a:gd name="T8" fmla="*/ 0 w 72"/>
                <a:gd name="T9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0">
                  <a:moveTo>
                    <a:pt x="0" y="24"/>
                  </a:moveTo>
                  <a:lnTo>
                    <a:pt x="8" y="40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0" y="2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51" name="Freeform 251"/>
            <p:cNvSpPr>
              <a:spLocks/>
            </p:cNvSpPr>
            <p:nvPr/>
          </p:nvSpPr>
          <p:spPr bwMode="auto">
            <a:xfrm>
              <a:off x="2471" y="624"/>
              <a:ext cx="64" cy="32"/>
            </a:xfrm>
            <a:custGeom>
              <a:avLst/>
              <a:gdLst>
                <a:gd name="T0" fmla="*/ 0 w 64"/>
                <a:gd name="T1" fmla="*/ 16 h 32"/>
                <a:gd name="T2" fmla="*/ 0 w 64"/>
                <a:gd name="T3" fmla="*/ 32 h 32"/>
                <a:gd name="T4" fmla="*/ 64 w 64"/>
                <a:gd name="T5" fmla="*/ 16 h 32"/>
                <a:gd name="T6" fmla="*/ 64 w 64"/>
                <a:gd name="T7" fmla="*/ 0 h 32"/>
                <a:gd name="T8" fmla="*/ 0 w 6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2">
                  <a:moveTo>
                    <a:pt x="0" y="16"/>
                  </a:moveTo>
                  <a:lnTo>
                    <a:pt x="0" y="32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52" name="Freeform 252"/>
            <p:cNvSpPr>
              <a:spLocks/>
            </p:cNvSpPr>
            <p:nvPr/>
          </p:nvSpPr>
          <p:spPr bwMode="auto">
            <a:xfrm>
              <a:off x="2583" y="600"/>
              <a:ext cx="64" cy="32"/>
            </a:xfrm>
            <a:custGeom>
              <a:avLst/>
              <a:gdLst>
                <a:gd name="T0" fmla="*/ 0 w 64"/>
                <a:gd name="T1" fmla="*/ 16 h 32"/>
                <a:gd name="T2" fmla="*/ 8 w 64"/>
                <a:gd name="T3" fmla="*/ 32 h 32"/>
                <a:gd name="T4" fmla="*/ 64 w 64"/>
                <a:gd name="T5" fmla="*/ 16 h 32"/>
                <a:gd name="T6" fmla="*/ 56 w 64"/>
                <a:gd name="T7" fmla="*/ 0 h 32"/>
                <a:gd name="T8" fmla="*/ 0 w 6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2">
                  <a:moveTo>
                    <a:pt x="0" y="16"/>
                  </a:moveTo>
                  <a:lnTo>
                    <a:pt x="8" y="32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53" name="Freeform 253"/>
            <p:cNvSpPr>
              <a:spLocks/>
            </p:cNvSpPr>
            <p:nvPr/>
          </p:nvSpPr>
          <p:spPr bwMode="auto">
            <a:xfrm>
              <a:off x="2687" y="576"/>
              <a:ext cx="48" cy="32"/>
            </a:xfrm>
            <a:custGeom>
              <a:avLst/>
              <a:gdLst>
                <a:gd name="T0" fmla="*/ 0 w 48"/>
                <a:gd name="T1" fmla="*/ 16 h 32"/>
                <a:gd name="T2" fmla="*/ 8 w 48"/>
                <a:gd name="T3" fmla="*/ 32 h 32"/>
                <a:gd name="T4" fmla="*/ 48 w 48"/>
                <a:gd name="T5" fmla="*/ 16 h 32"/>
                <a:gd name="T6" fmla="*/ 40 w 48"/>
                <a:gd name="T7" fmla="*/ 16 h 32"/>
                <a:gd name="T8" fmla="*/ 40 w 48"/>
                <a:gd name="T9" fmla="*/ 0 h 32"/>
                <a:gd name="T10" fmla="*/ 40 w 48"/>
                <a:gd name="T11" fmla="*/ 0 h 32"/>
                <a:gd name="T12" fmla="*/ 0 w 48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2">
                  <a:moveTo>
                    <a:pt x="0" y="16"/>
                  </a:moveTo>
                  <a:lnTo>
                    <a:pt x="8" y="32"/>
                  </a:lnTo>
                  <a:lnTo>
                    <a:pt x="48" y="16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0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54" name="Rectangle 254"/>
            <p:cNvSpPr>
              <a:spLocks noChangeArrowheads="1"/>
            </p:cNvSpPr>
            <p:nvPr/>
          </p:nvSpPr>
          <p:spPr bwMode="auto">
            <a:xfrm>
              <a:off x="2727" y="576"/>
              <a:ext cx="24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55" name="Freeform 255"/>
            <p:cNvSpPr>
              <a:spLocks/>
            </p:cNvSpPr>
            <p:nvPr/>
          </p:nvSpPr>
          <p:spPr bwMode="auto">
            <a:xfrm>
              <a:off x="2799" y="560"/>
              <a:ext cx="64" cy="24"/>
            </a:xfrm>
            <a:custGeom>
              <a:avLst/>
              <a:gdLst>
                <a:gd name="T0" fmla="*/ 0 w 64"/>
                <a:gd name="T1" fmla="*/ 8 h 24"/>
                <a:gd name="T2" fmla="*/ 0 w 64"/>
                <a:gd name="T3" fmla="*/ 24 h 24"/>
                <a:gd name="T4" fmla="*/ 64 w 64"/>
                <a:gd name="T5" fmla="*/ 16 h 24"/>
                <a:gd name="T6" fmla="*/ 64 w 64"/>
                <a:gd name="T7" fmla="*/ 0 h 24"/>
                <a:gd name="T8" fmla="*/ 0 w 64"/>
                <a:gd name="T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4">
                  <a:moveTo>
                    <a:pt x="0" y="8"/>
                  </a:moveTo>
                  <a:lnTo>
                    <a:pt x="0" y="24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56" name="Freeform 256"/>
            <p:cNvSpPr>
              <a:spLocks/>
            </p:cNvSpPr>
            <p:nvPr/>
          </p:nvSpPr>
          <p:spPr bwMode="auto">
            <a:xfrm>
              <a:off x="2912" y="544"/>
              <a:ext cx="56" cy="24"/>
            </a:xfrm>
            <a:custGeom>
              <a:avLst/>
              <a:gdLst>
                <a:gd name="T0" fmla="*/ 0 w 56"/>
                <a:gd name="T1" fmla="*/ 8 h 24"/>
                <a:gd name="T2" fmla="*/ 0 w 56"/>
                <a:gd name="T3" fmla="*/ 24 h 24"/>
                <a:gd name="T4" fmla="*/ 56 w 56"/>
                <a:gd name="T5" fmla="*/ 16 h 24"/>
                <a:gd name="T6" fmla="*/ 56 w 56"/>
                <a:gd name="T7" fmla="*/ 0 h 24"/>
                <a:gd name="T8" fmla="*/ 0 w 56"/>
                <a:gd name="T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4">
                  <a:moveTo>
                    <a:pt x="0" y="8"/>
                  </a:moveTo>
                  <a:lnTo>
                    <a:pt x="0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57" name="Rectangle 257"/>
            <p:cNvSpPr>
              <a:spLocks noChangeArrowheads="1"/>
            </p:cNvSpPr>
            <p:nvPr/>
          </p:nvSpPr>
          <p:spPr bwMode="auto">
            <a:xfrm>
              <a:off x="3016" y="536"/>
              <a:ext cx="64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58" name="Rectangle 258"/>
            <p:cNvSpPr>
              <a:spLocks noChangeArrowheads="1"/>
            </p:cNvSpPr>
            <p:nvPr/>
          </p:nvSpPr>
          <p:spPr bwMode="auto">
            <a:xfrm>
              <a:off x="3128" y="536"/>
              <a:ext cx="64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59" name="Freeform 259"/>
            <p:cNvSpPr>
              <a:spLocks/>
            </p:cNvSpPr>
            <p:nvPr/>
          </p:nvSpPr>
          <p:spPr bwMode="auto">
            <a:xfrm>
              <a:off x="3240" y="528"/>
              <a:ext cx="48" cy="16"/>
            </a:xfrm>
            <a:custGeom>
              <a:avLst/>
              <a:gdLst>
                <a:gd name="T0" fmla="*/ 0 w 48"/>
                <a:gd name="T1" fmla="*/ 0 h 16"/>
                <a:gd name="T2" fmla="*/ 0 w 48"/>
                <a:gd name="T3" fmla="*/ 16 h 16"/>
                <a:gd name="T4" fmla="*/ 40 w 48"/>
                <a:gd name="T5" fmla="*/ 16 h 16"/>
                <a:gd name="T6" fmla="*/ 40 w 48"/>
                <a:gd name="T7" fmla="*/ 16 h 16"/>
                <a:gd name="T8" fmla="*/ 48 w 48"/>
                <a:gd name="T9" fmla="*/ 0 h 16"/>
                <a:gd name="T10" fmla="*/ 40 w 48"/>
                <a:gd name="T11" fmla="*/ 0 h 16"/>
                <a:gd name="T12" fmla="*/ 0 w 48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6">
                  <a:moveTo>
                    <a:pt x="0" y="0"/>
                  </a:moveTo>
                  <a:lnTo>
                    <a:pt x="0" y="16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60" name="Freeform 260"/>
            <p:cNvSpPr>
              <a:spLocks/>
            </p:cNvSpPr>
            <p:nvPr/>
          </p:nvSpPr>
          <p:spPr bwMode="auto">
            <a:xfrm>
              <a:off x="3280" y="528"/>
              <a:ext cx="32" cy="24"/>
            </a:xfrm>
            <a:custGeom>
              <a:avLst/>
              <a:gdLst>
                <a:gd name="T0" fmla="*/ 8 w 32"/>
                <a:gd name="T1" fmla="*/ 0 h 24"/>
                <a:gd name="T2" fmla="*/ 0 w 32"/>
                <a:gd name="T3" fmla="*/ 16 h 24"/>
                <a:gd name="T4" fmla="*/ 24 w 32"/>
                <a:gd name="T5" fmla="*/ 24 h 24"/>
                <a:gd name="T6" fmla="*/ 32 w 32"/>
                <a:gd name="T7" fmla="*/ 8 h 24"/>
                <a:gd name="T8" fmla="*/ 8 w 3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8" y="0"/>
                  </a:moveTo>
                  <a:lnTo>
                    <a:pt x="0" y="16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61" name="Freeform 261"/>
            <p:cNvSpPr>
              <a:spLocks/>
            </p:cNvSpPr>
            <p:nvPr/>
          </p:nvSpPr>
          <p:spPr bwMode="auto">
            <a:xfrm>
              <a:off x="3352" y="536"/>
              <a:ext cx="64" cy="24"/>
            </a:xfrm>
            <a:custGeom>
              <a:avLst/>
              <a:gdLst>
                <a:gd name="T0" fmla="*/ 0 w 64"/>
                <a:gd name="T1" fmla="*/ 0 h 24"/>
                <a:gd name="T2" fmla="*/ 0 w 64"/>
                <a:gd name="T3" fmla="*/ 16 h 24"/>
                <a:gd name="T4" fmla="*/ 64 w 64"/>
                <a:gd name="T5" fmla="*/ 24 h 24"/>
                <a:gd name="T6" fmla="*/ 64 w 64"/>
                <a:gd name="T7" fmla="*/ 8 h 24"/>
                <a:gd name="T8" fmla="*/ 0 w 6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4">
                  <a:moveTo>
                    <a:pt x="0" y="0"/>
                  </a:moveTo>
                  <a:lnTo>
                    <a:pt x="0" y="16"/>
                  </a:lnTo>
                  <a:lnTo>
                    <a:pt x="64" y="24"/>
                  </a:lnTo>
                  <a:lnTo>
                    <a:pt x="64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62" name="Freeform 262"/>
            <p:cNvSpPr>
              <a:spLocks/>
            </p:cNvSpPr>
            <p:nvPr/>
          </p:nvSpPr>
          <p:spPr bwMode="auto">
            <a:xfrm>
              <a:off x="3464" y="544"/>
              <a:ext cx="64" cy="24"/>
            </a:xfrm>
            <a:custGeom>
              <a:avLst/>
              <a:gdLst>
                <a:gd name="T0" fmla="*/ 0 w 64"/>
                <a:gd name="T1" fmla="*/ 0 h 24"/>
                <a:gd name="T2" fmla="*/ 0 w 64"/>
                <a:gd name="T3" fmla="*/ 16 h 24"/>
                <a:gd name="T4" fmla="*/ 64 w 64"/>
                <a:gd name="T5" fmla="*/ 24 h 24"/>
                <a:gd name="T6" fmla="*/ 64 w 64"/>
                <a:gd name="T7" fmla="*/ 8 h 24"/>
                <a:gd name="T8" fmla="*/ 0 w 6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4">
                  <a:moveTo>
                    <a:pt x="0" y="0"/>
                  </a:moveTo>
                  <a:lnTo>
                    <a:pt x="0" y="16"/>
                  </a:lnTo>
                  <a:lnTo>
                    <a:pt x="64" y="24"/>
                  </a:lnTo>
                  <a:lnTo>
                    <a:pt x="64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63" name="Freeform 263"/>
            <p:cNvSpPr>
              <a:spLocks/>
            </p:cNvSpPr>
            <p:nvPr/>
          </p:nvSpPr>
          <p:spPr bwMode="auto">
            <a:xfrm>
              <a:off x="3576" y="552"/>
              <a:ext cx="64" cy="32"/>
            </a:xfrm>
            <a:custGeom>
              <a:avLst/>
              <a:gdLst>
                <a:gd name="T0" fmla="*/ 8 w 64"/>
                <a:gd name="T1" fmla="*/ 0 h 32"/>
                <a:gd name="T2" fmla="*/ 0 w 64"/>
                <a:gd name="T3" fmla="*/ 16 h 32"/>
                <a:gd name="T4" fmla="*/ 56 w 64"/>
                <a:gd name="T5" fmla="*/ 32 h 32"/>
                <a:gd name="T6" fmla="*/ 64 w 64"/>
                <a:gd name="T7" fmla="*/ 16 h 32"/>
                <a:gd name="T8" fmla="*/ 8 w 6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2">
                  <a:moveTo>
                    <a:pt x="8" y="0"/>
                  </a:moveTo>
                  <a:lnTo>
                    <a:pt x="0" y="1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64" name="Freeform 264"/>
            <p:cNvSpPr>
              <a:spLocks/>
            </p:cNvSpPr>
            <p:nvPr/>
          </p:nvSpPr>
          <p:spPr bwMode="auto">
            <a:xfrm>
              <a:off x="3680" y="576"/>
              <a:ext cx="64" cy="24"/>
            </a:xfrm>
            <a:custGeom>
              <a:avLst/>
              <a:gdLst>
                <a:gd name="T0" fmla="*/ 0 w 64"/>
                <a:gd name="T1" fmla="*/ 0 h 24"/>
                <a:gd name="T2" fmla="*/ 0 w 64"/>
                <a:gd name="T3" fmla="*/ 16 h 24"/>
                <a:gd name="T4" fmla="*/ 64 w 64"/>
                <a:gd name="T5" fmla="*/ 24 h 24"/>
                <a:gd name="T6" fmla="*/ 64 w 64"/>
                <a:gd name="T7" fmla="*/ 8 h 24"/>
                <a:gd name="T8" fmla="*/ 0 w 6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4">
                  <a:moveTo>
                    <a:pt x="0" y="0"/>
                  </a:moveTo>
                  <a:lnTo>
                    <a:pt x="0" y="16"/>
                  </a:lnTo>
                  <a:lnTo>
                    <a:pt x="64" y="24"/>
                  </a:lnTo>
                  <a:lnTo>
                    <a:pt x="64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65" name="Freeform 265"/>
            <p:cNvSpPr>
              <a:spLocks/>
            </p:cNvSpPr>
            <p:nvPr/>
          </p:nvSpPr>
          <p:spPr bwMode="auto">
            <a:xfrm>
              <a:off x="3784" y="600"/>
              <a:ext cx="16" cy="16"/>
            </a:xfrm>
            <a:custGeom>
              <a:avLst/>
              <a:gdLst>
                <a:gd name="T0" fmla="*/ 16 w 16"/>
                <a:gd name="T1" fmla="*/ 8 h 16"/>
                <a:gd name="T2" fmla="*/ 0 w 16"/>
                <a:gd name="T3" fmla="*/ 8 h 16"/>
                <a:gd name="T4" fmla="*/ 0 w 16"/>
                <a:gd name="T5" fmla="*/ 8 h 16"/>
                <a:gd name="T6" fmla="*/ 8 w 16"/>
                <a:gd name="T7" fmla="*/ 16 h 16"/>
                <a:gd name="T8" fmla="*/ 16 w 16"/>
                <a:gd name="T9" fmla="*/ 0 h 16"/>
                <a:gd name="T10" fmla="*/ 16 w 16"/>
                <a:gd name="T11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66" name="Freeform 266"/>
            <p:cNvSpPr>
              <a:spLocks/>
            </p:cNvSpPr>
            <p:nvPr/>
          </p:nvSpPr>
          <p:spPr bwMode="auto">
            <a:xfrm>
              <a:off x="3792" y="600"/>
              <a:ext cx="64" cy="32"/>
            </a:xfrm>
            <a:custGeom>
              <a:avLst/>
              <a:gdLst>
                <a:gd name="T0" fmla="*/ 8 w 64"/>
                <a:gd name="T1" fmla="*/ 0 h 32"/>
                <a:gd name="T2" fmla="*/ 0 w 64"/>
                <a:gd name="T3" fmla="*/ 16 h 32"/>
                <a:gd name="T4" fmla="*/ 56 w 64"/>
                <a:gd name="T5" fmla="*/ 32 h 32"/>
                <a:gd name="T6" fmla="*/ 64 w 64"/>
                <a:gd name="T7" fmla="*/ 16 h 32"/>
                <a:gd name="T8" fmla="*/ 8 w 6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2">
                  <a:moveTo>
                    <a:pt x="8" y="0"/>
                  </a:moveTo>
                  <a:lnTo>
                    <a:pt x="0" y="1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67" name="Freeform 267"/>
            <p:cNvSpPr>
              <a:spLocks/>
            </p:cNvSpPr>
            <p:nvPr/>
          </p:nvSpPr>
          <p:spPr bwMode="auto">
            <a:xfrm>
              <a:off x="3896" y="632"/>
              <a:ext cx="64" cy="32"/>
            </a:xfrm>
            <a:custGeom>
              <a:avLst/>
              <a:gdLst>
                <a:gd name="T0" fmla="*/ 0 w 64"/>
                <a:gd name="T1" fmla="*/ 0 h 32"/>
                <a:gd name="T2" fmla="*/ 0 w 64"/>
                <a:gd name="T3" fmla="*/ 16 h 32"/>
                <a:gd name="T4" fmla="*/ 64 w 64"/>
                <a:gd name="T5" fmla="*/ 32 h 32"/>
                <a:gd name="T6" fmla="*/ 64 w 64"/>
                <a:gd name="T7" fmla="*/ 16 h 32"/>
                <a:gd name="T8" fmla="*/ 0 w 6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2">
                  <a:moveTo>
                    <a:pt x="0" y="0"/>
                  </a:moveTo>
                  <a:lnTo>
                    <a:pt x="0" y="16"/>
                  </a:lnTo>
                  <a:lnTo>
                    <a:pt x="64" y="32"/>
                  </a:lnTo>
                  <a:lnTo>
                    <a:pt x="64" y="1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68" name="Freeform 268"/>
            <p:cNvSpPr>
              <a:spLocks/>
            </p:cNvSpPr>
            <p:nvPr/>
          </p:nvSpPr>
          <p:spPr bwMode="auto">
            <a:xfrm>
              <a:off x="4000" y="664"/>
              <a:ext cx="32" cy="24"/>
            </a:xfrm>
            <a:custGeom>
              <a:avLst/>
              <a:gdLst>
                <a:gd name="T0" fmla="*/ 8 w 32"/>
                <a:gd name="T1" fmla="*/ 0 h 24"/>
                <a:gd name="T2" fmla="*/ 0 w 32"/>
                <a:gd name="T3" fmla="*/ 16 h 24"/>
                <a:gd name="T4" fmla="*/ 24 w 32"/>
                <a:gd name="T5" fmla="*/ 24 h 24"/>
                <a:gd name="T6" fmla="*/ 24 w 32"/>
                <a:gd name="T7" fmla="*/ 24 h 24"/>
                <a:gd name="T8" fmla="*/ 32 w 32"/>
                <a:gd name="T9" fmla="*/ 8 h 24"/>
                <a:gd name="T10" fmla="*/ 32 w 32"/>
                <a:gd name="T11" fmla="*/ 8 h 24"/>
                <a:gd name="T12" fmla="*/ 8 w 3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8" y="0"/>
                  </a:moveTo>
                  <a:lnTo>
                    <a:pt x="0" y="16"/>
                  </a:lnTo>
                  <a:lnTo>
                    <a:pt x="24" y="24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69" name="Freeform 269"/>
            <p:cNvSpPr>
              <a:spLocks/>
            </p:cNvSpPr>
            <p:nvPr/>
          </p:nvSpPr>
          <p:spPr bwMode="auto">
            <a:xfrm>
              <a:off x="4024" y="672"/>
              <a:ext cx="48" cy="32"/>
            </a:xfrm>
            <a:custGeom>
              <a:avLst/>
              <a:gdLst>
                <a:gd name="T0" fmla="*/ 8 w 48"/>
                <a:gd name="T1" fmla="*/ 0 h 32"/>
                <a:gd name="T2" fmla="*/ 0 w 48"/>
                <a:gd name="T3" fmla="*/ 16 h 32"/>
                <a:gd name="T4" fmla="*/ 40 w 48"/>
                <a:gd name="T5" fmla="*/ 32 h 32"/>
                <a:gd name="T6" fmla="*/ 48 w 48"/>
                <a:gd name="T7" fmla="*/ 16 h 32"/>
                <a:gd name="T8" fmla="*/ 8 w 4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8" y="0"/>
                  </a:moveTo>
                  <a:lnTo>
                    <a:pt x="0" y="16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70" name="Freeform 270"/>
            <p:cNvSpPr>
              <a:spLocks/>
            </p:cNvSpPr>
            <p:nvPr/>
          </p:nvSpPr>
          <p:spPr bwMode="auto">
            <a:xfrm>
              <a:off x="4104" y="712"/>
              <a:ext cx="64" cy="41"/>
            </a:xfrm>
            <a:custGeom>
              <a:avLst/>
              <a:gdLst>
                <a:gd name="T0" fmla="*/ 8 w 64"/>
                <a:gd name="T1" fmla="*/ 0 h 41"/>
                <a:gd name="T2" fmla="*/ 0 w 64"/>
                <a:gd name="T3" fmla="*/ 16 h 41"/>
                <a:gd name="T4" fmla="*/ 56 w 64"/>
                <a:gd name="T5" fmla="*/ 41 h 41"/>
                <a:gd name="T6" fmla="*/ 64 w 64"/>
                <a:gd name="T7" fmla="*/ 24 h 41"/>
                <a:gd name="T8" fmla="*/ 8 w 64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1">
                  <a:moveTo>
                    <a:pt x="8" y="0"/>
                  </a:moveTo>
                  <a:lnTo>
                    <a:pt x="0" y="16"/>
                  </a:lnTo>
                  <a:lnTo>
                    <a:pt x="56" y="41"/>
                  </a:lnTo>
                  <a:lnTo>
                    <a:pt x="64" y="24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71" name="Freeform 271"/>
            <p:cNvSpPr>
              <a:spLocks/>
            </p:cNvSpPr>
            <p:nvPr/>
          </p:nvSpPr>
          <p:spPr bwMode="auto">
            <a:xfrm>
              <a:off x="4200" y="761"/>
              <a:ext cx="40" cy="32"/>
            </a:xfrm>
            <a:custGeom>
              <a:avLst/>
              <a:gdLst>
                <a:gd name="T0" fmla="*/ 8 w 40"/>
                <a:gd name="T1" fmla="*/ 0 h 32"/>
                <a:gd name="T2" fmla="*/ 0 w 40"/>
                <a:gd name="T3" fmla="*/ 16 h 32"/>
                <a:gd name="T4" fmla="*/ 32 w 40"/>
                <a:gd name="T5" fmla="*/ 32 h 32"/>
                <a:gd name="T6" fmla="*/ 32 w 40"/>
                <a:gd name="T7" fmla="*/ 32 h 32"/>
                <a:gd name="T8" fmla="*/ 40 w 40"/>
                <a:gd name="T9" fmla="*/ 16 h 32"/>
                <a:gd name="T10" fmla="*/ 40 w 40"/>
                <a:gd name="T11" fmla="*/ 16 h 32"/>
                <a:gd name="T12" fmla="*/ 8 w 40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2">
                  <a:moveTo>
                    <a:pt x="8" y="0"/>
                  </a:moveTo>
                  <a:lnTo>
                    <a:pt x="0" y="16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72" name="Freeform 272"/>
            <p:cNvSpPr>
              <a:spLocks/>
            </p:cNvSpPr>
            <p:nvPr/>
          </p:nvSpPr>
          <p:spPr bwMode="auto">
            <a:xfrm>
              <a:off x="4232" y="777"/>
              <a:ext cx="32" cy="32"/>
            </a:xfrm>
            <a:custGeom>
              <a:avLst/>
              <a:gdLst>
                <a:gd name="T0" fmla="*/ 8 w 32"/>
                <a:gd name="T1" fmla="*/ 0 h 32"/>
                <a:gd name="T2" fmla="*/ 0 w 32"/>
                <a:gd name="T3" fmla="*/ 16 h 32"/>
                <a:gd name="T4" fmla="*/ 24 w 32"/>
                <a:gd name="T5" fmla="*/ 32 h 32"/>
                <a:gd name="T6" fmla="*/ 32 w 32"/>
                <a:gd name="T7" fmla="*/ 16 h 32"/>
                <a:gd name="T8" fmla="*/ 8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8" y="0"/>
                  </a:moveTo>
                  <a:lnTo>
                    <a:pt x="0" y="16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73" name="Freeform 273"/>
            <p:cNvSpPr>
              <a:spLocks/>
            </p:cNvSpPr>
            <p:nvPr/>
          </p:nvSpPr>
          <p:spPr bwMode="auto">
            <a:xfrm>
              <a:off x="4296" y="817"/>
              <a:ext cx="64" cy="56"/>
            </a:xfrm>
            <a:custGeom>
              <a:avLst/>
              <a:gdLst>
                <a:gd name="T0" fmla="*/ 8 w 64"/>
                <a:gd name="T1" fmla="*/ 0 h 56"/>
                <a:gd name="T2" fmla="*/ 0 w 64"/>
                <a:gd name="T3" fmla="*/ 16 h 56"/>
                <a:gd name="T4" fmla="*/ 56 w 64"/>
                <a:gd name="T5" fmla="*/ 56 h 56"/>
                <a:gd name="T6" fmla="*/ 64 w 64"/>
                <a:gd name="T7" fmla="*/ 40 h 56"/>
                <a:gd name="T8" fmla="*/ 8 w 6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6">
                  <a:moveTo>
                    <a:pt x="8" y="0"/>
                  </a:moveTo>
                  <a:lnTo>
                    <a:pt x="0" y="16"/>
                  </a:lnTo>
                  <a:lnTo>
                    <a:pt x="56" y="56"/>
                  </a:lnTo>
                  <a:lnTo>
                    <a:pt x="64" y="40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74" name="Freeform 274"/>
            <p:cNvSpPr>
              <a:spLocks/>
            </p:cNvSpPr>
            <p:nvPr/>
          </p:nvSpPr>
          <p:spPr bwMode="auto">
            <a:xfrm>
              <a:off x="4392" y="881"/>
              <a:ext cx="32" cy="32"/>
            </a:xfrm>
            <a:custGeom>
              <a:avLst/>
              <a:gdLst>
                <a:gd name="T0" fmla="*/ 8 w 32"/>
                <a:gd name="T1" fmla="*/ 0 h 32"/>
                <a:gd name="T2" fmla="*/ 0 w 32"/>
                <a:gd name="T3" fmla="*/ 16 h 32"/>
                <a:gd name="T4" fmla="*/ 24 w 32"/>
                <a:gd name="T5" fmla="*/ 32 h 32"/>
                <a:gd name="T6" fmla="*/ 32 w 32"/>
                <a:gd name="T7" fmla="*/ 16 h 32"/>
                <a:gd name="T8" fmla="*/ 8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8" y="0"/>
                  </a:moveTo>
                  <a:lnTo>
                    <a:pt x="0" y="16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75" name="Freeform 275"/>
            <p:cNvSpPr>
              <a:spLocks/>
            </p:cNvSpPr>
            <p:nvPr/>
          </p:nvSpPr>
          <p:spPr bwMode="auto">
            <a:xfrm>
              <a:off x="4416" y="905"/>
              <a:ext cx="32" cy="32"/>
            </a:xfrm>
            <a:custGeom>
              <a:avLst/>
              <a:gdLst>
                <a:gd name="T0" fmla="*/ 8 w 32"/>
                <a:gd name="T1" fmla="*/ 0 h 32"/>
                <a:gd name="T2" fmla="*/ 0 w 32"/>
                <a:gd name="T3" fmla="*/ 8 h 32"/>
                <a:gd name="T4" fmla="*/ 24 w 32"/>
                <a:gd name="T5" fmla="*/ 32 h 32"/>
                <a:gd name="T6" fmla="*/ 32 w 32"/>
                <a:gd name="T7" fmla="*/ 24 h 32"/>
                <a:gd name="T8" fmla="*/ 8 w 3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8" y="0"/>
                  </a:moveTo>
                  <a:lnTo>
                    <a:pt x="0" y="8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76" name="Freeform 276"/>
            <p:cNvSpPr>
              <a:spLocks/>
            </p:cNvSpPr>
            <p:nvPr/>
          </p:nvSpPr>
          <p:spPr bwMode="auto">
            <a:xfrm>
              <a:off x="4480" y="945"/>
              <a:ext cx="64" cy="56"/>
            </a:xfrm>
            <a:custGeom>
              <a:avLst/>
              <a:gdLst>
                <a:gd name="T0" fmla="*/ 8 w 64"/>
                <a:gd name="T1" fmla="*/ 0 h 56"/>
                <a:gd name="T2" fmla="*/ 0 w 64"/>
                <a:gd name="T3" fmla="*/ 16 h 56"/>
                <a:gd name="T4" fmla="*/ 56 w 64"/>
                <a:gd name="T5" fmla="*/ 56 h 56"/>
                <a:gd name="T6" fmla="*/ 64 w 64"/>
                <a:gd name="T7" fmla="*/ 40 h 56"/>
                <a:gd name="T8" fmla="*/ 8 w 64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6">
                  <a:moveTo>
                    <a:pt x="8" y="0"/>
                  </a:moveTo>
                  <a:lnTo>
                    <a:pt x="0" y="16"/>
                  </a:lnTo>
                  <a:lnTo>
                    <a:pt x="56" y="56"/>
                  </a:lnTo>
                  <a:lnTo>
                    <a:pt x="64" y="40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77" name="Freeform 277"/>
            <p:cNvSpPr>
              <a:spLocks/>
            </p:cNvSpPr>
            <p:nvPr/>
          </p:nvSpPr>
          <p:spPr bwMode="auto">
            <a:xfrm>
              <a:off x="4568" y="1017"/>
              <a:ext cx="16" cy="16"/>
            </a:xfrm>
            <a:custGeom>
              <a:avLst/>
              <a:gdLst>
                <a:gd name="T0" fmla="*/ 8 w 16"/>
                <a:gd name="T1" fmla="*/ 0 h 16"/>
                <a:gd name="T2" fmla="*/ 0 w 16"/>
                <a:gd name="T3" fmla="*/ 8 h 16"/>
                <a:gd name="T4" fmla="*/ 8 w 16"/>
                <a:gd name="T5" fmla="*/ 16 h 16"/>
                <a:gd name="T6" fmla="*/ 8 w 16"/>
                <a:gd name="T7" fmla="*/ 16 h 16"/>
                <a:gd name="T8" fmla="*/ 16 w 16"/>
                <a:gd name="T9" fmla="*/ 8 h 16"/>
                <a:gd name="T10" fmla="*/ 16 w 16"/>
                <a:gd name="T11" fmla="*/ 8 h 16"/>
                <a:gd name="T12" fmla="*/ 8 w 16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8" y="0"/>
                  </a:moveTo>
                  <a:lnTo>
                    <a:pt x="0" y="8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78" name="Freeform 278"/>
            <p:cNvSpPr>
              <a:spLocks/>
            </p:cNvSpPr>
            <p:nvPr/>
          </p:nvSpPr>
          <p:spPr bwMode="auto">
            <a:xfrm>
              <a:off x="4576" y="1025"/>
              <a:ext cx="48" cy="48"/>
            </a:xfrm>
            <a:custGeom>
              <a:avLst/>
              <a:gdLst>
                <a:gd name="T0" fmla="*/ 8 w 48"/>
                <a:gd name="T1" fmla="*/ 0 h 48"/>
                <a:gd name="T2" fmla="*/ 0 w 48"/>
                <a:gd name="T3" fmla="*/ 8 h 48"/>
                <a:gd name="T4" fmla="*/ 40 w 48"/>
                <a:gd name="T5" fmla="*/ 48 h 48"/>
                <a:gd name="T6" fmla="*/ 48 w 48"/>
                <a:gd name="T7" fmla="*/ 40 h 48"/>
                <a:gd name="T8" fmla="*/ 8 w 4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8" y="0"/>
                  </a:moveTo>
                  <a:lnTo>
                    <a:pt x="0" y="8"/>
                  </a:lnTo>
                  <a:lnTo>
                    <a:pt x="40" y="48"/>
                  </a:lnTo>
                  <a:lnTo>
                    <a:pt x="48" y="40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79" name="Freeform 279"/>
            <p:cNvSpPr>
              <a:spLocks/>
            </p:cNvSpPr>
            <p:nvPr/>
          </p:nvSpPr>
          <p:spPr bwMode="auto">
            <a:xfrm>
              <a:off x="4648" y="1097"/>
              <a:ext cx="56" cy="56"/>
            </a:xfrm>
            <a:custGeom>
              <a:avLst/>
              <a:gdLst>
                <a:gd name="T0" fmla="*/ 8 w 56"/>
                <a:gd name="T1" fmla="*/ 0 h 56"/>
                <a:gd name="T2" fmla="*/ 0 w 56"/>
                <a:gd name="T3" fmla="*/ 8 h 56"/>
                <a:gd name="T4" fmla="*/ 48 w 56"/>
                <a:gd name="T5" fmla="*/ 56 h 56"/>
                <a:gd name="T6" fmla="*/ 56 w 56"/>
                <a:gd name="T7" fmla="*/ 48 h 56"/>
                <a:gd name="T8" fmla="*/ 8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8" y="0"/>
                  </a:moveTo>
                  <a:lnTo>
                    <a:pt x="0" y="8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80" name="Freeform 280"/>
            <p:cNvSpPr>
              <a:spLocks/>
            </p:cNvSpPr>
            <p:nvPr/>
          </p:nvSpPr>
          <p:spPr bwMode="auto">
            <a:xfrm>
              <a:off x="4720" y="1177"/>
              <a:ext cx="48" cy="64"/>
            </a:xfrm>
            <a:custGeom>
              <a:avLst/>
              <a:gdLst>
                <a:gd name="T0" fmla="*/ 16 w 48"/>
                <a:gd name="T1" fmla="*/ 0 h 64"/>
                <a:gd name="T2" fmla="*/ 0 w 48"/>
                <a:gd name="T3" fmla="*/ 8 h 64"/>
                <a:gd name="T4" fmla="*/ 32 w 48"/>
                <a:gd name="T5" fmla="*/ 64 h 64"/>
                <a:gd name="T6" fmla="*/ 48 w 48"/>
                <a:gd name="T7" fmla="*/ 56 h 64"/>
                <a:gd name="T8" fmla="*/ 16 w 48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16" y="0"/>
                  </a:moveTo>
                  <a:lnTo>
                    <a:pt x="0" y="8"/>
                  </a:lnTo>
                  <a:lnTo>
                    <a:pt x="32" y="64"/>
                  </a:lnTo>
                  <a:lnTo>
                    <a:pt x="48" y="56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81" name="Freeform 281"/>
            <p:cNvSpPr>
              <a:spLocks/>
            </p:cNvSpPr>
            <p:nvPr/>
          </p:nvSpPr>
          <p:spPr bwMode="auto">
            <a:xfrm>
              <a:off x="4776" y="1273"/>
              <a:ext cx="56" cy="56"/>
            </a:xfrm>
            <a:custGeom>
              <a:avLst/>
              <a:gdLst>
                <a:gd name="T0" fmla="*/ 16 w 56"/>
                <a:gd name="T1" fmla="*/ 0 h 56"/>
                <a:gd name="T2" fmla="*/ 0 w 56"/>
                <a:gd name="T3" fmla="*/ 8 h 56"/>
                <a:gd name="T4" fmla="*/ 40 w 56"/>
                <a:gd name="T5" fmla="*/ 56 h 56"/>
                <a:gd name="T6" fmla="*/ 56 w 56"/>
                <a:gd name="T7" fmla="*/ 48 h 56"/>
                <a:gd name="T8" fmla="*/ 16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16" y="0"/>
                  </a:moveTo>
                  <a:lnTo>
                    <a:pt x="0" y="8"/>
                  </a:lnTo>
                  <a:lnTo>
                    <a:pt x="40" y="56"/>
                  </a:lnTo>
                  <a:lnTo>
                    <a:pt x="56" y="48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82" name="Freeform 282"/>
            <p:cNvSpPr>
              <a:spLocks/>
            </p:cNvSpPr>
            <p:nvPr/>
          </p:nvSpPr>
          <p:spPr bwMode="auto">
            <a:xfrm>
              <a:off x="4832" y="1369"/>
              <a:ext cx="40" cy="64"/>
            </a:xfrm>
            <a:custGeom>
              <a:avLst/>
              <a:gdLst>
                <a:gd name="T0" fmla="*/ 16 w 40"/>
                <a:gd name="T1" fmla="*/ 0 h 64"/>
                <a:gd name="T2" fmla="*/ 0 w 40"/>
                <a:gd name="T3" fmla="*/ 8 h 64"/>
                <a:gd name="T4" fmla="*/ 24 w 40"/>
                <a:gd name="T5" fmla="*/ 64 h 64"/>
                <a:gd name="T6" fmla="*/ 40 w 40"/>
                <a:gd name="T7" fmla="*/ 56 h 64"/>
                <a:gd name="T8" fmla="*/ 16 w 4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4">
                  <a:moveTo>
                    <a:pt x="16" y="0"/>
                  </a:moveTo>
                  <a:lnTo>
                    <a:pt x="0" y="8"/>
                  </a:lnTo>
                  <a:lnTo>
                    <a:pt x="24" y="64"/>
                  </a:lnTo>
                  <a:lnTo>
                    <a:pt x="40" y="56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83" name="Freeform 283"/>
            <p:cNvSpPr>
              <a:spLocks/>
            </p:cNvSpPr>
            <p:nvPr/>
          </p:nvSpPr>
          <p:spPr bwMode="auto">
            <a:xfrm>
              <a:off x="4880" y="1473"/>
              <a:ext cx="40" cy="56"/>
            </a:xfrm>
            <a:custGeom>
              <a:avLst/>
              <a:gdLst>
                <a:gd name="T0" fmla="*/ 16 w 40"/>
                <a:gd name="T1" fmla="*/ 0 h 56"/>
                <a:gd name="T2" fmla="*/ 0 w 40"/>
                <a:gd name="T3" fmla="*/ 8 h 56"/>
                <a:gd name="T4" fmla="*/ 24 w 40"/>
                <a:gd name="T5" fmla="*/ 56 h 56"/>
                <a:gd name="T6" fmla="*/ 24 w 40"/>
                <a:gd name="T7" fmla="*/ 48 h 56"/>
                <a:gd name="T8" fmla="*/ 40 w 40"/>
                <a:gd name="T9" fmla="*/ 48 h 56"/>
                <a:gd name="T10" fmla="*/ 40 w 40"/>
                <a:gd name="T11" fmla="*/ 48 h 56"/>
                <a:gd name="T12" fmla="*/ 16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16" y="0"/>
                  </a:moveTo>
                  <a:lnTo>
                    <a:pt x="0" y="8"/>
                  </a:lnTo>
                  <a:lnTo>
                    <a:pt x="24" y="56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84" name="Rectangle 284"/>
            <p:cNvSpPr>
              <a:spLocks noChangeArrowheads="1"/>
            </p:cNvSpPr>
            <p:nvPr/>
          </p:nvSpPr>
          <p:spPr bwMode="auto">
            <a:xfrm>
              <a:off x="4904" y="1521"/>
              <a:ext cx="16" cy="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85" name="Freeform 285"/>
            <p:cNvSpPr>
              <a:spLocks/>
            </p:cNvSpPr>
            <p:nvPr/>
          </p:nvSpPr>
          <p:spPr bwMode="auto">
            <a:xfrm>
              <a:off x="4920" y="1577"/>
              <a:ext cx="32" cy="64"/>
            </a:xfrm>
            <a:custGeom>
              <a:avLst/>
              <a:gdLst>
                <a:gd name="T0" fmla="*/ 16 w 32"/>
                <a:gd name="T1" fmla="*/ 0 h 64"/>
                <a:gd name="T2" fmla="*/ 0 w 32"/>
                <a:gd name="T3" fmla="*/ 8 h 64"/>
                <a:gd name="T4" fmla="*/ 16 w 32"/>
                <a:gd name="T5" fmla="*/ 64 h 64"/>
                <a:gd name="T6" fmla="*/ 32 w 32"/>
                <a:gd name="T7" fmla="*/ 56 h 64"/>
                <a:gd name="T8" fmla="*/ 16 w 32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4">
                  <a:moveTo>
                    <a:pt x="16" y="0"/>
                  </a:moveTo>
                  <a:lnTo>
                    <a:pt x="0" y="8"/>
                  </a:lnTo>
                  <a:lnTo>
                    <a:pt x="16" y="64"/>
                  </a:lnTo>
                  <a:lnTo>
                    <a:pt x="32" y="56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86" name="Freeform 286"/>
            <p:cNvSpPr>
              <a:spLocks/>
            </p:cNvSpPr>
            <p:nvPr/>
          </p:nvSpPr>
          <p:spPr bwMode="auto">
            <a:xfrm>
              <a:off x="4944" y="1681"/>
              <a:ext cx="32" cy="56"/>
            </a:xfrm>
            <a:custGeom>
              <a:avLst/>
              <a:gdLst>
                <a:gd name="T0" fmla="*/ 16 w 32"/>
                <a:gd name="T1" fmla="*/ 0 h 56"/>
                <a:gd name="T2" fmla="*/ 0 w 32"/>
                <a:gd name="T3" fmla="*/ 8 h 56"/>
                <a:gd name="T4" fmla="*/ 16 w 32"/>
                <a:gd name="T5" fmla="*/ 56 h 56"/>
                <a:gd name="T6" fmla="*/ 16 w 32"/>
                <a:gd name="T7" fmla="*/ 48 h 56"/>
                <a:gd name="T8" fmla="*/ 32 w 32"/>
                <a:gd name="T9" fmla="*/ 48 h 56"/>
                <a:gd name="T10" fmla="*/ 32 w 32"/>
                <a:gd name="T11" fmla="*/ 48 h 56"/>
                <a:gd name="T12" fmla="*/ 16 w 32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56">
                  <a:moveTo>
                    <a:pt x="16" y="0"/>
                  </a:moveTo>
                  <a:lnTo>
                    <a:pt x="0" y="8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87" name="Rectangle 287"/>
            <p:cNvSpPr>
              <a:spLocks noChangeArrowheads="1"/>
            </p:cNvSpPr>
            <p:nvPr/>
          </p:nvSpPr>
          <p:spPr bwMode="auto">
            <a:xfrm>
              <a:off x="4960" y="1729"/>
              <a:ext cx="16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88" name="Freeform 288"/>
            <p:cNvSpPr>
              <a:spLocks/>
            </p:cNvSpPr>
            <p:nvPr/>
          </p:nvSpPr>
          <p:spPr bwMode="auto">
            <a:xfrm>
              <a:off x="4968" y="1793"/>
              <a:ext cx="24" cy="64"/>
            </a:xfrm>
            <a:custGeom>
              <a:avLst/>
              <a:gdLst>
                <a:gd name="T0" fmla="*/ 16 w 24"/>
                <a:gd name="T1" fmla="*/ 0 h 64"/>
                <a:gd name="T2" fmla="*/ 0 w 24"/>
                <a:gd name="T3" fmla="*/ 0 h 64"/>
                <a:gd name="T4" fmla="*/ 8 w 24"/>
                <a:gd name="T5" fmla="*/ 64 h 64"/>
                <a:gd name="T6" fmla="*/ 24 w 24"/>
                <a:gd name="T7" fmla="*/ 64 h 64"/>
                <a:gd name="T8" fmla="*/ 16 w 2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4">
                  <a:moveTo>
                    <a:pt x="16" y="0"/>
                  </a:moveTo>
                  <a:lnTo>
                    <a:pt x="0" y="0"/>
                  </a:lnTo>
                  <a:lnTo>
                    <a:pt x="8" y="64"/>
                  </a:lnTo>
                  <a:lnTo>
                    <a:pt x="24" y="64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89" name="Freeform 289"/>
            <p:cNvSpPr>
              <a:spLocks/>
            </p:cNvSpPr>
            <p:nvPr/>
          </p:nvSpPr>
          <p:spPr bwMode="auto">
            <a:xfrm>
              <a:off x="4984" y="1905"/>
              <a:ext cx="24" cy="40"/>
            </a:xfrm>
            <a:custGeom>
              <a:avLst/>
              <a:gdLst>
                <a:gd name="T0" fmla="*/ 16 w 24"/>
                <a:gd name="T1" fmla="*/ 0 h 40"/>
                <a:gd name="T2" fmla="*/ 0 w 24"/>
                <a:gd name="T3" fmla="*/ 0 h 40"/>
                <a:gd name="T4" fmla="*/ 8 w 24"/>
                <a:gd name="T5" fmla="*/ 40 h 40"/>
                <a:gd name="T6" fmla="*/ 8 w 24"/>
                <a:gd name="T7" fmla="*/ 40 h 40"/>
                <a:gd name="T8" fmla="*/ 24 w 24"/>
                <a:gd name="T9" fmla="*/ 40 h 40"/>
                <a:gd name="T10" fmla="*/ 24 w 24"/>
                <a:gd name="T11" fmla="*/ 40 h 40"/>
                <a:gd name="T12" fmla="*/ 16 w 24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0">
                  <a:moveTo>
                    <a:pt x="16" y="0"/>
                  </a:moveTo>
                  <a:lnTo>
                    <a:pt x="0" y="0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90" name="Rectangle 290"/>
            <p:cNvSpPr>
              <a:spLocks noChangeArrowheads="1"/>
            </p:cNvSpPr>
            <p:nvPr/>
          </p:nvSpPr>
          <p:spPr bwMode="auto">
            <a:xfrm>
              <a:off x="4992" y="1945"/>
              <a:ext cx="16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91" name="Rectangle 291"/>
            <p:cNvSpPr>
              <a:spLocks noChangeArrowheads="1"/>
            </p:cNvSpPr>
            <p:nvPr/>
          </p:nvSpPr>
          <p:spPr bwMode="auto">
            <a:xfrm>
              <a:off x="4992" y="2009"/>
              <a:ext cx="16" cy="64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92" name="Freeform 292"/>
            <p:cNvSpPr>
              <a:spLocks/>
            </p:cNvSpPr>
            <p:nvPr/>
          </p:nvSpPr>
          <p:spPr bwMode="auto">
            <a:xfrm>
              <a:off x="4992" y="2121"/>
              <a:ext cx="16" cy="48"/>
            </a:xfrm>
            <a:custGeom>
              <a:avLst/>
              <a:gdLst>
                <a:gd name="T0" fmla="*/ 16 w 16"/>
                <a:gd name="T1" fmla="*/ 0 h 48"/>
                <a:gd name="T2" fmla="*/ 0 w 16"/>
                <a:gd name="T3" fmla="*/ 0 h 48"/>
                <a:gd name="T4" fmla="*/ 0 w 16"/>
                <a:gd name="T5" fmla="*/ 48 h 48"/>
                <a:gd name="T6" fmla="*/ 0 w 16"/>
                <a:gd name="T7" fmla="*/ 48 h 48"/>
                <a:gd name="T8" fmla="*/ 16 w 16"/>
                <a:gd name="T9" fmla="*/ 48 h 48"/>
                <a:gd name="T10" fmla="*/ 16 w 16"/>
                <a:gd name="T11" fmla="*/ 48 h 48"/>
                <a:gd name="T12" fmla="*/ 16 w 16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8">
                  <a:moveTo>
                    <a:pt x="16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6" y="48"/>
                  </a:lnTo>
                  <a:lnTo>
                    <a:pt x="16" y="48"/>
                  </a:lnTo>
                  <a:lnTo>
                    <a:pt x="16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93" name="Rectangle 293"/>
            <p:cNvSpPr>
              <a:spLocks noChangeArrowheads="1"/>
            </p:cNvSpPr>
            <p:nvPr/>
          </p:nvSpPr>
          <p:spPr bwMode="auto">
            <a:xfrm>
              <a:off x="4992" y="2169"/>
              <a:ext cx="16" cy="1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94" name="Freeform 294"/>
            <p:cNvSpPr>
              <a:spLocks/>
            </p:cNvSpPr>
            <p:nvPr/>
          </p:nvSpPr>
          <p:spPr bwMode="auto">
            <a:xfrm>
              <a:off x="4976" y="2234"/>
              <a:ext cx="24" cy="64"/>
            </a:xfrm>
            <a:custGeom>
              <a:avLst/>
              <a:gdLst>
                <a:gd name="T0" fmla="*/ 24 w 24"/>
                <a:gd name="T1" fmla="*/ 0 h 64"/>
                <a:gd name="T2" fmla="*/ 8 w 24"/>
                <a:gd name="T3" fmla="*/ 0 h 64"/>
                <a:gd name="T4" fmla="*/ 0 w 24"/>
                <a:gd name="T5" fmla="*/ 64 h 64"/>
                <a:gd name="T6" fmla="*/ 16 w 24"/>
                <a:gd name="T7" fmla="*/ 64 h 64"/>
                <a:gd name="T8" fmla="*/ 24 w 2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4">
                  <a:moveTo>
                    <a:pt x="24" y="0"/>
                  </a:moveTo>
                  <a:lnTo>
                    <a:pt x="8" y="0"/>
                  </a:lnTo>
                  <a:lnTo>
                    <a:pt x="0" y="64"/>
                  </a:lnTo>
                  <a:lnTo>
                    <a:pt x="16" y="64"/>
                  </a:lnTo>
                  <a:lnTo>
                    <a:pt x="24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95" name="Freeform 295"/>
            <p:cNvSpPr>
              <a:spLocks/>
            </p:cNvSpPr>
            <p:nvPr/>
          </p:nvSpPr>
          <p:spPr bwMode="auto">
            <a:xfrm>
              <a:off x="4968" y="2346"/>
              <a:ext cx="24" cy="40"/>
            </a:xfrm>
            <a:custGeom>
              <a:avLst/>
              <a:gdLst>
                <a:gd name="T0" fmla="*/ 24 w 24"/>
                <a:gd name="T1" fmla="*/ 0 h 40"/>
                <a:gd name="T2" fmla="*/ 8 w 24"/>
                <a:gd name="T3" fmla="*/ 0 h 40"/>
                <a:gd name="T4" fmla="*/ 0 w 24"/>
                <a:gd name="T5" fmla="*/ 40 h 40"/>
                <a:gd name="T6" fmla="*/ 0 w 24"/>
                <a:gd name="T7" fmla="*/ 40 h 40"/>
                <a:gd name="T8" fmla="*/ 16 w 24"/>
                <a:gd name="T9" fmla="*/ 40 h 40"/>
                <a:gd name="T10" fmla="*/ 16 w 24"/>
                <a:gd name="T11" fmla="*/ 40 h 40"/>
                <a:gd name="T12" fmla="*/ 24 w 24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0">
                  <a:moveTo>
                    <a:pt x="24" y="0"/>
                  </a:moveTo>
                  <a:lnTo>
                    <a:pt x="8" y="0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24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96" name="Rectangle 296"/>
            <p:cNvSpPr>
              <a:spLocks noChangeArrowheads="1"/>
            </p:cNvSpPr>
            <p:nvPr/>
          </p:nvSpPr>
          <p:spPr bwMode="auto">
            <a:xfrm>
              <a:off x="4968" y="2386"/>
              <a:ext cx="16" cy="24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97" name="Freeform 297"/>
            <p:cNvSpPr>
              <a:spLocks/>
            </p:cNvSpPr>
            <p:nvPr/>
          </p:nvSpPr>
          <p:spPr bwMode="auto">
            <a:xfrm>
              <a:off x="4944" y="2458"/>
              <a:ext cx="24" cy="64"/>
            </a:xfrm>
            <a:custGeom>
              <a:avLst/>
              <a:gdLst>
                <a:gd name="T0" fmla="*/ 24 w 24"/>
                <a:gd name="T1" fmla="*/ 0 h 64"/>
                <a:gd name="T2" fmla="*/ 8 w 24"/>
                <a:gd name="T3" fmla="*/ 0 h 64"/>
                <a:gd name="T4" fmla="*/ 0 w 24"/>
                <a:gd name="T5" fmla="*/ 64 h 64"/>
                <a:gd name="T6" fmla="*/ 16 w 24"/>
                <a:gd name="T7" fmla="*/ 64 h 64"/>
                <a:gd name="T8" fmla="*/ 24 w 2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4">
                  <a:moveTo>
                    <a:pt x="24" y="0"/>
                  </a:moveTo>
                  <a:lnTo>
                    <a:pt x="8" y="0"/>
                  </a:lnTo>
                  <a:lnTo>
                    <a:pt x="0" y="64"/>
                  </a:lnTo>
                  <a:lnTo>
                    <a:pt x="16" y="64"/>
                  </a:lnTo>
                  <a:lnTo>
                    <a:pt x="24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98" name="Freeform 298"/>
            <p:cNvSpPr>
              <a:spLocks/>
            </p:cNvSpPr>
            <p:nvPr/>
          </p:nvSpPr>
          <p:spPr bwMode="auto">
            <a:xfrm>
              <a:off x="4920" y="2562"/>
              <a:ext cx="24" cy="56"/>
            </a:xfrm>
            <a:custGeom>
              <a:avLst/>
              <a:gdLst>
                <a:gd name="T0" fmla="*/ 24 w 24"/>
                <a:gd name="T1" fmla="*/ 0 h 56"/>
                <a:gd name="T2" fmla="*/ 8 w 24"/>
                <a:gd name="T3" fmla="*/ 0 h 56"/>
                <a:gd name="T4" fmla="*/ 0 w 24"/>
                <a:gd name="T5" fmla="*/ 48 h 56"/>
                <a:gd name="T6" fmla="*/ 0 w 24"/>
                <a:gd name="T7" fmla="*/ 48 h 56"/>
                <a:gd name="T8" fmla="*/ 16 w 24"/>
                <a:gd name="T9" fmla="*/ 56 h 56"/>
                <a:gd name="T10" fmla="*/ 16 w 24"/>
                <a:gd name="T11" fmla="*/ 48 h 56"/>
                <a:gd name="T12" fmla="*/ 24 w 24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56">
                  <a:moveTo>
                    <a:pt x="24" y="0"/>
                  </a:moveTo>
                  <a:lnTo>
                    <a:pt x="8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299" name="Freeform 299"/>
            <p:cNvSpPr>
              <a:spLocks/>
            </p:cNvSpPr>
            <p:nvPr/>
          </p:nvSpPr>
          <p:spPr bwMode="auto">
            <a:xfrm>
              <a:off x="4912" y="2610"/>
              <a:ext cx="24" cy="24"/>
            </a:xfrm>
            <a:custGeom>
              <a:avLst/>
              <a:gdLst>
                <a:gd name="T0" fmla="*/ 24 w 24"/>
                <a:gd name="T1" fmla="*/ 8 h 24"/>
                <a:gd name="T2" fmla="*/ 8 w 24"/>
                <a:gd name="T3" fmla="*/ 0 h 24"/>
                <a:gd name="T4" fmla="*/ 0 w 24"/>
                <a:gd name="T5" fmla="*/ 16 h 24"/>
                <a:gd name="T6" fmla="*/ 16 w 24"/>
                <a:gd name="T7" fmla="*/ 24 h 24"/>
                <a:gd name="T8" fmla="*/ 24 w 24"/>
                <a:gd name="T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4" y="8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16" y="24"/>
                  </a:lnTo>
                  <a:lnTo>
                    <a:pt x="24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00" name="Freeform 300"/>
            <p:cNvSpPr>
              <a:spLocks/>
            </p:cNvSpPr>
            <p:nvPr/>
          </p:nvSpPr>
          <p:spPr bwMode="auto">
            <a:xfrm>
              <a:off x="4872" y="2674"/>
              <a:ext cx="40" cy="64"/>
            </a:xfrm>
            <a:custGeom>
              <a:avLst/>
              <a:gdLst>
                <a:gd name="T0" fmla="*/ 40 w 40"/>
                <a:gd name="T1" fmla="*/ 8 h 64"/>
                <a:gd name="T2" fmla="*/ 24 w 40"/>
                <a:gd name="T3" fmla="*/ 0 h 64"/>
                <a:gd name="T4" fmla="*/ 0 w 40"/>
                <a:gd name="T5" fmla="*/ 56 h 64"/>
                <a:gd name="T6" fmla="*/ 16 w 40"/>
                <a:gd name="T7" fmla="*/ 64 h 64"/>
                <a:gd name="T8" fmla="*/ 40 w 40"/>
                <a:gd name="T9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4">
                  <a:moveTo>
                    <a:pt x="40" y="8"/>
                  </a:moveTo>
                  <a:lnTo>
                    <a:pt x="24" y="0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40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01" name="Freeform 301"/>
            <p:cNvSpPr>
              <a:spLocks/>
            </p:cNvSpPr>
            <p:nvPr/>
          </p:nvSpPr>
          <p:spPr bwMode="auto">
            <a:xfrm>
              <a:off x="4848" y="2778"/>
              <a:ext cx="24" cy="48"/>
            </a:xfrm>
            <a:custGeom>
              <a:avLst/>
              <a:gdLst>
                <a:gd name="T0" fmla="*/ 24 w 24"/>
                <a:gd name="T1" fmla="*/ 0 h 48"/>
                <a:gd name="T2" fmla="*/ 8 w 24"/>
                <a:gd name="T3" fmla="*/ 0 h 48"/>
                <a:gd name="T4" fmla="*/ 0 w 24"/>
                <a:gd name="T5" fmla="*/ 40 h 48"/>
                <a:gd name="T6" fmla="*/ 8 w 24"/>
                <a:gd name="T7" fmla="*/ 40 h 48"/>
                <a:gd name="T8" fmla="*/ 16 w 24"/>
                <a:gd name="T9" fmla="*/ 48 h 48"/>
                <a:gd name="T10" fmla="*/ 16 w 24"/>
                <a:gd name="T11" fmla="*/ 40 h 48"/>
                <a:gd name="T12" fmla="*/ 24 w 24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8">
                  <a:moveTo>
                    <a:pt x="24" y="0"/>
                  </a:moveTo>
                  <a:lnTo>
                    <a:pt x="8" y="0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24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02" name="Freeform 302"/>
            <p:cNvSpPr>
              <a:spLocks/>
            </p:cNvSpPr>
            <p:nvPr/>
          </p:nvSpPr>
          <p:spPr bwMode="auto">
            <a:xfrm>
              <a:off x="4840" y="2818"/>
              <a:ext cx="24" cy="24"/>
            </a:xfrm>
            <a:custGeom>
              <a:avLst/>
              <a:gdLst>
                <a:gd name="T0" fmla="*/ 24 w 24"/>
                <a:gd name="T1" fmla="*/ 8 h 24"/>
                <a:gd name="T2" fmla="*/ 16 w 24"/>
                <a:gd name="T3" fmla="*/ 0 h 24"/>
                <a:gd name="T4" fmla="*/ 0 w 24"/>
                <a:gd name="T5" fmla="*/ 16 h 24"/>
                <a:gd name="T6" fmla="*/ 8 w 24"/>
                <a:gd name="T7" fmla="*/ 24 h 24"/>
                <a:gd name="T8" fmla="*/ 24 w 24"/>
                <a:gd name="T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4" y="8"/>
                  </a:moveTo>
                  <a:lnTo>
                    <a:pt x="16" y="0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03" name="Freeform 303"/>
            <p:cNvSpPr>
              <a:spLocks/>
            </p:cNvSpPr>
            <p:nvPr/>
          </p:nvSpPr>
          <p:spPr bwMode="auto">
            <a:xfrm>
              <a:off x="4784" y="2882"/>
              <a:ext cx="48" cy="64"/>
            </a:xfrm>
            <a:custGeom>
              <a:avLst/>
              <a:gdLst>
                <a:gd name="T0" fmla="*/ 48 w 48"/>
                <a:gd name="T1" fmla="*/ 8 h 64"/>
                <a:gd name="T2" fmla="*/ 32 w 48"/>
                <a:gd name="T3" fmla="*/ 0 h 64"/>
                <a:gd name="T4" fmla="*/ 0 w 48"/>
                <a:gd name="T5" fmla="*/ 56 h 64"/>
                <a:gd name="T6" fmla="*/ 16 w 48"/>
                <a:gd name="T7" fmla="*/ 64 h 64"/>
                <a:gd name="T8" fmla="*/ 48 w 48"/>
                <a:gd name="T9" fmla="*/ 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64">
                  <a:moveTo>
                    <a:pt x="48" y="8"/>
                  </a:moveTo>
                  <a:lnTo>
                    <a:pt x="32" y="0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48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04" name="Freeform 304"/>
            <p:cNvSpPr>
              <a:spLocks/>
            </p:cNvSpPr>
            <p:nvPr/>
          </p:nvSpPr>
          <p:spPr bwMode="auto">
            <a:xfrm>
              <a:off x="4744" y="2978"/>
              <a:ext cx="32" cy="40"/>
            </a:xfrm>
            <a:custGeom>
              <a:avLst/>
              <a:gdLst>
                <a:gd name="T0" fmla="*/ 32 w 32"/>
                <a:gd name="T1" fmla="*/ 8 h 40"/>
                <a:gd name="T2" fmla="*/ 16 w 32"/>
                <a:gd name="T3" fmla="*/ 0 h 40"/>
                <a:gd name="T4" fmla="*/ 0 w 32"/>
                <a:gd name="T5" fmla="*/ 32 h 40"/>
                <a:gd name="T6" fmla="*/ 0 w 32"/>
                <a:gd name="T7" fmla="*/ 32 h 40"/>
                <a:gd name="T8" fmla="*/ 16 w 32"/>
                <a:gd name="T9" fmla="*/ 40 h 40"/>
                <a:gd name="T10" fmla="*/ 16 w 32"/>
                <a:gd name="T11" fmla="*/ 40 h 40"/>
                <a:gd name="T12" fmla="*/ 32 w 32"/>
                <a:gd name="T1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0">
                  <a:moveTo>
                    <a:pt x="32" y="8"/>
                  </a:moveTo>
                  <a:lnTo>
                    <a:pt x="16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32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05" name="Freeform 305"/>
            <p:cNvSpPr>
              <a:spLocks/>
            </p:cNvSpPr>
            <p:nvPr/>
          </p:nvSpPr>
          <p:spPr bwMode="auto">
            <a:xfrm>
              <a:off x="4728" y="3010"/>
              <a:ext cx="32" cy="32"/>
            </a:xfrm>
            <a:custGeom>
              <a:avLst/>
              <a:gdLst>
                <a:gd name="T0" fmla="*/ 32 w 32"/>
                <a:gd name="T1" fmla="*/ 8 h 32"/>
                <a:gd name="T2" fmla="*/ 16 w 32"/>
                <a:gd name="T3" fmla="*/ 0 h 32"/>
                <a:gd name="T4" fmla="*/ 0 w 32"/>
                <a:gd name="T5" fmla="*/ 24 h 32"/>
                <a:gd name="T6" fmla="*/ 16 w 32"/>
                <a:gd name="T7" fmla="*/ 32 h 32"/>
                <a:gd name="T8" fmla="*/ 32 w 32"/>
                <a:gd name="T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2" y="8"/>
                  </a:moveTo>
                  <a:lnTo>
                    <a:pt x="16" y="0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32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06" name="Freeform 306"/>
            <p:cNvSpPr>
              <a:spLocks/>
            </p:cNvSpPr>
            <p:nvPr/>
          </p:nvSpPr>
          <p:spPr bwMode="auto">
            <a:xfrm>
              <a:off x="4664" y="3074"/>
              <a:ext cx="56" cy="56"/>
            </a:xfrm>
            <a:custGeom>
              <a:avLst/>
              <a:gdLst>
                <a:gd name="T0" fmla="*/ 56 w 56"/>
                <a:gd name="T1" fmla="*/ 8 h 56"/>
                <a:gd name="T2" fmla="*/ 40 w 56"/>
                <a:gd name="T3" fmla="*/ 0 h 56"/>
                <a:gd name="T4" fmla="*/ 0 w 56"/>
                <a:gd name="T5" fmla="*/ 48 h 56"/>
                <a:gd name="T6" fmla="*/ 16 w 56"/>
                <a:gd name="T7" fmla="*/ 56 h 56"/>
                <a:gd name="T8" fmla="*/ 56 w 56"/>
                <a:gd name="T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56" y="8"/>
                  </a:moveTo>
                  <a:lnTo>
                    <a:pt x="40" y="0"/>
                  </a:lnTo>
                  <a:lnTo>
                    <a:pt x="0" y="48"/>
                  </a:lnTo>
                  <a:lnTo>
                    <a:pt x="16" y="56"/>
                  </a:lnTo>
                  <a:lnTo>
                    <a:pt x="56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07" name="Freeform 307"/>
            <p:cNvSpPr>
              <a:spLocks/>
            </p:cNvSpPr>
            <p:nvPr/>
          </p:nvSpPr>
          <p:spPr bwMode="auto">
            <a:xfrm>
              <a:off x="4616" y="3162"/>
              <a:ext cx="40" cy="40"/>
            </a:xfrm>
            <a:custGeom>
              <a:avLst/>
              <a:gdLst>
                <a:gd name="T0" fmla="*/ 40 w 40"/>
                <a:gd name="T1" fmla="*/ 8 h 40"/>
                <a:gd name="T2" fmla="*/ 24 w 40"/>
                <a:gd name="T3" fmla="*/ 0 h 40"/>
                <a:gd name="T4" fmla="*/ 0 w 40"/>
                <a:gd name="T5" fmla="*/ 32 h 40"/>
                <a:gd name="T6" fmla="*/ 8 w 40"/>
                <a:gd name="T7" fmla="*/ 32 h 40"/>
                <a:gd name="T8" fmla="*/ 16 w 40"/>
                <a:gd name="T9" fmla="*/ 40 h 40"/>
                <a:gd name="T10" fmla="*/ 16 w 40"/>
                <a:gd name="T11" fmla="*/ 40 h 40"/>
                <a:gd name="T12" fmla="*/ 40 w 40"/>
                <a:gd name="T1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40">
                  <a:moveTo>
                    <a:pt x="40" y="8"/>
                  </a:moveTo>
                  <a:lnTo>
                    <a:pt x="24" y="0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40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08" name="Freeform 308"/>
            <p:cNvSpPr>
              <a:spLocks/>
            </p:cNvSpPr>
            <p:nvPr/>
          </p:nvSpPr>
          <p:spPr bwMode="auto">
            <a:xfrm>
              <a:off x="4608" y="3194"/>
              <a:ext cx="24" cy="24"/>
            </a:xfrm>
            <a:custGeom>
              <a:avLst/>
              <a:gdLst>
                <a:gd name="T0" fmla="*/ 24 w 24"/>
                <a:gd name="T1" fmla="*/ 8 h 24"/>
                <a:gd name="T2" fmla="*/ 16 w 24"/>
                <a:gd name="T3" fmla="*/ 0 h 24"/>
                <a:gd name="T4" fmla="*/ 0 w 24"/>
                <a:gd name="T5" fmla="*/ 16 h 24"/>
                <a:gd name="T6" fmla="*/ 8 w 24"/>
                <a:gd name="T7" fmla="*/ 24 h 24"/>
                <a:gd name="T8" fmla="*/ 24 w 24"/>
                <a:gd name="T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4" y="8"/>
                  </a:moveTo>
                  <a:lnTo>
                    <a:pt x="16" y="0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09" name="Freeform 309"/>
            <p:cNvSpPr>
              <a:spLocks/>
            </p:cNvSpPr>
            <p:nvPr/>
          </p:nvSpPr>
          <p:spPr bwMode="auto">
            <a:xfrm>
              <a:off x="4528" y="3242"/>
              <a:ext cx="56" cy="56"/>
            </a:xfrm>
            <a:custGeom>
              <a:avLst/>
              <a:gdLst>
                <a:gd name="T0" fmla="*/ 56 w 56"/>
                <a:gd name="T1" fmla="*/ 8 h 56"/>
                <a:gd name="T2" fmla="*/ 48 w 56"/>
                <a:gd name="T3" fmla="*/ 0 h 56"/>
                <a:gd name="T4" fmla="*/ 0 w 56"/>
                <a:gd name="T5" fmla="*/ 48 h 56"/>
                <a:gd name="T6" fmla="*/ 8 w 56"/>
                <a:gd name="T7" fmla="*/ 56 h 56"/>
                <a:gd name="T8" fmla="*/ 56 w 56"/>
                <a:gd name="T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56" y="8"/>
                  </a:moveTo>
                  <a:lnTo>
                    <a:pt x="48" y="0"/>
                  </a:lnTo>
                  <a:lnTo>
                    <a:pt x="0" y="48"/>
                  </a:lnTo>
                  <a:lnTo>
                    <a:pt x="8" y="56"/>
                  </a:lnTo>
                  <a:lnTo>
                    <a:pt x="56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10" name="Freeform 310"/>
            <p:cNvSpPr>
              <a:spLocks/>
            </p:cNvSpPr>
            <p:nvPr/>
          </p:nvSpPr>
          <p:spPr bwMode="auto">
            <a:xfrm>
              <a:off x="4472" y="3322"/>
              <a:ext cx="32" cy="32"/>
            </a:xfrm>
            <a:custGeom>
              <a:avLst/>
              <a:gdLst>
                <a:gd name="T0" fmla="*/ 32 w 32"/>
                <a:gd name="T1" fmla="*/ 8 h 32"/>
                <a:gd name="T2" fmla="*/ 24 w 32"/>
                <a:gd name="T3" fmla="*/ 0 h 32"/>
                <a:gd name="T4" fmla="*/ 0 w 32"/>
                <a:gd name="T5" fmla="*/ 24 h 32"/>
                <a:gd name="T6" fmla="*/ 0 w 32"/>
                <a:gd name="T7" fmla="*/ 24 h 32"/>
                <a:gd name="T8" fmla="*/ 8 w 32"/>
                <a:gd name="T9" fmla="*/ 32 h 32"/>
                <a:gd name="T10" fmla="*/ 8 w 32"/>
                <a:gd name="T11" fmla="*/ 32 h 32"/>
                <a:gd name="T12" fmla="*/ 32 w 32"/>
                <a:gd name="T13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32" y="8"/>
                  </a:moveTo>
                  <a:lnTo>
                    <a:pt x="24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32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11" name="Freeform 311"/>
            <p:cNvSpPr>
              <a:spLocks/>
            </p:cNvSpPr>
            <p:nvPr/>
          </p:nvSpPr>
          <p:spPr bwMode="auto">
            <a:xfrm>
              <a:off x="4448" y="3346"/>
              <a:ext cx="32" cy="32"/>
            </a:xfrm>
            <a:custGeom>
              <a:avLst/>
              <a:gdLst>
                <a:gd name="T0" fmla="*/ 32 w 32"/>
                <a:gd name="T1" fmla="*/ 8 h 32"/>
                <a:gd name="T2" fmla="*/ 24 w 32"/>
                <a:gd name="T3" fmla="*/ 0 h 32"/>
                <a:gd name="T4" fmla="*/ 0 w 32"/>
                <a:gd name="T5" fmla="*/ 24 h 32"/>
                <a:gd name="T6" fmla="*/ 8 w 32"/>
                <a:gd name="T7" fmla="*/ 32 h 32"/>
                <a:gd name="T8" fmla="*/ 32 w 32"/>
                <a:gd name="T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2" y="8"/>
                  </a:moveTo>
                  <a:lnTo>
                    <a:pt x="24" y="0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32" y="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12" name="Freeform 312"/>
            <p:cNvSpPr>
              <a:spLocks/>
            </p:cNvSpPr>
            <p:nvPr/>
          </p:nvSpPr>
          <p:spPr bwMode="auto">
            <a:xfrm>
              <a:off x="4352" y="3386"/>
              <a:ext cx="64" cy="56"/>
            </a:xfrm>
            <a:custGeom>
              <a:avLst/>
              <a:gdLst>
                <a:gd name="T0" fmla="*/ 64 w 64"/>
                <a:gd name="T1" fmla="*/ 16 h 56"/>
                <a:gd name="T2" fmla="*/ 56 w 64"/>
                <a:gd name="T3" fmla="*/ 0 h 56"/>
                <a:gd name="T4" fmla="*/ 0 w 64"/>
                <a:gd name="T5" fmla="*/ 40 h 56"/>
                <a:gd name="T6" fmla="*/ 8 w 64"/>
                <a:gd name="T7" fmla="*/ 56 h 56"/>
                <a:gd name="T8" fmla="*/ 64 w 64"/>
                <a:gd name="T9" fmla="*/ 1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6">
                  <a:moveTo>
                    <a:pt x="64" y="16"/>
                  </a:moveTo>
                  <a:lnTo>
                    <a:pt x="56" y="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64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13" name="Freeform 313"/>
            <p:cNvSpPr>
              <a:spLocks/>
            </p:cNvSpPr>
            <p:nvPr/>
          </p:nvSpPr>
          <p:spPr bwMode="auto">
            <a:xfrm>
              <a:off x="4296" y="3450"/>
              <a:ext cx="32" cy="32"/>
            </a:xfrm>
            <a:custGeom>
              <a:avLst/>
              <a:gdLst>
                <a:gd name="T0" fmla="*/ 32 w 32"/>
                <a:gd name="T1" fmla="*/ 16 h 32"/>
                <a:gd name="T2" fmla="*/ 24 w 32"/>
                <a:gd name="T3" fmla="*/ 0 h 32"/>
                <a:gd name="T4" fmla="*/ 0 w 32"/>
                <a:gd name="T5" fmla="*/ 16 h 32"/>
                <a:gd name="T6" fmla="*/ 0 w 32"/>
                <a:gd name="T7" fmla="*/ 16 h 32"/>
                <a:gd name="T8" fmla="*/ 8 w 32"/>
                <a:gd name="T9" fmla="*/ 32 h 32"/>
                <a:gd name="T10" fmla="*/ 8 w 32"/>
                <a:gd name="T11" fmla="*/ 32 h 32"/>
                <a:gd name="T12" fmla="*/ 32 w 32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32" y="16"/>
                  </a:moveTo>
                  <a:lnTo>
                    <a:pt x="24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32"/>
                  </a:lnTo>
                  <a:lnTo>
                    <a:pt x="32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14" name="Freeform 314"/>
            <p:cNvSpPr>
              <a:spLocks/>
            </p:cNvSpPr>
            <p:nvPr/>
          </p:nvSpPr>
          <p:spPr bwMode="auto">
            <a:xfrm>
              <a:off x="4264" y="3466"/>
              <a:ext cx="40" cy="32"/>
            </a:xfrm>
            <a:custGeom>
              <a:avLst/>
              <a:gdLst>
                <a:gd name="T0" fmla="*/ 40 w 40"/>
                <a:gd name="T1" fmla="*/ 16 h 32"/>
                <a:gd name="T2" fmla="*/ 32 w 40"/>
                <a:gd name="T3" fmla="*/ 0 h 32"/>
                <a:gd name="T4" fmla="*/ 0 w 40"/>
                <a:gd name="T5" fmla="*/ 16 h 32"/>
                <a:gd name="T6" fmla="*/ 8 w 40"/>
                <a:gd name="T7" fmla="*/ 32 h 32"/>
                <a:gd name="T8" fmla="*/ 40 w 40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40" y="16"/>
                  </a:moveTo>
                  <a:lnTo>
                    <a:pt x="32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40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15" name="Freeform 315"/>
            <p:cNvSpPr>
              <a:spLocks/>
            </p:cNvSpPr>
            <p:nvPr/>
          </p:nvSpPr>
          <p:spPr bwMode="auto">
            <a:xfrm>
              <a:off x="4160" y="3498"/>
              <a:ext cx="64" cy="48"/>
            </a:xfrm>
            <a:custGeom>
              <a:avLst/>
              <a:gdLst>
                <a:gd name="T0" fmla="*/ 64 w 64"/>
                <a:gd name="T1" fmla="*/ 16 h 48"/>
                <a:gd name="T2" fmla="*/ 56 w 64"/>
                <a:gd name="T3" fmla="*/ 0 h 48"/>
                <a:gd name="T4" fmla="*/ 0 w 64"/>
                <a:gd name="T5" fmla="*/ 32 h 48"/>
                <a:gd name="T6" fmla="*/ 8 w 64"/>
                <a:gd name="T7" fmla="*/ 48 h 48"/>
                <a:gd name="T8" fmla="*/ 64 w 64"/>
                <a:gd name="T9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8">
                  <a:moveTo>
                    <a:pt x="64" y="16"/>
                  </a:moveTo>
                  <a:lnTo>
                    <a:pt x="56" y="0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64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16" name="Freeform 316"/>
            <p:cNvSpPr>
              <a:spLocks/>
            </p:cNvSpPr>
            <p:nvPr/>
          </p:nvSpPr>
          <p:spPr bwMode="auto">
            <a:xfrm>
              <a:off x="4096" y="3546"/>
              <a:ext cx="32" cy="24"/>
            </a:xfrm>
            <a:custGeom>
              <a:avLst/>
              <a:gdLst>
                <a:gd name="T0" fmla="*/ 32 w 32"/>
                <a:gd name="T1" fmla="*/ 16 h 24"/>
                <a:gd name="T2" fmla="*/ 24 w 32"/>
                <a:gd name="T3" fmla="*/ 0 h 24"/>
                <a:gd name="T4" fmla="*/ 0 w 32"/>
                <a:gd name="T5" fmla="*/ 8 h 24"/>
                <a:gd name="T6" fmla="*/ 0 w 32"/>
                <a:gd name="T7" fmla="*/ 8 h 24"/>
                <a:gd name="T8" fmla="*/ 8 w 32"/>
                <a:gd name="T9" fmla="*/ 24 h 24"/>
                <a:gd name="T10" fmla="*/ 8 w 32"/>
                <a:gd name="T11" fmla="*/ 24 h 24"/>
                <a:gd name="T12" fmla="*/ 32 w 32"/>
                <a:gd name="T13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4">
                  <a:moveTo>
                    <a:pt x="32" y="16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32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17" name="Freeform 317"/>
            <p:cNvSpPr>
              <a:spLocks/>
            </p:cNvSpPr>
            <p:nvPr/>
          </p:nvSpPr>
          <p:spPr bwMode="auto">
            <a:xfrm>
              <a:off x="4056" y="3554"/>
              <a:ext cx="48" cy="32"/>
            </a:xfrm>
            <a:custGeom>
              <a:avLst/>
              <a:gdLst>
                <a:gd name="T0" fmla="*/ 48 w 48"/>
                <a:gd name="T1" fmla="*/ 16 h 32"/>
                <a:gd name="T2" fmla="*/ 40 w 48"/>
                <a:gd name="T3" fmla="*/ 0 h 32"/>
                <a:gd name="T4" fmla="*/ 0 w 48"/>
                <a:gd name="T5" fmla="*/ 16 h 32"/>
                <a:gd name="T6" fmla="*/ 8 w 48"/>
                <a:gd name="T7" fmla="*/ 32 h 32"/>
                <a:gd name="T8" fmla="*/ 48 w 48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2">
                  <a:moveTo>
                    <a:pt x="48" y="16"/>
                  </a:moveTo>
                  <a:lnTo>
                    <a:pt x="4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48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18" name="Freeform 318"/>
            <p:cNvSpPr>
              <a:spLocks/>
            </p:cNvSpPr>
            <p:nvPr/>
          </p:nvSpPr>
          <p:spPr bwMode="auto">
            <a:xfrm>
              <a:off x="3944" y="3578"/>
              <a:ext cx="64" cy="32"/>
            </a:xfrm>
            <a:custGeom>
              <a:avLst/>
              <a:gdLst>
                <a:gd name="T0" fmla="*/ 64 w 64"/>
                <a:gd name="T1" fmla="*/ 16 h 32"/>
                <a:gd name="T2" fmla="*/ 64 w 64"/>
                <a:gd name="T3" fmla="*/ 0 h 32"/>
                <a:gd name="T4" fmla="*/ 0 w 64"/>
                <a:gd name="T5" fmla="*/ 16 h 32"/>
                <a:gd name="T6" fmla="*/ 0 w 64"/>
                <a:gd name="T7" fmla="*/ 32 h 32"/>
                <a:gd name="T8" fmla="*/ 64 w 6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2">
                  <a:moveTo>
                    <a:pt x="64" y="16"/>
                  </a:moveTo>
                  <a:lnTo>
                    <a:pt x="64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64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19" name="Freeform 319"/>
            <p:cNvSpPr>
              <a:spLocks/>
            </p:cNvSpPr>
            <p:nvPr/>
          </p:nvSpPr>
          <p:spPr bwMode="auto">
            <a:xfrm>
              <a:off x="3872" y="3602"/>
              <a:ext cx="32" cy="24"/>
            </a:xfrm>
            <a:custGeom>
              <a:avLst/>
              <a:gdLst>
                <a:gd name="T0" fmla="*/ 32 w 32"/>
                <a:gd name="T1" fmla="*/ 16 h 24"/>
                <a:gd name="T2" fmla="*/ 32 w 32"/>
                <a:gd name="T3" fmla="*/ 0 h 24"/>
                <a:gd name="T4" fmla="*/ 0 w 32"/>
                <a:gd name="T5" fmla="*/ 8 h 24"/>
                <a:gd name="T6" fmla="*/ 0 w 32"/>
                <a:gd name="T7" fmla="*/ 24 h 24"/>
                <a:gd name="T8" fmla="*/ 32 w 32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16"/>
                  </a:moveTo>
                  <a:lnTo>
                    <a:pt x="32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32" y="16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20" name="Freeform 320"/>
            <p:cNvSpPr>
              <a:spLocks/>
            </p:cNvSpPr>
            <p:nvPr/>
          </p:nvSpPr>
          <p:spPr bwMode="auto">
            <a:xfrm>
              <a:off x="4408" y="889"/>
              <a:ext cx="32" cy="32"/>
            </a:xfrm>
            <a:custGeom>
              <a:avLst/>
              <a:gdLst>
                <a:gd name="T0" fmla="*/ 24 w 32"/>
                <a:gd name="T1" fmla="*/ 32 h 32"/>
                <a:gd name="T2" fmla="*/ 32 w 32"/>
                <a:gd name="T3" fmla="*/ 24 h 32"/>
                <a:gd name="T4" fmla="*/ 8 w 32"/>
                <a:gd name="T5" fmla="*/ 0 h 32"/>
                <a:gd name="T6" fmla="*/ 0 w 32"/>
                <a:gd name="T7" fmla="*/ 8 h 32"/>
                <a:gd name="T8" fmla="*/ 24 w 32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24" y="32"/>
                  </a:moveTo>
                  <a:lnTo>
                    <a:pt x="32" y="2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4" y="3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21" name="Freeform 321"/>
            <p:cNvSpPr>
              <a:spLocks/>
            </p:cNvSpPr>
            <p:nvPr/>
          </p:nvSpPr>
          <p:spPr bwMode="auto">
            <a:xfrm>
              <a:off x="3944" y="897"/>
              <a:ext cx="488" cy="640"/>
            </a:xfrm>
            <a:custGeom>
              <a:avLst/>
              <a:gdLst>
                <a:gd name="T0" fmla="*/ 488 w 488"/>
                <a:gd name="T1" fmla="*/ 24 h 640"/>
                <a:gd name="T2" fmla="*/ 288 w 488"/>
                <a:gd name="T3" fmla="*/ 192 h 640"/>
                <a:gd name="T4" fmla="*/ 288 w 488"/>
                <a:gd name="T5" fmla="*/ 192 h 640"/>
                <a:gd name="T6" fmla="*/ 288 w 488"/>
                <a:gd name="T7" fmla="*/ 192 h 640"/>
                <a:gd name="T8" fmla="*/ 200 w 488"/>
                <a:gd name="T9" fmla="*/ 288 h 640"/>
                <a:gd name="T10" fmla="*/ 200 w 488"/>
                <a:gd name="T11" fmla="*/ 280 h 640"/>
                <a:gd name="T12" fmla="*/ 200 w 488"/>
                <a:gd name="T13" fmla="*/ 280 h 640"/>
                <a:gd name="T14" fmla="*/ 128 w 488"/>
                <a:gd name="T15" fmla="*/ 392 h 640"/>
                <a:gd name="T16" fmla="*/ 128 w 488"/>
                <a:gd name="T17" fmla="*/ 392 h 640"/>
                <a:gd name="T18" fmla="*/ 128 w 488"/>
                <a:gd name="T19" fmla="*/ 392 h 640"/>
                <a:gd name="T20" fmla="*/ 64 w 488"/>
                <a:gd name="T21" fmla="*/ 512 h 640"/>
                <a:gd name="T22" fmla="*/ 64 w 488"/>
                <a:gd name="T23" fmla="*/ 512 h 640"/>
                <a:gd name="T24" fmla="*/ 64 w 488"/>
                <a:gd name="T25" fmla="*/ 512 h 640"/>
                <a:gd name="T26" fmla="*/ 32 w 488"/>
                <a:gd name="T27" fmla="*/ 640 h 640"/>
                <a:gd name="T28" fmla="*/ 32 w 488"/>
                <a:gd name="T29" fmla="*/ 632 h 640"/>
                <a:gd name="T30" fmla="*/ 0 w 488"/>
                <a:gd name="T31" fmla="*/ 632 h 640"/>
                <a:gd name="T32" fmla="*/ 0 w 488"/>
                <a:gd name="T33" fmla="*/ 632 h 640"/>
                <a:gd name="T34" fmla="*/ 32 w 488"/>
                <a:gd name="T35" fmla="*/ 504 h 640"/>
                <a:gd name="T36" fmla="*/ 32 w 488"/>
                <a:gd name="T37" fmla="*/ 504 h 640"/>
                <a:gd name="T38" fmla="*/ 32 w 488"/>
                <a:gd name="T39" fmla="*/ 496 h 640"/>
                <a:gd name="T40" fmla="*/ 96 w 488"/>
                <a:gd name="T41" fmla="*/ 376 h 640"/>
                <a:gd name="T42" fmla="*/ 96 w 488"/>
                <a:gd name="T43" fmla="*/ 376 h 640"/>
                <a:gd name="T44" fmla="*/ 104 w 488"/>
                <a:gd name="T45" fmla="*/ 376 h 640"/>
                <a:gd name="T46" fmla="*/ 176 w 488"/>
                <a:gd name="T47" fmla="*/ 264 h 640"/>
                <a:gd name="T48" fmla="*/ 176 w 488"/>
                <a:gd name="T49" fmla="*/ 264 h 640"/>
                <a:gd name="T50" fmla="*/ 176 w 488"/>
                <a:gd name="T51" fmla="*/ 264 h 640"/>
                <a:gd name="T52" fmla="*/ 264 w 488"/>
                <a:gd name="T53" fmla="*/ 168 h 640"/>
                <a:gd name="T54" fmla="*/ 264 w 488"/>
                <a:gd name="T55" fmla="*/ 168 h 640"/>
                <a:gd name="T56" fmla="*/ 264 w 488"/>
                <a:gd name="T57" fmla="*/ 168 h 640"/>
                <a:gd name="T58" fmla="*/ 464 w 488"/>
                <a:gd name="T59" fmla="*/ 0 h 640"/>
                <a:gd name="T60" fmla="*/ 488 w 488"/>
                <a:gd name="T61" fmla="*/ 24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8" h="640">
                  <a:moveTo>
                    <a:pt x="488" y="24"/>
                  </a:moveTo>
                  <a:lnTo>
                    <a:pt x="288" y="192"/>
                  </a:lnTo>
                  <a:lnTo>
                    <a:pt x="288" y="192"/>
                  </a:lnTo>
                  <a:lnTo>
                    <a:pt x="288" y="192"/>
                  </a:lnTo>
                  <a:lnTo>
                    <a:pt x="200" y="288"/>
                  </a:lnTo>
                  <a:lnTo>
                    <a:pt x="200" y="280"/>
                  </a:lnTo>
                  <a:lnTo>
                    <a:pt x="200" y="280"/>
                  </a:lnTo>
                  <a:lnTo>
                    <a:pt x="128" y="392"/>
                  </a:lnTo>
                  <a:lnTo>
                    <a:pt x="128" y="392"/>
                  </a:lnTo>
                  <a:lnTo>
                    <a:pt x="128" y="392"/>
                  </a:lnTo>
                  <a:lnTo>
                    <a:pt x="64" y="512"/>
                  </a:lnTo>
                  <a:lnTo>
                    <a:pt x="64" y="512"/>
                  </a:lnTo>
                  <a:lnTo>
                    <a:pt x="64" y="512"/>
                  </a:lnTo>
                  <a:lnTo>
                    <a:pt x="32" y="640"/>
                  </a:lnTo>
                  <a:lnTo>
                    <a:pt x="32" y="632"/>
                  </a:lnTo>
                  <a:lnTo>
                    <a:pt x="0" y="632"/>
                  </a:lnTo>
                  <a:lnTo>
                    <a:pt x="0" y="632"/>
                  </a:lnTo>
                  <a:lnTo>
                    <a:pt x="32" y="504"/>
                  </a:lnTo>
                  <a:lnTo>
                    <a:pt x="32" y="504"/>
                  </a:lnTo>
                  <a:lnTo>
                    <a:pt x="32" y="496"/>
                  </a:lnTo>
                  <a:lnTo>
                    <a:pt x="96" y="376"/>
                  </a:lnTo>
                  <a:lnTo>
                    <a:pt x="96" y="376"/>
                  </a:lnTo>
                  <a:lnTo>
                    <a:pt x="104" y="376"/>
                  </a:lnTo>
                  <a:lnTo>
                    <a:pt x="176" y="264"/>
                  </a:lnTo>
                  <a:lnTo>
                    <a:pt x="176" y="264"/>
                  </a:lnTo>
                  <a:lnTo>
                    <a:pt x="176" y="264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264" y="168"/>
                  </a:lnTo>
                  <a:lnTo>
                    <a:pt x="464" y="0"/>
                  </a:lnTo>
                  <a:lnTo>
                    <a:pt x="488" y="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22" name="Freeform 322"/>
            <p:cNvSpPr>
              <a:spLocks/>
            </p:cNvSpPr>
            <p:nvPr/>
          </p:nvSpPr>
          <p:spPr bwMode="auto">
            <a:xfrm>
              <a:off x="3928" y="1529"/>
              <a:ext cx="48" cy="152"/>
            </a:xfrm>
            <a:custGeom>
              <a:avLst/>
              <a:gdLst>
                <a:gd name="T0" fmla="*/ 48 w 48"/>
                <a:gd name="T1" fmla="*/ 0 h 152"/>
                <a:gd name="T2" fmla="*/ 32 w 48"/>
                <a:gd name="T3" fmla="*/ 152 h 152"/>
                <a:gd name="T4" fmla="*/ 32 w 48"/>
                <a:gd name="T5" fmla="*/ 152 h 152"/>
                <a:gd name="T6" fmla="*/ 0 w 48"/>
                <a:gd name="T7" fmla="*/ 152 h 152"/>
                <a:gd name="T8" fmla="*/ 0 w 48"/>
                <a:gd name="T9" fmla="*/ 152 h 152"/>
                <a:gd name="T10" fmla="*/ 16 w 48"/>
                <a:gd name="T11" fmla="*/ 0 h 152"/>
                <a:gd name="T12" fmla="*/ 48 w 48"/>
                <a:gd name="T1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52">
                  <a:moveTo>
                    <a:pt x="48" y="0"/>
                  </a:moveTo>
                  <a:lnTo>
                    <a:pt x="32" y="152"/>
                  </a:lnTo>
                  <a:lnTo>
                    <a:pt x="32" y="152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16" y="0"/>
                  </a:lnTo>
                  <a:lnTo>
                    <a:pt x="48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23" name="Rectangle 323"/>
            <p:cNvSpPr>
              <a:spLocks noChangeArrowheads="1"/>
            </p:cNvSpPr>
            <p:nvPr/>
          </p:nvSpPr>
          <p:spPr bwMode="auto">
            <a:xfrm>
              <a:off x="3944" y="1841"/>
              <a:ext cx="32" cy="1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24" name="Freeform 324"/>
            <p:cNvSpPr>
              <a:spLocks/>
            </p:cNvSpPr>
            <p:nvPr/>
          </p:nvSpPr>
          <p:spPr bwMode="auto">
            <a:xfrm>
              <a:off x="3928" y="1681"/>
              <a:ext cx="48" cy="160"/>
            </a:xfrm>
            <a:custGeom>
              <a:avLst/>
              <a:gdLst>
                <a:gd name="T0" fmla="*/ 32 w 48"/>
                <a:gd name="T1" fmla="*/ 0 h 160"/>
                <a:gd name="T2" fmla="*/ 0 w 48"/>
                <a:gd name="T3" fmla="*/ 0 h 160"/>
                <a:gd name="T4" fmla="*/ 16 w 48"/>
                <a:gd name="T5" fmla="*/ 160 h 160"/>
                <a:gd name="T6" fmla="*/ 48 w 48"/>
                <a:gd name="T7" fmla="*/ 160 h 160"/>
                <a:gd name="T8" fmla="*/ 32 w 48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60">
                  <a:moveTo>
                    <a:pt x="32" y="0"/>
                  </a:moveTo>
                  <a:lnTo>
                    <a:pt x="0" y="0"/>
                  </a:lnTo>
                  <a:lnTo>
                    <a:pt x="16" y="160"/>
                  </a:lnTo>
                  <a:lnTo>
                    <a:pt x="48" y="160"/>
                  </a:lnTo>
                  <a:lnTo>
                    <a:pt x="32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25" name="Freeform 325"/>
            <p:cNvSpPr>
              <a:spLocks/>
            </p:cNvSpPr>
            <p:nvPr/>
          </p:nvSpPr>
          <p:spPr bwMode="auto">
            <a:xfrm>
              <a:off x="3944" y="1825"/>
              <a:ext cx="32" cy="24"/>
            </a:xfrm>
            <a:custGeom>
              <a:avLst/>
              <a:gdLst>
                <a:gd name="T0" fmla="*/ 32 w 32"/>
                <a:gd name="T1" fmla="*/ 8 h 24"/>
                <a:gd name="T2" fmla="*/ 24 w 32"/>
                <a:gd name="T3" fmla="*/ 0 h 24"/>
                <a:gd name="T4" fmla="*/ 0 w 32"/>
                <a:gd name="T5" fmla="*/ 16 h 24"/>
                <a:gd name="T6" fmla="*/ 8 w 32"/>
                <a:gd name="T7" fmla="*/ 24 h 24"/>
                <a:gd name="T8" fmla="*/ 32 w 32"/>
                <a:gd name="T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8"/>
                  </a:moveTo>
                  <a:lnTo>
                    <a:pt x="24" y="0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26" name="Freeform 326"/>
            <p:cNvSpPr>
              <a:spLocks/>
            </p:cNvSpPr>
            <p:nvPr/>
          </p:nvSpPr>
          <p:spPr bwMode="auto">
            <a:xfrm>
              <a:off x="3952" y="1833"/>
              <a:ext cx="144" cy="481"/>
            </a:xfrm>
            <a:custGeom>
              <a:avLst/>
              <a:gdLst>
                <a:gd name="T0" fmla="*/ 24 w 144"/>
                <a:gd name="T1" fmla="*/ 0 h 481"/>
                <a:gd name="T2" fmla="*/ 80 w 144"/>
                <a:gd name="T3" fmla="*/ 88 h 481"/>
                <a:gd name="T4" fmla="*/ 80 w 144"/>
                <a:gd name="T5" fmla="*/ 88 h 481"/>
                <a:gd name="T6" fmla="*/ 80 w 144"/>
                <a:gd name="T7" fmla="*/ 88 h 481"/>
                <a:gd name="T8" fmla="*/ 120 w 144"/>
                <a:gd name="T9" fmla="*/ 176 h 481"/>
                <a:gd name="T10" fmla="*/ 120 w 144"/>
                <a:gd name="T11" fmla="*/ 184 h 481"/>
                <a:gd name="T12" fmla="*/ 120 w 144"/>
                <a:gd name="T13" fmla="*/ 184 h 481"/>
                <a:gd name="T14" fmla="*/ 144 w 144"/>
                <a:gd name="T15" fmla="*/ 264 h 481"/>
                <a:gd name="T16" fmla="*/ 144 w 144"/>
                <a:gd name="T17" fmla="*/ 264 h 481"/>
                <a:gd name="T18" fmla="*/ 144 w 144"/>
                <a:gd name="T19" fmla="*/ 264 h 481"/>
                <a:gd name="T20" fmla="*/ 144 w 144"/>
                <a:gd name="T21" fmla="*/ 344 h 481"/>
                <a:gd name="T22" fmla="*/ 144 w 144"/>
                <a:gd name="T23" fmla="*/ 352 h 481"/>
                <a:gd name="T24" fmla="*/ 144 w 144"/>
                <a:gd name="T25" fmla="*/ 352 h 481"/>
                <a:gd name="T26" fmla="*/ 112 w 144"/>
                <a:gd name="T27" fmla="*/ 481 h 481"/>
                <a:gd name="T28" fmla="*/ 112 w 144"/>
                <a:gd name="T29" fmla="*/ 481 h 481"/>
                <a:gd name="T30" fmla="*/ 88 w 144"/>
                <a:gd name="T31" fmla="*/ 465 h 481"/>
                <a:gd name="T32" fmla="*/ 80 w 144"/>
                <a:gd name="T33" fmla="*/ 473 h 481"/>
                <a:gd name="T34" fmla="*/ 112 w 144"/>
                <a:gd name="T35" fmla="*/ 344 h 481"/>
                <a:gd name="T36" fmla="*/ 112 w 144"/>
                <a:gd name="T37" fmla="*/ 344 h 481"/>
                <a:gd name="T38" fmla="*/ 112 w 144"/>
                <a:gd name="T39" fmla="*/ 344 h 481"/>
                <a:gd name="T40" fmla="*/ 112 w 144"/>
                <a:gd name="T41" fmla="*/ 264 h 481"/>
                <a:gd name="T42" fmla="*/ 112 w 144"/>
                <a:gd name="T43" fmla="*/ 264 h 481"/>
                <a:gd name="T44" fmla="*/ 112 w 144"/>
                <a:gd name="T45" fmla="*/ 272 h 481"/>
                <a:gd name="T46" fmla="*/ 88 w 144"/>
                <a:gd name="T47" fmla="*/ 192 h 481"/>
                <a:gd name="T48" fmla="*/ 88 w 144"/>
                <a:gd name="T49" fmla="*/ 192 h 481"/>
                <a:gd name="T50" fmla="*/ 88 w 144"/>
                <a:gd name="T51" fmla="*/ 192 h 481"/>
                <a:gd name="T52" fmla="*/ 48 w 144"/>
                <a:gd name="T53" fmla="*/ 104 h 481"/>
                <a:gd name="T54" fmla="*/ 48 w 144"/>
                <a:gd name="T55" fmla="*/ 104 h 481"/>
                <a:gd name="T56" fmla="*/ 56 w 144"/>
                <a:gd name="T57" fmla="*/ 104 h 481"/>
                <a:gd name="T58" fmla="*/ 0 w 144"/>
                <a:gd name="T59" fmla="*/ 16 h 481"/>
                <a:gd name="T60" fmla="*/ 24 w 144"/>
                <a:gd name="T61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4" h="481">
                  <a:moveTo>
                    <a:pt x="24" y="0"/>
                  </a:moveTo>
                  <a:lnTo>
                    <a:pt x="80" y="88"/>
                  </a:lnTo>
                  <a:lnTo>
                    <a:pt x="80" y="88"/>
                  </a:lnTo>
                  <a:lnTo>
                    <a:pt x="80" y="88"/>
                  </a:lnTo>
                  <a:lnTo>
                    <a:pt x="120" y="176"/>
                  </a:lnTo>
                  <a:lnTo>
                    <a:pt x="120" y="184"/>
                  </a:lnTo>
                  <a:lnTo>
                    <a:pt x="120" y="184"/>
                  </a:lnTo>
                  <a:lnTo>
                    <a:pt x="144" y="264"/>
                  </a:lnTo>
                  <a:lnTo>
                    <a:pt x="144" y="264"/>
                  </a:lnTo>
                  <a:lnTo>
                    <a:pt x="144" y="264"/>
                  </a:lnTo>
                  <a:lnTo>
                    <a:pt x="144" y="344"/>
                  </a:lnTo>
                  <a:lnTo>
                    <a:pt x="144" y="352"/>
                  </a:lnTo>
                  <a:lnTo>
                    <a:pt x="144" y="352"/>
                  </a:lnTo>
                  <a:lnTo>
                    <a:pt x="112" y="481"/>
                  </a:lnTo>
                  <a:lnTo>
                    <a:pt x="112" y="481"/>
                  </a:lnTo>
                  <a:lnTo>
                    <a:pt x="88" y="465"/>
                  </a:lnTo>
                  <a:lnTo>
                    <a:pt x="80" y="473"/>
                  </a:lnTo>
                  <a:lnTo>
                    <a:pt x="112" y="344"/>
                  </a:lnTo>
                  <a:lnTo>
                    <a:pt x="112" y="344"/>
                  </a:lnTo>
                  <a:lnTo>
                    <a:pt x="112" y="344"/>
                  </a:lnTo>
                  <a:lnTo>
                    <a:pt x="112" y="264"/>
                  </a:lnTo>
                  <a:lnTo>
                    <a:pt x="112" y="264"/>
                  </a:lnTo>
                  <a:lnTo>
                    <a:pt x="112" y="272"/>
                  </a:lnTo>
                  <a:lnTo>
                    <a:pt x="88" y="192"/>
                  </a:lnTo>
                  <a:lnTo>
                    <a:pt x="88" y="192"/>
                  </a:lnTo>
                  <a:lnTo>
                    <a:pt x="88" y="192"/>
                  </a:lnTo>
                  <a:lnTo>
                    <a:pt x="48" y="104"/>
                  </a:lnTo>
                  <a:lnTo>
                    <a:pt x="48" y="104"/>
                  </a:lnTo>
                  <a:lnTo>
                    <a:pt x="56" y="104"/>
                  </a:lnTo>
                  <a:lnTo>
                    <a:pt x="0" y="16"/>
                  </a:lnTo>
                  <a:lnTo>
                    <a:pt x="24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27" name="Freeform 327"/>
            <p:cNvSpPr>
              <a:spLocks/>
            </p:cNvSpPr>
            <p:nvPr/>
          </p:nvSpPr>
          <p:spPr bwMode="auto">
            <a:xfrm>
              <a:off x="4000" y="2298"/>
              <a:ext cx="64" cy="80"/>
            </a:xfrm>
            <a:custGeom>
              <a:avLst/>
              <a:gdLst>
                <a:gd name="T0" fmla="*/ 64 w 64"/>
                <a:gd name="T1" fmla="*/ 16 h 80"/>
                <a:gd name="T2" fmla="*/ 24 w 64"/>
                <a:gd name="T3" fmla="*/ 72 h 80"/>
                <a:gd name="T4" fmla="*/ 24 w 64"/>
                <a:gd name="T5" fmla="*/ 80 h 80"/>
                <a:gd name="T6" fmla="*/ 0 w 64"/>
                <a:gd name="T7" fmla="*/ 56 h 80"/>
                <a:gd name="T8" fmla="*/ 0 w 64"/>
                <a:gd name="T9" fmla="*/ 56 h 80"/>
                <a:gd name="T10" fmla="*/ 40 w 64"/>
                <a:gd name="T11" fmla="*/ 0 h 80"/>
                <a:gd name="T12" fmla="*/ 64 w 64"/>
                <a:gd name="T13" fmla="*/ 1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0">
                  <a:moveTo>
                    <a:pt x="64" y="16"/>
                  </a:moveTo>
                  <a:lnTo>
                    <a:pt x="24" y="72"/>
                  </a:lnTo>
                  <a:lnTo>
                    <a:pt x="24" y="8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40" y="0"/>
                  </a:lnTo>
                  <a:lnTo>
                    <a:pt x="64" y="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28" name="Freeform 328"/>
            <p:cNvSpPr>
              <a:spLocks/>
            </p:cNvSpPr>
            <p:nvPr/>
          </p:nvSpPr>
          <p:spPr bwMode="auto">
            <a:xfrm>
              <a:off x="3952" y="2394"/>
              <a:ext cx="32" cy="32"/>
            </a:xfrm>
            <a:custGeom>
              <a:avLst/>
              <a:gdLst>
                <a:gd name="T0" fmla="*/ 32 w 32"/>
                <a:gd name="T1" fmla="*/ 24 h 32"/>
                <a:gd name="T2" fmla="*/ 24 w 32"/>
                <a:gd name="T3" fmla="*/ 32 h 32"/>
                <a:gd name="T4" fmla="*/ 0 w 32"/>
                <a:gd name="T5" fmla="*/ 8 h 32"/>
                <a:gd name="T6" fmla="*/ 8 w 32"/>
                <a:gd name="T7" fmla="*/ 0 h 32"/>
                <a:gd name="T8" fmla="*/ 32 w 32"/>
                <a:gd name="T9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32" y="24"/>
                  </a:moveTo>
                  <a:lnTo>
                    <a:pt x="24" y="32"/>
                  </a:lnTo>
                  <a:lnTo>
                    <a:pt x="0" y="8"/>
                  </a:lnTo>
                  <a:lnTo>
                    <a:pt x="8" y="0"/>
                  </a:lnTo>
                  <a:lnTo>
                    <a:pt x="32" y="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29" name="Freeform 329"/>
            <p:cNvSpPr>
              <a:spLocks/>
            </p:cNvSpPr>
            <p:nvPr/>
          </p:nvSpPr>
          <p:spPr bwMode="auto">
            <a:xfrm>
              <a:off x="3960" y="2354"/>
              <a:ext cx="64" cy="64"/>
            </a:xfrm>
            <a:custGeom>
              <a:avLst/>
              <a:gdLst>
                <a:gd name="T0" fmla="*/ 64 w 64"/>
                <a:gd name="T1" fmla="*/ 24 h 64"/>
                <a:gd name="T2" fmla="*/ 40 w 64"/>
                <a:gd name="T3" fmla="*/ 0 h 64"/>
                <a:gd name="T4" fmla="*/ 0 w 64"/>
                <a:gd name="T5" fmla="*/ 40 h 64"/>
                <a:gd name="T6" fmla="*/ 24 w 64"/>
                <a:gd name="T7" fmla="*/ 64 h 64"/>
                <a:gd name="T8" fmla="*/ 64 w 64"/>
                <a:gd name="T9" fmla="*/ 2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64" y="24"/>
                  </a:moveTo>
                  <a:lnTo>
                    <a:pt x="40" y="0"/>
                  </a:lnTo>
                  <a:lnTo>
                    <a:pt x="0" y="40"/>
                  </a:lnTo>
                  <a:lnTo>
                    <a:pt x="24" y="64"/>
                  </a:lnTo>
                  <a:lnTo>
                    <a:pt x="64" y="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30" name="Freeform 330"/>
            <p:cNvSpPr>
              <a:spLocks/>
            </p:cNvSpPr>
            <p:nvPr/>
          </p:nvSpPr>
          <p:spPr bwMode="auto">
            <a:xfrm>
              <a:off x="2759" y="1505"/>
              <a:ext cx="32" cy="24"/>
            </a:xfrm>
            <a:custGeom>
              <a:avLst/>
              <a:gdLst>
                <a:gd name="T0" fmla="*/ 32 w 32"/>
                <a:gd name="T1" fmla="*/ 16 h 24"/>
                <a:gd name="T2" fmla="*/ 32 w 32"/>
                <a:gd name="T3" fmla="*/ 0 h 24"/>
                <a:gd name="T4" fmla="*/ 0 w 32"/>
                <a:gd name="T5" fmla="*/ 8 h 24"/>
                <a:gd name="T6" fmla="*/ 0 w 32"/>
                <a:gd name="T7" fmla="*/ 24 h 24"/>
                <a:gd name="T8" fmla="*/ 32 w 32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16"/>
                  </a:moveTo>
                  <a:lnTo>
                    <a:pt x="32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32" y="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31" name="Freeform 331"/>
            <p:cNvSpPr>
              <a:spLocks/>
            </p:cNvSpPr>
            <p:nvPr/>
          </p:nvSpPr>
          <p:spPr bwMode="auto">
            <a:xfrm>
              <a:off x="2759" y="1521"/>
              <a:ext cx="841" cy="809"/>
            </a:xfrm>
            <a:custGeom>
              <a:avLst/>
              <a:gdLst>
                <a:gd name="T0" fmla="*/ 32 w 841"/>
                <a:gd name="T1" fmla="*/ 0 h 809"/>
                <a:gd name="T2" fmla="*/ 88 w 841"/>
                <a:gd name="T3" fmla="*/ 192 h 809"/>
                <a:gd name="T4" fmla="*/ 88 w 841"/>
                <a:gd name="T5" fmla="*/ 184 h 809"/>
                <a:gd name="T6" fmla="*/ 88 w 841"/>
                <a:gd name="T7" fmla="*/ 184 h 809"/>
                <a:gd name="T8" fmla="*/ 193 w 841"/>
                <a:gd name="T9" fmla="*/ 352 h 809"/>
                <a:gd name="T10" fmla="*/ 193 w 841"/>
                <a:gd name="T11" fmla="*/ 352 h 809"/>
                <a:gd name="T12" fmla="*/ 193 w 841"/>
                <a:gd name="T13" fmla="*/ 352 h 809"/>
                <a:gd name="T14" fmla="*/ 329 w 841"/>
                <a:gd name="T15" fmla="*/ 496 h 809"/>
                <a:gd name="T16" fmla="*/ 321 w 841"/>
                <a:gd name="T17" fmla="*/ 496 h 809"/>
                <a:gd name="T18" fmla="*/ 321 w 841"/>
                <a:gd name="T19" fmla="*/ 496 h 809"/>
                <a:gd name="T20" fmla="*/ 473 w 841"/>
                <a:gd name="T21" fmla="*/ 616 h 809"/>
                <a:gd name="T22" fmla="*/ 473 w 841"/>
                <a:gd name="T23" fmla="*/ 608 h 809"/>
                <a:gd name="T24" fmla="*/ 473 w 841"/>
                <a:gd name="T25" fmla="*/ 608 h 809"/>
                <a:gd name="T26" fmla="*/ 649 w 841"/>
                <a:gd name="T27" fmla="*/ 705 h 809"/>
                <a:gd name="T28" fmla="*/ 649 w 841"/>
                <a:gd name="T29" fmla="*/ 705 h 809"/>
                <a:gd name="T30" fmla="*/ 649 w 841"/>
                <a:gd name="T31" fmla="*/ 705 h 809"/>
                <a:gd name="T32" fmla="*/ 841 w 841"/>
                <a:gd name="T33" fmla="*/ 777 h 809"/>
                <a:gd name="T34" fmla="*/ 841 w 841"/>
                <a:gd name="T35" fmla="*/ 777 h 809"/>
                <a:gd name="T36" fmla="*/ 833 w 841"/>
                <a:gd name="T37" fmla="*/ 809 h 809"/>
                <a:gd name="T38" fmla="*/ 833 w 841"/>
                <a:gd name="T39" fmla="*/ 809 h 809"/>
                <a:gd name="T40" fmla="*/ 641 w 841"/>
                <a:gd name="T41" fmla="*/ 737 h 809"/>
                <a:gd name="T42" fmla="*/ 641 w 841"/>
                <a:gd name="T43" fmla="*/ 737 h 809"/>
                <a:gd name="T44" fmla="*/ 633 w 841"/>
                <a:gd name="T45" fmla="*/ 737 h 809"/>
                <a:gd name="T46" fmla="*/ 457 w 841"/>
                <a:gd name="T47" fmla="*/ 640 h 809"/>
                <a:gd name="T48" fmla="*/ 457 w 841"/>
                <a:gd name="T49" fmla="*/ 640 h 809"/>
                <a:gd name="T50" fmla="*/ 457 w 841"/>
                <a:gd name="T51" fmla="*/ 640 h 809"/>
                <a:gd name="T52" fmla="*/ 305 w 841"/>
                <a:gd name="T53" fmla="*/ 520 h 809"/>
                <a:gd name="T54" fmla="*/ 305 w 841"/>
                <a:gd name="T55" fmla="*/ 520 h 809"/>
                <a:gd name="T56" fmla="*/ 305 w 841"/>
                <a:gd name="T57" fmla="*/ 520 h 809"/>
                <a:gd name="T58" fmla="*/ 169 w 841"/>
                <a:gd name="T59" fmla="*/ 376 h 809"/>
                <a:gd name="T60" fmla="*/ 169 w 841"/>
                <a:gd name="T61" fmla="*/ 376 h 809"/>
                <a:gd name="T62" fmla="*/ 169 w 841"/>
                <a:gd name="T63" fmla="*/ 368 h 809"/>
                <a:gd name="T64" fmla="*/ 64 w 841"/>
                <a:gd name="T65" fmla="*/ 200 h 809"/>
                <a:gd name="T66" fmla="*/ 64 w 841"/>
                <a:gd name="T67" fmla="*/ 200 h 809"/>
                <a:gd name="T68" fmla="*/ 56 w 841"/>
                <a:gd name="T69" fmla="*/ 200 h 809"/>
                <a:gd name="T70" fmla="*/ 0 w 841"/>
                <a:gd name="T71" fmla="*/ 8 h 809"/>
                <a:gd name="T72" fmla="*/ 32 w 841"/>
                <a:gd name="T73" fmla="*/ 0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41" h="809">
                  <a:moveTo>
                    <a:pt x="32" y="0"/>
                  </a:moveTo>
                  <a:lnTo>
                    <a:pt x="88" y="192"/>
                  </a:lnTo>
                  <a:lnTo>
                    <a:pt x="88" y="184"/>
                  </a:lnTo>
                  <a:lnTo>
                    <a:pt x="88" y="184"/>
                  </a:lnTo>
                  <a:lnTo>
                    <a:pt x="193" y="352"/>
                  </a:lnTo>
                  <a:lnTo>
                    <a:pt x="193" y="352"/>
                  </a:lnTo>
                  <a:lnTo>
                    <a:pt x="193" y="352"/>
                  </a:lnTo>
                  <a:lnTo>
                    <a:pt x="329" y="496"/>
                  </a:lnTo>
                  <a:lnTo>
                    <a:pt x="321" y="496"/>
                  </a:lnTo>
                  <a:lnTo>
                    <a:pt x="321" y="496"/>
                  </a:lnTo>
                  <a:lnTo>
                    <a:pt x="473" y="616"/>
                  </a:lnTo>
                  <a:lnTo>
                    <a:pt x="473" y="608"/>
                  </a:lnTo>
                  <a:lnTo>
                    <a:pt x="473" y="608"/>
                  </a:lnTo>
                  <a:lnTo>
                    <a:pt x="649" y="705"/>
                  </a:lnTo>
                  <a:lnTo>
                    <a:pt x="649" y="705"/>
                  </a:lnTo>
                  <a:lnTo>
                    <a:pt x="649" y="705"/>
                  </a:lnTo>
                  <a:lnTo>
                    <a:pt x="841" y="777"/>
                  </a:lnTo>
                  <a:lnTo>
                    <a:pt x="841" y="777"/>
                  </a:lnTo>
                  <a:lnTo>
                    <a:pt x="833" y="809"/>
                  </a:lnTo>
                  <a:lnTo>
                    <a:pt x="833" y="809"/>
                  </a:lnTo>
                  <a:lnTo>
                    <a:pt x="641" y="737"/>
                  </a:lnTo>
                  <a:lnTo>
                    <a:pt x="641" y="737"/>
                  </a:lnTo>
                  <a:lnTo>
                    <a:pt x="633" y="737"/>
                  </a:lnTo>
                  <a:lnTo>
                    <a:pt x="457" y="640"/>
                  </a:lnTo>
                  <a:lnTo>
                    <a:pt x="457" y="640"/>
                  </a:lnTo>
                  <a:lnTo>
                    <a:pt x="457" y="640"/>
                  </a:lnTo>
                  <a:lnTo>
                    <a:pt x="305" y="520"/>
                  </a:lnTo>
                  <a:lnTo>
                    <a:pt x="305" y="520"/>
                  </a:lnTo>
                  <a:lnTo>
                    <a:pt x="305" y="520"/>
                  </a:lnTo>
                  <a:lnTo>
                    <a:pt x="169" y="376"/>
                  </a:lnTo>
                  <a:lnTo>
                    <a:pt x="169" y="376"/>
                  </a:lnTo>
                  <a:lnTo>
                    <a:pt x="169" y="368"/>
                  </a:lnTo>
                  <a:lnTo>
                    <a:pt x="64" y="200"/>
                  </a:lnTo>
                  <a:lnTo>
                    <a:pt x="64" y="200"/>
                  </a:lnTo>
                  <a:lnTo>
                    <a:pt x="56" y="200"/>
                  </a:lnTo>
                  <a:lnTo>
                    <a:pt x="0" y="8"/>
                  </a:lnTo>
                  <a:lnTo>
                    <a:pt x="32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32" name="Freeform 332"/>
            <p:cNvSpPr>
              <a:spLocks/>
            </p:cNvSpPr>
            <p:nvPr/>
          </p:nvSpPr>
          <p:spPr bwMode="auto">
            <a:xfrm>
              <a:off x="3592" y="2298"/>
              <a:ext cx="192" cy="88"/>
            </a:xfrm>
            <a:custGeom>
              <a:avLst/>
              <a:gdLst>
                <a:gd name="T0" fmla="*/ 8 w 192"/>
                <a:gd name="T1" fmla="*/ 0 h 88"/>
                <a:gd name="T2" fmla="*/ 192 w 192"/>
                <a:gd name="T3" fmla="*/ 56 h 88"/>
                <a:gd name="T4" fmla="*/ 192 w 192"/>
                <a:gd name="T5" fmla="*/ 56 h 88"/>
                <a:gd name="T6" fmla="*/ 184 w 192"/>
                <a:gd name="T7" fmla="*/ 88 h 88"/>
                <a:gd name="T8" fmla="*/ 184 w 192"/>
                <a:gd name="T9" fmla="*/ 88 h 88"/>
                <a:gd name="T10" fmla="*/ 0 w 192"/>
                <a:gd name="T11" fmla="*/ 32 h 88"/>
                <a:gd name="T12" fmla="*/ 8 w 192"/>
                <a:gd name="T1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88">
                  <a:moveTo>
                    <a:pt x="8" y="0"/>
                  </a:moveTo>
                  <a:lnTo>
                    <a:pt x="192" y="56"/>
                  </a:lnTo>
                  <a:lnTo>
                    <a:pt x="192" y="56"/>
                  </a:lnTo>
                  <a:lnTo>
                    <a:pt x="184" y="88"/>
                  </a:lnTo>
                  <a:lnTo>
                    <a:pt x="184" y="88"/>
                  </a:lnTo>
                  <a:lnTo>
                    <a:pt x="0" y="32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33" name="Freeform 333"/>
            <p:cNvSpPr>
              <a:spLocks/>
            </p:cNvSpPr>
            <p:nvPr/>
          </p:nvSpPr>
          <p:spPr bwMode="auto">
            <a:xfrm>
              <a:off x="3968" y="2386"/>
              <a:ext cx="24" cy="32"/>
            </a:xfrm>
            <a:custGeom>
              <a:avLst/>
              <a:gdLst>
                <a:gd name="T0" fmla="*/ 8 w 24"/>
                <a:gd name="T1" fmla="*/ 0 h 32"/>
                <a:gd name="T2" fmla="*/ 24 w 24"/>
                <a:gd name="T3" fmla="*/ 0 h 32"/>
                <a:gd name="T4" fmla="*/ 16 w 24"/>
                <a:gd name="T5" fmla="*/ 32 h 32"/>
                <a:gd name="T6" fmla="*/ 0 w 24"/>
                <a:gd name="T7" fmla="*/ 32 h 32"/>
                <a:gd name="T8" fmla="*/ 8 w 2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2">
                  <a:moveTo>
                    <a:pt x="8" y="0"/>
                  </a:moveTo>
                  <a:lnTo>
                    <a:pt x="24" y="0"/>
                  </a:lnTo>
                  <a:lnTo>
                    <a:pt x="16" y="32"/>
                  </a:lnTo>
                  <a:lnTo>
                    <a:pt x="0" y="32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34" name="Freeform 334"/>
            <p:cNvSpPr>
              <a:spLocks/>
            </p:cNvSpPr>
            <p:nvPr/>
          </p:nvSpPr>
          <p:spPr bwMode="auto">
            <a:xfrm>
              <a:off x="3776" y="2354"/>
              <a:ext cx="200" cy="64"/>
            </a:xfrm>
            <a:custGeom>
              <a:avLst/>
              <a:gdLst>
                <a:gd name="T0" fmla="*/ 8 w 200"/>
                <a:gd name="T1" fmla="*/ 0 h 64"/>
                <a:gd name="T2" fmla="*/ 0 w 200"/>
                <a:gd name="T3" fmla="*/ 32 h 64"/>
                <a:gd name="T4" fmla="*/ 192 w 200"/>
                <a:gd name="T5" fmla="*/ 64 h 64"/>
                <a:gd name="T6" fmla="*/ 200 w 200"/>
                <a:gd name="T7" fmla="*/ 32 h 64"/>
                <a:gd name="T8" fmla="*/ 8 w 200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64">
                  <a:moveTo>
                    <a:pt x="8" y="0"/>
                  </a:moveTo>
                  <a:lnTo>
                    <a:pt x="0" y="32"/>
                  </a:lnTo>
                  <a:lnTo>
                    <a:pt x="192" y="64"/>
                  </a:lnTo>
                  <a:lnTo>
                    <a:pt x="200" y="32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35" name="Freeform 335"/>
            <p:cNvSpPr>
              <a:spLocks/>
            </p:cNvSpPr>
            <p:nvPr/>
          </p:nvSpPr>
          <p:spPr bwMode="auto">
            <a:xfrm>
              <a:off x="4416" y="1321"/>
              <a:ext cx="40" cy="32"/>
            </a:xfrm>
            <a:custGeom>
              <a:avLst/>
              <a:gdLst>
                <a:gd name="T0" fmla="*/ 32 w 40"/>
                <a:gd name="T1" fmla="*/ 32 h 32"/>
                <a:gd name="T2" fmla="*/ 40 w 40"/>
                <a:gd name="T3" fmla="*/ 16 h 32"/>
                <a:gd name="T4" fmla="*/ 8 w 40"/>
                <a:gd name="T5" fmla="*/ 0 h 32"/>
                <a:gd name="T6" fmla="*/ 0 w 40"/>
                <a:gd name="T7" fmla="*/ 16 h 32"/>
                <a:gd name="T8" fmla="*/ 32 w 40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2">
                  <a:moveTo>
                    <a:pt x="32" y="32"/>
                  </a:moveTo>
                  <a:lnTo>
                    <a:pt x="40" y="16"/>
                  </a:lnTo>
                  <a:lnTo>
                    <a:pt x="8" y="0"/>
                  </a:lnTo>
                  <a:lnTo>
                    <a:pt x="0" y="16"/>
                  </a:lnTo>
                  <a:lnTo>
                    <a:pt x="32" y="3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36" name="Freeform 336"/>
            <p:cNvSpPr>
              <a:spLocks/>
            </p:cNvSpPr>
            <p:nvPr/>
          </p:nvSpPr>
          <p:spPr bwMode="auto">
            <a:xfrm>
              <a:off x="4320" y="1273"/>
              <a:ext cx="64" cy="48"/>
            </a:xfrm>
            <a:custGeom>
              <a:avLst/>
              <a:gdLst>
                <a:gd name="T0" fmla="*/ 56 w 64"/>
                <a:gd name="T1" fmla="*/ 48 h 48"/>
                <a:gd name="T2" fmla="*/ 64 w 64"/>
                <a:gd name="T3" fmla="*/ 32 h 48"/>
                <a:gd name="T4" fmla="*/ 8 w 64"/>
                <a:gd name="T5" fmla="*/ 0 h 48"/>
                <a:gd name="T6" fmla="*/ 0 w 64"/>
                <a:gd name="T7" fmla="*/ 16 h 48"/>
                <a:gd name="T8" fmla="*/ 56 w 64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8">
                  <a:moveTo>
                    <a:pt x="56" y="48"/>
                  </a:moveTo>
                  <a:lnTo>
                    <a:pt x="64" y="32"/>
                  </a:lnTo>
                  <a:lnTo>
                    <a:pt x="8" y="0"/>
                  </a:lnTo>
                  <a:lnTo>
                    <a:pt x="0" y="16"/>
                  </a:lnTo>
                  <a:lnTo>
                    <a:pt x="56" y="4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37" name="Freeform 337"/>
            <p:cNvSpPr>
              <a:spLocks/>
            </p:cNvSpPr>
            <p:nvPr/>
          </p:nvSpPr>
          <p:spPr bwMode="auto">
            <a:xfrm>
              <a:off x="4264" y="1249"/>
              <a:ext cx="16" cy="24"/>
            </a:xfrm>
            <a:custGeom>
              <a:avLst/>
              <a:gdLst>
                <a:gd name="T0" fmla="*/ 8 w 16"/>
                <a:gd name="T1" fmla="*/ 24 h 24"/>
                <a:gd name="T2" fmla="*/ 16 w 16"/>
                <a:gd name="T3" fmla="*/ 16 h 24"/>
                <a:gd name="T4" fmla="*/ 8 w 16"/>
                <a:gd name="T5" fmla="*/ 8 h 24"/>
                <a:gd name="T6" fmla="*/ 8 w 16"/>
                <a:gd name="T7" fmla="*/ 0 h 24"/>
                <a:gd name="T8" fmla="*/ 0 w 16"/>
                <a:gd name="T9" fmla="*/ 16 h 24"/>
                <a:gd name="T10" fmla="*/ 0 w 16"/>
                <a:gd name="T11" fmla="*/ 16 h 24"/>
                <a:gd name="T12" fmla="*/ 8 w 16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4">
                  <a:moveTo>
                    <a:pt x="8" y="24"/>
                  </a:moveTo>
                  <a:lnTo>
                    <a:pt x="16" y="16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38" name="Freeform 338"/>
            <p:cNvSpPr>
              <a:spLocks/>
            </p:cNvSpPr>
            <p:nvPr/>
          </p:nvSpPr>
          <p:spPr bwMode="auto">
            <a:xfrm>
              <a:off x="4216" y="1233"/>
              <a:ext cx="56" cy="32"/>
            </a:xfrm>
            <a:custGeom>
              <a:avLst/>
              <a:gdLst>
                <a:gd name="T0" fmla="*/ 48 w 56"/>
                <a:gd name="T1" fmla="*/ 32 h 32"/>
                <a:gd name="T2" fmla="*/ 56 w 56"/>
                <a:gd name="T3" fmla="*/ 16 h 32"/>
                <a:gd name="T4" fmla="*/ 8 w 56"/>
                <a:gd name="T5" fmla="*/ 0 h 32"/>
                <a:gd name="T6" fmla="*/ 0 w 56"/>
                <a:gd name="T7" fmla="*/ 16 h 32"/>
                <a:gd name="T8" fmla="*/ 48 w 56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48" y="32"/>
                  </a:moveTo>
                  <a:lnTo>
                    <a:pt x="56" y="16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8" y="3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39" name="Freeform 339"/>
            <p:cNvSpPr>
              <a:spLocks/>
            </p:cNvSpPr>
            <p:nvPr/>
          </p:nvSpPr>
          <p:spPr bwMode="auto">
            <a:xfrm>
              <a:off x="4112" y="1201"/>
              <a:ext cx="64" cy="32"/>
            </a:xfrm>
            <a:custGeom>
              <a:avLst/>
              <a:gdLst>
                <a:gd name="T0" fmla="*/ 56 w 64"/>
                <a:gd name="T1" fmla="*/ 32 h 32"/>
                <a:gd name="T2" fmla="*/ 64 w 64"/>
                <a:gd name="T3" fmla="*/ 16 h 32"/>
                <a:gd name="T4" fmla="*/ 8 w 64"/>
                <a:gd name="T5" fmla="*/ 0 h 32"/>
                <a:gd name="T6" fmla="*/ 0 w 64"/>
                <a:gd name="T7" fmla="*/ 16 h 32"/>
                <a:gd name="T8" fmla="*/ 56 w 64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32">
                  <a:moveTo>
                    <a:pt x="56" y="32"/>
                  </a:moveTo>
                  <a:lnTo>
                    <a:pt x="64" y="16"/>
                  </a:lnTo>
                  <a:lnTo>
                    <a:pt x="8" y="0"/>
                  </a:lnTo>
                  <a:lnTo>
                    <a:pt x="0" y="16"/>
                  </a:lnTo>
                  <a:lnTo>
                    <a:pt x="56" y="32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40" name="Freeform 340"/>
            <p:cNvSpPr>
              <a:spLocks/>
            </p:cNvSpPr>
            <p:nvPr/>
          </p:nvSpPr>
          <p:spPr bwMode="auto">
            <a:xfrm>
              <a:off x="4000" y="1177"/>
              <a:ext cx="64" cy="24"/>
            </a:xfrm>
            <a:custGeom>
              <a:avLst/>
              <a:gdLst>
                <a:gd name="T0" fmla="*/ 64 w 64"/>
                <a:gd name="T1" fmla="*/ 24 h 24"/>
                <a:gd name="T2" fmla="*/ 64 w 64"/>
                <a:gd name="T3" fmla="*/ 8 h 24"/>
                <a:gd name="T4" fmla="*/ 0 w 64"/>
                <a:gd name="T5" fmla="*/ 0 h 24"/>
                <a:gd name="T6" fmla="*/ 0 w 64"/>
                <a:gd name="T7" fmla="*/ 16 h 24"/>
                <a:gd name="T8" fmla="*/ 64 w 64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4">
                  <a:moveTo>
                    <a:pt x="64" y="24"/>
                  </a:moveTo>
                  <a:lnTo>
                    <a:pt x="64" y="8"/>
                  </a:lnTo>
                  <a:lnTo>
                    <a:pt x="0" y="0"/>
                  </a:lnTo>
                  <a:lnTo>
                    <a:pt x="0" y="16"/>
                  </a:lnTo>
                  <a:lnTo>
                    <a:pt x="64" y="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41" name="Freeform 341"/>
            <p:cNvSpPr>
              <a:spLocks/>
            </p:cNvSpPr>
            <p:nvPr/>
          </p:nvSpPr>
          <p:spPr bwMode="auto">
            <a:xfrm>
              <a:off x="3896" y="1161"/>
              <a:ext cx="56" cy="24"/>
            </a:xfrm>
            <a:custGeom>
              <a:avLst/>
              <a:gdLst>
                <a:gd name="T0" fmla="*/ 56 w 56"/>
                <a:gd name="T1" fmla="*/ 24 h 24"/>
                <a:gd name="T2" fmla="*/ 56 w 56"/>
                <a:gd name="T3" fmla="*/ 8 h 24"/>
                <a:gd name="T4" fmla="*/ 0 w 56"/>
                <a:gd name="T5" fmla="*/ 0 h 24"/>
                <a:gd name="T6" fmla="*/ 0 w 56"/>
                <a:gd name="T7" fmla="*/ 0 h 24"/>
                <a:gd name="T8" fmla="*/ 0 w 56"/>
                <a:gd name="T9" fmla="*/ 16 h 24"/>
                <a:gd name="T10" fmla="*/ 0 w 56"/>
                <a:gd name="T11" fmla="*/ 16 h 24"/>
                <a:gd name="T12" fmla="*/ 56 w 56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24">
                  <a:moveTo>
                    <a:pt x="56" y="24"/>
                  </a:moveTo>
                  <a:lnTo>
                    <a:pt x="56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56" y="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42" name="Rectangle 342"/>
            <p:cNvSpPr>
              <a:spLocks noChangeArrowheads="1"/>
            </p:cNvSpPr>
            <p:nvPr/>
          </p:nvSpPr>
          <p:spPr bwMode="auto">
            <a:xfrm>
              <a:off x="3896" y="1161"/>
              <a:ext cx="1" cy="1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43" name="Rectangle 343"/>
            <p:cNvSpPr>
              <a:spLocks noChangeArrowheads="1"/>
            </p:cNvSpPr>
            <p:nvPr/>
          </p:nvSpPr>
          <p:spPr bwMode="auto">
            <a:xfrm>
              <a:off x="3784" y="1161"/>
              <a:ext cx="64" cy="1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44" name="Freeform 344"/>
            <p:cNvSpPr>
              <a:spLocks/>
            </p:cNvSpPr>
            <p:nvPr/>
          </p:nvSpPr>
          <p:spPr bwMode="auto">
            <a:xfrm>
              <a:off x="3704" y="1161"/>
              <a:ext cx="32" cy="16"/>
            </a:xfrm>
            <a:custGeom>
              <a:avLst/>
              <a:gdLst>
                <a:gd name="T0" fmla="*/ 32 w 32"/>
                <a:gd name="T1" fmla="*/ 16 h 16"/>
                <a:gd name="T2" fmla="*/ 32 w 32"/>
                <a:gd name="T3" fmla="*/ 0 h 16"/>
                <a:gd name="T4" fmla="*/ 0 w 32"/>
                <a:gd name="T5" fmla="*/ 0 h 16"/>
                <a:gd name="T6" fmla="*/ 0 w 32"/>
                <a:gd name="T7" fmla="*/ 0 h 16"/>
                <a:gd name="T8" fmla="*/ 0 w 32"/>
                <a:gd name="T9" fmla="*/ 16 h 16"/>
                <a:gd name="T10" fmla="*/ 0 w 32"/>
                <a:gd name="T11" fmla="*/ 16 h 16"/>
                <a:gd name="T12" fmla="*/ 32 w 32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6">
                  <a:moveTo>
                    <a:pt x="32" y="16"/>
                  </a:moveTo>
                  <a:lnTo>
                    <a:pt x="3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32" y="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45" name="Freeform 345"/>
            <p:cNvSpPr>
              <a:spLocks/>
            </p:cNvSpPr>
            <p:nvPr/>
          </p:nvSpPr>
          <p:spPr bwMode="auto">
            <a:xfrm>
              <a:off x="3672" y="1161"/>
              <a:ext cx="32" cy="24"/>
            </a:xfrm>
            <a:custGeom>
              <a:avLst/>
              <a:gdLst>
                <a:gd name="T0" fmla="*/ 32 w 32"/>
                <a:gd name="T1" fmla="*/ 16 h 24"/>
                <a:gd name="T2" fmla="*/ 32 w 32"/>
                <a:gd name="T3" fmla="*/ 0 h 24"/>
                <a:gd name="T4" fmla="*/ 0 w 32"/>
                <a:gd name="T5" fmla="*/ 8 h 24"/>
                <a:gd name="T6" fmla="*/ 0 w 32"/>
                <a:gd name="T7" fmla="*/ 24 h 24"/>
                <a:gd name="T8" fmla="*/ 32 w 32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16"/>
                  </a:moveTo>
                  <a:lnTo>
                    <a:pt x="32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32" y="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46" name="Freeform 346"/>
            <p:cNvSpPr>
              <a:spLocks/>
            </p:cNvSpPr>
            <p:nvPr/>
          </p:nvSpPr>
          <p:spPr bwMode="auto">
            <a:xfrm>
              <a:off x="3560" y="1177"/>
              <a:ext cx="64" cy="24"/>
            </a:xfrm>
            <a:custGeom>
              <a:avLst/>
              <a:gdLst>
                <a:gd name="T0" fmla="*/ 64 w 64"/>
                <a:gd name="T1" fmla="*/ 16 h 24"/>
                <a:gd name="T2" fmla="*/ 64 w 64"/>
                <a:gd name="T3" fmla="*/ 0 h 24"/>
                <a:gd name="T4" fmla="*/ 0 w 64"/>
                <a:gd name="T5" fmla="*/ 8 h 24"/>
                <a:gd name="T6" fmla="*/ 0 w 64"/>
                <a:gd name="T7" fmla="*/ 24 h 24"/>
                <a:gd name="T8" fmla="*/ 64 w 64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4">
                  <a:moveTo>
                    <a:pt x="64" y="16"/>
                  </a:moveTo>
                  <a:lnTo>
                    <a:pt x="64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64" y="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47" name="Freeform 347"/>
            <p:cNvSpPr>
              <a:spLocks/>
            </p:cNvSpPr>
            <p:nvPr/>
          </p:nvSpPr>
          <p:spPr bwMode="auto">
            <a:xfrm>
              <a:off x="3504" y="1201"/>
              <a:ext cx="16" cy="16"/>
            </a:xfrm>
            <a:custGeom>
              <a:avLst/>
              <a:gdLst>
                <a:gd name="T0" fmla="*/ 16 w 16"/>
                <a:gd name="T1" fmla="*/ 8 h 16"/>
                <a:gd name="T2" fmla="*/ 8 w 16"/>
                <a:gd name="T3" fmla="*/ 0 h 16"/>
                <a:gd name="T4" fmla="*/ 0 w 16"/>
                <a:gd name="T5" fmla="*/ 8 h 16"/>
                <a:gd name="T6" fmla="*/ 0 w 16"/>
                <a:gd name="T7" fmla="*/ 0 h 16"/>
                <a:gd name="T8" fmla="*/ 8 w 16"/>
                <a:gd name="T9" fmla="*/ 16 h 16"/>
                <a:gd name="T10" fmla="*/ 8 w 16"/>
                <a:gd name="T11" fmla="*/ 16 h 16"/>
                <a:gd name="T12" fmla="*/ 16 w 1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6">
                  <a:moveTo>
                    <a:pt x="16" y="8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16" y="8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48" name="Freeform 348"/>
            <p:cNvSpPr>
              <a:spLocks/>
            </p:cNvSpPr>
            <p:nvPr/>
          </p:nvSpPr>
          <p:spPr bwMode="auto">
            <a:xfrm>
              <a:off x="3456" y="1201"/>
              <a:ext cx="56" cy="32"/>
            </a:xfrm>
            <a:custGeom>
              <a:avLst/>
              <a:gdLst>
                <a:gd name="T0" fmla="*/ 56 w 56"/>
                <a:gd name="T1" fmla="*/ 16 h 32"/>
                <a:gd name="T2" fmla="*/ 48 w 56"/>
                <a:gd name="T3" fmla="*/ 0 h 32"/>
                <a:gd name="T4" fmla="*/ 0 w 56"/>
                <a:gd name="T5" fmla="*/ 16 h 32"/>
                <a:gd name="T6" fmla="*/ 8 w 56"/>
                <a:gd name="T7" fmla="*/ 32 h 32"/>
                <a:gd name="T8" fmla="*/ 56 w 56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56" y="16"/>
                  </a:moveTo>
                  <a:lnTo>
                    <a:pt x="48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56" y="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49" name="Freeform 349"/>
            <p:cNvSpPr>
              <a:spLocks/>
            </p:cNvSpPr>
            <p:nvPr/>
          </p:nvSpPr>
          <p:spPr bwMode="auto">
            <a:xfrm>
              <a:off x="3352" y="1225"/>
              <a:ext cx="64" cy="40"/>
            </a:xfrm>
            <a:custGeom>
              <a:avLst/>
              <a:gdLst>
                <a:gd name="T0" fmla="*/ 64 w 64"/>
                <a:gd name="T1" fmla="*/ 16 h 40"/>
                <a:gd name="T2" fmla="*/ 56 w 64"/>
                <a:gd name="T3" fmla="*/ 0 h 40"/>
                <a:gd name="T4" fmla="*/ 0 w 64"/>
                <a:gd name="T5" fmla="*/ 24 h 40"/>
                <a:gd name="T6" fmla="*/ 8 w 64"/>
                <a:gd name="T7" fmla="*/ 40 h 40"/>
                <a:gd name="T8" fmla="*/ 64 w 64"/>
                <a:gd name="T9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0">
                  <a:moveTo>
                    <a:pt x="64" y="16"/>
                  </a:moveTo>
                  <a:lnTo>
                    <a:pt x="56" y="0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64" y="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50" name="Freeform 350"/>
            <p:cNvSpPr>
              <a:spLocks/>
            </p:cNvSpPr>
            <p:nvPr/>
          </p:nvSpPr>
          <p:spPr bwMode="auto">
            <a:xfrm>
              <a:off x="3280" y="1265"/>
              <a:ext cx="24" cy="16"/>
            </a:xfrm>
            <a:custGeom>
              <a:avLst/>
              <a:gdLst>
                <a:gd name="T0" fmla="*/ 24 w 24"/>
                <a:gd name="T1" fmla="*/ 16 h 16"/>
                <a:gd name="T2" fmla="*/ 24 w 24"/>
                <a:gd name="T3" fmla="*/ 0 h 16"/>
                <a:gd name="T4" fmla="*/ 0 w 24"/>
                <a:gd name="T5" fmla="*/ 0 h 16"/>
                <a:gd name="T6" fmla="*/ 0 w 24"/>
                <a:gd name="T7" fmla="*/ 0 h 16"/>
                <a:gd name="T8" fmla="*/ 8 w 24"/>
                <a:gd name="T9" fmla="*/ 16 h 16"/>
                <a:gd name="T10" fmla="*/ 0 w 24"/>
                <a:gd name="T11" fmla="*/ 16 h 16"/>
                <a:gd name="T12" fmla="*/ 24 w 24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24" y="16"/>
                  </a:moveTo>
                  <a:lnTo>
                    <a:pt x="24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0" y="16"/>
                  </a:lnTo>
                  <a:lnTo>
                    <a:pt x="24" y="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51" name="Freeform 351"/>
            <p:cNvSpPr>
              <a:spLocks/>
            </p:cNvSpPr>
            <p:nvPr/>
          </p:nvSpPr>
          <p:spPr bwMode="auto">
            <a:xfrm>
              <a:off x="3240" y="1265"/>
              <a:ext cx="48" cy="40"/>
            </a:xfrm>
            <a:custGeom>
              <a:avLst/>
              <a:gdLst>
                <a:gd name="T0" fmla="*/ 48 w 48"/>
                <a:gd name="T1" fmla="*/ 16 h 40"/>
                <a:gd name="T2" fmla="*/ 40 w 48"/>
                <a:gd name="T3" fmla="*/ 0 h 40"/>
                <a:gd name="T4" fmla="*/ 0 w 48"/>
                <a:gd name="T5" fmla="*/ 24 h 40"/>
                <a:gd name="T6" fmla="*/ 8 w 48"/>
                <a:gd name="T7" fmla="*/ 40 h 40"/>
                <a:gd name="T8" fmla="*/ 48 w 48"/>
                <a:gd name="T9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0">
                  <a:moveTo>
                    <a:pt x="48" y="16"/>
                  </a:moveTo>
                  <a:lnTo>
                    <a:pt x="40" y="0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48" y="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52" name="Freeform 352"/>
            <p:cNvSpPr>
              <a:spLocks/>
            </p:cNvSpPr>
            <p:nvPr/>
          </p:nvSpPr>
          <p:spPr bwMode="auto">
            <a:xfrm>
              <a:off x="3144" y="1305"/>
              <a:ext cx="64" cy="40"/>
            </a:xfrm>
            <a:custGeom>
              <a:avLst/>
              <a:gdLst>
                <a:gd name="T0" fmla="*/ 64 w 64"/>
                <a:gd name="T1" fmla="*/ 16 h 40"/>
                <a:gd name="T2" fmla="*/ 56 w 64"/>
                <a:gd name="T3" fmla="*/ 0 h 40"/>
                <a:gd name="T4" fmla="*/ 0 w 64"/>
                <a:gd name="T5" fmla="*/ 24 h 40"/>
                <a:gd name="T6" fmla="*/ 8 w 64"/>
                <a:gd name="T7" fmla="*/ 40 h 40"/>
                <a:gd name="T8" fmla="*/ 64 w 64"/>
                <a:gd name="T9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0">
                  <a:moveTo>
                    <a:pt x="64" y="16"/>
                  </a:moveTo>
                  <a:lnTo>
                    <a:pt x="56" y="0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64" y="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53" name="Freeform 353"/>
            <p:cNvSpPr>
              <a:spLocks/>
            </p:cNvSpPr>
            <p:nvPr/>
          </p:nvSpPr>
          <p:spPr bwMode="auto">
            <a:xfrm>
              <a:off x="3040" y="1353"/>
              <a:ext cx="64" cy="40"/>
            </a:xfrm>
            <a:custGeom>
              <a:avLst/>
              <a:gdLst>
                <a:gd name="T0" fmla="*/ 64 w 64"/>
                <a:gd name="T1" fmla="*/ 16 h 40"/>
                <a:gd name="T2" fmla="*/ 56 w 64"/>
                <a:gd name="T3" fmla="*/ 0 h 40"/>
                <a:gd name="T4" fmla="*/ 0 w 64"/>
                <a:gd name="T5" fmla="*/ 24 h 40"/>
                <a:gd name="T6" fmla="*/ 0 w 64"/>
                <a:gd name="T7" fmla="*/ 24 h 40"/>
                <a:gd name="T8" fmla="*/ 8 w 64"/>
                <a:gd name="T9" fmla="*/ 40 h 40"/>
                <a:gd name="T10" fmla="*/ 8 w 64"/>
                <a:gd name="T11" fmla="*/ 40 h 40"/>
                <a:gd name="T12" fmla="*/ 64 w 64"/>
                <a:gd name="T13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0">
                  <a:moveTo>
                    <a:pt x="64" y="16"/>
                  </a:moveTo>
                  <a:lnTo>
                    <a:pt x="56" y="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64" y="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54" name="Freeform 354"/>
            <p:cNvSpPr>
              <a:spLocks/>
            </p:cNvSpPr>
            <p:nvPr/>
          </p:nvSpPr>
          <p:spPr bwMode="auto">
            <a:xfrm>
              <a:off x="3040" y="1377"/>
              <a:ext cx="8" cy="16"/>
            </a:xfrm>
            <a:custGeom>
              <a:avLst/>
              <a:gdLst>
                <a:gd name="T0" fmla="*/ 8 w 8"/>
                <a:gd name="T1" fmla="*/ 16 h 16"/>
                <a:gd name="T2" fmla="*/ 0 w 8"/>
                <a:gd name="T3" fmla="*/ 0 h 16"/>
                <a:gd name="T4" fmla="*/ 0 w 8"/>
                <a:gd name="T5" fmla="*/ 0 h 16"/>
                <a:gd name="T6" fmla="*/ 8 w 8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6">
                  <a:moveTo>
                    <a:pt x="8" y="1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55" name="Freeform 355"/>
            <p:cNvSpPr>
              <a:spLocks/>
            </p:cNvSpPr>
            <p:nvPr/>
          </p:nvSpPr>
          <p:spPr bwMode="auto">
            <a:xfrm>
              <a:off x="2944" y="1401"/>
              <a:ext cx="64" cy="40"/>
            </a:xfrm>
            <a:custGeom>
              <a:avLst/>
              <a:gdLst>
                <a:gd name="T0" fmla="*/ 64 w 64"/>
                <a:gd name="T1" fmla="*/ 16 h 40"/>
                <a:gd name="T2" fmla="*/ 56 w 64"/>
                <a:gd name="T3" fmla="*/ 0 h 40"/>
                <a:gd name="T4" fmla="*/ 0 w 64"/>
                <a:gd name="T5" fmla="*/ 24 h 40"/>
                <a:gd name="T6" fmla="*/ 8 w 64"/>
                <a:gd name="T7" fmla="*/ 40 h 40"/>
                <a:gd name="T8" fmla="*/ 64 w 64"/>
                <a:gd name="T9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0">
                  <a:moveTo>
                    <a:pt x="64" y="16"/>
                  </a:moveTo>
                  <a:lnTo>
                    <a:pt x="56" y="0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64" y="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56" name="Freeform 356"/>
            <p:cNvSpPr>
              <a:spLocks/>
            </p:cNvSpPr>
            <p:nvPr/>
          </p:nvSpPr>
          <p:spPr bwMode="auto">
            <a:xfrm>
              <a:off x="2847" y="1449"/>
              <a:ext cx="65" cy="48"/>
            </a:xfrm>
            <a:custGeom>
              <a:avLst/>
              <a:gdLst>
                <a:gd name="T0" fmla="*/ 65 w 65"/>
                <a:gd name="T1" fmla="*/ 16 h 48"/>
                <a:gd name="T2" fmla="*/ 57 w 65"/>
                <a:gd name="T3" fmla="*/ 0 h 48"/>
                <a:gd name="T4" fmla="*/ 0 w 65"/>
                <a:gd name="T5" fmla="*/ 32 h 48"/>
                <a:gd name="T6" fmla="*/ 8 w 65"/>
                <a:gd name="T7" fmla="*/ 48 h 48"/>
                <a:gd name="T8" fmla="*/ 65 w 65"/>
                <a:gd name="T9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8">
                  <a:moveTo>
                    <a:pt x="65" y="16"/>
                  </a:moveTo>
                  <a:lnTo>
                    <a:pt x="57" y="0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65" y="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57" name="Freeform 357"/>
            <p:cNvSpPr>
              <a:spLocks/>
            </p:cNvSpPr>
            <p:nvPr/>
          </p:nvSpPr>
          <p:spPr bwMode="auto">
            <a:xfrm>
              <a:off x="2775" y="1505"/>
              <a:ext cx="32" cy="24"/>
            </a:xfrm>
            <a:custGeom>
              <a:avLst/>
              <a:gdLst>
                <a:gd name="T0" fmla="*/ 32 w 32"/>
                <a:gd name="T1" fmla="*/ 16 h 24"/>
                <a:gd name="T2" fmla="*/ 24 w 32"/>
                <a:gd name="T3" fmla="*/ 0 h 24"/>
                <a:gd name="T4" fmla="*/ 0 w 32"/>
                <a:gd name="T5" fmla="*/ 8 h 24"/>
                <a:gd name="T6" fmla="*/ 8 w 32"/>
                <a:gd name="T7" fmla="*/ 24 h 24"/>
                <a:gd name="T8" fmla="*/ 32 w 32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16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32" y="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58" name="Freeform 358"/>
            <p:cNvSpPr>
              <a:spLocks/>
            </p:cNvSpPr>
            <p:nvPr/>
          </p:nvSpPr>
          <p:spPr bwMode="auto">
            <a:xfrm>
              <a:off x="3960" y="2386"/>
              <a:ext cx="32" cy="24"/>
            </a:xfrm>
            <a:custGeom>
              <a:avLst/>
              <a:gdLst>
                <a:gd name="T0" fmla="*/ 24 w 32"/>
                <a:gd name="T1" fmla="*/ 24 h 24"/>
                <a:gd name="T2" fmla="*/ 32 w 32"/>
                <a:gd name="T3" fmla="*/ 16 h 24"/>
                <a:gd name="T4" fmla="*/ 8 w 32"/>
                <a:gd name="T5" fmla="*/ 0 h 24"/>
                <a:gd name="T6" fmla="*/ 0 w 32"/>
                <a:gd name="T7" fmla="*/ 8 h 24"/>
                <a:gd name="T8" fmla="*/ 24 w 32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24" y="24"/>
                  </a:moveTo>
                  <a:lnTo>
                    <a:pt x="32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24" y="24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59" name="Freeform 359"/>
            <p:cNvSpPr>
              <a:spLocks/>
            </p:cNvSpPr>
            <p:nvPr/>
          </p:nvSpPr>
          <p:spPr bwMode="auto">
            <a:xfrm>
              <a:off x="3760" y="2394"/>
              <a:ext cx="224" cy="936"/>
            </a:xfrm>
            <a:custGeom>
              <a:avLst/>
              <a:gdLst>
                <a:gd name="T0" fmla="*/ 224 w 224"/>
                <a:gd name="T1" fmla="*/ 16 h 936"/>
                <a:gd name="T2" fmla="*/ 144 w 224"/>
                <a:gd name="T3" fmla="*/ 144 h 936"/>
                <a:gd name="T4" fmla="*/ 144 w 224"/>
                <a:gd name="T5" fmla="*/ 144 h 936"/>
                <a:gd name="T6" fmla="*/ 144 w 224"/>
                <a:gd name="T7" fmla="*/ 144 h 936"/>
                <a:gd name="T8" fmla="*/ 88 w 224"/>
                <a:gd name="T9" fmla="*/ 288 h 936"/>
                <a:gd name="T10" fmla="*/ 88 w 224"/>
                <a:gd name="T11" fmla="*/ 288 h 936"/>
                <a:gd name="T12" fmla="*/ 88 w 224"/>
                <a:gd name="T13" fmla="*/ 288 h 936"/>
                <a:gd name="T14" fmla="*/ 48 w 224"/>
                <a:gd name="T15" fmla="*/ 440 h 936"/>
                <a:gd name="T16" fmla="*/ 48 w 224"/>
                <a:gd name="T17" fmla="*/ 432 h 936"/>
                <a:gd name="T18" fmla="*/ 48 w 224"/>
                <a:gd name="T19" fmla="*/ 432 h 936"/>
                <a:gd name="T20" fmla="*/ 32 w 224"/>
                <a:gd name="T21" fmla="*/ 600 h 936"/>
                <a:gd name="T22" fmla="*/ 32 w 224"/>
                <a:gd name="T23" fmla="*/ 600 h 936"/>
                <a:gd name="T24" fmla="*/ 32 w 224"/>
                <a:gd name="T25" fmla="*/ 600 h 936"/>
                <a:gd name="T26" fmla="*/ 32 w 224"/>
                <a:gd name="T27" fmla="*/ 768 h 936"/>
                <a:gd name="T28" fmla="*/ 32 w 224"/>
                <a:gd name="T29" fmla="*/ 768 h 936"/>
                <a:gd name="T30" fmla="*/ 32 w 224"/>
                <a:gd name="T31" fmla="*/ 768 h 936"/>
                <a:gd name="T32" fmla="*/ 48 w 224"/>
                <a:gd name="T33" fmla="*/ 928 h 936"/>
                <a:gd name="T34" fmla="*/ 48 w 224"/>
                <a:gd name="T35" fmla="*/ 928 h 936"/>
                <a:gd name="T36" fmla="*/ 16 w 224"/>
                <a:gd name="T37" fmla="*/ 936 h 936"/>
                <a:gd name="T38" fmla="*/ 16 w 224"/>
                <a:gd name="T39" fmla="*/ 928 h 936"/>
                <a:gd name="T40" fmla="*/ 0 w 224"/>
                <a:gd name="T41" fmla="*/ 768 h 936"/>
                <a:gd name="T42" fmla="*/ 0 w 224"/>
                <a:gd name="T43" fmla="*/ 768 h 936"/>
                <a:gd name="T44" fmla="*/ 0 w 224"/>
                <a:gd name="T45" fmla="*/ 768 h 936"/>
                <a:gd name="T46" fmla="*/ 0 w 224"/>
                <a:gd name="T47" fmla="*/ 600 h 936"/>
                <a:gd name="T48" fmla="*/ 0 w 224"/>
                <a:gd name="T49" fmla="*/ 600 h 936"/>
                <a:gd name="T50" fmla="*/ 0 w 224"/>
                <a:gd name="T51" fmla="*/ 600 h 936"/>
                <a:gd name="T52" fmla="*/ 16 w 224"/>
                <a:gd name="T53" fmla="*/ 432 h 936"/>
                <a:gd name="T54" fmla="*/ 16 w 224"/>
                <a:gd name="T55" fmla="*/ 432 h 936"/>
                <a:gd name="T56" fmla="*/ 16 w 224"/>
                <a:gd name="T57" fmla="*/ 432 h 936"/>
                <a:gd name="T58" fmla="*/ 56 w 224"/>
                <a:gd name="T59" fmla="*/ 280 h 936"/>
                <a:gd name="T60" fmla="*/ 56 w 224"/>
                <a:gd name="T61" fmla="*/ 280 h 936"/>
                <a:gd name="T62" fmla="*/ 56 w 224"/>
                <a:gd name="T63" fmla="*/ 280 h 936"/>
                <a:gd name="T64" fmla="*/ 112 w 224"/>
                <a:gd name="T65" fmla="*/ 136 h 936"/>
                <a:gd name="T66" fmla="*/ 112 w 224"/>
                <a:gd name="T67" fmla="*/ 136 h 936"/>
                <a:gd name="T68" fmla="*/ 120 w 224"/>
                <a:gd name="T69" fmla="*/ 128 h 936"/>
                <a:gd name="T70" fmla="*/ 200 w 224"/>
                <a:gd name="T71" fmla="*/ 0 h 936"/>
                <a:gd name="T72" fmla="*/ 224 w 224"/>
                <a:gd name="T73" fmla="*/ 16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4" h="936">
                  <a:moveTo>
                    <a:pt x="224" y="16"/>
                  </a:moveTo>
                  <a:lnTo>
                    <a:pt x="144" y="144"/>
                  </a:lnTo>
                  <a:lnTo>
                    <a:pt x="144" y="144"/>
                  </a:lnTo>
                  <a:lnTo>
                    <a:pt x="144" y="144"/>
                  </a:lnTo>
                  <a:lnTo>
                    <a:pt x="88" y="288"/>
                  </a:lnTo>
                  <a:lnTo>
                    <a:pt x="88" y="288"/>
                  </a:lnTo>
                  <a:lnTo>
                    <a:pt x="88" y="288"/>
                  </a:lnTo>
                  <a:lnTo>
                    <a:pt x="48" y="440"/>
                  </a:lnTo>
                  <a:lnTo>
                    <a:pt x="48" y="432"/>
                  </a:lnTo>
                  <a:lnTo>
                    <a:pt x="48" y="432"/>
                  </a:lnTo>
                  <a:lnTo>
                    <a:pt x="32" y="600"/>
                  </a:lnTo>
                  <a:lnTo>
                    <a:pt x="32" y="600"/>
                  </a:lnTo>
                  <a:lnTo>
                    <a:pt x="32" y="600"/>
                  </a:lnTo>
                  <a:lnTo>
                    <a:pt x="32" y="768"/>
                  </a:lnTo>
                  <a:lnTo>
                    <a:pt x="32" y="768"/>
                  </a:lnTo>
                  <a:lnTo>
                    <a:pt x="32" y="768"/>
                  </a:lnTo>
                  <a:lnTo>
                    <a:pt x="48" y="928"/>
                  </a:lnTo>
                  <a:lnTo>
                    <a:pt x="48" y="928"/>
                  </a:lnTo>
                  <a:lnTo>
                    <a:pt x="16" y="936"/>
                  </a:lnTo>
                  <a:lnTo>
                    <a:pt x="16" y="928"/>
                  </a:lnTo>
                  <a:lnTo>
                    <a:pt x="0" y="768"/>
                  </a:lnTo>
                  <a:lnTo>
                    <a:pt x="0" y="768"/>
                  </a:lnTo>
                  <a:lnTo>
                    <a:pt x="0" y="768"/>
                  </a:lnTo>
                  <a:lnTo>
                    <a:pt x="0" y="600"/>
                  </a:lnTo>
                  <a:lnTo>
                    <a:pt x="0" y="600"/>
                  </a:lnTo>
                  <a:lnTo>
                    <a:pt x="0" y="600"/>
                  </a:lnTo>
                  <a:lnTo>
                    <a:pt x="16" y="432"/>
                  </a:lnTo>
                  <a:lnTo>
                    <a:pt x="16" y="432"/>
                  </a:lnTo>
                  <a:lnTo>
                    <a:pt x="16" y="432"/>
                  </a:lnTo>
                  <a:lnTo>
                    <a:pt x="56" y="280"/>
                  </a:lnTo>
                  <a:lnTo>
                    <a:pt x="56" y="280"/>
                  </a:lnTo>
                  <a:lnTo>
                    <a:pt x="56" y="280"/>
                  </a:lnTo>
                  <a:lnTo>
                    <a:pt x="112" y="136"/>
                  </a:lnTo>
                  <a:lnTo>
                    <a:pt x="112" y="136"/>
                  </a:lnTo>
                  <a:lnTo>
                    <a:pt x="120" y="128"/>
                  </a:lnTo>
                  <a:lnTo>
                    <a:pt x="200" y="0"/>
                  </a:lnTo>
                  <a:lnTo>
                    <a:pt x="224" y="1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60" name="Freeform 360"/>
            <p:cNvSpPr>
              <a:spLocks/>
            </p:cNvSpPr>
            <p:nvPr/>
          </p:nvSpPr>
          <p:spPr bwMode="auto">
            <a:xfrm>
              <a:off x="3776" y="3322"/>
              <a:ext cx="64" cy="160"/>
            </a:xfrm>
            <a:custGeom>
              <a:avLst/>
              <a:gdLst>
                <a:gd name="T0" fmla="*/ 32 w 64"/>
                <a:gd name="T1" fmla="*/ 0 h 160"/>
                <a:gd name="T2" fmla="*/ 64 w 64"/>
                <a:gd name="T3" fmla="*/ 152 h 160"/>
                <a:gd name="T4" fmla="*/ 64 w 64"/>
                <a:gd name="T5" fmla="*/ 152 h 160"/>
                <a:gd name="T6" fmla="*/ 32 w 64"/>
                <a:gd name="T7" fmla="*/ 160 h 160"/>
                <a:gd name="T8" fmla="*/ 32 w 64"/>
                <a:gd name="T9" fmla="*/ 160 h 160"/>
                <a:gd name="T10" fmla="*/ 0 w 64"/>
                <a:gd name="T11" fmla="*/ 8 h 160"/>
                <a:gd name="T12" fmla="*/ 32 w 64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160">
                  <a:moveTo>
                    <a:pt x="32" y="0"/>
                  </a:moveTo>
                  <a:lnTo>
                    <a:pt x="64" y="152"/>
                  </a:lnTo>
                  <a:lnTo>
                    <a:pt x="64" y="152"/>
                  </a:lnTo>
                  <a:lnTo>
                    <a:pt x="32" y="160"/>
                  </a:lnTo>
                  <a:lnTo>
                    <a:pt x="32" y="160"/>
                  </a:lnTo>
                  <a:lnTo>
                    <a:pt x="0" y="8"/>
                  </a:lnTo>
                  <a:lnTo>
                    <a:pt x="32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61" name="Freeform 361"/>
            <p:cNvSpPr>
              <a:spLocks/>
            </p:cNvSpPr>
            <p:nvPr/>
          </p:nvSpPr>
          <p:spPr bwMode="auto">
            <a:xfrm>
              <a:off x="3856" y="3618"/>
              <a:ext cx="32" cy="24"/>
            </a:xfrm>
            <a:custGeom>
              <a:avLst/>
              <a:gdLst>
                <a:gd name="T0" fmla="*/ 32 w 32"/>
                <a:gd name="T1" fmla="*/ 0 h 24"/>
                <a:gd name="T2" fmla="*/ 32 w 32"/>
                <a:gd name="T3" fmla="*/ 16 h 24"/>
                <a:gd name="T4" fmla="*/ 0 w 32"/>
                <a:gd name="T5" fmla="*/ 24 h 24"/>
                <a:gd name="T6" fmla="*/ 0 w 32"/>
                <a:gd name="T7" fmla="*/ 8 h 24"/>
                <a:gd name="T8" fmla="*/ 32 w 3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0"/>
                  </a:moveTo>
                  <a:lnTo>
                    <a:pt x="32" y="16"/>
                  </a:lnTo>
                  <a:lnTo>
                    <a:pt x="0" y="24"/>
                  </a:lnTo>
                  <a:lnTo>
                    <a:pt x="0" y="8"/>
                  </a:lnTo>
                  <a:lnTo>
                    <a:pt x="32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62" name="Freeform 362"/>
            <p:cNvSpPr>
              <a:spLocks/>
            </p:cNvSpPr>
            <p:nvPr/>
          </p:nvSpPr>
          <p:spPr bwMode="auto">
            <a:xfrm>
              <a:off x="3808" y="3474"/>
              <a:ext cx="80" cy="152"/>
            </a:xfrm>
            <a:custGeom>
              <a:avLst/>
              <a:gdLst>
                <a:gd name="T0" fmla="*/ 32 w 80"/>
                <a:gd name="T1" fmla="*/ 0 h 152"/>
                <a:gd name="T2" fmla="*/ 0 w 80"/>
                <a:gd name="T3" fmla="*/ 8 h 152"/>
                <a:gd name="T4" fmla="*/ 48 w 80"/>
                <a:gd name="T5" fmla="*/ 152 h 152"/>
                <a:gd name="T6" fmla="*/ 80 w 80"/>
                <a:gd name="T7" fmla="*/ 144 h 152"/>
                <a:gd name="T8" fmla="*/ 32 w 80"/>
                <a:gd name="T9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52">
                  <a:moveTo>
                    <a:pt x="32" y="0"/>
                  </a:moveTo>
                  <a:lnTo>
                    <a:pt x="0" y="8"/>
                  </a:lnTo>
                  <a:lnTo>
                    <a:pt x="48" y="152"/>
                  </a:lnTo>
                  <a:lnTo>
                    <a:pt x="80" y="144"/>
                  </a:lnTo>
                  <a:lnTo>
                    <a:pt x="32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63" name="Freeform 363"/>
            <p:cNvSpPr>
              <a:spLocks/>
            </p:cNvSpPr>
            <p:nvPr/>
          </p:nvSpPr>
          <p:spPr bwMode="auto">
            <a:xfrm>
              <a:off x="3728" y="1705"/>
              <a:ext cx="464" cy="280"/>
            </a:xfrm>
            <a:custGeom>
              <a:avLst/>
              <a:gdLst>
                <a:gd name="T0" fmla="*/ 464 w 464"/>
                <a:gd name="T1" fmla="*/ 136 h 280"/>
                <a:gd name="T2" fmla="*/ 440 w 464"/>
                <a:gd name="T3" fmla="*/ 88 h 280"/>
                <a:gd name="T4" fmla="*/ 392 w 464"/>
                <a:gd name="T5" fmla="*/ 40 h 280"/>
                <a:gd name="T6" fmla="*/ 320 w 464"/>
                <a:gd name="T7" fmla="*/ 8 h 280"/>
                <a:gd name="T8" fmla="*/ 232 w 464"/>
                <a:gd name="T9" fmla="*/ 0 h 280"/>
                <a:gd name="T10" fmla="*/ 144 w 464"/>
                <a:gd name="T11" fmla="*/ 8 h 280"/>
                <a:gd name="T12" fmla="*/ 64 w 464"/>
                <a:gd name="T13" fmla="*/ 40 h 280"/>
                <a:gd name="T14" fmla="*/ 16 w 464"/>
                <a:gd name="T15" fmla="*/ 88 h 280"/>
                <a:gd name="T16" fmla="*/ 0 w 464"/>
                <a:gd name="T17" fmla="*/ 136 h 280"/>
                <a:gd name="T18" fmla="*/ 16 w 464"/>
                <a:gd name="T19" fmla="*/ 192 h 280"/>
                <a:gd name="T20" fmla="*/ 64 w 464"/>
                <a:gd name="T21" fmla="*/ 240 h 280"/>
                <a:gd name="T22" fmla="*/ 144 w 464"/>
                <a:gd name="T23" fmla="*/ 264 h 280"/>
                <a:gd name="T24" fmla="*/ 232 w 464"/>
                <a:gd name="T25" fmla="*/ 280 h 280"/>
                <a:gd name="T26" fmla="*/ 320 w 464"/>
                <a:gd name="T27" fmla="*/ 264 h 280"/>
                <a:gd name="T28" fmla="*/ 392 w 464"/>
                <a:gd name="T29" fmla="*/ 240 h 280"/>
                <a:gd name="T30" fmla="*/ 440 w 464"/>
                <a:gd name="T31" fmla="*/ 192 h 280"/>
                <a:gd name="T32" fmla="*/ 464 w 464"/>
                <a:gd name="T33" fmla="*/ 13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4" h="280">
                  <a:moveTo>
                    <a:pt x="464" y="136"/>
                  </a:moveTo>
                  <a:lnTo>
                    <a:pt x="440" y="88"/>
                  </a:lnTo>
                  <a:lnTo>
                    <a:pt x="392" y="40"/>
                  </a:lnTo>
                  <a:lnTo>
                    <a:pt x="320" y="8"/>
                  </a:lnTo>
                  <a:lnTo>
                    <a:pt x="232" y="0"/>
                  </a:lnTo>
                  <a:lnTo>
                    <a:pt x="144" y="8"/>
                  </a:lnTo>
                  <a:lnTo>
                    <a:pt x="64" y="40"/>
                  </a:lnTo>
                  <a:lnTo>
                    <a:pt x="16" y="88"/>
                  </a:lnTo>
                  <a:lnTo>
                    <a:pt x="0" y="136"/>
                  </a:lnTo>
                  <a:lnTo>
                    <a:pt x="16" y="192"/>
                  </a:lnTo>
                  <a:lnTo>
                    <a:pt x="64" y="240"/>
                  </a:lnTo>
                  <a:lnTo>
                    <a:pt x="144" y="264"/>
                  </a:lnTo>
                  <a:lnTo>
                    <a:pt x="232" y="280"/>
                  </a:lnTo>
                  <a:lnTo>
                    <a:pt x="320" y="264"/>
                  </a:lnTo>
                  <a:lnTo>
                    <a:pt x="392" y="240"/>
                  </a:lnTo>
                  <a:lnTo>
                    <a:pt x="440" y="192"/>
                  </a:lnTo>
                  <a:lnTo>
                    <a:pt x="464" y="13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64" name="Freeform 364"/>
            <p:cNvSpPr>
              <a:spLocks/>
            </p:cNvSpPr>
            <p:nvPr/>
          </p:nvSpPr>
          <p:spPr bwMode="auto">
            <a:xfrm>
              <a:off x="3712" y="1689"/>
              <a:ext cx="496" cy="312"/>
            </a:xfrm>
            <a:custGeom>
              <a:avLst/>
              <a:gdLst>
                <a:gd name="T0" fmla="*/ 440 w 496"/>
                <a:gd name="T1" fmla="*/ 112 h 312"/>
                <a:gd name="T2" fmla="*/ 448 w 496"/>
                <a:gd name="T3" fmla="*/ 120 h 312"/>
                <a:gd name="T4" fmla="*/ 400 w 496"/>
                <a:gd name="T5" fmla="*/ 72 h 312"/>
                <a:gd name="T6" fmla="*/ 328 w 496"/>
                <a:gd name="T7" fmla="*/ 40 h 312"/>
                <a:gd name="T8" fmla="*/ 336 w 496"/>
                <a:gd name="T9" fmla="*/ 40 h 312"/>
                <a:gd name="T10" fmla="*/ 248 w 496"/>
                <a:gd name="T11" fmla="*/ 32 h 312"/>
                <a:gd name="T12" fmla="*/ 160 w 496"/>
                <a:gd name="T13" fmla="*/ 40 h 312"/>
                <a:gd name="T14" fmla="*/ 168 w 496"/>
                <a:gd name="T15" fmla="*/ 40 h 312"/>
                <a:gd name="T16" fmla="*/ 96 w 496"/>
                <a:gd name="T17" fmla="*/ 72 h 312"/>
                <a:gd name="T18" fmla="*/ 48 w 496"/>
                <a:gd name="T19" fmla="*/ 120 h 312"/>
                <a:gd name="T20" fmla="*/ 48 w 496"/>
                <a:gd name="T21" fmla="*/ 112 h 312"/>
                <a:gd name="T22" fmla="*/ 32 w 496"/>
                <a:gd name="T23" fmla="*/ 152 h 312"/>
                <a:gd name="T24" fmla="*/ 48 w 496"/>
                <a:gd name="T25" fmla="*/ 208 h 312"/>
                <a:gd name="T26" fmla="*/ 48 w 496"/>
                <a:gd name="T27" fmla="*/ 200 h 312"/>
                <a:gd name="T28" fmla="*/ 88 w 496"/>
                <a:gd name="T29" fmla="*/ 240 h 312"/>
                <a:gd name="T30" fmla="*/ 168 w 496"/>
                <a:gd name="T31" fmla="*/ 264 h 312"/>
                <a:gd name="T32" fmla="*/ 168 w 496"/>
                <a:gd name="T33" fmla="*/ 264 h 312"/>
                <a:gd name="T34" fmla="*/ 248 w 496"/>
                <a:gd name="T35" fmla="*/ 280 h 312"/>
                <a:gd name="T36" fmla="*/ 336 w 496"/>
                <a:gd name="T37" fmla="*/ 264 h 312"/>
                <a:gd name="T38" fmla="*/ 336 w 496"/>
                <a:gd name="T39" fmla="*/ 264 h 312"/>
                <a:gd name="T40" fmla="*/ 400 w 496"/>
                <a:gd name="T41" fmla="*/ 248 h 312"/>
                <a:gd name="T42" fmla="*/ 448 w 496"/>
                <a:gd name="T43" fmla="*/ 200 h 312"/>
                <a:gd name="T44" fmla="*/ 440 w 496"/>
                <a:gd name="T45" fmla="*/ 200 h 312"/>
                <a:gd name="T46" fmla="*/ 464 w 496"/>
                <a:gd name="T47" fmla="*/ 144 h 312"/>
                <a:gd name="T48" fmla="*/ 496 w 496"/>
                <a:gd name="T49" fmla="*/ 160 h 312"/>
                <a:gd name="T50" fmla="*/ 472 w 496"/>
                <a:gd name="T51" fmla="*/ 216 h 312"/>
                <a:gd name="T52" fmla="*/ 424 w 496"/>
                <a:gd name="T53" fmla="*/ 272 h 312"/>
                <a:gd name="T54" fmla="*/ 416 w 496"/>
                <a:gd name="T55" fmla="*/ 272 h 312"/>
                <a:gd name="T56" fmla="*/ 344 w 496"/>
                <a:gd name="T57" fmla="*/ 296 h 312"/>
                <a:gd name="T58" fmla="*/ 256 w 496"/>
                <a:gd name="T59" fmla="*/ 312 h 312"/>
                <a:gd name="T60" fmla="*/ 248 w 496"/>
                <a:gd name="T61" fmla="*/ 312 h 312"/>
                <a:gd name="T62" fmla="*/ 160 w 496"/>
                <a:gd name="T63" fmla="*/ 296 h 312"/>
                <a:gd name="T64" fmla="*/ 80 w 496"/>
                <a:gd name="T65" fmla="*/ 272 h 312"/>
                <a:gd name="T66" fmla="*/ 72 w 496"/>
                <a:gd name="T67" fmla="*/ 272 h 312"/>
                <a:gd name="T68" fmla="*/ 24 w 496"/>
                <a:gd name="T69" fmla="*/ 224 h 312"/>
                <a:gd name="T70" fmla="*/ 0 w 496"/>
                <a:gd name="T71" fmla="*/ 160 h 312"/>
                <a:gd name="T72" fmla="*/ 0 w 496"/>
                <a:gd name="T73" fmla="*/ 152 h 312"/>
                <a:gd name="T74" fmla="*/ 16 w 496"/>
                <a:gd name="T75" fmla="*/ 104 h 312"/>
                <a:gd name="T76" fmla="*/ 72 w 496"/>
                <a:gd name="T77" fmla="*/ 48 h 312"/>
                <a:gd name="T78" fmla="*/ 80 w 496"/>
                <a:gd name="T79" fmla="*/ 40 h 312"/>
                <a:gd name="T80" fmla="*/ 160 w 496"/>
                <a:gd name="T81" fmla="*/ 8 h 312"/>
                <a:gd name="T82" fmla="*/ 248 w 496"/>
                <a:gd name="T83" fmla="*/ 0 h 312"/>
                <a:gd name="T84" fmla="*/ 248 w 496"/>
                <a:gd name="T85" fmla="*/ 0 h 312"/>
                <a:gd name="T86" fmla="*/ 336 w 496"/>
                <a:gd name="T87" fmla="*/ 8 h 312"/>
                <a:gd name="T88" fmla="*/ 416 w 496"/>
                <a:gd name="T89" fmla="*/ 40 h 312"/>
                <a:gd name="T90" fmla="*/ 424 w 496"/>
                <a:gd name="T91" fmla="*/ 48 h 312"/>
                <a:gd name="T92" fmla="*/ 472 w 496"/>
                <a:gd name="T93" fmla="*/ 96 h 312"/>
                <a:gd name="T94" fmla="*/ 496 w 496"/>
                <a:gd name="T95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6" h="312">
                  <a:moveTo>
                    <a:pt x="464" y="160"/>
                  </a:moveTo>
                  <a:lnTo>
                    <a:pt x="440" y="112"/>
                  </a:lnTo>
                  <a:lnTo>
                    <a:pt x="448" y="120"/>
                  </a:lnTo>
                  <a:lnTo>
                    <a:pt x="448" y="120"/>
                  </a:lnTo>
                  <a:lnTo>
                    <a:pt x="400" y="72"/>
                  </a:lnTo>
                  <a:lnTo>
                    <a:pt x="400" y="72"/>
                  </a:lnTo>
                  <a:lnTo>
                    <a:pt x="400" y="72"/>
                  </a:lnTo>
                  <a:lnTo>
                    <a:pt x="328" y="40"/>
                  </a:lnTo>
                  <a:lnTo>
                    <a:pt x="336" y="40"/>
                  </a:lnTo>
                  <a:lnTo>
                    <a:pt x="336" y="40"/>
                  </a:lnTo>
                  <a:lnTo>
                    <a:pt x="248" y="32"/>
                  </a:lnTo>
                  <a:lnTo>
                    <a:pt x="248" y="32"/>
                  </a:lnTo>
                  <a:lnTo>
                    <a:pt x="248" y="32"/>
                  </a:lnTo>
                  <a:lnTo>
                    <a:pt x="160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88" y="72"/>
                  </a:lnTo>
                  <a:lnTo>
                    <a:pt x="96" y="72"/>
                  </a:lnTo>
                  <a:lnTo>
                    <a:pt x="96" y="72"/>
                  </a:lnTo>
                  <a:lnTo>
                    <a:pt x="48" y="120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32" y="160"/>
                  </a:lnTo>
                  <a:lnTo>
                    <a:pt x="32" y="152"/>
                  </a:lnTo>
                  <a:lnTo>
                    <a:pt x="32" y="152"/>
                  </a:lnTo>
                  <a:lnTo>
                    <a:pt x="48" y="208"/>
                  </a:lnTo>
                  <a:lnTo>
                    <a:pt x="48" y="200"/>
                  </a:lnTo>
                  <a:lnTo>
                    <a:pt x="48" y="200"/>
                  </a:lnTo>
                  <a:lnTo>
                    <a:pt x="96" y="248"/>
                  </a:lnTo>
                  <a:lnTo>
                    <a:pt x="88" y="240"/>
                  </a:lnTo>
                  <a:lnTo>
                    <a:pt x="88" y="240"/>
                  </a:lnTo>
                  <a:lnTo>
                    <a:pt x="168" y="264"/>
                  </a:lnTo>
                  <a:lnTo>
                    <a:pt x="168" y="264"/>
                  </a:lnTo>
                  <a:lnTo>
                    <a:pt x="168" y="264"/>
                  </a:lnTo>
                  <a:lnTo>
                    <a:pt x="256" y="280"/>
                  </a:lnTo>
                  <a:lnTo>
                    <a:pt x="248" y="280"/>
                  </a:lnTo>
                  <a:lnTo>
                    <a:pt x="248" y="280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408" y="240"/>
                  </a:lnTo>
                  <a:lnTo>
                    <a:pt x="400" y="248"/>
                  </a:lnTo>
                  <a:lnTo>
                    <a:pt x="400" y="248"/>
                  </a:lnTo>
                  <a:lnTo>
                    <a:pt x="448" y="200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96" y="160"/>
                  </a:lnTo>
                  <a:lnTo>
                    <a:pt x="496" y="160"/>
                  </a:lnTo>
                  <a:lnTo>
                    <a:pt x="472" y="216"/>
                  </a:lnTo>
                  <a:lnTo>
                    <a:pt x="472" y="216"/>
                  </a:lnTo>
                  <a:lnTo>
                    <a:pt x="472" y="224"/>
                  </a:lnTo>
                  <a:lnTo>
                    <a:pt x="424" y="272"/>
                  </a:lnTo>
                  <a:lnTo>
                    <a:pt x="424" y="272"/>
                  </a:lnTo>
                  <a:lnTo>
                    <a:pt x="416" y="272"/>
                  </a:lnTo>
                  <a:lnTo>
                    <a:pt x="344" y="296"/>
                  </a:lnTo>
                  <a:lnTo>
                    <a:pt x="344" y="296"/>
                  </a:lnTo>
                  <a:lnTo>
                    <a:pt x="344" y="296"/>
                  </a:lnTo>
                  <a:lnTo>
                    <a:pt x="256" y="312"/>
                  </a:lnTo>
                  <a:lnTo>
                    <a:pt x="256" y="312"/>
                  </a:lnTo>
                  <a:lnTo>
                    <a:pt x="248" y="312"/>
                  </a:lnTo>
                  <a:lnTo>
                    <a:pt x="160" y="296"/>
                  </a:lnTo>
                  <a:lnTo>
                    <a:pt x="160" y="296"/>
                  </a:lnTo>
                  <a:lnTo>
                    <a:pt x="160" y="296"/>
                  </a:lnTo>
                  <a:lnTo>
                    <a:pt x="80" y="272"/>
                  </a:lnTo>
                  <a:lnTo>
                    <a:pt x="80" y="272"/>
                  </a:lnTo>
                  <a:lnTo>
                    <a:pt x="72" y="272"/>
                  </a:lnTo>
                  <a:lnTo>
                    <a:pt x="24" y="224"/>
                  </a:lnTo>
                  <a:lnTo>
                    <a:pt x="24" y="224"/>
                  </a:lnTo>
                  <a:lnTo>
                    <a:pt x="16" y="21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24" y="9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40"/>
                  </a:lnTo>
                  <a:lnTo>
                    <a:pt x="160" y="8"/>
                  </a:lnTo>
                  <a:lnTo>
                    <a:pt x="160" y="8"/>
                  </a:lnTo>
                  <a:lnTo>
                    <a:pt x="160" y="8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336" y="8"/>
                  </a:lnTo>
                  <a:lnTo>
                    <a:pt x="336" y="8"/>
                  </a:lnTo>
                  <a:lnTo>
                    <a:pt x="344" y="8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24" y="48"/>
                  </a:lnTo>
                  <a:lnTo>
                    <a:pt x="472" y="96"/>
                  </a:lnTo>
                  <a:lnTo>
                    <a:pt x="472" y="96"/>
                  </a:lnTo>
                  <a:lnTo>
                    <a:pt x="472" y="96"/>
                  </a:lnTo>
                  <a:lnTo>
                    <a:pt x="496" y="144"/>
                  </a:lnTo>
                  <a:lnTo>
                    <a:pt x="464" y="16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65" name="Freeform 365"/>
            <p:cNvSpPr>
              <a:spLocks/>
            </p:cNvSpPr>
            <p:nvPr/>
          </p:nvSpPr>
          <p:spPr bwMode="auto">
            <a:xfrm>
              <a:off x="4176" y="1833"/>
              <a:ext cx="32" cy="16"/>
            </a:xfrm>
            <a:custGeom>
              <a:avLst/>
              <a:gdLst>
                <a:gd name="T0" fmla="*/ 0 w 32"/>
                <a:gd name="T1" fmla="*/ 0 h 16"/>
                <a:gd name="T2" fmla="*/ 0 w 32"/>
                <a:gd name="T3" fmla="*/ 0 h 16"/>
                <a:gd name="T4" fmla="*/ 0 w 32"/>
                <a:gd name="T5" fmla="*/ 16 h 16"/>
                <a:gd name="T6" fmla="*/ 32 w 32"/>
                <a:gd name="T7" fmla="*/ 0 h 16"/>
                <a:gd name="T8" fmla="*/ 32 w 32"/>
                <a:gd name="T9" fmla="*/ 16 h 16"/>
                <a:gd name="T10" fmla="*/ 32 w 32"/>
                <a:gd name="T11" fmla="*/ 16 h 16"/>
                <a:gd name="T12" fmla="*/ 0 w 32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32" y="0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66" name="Rectangle 366"/>
            <p:cNvSpPr>
              <a:spLocks noChangeArrowheads="1"/>
            </p:cNvSpPr>
            <p:nvPr/>
          </p:nvSpPr>
          <p:spPr bwMode="auto">
            <a:xfrm>
              <a:off x="3800" y="1761"/>
              <a:ext cx="33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FF"/>
                  </a:solidFill>
                  <a:latin typeface="Times" panose="02020603050405020304" pitchFamily="18" charset="0"/>
                </a:rPr>
                <a:t>JFK</a:t>
              </a:r>
              <a:endParaRPr lang="en-US"/>
            </a:p>
          </p:txBody>
        </p:sp>
        <p:sp>
          <p:nvSpPr>
            <p:cNvPr id="256367" name="Freeform 367"/>
            <p:cNvSpPr>
              <a:spLocks/>
            </p:cNvSpPr>
            <p:nvPr/>
          </p:nvSpPr>
          <p:spPr bwMode="auto">
            <a:xfrm>
              <a:off x="4184" y="769"/>
              <a:ext cx="464" cy="280"/>
            </a:xfrm>
            <a:custGeom>
              <a:avLst/>
              <a:gdLst>
                <a:gd name="T0" fmla="*/ 464 w 464"/>
                <a:gd name="T1" fmla="*/ 136 h 280"/>
                <a:gd name="T2" fmla="*/ 440 w 464"/>
                <a:gd name="T3" fmla="*/ 88 h 280"/>
                <a:gd name="T4" fmla="*/ 392 w 464"/>
                <a:gd name="T5" fmla="*/ 40 h 280"/>
                <a:gd name="T6" fmla="*/ 320 w 464"/>
                <a:gd name="T7" fmla="*/ 8 h 280"/>
                <a:gd name="T8" fmla="*/ 232 w 464"/>
                <a:gd name="T9" fmla="*/ 0 h 280"/>
                <a:gd name="T10" fmla="*/ 144 w 464"/>
                <a:gd name="T11" fmla="*/ 8 h 280"/>
                <a:gd name="T12" fmla="*/ 64 w 464"/>
                <a:gd name="T13" fmla="*/ 40 h 280"/>
                <a:gd name="T14" fmla="*/ 16 w 464"/>
                <a:gd name="T15" fmla="*/ 88 h 280"/>
                <a:gd name="T16" fmla="*/ 0 w 464"/>
                <a:gd name="T17" fmla="*/ 136 h 280"/>
                <a:gd name="T18" fmla="*/ 16 w 464"/>
                <a:gd name="T19" fmla="*/ 192 h 280"/>
                <a:gd name="T20" fmla="*/ 64 w 464"/>
                <a:gd name="T21" fmla="*/ 240 h 280"/>
                <a:gd name="T22" fmla="*/ 144 w 464"/>
                <a:gd name="T23" fmla="*/ 264 h 280"/>
                <a:gd name="T24" fmla="*/ 232 w 464"/>
                <a:gd name="T25" fmla="*/ 280 h 280"/>
                <a:gd name="T26" fmla="*/ 320 w 464"/>
                <a:gd name="T27" fmla="*/ 264 h 280"/>
                <a:gd name="T28" fmla="*/ 392 w 464"/>
                <a:gd name="T29" fmla="*/ 240 h 280"/>
                <a:gd name="T30" fmla="*/ 440 w 464"/>
                <a:gd name="T31" fmla="*/ 192 h 280"/>
                <a:gd name="T32" fmla="*/ 464 w 464"/>
                <a:gd name="T33" fmla="*/ 13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4" h="280">
                  <a:moveTo>
                    <a:pt x="464" y="136"/>
                  </a:moveTo>
                  <a:lnTo>
                    <a:pt x="440" y="88"/>
                  </a:lnTo>
                  <a:lnTo>
                    <a:pt x="392" y="40"/>
                  </a:lnTo>
                  <a:lnTo>
                    <a:pt x="320" y="8"/>
                  </a:lnTo>
                  <a:lnTo>
                    <a:pt x="232" y="0"/>
                  </a:lnTo>
                  <a:lnTo>
                    <a:pt x="144" y="8"/>
                  </a:lnTo>
                  <a:lnTo>
                    <a:pt x="64" y="40"/>
                  </a:lnTo>
                  <a:lnTo>
                    <a:pt x="16" y="88"/>
                  </a:lnTo>
                  <a:lnTo>
                    <a:pt x="0" y="136"/>
                  </a:lnTo>
                  <a:lnTo>
                    <a:pt x="16" y="192"/>
                  </a:lnTo>
                  <a:lnTo>
                    <a:pt x="64" y="240"/>
                  </a:lnTo>
                  <a:lnTo>
                    <a:pt x="144" y="264"/>
                  </a:lnTo>
                  <a:lnTo>
                    <a:pt x="232" y="280"/>
                  </a:lnTo>
                  <a:lnTo>
                    <a:pt x="320" y="264"/>
                  </a:lnTo>
                  <a:lnTo>
                    <a:pt x="392" y="240"/>
                  </a:lnTo>
                  <a:lnTo>
                    <a:pt x="440" y="192"/>
                  </a:lnTo>
                  <a:lnTo>
                    <a:pt x="464" y="13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68" name="Freeform 368"/>
            <p:cNvSpPr>
              <a:spLocks/>
            </p:cNvSpPr>
            <p:nvPr/>
          </p:nvSpPr>
          <p:spPr bwMode="auto">
            <a:xfrm>
              <a:off x="4168" y="753"/>
              <a:ext cx="496" cy="312"/>
            </a:xfrm>
            <a:custGeom>
              <a:avLst/>
              <a:gdLst>
                <a:gd name="T0" fmla="*/ 440 w 496"/>
                <a:gd name="T1" fmla="*/ 112 h 312"/>
                <a:gd name="T2" fmla="*/ 448 w 496"/>
                <a:gd name="T3" fmla="*/ 120 h 312"/>
                <a:gd name="T4" fmla="*/ 400 w 496"/>
                <a:gd name="T5" fmla="*/ 72 h 312"/>
                <a:gd name="T6" fmla="*/ 328 w 496"/>
                <a:gd name="T7" fmla="*/ 40 h 312"/>
                <a:gd name="T8" fmla="*/ 336 w 496"/>
                <a:gd name="T9" fmla="*/ 40 h 312"/>
                <a:gd name="T10" fmla="*/ 248 w 496"/>
                <a:gd name="T11" fmla="*/ 32 h 312"/>
                <a:gd name="T12" fmla="*/ 160 w 496"/>
                <a:gd name="T13" fmla="*/ 40 h 312"/>
                <a:gd name="T14" fmla="*/ 168 w 496"/>
                <a:gd name="T15" fmla="*/ 40 h 312"/>
                <a:gd name="T16" fmla="*/ 96 w 496"/>
                <a:gd name="T17" fmla="*/ 72 h 312"/>
                <a:gd name="T18" fmla="*/ 48 w 496"/>
                <a:gd name="T19" fmla="*/ 120 h 312"/>
                <a:gd name="T20" fmla="*/ 48 w 496"/>
                <a:gd name="T21" fmla="*/ 112 h 312"/>
                <a:gd name="T22" fmla="*/ 32 w 496"/>
                <a:gd name="T23" fmla="*/ 152 h 312"/>
                <a:gd name="T24" fmla="*/ 48 w 496"/>
                <a:gd name="T25" fmla="*/ 208 h 312"/>
                <a:gd name="T26" fmla="*/ 48 w 496"/>
                <a:gd name="T27" fmla="*/ 200 h 312"/>
                <a:gd name="T28" fmla="*/ 88 w 496"/>
                <a:gd name="T29" fmla="*/ 240 h 312"/>
                <a:gd name="T30" fmla="*/ 168 w 496"/>
                <a:gd name="T31" fmla="*/ 264 h 312"/>
                <a:gd name="T32" fmla="*/ 168 w 496"/>
                <a:gd name="T33" fmla="*/ 264 h 312"/>
                <a:gd name="T34" fmla="*/ 248 w 496"/>
                <a:gd name="T35" fmla="*/ 280 h 312"/>
                <a:gd name="T36" fmla="*/ 336 w 496"/>
                <a:gd name="T37" fmla="*/ 264 h 312"/>
                <a:gd name="T38" fmla="*/ 336 w 496"/>
                <a:gd name="T39" fmla="*/ 264 h 312"/>
                <a:gd name="T40" fmla="*/ 400 w 496"/>
                <a:gd name="T41" fmla="*/ 248 h 312"/>
                <a:gd name="T42" fmla="*/ 448 w 496"/>
                <a:gd name="T43" fmla="*/ 200 h 312"/>
                <a:gd name="T44" fmla="*/ 440 w 496"/>
                <a:gd name="T45" fmla="*/ 200 h 312"/>
                <a:gd name="T46" fmla="*/ 464 w 496"/>
                <a:gd name="T47" fmla="*/ 144 h 312"/>
                <a:gd name="T48" fmla="*/ 496 w 496"/>
                <a:gd name="T49" fmla="*/ 160 h 312"/>
                <a:gd name="T50" fmla="*/ 472 w 496"/>
                <a:gd name="T51" fmla="*/ 216 h 312"/>
                <a:gd name="T52" fmla="*/ 424 w 496"/>
                <a:gd name="T53" fmla="*/ 272 h 312"/>
                <a:gd name="T54" fmla="*/ 416 w 496"/>
                <a:gd name="T55" fmla="*/ 272 h 312"/>
                <a:gd name="T56" fmla="*/ 344 w 496"/>
                <a:gd name="T57" fmla="*/ 296 h 312"/>
                <a:gd name="T58" fmla="*/ 256 w 496"/>
                <a:gd name="T59" fmla="*/ 312 h 312"/>
                <a:gd name="T60" fmla="*/ 248 w 496"/>
                <a:gd name="T61" fmla="*/ 312 h 312"/>
                <a:gd name="T62" fmla="*/ 160 w 496"/>
                <a:gd name="T63" fmla="*/ 296 h 312"/>
                <a:gd name="T64" fmla="*/ 80 w 496"/>
                <a:gd name="T65" fmla="*/ 272 h 312"/>
                <a:gd name="T66" fmla="*/ 72 w 496"/>
                <a:gd name="T67" fmla="*/ 272 h 312"/>
                <a:gd name="T68" fmla="*/ 24 w 496"/>
                <a:gd name="T69" fmla="*/ 224 h 312"/>
                <a:gd name="T70" fmla="*/ 0 w 496"/>
                <a:gd name="T71" fmla="*/ 160 h 312"/>
                <a:gd name="T72" fmla="*/ 0 w 496"/>
                <a:gd name="T73" fmla="*/ 152 h 312"/>
                <a:gd name="T74" fmla="*/ 16 w 496"/>
                <a:gd name="T75" fmla="*/ 104 h 312"/>
                <a:gd name="T76" fmla="*/ 72 w 496"/>
                <a:gd name="T77" fmla="*/ 48 h 312"/>
                <a:gd name="T78" fmla="*/ 80 w 496"/>
                <a:gd name="T79" fmla="*/ 40 h 312"/>
                <a:gd name="T80" fmla="*/ 160 w 496"/>
                <a:gd name="T81" fmla="*/ 8 h 312"/>
                <a:gd name="T82" fmla="*/ 248 w 496"/>
                <a:gd name="T83" fmla="*/ 0 h 312"/>
                <a:gd name="T84" fmla="*/ 248 w 496"/>
                <a:gd name="T85" fmla="*/ 0 h 312"/>
                <a:gd name="T86" fmla="*/ 336 w 496"/>
                <a:gd name="T87" fmla="*/ 8 h 312"/>
                <a:gd name="T88" fmla="*/ 416 w 496"/>
                <a:gd name="T89" fmla="*/ 40 h 312"/>
                <a:gd name="T90" fmla="*/ 424 w 496"/>
                <a:gd name="T91" fmla="*/ 48 h 312"/>
                <a:gd name="T92" fmla="*/ 472 w 496"/>
                <a:gd name="T93" fmla="*/ 96 h 312"/>
                <a:gd name="T94" fmla="*/ 496 w 496"/>
                <a:gd name="T95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6" h="312">
                  <a:moveTo>
                    <a:pt x="464" y="160"/>
                  </a:moveTo>
                  <a:lnTo>
                    <a:pt x="440" y="112"/>
                  </a:lnTo>
                  <a:lnTo>
                    <a:pt x="448" y="120"/>
                  </a:lnTo>
                  <a:lnTo>
                    <a:pt x="448" y="120"/>
                  </a:lnTo>
                  <a:lnTo>
                    <a:pt x="400" y="72"/>
                  </a:lnTo>
                  <a:lnTo>
                    <a:pt x="400" y="72"/>
                  </a:lnTo>
                  <a:lnTo>
                    <a:pt x="400" y="72"/>
                  </a:lnTo>
                  <a:lnTo>
                    <a:pt x="328" y="40"/>
                  </a:lnTo>
                  <a:lnTo>
                    <a:pt x="336" y="40"/>
                  </a:lnTo>
                  <a:lnTo>
                    <a:pt x="336" y="40"/>
                  </a:lnTo>
                  <a:lnTo>
                    <a:pt x="248" y="32"/>
                  </a:lnTo>
                  <a:lnTo>
                    <a:pt x="248" y="32"/>
                  </a:lnTo>
                  <a:lnTo>
                    <a:pt x="248" y="32"/>
                  </a:lnTo>
                  <a:lnTo>
                    <a:pt x="160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88" y="72"/>
                  </a:lnTo>
                  <a:lnTo>
                    <a:pt x="96" y="72"/>
                  </a:lnTo>
                  <a:lnTo>
                    <a:pt x="96" y="72"/>
                  </a:lnTo>
                  <a:lnTo>
                    <a:pt x="48" y="120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32" y="160"/>
                  </a:lnTo>
                  <a:lnTo>
                    <a:pt x="32" y="152"/>
                  </a:lnTo>
                  <a:lnTo>
                    <a:pt x="32" y="152"/>
                  </a:lnTo>
                  <a:lnTo>
                    <a:pt x="48" y="208"/>
                  </a:lnTo>
                  <a:lnTo>
                    <a:pt x="48" y="200"/>
                  </a:lnTo>
                  <a:lnTo>
                    <a:pt x="48" y="200"/>
                  </a:lnTo>
                  <a:lnTo>
                    <a:pt x="96" y="248"/>
                  </a:lnTo>
                  <a:lnTo>
                    <a:pt x="88" y="240"/>
                  </a:lnTo>
                  <a:lnTo>
                    <a:pt x="88" y="240"/>
                  </a:lnTo>
                  <a:lnTo>
                    <a:pt x="168" y="264"/>
                  </a:lnTo>
                  <a:lnTo>
                    <a:pt x="168" y="264"/>
                  </a:lnTo>
                  <a:lnTo>
                    <a:pt x="168" y="264"/>
                  </a:lnTo>
                  <a:lnTo>
                    <a:pt x="256" y="280"/>
                  </a:lnTo>
                  <a:lnTo>
                    <a:pt x="248" y="280"/>
                  </a:lnTo>
                  <a:lnTo>
                    <a:pt x="248" y="280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408" y="240"/>
                  </a:lnTo>
                  <a:lnTo>
                    <a:pt x="400" y="248"/>
                  </a:lnTo>
                  <a:lnTo>
                    <a:pt x="400" y="248"/>
                  </a:lnTo>
                  <a:lnTo>
                    <a:pt x="448" y="200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96" y="160"/>
                  </a:lnTo>
                  <a:lnTo>
                    <a:pt x="496" y="160"/>
                  </a:lnTo>
                  <a:lnTo>
                    <a:pt x="472" y="216"/>
                  </a:lnTo>
                  <a:lnTo>
                    <a:pt x="472" y="216"/>
                  </a:lnTo>
                  <a:lnTo>
                    <a:pt x="472" y="224"/>
                  </a:lnTo>
                  <a:lnTo>
                    <a:pt x="424" y="272"/>
                  </a:lnTo>
                  <a:lnTo>
                    <a:pt x="424" y="272"/>
                  </a:lnTo>
                  <a:lnTo>
                    <a:pt x="416" y="272"/>
                  </a:lnTo>
                  <a:lnTo>
                    <a:pt x="344" y="296"/>
                  </a:lnTo>
                  <a:lnTo>
                    <a:pt x="344" y="296"/>
                  </a:lnTo>
                  <a:lnTo>
                    <a:pt x="344" y="296"/>
                  </a:lnTo>
                  <a:lnTo>
                    <a:pt x="256" y="312"/>
                  </a:lnTo>
                  <a:lnTo>
                    <a:pt x="256" y="312"/>
                  </a:lnTo>
                  <a:lnTo>
                    <a:pt x="248" y="312"/>
                  </a:lnTo>
                  <a:lnTo>
                    <a:pt x="160" y="296"/>
                  </a:lnTo>
                  <a:lnTo>
                    <a:pt x="160" y="296"/>
                  </a:lnTo>
                  <a:lnTo>
                    <a:pt x="160" y="296"/>
                  </a:lnTo>
                  <a:lnTo>
                    <a:pt x="80" y="272"/>
                  </a:lnTo>
                  <a:lnTo>
                    <a:pt x="80" y="272"/>
                  </a:lnTo>
                  <a:lnTo>
                    <a:pt x="72" y="272"/>
                  </a:lnTo>
                  <a:lnTo>
                    <a:pt x="24" y="224"/>
                  </a:lnTo>
                  <a:lnTo>
                    <a:pt x="24" y="224"/>
                  </a:lnTo>
                  <a:lnTo>
                    <a:pt x="16" y="21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24" y="9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40"/>
                  </a:lnTo>
                  <a:lnTo>
                    <a:pt x="160" y="8"/>
                  </a:lnTo>
                  <a:lnTo>
                    <a:pt x="160" y="8"/>
                  </a:lnTo>
                  <a:lnTo>
                    <a:pt x="160" y="8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336" y="8"/>
                  </a:lnTo>
                  <a:lnTo>
                    <a:pt x="336" y="8"/>
                  </a:lnTo>
                  <a:lnTo>
                    <a:pt x="344" y="8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24" y="48"/>
                  </a:lnTo>
                  <a:lnTo>
                    <a:pt x="472" y="96"/>
                  </a:lnTo>
                  <a:lnTo>
                    <a:pt x="472" y="96"/>
                  </a:lnTo>
                  <a:lnTo>
                    <a:pt x="472" y="96"/>
                  </a:lnTo>
                  <a:lnTo>
                    <a:pt x="496" y="144"/>
                  </a:lnTo>
                  <a:lnTo>
                    <a:pt x="464" y="16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69" name="Freeform 369"/>
            <p:cNvSpPr>
              <a:spLocks/>
            </p:cNvSpPr>
            <p:nvPr/>
          </p:nvSpPr>
          <p:spPr bwMode="auto">
            <a:xfrm>
              <a:off x="4632" y="897"/>
              <a:ext cx="32" cy="16"/>
            </a:xfrm>
            <a:custGeom>
              <a:avLst/>
              <a:gdLst>
                <a:gd name="T0" fmla="*/ 0 w 32"/>
                <a:gd name="T1" fmla="*/ 0 h 16"/>
                <a:gd name="T2" fmla="*/ 0 w 32"/>
                <a:gd name="T3" fmla="*/ 0 h 16"/>
                <a:gd name="T4" fmla="*/ 0 w 32"/>
                <a:gd name="T5" fmla="*/ 16 h 16"/>
                <a:gd name="T6" fmla="*/ 32 w 32"/>
                <a:gd name="T7" fmla="*/ 0 h 16"/>
                <a:gd name="T8" fmla="*/ 32 w 32"/>
                <a:gd name="T9" fmla="*/ 16 h 16"/>
                <a:gd name="T10" fmla="*/ 32 w 32"/>
                <a:gd name="T11" fmla="*/ 16 h 16"/>
                <a:gd name="T12" fmla="*/ 0 w 32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32" y="0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70" name="Rectangle 370"/>
            <p:cNvSpPr>
              <a:spLocks noChangeArrowheads="1"/>
            </p:cNvSpPr>
            <p:nvPr/>
          </p:nvSpPr>
          <p:spPr bwMode="auto">
            <a:xfrm>
              <a:off x="4248" y="825"/>
              <a:ext cx="38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FF"/>
                  </a:solidFill>
                  <a:latin typeface="Times" panose="02020603050405020304" pitchFamily="18" charset="0"/>
                </a:rPr>
                <a:t>BOS</a:t>
              </a:r>
              <a:endParaRPr lang="en-US"/>
            </a:p>
          </p:txBody>
        </p:sp>
        <p:sp>
          <p:nvSpPr>
            <p:cNvPr id="256371" name="Freeform 371"/>
            <p:cNvSpPr>
              <a:spLocks/>
            </p:cNvSpPr>
            <p:nvPr/>
          </p:nvSpPr>
          <p:spPr bwMode="auto">
            <a:xfrm>
              <a:off x="3640" y="3482"/>
              <a:ext cx="464" cy="281"/>
            </a:xfrm>
            <a:custGeom>
              <a:avLst/>
              <a:gdLst>
                <a:gd name="T0" fmla="*/ 464 w 464"/>
                <a:gd name="T1" fmla="*/ 136 h 281"/>
                <a:gd name="T2" fmla="*/ 440 w 464"/>
                <a:gd name="T3" fmla="*/ 88 h 281"/>
                <a:gd name="T4" fmla="*/ 392 w 464"/>
                <a:gd name="T5" fmla="*/ 40 h 281"/>
                <a:gd name="T6" fmla="*/ 320 w 464"/>
                <a:gd name="T7" fmla="*/ 8 h 281"/>
                <a:gd name="T8" fmla="*/ 232 w 464"/>
                <a:gd name="T9" fmla="*/ 0 h 281"/>
                <a:gd name="T10" fmla="*/ 144 w 464"/>
                <a:gd name="T11" fmla="*/ 8 h 281"/>
                <a:gd name="T12" fmla="*/ 64 w 464"/>
                <a:gd name="T13" fmla="*/ 40 h 281"/>
                <a:gd name="T14" fmla="*/ 16 w 464"/>
                <a:gd name="T15" fmla="*/ 88 h 281"/>
                <a:gd name="T16" fmla="*/ 0 w 464"/>
                <a:gd name="T17" fmla="*/ 136 h 281"/>
                <a:gd name="T18" fmla="*/ 16 w 464"/>
                <a:gd name="T19" fmla="*/ 192 h 281"/>
                <a:gd name="T20" fmla="*/ 64 w 464"/>
                <a:gd name="T21" fmla="*/ 241 h 281"/>
                <a:gd name="T22" fmla="*/ 144 w 464"/>
                <a:gd name="T23" fmla="*/ 265 h 281"/>
                <a:gd name="T24" fmla="*/ 232 w 464"/>
                <a:gd name="T25" fmla="*/ 281 h 281"/>
                <a:gd name="T26" fmla="*/ 320 w 464"/>
                <a:gd name="T27" fmla="*/ 265 h 281"/>
                <a:gd name="T28" fmla="*/ 392 w 464"/>
                <a:gd name="T29" fmla="*/ 241 h 281"/>
                <a:gd name="T30" fmla="*/ 440 w 464"/>
                <a:gd name="T31" fmla="*/ 192 h 281"/>
                <a:gd name="T32" fmla="*/ 464 w 464"/>
                <a:gd name="T33" fmla="*/ 136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4" h="281">
                  <a:moveTo>
                    <a:pt x="464" y="136"/>
                  </a:moveTo>
                  <a:lnTo>
                    <a:pt x="440" y="88"/>
                  </a:lnTo>
                  <a:lnTo>
                    <a:pt x="392" y="40"/>
                  </a:lnTo>
                  <a:lnTo>
                    <a:pt x="320" y="8"/>
                  </a:lnTo>
                  <a:lnTo>
                    <a:pt x="232" y="0"/>
                  </a:lnTo>
                  <a:lnTo>
                    <a:pt x="144" y="8"/>
                  </a:lnTo>
                  <a:lnTo>
                    <a:pt x="64" y="40"/>
                  </a:lnTo>
                  <a:lnTo>
                    <a:pt x="16" y="88"/>
                  </a:lnTo>
                  <a:lnTo>
                    <a:pt x="0" y="136"/>
                  </a:lnTo>
                  <a:lnTo>
                    <a:pt x="16" y="192"/>
                  </a:lnTo>
                  <a:lnTo>
                    <a:pt x="64" y="241"/>
                  </a:lnTo>
                  <a:lnTo>
                    <a:pt x="144" y="265"/>
                  </a:lnTo>
                  <a:lnTo>
                    <a:pt x="232" y="281"/>
                  </a:lnTo>
                  <a:lnTo>
                    <a:pt x="320" y="265"/>
                  </a:lnTo>
                  <a:lnTo>
                    <a:pt x="392" y="241"/>
                  </a:lnTo>
                  <a:lnTo>
                    <a:pt x="440" y="192"/>
                  </a:lnTo>
                  <a:lnTo>
                    <a:pt x="464" y="13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72" name="Freeform 372"/>
            <p:cNvSpPr>
              <a:spLocks/>
            </p:cNvSpPr>
            <p:nvPr/>
          </p:nvSpPr>
          <p:spPr bwMode="auto">
            <a:xfrm>
              <a:off x="3624" y="3466"/>
              <a:ext cx="496" cy="313"/>
            </a:xfrm>
            <a:custGeom>
              <a:avLst/>
              <a:gdLst>
                <a:gd name="T0" fmla="*/ 440 w 496"/>
                <a:gd name="T1" fmla="*/ 112 h 313"/>
                <a:gd name="T2" fmla="*/ 448 w 496"/>
                <a:gd name="T3" fmla="*/ 120 h 313"/>
                <a:gd name="T4" fmla="*/ 400 w 496"/>
                <a:gd name="T5" fmla="*/ 72 h 313"/>
                <a:gd name="T6" fmla="*/ 328 w 496"/>
                <a:gd name="T7" fmla="*/ 40 h 313"/>
                <a:gd name="T8" fmla="*/ 336 w 496"/>
                <a:gd name="T9" fmla="*/ 40 h 313"/>
                <a:gd name="T10" fmla="*/ 248 w 496"/>
                <a:gd name="T11" fmla="*/ 32 h 313"/>
                <a:gd name="T12" fmla="*/ 160 w 496"/>
                <a:gd name="T13" fmla="*/ 40 h 313"/>
                <a:gd name="T14" fmla="*/ 168 w 496"/>
                <a:gd name="T15" fmla="*/ 40 h 313"/>
                <a:gd name="T16" fmla="*/ 96 w 496"/>
                <a:gd name="T17" fmla="*/ 72 h 313"/>
                <a:gd name="T18" fmla="*/ 48 w 496"/>
                <a:gd name="T19" fmla="*/ 120 h 313"/>
                <a:gd name="T20" fmla="*/ 48 w 496"/>
                <a:gd name="T21" fmla="*/ 112 h 313"/>
                <a:gd name="T22" fmla="*/ 32 w 496"/>
                <a:gd name="T23" fmla="*/ 152 h 313"/>
                <a:gd name="T24" fmla="*/ 48 w 496"/>
                <a:gd name="T25" fmla="*/ 208 h 313"/>
                <a:gd name="T26" fmla="*/ 48 w 496"/>
                <a:gd name="T27" fmla="*/ 200 h 313"/>
                <a:gd name="T28" fmla="*/ 88 w 496"/>
                <a:gd name="T29" fmla="*/ 241 h 313"/>
                <a:gd name="T30" fmla="*/ 168 w 496"/>
                <a:gd name="T31" fmla="*/ 265 h 313"/>
                <a:gd name="T32" fmla="*/ 168 w 496"/>
                <a:gd name="T33" fmla="*/ 265 h 313"/>
                <a:gd name="T34" fmla="*/ 248 w 496"/>
                <a:gd name="T35" fmla="*/ 281 h 313"/>
                <a:gd name="T36" fmla="*/ 336 w 496"/>
                <a:gd name="T37" fmla="*/ 265 h 313"/>
                <a:gd name="T38" fmla="*/ 336 w 496"/>
                <a:gd name="T39" fmla="*/ 265 h 313"/>
                <a:gd name="T40" fmla="*/ 400 w 496"/>
                <a:gd name="T41" fmla="*/ 249 h 313"/>
                <a:gd name="T42" fmla="*/ 448 w 496"/>
                <a:gd name="T43" fmla="*/ 200 h 313"/>
                <a:gd name="T44" fmla="*/ 440 w 496"/>
                <a:gd name="T45" fmla="*/ 200 h 313"/>
                <a:gd name="T46" fmla="*/ 464 w 496"/>
                <a:gd name="T47" fmla="*/ 144 h 313"/>
                <a:gd name="T48" fmla="*/ 496 w 496"/>
                <a:gd name="T49" fmla="*/ 160 h 313"/>
                <a:gd name="T50" fmla="*/ 472 w 496"/>
                <a:gd name="T51" fmla="*/ 216 h 313"/>
                <a:gd name="T52" fmla="*/ 424 w 496"/>
                <a:gd name="T53" fmla="*/ 273 h 313"/>
                <a:gd name="T54" fmla="*/ 416 w 496"/>
                <a:gd name="T55" fmla="*/ 273 h 313"/>
                <a:gd name="T56" fmla="*/ 344 w 496"/>
                <a:gd name="T57" fmla="*/ 297 h 313"/>
                <a:gd name="T58" fmla="*/ 256 w 496"/>
                <a:gd name="T59" fmla="*/ 313 h 313"/>
                <a:gd name="T60" fmla="*/ 248 w 496"/>
                <a:gd name="T61" fmla="*/ 313 h 313"/>
                <a:gd name="T62" fmla="*/ 160 w 496"/>
                <a:gd name="T63" fmla="*/ 297 h 313"/>
                <a:gd name="T64" fmla="*/ 80 w 496"/>
                <a:gd name="T65" fmla="*/ 273 h 313"/>
                <a:gd name="T66" fmla="*/ 72 w 496"/>
                <a:gd name="T67" fmla="*/ 273 h 313"/>
                <a:gd name="T68" fmla="*/ 24 w 496"/>
                <a:gd name="T69" fmla="*/ 224 h 313"/>
                <a:gd name="T70" fmla="*/ 0 w 496"/>
                <a:gd name="T71" fmla="*/ 160 h 313"/>
                <a:gd name="T72" fmla="*/ 0 w 496"/>
                <a:gd name="T73" fmla="*/ 152 h 313"/>
                <a:gd name="T74" fmla="*/ 16 w 496"/>
                <a:gd name="T75" fmla="*/ 104 h 313"/>
                <a:gd name="T76" fmla="*/ 72 w 496"/>
                <a:gd name="T77" fmla="*/ 48 h 313"/>
                <a:gd name="T78" fmla="*/ 80 w 496"/>
                <a:gd name="T79" fmla="*/ 40 h 313"/>
                <a:gd name="T80" fmla="*/ 160 w 496"/>
                <a:gd name="T81" fmla="*/ 8 h 313"/>
                <a:gd name="T82" fmla="*/ 248 w 496"/>
                <a:gd name="T83" fmla="*/ 0 h 313"/>
                <a:gd name="T84" fmla="*/ 248 w 496"/>
                <a:gd name="T85" fmla="*/ 0 h 313"/>
                <a:gd name="T86" fmla="*/ 336 w 496"/>
                <a:gd name="T87" fmla="*/ 8 h 313"/>
                <a:gd name="T88" fmla="*/ 416 w 496"/>
                <a:gd name="T89" fmla="*/ 40 h 313"/>
                <a:gd name="T90" fmla="*/ 424 w 496"/>
                <a:gd name="T91" fmla="*/ 48 h 313"/>
                <a:gd name="T92" fmla="*/ 472 w 496"/>
                <a:gd name="T93" fmla="*/ 96 h 313"/>
                <a:gd name="T94" fmla="*/ 496 w 496"/>
                <a:gd name="T95" fmla="*/ 14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6" h="313">
                  <a:moveTo>
                    <a:pt x="464" y="160"/>
                  </a:moveTo>
                  <a:lnTo>
                    <a:pt x="440" y="112"/>
                  </a:lnTo>
                  <a:lnTo>
                    <a:pt x="448" y="120"/>
                  </a:lnTo>
                  <a:lnTo>
                    <a:pt x="448" y="120"/>
                  </a:lnTo>
                  <a:lnTo>
                    <a:pt x="400" y="72"/>
                  </a:lnTo>
                  <a:lnTo>
                    <a:pt x="400" y="72"/>
                  </a:lnTo>
                  <a:lnTo>
                    <a:pt x="400" y="72"/>
                  </a:lnTo>
                  <a:lnTo>
                    <a:pt x="328" y="40"/>
                  </a:lnTo>
                  <a:lnTo>
                    <a:pt x="336" y="40"/>
                  </a:lnTo>
                  <a:lnTo>
                    <a:pt x="336" y="40"/>
                  </a:lnTo>
                  <a:lnTo>
                    <a:pt x="248" y="32"/>
                  </a:lnTo>
                  <a:lnTo>
                    <a:pt x="248" y="32"/>
                  </a:lnTo>
                  <a:lnTo>
                    <a:pt x="248" y="32"/>
                  </a:lnTo>
                  <a:lnTo>
                    <a:pt x="160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88" y="72"/>
                  </a:lnTo>
                  <a:lnTo>
                    <a:pt x="96" y="72"/>
                  </a:lnTo>
                  <a:lnTo>
                    <a:pt x="96" y="72"/>
                  </a:lnTo>
                  <a:lnTo>
                    <a:pt x="48" y="120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32" y="160"/>
                  </a:lnTo>
                  <a:lnTo>
                    <a:pt x="32" y="152"/>
                  </a:lnTo>
                  <a:lnTo>
                    <a:pt x="32" y="152"/>
                  </a:lnTo>
                  <a:lnTo>
                    <a:pt x="48" y="208"/>
                  </a:lnTo>
                  <a:lnTo>
                    <a:pt x="48" y="200"/>
                  </a:lnTo>
                  <a:lnTo>
                    <a:pt x="48" y="200"/>
                  </a:lnTo>
                  <a:lnTo>
                    <a:pt x="96" y="249"/>
                  </a:lnTo>
                  <a:lnTo>
                    <a:pt x="88" y="241"/>
                  </a:lnTo>
                  <a:lnTo>
                    <a:pt x="88" y="241"/>
                  </a:lnTo>
                  <a:lnTo>
                    <a:pt x="168" y="265"/>
                  </a:lnTo>
                  <a:lnTo>
                    <a:pt x="168" y="265"/>
                  </a:lnTo>
                  <a:lnTo>
                    <a:pt x="168" y="265"/>
                  </a:lnTo>
                  <a:lnTo>
                    <a:pt x="256" y="281"/>
                  </a:lnTo>
                  <a:lnTo>
                    <a:pt x="248" y="281"/>
                  </a:lnTo>
                  <a:lnTo>
                    <a:pt x="248" y="281"/>
                  </a:lnTo>
                  <a:lnTo>
                    <a:pt x="336" y="265"/>
                  </a:lnTo>
                  <a:lnTo>
                    <a:pt x="336" y="265"/>
                  </a:lnTo>
                  <a:lnTo>
                    <a:pt x="336" y="265"/>
                  </a:lnTo>
                  <a:lnTo>
                    <a:pt x="408" y="241"/>
                  </a:lnTo>
                  <a:lnTo>
                    <a:pt x="400" y="249"/>
                  </a:lnTo>
                  <a:lnTo>
                    <a:pt x="400" y="249"/>
                  </a:lnTo>
                  <a:lnTo>
                    <a:pt x="448" y="200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96" y="160"/>
                  </a:lnTo>
                  <a:lnTo>
                    <a:pt x="496" y="160"/>
                  </a:lnTo>
                  <a:lnTo>
                    <a:pt x="472" y="216"/>
                  </a:lnTo>
                  <a:lnTo>
                    <a:pt x="472" y="216"/>
                  </a:lnTo>
                  <a:lnTo>
                    <a:pt x="472" y="224"/>
                  </a:lnTo>
                  <a:lnTo>
                    <a:pt x="424" y="273"/>
                  </a:lnTo>
                  <a:lnTo>
                    <a:pt x="424" y="273"/>
                  </a:lnTo>
                  <a:lnTo>
                    <a:pt x="416" y="273"/>
                  </a:lnTo>
                  <a:lnTo>
                    <a:pt x="344" y="297"/>
                  </a:lnTo>
                  <a:lnTo>
                    <a:pt x="344" y="297"/>
                  </a:lnTo>
                  <a:lnTo>
                    <a:pt x="344" y="297"/>
                  </a:lnTo>
                  <a:lnTo>
                    <a:pt x="256" y="313"/>
                  </a:lnTo>
                  <a:lnTo>
                    <a:pt x="256" y="313"/>
                  </a:lnTo>
                  <a:lnTo>
                    <a:pt x="248" y="313"/>
                  </a:lnTo>
                  <a:lnTo>
                    <a:pt x="160" y="297"/>
                  </a:lnTo>
                  <a:lnTo>
                    <a:pt x="160" y="297"/>
                  </a:lnTo>
                  <a:lnTo>
                    <a:pt x="160" y="297"/>
                  </a:lnTo>
                  <a:lnTo>
                    <a:pt x="80" y="273"/>
                  </a:lnTo>
                  <a:lnTo>
                    <a:pt x="80" y="273"/>
                  </a:lnTo>
                  <a:lnTo>
                    <a:pt x="72" y="273"/>
                  </a:lnTo>
                  <a:lnTo>
                    <a:pt x="24" y="224"/>
                  </a:lnTo>
                  <a:lnTo>
                    <a:pt x="24" y="224"/>
                  </a:lnTo>
                  <a:lnTo>
                    <a:pt x="16" y="21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24" y="9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40"/>
                  </a:lnTo>
                  <a:lnTo>
                    <a:pt x="160" y="8"/>
                  </a:lnTo>
                  <a:lnTo>
                    <a:pt x="160" y="8"/>
                  </a:lnTo>
                  <a:lnTo>
                    <a:pt x="160" y="8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336" y="8"/>
                  </a:lnTo>
                  <a:lnTo>
                    <a:pt x="336" y="8"/>
                  </a:lnTo>
                  <a:lnTo>
                    <a:pt x="344" y="8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24" y="48"/>
                  </a:lnTo>
                  <a:lnTo>
                    <a:pt x="472" y="96"/>
                  </a:lnTo>
                  <a:lnTo>
                    <a:pt x="472" y="96"/>
                  </a:lnTo>
                  <a:lnTo>
                    <a:pt x="472" y="96"/>
                  </a:lnTo>
                  <a:lnTo>
                    <a:pt x="496" y="144"/>
                  </a:lnTo>
                  <a:lnTo>
                    <a:pt x="464" y="16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73" name="Freeform 373"/>
            <p:cNvSpPr>
              <a:spLocks/>
            </p:cNvSpPr>
            <p:nvPr/>
          </p:nvSpPr>
          <p:spPr bwMode="auto">
            <a:xfrm>
              <a:off x="4088" y="3610"/>
              <a:ext cx="32" cy="16"/>
            </a:xfrm>
            <a:custGeom>
              <a:avLst/>
              <a:gdLst>
                <a:gd name="T0" fmla="*/ 0 w 32"/>
                <a:gd name="T1" fmla="*/ 0 h 16"/>
                <a:gd name="T2" fmla="*/ 0 w 32"/>
                <a:gd name="T3" fmla="*/ 0 h 16"/>
                <a:gd name="T4" fmla="*/ 0 w 32"/>
                <a:gd name="T5" fmla="*/ 16 h 16"/>
                <a:gd name="T6" fmla="*/ 32 w 32"/>
                <a:gd name="T7" fmla="*/ 0 h 16"/>
                <a:gd name="T8" fmla="*/ 32 w 32"/>
                <a:gd name="T9" fmla="*/ 16 h 16"/>
                <a:gd name="T10" fmla="*/ 32 w 32"/>
                <a:gd name="T11" fmla="*/ 16 h 16"/>
                <a:gd name="T12" fmla="*/ 0 w 32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32" y="0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74" name="Rectangle 374"/>
            <p:cNvSpPr>
              <a:spLocks noChangeArrowheads="1"/>
            </p:cNvSpPr>
            <p:nvPr/>
          </p:nvSpPr>
          <p:spPr bwMode="auto">
            <a:xfrm>
              <a:off x="3712" y="3538"/>
              <a:ext cx="37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FF"/>
                  </a:solidFill>
                  <a:latin typeface="Times" panose="02020603050405020304" pitchFamily="18" charset="0"/>
                </a:rPr>
                <a:t>MIA</a:t>
              </a:r>
              <a:endParaRPr lang="en-US"/>
            </a:p>
          </p:txBody>
        </p:sp>
        <p:sp>
          <p:nvSpPr>
            <p:cNvPr id="256375" name="Freeform 375"/>
            <p:cNvSpPr>
              <a:spLocks/>
            </p:cNvSpPr>
            <p:nvPr/>
          </p:nvSpPr>
          <p:spPr bwMode="auto">
            <a:xfrm>
              <a:off x="2543" y="1385"/>
              <a:ext cx="465" cy="280"/>
            </a:xfrm>
            <a:custGeom>
              <a:avLst/>
              <a:gdLst>
                <a:gd name="T0" fmla="*/ 465 w 465"/>
                <a:gd name="T1" fmla="*/ 136 h 280"/>
                <a:gd name="T2" fmla="*/ 441 w 465"/>
                <a:gd name="T3" fmla="*/ 88 h 280"/>
                <a:gd name="T4" fmla="*/ 393 w 465"/>
                <a:gd name="T5" fmla="*/ 40 h 280"/>
                <a:gd name="T6" fmla="*/ 320 w 465"/>
                <a:gd name="T7" fmla="*/ 8 h 280"/>
                <a:gd name="T8" fmla="*/ 232 w 465"/>
                <a:gd name="T9" fmla="*/ 0 h 280"/>
                <a:gd name="T10" fmla="*/ 144 w 465"/>
                <a:gd name="T11" fmla="*/ 8 h 280"/>
                <a:gd name="T12" fmla="*/ 64 w 465"/>
                <a:gd name="T13" fmla="*/ 40 h 280"/>
                <a:gd name="T14" fmla="*/ 16 w 465"/>
                <a:gd name="T15" fmla="*/ 88 h 280"/>
                <a:gd name="T16" fmla="*/ 0 w 465"/>
                <a:gd name="T17" fmla="*/ 136 h 280"/>
                <a:gd name="T18" fmla="*/ 16 w 465"/>
                <a:gd name="T19" fmla="*/ 192 h 280"/>
                <a:gd name="T20" fmla="*/ 64 w 465"/>
                <a:gd name="T21" fmla="*/ 240 h 280"/>
                <a:gd name="T22" fmla="*/ 144 w 465"/>
                <a:gd name="T23" fmla="*/ 264 h 280"/>
                <a:gd name="T24" fmla="*/ 232 w 465"/>
                <a:gd name="T25" fmla="*/ 280 h 280"/>
                <a:gd name="T26" fmla="*/ 320 w 465"/>
                <a:gd name="T27" fmla="*/ 264 h 280"/>
                <a:gd name="T28" fmla="*/ 393 w 465"/>
                <a:gd name="T29" fmla="*/ 240 h 280"/>
                <a:gd name="T30" fmla="*/ 441 w 465"/>
                <a:gd name="T31" fmla="*/ 192 h 280"/>
                <a:gd name="T32" fmla="*/ 465 w 465"/>
                <a:gd name="T33" fmla="*/ 13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5" h="280">
                  <a:moveTo>
                    <a:pt x="465" y="136"/>
                  </a:moveTo>
                  <a:lnTo>
                    <a:pt x="441" y="88"/>
                  </a:lnTo>
                  <a:lnTo>
                    <a:pt x="393" y="40"/>
                  </a:lnTo>
                  <a:lnTo>
                    <a:pt x="320" y="8"/>
                  </a:lnTo>
                  <a:lnTo>
                    <a:pt x="232" y="0"/>
                  </a:lnTo>
                  <a:lnTo>
                    <a:pt x="144" y="8"/>
                  </a:lnTo>
                  <a:lnTo>
                    <a:pt x="64" y="40"/>
                  </a:lnTo>
                  <a:lnTo>
                    <a:pt x="16" y="88"/>
                  </a:lnTo>
                  <a:lnTo>
                    <a:pt x="0" y="136"/>
                  </a:lnTo>
                  <a:lnTo>
                    <a:pt x="16" y="192"/>
                  </a:lnTo>
                  <a:lnTo>
                    <a:pt x="64" y="240"/>
                  </a:lnTo>
                  <a:lnTo>
                    <a:pt x="144" y="264"/>
                  </a:lnTo>
                  <a:lnTo>
                    <a:pt x="232" y="280"/>
                  </a:lnTo>
                  <a:lnTo>
                    <a:pt x="320" y="264"/>
                  </a:lnTo>
                  <a:lnTo>
                    <a:pt x="393" y="240"/>
                  </a:lnTo>
                  <a:lnTo>
                    <a:pt x="441" y="192"/>
                  </a:lnTo>
                  <a:lnTo>
                    <a:pt x="465" y="13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76" name="Freeform 376"/>
            <p:cNvSpPr>
              <a:spLocks/>
            </p:cNvSpPr>
            <p:nvPr/>
          </p:nvSpPr>
          <p:spPr bwMode="auto">
            <a:xfrm>
              <a:off x="2527" y="1369"/>
              <a:ext cx="497" cy="312"/>
            </a:xfrm>
            <a:custGeom>
              <a:avLst/>
              <a:gdLst>
                <a:gd name="T0" fmla="*/ 441 w 497"/>
                <a:gd name="T1" fmla="*/ 112 h 312"/>
                <a:gd name="T2" fmla="*/ 449 w 497"/>
                <a:gd name="T3" fmla="*/ 120 h 312"/>
                <a:gd name="T4" fmla="*/ 401 w 497"/>
                <a:gd name="T5" fmla="*/ 72 h 312"/>
                <a:gd name="T6" fmla="*/ 328 w 497"/>
                <a:gd name="T7" fmla="*/ 40 h 312"/>
                <a:gd name="T8" fmla="*/ 336 w 497"/>
                <a:gd name="T9" fmla="*/ 40 h 312"/>
                <a:gd name="T10" fmla="*/ 248 w 497"/>
                <a:gd name="T11" fmla="*/ 32 h 312"/>
                <a:gd name="T12" fmla="*/ 160 w 497"/>
                <a:gd name="T13" fmla="*/ 40 h 312"/>
                <a:gd name="T14" fmla="*/ 168 w 497"/>
                <a:gd name="T15" fmla="*/ 40 h 312"/>
                <a:gd name="T16" fmla="*/ 96 w 497"/>
                <a:gd name="T17" fmla="*/ 72 h 312"/>
                <a:gd name="T18" fmla="*/ 48 w 497"/>
                <a:gd name="T19" fmla="*/ 120 h 312"/>
                <a:gd name="T20" fmla="*/ 48 w 497"/>
                <a:gd name="T21" fmla="*/ 112 h 312"/>
                <a:gd name="T22" fmla="*/ 32 w 497"/>
                <a:gd name="T23" fmla="*/ 152 h 312"/>
                <a:gd name="T24" fmla="*/ 48 w 497"/>
                <a:gd name="T25" fmla="*/ 208 h 312"/>
                <a:gd name="T26" fmla="*/ 48 w 497"/>
                <a:gd name="T27" fmla="*/ 200 h 312"/>
                <a:gd name="T28" fmla="*/ 88 w 497"/>
                <a:gd name="T29" fmla="*/ 240 h 312"/>
                <a:gd name="T30" fmla="*/ 168 w 497"/>
                <a:gd name="T31" fmla="*/ 264 h 312"/>
                <a:gd name="T32" fmla="*/ 168 w 497"/>
                <a:gd name="T33" fmla="*/ 264 h 312"/>
                <a:gd name="T34" fmla="*/ 248 w 497"/>
                <a:gd name="T35" fmla="*/ 280 h 312"/>
                <a:gd name="T36" fmla="*/ 336 w 497"/>
                <a:gd name="T37" fmla="*/ 264 h 312"/>
                <a:gd name="T38" fmla="*/ 336 w 497"/>
                <a:gd name="T39" fmla="*/ 264 h 312"/>
                <a:gd name="T40" fmla="*/ 401 w 497"/>
                <a:gd name="T41" fmla="*/ 248 h 312"/>
                <a:gd name="T42" fmla="*/ 449 w 497"/>
                <a:gd name="T43" fmla="*/ 200 h 312"/>
                <a:gd name="T44" fmla="*/ 441 w 497"/>
                <a:gd name="T45" fmla="*/ 200 h 312"/>
                <a:gd name="T46" fmla="*/ 465 w 497"/>
                <a:gd name="T47" fmla="*/ 144 h 312"/>
                <a:gd name="T48" fmla="*/ 497 w 497"/>
                <a:gd name="T49" fmla="*/ 160 h 312"/>
                <a:gd name="T50" fmla="*/ 473 w 497"/>
                <a:gd name="T51" fmla="*/ 216 h 312"/>
                <a:gd name="T52" fmla="*/ 425 w 497"/>
                <a:gd name="T53" fmla="*/ 272 h 312"/>
                <a:gd name="T54" fmla="*/ 417 w 497"/>
                <a:gd name="T55" fmla="*/ 272 h 312"/>
                <a:gd name="T56" fmla="*/ 344 w 497"/>
                <a:gd name="T57" fmla="*/ 296 h 312"/>
                <a:gd name="T58" fmla="*/ 256 w 497"/>
                <a:gd name="T59" fmla="*/ 312 h 312"/>
                <a:gd name="T60" fmla="*/ 248 w 497"/>
                <a:gd name="T61" fmla="*/ 312 h 312"/>
                <a:gd name="T62" fmla="*/ 160 w 497"/>
                <a:gd name="T63" fmla="*/ 296 h 312"/>
                <a:gd name="T64" fmla="*/ 80 w 497"/>
                <a:gd name="T65" fmla="*/ 272 h 312"/>
                <a:gd name="T66" fmla="*/ 72 w 497"/>
                <a:gd name="T67" fmla="*/ 272 h 312"/>
                <a:gd name="T68" fmla="*/ 24 w 497"/>
                <a:gd name="T69" fmla="*/ 224 h 312"/>
                <a:gd name="T70" fmla="*/ 0 w 497"/>
                <a:gd name="T71" fmla="*/ 160 h 312"/>
                <a:gd name="T72" fmla="*/ 0 w 497"/>
                <a:gd name="T73" fmla="*/ 152 h 312"/>
                <a:gd name="T74" fmla="*/ 16 w 497"/>
                <a:gd name="T75" fmla="*/ 104 h 312"/>
                <a:gd name="T76" fmla="*/ 72 w 497"/>
                <a:gd name="T77" fmla="*/ 48 h 312"/>
                <a:gd name="T78" fmla="*/ 80 w 497"/>
                <a:gd name="T79" fmla="*/ 40 h 312"/>
                <a:gd name="T80" fmla="*/ 160 w 497"/>
                <a:gd name="T81" fmla="*/ 8 h 312"/>
                <a:gd name="T82" fmla="*/ 248 w 497"/>
                <a:gd name="T83" fmla="*/ 0 h 312"/>
                <a:gd name="T84" fmla="*/ 248 w 497"/>
                <a:gd name="T85" fmla="*/ 0 h 312"/>
                <a:gd name="T86" fmla="*/ 336 w 497"/>
                <a:gd name="T87" fmla="*/ 8 h 312"/>
                <a:gd name="T88" fmla="*/ 417 w 497"/>
                <a:gd name="T89" fmla="*/ 40 h 312"/>
                <a:gd name="T90" fmla="*/ 425 w 497"/>
                <a:gd name="T91" fmla="*/ 48 h 312"/>
                <a:gd name="T92" fmla="*/ 473 w 497"/>
                <a:gd name="T93" fmla="*/ 96 h 312"/>
                <a:gd name="T94" fmla="*/ 497 w 497"/>
                <a:gd name="T95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7" h="312">
                  <a:moveTo>
                    <a:pt x="465" y="160"/>
                  </a:moveTo>
                  <a:lnTo>
                    <a:pt x="441" y="112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1" y="72"/>
                  </a:lnTo>
                  <a:lnTo>
                    <a:pt x="401" y="72"/>
                  </a:lnTo>
                  <a:lnTo>
                    <a:pt x="401" y="72"/>
                  </a:lnTo>
                  <a:lnTo>
                    <a:pt x="328" y="40"/>
                  </a:lnTo>
                  <a:lnTo>
                    <a:pt x="336" y="40"/>
                  </a:lnTo>
                  <a:lnTo>
                    <a:pt x="336" y="40"/>
                  </a:lnTo>
                  <a:lnTo>
                    <a:pt x="248" y="32"/>
                  </a:lnTo>
                  <a:lnTo>
                    <a:pt x="248" y="32"/>
                  </a:lnTo>
                  <a:lnTo>
                    <a:pt x="248" y="32"/>
                  </a:lnTo>
                  <a:lnTo>
                    <a:pt x="160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88" y="72"/>
                  </a:lnTo>
                  <a:lnTo>
                    <a:pt x="96" y="72"/>
                  </a:lnTo>
                  <a:lnTo>
                    <a:pt x="96" y="72"/>
                  </a:lnTo>
                  <a:lnTo>
                    <a:pt x="48" y="120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32" y="160"/>
                  </a:lnTo>
                  <a:lnTo>
                    <a:pt x="32" y="152"/>
                  </a:lnTo>
                  <a:lnTo>
                    <a:pt x="32" y="152"/>
                  </a:lnTo>
                  <a:lnTo>
                    <a:pt x="48" y="208"/>
                  </a:lnTo>
                  <a:lnTo>
                    <a:pt x="48" y="200"/>
                  </a:lnTo>
                  <a:lnTo>
                    <a:pt x="48" y="200"/>
                  </a:lnTo>
                  <a:lnTo>
                    <a:pt x="96" y="248"/>
                  </a:lnTo>
                  <a:lnTo>
                    <a:pt x="88" y="240"/>
                  </a:lnTo>
                  <a:lnTo>
                    <a:pt x="88" y="240"/>
                  </a:lnTo>
                  <a:lnTo>
                    <a:pt x="168" y="264"/>
                  </a:lnTo>
                  <a:lnTo>
                    <a:pt x="168" y="264"/>
                  </a:lnTo>
                  <a:lnTo>
                    <a:pt x="168" y="264"/>
                  </a:lnTo>
                  <a:lnTo>
                    <a:pt x="256" y="280"/>
                  </a:lnTo>
                  <a:lnTo>
                    <a:pt x="248" y="280"/>
                  </a:lnTo>
                  <a:lnTo>
                    <a:pt x="248" y="280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409" y="240"/>
                  </a:lnTo>
                  <a:lnTo>
                    <a:pt x="401" y="248"/>
                  </a:lnTo>
                  <a:lnTo>
                    <a:pt x="401" y="248"/>
                  </a:lnTo>
                  <a:lnTo>
                    <a:pt x="449" y="200"/>
                  </a:lnTo>
                  <a:lnTo>
                    <a:pt x="441" y="200"/>
                  </a:lnTo>
                  <a:lnTo>
                    <a:pt x="441" y="200"/>
                  </a:lnTo>
                  <a:lnTo>
                    <a:pt x="465" y="144"/>
                  </a:lnTo>
                  <a:lnTo>
                    <a:pt x="465" y="144"/>
                  </a:lnTo>
                  <a:lnTo>
                    <a:pt x="497" y="160"/>
                  </a:lnTo>
                  <a:lnTo>
                    <a:pt x="497" y="160"/>
                  </a:lnTo>
                  <a:lnTo>
                    <a:pt x="473" y="216"/>
                  </a:lnTo>
                  <a:lnTo>
                    <a:pt x="473" y="216"/>
                  </a:lnTo>
                  <a:lnTo>
                    <a:pt x="473" y="224"/>
                  </a:lnTo>
                  <a:lnTo>
                    <a:pt x="425" y="272"/>
                  </a:lnTo>
                  <a:lnTo>
                    <a:pt x="425" y="272"/>
                  </a:lnTo>
                  <a:lnTo>
                    <a:pt x="417" y="272"/>
                  </a:lnTo>
                  <a:lnTo>
                    <a:pt x="344" y="296"/>
                  </a:lnTo>
                  <a:lnTo>
                    <a:pt x="344" y="296"/>
                  </a:lnTo>
                  <a:lnTo>
                    <a:pt x="344" y="296"/>
                  </a:lnTo>
                  <a:lnTo>
                    <a:pt x="256" y="312"/>
                  </a:lnTo>
                  <a:lnTo>
                    <a:pt x="256" y="312"/>
                  </a:lnTo>
                  <a:lnTo>
                    <a:pt x="248" y="312"/>
                  </a:lnTo>
                  <a:lnTo>
                    <a:pt x="160" y="296"/>
                  </a:lnTo>
                  <a:lnTo>
                    <a:pt x="160" y="296"/>
                  </a:lnTo>
                  <a:lnTo>
                    <a:pt x="160" y="296"/>
                  </a:lnTo>
                  <a:lnTo>
                    <a:pt x="80" y="272"/>
                  </a:lnTo>
                  <a:lnTo>
                    <a:pt x="80" y="272"/>
                  </a:lnTo>
                  <a:lnTo>
                    <a:pt x="72" y="272"/>
                  </a:lnTo>
                  <a:lnTo>
                    <a:pt x="24" y="224"/>
                  </a:lnTo>
                  <a:lnTo>
                    <a:pt x="24" y="224"/>
                  </a:lnTo>
                  <a:lnTo>
                    <a:pt x="16" y="21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24" y="9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40"/>
                  </a:lnTo>
                  <a:lnTo>
                    <a:pt x="160" y="8"/>
                  </a:lnTo>
                  <a:lnTo>
                    <a:pt x="160" y="8"/>
                  </a:lnTo>
                  <a:lnTo>
                    <a:pt x="160" y="8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336" y="8"/>
                  </a:lnTo>
                  <a:lnTo>
                    <a:pt x="336" y="8"/>
                  </a:lnTo>
                  <a:lnTo>
                    <a:pt x="344" y="8"/>
                  </a:lnTo>
                  <a:lnTo>
                    <a:pt x="417" y="40"/>
                  </a:lnTo>
                  <a:lnTo>
                    <a:pt x="417" y="40"/>
                  </a:lnTo>
                  <a:lnTo>
                    <a:pt x="425" y="48"/>
                  </a:lnTo>
                  <a:lnTo>
                    <a:pt x="473" y="96"/>
                  </a:lnTo>
                  <a:lnTo>
                    <a:pt x="473" y="96"/>
                  </a:lnTo>
                  <a:lnTo>
                    <a:pt x="473" y="96"/>
                  </a:lnTo>
                  <a:lnTo>
                    <a:pt x="497" y="144"/>
                  </a:lnTo>
                  <a:lnTo>
                    <a:pt x="465" y="16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77" name="Freeform 377"/>
            <p:cNvSpPr>
              <a:spLocks/>
            </p:cNvSpPr>
            <p:nvPr/>
          </p:nvSpPr>
          <p:spPr bwMode="auto">
            <a:xfrm>
              <a:off x="2992" y="1513"/>
              <a:ext cx="32" cy="16"/>
            </a:xfrm>
            <a:custGeom>
              <a:avLst/>
              <a:gdLst>
                <a:gd name="T0" fmla="*/ 0 w 32"/>
                <a:gd name="T1" fmla="*/ 0 h 16"/>
                <a:gd name="T2" fmla="*/ 0 w 32"/>
                <a:gd name="T3" fmla="*/ 0 h 16"/>
                <a:gd name="T4" fmla="*/ 0 w 32"/>
                <a:gd name="T5" fmla="*/ 16 h 16"/>
                <a:gd name="T6" fmla="*/ 32 w 32"/>
                <a:gd name="T7" fmla="*/ 0 h 16"/>
                <a:gd name="T8" fmla="*/ 32 w 32"/>
                <a:gd name="T9" fmla="*/ 16 h 16"/>
                <a:gd name="T10" fmla="*/ 32 w 32"/>
                <a:gd name="T11" fmla="*/ 16 h 16"/>
                <a:gd name="T12" fmla="*/ 0 w 32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32" y="0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78" name="Rectangle 378"/>
            <p:cNvSpPr>
              <a:spLocks noChangeArrowheads="1"/>
            </p:cNvSpPr>
            <p:nvPr/>
          </p:nvSpPr>
          <p:spPr bwMode="auto">
            <a:xfrm>
              <a:off x="2599" y="1441"/>
              <a:ext cx="40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FF"/>
                  </a:solidFill>
                  <a:latin typeface="Times" panose="02020603050405020304" pitchFamily="18" charset="0"/>
                </a:rPr>
                <a:t>ORD</a:t>
              </a:r>
              <a:endParaRPr lang="en-US"/>
            </a:p>
          </p:txBody>
        </p:sp>
        <p:sp>
          <p:nvSpPr>
            <p:cNvPr id="256379" name="Freeform 379"/>
            <p:cNvSpPr>
              <a:spLocks/>
            </p:cNvSpPr>
            <p:nvPr/>
          </p:nvSpPr>
          <p:spPr bwMode="auto">
            <a:xfrm>
              <a:off x="583" y="3010"/>
              <a:ext cx="464" cy="280"/>
            </a:xfrm>
            <a:custGeom>
              <a:avLst/>
              <a:gdLst>
                <a:gd name="T0" fmla="*/ 464 w 464"/>
                <a:gd name="T1" fmla="*/ 136 h 280"/>
                <a:gd name="T2" fmla="*/ 440 w 464"/>
                <a:gd name="T3" fmla="*/ 88 h 280"/>
                <a:gd name="T4" fmla="*/ 392 w 464"/>
                <a:gd name="T5" fmla="*/ 40 h 280"/>
                <a:gd name="T6" fmla="*/ 320 w 464"/>
                <a:gd name="T7" fmla="*/ 8 h 280"/>
                <a:gd name="T8" fmla="*/ 232 w 464"/>
                <a:gd name="T9" fmla="*/ 0 h 280"/>
                <a:gd name="T10" fmla="*/ 144 w 464"/>
                <a:gd name="T11" fmla="*/ 8 h 280"/>
                <a:gd name="T12" fmla="*/ 64 w 464"/>
                <a:gd name="T13" fmla="*/ 40 h 280"/>
                <a:gd name="T14" fmla="*/ 16 w 464"/>
                <a:gd name="T15" fmla="*/ 88 h 280"/>
                <a:gd name="T16" fmla="*/ 0 w 464"/>
                <a:gd name="T17" fmla="*/ 136 h 280"/>
                <a:gd name="T18" fmla="*/ 16 w 464"/>
                <a:gd name="T19" fmla="*/ 192 h 280"/>
                <a:gd name="T20" fmla="*/ 64 w 464"/>
                <a:gd name="T21" fmla="*/ 240 h 280"/>
                <a:gd name="T22" fmla="*/ 144 w 464"/>
                <a:gd name="T23" fmla="*/ 264 h 280"/>
                <a:gd name="T24" fmla="*/ 232 w 464"/>
                <a:gd name="T25" fmla="*/ 280 h 280"/>
                <a:gd name="T26" fmla="*/ 320 w 464"/>
                <a:gd name="T27" fmla="*/ 264 h 280"/>
                <a:gd name="T28" fmla="*/ 392 w 464"/>
                <a:gd name="T29" fmla="*/ 240 h 280"/>
                <a:gd name="T30" fmla="*/ 440 w 464"/>
                <a:gd name="T31" fmla="*/ 192 h 280"/>
                <a:gd name="T32" fmla="*/ 464 w 464"/>
                <a:gd name="T33" fmla="*/ 13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4" h="280">
                  <a:moveTo>
                    <a:pt x="464" y="136"/>
                  </a:moveTo>
                  <a:lnTo>
                    <a:pt x="440" y="88"/>
                  </a:lnTo>
                  <a:lnTo>
                    <a:pt x="392" y="40"/>
                  </a:lnTo>
                  <a:lnTo>
                    <a:pt x="320" y="8"/>
                  </a:lnTo>
                  <a:lnTo>
                    <a:pt x="232" y="0"/>
                  </a:lnTo>
                  <a:lnTo>
                    <a:pt x="144" y="8"/>
                  </a:lnTo>
                  <a:lnTo>
                    <a:pt x="64" y="40"/>
                  </a:lnTo>
                  <a:lnTo>
                    <a:pt x="16" y="88"/>
                  </a:lnTo>
                  <a:lnTo>
                    <a:pt x="0" y="136"/>
                  </a:lnTo>
                  <a:lnTo>
                    <a:pt x="16" y="192"/>
                  </a:lnTo>
                  <a:lnTo>
                    <a:pt x="64" y="240"/>
                  </a:lnTo>
                  <a:lnTo>
                    <a:pt x="144" y="264"/>
                  </a:lnTo>
                  <a:lnTo>
                    <a:pt x="232" y="280"/>
                  </a:lnTo>
                  <a:lnTo>
                    <a:pt x="320" y="264"/>
                  </a:lnTo>
                  <a:lnTo>
                    <a:pt x="392" y="240"/>
                  </a:lnTo>
                  <a:lnTo>
                    <a:pt x="440" y="192"/>
                  </a:lnTo>
                  <a:lnTo>
                    <a:pt x="464" y="13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80" name="Freeform 380"/>
            <p:cNvSpPr>
              <a:spLocks/>
            </p:cNvSpPr>
            <p:nvPr/>
          </p:nvSpPr>
          <p:spPr bwMode="auto">
            <a:xfrm>
              <a:off x="567" y="2994"/>
              <a:ext cx="496" cy="312"/>
            </a:xfrm>
            <a:custGeom>
              <a:avLst/>
              <a:gdLst>
                <a:gd name="T0" fmla="*/ 440 w 496"/>
                <a:gd name="T1" fmla="*/ 112 h 312"/>
                <a:gd name="T2" fmla="*/ 448 w 496"/>
                <a:gd name="T3" fmla="*/ 120 h 312"/>
                <a:gd name="T4" fmla="*/ 400 w 496"/>
                <a:gd name="T5" fmla="*/ 72 h 312"/>
                <a:gd name="T6" fmla="*/ 328 w 496"/>
                <a:gd name="T7" fmla="*/ 40 h 312"/>
                <a:gd name="T8" fmla="*/ 336 w 496"/>
                <a:gd name="T9" fmla="*/ 40 h 312"/>
                <a:gd name="T10" fmla="*/ 248 w 496"/>
                <a:gd name="T11" fmla="*/ 32 h 312"/>
                <a:gd name="T12" fmla="*/ 160 w 496"/>
                <a:gd name="T13" fmla="*/ 40 h 312"/>
                <a:gd name="T14" fmla="*/ 168 w 496"/>
                <a:gd name="T15" fmla="*/ 40 h 312"/>
                <a:gd name="T16" fmla="*/ 96 w 496"/>
                <a:gd name="T17" fmla="*/ 72 h 312"/>
                <a:gd name="T18" fmla="*/ 48 w 496"/>
                <a:gd name="T19" fmla="*/ 120 h 312"/>
                <a:gd name="T20" fmla="*/ 48 w 496"/>
                <a:gd name="T21" fmla="*/ 112 h 312"/>
                <a:gd name="T22" fmla="*/ 32 w 496"/>
                <a:gd name="T23" fmla="*/ 152 h 312"/>
                <a:gd name="T24" fmla="*/ 48 w 496"/>
                <a:gd name="T25" fmla="*/ 208 h 312"/>
                <a:gd name="T26" fmla="*/ 48 w 496"/>
                <a:gd name="T27" fmla="*/ 200 h 312"/>
                <a:gd name="T28" fmla="*/ 88 w 496"/>
                <a:gd name="T29" fmla="*/ 240 h 312"/>
                <a:gd name="T30" fmla="*/ 168 w 496"/>
                <a:gd name="T31" fmla="*/ 264 h 312"/>
                <a:gd name="T32" fmla="*/ 168 w 496"/>
                <a:gd name="T33" fmla="*/ 264 h 312"/>
                <a:gd name="T34" fmla="*/ 248 w 496"/>
                <a:gd name="T35" fmla="*/ 280 h 312"/>
                <a:gd name="T36" fmla="*/ 336 w 496"/>
                <a:gd name="T37" fmla="*/ 264 h 312"/>
                <a:gd name="T38" fmla="*/ 336 w 496"/>
                <a:gd name="T39" fmla="*/ 264 h 312"/>
                <a:gd name="T40" fmla="*/ 400 w 496"/>
                <a:gd name="T41" fmla="*/ 248 h 312"/>
                <a:gd name="T42" fmla="*/ 448 w 496"/>
                <a:gd name="T43" fmla="*/ 200 h 312"/>
                <a:gd name="T44" fmla="*/ 440 w 496"/>
                <a:gd name="T45" fmla="*/ 200 h 312"/>
                <a:gd name="T46" fmla="*/ 464 w 496"/>
                <a:gd name="T47" fmla="*/ 144 h 312"/>
                <a:gd name="T48" fmla="*/ 496 w 496"/>
                <a:gd name="T49" fmla="*/ 160 h 312"/>
                <a:gd name="T50" fmla="*/ 472 w 496"/>
                <a:gd name="T51" fmla="*/ 216 h 312"/>
                <a:gd name="T52" fmla="*/ 424 w 496"/>
                <a:gd name="T53" fmla="*/ 272 h 312"/>
                <a:gd name="T54" fmla="*/ 416 w 496"/>
                <a:gd name="T55" fmla="*/ 272 h 312"/>
                <a:gd name="T56" fmla="*/ 344 w 496"/>
                <a:gd name="T57" fmla="*/ 296 h 312"/>
                <a:gd name="T58" fmla="*/ 256 w 496"/>
                <a:gd name="T59" fmla="*/ 312 h 312"/>
                <a:gd name="T60" fmla="*/ 248 w 496"/>
                <a:gd name="T61" fmla="*/ 312 h 312"/>
                <a:gd name="T62" fmla="*/ 160 w 496"/>
                <a:gd name="T63" fmla="*/ 296 h 312"/>
                <a:gd name="T64" fmla="*/ 80 w 496"/>
                <a:gd name="T65" fmla="*/ 272 h 312"/>
                <a:gd name="T66" fmla="*/ 72 w 496"/>
                <a:gd name="T67" fmla="*/ 272 h 312"/>
                <a:gd name="T68" fmla="*/ 24 w 496"/>
                <a:gd name="T69" fmla="*/ 224 h 312"/>
                <a:gd name="T70" fmla="*/ 0 w 496"/>
                <a:gd name="T71" fmla="*/ 160 h 312"/>
                <a:gd name="T72" fmla="*/ 0 w 496"/>
                <a:gd name="T73" fmla="*/ 152 h 312"/>
                <a:gd name="T74" fmla="*/ 16 w 496"/>
                <a:gd name="T75" fmla="*/ 104 h 312"/>
                <a:gd name="T76" fmla="*/ 72 w 496"/>
                <a:gd name="T77" fmla="*/ 48 h 312"/>
                <a:gd name="T78" fmla="*/ 80 w 496"/>
                <a:gd name="T79" fmla="*/ 40 h 312"/>
                <a:gd name="T80" fmla="*/ 160 w 496"/>
                <a:gd name="T81" fmla="*/ 8 h 312"/>
                <a:gd name="T82" fmla="*/ 248 w 496"/>
                <a:gd name="T83" fmla="*/ 0 h 312"/>
                <a:gd name="T84" fmla="*/ 248 w 496"/>
                <a:gd name="T85" fmla="*/ 0 h 312"/>
                <a:gd name="T86" fmla="*/ 336 w 496"/>
                <a:gd name="T87" fmla="*/ 8 h 312"/>
                <a:gd name="T88" fmla="*/ 416 w 496"/>
                <a:gd name="T89" fmla="*/ 40 h 312"/>
                <a:gd name="T90" fmla="*/ 424 w 496"/>
                <a:gd name="T91" fmla="*/ 48 h 312"/>
                <a:gd name="T92" fmla="*/ 472 w 496"/>
                <a:gd name="T93" fmla="*/ 96 h 312"/>
                <a:gd name="T94" fmla="*/ 496 w 496"/>
                <a:gd name="T95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6" h="312">
                  <a:moveTo>
                    <a:pt x="464" y="160"/>
                  </a:moveTo>
                  <a:lnTo>
                    <a:pt x="440" y="112"/>
                  </a:lnTo>
                  <a:lnTo>
                    <a:pt x="448" y="120"/>
                  </a:lnTo>
                  <a:lnTo>
                    <a:pt x="448" y="120"/>
                  </a:lnTo>
                  <a:lnTo>
                    <a:pt x="400" y="72"/>
                  </a:lnTo>
                  <a:lnTo>
                    <a:pt x="400" y="72"/>
                  </a:lnTo>
                  <a:lnTo>
                    <a:pt x="400" y="72"/>
                  </a:lnTo>
                  <a:lnTo>
                    <a:pt x="328" y="40"/>
                  </a:lnTo>
                  <a:lnTo>
                    <a:pt x="336" y="40"/>
                  </a:lnTo>
                  <a:lnTo>
                    <a:pt x="336" y="40"/>
                  </a:lnTo>
                  <a:lnTo>
                    <a:pt x="248" y="32"/>
                  </a:lnTo>
                  <a:lnTo>
                    <a:pt x="248" y="32"/>
                  </a:lnTo>
                  <a:lnTo>
                    <a:pt x="248" y="32"/>
                  </a:lnTo>
                  <a:lnTo>
                    <a:pt x="160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88" y="72"/>
                  </a:lnTo>
                  <a:lnTo>
                    <a:pt x="96" y="72"/>
                  </a:lnTo>
                  <a:lnTo>
                    <a:pt x="96" y="72"/>
                  </a:lnTo>
                  <a:lnTo>
                    <a:pt x="48" y="120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32" y="160"/>
                  </a:lnTo>
                  <a:lnTo>
                    <a:pt x="32" y="152"/>
                  </a:lnTo>
                  <a:lnTo>
                    <a:pt x="32" y="152"/>
                  </a:lnTo>
                  <a:lnTo>
                    <a:pt x="48" y="208"/>
                  </a:lnTo>
                  <a:lnTo>
                    <a:pt x="48" y="200"/>
                  </a:lnTo>
                  <a:lnTo>
                    <a:pt x="48" y="200"/>
                  </a:lnTo>
                  <a:lnTo>
                    <a:pt x="96" y="248"/>
                  </a:lnTo>
                  <a:lnTo>
                    <a:pt x="88" y="240"/>
                  </a:lnTo>
                  <a:lnTo>
                    <a:pt x="88" y="240"/>
                  </a:lnTo>
                  <a:lnTo>
                    <a:pt x="168" y="264"/>
                  </a:lnTo>
                  <a:lnTo>
                    <a:pt x="168" y="264"/>
                  </a:lnTo>
                  <a:lnTo>
                    <a:pt x="168" y="264"/>
                  </a:lnTo>
                  <a:lnTo>
                    <a:pt x="256" y="280"/>
                  </a:lnTo>
                  <a:lnTo>
                    <a:pt x="248" y="280"/>
                  </a:lnTo>
                  <a:lnTo>
                    <a:pt x="248" y="280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408" y="240"/>
                  </a:lnTo>
                  <a:lnTo>
                    <a:pt x="400" y="248"/>
                  </a:lnTo>
                  <a:lnTo>
                    <a:pt x="400" y="248"/>
                  </a:lnTo>
                  <a:lnTo>
                    <a:pt x="448" y="200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96" y="160"/>
                  </a:lnTo>
                  <a:lnTo>
                    <a:pt x="496" y="160"/>
                  </a:lnTo>
                  <a:lnTo>
                    <a:pt x="472" y="216"/>
                  </a:lnTo>
                  <a:lnTo>
                    <a:pt x="472" y="216"/>
                  </a:lnTo>
                  <a:lnTo>
                    <a:pt x="472" y="224"/>
                  </a:lnTo>
                  <a:lnTo>
                    <a:pt x="424" y="272"/>
                  </a:lnTo>
                  <a:lnTo>
                    <a:pt x="424" y="272"/>
                  </a:lnTo>
                  <a:lnTo>
                    <a:pt x="416" y="272"/>
                  </a:lnTo>
                  <a:lnTo>
                    <a:pt x="344" y="296"/>
                  </a:lnTo>
                  <a:lnTo>
                    <a:pt x="344" y="296"/>
                  </a:lnTo>
                  <a:lnTo>
                    <a:pt x="344" y="296"/>
                  </a:lnTo>
                  <a:lnTo>
                    <a:pt x="256" y="312"/>
                  </a:lnTo>
                  <a:lnTo>
                    <a:pt x="256" y="312"/>
                  </a:lnTo>
                  <a:lnTo>
                    <a:pt x="248" y="312"/>
                  </a:lnTo>
                  <a:lnTo>
                    <a:pt x="160" y="296"/>
                  </a:lnTo>
                  <a:lnTo>
                    <a:pt x="160" y="296"/>
                  </a:lnTo>
                  <a:lnTo>
                    <a:pt x="160" y="296"/>
                  </a:lnTo>
                  <a:lnTo>
                    <a:pt x="80" y="272"/>
                  </a:lnTo>
                  <a:lnTo>
                    <a:pt x="80" y="272"/>
                  </a:lnTo>
                  <a:lnTo>
                    <a:pt x="72" y="272"/>
                  </a:lnTo>
                  <a:lnTo>
                    <a:pt x="24" y="224"/>
                  </a:lnTo>
                  <a:lnTo>
                    <a:pt x="24" y="224"/>
                  </a:lnTo>
                  <a:lnTo>
                    <a:pt x="16" y="21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24" y="9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40"/>
                  </a:lnTo>
                  <a:lnTo>
                    <a:pt x="160" y="8"/>
                  </a:lnTo>
                  <a:lnTo>
                    <a:pt x="160" y="8"/>
                  </a:lnTo>
                  <a:lnTo>
                    <a:pt x="160" y="8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336" y="8"/>
                  </a:lnTo>
                  <a:lnTo>
                    <a:pt x="336" y="8"/>
                  </a:lnTo>
                  <a:lnTo>
                    <a:pt x="344" y="8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24" y="48"/>
                  </a:lnTo>
                  <a:lnTo>
                    <a:pt x="472" y="96"/>
                  </a:lnTo>
                  <a:lnTo>
                    <a:pt x="472" y="96"/>
                  </a:lnTo>
                  <a:lnTo>
                    <a:pt x="472" y="96"/>
                  </a:lnTo>
                  <a:lnTo>
                    <a:pt x="496" y="144"/>
                  </a:lnTo>
                  <a:lnTo>
                    <a:pt x="464" y="16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81" name="Freeform 381"/>
            <p:cNvSpPr>
              <a:spLocks/>
            </p:cNvSpPr>
            <p:nvPr/>
          </p:nvSpPr>
          <p:spPr bwMode="auto">
            <a:xfrm>
              <a:off x="1031" y="3138"/>
              <a:ext cx="32" cy="16"/>
            </a:xfrm>
            <a:custGeom>
              <a:avLst/>
              <a:gdLst>
                <a:gd name="T0" fmla="*/ 0 w 32"/>
                <a:gd name="T1" fmla="*/ 0 h 16"/>
                <a:gd name="T2" fmla="*/ 0 w 32"/>
                <a:gd name="T3" fmla="*/ 0 h 16"/>
                <a:gd name="T4" fmla="*/ 0 w 32"/>
                <a:gd name="T5" fmla="*/ 16 h 16"/>
                <a:gd name="T6" fmla="*/ 32 w 32"/>
                <a:gd name="T7" fmla="*/ 0 h 16"/>
                <a:gd name="T8" fmla="*/ 32 w 32"/>
                <a:gd name="T9" fmla="*/ 16 h 16"/>
                <a:gd name="T10" fmla="*/ 32 w 32"/>
                <a:gd name="T11" fmla="*/ 16 h 16"/>
                <a:gd name="T12" fmla="*/ 0 w 32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32" y="0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82" name="Rectangle 382"/>
            <p:cNvSpPr>
              <a:spLocks noChangeArrowheads="1"/>
            </p:cNvSpPr>
            <p:nvPr/>
          </p:nvSpPr>
          <p:spPr bwMode="auto">
            <a:xfrm>
              <a:off x="647" y="3066"/>
              <a:ext cx="40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FF"/>
                  </a:solidFill>
                  <a:latin typeface="Times" panose="02020603050405020304" pitchFamily="18" charset="0"/>
                </a:rPr>
                <a:t>LAX</a:t>
              </a:r>
              <a:endParaRPr lang="en-US"/>
            </a:p>
          </p:txBody>
        </p:sp>
        <p:sp>
          <p:nvSpPr>
            <p:cNvPr id="256383" name="Freeform 383"/>
            <p:cNvSpPr>
              <a:spLocks/>
            </p:cNvSpPr>
            <p:nvPr/>
          </p:nvSpPr>
          <p:spPr bwMode="auto">
            <a:xfrm>
              <a:off x="1999" y="2858"/>
              <a:ext cx="464" cy="280"/>
            </a:xfrm>
            <a:custGeom>
              <a:avLst/>
              <a:gdLst>
                <a:gd name="T0" fmla="*/ 464 w 464"/>
                <a:gd name="T1" fmla="*/ 136 h 280"/>
                <a:gd name="T2" fmla="*/ 440 w 464"/>
                <a:gd name="T3" fmla="*/ 88 h 280"/>
                <a:gd name="T4" fmla="*/ 392 w 464"/>
                <a:gd name="T5" fmla="*/ 40 h 280"/>
                <a:gd name="T6" fmla="*/ 320 w 464"/>
                <a:gd name="T7" fmla="*/ 8 h 280"/>
                <a:gd name="T8" fmla="*/ 232 w 464"/>
                <a:gd name="T9" fmla="*/ 0 h 280"/>
                <a:gd name="T10" fmla="*/ 144 w 464"/>
                <a:gd name="T11" fmla="*/ 8 h 280"/>
                <a:gd name="T12" fmla="*/ 64 w 464"/>
                <a:gd name="T13" fmla="*/ 40 h 280"/>
                <a:gd name="T14" fmla="*/ 16 w 464"/>
                <a:gd name="T15" fmla="*/ 88 h 280"/>
                <a:gd name="T16" fmla="*/ 0 w 464"/>
                <a:gd name="T17" fmla="*/ 136 h 280"/>
                <a:gd name="T18" fmla="*/ 16 w 464"/>
                <a:gd name="T19" fmla="*/ 192 h 280"/>
                <a:gd name="T20" fmla="*/ 64 w 464"/>
                <a:gd name="T21" fmla="*/ 240 h 280"/>
                <a:gd name="T22" fmla="*/ 144 w 464"/>
                <a:gd name="T23" fmla="*/ 264 h 280"/>
                <a:gd name="T24" fmla="*/ 232 w 464"/>
                <a:gd name="T25" fmla="*/ 280 h 280"/>
                <a:gd name="T26" fmla="*/ 320 w 464"/>
                <a:gd name="T27" fmla="*/ 264 h 280"/>
                <a:gd name="T28" fmla="*/ 392 w 464"/>
                <a:gd name="T29" fmla="*/ 240 h 280"/>
                <a:gd name="T30" fmla="*/ 440 w 464"/>
                <a:gd name="T31" fmla="*/ 192 h 280"/>
                <a:gd name="T32" fmla="*/ 464 w 464"/>
                <a:gd name="T33" fmla="*/ 13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4" h="280">
                  <a:moveTo>
                    <a:pt x="464" y="136"/>
                  </a:moveTo>
                  <a:lnTo>
                    <a:pt x="440" y="88"/>
                  </a:lnTo>
                  <a:lnTo>
                    <a:pt x="392" y="40"/>
                  </a:lnTo>
                  <a:lnTo>
                    <a:pt x="320" y="8"/>
                  </a:lnTo>
                  <a:lnTo>
                    <a:pt x="232" y="0"/>
                  </a:lnTo>
                  <a:lnTo>
                    <a:pt x="144" y="8"/>
                  </a:lnTo>
                  <a:lnTo>
                    <a:pt x="64" y="40"/>
                  </a:lnTo>
                  <a:lnTo>
                    <a:pt x="16" y="88"/>
                  </a:lnTo>
                  <a:lnTo>
                    <a:pt x="0" y="136"/>
                  </a:lnTo>
                  <a:lnTo>
                    <a:pt x="16" y="192"/>
                  </a:lnTo>
                  <a:lnTo>
                    <a:pt x="64" y="240"/>
                  </a:lnTo>
                  <a:lnTo>
                    <a:pt x="144" y="264"/>
                  </a:lnTo>
                  <a:lnTo>
                    <a:pt x="232" y="280"/>
                  </a:lnTo>
                  <a:lnTo>
                    <a:pt x="320" y="264"/>
                  </a:lnTo>
                  <a:lnTo>
                    <a:pt x="392" y="240"/>
                  </a:lnTo>
                  <a:lnTo>
                    <a:pt x="440" y="192"/>
                  </a:lnTo>
                  <a:lnTo>
                    <a:pt x="464" y="13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84" name="Freeform 384"/>
            <p:cNvSpPr>
              <a:spLocks/>
            </p:cNvSpPr>
            <p:nvPr/>
          </p:nvSpPr>
          <p:spPr bwMode="auto">
            <a:xfrm>
              <a:off x="1983" y="2842"/>
              <a:ext cx="496" cy="312"/>
            </a:xfrm>
            <a:custGeom>
              <a:avLst/>
              <a:gdLst>
                <a:gd name="T0" fmla="*/ 440 w 496"/>
                <a:gd name="T1" fmla="*/ 112 h 312"/>
                <a:gd name="T2" fmla="*/ 448 w 496"/>
                <a:gd name="T3" fmla="*/ 120 h 312"/>
                <a:gd name="T4" fmla="*/ 400 w 496"/>
                <a:gd name="T5" fmla="*/ 72 h 312"/>
                <a:gd name="T6" fmla="*/ 328 w 496"/>
                <a:gd name="T7" fmla="*/ 40 h 312"/>
                <a:gd name="T8" fmla="*/ 336 w 496"/>
                <a:gd name="T9" fmla="*/ 40 h 312"/>
                <a:gd name="T10" fmla="*/ 248 w 496"/>
                <a:gd name="T11" fmla="*/ 32 h 312"/>
                <a:gd name="T12" fmla="*/ 160 w 496"/>
                <a:gd name="T13" fmla="*/ 40 h 312"/>
                <a:gd name="T14" fmla="*/ 168 w 496"/>
                <a:gd name="T15" fmla="*/ 40 h 312"/>
                <a:gd name="T16" fmla="*/ 96 w 496"/>
                <a:gd name="T17" fmla="*/ 72 h 312"/>
                <a:gd name="T18" fmla="*/ 48 w 496"/>
                <a:gd name="T19" fmla="*/ 120 h 312"/>
                <a:gd name="T20" fmla="*/ 48 w 496"/>
                <a:gd name="T21" fmla="*/ 112 h 312"/>
                <a:gd name="T22" fmla="*/ 32 w 496"/>
                <a:gd name="T23" fmla="*/ 152 h 312"/>
                <a:gd name="T24" fmla="*/ 48 w 496"/>
                <a:gd name="T25" fmla="*/ 208 h 312"/>
                <a:gd name="T26" fmla="*/ 48 w 496"/>
                <a:gd name="T27" fmla="*/ 200 h 312"/>
                <a:gd name="T28" fmla="*/ 88 w 496"/>
                <a:gd name="T29" fmla="*/ 240 h 312"/>
                <a:gd name="T30" fmla="*/ 168 w 496"/>
                <a:gd name="T31" fmla="*/ 264 h 312"/>
                <a:gd name="T32" fmla="*/ 168 w 496"/>
                <a:gd name="T33" fmla="*/ 264 h 312"/>
                <a:gd name="T34" fmla="*/ 248 w 496"/>
                <a:gd name="T35" fmla="*/ 280 h 312"/>
                <a:gd name="T36" fmla="*/ 336 w 496"/>
                <a:gd name="T37" fmla="*/ 264 h 312"/>
                <a:gd name="T38" fmla="*/ 336 w 496"/>
                <a:gd name="T39" fmla="*/ 264 h 312"/>
                <a:gd name="T40" fmla="*/ 400 w 496"/>
                <a:gd name="T41" fmla="*/ 248 h 312"/>
                <a:gd name="T42" fmla="*/ 448 w 496"/>
                <a:gd name="T43" fmla="*/ 200 h 312"/>
                <a:gd name="T44" fmla="*/ 440 w 496"/>
                <a:gd name="T45" fmla="*/ 200 h 312"/>
                <a:gd name="T46" fmla="*/ 464 w 496"/>
                <a:gd name="T47" fmla="*/ 144 h 312"/>
                <a:gd name="T48" fmla="*/ 496 w 496"/>
                <a:gd name="T49" fmla="*/ 160 h 312"/>
                <a:gd name="T50" fmla="*/ 472 w 496"/>
                <a:gd name="T51" fmla="*/ 216 h 312"/>
                <a:gd name="T52" fmla="*/ 424 w 496"/>
                <a:gd name="T53" fmla="*/ 272 h 312"/>
                <a:gd name="T54" fmla="*/ 416 w 496"/>
                <a:gd name="T55" fmla="*/ 272 h 312"/>
                <a:gd name="T56" fmla="*/ 344 w 496"/>
                <a:gd name="T57" fmla="*/ 296 h 312"/>
                <a:gd name="T58" fmla="*/ 256 w 496"/>
                <a:gd name="T59" fmla="*/ 312 h 312"/>
                <a:gd name="T60" fmla="*/ 248 w 496"/>
                <a:gd name="T61" fmla="*/ 312 h 312"/>
                <a:gd name="T62" fmla="*/ 160 w 496"/>
                <a:gd name="T63" fmla="*/ 296 h 312"/>
                <a:gd name="T64" fmla="*/ 80 w 496"/>
                <a:gd name="T65" fmla="*/ 272 h 312"/>
                <a:gd name="T66" fmla="*/ 72 w 496"/>
                <a:gd name="T67" fmla="*/ 272 h 312"/>
                <a:gd name="T68" fmla="*/ 24 w 496"/>
                <a:gd name="T69" fmla="*/ 224 h 312"/>
                <a:gd name="T70" fmla="*/ 0 w 496"/>
                <a:gd name="T71" fmla="*/ 160 h 312"/>
                <a:gd name="T72" fmla="*/ 0 w 496"/>
                <a:gd name="T73" fmla="*/ 152 h 312"/>
                <a:gd name="T74" fmla="*/ 16 w 496"/>
                <a:gd name="T75" fmla="*/ 104 h 312"/>
                <a:gd name="T76" fmla="*/ 72 w 496"/>
                <a:gd name="T77" fmla="*/ 48 h 312"/>
                <a:gd name="T78" fmla="*/ 80 w 496"/>
                <a:gd name="T79" fmla="*/ 40 h 312"/>
                <a:gd name="T80" fmla="*/ 160 w 496"/>
                <a:gd name="T81" fmla="*/ 8 h 312"/>
                <a:gd name="T82" fmla="*/ 248 w 496"/>
                <a:gd name="T83" fmla="*/ 0 h 312"/>
                <a:gd name="T84" fmla="*/ 248 w 496"/>
                <a:gd name="T85" fmla="*/ 0 h 312"/>
                <a:gd name="T86" fmla="*/ 336 w 496"/>
                <a:gd name="T87" fmla="*/ 8 h 312"/>
                <a:gd name="T88" fmla="*/ 416 w 496"/>
                <a:gd name="T89" fmla="*/ 40 h 312"/>
                <a:gd name="T90" fmla="*/ 424 w 496"/>
                <a:gd name="T91" fmla="*/ 48 h 312"/>
                <a:gd name="T92" fmla="*/ 472 w 496"/>
                <a:gd name="T93" fmla="*/ 96 h 312"/>
                <a:gd name="T94" fmla="*/ 496 w 496"/>
                <a:gd name="T95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6" h="312">
                  <a:moveTo>
                    <a:pt x="464" y="160"/>
                  </a:moveTo>
                  <a:lnTo>
                    <a:pt x="440" y="112"/>
                  </a:lnTo>
                  <a:lnTo>
                    <a:pt x="448" y="120"/>
                  </a:lnTo>
                  <a:lnTo>
                    <a:pt x="448" y="120"/>
                  </a:lnTo>
                  <a:lnTo>
                    <a:pt x="400" y="72"/>
                  </a:lnTo>
                  <a:lnTo>
                    <a:pt x="400" y="72"/>
                  </a:lnTo>
                  <a:lnTo>
                    <a:pt x="400" y="72"/>
                  </a:lnTo>
                  <a:lnTo>
                    <a:pt x="328" y="40"/>
                  </a:lnTo>
                  <a:lnTo>
                    <a:pt x="336" y="40"/>
                  </a:lnTo>
                  <a:lnTo>
                    <a:pt x="336" y="40"/>
                  </a:lnTo>
                  <a:lnTo>
                    <a:pt x="248" y="32"/>
                  </a:lnTo>
                  <a:lnTo>
                    <a:pt x="248" y="32"/>
                  </a:lnTo>
                  <a:lnTo>
                    <a:pt x="248" y="32"/>
                  </a:lnTo>
                  <a:lnTo>
                    <a:pt x="160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88" y="72"/>
                  </a:lnTo>
                  <a:lnTo>
                    <a:pt x="96" y="72"/>
                  </a:lnTo>
                  <a:lnTo>
                    <a:pt x="96" y="72"/>
                  </a:lnTo>
                  <a:lnTo>
                    <a:pt x="48" y="120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32" y="160"/>
                  </a:lnTo>
                  <a:lnTo>
                    <a:pt x="32" y="152"/>
                  </a:lnTo>
                  <a:lnTo>
                    <a:pt x="32" y="152"/>
                  </a:lnTo>
                  <a:lnTo>
                    <a:pt x="48" y="208"/>
                  </a:lnTo>
                  <a:lnTo>
                    <a:pt x="48" y="200"/>
                  </a:lnTo>
                  <a:lnTo>
                    <a:pt x="48" y="200"/>
                  </a:lnTo>
                  <a:lnTo>
                    <a:pt x="96" y="248"/>
                  </a:lnTo>
                  <a:lnTo>
                    <a:pt x="88" y="240"/>
                  </a:lnTo>
                  <a:lnTo>
                    <a:pt x="88" y="240"/>
                  </a:lnTo>
                  <a:lnTo>
                    <a:pt x="168" y="264"/>
                  </a:lnTo>
                  <a:lnTo>
                    <a:pt x="168" y="264"/>
                  </a:lnTo>
                  <a:lnTo>
                    <a:pt x="168" y="264"/>
                  </a:lnTo>
                  <a:lnTo>
                    <a:pt x="256" y="280"/>
                  </a:lnTo>
                  <a:lnTo>
                    <a:pt x="248" y="280"/>
                  </a:lnTo>
                  <a:lnTo>
                    <a:pt x="248" y="280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408" y="240"/>
                  </a:lnTo>
                  <a:lnTo>
                    <a:pt x="400" y="248"/>
                  </a:lnTo>
                  <a:lnTo>
                    <a:pt x="400" y="248"/>
                  </a:lnTo>
                  <a:lnTo>
                    <a:pt x="448" y="200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96" y="160"/>
                  </a:lnTo>
                  <a:lnTo>
                    <a:pt x="496" y="160"/>
                  </a:lnTo>
                  <a:lnTo>
                    <a:pt x="472" y="216"/>
                  </a:lnTo>
                  <a:lnTo>
                    <a:pt x="472" y="216"/>
                  </a:lnTo>
                  <a:lnTo>
                    <a:pt x="472" y="224"/>
                  </a:lnTo>
                  <a:lnTo>
                    <a:pt x="424" y="272"/>
                  </a:lnTo>
                  <a:lnTo>
                    <a:pt x="424" y="272"/>
                  </a:lnTo>
                  <a:lnTo>
                    <a:pt x="416" y="272"/>
                  </a:lnTo>
                  <a:lnTo>
                    <a:pt x="344" y="296"/>
                  </a:lnTo>
                  <a:lnTo>
                    <a:pt x="344" y="296"/>
                  </a:lnTo>
                  <a:lnTo>
                    <a:pt x="344" y="296"/>
                  </a:lnTo>
                  <a:lnTo>
                    <a:pt x="256" y="312"/>
                  </a:lnTo>
                  <a:lnTo>
                    <a:pt x="256" y="312"/>
                  </a:lnTo>
                  <a:lnTo>
                    <a:pt x="248" y="312"/>
                  </a:lnTo>
                  <a:lnTo>
                    <a:pt x="160" y="296"/>
                  </a:lnTo>
                  <a:lnTo>
                    <a:pt x="160" y="296"/>
                  </a:lnTo>
                  <a:lnTo>
                    <a:pt x="160" y="296"/>
                  </a:lnTo>
                  <a:lnTo>
                    <a:pt x="80" y="272"/>
                  </a:lnTo>
                  <a:lnTo>
                    <a:pt x="80" y="272"/>
                  </a:lnTo>
                  <a:lnTo>
                    <a:pt x="72" y="272"/>
                  </a:lnTo>
                  <a:lnTo>
                    <a:pt x="24" y="224"/>
                  </a:lnTo>
                  <a:lnTo>
                    <a:pt x="24" y="224"/>
                  </a:lnTo>
                  <a:lnTo>
                    <a:pt x="16" y="21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24" y="9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40"/>
                  </a:lnTo>
                  <a:lnTo>
                    <a:pt x="160" y="8"/>
                  </a:lnTo>
                  <a:lnTo>
                    <a:pt x="160" y="8"/>
                  </a:lnTo>
                  <a:lnTo>
                    <a:pt x="160" y="8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336" y="8"/>
                  </a:lnTo>
                  <a:lnTo>
                    <a:pt x="336" y="8"/>
                  </a:lnTo>
                  <a:lnTo>
                    <a:pt x="344" y="8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24" y="48"/>
                  </a:lnTo>
                  <a:lnTo>
                    <a:pt x="472" y="96"/>
                  </a:lnTo>
                  <a:lnTo>
                    <a:pt x="472" y="96"/>
                  </a:lnTo>
                  <a:lnTo>
                    <a:pt x="472" y="96"/>
                  </a:lnTo>
                  <a:lnTo>
                    <a:pt x="496" y="144"/>
                  </a:lnTo>
                  <a:lnTo>
                    <a:pt x="464" y="16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85" name="Freeform 385"/>
            <p:cNvSpPr>
              <a:spLocks/>
            </p:cNvSpPr>
            <p:nvPr/>
          </p:nvSpPr>
          <p:spPr bwMode="auto">
            <a:xfrm>
              <a:off x="2447" y="2986"/>
              <a:ext cx="32" cy="16"/>
            </a:xfrm>
            <a:custGeom>
              <a:avLst/>
              <a:gdLst>
                <a:gd name="T0" fmla="*/ 0 w 32"/>
                <a:gd name="T1" fmla="*/ 0 h 16"/>
                <a:gd name="T2" fmla="*/ 0 w 32"/>
                <a:gd name="T3" fmla="*/ 0 h 16"/>
                <a:gd name="T4" fmla="*/ 0 w 32"/>
                <a:gd name="T5" fmla="*/ 16 h 16"/>
                <a:gd name="T6" fmla="*/ 32 w 32"/>
                <a:gd name="T7" fmla="*/ 0 h 16"/>
                <a:gd name="T8" fmla="*/ 32 w 32"/>
                <a:gd name="T9" fmla="*/ 16 h 16"/>
                <a:gd name="T10" fmla="*/ 32 w 32"/>
                <a:gd name="T11" fmla="*/ 16 h 16"/>
                <a:gd name="T12" fmla="*/ 0 w 32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32" y="0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86" name="Rectangle 386"/>
            <p:cNvSpPr>
              <a:spLocks noChangeArrowheads="1"/>
            </p:cNvSpPr>
            <p:nvPr/>
          </p:nvSpPr>
          <p:spPr bwMode="auto">
            <a:xfrm>
              <a:off x="2039" y="2914"/>
              <a:ext cx="42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FF"/>
                  </a:solidFill>
                  <a:latin typeface="Times" panose="02020603050405020304" pitchFamily="18" charset="0"/>
                </a:rPr>
                <a:t>DFW</a:t>
              </a:r>
              <a:endParaRPr lang="en-US"/>
            </a:p>
          </p:txBody>
        </p:sp>
        <p:sp>
          <p:nvSpPr>
            <p:cNvPr id="256387" name="Freeform 387"/>
            <p:cNvSpPr>
              <a:spLocks/>
            </p:cNvSpPr>
            <p:nvPr/>
          </p:nvSpPr>
          <p:spPr bwMode="auto">
            <a:xfrm>
              <a:off x="511" y="2193"/>
              <a:ext cx="464" cy="281"/>
            </a:xfrm>
            <a:custGeom>
              <a:avLst/>
              <a:gdLst>
                <a:gd name="T0" fmla="*/ 464 w 464"/>
                <a:gd name="T1" fmla="*/ 137 h 281"/>
                <a:gd name="T2" fmla="*/ 440 w 464"/>
                <a:gd name="T3" fmla="*/ 89 h 281"/>
                <a:gd name="T4" fmla="*/ 392 w 464"/>
                <a:gd name="T5" fmla="*/ 41 h 281"/>
                <a:gd name="T6" fmla="*/ 320 w 464"/>
                <a:gd name="T7" fmla="*/ 8 h 281"/>
                <a:gd name="T8" fmla="*/ 232 w 464"/>
                <a:gd name="T9" fmla="*/ 0 h 281"/>
                <a:gd name="T10" fmla="*/ 144 w 464"/>
                <a:gd name="T11" fmla="*/ 8 h 281"/>
                <a:gd name="T12" fmla="*/ 64 w 464"/>
                <a:gd name="T13" fmla="*/ 41 h 281"/>
                <a:gd name="T14" fmla="*/ 16 w 464"/>
                <a:gd name="T15" fmla="*/ 89 h 281"/>
                <a:gd name="T16" fmla="*/ 0 w 464"/>
                <a:gd name="T17" fmla="*/ 137 h 281"/>
                <a:gd name="T18" fmla="*/ 16 w 464"/>
                <a:gd name="T19" fmla="*/ 193 h 281"/>
                <a:gd name="T20" fmla="*/ 64 w 464"/>
                <a:gd name="T21" fmla="*/ 241 h 281"/>
                <a:gd name="T22" fmla="*/ 144 w 464"/>
                <a:gd name="T23" fmla="*/ 265 h 281"/>
                <a:gd name="T24" fmla="*/ 232 w 464"/>
                <a:gd name="T25" fmla="*/ 281 h 281"/>
                <a:gd name="T26" fmla="*/ 320 w 464"/>
                <a:gd name="T27" fmla="*/ 265 h 281"/>
                <a:gd name="T28" fmla="*/ 392 w 464"/>
                <a:gd name="T29" fmla="*/ 241 h 281"/>
                <a:gd name="T30" fmla="*/ 440 w 464"/>
                <a:gd name="T31" fmla="*/ 193 h 281"/>
                <a:gd name="T32" fmla="*/ 464 w 464"/>
                <a:gd name="T33" fmla="*/ 137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4" h="281">
                  <a:moveTo>
                    <a:pt x="464" y="137"/>
                  </a:moveTo>
                  <a:lnTo>
                    <a:pt x="440" y="89"/>
                  </a:lnTo>
                  <a:lnTo>
                    <a:pt x="392" y="41"/>
                  </a:lnTo>
                  <a:lnTo>
                    <a:pt x="320" y="8"/>
                  </a:lnTo>
                  <a:lnTo>
                    <a:pt x="232" y="0"/>
                  </a:lnTo>
                  <a:lnTo>
                    <a:pt x="144" y="8"/>
                  </a:lnTo>
                  <a:lnTo>
                    <a:pt x="64" y="41"/>
                  </a:lnTo>
                  <a:lnTo>
                    <a:pt x="16" y="89"/>
                  </a:lnTo>
                  <a:lnTo>
                    <a:pt x="0" y="137"/>
                  </a:lnTo>
                  <a:lnTo>
                    <a:pt x="16" y="193"/>
                  </a:lnTo>
                  <a:lnTo>
                    <a:pt x="64" y="241"/>
                  </a:lnTo>
                  <a:lnTo>
                    <a:pt x="144" y="265"/>
                  </a:lnTo>
                  <a:lnTo>
                    <a:pt x="232" y="281"/>
                  </a:lnTo>
                  <a:lnTo>
                    <a:pt x="320" y="265"/>
                  </a:lnTo>
                  <a:lnTo>
                    <a:pt x="392" y="241"/>
                  </a:lnTo>
                  <a:lnTo>
                    <a:pt x="440" y="193"/>
                  </a:lnTo>
                  <a:lnTo>
                    <a:pt x="464" y="13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88" name="Freeform 388"/>
            <p:cNvSpPr>
              <a:spLocks/>
            </p:cNvSpPr>
            <p:nvPr/>
          </p:nvSpPr>
          <p:spPr bwMode="auto">
            <a:xfrm>
              <a:off x="495" y="2177"/>
              <a:ext cx="496" cy="313"/>
            </a:xfrm>
            <a:custGeom>
              <a:avLst/>
              <a:gdLst>
                <a:gd name="T0" fmla="*/ 440 w 496"/>
                <a:gd name="T1" fmla="*/ 113 h 313"/>
                <a:gd name="T2" fmla="*/ 448 w 496"/>
                <a:gd name="T3" fmla="*/ 121 h 313"/>
                <a:gd name="T4" fmla="*/ 400 w 496"/>
                <a:gd name="T5" fmla="*/ 73 h 313"/>
                <a:gd name="T6" fmla="*/ 328 w 496"/>
                <a:gd name="T7" fmla="*/ 40 h 313"/>
                <a:gd name="T8" fmla="*/ 336 w 496"/>
                <a:gd name="T9" fmla="*/ 40 h 313"/>
                <a:gd name="T10" fmla="*/ 248 w 496"/>
                <a:gd name="T11" fmla="*/ 32 h 313"/>
                <a:gd name="T12" fmla="*/ 160 w 496"/>
                <a:gd name="T13" fmla="*/ 40 h 313"/>
                <a:gd name="T14" fmla="*/ 168 w 496"/>
                <a:gd name="T15" fmla="*/ 40 h 313"/>
                <a:gd name="T16" fmla="*/ 96 w 496"/>
                <a:gd name="T17" fmla="*/ 73 h 313"/>
                <a:gd name="T18" fmla="*/ 48 w 496"/>
                <a:gd name="T19" fmla="*/ 121 h 313"/>
                <a:gd name="T20" fmla="*/ 48 w 496"/>
                <a:gd name="T21" fmla="*/ 113 h 313"/>
                <a:gd name="T22" fmla="*/ 32 w 496"/>
                <a:gd name="T23" fmla="*/ 153 h 313"/>
                <a:gd name="T24" fmla="*/ 48 w 496"/>
                <a:gd name="T25" fmla="*/ 209 h 313"/>
                <a:gd name="T26" fmla="*/ 48 w 496"/>
                <a:gd name="T27" fmla="*/ 201 h 313"/>
                <a:gd name="T28" fmla="*/ 88 w 496"/>
                <a:gd name="T29" fmla="*/ 241 h 313"/>
                <a:gd name="T30" fmla="*/ 168 w 496"/>
                <a:gd name="T31" fmla="*/ 265 h 313"/>
                <a:gd name="T32" fmla="*/ 168 w 496"/>
                <a:gd name="T33" fmla="*/ 265 h 313"/>
                <a:gd name="T34" fmla="*/ 248 w 496"/>
                <a:gd name="T35" fmla="*/ 281 h 313"/>
                <a:gd name="T36" fmla="*/ 336 w 496"/>
                <a:gd name="T37" fmla="*/ 265 h 313"/>
                <a:gd name="T38" fmla="*/ 336 w 496"/>
                <a:gd name="T39" fmla="*/ 265 h 313"/>
                <a:gd name="T40" fmla="*/ 400 w 496"/>
                <a:gd name="T41" fmla="*/ 249 h 313"/>
                <a:gd name="T42" fmla="*/ 448 w 496"/>
                <a:gd name="T43" fmla="*/ 201 h 313"/>
                <a:gd name="T44" fmla="*/ 440 w 496"/>
                <a:gd name="T45" fmla="*/ 201 h 313"/>
                <a:gd name="T46" fmla="*/ 464 w 496"/>
                <a:gd name="T47" fmla="*/ 145 h 313"/>
                <a:gd name="T48" fmla="*/ 496 w 496"/>
                <a:gd name="T49" fmla="*/ 161 h 313"/>
                <a:gd name="T50" fmla="*/ 472 w 496"/>
                <a:gd name="T51" fmla="*/ 217 h 313"/>
                <a:gd name="T52" fmla="*/ 424 w 496"/>
                <a:gd name="T53" fmla="*/ 273 h 313"/>
                <a:gd name="T54" fmla="*/ 416 w 496"/>
                <a:gd name="T55" fmla="*/ 273 h 313"/>
                <a:gd name="T56" fmla="*/ 344 w 496"/>
                <a:gd name="T57" fmla="*/ 297 h 313"/>
                <a:gd name="T58" fmla="*/ 256 w 496"/>
                <a:gd name="T59" fmla="*/ 313 h 313"/>
                <a:gd name="T60" fmla="*/ 248 w 496"/>
                <a:gd name="T61" fmla="*/ 313 h 313"/>
                <a:gd name="T62" fmla="*/ 160 w 496"/>
                <a:gd name="T63" fmla="*/ 297 h 313"/>
                <a:gd name="T64" fmla="*/ 80 w 496"/>
                <a:gd name="T65" fmla="*/ 273 h 313"/>
                <a:gd name="T66" fmla="*/ 72 w 496"/>
                <a:gd name="T67" fmla="*/ 273 h 313"/>
                <a:gd name="T68" fmla="*/ 24 w 496"/>
                <a:gd name="T69" fmla="*/ 225 h 313"/>
                <a:gd name="T70" fmla="*/ 0 w 496"/>
                <a:gd name="T71" fmla="*/ 161 h 313"/>
                <a:gd name="T72" fmla="*/ 0 w 496"/>
                <a:gd name="T73" fmla="*/ 153 h 313"/>
                <a:gd name="T74" fmla="*/ 16 w 496"/>
                <a:gd name="T75" fmla="*/ 105 h 313"/>
                <a:gd name="T76" fmla="*/ 72 w 496"/>
                <a:gd name="T77" fmla="*/ 49 h 313"/>
                <a:gd name="T78" fmla="*/ 80 w 496"/>
                <a:gd name="T79" fmla="*/ 40 h 313"/>
                <a:gd name="T80" fmla="*/ 160 w 496"/>
                <a:gd name="T81" fmla="*/ 8 h 313"/>
                <a:gd name="T82" fmla="*/ 248 w 496"/>
                <a:gd name="T83" fmla="*/ 0 h 313"/>
                <a:gd name="T84" fmla="*/ 248 w 496"/>
                <a:gd name="T85" fmla="*/ 0 h 313"/>
                <a:gd name="T86" fmla="*/ 336 w 496"/>
                <a:gd name="T87" fmla="*/ 8 h 313"/>
                <a:gd name="T88" fmla="*/ 416 w 496"/>
                <a:gd name="T89" fmla="*/ 40 h 313"/>
                <a:gd name="T90" fmla="*/ 424 w 496"/>
                <a:gd name="T91" fmla="*/ 49 h 313"/>
                <a:gd name="T92" fmla="*/ 472 w 496"/>
                <a:gd name="T93" fmla="*/ 97 h 313"/>
                <a:gd name="T94" fmla="*/ 496 w 496"/>
                <a:gd name="T95" fmla="*/ 14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6" h="313">
                  <a:moveTo>
                    <a:pt x="464" y="161"/>
                  </a:moveTo>
                  <a:lnTo>
                    <a:pt x="440" y="113"/>
                  </a:lnTo>
                  <a:lnTo>
                    <a:pt x="448" y="121"/>
                  </a:lnTo>
                  <a:lnTo>
                    <a:pt x="448" y="121"/>
                  </a:lnTo>
                  <a:lnTo>
                    <a:pt x="400" y="73"/>
                  </a:lnTo>
                  <a:lnTo>
                    <a:pt x="400" y="73"/>
                  </a:lnTo>
                  <a:lnTo>
                    <a:pt x="400" y="73"/>
                  </a:lnTo>
                  <a:lnTo>
                    <a:pt x="328" y="40"/>
                  </a:lnTo>
                  <a:lnTo>
                    <a:pt x="336" y="40"/>
                  </a:lnTo>
                  <a:lnTo>
                    <a:pt x="336" y="40"/>
                  </a:lnTo>
                  <a:lnTo>
                    <a:pt x="248" y="32"/>
                  </a:lnTo>
                  <a:lnTo>
                    <a:pt x="248" y="32"/>
                  </a:lnTo>
                  <a:lnTo>
                    <a:pt x="248" y="32"/>
                  </a:lnTo>
                  <a:lnTo>
                    <a:pt x="160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88" y="73"/>
                  </a:lnTo>
                  <a:lnTo>
                    <a:pt x="96" y="73"/>
                  </a:lnTo>
                  <a:lnTo>
                    <a:pt x="96" y="73"/>
                  </a:lnTo>
                  <a:lnTo>
                    <a:pt x="48" y="121"/>
                  </a:lnTo>
                  <a:lnTo>
                    <a:pt x="48" y="113"/>
                  </a:lnTo>
                  <a:lnTo>
                    <a:pt x="48" y="113"/>
                  </a:lnTo>
                  <a:lnTo>
                    <a:pt x="32" y="161"/>
                  </a:lnTo>
                  <a:lnTo>
                    <a:pt x="32" y="153"/>
                  </a:lnTo>
                  <a:lnTo>
                    <a:pt x="32" y="153"/>
                  </a:lnTo>
                  <a:lnTo>
                    <a:pt x="48" y="209"/>
                  </a:lnTo>
                  <a:lnTo>
                    <a:pt x="48" y="201"/>
                  </a:lnTo>
                  <a:lnTo>
                    <a:pt x="48" y="201"/>
                  </a:lnTo>
                  <a:lnTo>
                    <a:pt x="96" y="249"/>
                  </a:lnTo>
                  <a:lnTo>
                    <a:pt x="88" y="241"/>
                  </a:lnTo>
                  <a:lnTo>
                    <a:pt x="88" y="241"/>
                  </a:lnTo>
                  <a:lnTo>
                    <a:pt x="168" y="265"/>
                  </a:lnTo>
                  <a:lnTo>
                    <a:pt x="168" y="265"/>
                  </a:lnTo>
                  <a:lnTo>
                    <a:pt x="168" y="265"/>
                  </a:lnTo>
                  <a:lnTo>
                    <a:pt x="256" y="281"/>
                  </a:lnTo>
                  <a:lnTo>
                    <a:pt x="248" y="281"/>
                  </a:lnTo>
                  <a:lnTo>
                    <a:pt x="248" y="281"/>
                  </a:lnTo>
                  <a:lnTo>
                    <a:pt x="336" y="265"/>
                  </a:lnTo>
                  <a:lnTo>
                    <a:pt x="336" y="265"/>
                  </a:lnTo>
                  <a:lnTo>
                    <a:pt x="336" y="265"/>
                  </a:lnTo>
                  <a:lnTo>
                    <a:pt x="408" y="241"/>
                  </a:lnTo>
                  <a:lnTo>
                    <a:pt x="400" y="249"/>
                  </a:lnTo>
                  <a:lnTo>
                    <a:pt x="400" y="249"/>
                  </a:lnTo>
                  <a:lnTo>
                    <a:pt x="448" y="201"/>
                  </a:lnTo>
                  <a:lnTo>
                    <a:pt x="440" y="201"/>
                  </a:lnTo>
                  <a:lnTo>
                    <a:pt x="440" y="201"/>
                  </a:lnTo>
                  <a:lnTo>
                    <a:pt x="464" y="145"/>
                  </a:lnTo>
                  <a:lnTo>
                    <a:pt x="464" y="145"/>
                  </a:lnTo>
                  <a:lnTo>
                    <a:pt x="496" y="161"/>
                  </a:lnTo>
                  <a:lnTo>
                    <a:pt x="496" y="161"/>
                  </a:lnTo>
                  <a:lnTo>
                    <a:pt x="472" y="217"/>
                  </a:lnTo>
                  <a:lnTo>
                    <a:pt x="472" y="217"/>
                  </a:lnTo>
                  <a:lnTo>
                    <a:pt x="472" y="225"/>
                  </a:lnTo>
                  <a:lnTo>
                    <a:pt x="424" y="273"/>
                  </a:lnTo>
                  <a:lnTo>
                    <a:pt x="424" y="273"/>
                  </a:lnTo>
                  <a:lnTo>
                    <a:pt x="416" y="273"/>
                  </a:lnTo>
                  <a:lnTo>
                    <a:pt x="344" y="297"/>
                  </a:lnTo>
                  <a:lnTo>
                    <a:pt x="344" y="297"/>
                  </a:lnTo>
                  <a:lnTo>
                    <a:pt x="344" y="297"/>
                  </a:lnTo>
                  <a:lnTo>
                    <a:pt x="256" y="313"/>
                  </a:lnTo>
                  <a:lnTo>
                    <a:pt x="256" y="313"/>
                  </a:lnTo>
                  <a:lnTo>
                    <a:pt x="248" y="313"/>
                  </a:lnTo>
                  <a:lnTo>
                    <a:pt x="160" y="297"/>
                  </a:lnTo>
                  <a:lnTo>
                    <a:pt x="160" y="297"/>
                  </a:lnTo>
                  <a:lnTo>
                    <a:pt x="160" y="297"/>
                  </a:lnTo>
                  <a:lnTo>
                    <a:pt x="80" y="273"/>
                  </a:lnTo>
                  <a:lnTo>
                    <a:pt x="80" y="273"/>
                  </a:lnTo>
                  <a:lnTo>
                    <a:pt x="72" y="273"/>
                  </a:lnTo>
                  <a:lnTo>
                    <a:pt x="24" y="225"/>
                  </a:lnTo>
                  <a:lnTo>
                    <a:pt x="24" y="225"/>
                  </a:lnTo>
                  <a:lnTo>
                    <a:pt x="16" y="217"/>
                  </a:lnTo>
                  <a:lnTo>
                    <a:pt x="0" y="161"/>
                  </a:lnTo>
                  <a:lnTo>
                    <a:pt x="0" y="161"/>
                  </a:lnTo>
                  <a:lnTo>
                    <a:pt x="0" y="153"/>
                  </a:lnTo>
                  <a:lnTo>
                    <a:pt x="16" y="105"/>
                  </a:lnTo>
                  <a:lnTo>
                    <a:pt x="16" y="105"/>
                  </a:lnTo>
                  <a:lnTo>
                    <a:pt x="24" y="97"/>
                  </a:lnTo>
                  <a:lnTo>
                    <a:pt x="72" y="49"/>
                  </a:lnTo>
                  <a:lnTo>
                    <a:pt x="72" y="49"/>
                  </a:lnTo>
                  <a:lnTo>
                    <a:pt x="80" y="40"/>
                  </a:lnTo>
                  <a:lnTo>
                    <a:pt x="160" y="8"/>
                  </a:lnTo>
                  <a:lnTo>
                    <a:pt x="160" y="8"/>
                  </a:lnTo>
                  <a:lnTo>
                    <a:pt x="160" y="8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336" y="8"/>
                  </a:lnTo>
                  <a:lnTo>
                    <a:pt x="336" y="8"/>
                  </a:lnTo>
                  <a:lnTo>
                    <a:pt x="344" y="8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24" y="49"/>
                  </a:lnTo>
                  <a:lnTo>
                    <a:pt x="472" y="97"/>
                  </a:lnTo>
                  <a:lnTo>
                    <a:pt x="472" y="97"/>
                  </a:lnTo>
                  <a:lnTo>
                    <a:pt x="472" y="97"/>
                  </a:lnTo>
                  <a:lnTo>
                    <a:pt x="496" y="145"/>
                  </a:lnTo>
                  <a:lnTo>
                    <a:pt x="464" y="16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89" name="Freeform 389"/>
            <p:cNvSpPr>
              <a:spLocks/>
            </p:cNvSpPr>
            <p:nvPr/>
          </p:nvSpPr>
          <p:spPr bwMode="auto">
            <a:xfrm>
              <a:off x="959" y="2322"/>
              <a:ext cx="32" cy="16"/>
            </a:xfrm>
            <a:custGeom>
              <a:avLst/>
              <a:gdLst>
                <a:gd name="T0" fmla="*/ 0 w 32"/>
                <a:gd name="T1" fmla="*/ 0 h 16"/>
                <a:gd name="T2" fmla="*/ 0 w 32"/>
                <a:gd name="T3" fmla="*/ 0 h 16"/>
                <a:gd name="T4" fmla="*/ 0 w 32"/>
                <a:gd name="T5" fmla="*/ 16 h 16"/>
                <a:gd name="T6" fmla="*/ 32 w 32"/>
                <a:gd name="T7" fmla="*/ 0 h 16"/>
                <a:gd name="T8" fmla="*/ 32 w 32"/>
                <a:gd name="T9" fmla="*/ 16 h 16"/>
                <a:gd name="T10" fmla="*/ 32 w 32"/>
                <a:gd name="T11" fmla="*/ 16 h 16"/>
                <a:gd name="T12" fmla="*/ 0 w 32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32" y="0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90" name="Rectangle 390"/>
            <p:cNvSpPr>
              <a:spLocks noChangeArrowheads="1"/>
            </p:cNvSpPr>
            <p:nvPr/>
          </p:nvSpPr>
          <p:spPr bwMode="auto">
            <a:xfrm>
              <a:off x="583" y="2250"/>
              <a:ext cx="36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FF"/>
                  </a:solidFill>
                  <a:latin typeface="Times" panose="02020603050405020304" pitchFamily="18" charset="0"/>
                </a:rPr>
                <a:t>SFO</a:t>
              </a:r>
              <a:endParaRPr lang="en-US"/>
            </a:p>
          </p:txBody>
        </p:sp>
        <p:sp>
          <p:nvSpPr>
            <p:cNvPr id="256391" name="Freeform 391"/>
            <p:cNvSpPr>
              <a:spLocks/>
            </p:cNvSpPr>
            <p:nvPr/>
          </p:nvSpPr>
          <p:spPr bwMode="auto">
            <a:xfrm>
              <a:off x="3736" y="2266"/>
              <a:ext cx="464" cy="280"/>
            </a:xfrm>
            <a:custGeom>
              <a:avLst/>
              <a:gdLst>
                <a:gd name="T0" fmla="*/ 464 w 464"/>
                <a:gd name="T1" fmla="*/ 136 h 280"/>
                <a:gd name="T2" fmla="*/ 440 w 464"/>
                <a:gd name="T3" fmla="*/ 88 h 280"/>
                <a:gd name="T4" fmla="*/ 392 w 464"/>
                <a:gd name="T5" fmla="*/ 40 h 280"/>
                <a:gd name="T6" fmla="*/ 320 w 464"/>
                <a:gd name="T7" fmla="*/ 8 h 280"/>
                <a:gd name="T8" fmla="*/ 232 w 464"/>
                <a:gd name="T9" fmla="*/ 0 h 280"/>
                <a:gd name="T10" fmla="*/ 144 w 464"/>
                <a:gd name="T11" fmla="*/ 8 h 280"/>
                <a:gd name="T12" fmla="*/ 64 w 464"/>
                <a:gd name="T13" fmla="*/ 40 h 280"/>
                <a:gd name="T14" fmla="*/ 16 w 464"/>
                <a:gd name="T15" fmla="*/ 88 h 280"/>
                <a:gd name="T16" fmla="*/ 0 w 464"/>
                <a:gd name="T17" fmla="*/ 136 h 280"/>
                <a:gd name="T18" fmla="*/ 16 w 464"/>
                <a:gd name="T19" fmla="*/ 192 h 280"/>
                <a:gd name="T20" fmla="*/ 64 w 464"/>
                <a:gd name="T21" fmla="*/ 240 h 280"/>
                <a:gd name="T22" fmla="*/ 144 w 464"/>
                <a:gd name="T23" fmla="*/ 264 h 280"/>
                <a:gd name="T24" fmla="*/ 232 w 464"/>
                <a:gd name="T25" fmla="*/ 280 h 280"/>
                <a:gd name="T26" fmla="*/ 320 w 464"/>
                <a:gd name="T27" fmla="*/ 264 h 280"/>
                <a:gd name="T28" fmla="*/ 392 w 464"/>
                <a:gd name="T29" fmla="*/ 240 h 280"/>
                <a:gd name="T30" fmla="*/ 440 w 464"/>
                <a:gd name="T31" fmla="*/ 192 h 280"/>
                <a:gd name="T32" fmla="*/ 464 w 464"/>
                <a:gd name="T33" fmla="*/ 13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4" h="280">
                  <a:moveTo>
                    <a:pt x="464" y="136"/>
                  </a:moveTo>
                  <a:lnTo>
                    <a:pt x="440" y="88"/>
                  </a:lnTo>
                  <a:lnTo>
                    <a:pt x="392" y="40"/>
                  </a:lnTo>
                  <a:lnTo>
                    <a:pt x="320" y="8"/>
                  </a:lnTo>
                  <a:lnTo>
                    <a:pt x="232" y="0"/>
                  </a:lnTo>
                  <a:lnTo>
                    <a:pt x="144" y="8"/>
                  </a:lnTo>
                  <a:lnTo>
                    <a:pt x="64" y="40"/>
                  </a:lnTo>
                  <a:lnTo>
                    <a:pt x="16" y="88"/>
                  </a:lnTo>
                  <a:lnTo>
                    <a:pt x="0" y="136"/>
                  </a:lnTo>
                  <a:lnTo>
                    <a:pt x="16" y="192"/>
                  </a:lnTo>
                  <a:lnTo>
                    <a:pt x="64" y="240"/>
                  </a:lnTo>
                  <a:lnTo>
                    <a:pt x="144" y="264"/>
                  </a:lnTo>
                  <a:lnTo>
                    <a:pt x="232" y="280"/>
                  </a:lnTo>
                  <a:lnTo>
                    <a:pt x="320" y="264"/>
                  </a:lnTo>
                  <a:lnTo>
                    <a:pt x="392" y="240"/>
                  </a:lnTo>
                  <a:lnTo>
                    <a:pt x="440" y="192"/>
                  </a:lnTo>
                  <a:lnTo>
                    <a:pt x="464" y="13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92" name="Freeform 392"/>
            <p:cNvSpPr>
              <a:spLocks/>
            </p:cNvSpPr>
            <p:nvPr/>
          </p:nvSpPr>
          <p:spPr bwMode="auto">
            <a:xfrm>
              <a:off x="3720" y="2250"/>
              <a:ext cx="496" cy="312"/>
            </a:xfrm>
            <a:custGeom>
              <a:avLst/>
              <a:gdLst>
                <a:gd name="T0" fmla="*/ 440 w 496"/>
                <a:gd name="T1" fmla="*/ 112 h 312"/>
                <a:gd name="T2" fmla="*/ 448 w 496"/>
                <a:gd name="T3" fmla="*/ 120 h 312"/>
                <a:gd name="T4" fmla="*/ 400 w 496"/>
                <a:gd name="T5" fmla="*/ 72 h 312"/>
                <a:gd name="T6" fmla="*/ 328 w 496"/>
                <a:gd name="T7" fmla="*/ 40 h 312"/>
                <a:gd name="T8" fmla="*/ 336 w 496"/>
                <a:gd name="T9" fmla="*/ 40 h 312"/>
                <a:gd name="T10" fmla="*/ 248 w 496"/>
                <a:gd name="T11" fmla="*/ 32 h 312"/>
                <a:gd name="T12" fmla="*/ 160 w 496"/>
                <a:gd name="T13" fmla="*/ 40 h 312"/>
                <a:gd name="T14" fmla="*/ 168 w 496"/>
                <a:gd name="T15" fmla="*/ 40 h 312"/>
                <a:gd name="T16" fmla="*/ 96 w 496"/>
                <a:gd name="T17" fmla="*/ 72 h 312"/>
                <a:gd name="T18" fmla="*/ 48 w 496"/>
                <a:gd name="T19" fmla="*/ 120 h 312"/>
                <a:gd name="T20" fmla="*/ 48 w 496"/>
                <a:gd name="T21" fmla="*/ 112 h 312"/>
                <a:gd name="T22" fmla="*/ 32 w 496"/>
                <a:gd name="T23" fmla="*/ 152 h 312"/>
                <a:gd name="T24" fmla="*/ 48 w 496"/>
                <a:gd name="T25" fmla="*/ 208 h 312"/>
                <a:gd name="T26" fmla="*/ 48 w 496"/>
                <a:gd name="T27" fmla="*/ 200 h 312"/>
                <a:gd name="T28" fmla="*/ 88 w 496"/>
                <a:gd name="T29" fmla="*/ 240 h 312"/>
                <a:gd name="T30" fmla="*/ 168 w 496"/>
                <a:gd name="T31" fmla="*/ 264 h 312"/>
                <a:gd name="T32" fmla="*/ 168 w 496"/>
                <a:gd name="T33" fmla="*/ 264 h 312"/>
                <a:gd name="T34" fmla="*/ 248 w 496"/>
                <a:gd name="T35" fmla="*/ 280 h 312"/>
                <a:gd name="T36" fmla="*/ 336 w 496"/>
                <a:gd name="T37" fmla="*/ 264 h 312"/>
                <a:gd name="T38" fmla="*/ 336 w 496"/>
                <a:gd name="T39" fmla="*/ 264 h 312"/>
                <a:gd name="T40" fmla="*/ 400 w 496"/>
                <a:gd name="T41" fmla="*/ 248 h 312"/>
                <a:gd name="T42" fmla="*/ 448 w 496"/>
                <a:gd name="T43" fmla="*/ 200 h 312"/>
                <a:gd name="T44" fmla="*/ 440 w 496"/>
                <a:gd name="T45" fmla="*/ 200 h 312"/>
                <a:gd name="T46" fmla="*/ 464 w 496"/>
                <a:gd name="T47" fmla="*/ 144 h 312"/>
                <a:gd name="T48" fmla="*/ 496 w 496"/>
                <a:gd name="T49" fmla="*/ 160 h 312"/>
                <a:gd name="T50" fmla="*/ 472 w 496"/>
                <a:gd name="T51" fmla="*/ 216 h 312"/>
                <a:gd name="T52" fmla="*/ 424 w 496"/>
                <a:gd name="T53" fmla="*/ 272 h 312"/>
                <a:gd name="T54" fmla="*/ 416 w 496"/>
                <a:gd name="T55" fmla="*/ 272 h 312"/>
                <a:gd name="T56" fmla="*/ 344 w 496"/>
                <a:gd name="T57" fmla="*/ 296 h 312"/>
                <a:gd name="T58" fmla="*/ 256 w 496"/>
                <a:gd name="T59" fmla="*/ 312 h 312"/>
                <a:gd name="T60" fmla="*/ 248 w 496"/>
                <a:gd name="T61" fmla="*/ 312 h 312"/>
                <a:gd name="T62" fmla="*/ 160 w 496"/>
                <a:gd name="T63" fmla="*/ 296 h 312"/>
                <a:gd name="T64" fmla="*/ 80 w 496"/>
                <a:gd name="T65" fmla="*/ 272 h 312"/>
                <a:gd name="T66" fmla="*/ 72 w 496"/>
                <a:gd name="T67" fmla="*/ 272 h 312"/>
                <a:gd name="T68" fmla="*/ 24 w 496"/>
                <a:gd name="T69" fmla="*/ 224 h 312"/>
                <a:gd name="T70" fmla="*/ 0 w 496"/>
                <a:gd name="T71" fmla="*/ 160 h 312"/>
                <a:gd name="T72" fmla="*/ 0 w 496"/>
                <a:gd name="T73" fmla="*/ 152 h 312"/>
                <a:gd name="T74" fmla="*/ 16 w 496"/>
                <a:gd name="T75" fmla="*/ 104 h 312"/>
                <a:gd name="T76" fmla="*/ 72 w 496"/>
                <a:gd name="T77" fmla="*/ 48 h 312"/>
                <a:gd name="T78" fmla="*/ 80 w 496"/>
                <a:gd name="T79" fmla="*/ 40 h 312"/>
                <a:gd name="T80" fmla="*/ 160 w 496"/>
                <a:gd name="T81" fmla="*/ 8 h 312"/>
                <a:gd name="T82" fmla="*/ 248 w 496"/>
                <a:gd name="T83" fmla="*/ 0 h 312"/>
                <a:gd name="T84" fmla="*/ 248 w 496"/>
                <a:gd name="T85" fmla="*/ 0 h 312"/>
                <a:gd name="T86" fmla="*/ 336 w 496"/>
                <a:gd name="T87" fmla="*/ 8 h 312"/>
                <a:gd name="T88" fmla="*/ 416 w 496"/>
                <a:gd name="T89" fmla="*/ 40 h 312"/>
                <a:gd name="T90" fmla="*/ 424 w 496"/>
                <a:gd name="T91" fmla="*/ 48 h 312"/>
                <a:gd name="T92" fmla="*/ 472 w 496"/>
                <a:gd name="T93" fmla="*/ 96 h 312"/>
                <a:gd name="T94" fmla="*/ 496 w 496"/>
                <a:gd name="T95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6" h="312">
                  <a:moveTo>
                    <a:pt x="464" y="160"/>
                  </a:moveTo>
                  <a:lnTo>
                    <a:pt x="440" y="112"/>
                  </a:lnTo>
                  <a:lnTo>
                    <a:pt x="448" y="120"/>
                  </a:lnTo>
                  <a:lnTo>
                    <a:pt x="448" y="120"/>
                  </a:lnTo>
                  <a:lnTo>
                    <a:pt x="400" y="72"/>
                  </a:lnTo>
                  <a:lnTo>
                    <a:pt x="400" y="72"/>
                  </a:lnTo>
                  <a:lnTo>
                    <a:pt x="400" y="72"/>
                  </a:lnTo>
                  <a:lnTo>
                    <a:pt x="328" y="40"/>
                  </a:lnTo>
                  <a:lnTo>
                    <a:pt x="336" y="40"/>
                  </a:lnTo>
                  <a:lnTo>
                    <a:pt x="336" y="40"/>
                  </a:lnTo>
                  <a:lnTo>
                    <a:pt x="248" y="32"/>
                  </a:lnTo>
                  <a:lnTo>
                    <a:pt x="248" y="32"/>
                  </a:lnTo>
                  <a:lnTo>
                    <a:pt x="248" y="32"/>
                  </a:lnTo>
                  <a:lnTo>
                    <a:pt x="160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88" y="72"/>
                  </a:lnTo>
                  <a:lnTo>
                    <a:pt x="96" y="72"/>
                  </a:lnTo>
                  <a:lnTo>
                    <a:pt x="96" y="72"/>
                  </a:lnTo>
                  <a:lnTo>
                    <a:pt x="48" y="120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32" y="160"/>
                  </a:lnTo>
                  <a:lnTo>
                    <a:pt x="32" y="152"/>
                  </a:lnTo>
                  <a:lnTo>
                    <a:pt x="32" y="152"/>
                  </a:lnTo>
                  <a:lnTo>
                    <a:pt x="48" y="208"/>
                  </a:lnTo>
                  <a:lnTo>
                    <a:pt x="48" y="200"/>
                  </a:lnTo>
                  <a:lnTo>
                    <a:pt x="48" y="200"/>
                  </a:lnTo>
                  <a:lnTo>
                    <a:pt x="96" y="248"/>
                  </a:lnTo>
                  <a:lnTo>
                    <a:pt x="88" y="240"/>
                  </a:lnTo>
                  <a:lnTo>
                    <a:pt x="88" y="240"/>
                  </a:lnTo>
                  <a:lnTo>
                    <a:pt x="168" y="264"/>
                  </a:lnTo>
                  <a:lnTo>
                    <a:pt x="168" y="264"/>
                  </a:lnTo>
                  <a:lnTo>
                    <a:pt x="168" y="264"/>
                  </a:lnTo>
                  <a:lnTo>
                    <a:pt x="256" y="280"/>
                  </a:lnTo>
                  <a:lnTo>
                    <a:pt x="248" y="280"/>
                  </a:lnTo>
                  <a:lnTo>
                    <a:pt x="248" y="280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408" y="240"/>
                  </a:lnTo>
                  <a:lnTo>
                    <a:pt x="400" y="248"/>
                  </a:lnTo>
                  <a:lnTo>
                    <a:pt x="400" y="248"/>
                  </a:lnTo>
                  <a:lnTo>
                    <a:pt x="448" y="200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96" y="160"/>
                  </a:lnTo>
                  <a:lnTo>
                    <a:pt x="496" y="160"/>
                  </a:lnTo>
                  <a:lnTo>
                    <a:pt x="472" y="216"/>
                  </a:lnTo>
                  <a:lnTo>
                    <a:pt x="472" y="216"/>
                  </a:lnTo>
                  <a:lnTo>
                    <a:pt x="472" y="224"/>
                  </a:lnTo>
                  <a:lnTo>
                    <a:pt x="424" y="272"/>
                  </a:lnTo>
                  <a:lnTo>
                    <a:pt x="424" y="272"/>
                  </a:lnTo>
                  <a:lnTo>
                    <a:pt x="416" y="272"/>
                  </a:lnTo>
                  <a:lnTo>
                    <a:pt x="344" y="296"/>
                  </a:lnTo>
                  <a:lnTo>
                    <a:pt x="344" y="296"/>
                  </a:lnTo>
                  <a:lnTo>
                    <a:pt x="344" y="296"/>
                  </a:lnTo>
                  <a:lnTo>
                    <a:pt x="256" y="312"/>
                  </a:lnTo>
                  <a:lnTo>
                    <a:pt x="256" y="312"/>
                  </a:lnTo>
                  <a:lnTo>
                    <a:pt x="248" y="312"/>
                  </a:lnTo>
                  <a:lnTo>
                    <a:pt x="160" y="296"/>
                  </a:lnTo>
                  <a:lnTo>
                    <a:pt x="160" y="296"/>
                  </a:lnTo>
                  <a:lnTo>
                    <a:pt x="160" y="296"/>
                  </a:lnTo>
                  <a:lnTo>
                    <a:pt x="80" y="272"/>
                  </a:lnTo>
                  <a:lnTo>
                    <a:pt x="80" y="272"/>
                  </a:lnTo>
                  <a:lnTo>
                    <a:pt x="72" y="272"/>
                  </a:lnTo>
                  <a:lnTo>
                    <a:pt x="24" y="224"/>
                  </a:lnTo>
                  <a:lnTo>
                    <a:pt x="24" y="224"/>
                  </a:lnTo>
                  <a:lnTo>
                    <a:pt x="16" y="21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24" y="9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40"/>
                  </a:lnTo>
                  <a:lnTo>
                    <a:pt x="160" y="8"/>
                  </a:lnTo>
                  <a:lnTo>
                    <a:pt x="160" y="8"/>
                  </a:lnTo>
                  <a:lnTo>
                    <a:pt x="160" y="8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336" y="8"/>
                  </a:lnTo>
                  <a:lnTo>
                    <a:pt x="336" y="8"/>
                  </a:lnTo>
                  <a:lnTo>
                    <a:pt x="344" y="8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24" y="48"/>
                  </a:lnTo>
                  <a:lnTo>
                    <a:pt x="472" y="96"/>
                  </a:lnTo>
                  <a:lnTo>
                    <a:pt x="472" y="96"/>
                  </a:lnTo>
                  <a:lnTo>
                    <a:pt x="472" y="96"/>
                  </a:lnTo>
                  <a:lnTo>
                    <a:pt x="496" y="144"/>
                  </a:lnTo>
                  <a:lnTo>
                    <a:pt x="464" y="16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93" name="Freeform 393"/>
            <p:cNvSpPr>
              <a:spLocks/>
            </p:cNvSpPr>
            <p:nvPr/>
          </p:nvSpPr>
          <p:spPr bwMode="auto">
            <a:xfrm>
              <a:off x="4184" y="2394"/>
              <a:ext cx="32" cy="16"/>
            </a:xfrm>
            <a:custGeom>
              <a:avLst/>
              <a:gdLst>
                <a:gd name="T0" fmla="*/ 0 w 32"/>
                <a:gd name="T1" fmla="*/ 0 h 16"/>
                <a:gd name="T2" fmla="*/ 0 w 32"/>
                <a:gd name="T3" fmla="*/ 0 h 16"/>
                <a:gd name="T4" fmla="*/ 0 w 32"/>
                <a:gd name="T5" fmla="*/ 16 h 16"/>
                <a:gd name="T6" fmla="*/ 32 w 32"/>
                <a:gd name="T7" fmla="*/ 0 h 16"/>
                <a:gd name="T8" fmla="*/ 32 w 32"/>
                <a:gd name="T9" fmla="*/ 16 h 16"/>
                <a:gd name="T10" fmla="*/ 32 w 32"/>
                <a:gd name="T11" fmla="*/ 16 h 16"/>
                <a:gd name="T12" fmla="*/ 0 w 32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32" y="0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94" name="Rectangle 394"/>
            <p:cNvSpPr>
              <a:spLocks noChangeArrowheads="1"/>
            </p:cNvSpPr>
            <p:nvPr/>
          </p:nvSpPr>
          <p:spPr bwMode="auto">
            <a:xfrm>
              <a:off x="3800" y="2322"/>
              <a:ext cx="37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FF"/>
                  </a:solidFill>
                  <a:latin typeface="Times" panose="02020603050405020304" pitchFamily="18" charset="0"/>
                </a:rPr>
                <a:t>BWI</a:t>
              </a:r>
              <a:endParaRPr lang="en-US"/>
            </a:p>
          </p:txBody>
        </p:sp>
        <p:sp>
          <p:nvSpPr>
            <p:cNvPr id="256395" name="Freeform 395"/>
            <p:cNvSpPr>
              <a:spLocks/>
            </p:cNvSpPr>
            <p:nvPr/>
          </p:nvSpPr>
          <p:spPr bwMode="auto">
            <a:xfrm>
              <a:off x="4216" y="1201"/>
              <a:ext cx="464" cy="280"/>
            </a:xfrm>
            <a:custGeom>
              <a:avLst/>
              <a:gdLst>
                <a:gd name="T0" fmla="*/ 464 w 464"/>
                <a:gd name="T1" fmla="*/ 136 h 280"/>
                <a:gd name="T2" fmla="*/ 440 w 464"/>
                <a:gd name="T3" fmla="*/ 88 h 280"/>
                <a:gd name="T4" fmla="*/ 392 w 464"/>
                <a:gd name="T5" fmla="*/ 40 h 280"/>
                <a:gd name="T6" fmla="*/ 320 w 464"/>
                <a:gd name="T7" fmla="*/ 8 h 280"/>
                <a:gd name="T8" fmla="*/ 232 w 464"/>
                <a:gd name="T9" fmla="*/ 0 h 280"/>
                <a:gd name="T10" fmla="*/ 144 w 464"/>
                <a:gd name="T11" fmla="*/ 8 h 280"/>
                <a:gd name="T12" fmla="*/ 64 w 464"/>
                <a:gd name="T13" fmla="*/ 40 h 280"/>
                <a:gd name="T14" fmla="*/ 16 w 464"/>
                <a:gd name="T15" fmla="*/ 88 h 280"/>
                <a:gd name="T16" fmla="*/ 0 w 464"/>
                <a:gd name="T17" fmla="*/ 136 h 280"/>
                <a:gd name="T18" fmla="*/ 16 w 464"/>
                <a:gd name="T19" fmla="*/ 192 h 280"/>
                <a:gd name="T20" fmla="*/ 64 w 464"/>
                <a:gd name="T21" fmla="*/ 240 h 280"/>
                <a:gd name="T22" fmla="*/ 144 w 464"/>
                <a:gd name="T23" fmla="*/ 264 h 280"/>
                <a:gd name="T24" fmla="*/ 232 w 464"/>
                <a:gd name="T25" fmla="*/ 280 h 280"/>
                <a:gd name="T26" fmla="*/ 320 w 464"/>
                <a:gd name="T27" fmla="*/ 264 h 280"/>
                <a:gd name="T28" fmla="*/ 392 w 464"/>
                <a:gd name="T29" fmla="*/ 240 h 280"/>
                <a:gd name="T30" fmla="*/ 440 w 464"/>
                <a:gd name="T31" fmla="*/ 192 h 280"/>
                <a:gd name="T32" fmla="*/ 464 w 464"/>
                <a:gd name="T33" fmla="*/ 13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4" h="280">
                  <a:moveTo>
                    <a:pt x="464" y="136"/>
                  </a:moveTo>
                  <a:lnTo>
                    <a:pt x="440" y="88"/>
                  </a:lnTo>
                  <a:lnTo>
                    <a:pt x="392" y="40"/>
                  </a:lnTo>
                  <a:lnTo>
                    <a:pt x="320" y="8"/>
                  </a:lnTo>
                  <a:lnTo>
                    <a:pt x="232" y="0"/>
                  </a:lnTo>
                  <a:lnTo>
                    <a:pt x="144" y="8"/>
                  </a:lnTo>
                  <a:lnTo>
                    <a:pt x="64" y="40"/>
                  </a:lnTo>
                  <a:lnTo>
                    <a:pt x="16" y="88"/>
                  </a:lnTo>
                  <a:lnTo>
                    <a:pt x="0" y="136"/>
                  </a:lnTo>
                  <a:lnTo>
                    <a:pt x="16" y="192"/>
                  </a:lnTo>
                  <a:lnTo>
                    <a:pt x="64" y="240"/>
                  </a:lnTo>
                  <a:lnTo>
                    <a:pt x="144" y="264"/>
                  </a:lnTo>
                  <a:lnTo>
                    <a:pt x="232" y="280"/>
                  </a:lnTo>
                  <a:lnTo>
                    <a:pt x="320" y="264"/>
                  </a:lnTo>
                  <a:lnTo>
                    <a:pt x="392" y="240"/>
                  </a:lnTo>
                  <a:lnTo>
                    <a:pt x="440" y="192"/>
                  </a:lnTo>
                  <a:lnTo>
                    <a:pt x="464" y="13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96" name="Freeform 396"/>
            <p:cNvSpPr>
              <a:spLocks/>
            </p:cNvSpPr>
            <p:nvPr/>
          </p:nvSpPr>
          <p:spPr bwMode="auto">
            <a:xfrm>
              <a:off x="4200" y="1185"/>
              <a:ext cx="496" cy="312"/>
            </a:xfrm>
            <a:custGeom>
              <a:avLst/>
              <a:gdLst>
                <a:gd name="T0" fmla="*/ 440 w 496"/>
                <a:gd name="T1" fmla="*/ 112 h 312"/>
                <a:gd name="T2" fmla="*/ 448 w 496"/>
                <a:gd name="T3" fmla="*/ 120 h 312"/>
                <a:gd name="T4" fmla="*/ 400 w 496"/>
                <a:gd name="T5" fmla="*/ 72 h 312"/>
                <a:gd name="T6" fmla="*/ 328 w 496"/>
                <a:gd name="T7" fmla="*/ 40 h 312"/>
                <a:gd name="T8" fmla="*/ 336 w 496"/>
                <a:gd name="T9" fmla="*/ 40 h 312"/>
                <a:gd name="T10" fmla="*/ 248 w 496"/>
                <a:gd name="T11" fmla="*/ 32 h 312"/>
                <a:gd name="T12" fmla="*/ 160 w 496"/>
                <a:gd name="T13" fmla="*/ 40 h 312"/>
                <a:gd name="T14" fmla="*/ 168 w 496"/>
                <a:gd name="T15" fmla="*/ 40 h 312"/>
                <a:gd name="T16" fmla="*/ 96 w 496"/>
                <a:gd name="T17" fmla="*/ 72 h 312"/>
                <a:gd name="T18" fmla="*/ 48 w 496"/>
                <a:gd name="T19" fmla="*/ 120 h 312"/>
                <a:gd name="T20" fmla="*/ 48 w 496"/>
                <a:gd name="T21" fmla="*/ 112 h 312"/>
                <a:gd name="T22" fmla="*/ 32 w 496"/>
                <a:gd name="T23" fmla="*/ 152 h 312"/>
                <a:gd name="T24" fmla="*/ 48 w 496"/>
                <a:gd name="T25" fmla="*/ 208 h 312"/>
                <a:gd name="T26" fmla="*/ 48 w 496"/>
                <a:gd name="T27" fmla="*/ 200 h 312"/>
                <a:gd name="T28" fmla="*/ 88 w 496"/>
                <a:gd name="T29" fmla="*/ 240 h 312"/>
                <a:gd name="T30" fmla="*/ 168 w 496"/>
                <a:gd name="T31" fmla="*/ 264 h 312"/>
                <a:gd name="T32" fmla="*/ 168 w 496"/>
                <a:gd name="T33" fmla="*/ 264 h 312"/>
                <a:gd name="T34" fmla="*/ 248 w 496"/>
                <a:gd name="T35" fmla="*/ 280 h 312"/>
                <a:gd name="T36" fmla="*/ 336 w 496"/>
                <a:gd name="T37" fmla="*/ 264 h 312"/>
                <a:gd name="T38" fmla="*/ 336 w 496"/>
                <a:gd name="T39" fmla="*/ 264 h 312"/>
                <a:gd name="T40" fmla="*/ 400 w 496"/>
                <a:gd name="T41" fmla="*/ 248 h 312"/>
                <a:gd name="T42" fmla="*/ 448 w 496"/>
                <a:gd name="T43" fmla="*/ 200 h 312"/>
                <a:gd name="T44" fmla="*/ 440 w 496"/>
                <a:gd name="T45" fmla="*/ 200 h 312"/>
                <a:gd name="T46" fmla="*/ 464 w 496"/>
                <a:gd name="T47" fmla="*/ 144 h 312"/>
                <a:gd name="T48" fmla="*/ 496 w 496"/>
                <a:gd name="T49" fmla="*/ 160 h 312"/>
                <a:gd name="T50" fmla="*/ 472 w 496"/>
                <a:gd name="T51" fmla="*/ 216 h 312"/>
                <a:gd name="T52" fmla="*/ 424 w 496"/>
                <a:gd name="T53" fmla="*/ 272 h 312"/>
                <a:gd name="T54" fmla="*/ 416 w 496"/>
                <a:gd name="T55" fmla="*/ 272 h 312"/>
                <a:gd name="T56" fmla="*/ 344 w 496"/>
                <a:gd name="T57" fmla="*/ 296 h 312"/>
                <a:gd name="T58" fmla="*/ 256 w 496"/>
                <a:gd name="T59" fmla="*/ 312 h 312"/>
                <a:gd name="T60" fmla="*/ 248 w 496"/>
                <a:gd name="T61" fmla="*/ 312 h 312"/>
                <a:gd name="T62" fmla="*/ 160 w 496"/>
                <a:gd name="T63" fmla="*/ 296 h 312"/>
                <a:gd name="T64" fmla="*/ 80 w 496"/>
                <a:gd name="T65" fmla="*/ 272 h 312"/>
                <a:gd name="T66" fmla="*/ 72 w 496"/>
                <a:gd name="T67" fmla="*/ 272 h 312"/>
                <a:gd name="T68" fmla="*/ 24 w 496"/>
                <a:gd name="T69" fmla="*/ 224 h 312"/>
                <a:gd name="T70" fmla="*/ 0 w 496"/>
                <a:gd name="T71" fmla="*/ 160 h 312"/>
                <a:gd name="T72" fmla="*/ 0 w 496"/>
                <a:gd name="T73" fmla="*/ 152 h 312"/>
                <a:gd name="T74" fmla="*/ 16 w 496"/>
                <a:gd name="T75" fmla="*/ 104 h 312"/>
                <a:gd name="T76" fmla="*/ 72 w 496"/>
                <a:gd name="T77" fmla="*/ 48 h 312"/>
                <a:gd name="T78" fmla="*/ 80 w 496"/>
                <a:gd name="T79" fmla="*/ 40 h 312"/>
                <a:gd name="T80" fmla="*/ 160 w 496"/>
                <a:gd name="T81" fmla="*/ 8 h 312"/>
                <a:gd name="T82" fmla="*/ 248 w 496"/>
                <a:gd name="T83" fmla="*/ 0 h 312"/>
                <a:gd name="T84" fmla="*/ 248 w 496"/>
                <a:gd name="T85" fmla="*/ 0 h 312"/>
                <a:gd name="T86" fmla="*/ 336 w 496"/>
                <a:gd name="T87" fmla="*/ 8 h 312"/>
                <a:gd name="T88" fmla="*/ 416 w 496"/>
                <a:gd name="T89" fmla="*/ 40 h 312"/>
                <a:gd name="T90" fmla="*/ 424 w 496"/>
                <a:gd name="T91" fmla="*/ 48 h 312"/>
                <a:gd name="T92" fmla="*/ 472 w 496"/>
                <a:gd name="T93" fmla="*/ 96 h 312"/>
                <a:gd name="T94" fmla="*/ 496 w 496"/>
                <a:gd name="T95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6" h="312">
                  <a:moveTo>
                    <a:pt x="464" y="160"/>
                  </a:moveTo>
                  <a:lnTo>
                    <a:pt x="440" y="112"/>
                  </a:lnTo>
                  <a:lnTo>
                    <a:pt x="448" y="120"/>
                  </a:lnTo>
                  <a:lnTo>
                    <a:pt x="448" y="120"/>
                  </a:lnTo>
                  <a:lnTo>
                    <a:pt x="400" y="72"/>
                  </a:lnTo>
                  <a:lnTo>
                    <a:pt x="400" y="72"/>
                  </a:lnTo>
                  <a:lnTo>
                    <a:pt x="400" y="72"/>
                  </a:lnTo>
                  <a:lnTo>
                    <a:pt x="328" y="40"/>
                  </a:lnTo>
                  <a:lnTo>
                    <a:pt x="336" y="40"/>
                  </a:lnTo>
                  <a:lnTo>
                    <a:pt x="336" y="40"/>
                  </a:lnTo>
                  <a:lnTo>
                    <a:pt x="248" y="32"/>
                  </a:lnTo>
                  <a:lnTo>
                    <a:pt x="248" y="32"/>
                  </a:lnTo>
                  <a:lnTo>
                    <a:pt x="248" y="32"/>
                  </a:lnTo>
                  <a:lnTo>
                    <a:pt x="160" y="40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88" y="72"/>
                  </a:lnTo>
                  <a:lnTo>
                    <a:pt x="96" y="72"/>
                  </a:lnTo>
                  <a:lnTo>
                    <a:pt x="96" y="72"/>
                  </a:lnTo>
                  <a:lnTo>
                    <a:pt x="48" y="120"/>
                  </a:lnTo>
                  <a:lnTo>
                    <a:pt x="48" y="112"/>
                  </a:lnTo>
                  <a:lnTo>
                    <a:pt x="48" y="112"/>
                  </a:lnTo>
                  <a:lnTo>
                    <a:pt x="32" y="160"/>
                  </a:lnTo>
                  <a:lnTo>
                    <a:pt x="32" y="152"/>
                  </a:lnTo>
                  <a:lnTo>
                    <a:pt x="32" y="152"/>
                  </a:lnTo>
                  <a:lnTo>
                    <a:pt x="48" y="208"/>
                  </a:lnTo>
                  <a:lnTo>
                    <a:pt x="48" y="200"/>
                  </a:lnTo>
                  <a:lnTo>
                    <a:pt x="48" y="200"/>
                  </a:lnTo>
                  <a:lnTo>
                    <a:pt x="96" y="248"/>
                  </a:lnTo>
                  <a:lnTo>
                    <a:pt x="88" y="240"/>
                  </a:lnTo>
                  <a:lnTo>
                    <a:pt x="88" y="240"/>
                  </a:lnTo>
                  <a:lnTo>
                    <a:pt x="168" y="264"/>
                  </a:lnTo>
                  <a:lnTo>
                    <a:pt x="168" y="264"/>
                  </a:lnTo>
                  <a:lnTo>
                    <a:pt x="168" y="264"/>
                  </a:lnTo>
                  <a:lnTo>
                    <a:pt x="256" y="280"/>
                  </a:lnTo>
                  <a:lnTo>
                    <a:pt x="248" y="280"/>
                  </a:lnTo>
                  <a:lnTo>
                    <a:pt x="248" y="280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336" y="264"/>
                  </a:lnTo>
                  <a:lnTo>
                    <a:pt x="408" y="240"/>
                  </a:lnTo>
                  <a:lnTo>
                    <a:pt x="400" y="248"/>
                  </a:lnTo>
                  <a:lnTo>
                    <a:pt x="400" y="248"/>
                  </a:lnTo>
                  <a:lnTo>
                    <a:pt x="448" y="200"/>
                  </a:lnTo>
                  <a:lnTo>
                    <a:pt x="440" y="200"/>
                  </a:lnTo>
                  <a:lnTo>
                    <a:pt x="440" y="200"/>
                  </a:lnTo>
                  <a:lnTo>
                    <a:pt x="464" y="144"/>
                  </a:lnTo>
                  <a:lnTo>
                    <a:pt x="464" y="144"/>
                  </a:lnTo>
                  <a:lnTo>
                    <a:pt x="496" y="160"/>
                  </a:lnTo>
                  <a:lnTo>
                    <a:pt x="496" y="160"/>
                  </a:lnTo>
                  <a:lnTo>
                    <a:pt x="472" y="216"/>
                  </a:lnTo>
                  <a:lnTo>
                    <a:pt x="472" y="216"/>
                  </a:lnTo>
                  <a:lnTo>
                    <a:pt x="472" y="224"/>
                  </a:lnTo>
                  <a:lnTo>
                    <a:pt x="424" y="272"/>
                  </a:lnTo>
                  <a:lnTo>
                    <a:pt x="424" y="272"/>
                  </a:lnTo>
                  <a:lnTo>
                    <a:pt x="416" y="272"/>
                  </a:lnTo>
                  <a:lnTo>
                    <a:pt x="344" y="296"/>
                  </a:lnTo>
                  <a:lnTo>
                    <a:pt x="344" y="296"/>
                  </a:lnTo>
                  <a:lnTo>
                    <a:pt x="344" y="296"/>
                  </a:lnTo>
                  <a:lnTo>
                    <a:pt x="256" y="312"/>
                  </a:lnTo>
                  <a:lnTo>
                    <a:pt x="256" y="312"/>
                  </a:lnTo>
                  <a:lnTo>
                    <a:pt x="248" y="312"/>
                  </a:lnTo>
                  <a:lnTo>
                    <a:pt x="160" y="296"/>
                  </a:lnTo>
                  <a:lnTo>
                    <a:pt x="160" y="296"/>
                  </a:lnTo>
                  <a:lnTo>
                    <a:pt x="160" y="296"/>
                  </a:lnTo>
                  <a:lnTo>
                    <a:pt x="80" y="272"/>
                  </a:lnTo>
                  <a:lnTo>
                    <a:pt x="80" y="272"/>
                  </a:lnTo>
                  <a:lnTo>
                    <a:pt x="72" y="272"/>
                  </a:lnTo>
                  <a:lnTo>
                    <a:pt x="24" y="224"/>
                  </a:lnTo>
                  <a:lnTo>
                    <a:pt x="24" y="224"/>
                  </a:lnTo>
                  <a:lnTo>
                    <a:pt x="16" y="21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52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24" y="96"/>
                  </a:lnTo>
                  <a:lnTo>
                    <a:pt x="72" y="48"/>
                  </a:lnTo>
                  <a:lnTo>
                    <a:pt x="72" y="48"/>
                  </a:lnTo>
                  <a:lnTo>
                    <a:pt x="80" y="40"/>
                  </a:lnTo>
                  <a:lnTo>
                    <a:pt x="160" y="8"/>
                  </a:lnTo>
                  <a:lnTo>
                    <a:pt x="160" y="8"/>
                  </a:lnTo>
                  <a:lnTo>
                    <a:pt x="160" y="8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248" y="0"/>
                  </a:lnTo>
                  <a:lnTo>
                    <a:pt x="336" y="8"/>
                  </a:lnTo>
                  <a:lnTo>
                    <a:pt x="336" y="8"/>
                  </a:lnTo>
                  <a:lnTo>
                    <a:pt x="344" y="8"/>
                  </a:lnTo>
                  <a:lnTo>
                    <a:pt x="416" y="40"/>
                  </a:lnTo>
                  <a:lnTo>
                    <a:pt x="416" y="40"/>
                  </a:lnTo>
                  <a:lnTo>
                    <a:pt x="424" y="48"/>
                  </a:lnTo>
                  <a:lnTo>
                    <a:pt x="472" y="96"/>
                  </a:lnTo>
                  <a:lnTo>
                    <a:pt x="472" y="96"/>
                  </a:lnTo>
                  <a:lnTo>
                    <a:pt x="472" y="96"/>
                  </a:lnTo>
                  <a:lnTo>
                    <a:pt x="496" y="144"/>
                  </a:lnTo>
                  <a:lnTo>
                    <a:pt x="464" y="16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97" name="Freeform 397"/>
            <p:cNvSpPr>
              <a:spLocks/>
            </p:cNvSpPr>
            <p:nvPr/>
          </p:nvSpPr>
          <p:spPr bwMode="auto">
            <a:xfrm>
              <a:off x="4664" y="1329"/>
              <a:ext cx="32" cy="16"/>
            </a:xfrm>
            <a:custGeom>
              <a:avLst/>
              <a:gdLst>
                <a:gd name="T0" fmla="*/ 0 w 32"/>
                <a:gd name="T1" fmla="*/ 0 h 16"/>
                <a:gd name="T2" fmla="*/ 0 w 32"/>
                <a:gd name="T3" fmla="*/ 0 h 16"/>
                <a:gd name="T4" fmla="*/ 0 w 32"/>
                <a:gd name="T5" fmla="*/ 16 h 16"/>
                <a:gd name="T6" fmla="*/ 32 w 32"/>
                <a:gd name="T7" fmla="*/ 0 h 16"/>
                <a:gd name="T8" fmla="*/ 32 w 32"/>
                <a:gd name="T9" fmla="*/ 16 h 16"/>
                <a:gd name="T10" fmla="*/ 32 w 32"/>
                <a:gd name="T11" fmla="*/ 16 h 16"/>
                <a:gd name="T12" fmla="*/ 0 w 32"/>
                <a:gd name="T1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6">
                  <a:moveTo>
                    <a:pt x="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32" y="0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6398" name="Rectangle 398"/>
            <p:cNvSpPr>
              <a:spLocks noChangeArrowheads="1"/>
            </p:cNvSpPr>
            <p:nvPr/>
          </p:nvSpPr>
          <p:spPr bwMode="auto">
            <a:xfrm>
              <a:off x="4280" y="1257"/>
              <a:ext cx="3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FF"/>
                  </a:solidFill>
                  <a:latin typeface="Times" panose="02020603050405020304" pitchFamily="18" charset="0"/>
                </a:rPr>
                <a:t>PVD</a:t>
              </a:r>
              <a:endParaRPr lang="en-US"/>
            </a:p>
          </p:txBody>
        </p:sp>
        <p:sp>
          <p:nvSpPr>
            <p:cNvPr id="256399" name="Rectangle 399"/>
            <p:cNvSpPr>
              <a:spLocks noChangeArrowheads="1"/>
            </p:cNvSpPr>
            <p:nvPr/>
          </p:nvSpPr>
          <p:spPr bwMode="auto">
            <a:xfrm>
              <a:off x="3640" y="865"/>
              <a:ext cx="32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FF"/>
                  </a:solidFill>
                  <a:latin typeface="Times" panose="02020603050405020304" pitchFamily="18" charset="0"/>
                </a:rPr>
                <a:t>867</a:t>
              </a:r>
              <a:endParaRPr lang="en-US"/>
            </a:p>
          </p:txBody>
        </p:sp>
        <p:sp>
          <p:nvSpPr>
            <p:cNvPr id="256400" name="Rectangle 400"/>
            <p:cNvSpPr>
              <a:spLocks noChangeArrowheads="1"/>
            </p:cNvSpPr>
            <p:nvPr/>
          </p:nvSpPr>
          <p:spPr bwMode="auto">
            <a:xfrm>
              <a:off x="2287" y="728"/>
              <a:ext cx="40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Times" panose="02020603050405020304" pitchFamily="18" charset="0"/>
                </a:rPr>
                <a:t>2704</a:t>
              </a:r>
              <a:endParaRPr lang="en-US"/>
            </a:p>
          </p:txBody>
        </p:sp>
        <p:sp>
          <p:nvSpPr>
            <p:cNvPr id="256401" name="Rectangle 401"/>
            <p:cNvSpPr>
              <a:spLocks noChangeArrowheads="1"/>
            </p:cNvSpPr>
            <p:nvPr/>
          </p:nvSpPr>
          <p:spPr bwMode="auto">
            <a:xfrm>
              <a:off x="3984" y="1449"/>
              <a:ext cx="32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FF"/>
                  </a:solidFill>
                  <a:latin typeface="Times" panose="02020603050405020304" pitchFamily="18" charset="0"/>
                </a:rPr>
                <a:t>187</a:t>
              </a:r>
              <a:endParaRPr lang="en-US"/>
            </a:p>
          </p:txBody>
        </p:sp>
        <p:sp>
          <p:nvSpPr>
            <p:cNvPr id="256402" name="Rectangle 402"/>
            <p:cNvSpPr>
              <a:spLocks noChangeArrowheads="1"/>
            </p:cNvSpPr>
            <p:nvPr/>
          </p:nvSpPr>
          <p:spPr bwMode="auto">
            <a:xfrm>
              <a:off x="4616" y="2001"/>
              <a:ext cx="40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00"/>
                  </a:solidFill>
                  <a:latin typeface="Times" panose="02020603050405020304" pitchFamily="18" charset="0"/>
                </a:rPr>
                <a:t>1258</a:t>
              </a:r>
              <a:endParaRPr lang="en-US"/>
            </a:p>
          </p:txBody>
        </p:sp>
        <p:sp>
          <p:nvSpPr>
            <p:cNvPr id="256403" name="Rectangle 403"/>
            <p:cNvSpPr>
              <a:spLocks noChangeArrowheads="1"/>
            </p:cNvSpPr>
            <p:nvPr/>
          </p:nvSpPr>
          <p:spPr bwMode="auto">
            <a:xfrm>
              <a:off x="3496" y="1217"/>
              <a:ext cx="32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>
                  <a:solidFill>
                    <a:srgbClr val="0000FF"/>
                  </a:solidFill>
                  <a:latin typeface="Times" panose="02020603050405020304" pitchFamily="18" charset="0"/>
                </a:rPr>
                <a:t>849</a:t>
              </a:r>
              <a:endParaRPr lang="en-US"/>
            </a:p>
          </p:txBody>
        </p:sp>
      </p:grpSp>
      <p:sp>
        <p:nvSpPr>
          <p:cNvPr id="256404" name="Rectangle 404"/>
          <p:cNvSpPr>
            <a:spLocks noChangeArrowheads="1"/>
          </p:cNvSpPr>
          <p:nvPr/>
        </p:nvSpPr>
        <p:spPr bwMode="auto">
          <a:xfrm>
            <a:off x="6908800" y="2592388"/>
            <a:ext cx="508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FF"/>
                </a:solidFill>
                <a:latin typeface="Times" panose="02020603050405020304" pitchFamily="18" charset="0"/>
              </a:rPr>
              <a:t>144</a:t>
            </a:r>
            <a:endParaRPr lang="en-US"/>
          </a:p>
        </p:txBody>
      </p:sp>
      <p:sp>
        <p:nvSpPr>
          <p:cNvPr id="256405" name="Rectangle 405"/>
          <p:cNvSpPr>
            <a:spLocks noChangeArrowheads="1"/>
          </p:cNvSpPr>
          <p:nvPr/>
        </p:nvSpPr>
        <p:spPr bwMode="auto">
          <a:xfrm>
            <a:off x="5181600" y="2566988"/>
            <a:ext cx="508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FF"/>
                </a:solidFill>
                <a:latin typeface="Times" panose="02020603050405020304" pitchFamily="18" charset="0"/>
              </a:rPr>
              <a:t>740</a:t>
            </a:r>
            <a:endParaRPr lang="en-US"/>
          </a:p>
        </p:txBody>
      </p:sp>
      <p:sp>
        <p:nvSpPr>
          <p:cNvPr id="256406" name="Rectangle 406"/>
          <p:cNvSpPr>
            <a:spLocks noChangeArrowheads="1"/>
          </p:cNvSpPr>
          <p:nvPr/>
        </p:nvSpPr>
        <p:spPr bwMode="auto">
          <a:xfrm>
            <a:off x="4468813" y="3800475"/>
            <a:ext cx="635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Times" panose="02020603050405020304" pitchFamily="18" charset="0"/>
              </a:rPr>
              <a:t>1391</a:t>
            </a:r>
            <a:endParaRPr lang="en-US"/>
          </a:p>
        </p:txBody>
      </p:sp>
      <p:sp>
        <p:nvSpPr>
          <p:cNvPr id="256407" name="Rectangle 407"/>
          <p:cNvSpPr>
            <a:spLocks noChangeArrowheads="1"/>
          </p:cNvSpPr>
          <p:nvPr/>
        </p:nvSpPr>
        <p:spPr bwMode="auto">
          <a:xfrm>
            <a:off x="6007100" y="3227388"/>
            <a:ext cx="508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FF"/>
                </a:solidFill>
                <a:latin typeface="Times" panose="02020603050405020304" pitchFamily="18" charset="0"/>
              </a:rPr>
              <a:t>184</a:t>
            </a:r>
            <a:endParaRPr lang="en-US"/>
          </a:p>
        </p:txBody>
      </p:sp>
      <p:sp>
        <p:nvSpPr>
          <p:cNvPr id="256408" name="Rectangle 408"/>
          <p:cNvSpPr>
            <a:spLocks noChangeArrowheads="1"/>
          </p:cNvSpPr>
          <p:nvPr/>
        </p:nvSpPr>
        <p:spPr bwMode="auto">
          <a:xfrm>
            <a:off x="6057900" y="4625975"/>
            <a:ext cx="508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FF"/>
                </a:solidFill>
                <a:latin typeface="Times" panose="02020603050405020304" pitchFamily="18" charset="0"/>
              </a:rPr>
              <a:t>946</a:t>
            </a:r>
            <a:endParaRPr lang="en-US"/>
          </a:p>
        </p:txBody>
      </p:sp>
      <p:sp>
        <p:nvSpPr>
          <p:cNvPr id="256409" name="Rectangle 409"/>
          <p:cNvSpPr>
            <a:spLocks noChangeArrowheads="1"/>
          </p:cNvSpPr>
          <p:nvPr/>
        </p:nvSpPr>
        <p:spPr bwMode="auto">
          <a:xfrm>
            <a:off x="6451600" y="4232275"/>
            <a:ext cx="635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FF"/>
                </a:solidFill>
                <a:latin typeface="Times" panose="02020603050405020304" pitchFamily="18" charset="0"/>
              </a:rPr>
              <a:t>1090</a:t>
            </a:r>
            <a:endParaRPr lang="en-US"/>
          </a:p>
        </p:txBody>
      </p:sp>
      <p:sp>
        <p:nvSpPr>
          <p:cNvPr id="256410" name="Rectangle 410"/>
          <p:cNvSpPr>
            <a:spLocks noChangeArrowheads="1"/>
          </p:cNvSpPr>
          <p:nvPr/>
        </p:nvSpPr>
        <p:spPr bwMode="auto">
          <a:xfrm>
            <a:off x="4329113" y="5311775"/>
            <a:ext cx="635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FF"/>
                </a:solidFill>
                <a:latin typeface="Times" panose="02020603050405020304" pitchFamily="18" charset="0"/>
              </a:rPr>
              <a:t>1121</a:t>
            </a:r>
            <a:endParaRPr lang="en-US"/>
          </a:p>
        </p:txBody>
      </p:sp>
      <p:sp>
        <p:nvSpPr>
          <p:cNvPr id="256411" name="Rectangle 411"/>
          <p:cNvSpPr>
            <a:spLocks noChangeArrowheads="1"/>
          </p:cNvSpPr>
          <p:nvPr/>
        </p:nvSpPr>
        <p:spPr bwMode="auto">
          <a:xfrm>
            <a:off x="3313113" y="5948363"/>
            <a:ext cx="635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Times" panose="02020603050405020304" pitchFamily="18" charset="0"/>
              </a:rPr>
              <a:t>2342</a:t>
            </a:r>
            <a:endParaRPr lang="en-US"/>
          </a:p>
        </p:txBody>
      </p:sp>
      <p:sp>
        <p:nvSpPr>
          <p:cNvPr id="256412" name="Rectangle 412"/>
          <p:cNvSpPr>
            <a:spLocks noChangeArrowheads="1"/>
          </p:cNvSpPr>
          <p:nvPr/>
        </p:nvSpPr>
        <p:spPr bwMode="auto">
          <a:xfrm>
            <a:off x="2690813" y="2820988"/>
            <a:ext cx="635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Times" panose="02020603050405020304" pitchFamily="18" charset="0"/>
              </a:rPr>
              <a:t>1846</a:t>
            </a:r>
            <a:endParaRPr lang="en-US"/>
          </a:p>
        </p:txBody>
      </p:sp>
      <p:sp>
        <p:nvSpPr>
          <p:cNvPr id="256413" name="Rectangle 413"/>
          <p:cNvSpPr>
            <a:spLocks noChangeArrowheads="1"/>
          </p:cNvSpPr>
          <p:nvPr/>
        </p:nvSpPr>
        <p:spPr bwMode="auto">
          <a:xfrm>
            <a:off x="4851400" y="2884488"/>
            <a:ext cx="508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FF"/>
                </a:solidFill>
                <a:latin typeface="Times" panose="02020603050405020304" pitchFamily="18" charset="0"/>
              </a:rPr>
              <a:t>621</a:t>
            </a:r>
            <a:endParaRPr lang="en-US"/>
          </a:p>
        </p:txBody>
      </p:sp>
      <p:sp>
        <p:nvSpPr>
          <p:cNvPr id="256414" name="Rectangle 414"/>
          <p:cNvSpPr>
            <a:spLocks noChangeArrowheads="1"/>
          </p:cNvSpPr>
          <p:nvPr/>
        </p:nvSpPr>
        <p:spPr bwMode="auto">
          <a:xfrm>
            <a:off x="3871913" y="3379788"/>
            <a:ext cx="508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FF"/>
                </a:solidFill>
                <a:latin typeface="Times" panose="02020603050405020304" pitchFamily="18" charset="0"/>
              </a:rPr>
              <a:t>802</a:t>
            </a:r>
            <a:endParaRPr lang="en-US"/>
          </a:p>
        </p:txBody>
      </p:sp>
      <p:sp>
        <p:nvSpPr>
          <p:cNvPr id="256415" name="Rectangle 415"/>
          <p:cNvSpPr>
            <a:spLocks noChangeArrowheads="1"/>
          </p:cNvSpPr>
          <p:nvPr/>
        </p:nvSpPr>
        <p:spPr bwMode="auto">
          <a:xfrm>
            <a:off x="1954213" y="4003675"/>
            <a:ext cx="635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Times" panose="02020603050405020304" pitchFamily="18" charset="0"/>
              </a:rPr>
              <a:t>1464</a:t>
            </a:r>
            <a:endParaRPr lang="en-US"/>
          </a:p>
        </p:txBody>
      </p:sp>
      <p:sp>
        <p:nvSpPr>
          <p:cNvPr id="256416" name="Rectangle 416"/>
          <p:cNvSpPr>
            <a:spLocks noChangeArrowheads="1"/>
          </p:cNvSpPr>
          <p:nvPr/>
        </p:nvSpPr>
        <p:spPr bwMode="auto">
          <a:xfrm>
            <a:off x="2043113" y="4867275"/>
            <a:ext cx="635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FF"/>
                </a:solidFill>
                <a:latin typeface="Times" panose="02020603050405020304" pitchFamily="18" charset="0"/>
              </a:rPr>
              <a:t>1235</a:t>
            </a:r>
            <a:endParaRPr lang="en-US"/>
          </a:p>
        </p:txBody>
      </p:sp>
      <p:sp>
        <p:nvSpPr>
          <p:cNvPr id="256417" name="Rectangle 417"/>
          <p:cNvSpPr>
            <a:spLocks noChangeArrowheads="1"/>
          </p:cNvSpPr>
          <p:nvPr/>
        </p:nvSpPr>
        <p:spPr bwMode="auto">
          <a:xfrm>
            <a:off x="1128713" y="4181475"/>
            <a:ext cx="5080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FF"/>
                </a:solidFill>
                <a:latin typeface="Times" panose="02020603050405020304" pitchFamily="18" charset="0"/>
              </a:rPr>
              <a:t>337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0"/>
            <a:ext cx="8153400" cy="685800"/>
          </a:xfrm>
        </p:spPr>
        <p:txBody>
          <a:bodyPr/>
          <a:lstStyle/>
          <a:p>
            <a:r>
              <a:rPr lang="en-US" dirty="0" smtClean="0"/>
              <a:t>Correctness Of </a:t>
            </a:r>
            <a:r>
              <a:rPr lang="en-US" dirty="0" err="1" smtClean="0"/>
              <a:t>Kruskal’s</a:t>
            </a:r>
            <a:r>
              <a:rPr lang="en-US" dirty="0" smtClean="0"/>
              <a:t> Algorithm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123" y="990600"/>
            <a:ext cx="8153400" cy="4495800"/>
          </a:xfrm>
        </p:spPr>
        <p:txBody>
          <a:bodyPr/>
          <a:lstStyle/>
          <a:p>
            <a:r>
              <a:rPr lang="en-US" dirty="0" smtClean="0">
                <a:latin typeface="Perpetua" panose="02020502060401020303" pitchFamily="18" charset="0"/>
              </a:rPr>
              <a:t>Sketch of a proof that this algorithm produces an MST for </a:t>
            </a:r>
            <a:r>
              <a:rPr lang="en-US" i="1" dirty="0" smtClean="0">
                <a:latin typeface="Perpetua" panose="02020502060401020303" pitchFamily="18" charset="0"/>
              </a:rPr>
              <a:t>T</a:t>
            </a:r>
            <a:r>
              <a:rPr lang="en-US" dirty="0" smtClean="0">
                <a:latin typeface="Perpetua" panose="02020502060401020303" pitchFamily="18" charset="0"/>
              </a:rPr>
              <a:t>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Perpetua" panose="02020502060401020303" pitchFamily="18" charset="0"/>
              </a:rPr>
              <a:t>Assume algorithm is </a:t>
            </a:r>
            <a:r>
              <a:rPr lang="en-US" dirty="0" smtClean="0">
                <a:solidFill>
                  <a:srgbClr val="FF6600"/>
                </a:solidFill>
                <a:latin typeface="Perpetua" panose="02020502060401020303" pitchFamily="18" charset="0"/>
              </a:rPr>
              <a:t>wrong</a:t>
            </a:r>
            <a:r>
              <a:rPr lang="en-US" dirty="0" smtClean="0">
                <a:solidFill>
                  <a:schemeClr val="tx1"/>
                </a:solidFill>
                <a:latin typeface="Perpetua" panose="02020502060401020303" pitchFamily="18" charset="0"/>
              </a:rPr>
              <a:t>: result is not an MST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Perpetua" panose="02020502060401020303" pitchFamily="18" charset="0"/>
              </a:rPr>
              <a:t>Then algorithm adds a wrong edge at some point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Perpetua" panose="02020502060401020303" pitchFamily="18" charset="0"/>
              </a:rPr>
              <a:t>If it adds a wrong edge, there must be a lower weight edge (cut and paste argument)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Perpetua" panose="02020502060401020303" pitchFamily="18" charset="0"/>
              </a:rPr>
              <a:t>But algorithm chooses lowest weight edge at each step.  Contradiction</a:t>
            </a:r>
          </a:p>
        </p:txBody>
      </p:sp>
    </p:spTree>
    <p:extLst>
      <p:ext uri="{BB962C8B-B14F-4D97-AF65-F5344CB8AC3E}">
        <p14:creationId xmlns:p14="http://schemas.microsoft.com/office/powerpoint/2010/main" val="370110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0"/>
            <a:ext cx="8153400" cy="685800"/>
          </a:xfrm>
        </p:spPr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 (</a:t>
            </a:r>
            <a:r>
              <a:rPr lang="en-US" dirty="0" err="1" smtClean="0"/>
              <a:t>Cormen</a:t>
            </a:r>
            <a:r>
              <a:rPr lang="en-US" dirty="0" smtClean="0"/>
              <a:t>)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685800" y="1111522"/>
            <a:ext cx="8462524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latin typeface="+mj-lt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>
                <a:latin typeface="Garamond" panose="02020404030301010803" pitchFamily="18" charset="0"/>
              </a:rPr>
              <a:t>What will affect </a:t>
            </a:r>
            <a:r>
              <a:rPr lang="en-US" dirty="0" smtClean="0">
                <a:latin typeface="Garamond" panose="02020404030301010803" pitchFamily="18" charset="0"/>
              </a:rPr>
              <a:t>its runtime</a:t>
            </a:r>
            <a:r>
              <a:rPr lang="en-US" dirty="0">
                <a:latin typeface="Garamond" panose="02020404030301010803" pitchFamily="18" charset="0"/>
              </a:rPr>
              <a:t>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5800" y="1799554"/>
            <a:ext cx="8458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latin typeface="+mj-lt"/>
              </a:defRPr>
            </a:lvl1pPr>
            <a:lvl2pPr marL="742950" indent="-285750">
              <a:defRPr sz="2000"/>
            </a:lvl2pPr>
            <a:lvl3pPr marL="1143000" indent="-228600">
              <a:defRPr sz="2000"/>
            </a:lvl3pPr>
            <a:lvl4pPr marL="1600200" indent="-228600">
              <a:defRPr sz="2000"/>
            </a:lvl4pPr>
            <a:lvl5pPr marL="2057400" indent="-228600">
              <a:defRPr sz="2000"/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/>
            </a:lvl9pPr>
          </a:lstStyle>
          <a:p>
            <a:r>
              <a:rPr lang="en-US" dirty="0">
                <a:latin typeface="Garamond" panose="02020404030301010803" pitchFamily="18" charset="0"/>
              </a:rPr>
              <a:t>Sorting </a:t>
            </a:r>
            <a:r>
              <a:rPr lang="en-US" dirty="0" smtClean="0">
                <a:latin typeface="Garamond" panose="02020404030301010803" pitchFamily="18" charset="0"/>
              </a:rPr>
              <a:t>(</a:t>
            </a:r>
            <a:r>
              <a:rPr lang="en-US" dirty="0" smtClean="0">
                <a:latin typeface="Garamond" panose="02020404030301010803" pitchFamily="18" charset="0"/>
              </a:rPr>
              <a:t>you can also use a P</a:t>
            </a:r>
            <a:r>
              <a:rPr lang="en-US" dirty="0" smtClean="0">
                <a:latin typeface="Garamond" panose="02020404030301010803" pitchFamily="18" charset="0"/>
              </a:rPr>
              <a:t>riority Queue), Set data structure…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38400"/>
            <a:ext cx="7531100" cy="312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3030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153400" cy="990600"/>
          </a:xfrm>
        </p:spPr>
        <p:txBody>
          <a:bodyPr/>
          <a:lstStyle/>
          <a:p>
            <a:r>
              <a:rPr lang="en-US" smtClean="0"/>
              <a:t>Kruskal’s</a:t>
            </a:r>
            <a:r>
              <a:rPr lang="en-US" dirty="0" smtClean="0"/>
              <a:t>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181" name="Text Box 4"/>
              <p:cNvSpPr txBox="1">
                <a:spLocks noChangeArrowheads="1"/>
              </p:cNvSpPr>
              <p:nvPr/>
            </p:nvSpPr>
            <p:spPr bwMode="auto">
              <a:xfrm>
                <a:off x="506082" y="3711795"/>
                <a:ext cx="8637917" cy="28685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1800" b="1" i="0" dirty="0" smtClean="0">
                    <a:latin typeface="Garamond" panose="02020404030301010803" pitchFamily="18" charset="0"/>
                  </a:rPr>
                  <a:t>What will affect the running time?</a:t>
                </a:r>
              </a:p>
              <a:p>
                <a:pPr marL="1028700" lvl="1">
                  <a:buFont typeface="Wingdings" panose="05000000000000000000" pitchFamily="2" charset="2"/>
                  <a:buChar char="§"/>
                </a:pPr>
                <a:r>
                  <a:rPr lang="en-US" sz="1800" i="0" dirty="0" smtClean="0">
                    <a:latin typeface="Garamond" panose="02020404030301010803" pitchFamily="18" charset="0"/>
                  </a:rPr>
                  <a:t>1 </a:t>
                </a:r>
                <a:r>
                  <a:rPr lang="en-US" sz="1800" i="0" dirty="0">
                    <a:latin typeface="Garamond" panose="02020404030301010803" pitchFamily="18" charset="0"/>
                  </a:rPr>
                  <a:t>Sort</a:t>
                </a:r>
              </a:p>
              <a:p>
                <a:pPr marL="1028700" lvl="1">
                  <a:buFont typeface="Wingdings" panose="05000000000000000000" pitchFamily="2" charset="2"/>
                  <a:buChar char="§"/>
                </a:pPr>
                <a:r>
                  <a:rPr lang="en-US" sz="1800" i="0" dirty="0">
                    <a:latin typeface="Garamond" panose="02020404030301010803" pitchFamily="18" charset="0"/>
                  </a:rPr>
                  <a:t>O(V) </a:t>
                </a:r>
                <a:r>
                  <a:rPr lang="en-US" sz="1800" i="0" dirty="0" smtClean="0">
                    <a:latin typeface="Garamond" panose="02020404030301010803" pitchFamily="18" charset="0"/>
                  </a:rPr>
                  <a:t>Make-Set</a:t>
                </a:r>
                <a:r>
                  <a:rPr lang="en-US" sz="1800" i="0" dirty="0">
                    <a:latin typeface="Garamond" panose="02020404030301010803" pitchFamily="18" charset="0"/>
                  </a:rPr>
                  <a:t>() calls</a:t>
                </a:r>
              </a:p>
              <a:p>
                <a:pPr marL="1028700" lvl="1">
                  <a:buFont typeface="Wingdings" panose="05000000000000000000" pitchFamily="2" charset="2"/>
                  <a:buChar char="§"/>
                </a:pPr>
                <a:r>
                  <a:rPr lang="en-US" sz="1800" i="0" dirty="0">
                    <a:latin typeface="Garamond" panose="02020404030301010803" pitchFamily="18" charset="0"/>
                  </a:rPr>
                  <a:t>O(E) </a:t>
                </a:r>
                <a:r>
                  <a:rPr lang="en-US" sz="1800" i="0" dirty="0" smtClean="0">
                    <a:latin typeface="Garamond" panose="02020404030301010803" pitchFamily="18" charset="0"/>
                  </a:rPr>
                  <a:t>Find-Set</a:t>
                </a:r>
                <a:r>
                  <a:rPr lang="en-US" sz="1800" i="0" dirty="0">
                    <a:latin typeface="Garamond" panose="02020404030301010803" pitchFamily="18" charset="0"/>
                  </a:rPr>
                  <a:t>() </a:t>
                </a:r>
                <a:r>
                  <a:rPr lang="en-US" sz="1800" i="0" dirty="0" smtClean="0">
                    <a:latin typeface="Garamond" panose="02020404030301010803" pitchFamily="18" charset="0"/>
                  </a:rPr>
                  <a:t>calls</a:t>
                </a:r>
              </a:p>
              <a:p>
                <a:pPr marL="1028700" lvl="1">
                  <a:buFont typeface="Wingdings" panose="05000000000000000000" pitchFamily="2" charset="2"/>
                  <a:buChar char="§"/>
                </a:pPr>
                <a:r>
                  <a:rPr lang="en-US" sz="1800" i="0" dirty="0" smtClean="0">
                    <a:latin typeface="Garamond" panose="02020404030301010803" pitchFamily="18" charset="0"/>
                  </a:rPr>
                  <a:t>O(V</a:t>
                </a:r>
                <a:r>
                  <a:rPr lang="en-US" sz="1800" i="0" dirty="0">
                    <a:latin typeface="Garamond" panose="02020404030301010803" pitchFamily="18" charset="0"/>
                  </a:rPr>
                  <a:t>) Union() calls  </a:t>
                </a:r>
              </a:p>
              <a:p>
                <a:pPr marL="1428750" lvl="2">
                  <a:buFont typeface="Wingdings" panose="05000000000000000000" pitchFamily="2" charset="2"/>
                  <a:buChar char="§"/>
                </a:pPr>
                <a:r>
                  <a:rPr lang="en-US" sz="1800" i="0" dirty="0" smtClean="0">
                    <a:latin typeface="Garamond" panose="02020404030301010803" pitchFamily="18" charset="0"/>
                  </a:rPr>
                  <a:t>Exactly </a:t>
                </a:r>
                <a:r>
                  <a:rPr lang="en-US" sz="1800" i="0" dirty="0">
                    <a:latin typeface="Garamond" panose="02020404030301010803" pitchFamily="18" charset="0"/>
                  </a:rPr>
                  <a:t>how many Union()s</a:t>
                </a:r>
                <a:r>
                  <a:rPr lang="en-US" sz="1800" i="0" dirty="0" smtClean="0">
                    <a:latin typeface="Garamond" panose="02020404030301010803" pitchFamily="18" charset="0"/>
                  </a:rPr>
                  <a:t>?</a:t>
                </a:r>
                <a:endParaRPr lang="en-US" sz="1800" i="0" dirty="0" smtClean="0">
                  <a:latin typeface="Garamond" panose="02020404030301010803" pitchFamily="18" charset="0"/>
                </a:endParaRPr>
              </a:p>
              <a:p>
                <a:pPr marL="285750"/>
                <a:r>
                  <a:rPr lang="en-US" sz="1800" b="1" i="0" dirty="0" smtClean="0">
                    <a:latin typeface="Garamond" panose="02020404030301010803" pitchFamily="18" charset="0"/>
                  </a:rPr>
                  <a:t>Overall</a:t>
                </a:r>
                <a:r>
                  <a:rPr lang="en-US" sz="1800" b="1" i="0" dirty="0">
                    <a:latin typeface="Garamond" panose="02020404030301010803" pitchFamily="18" charset="0"/>
                  </a:rPr>
                  <a:t>: running time O(E </a:t>
                </a:r>
                <a:r>
                  <a:rPr lang="en-US" sz="1800" b="1" i="0" dirty="0" err="1">
                    <a:latin typeface="Garamond" panose="02020404030301010803" pitchFamily="18" charset="0"/>
                  </a:rPr>
                  <a:t>lg</a:t>
                </a:r>
                <a:r>
                  <a:rPr lang="en-US" sz="1800" b="1" i="0" dirty="0">
                    <a:latin typeface="Garamond" panose="02020404030301010803" pitchFamily="18" charset="0"/>
                  </a:rPr>
                  <a:t> E</a:t>
                </a:r>
                <a:r>
                  <a:rPr lang="en-US" sz="1800" b="1" i="0" dirty="0" smtClean="0">
                    <a:latin typeface="Garamond" panose="02020404030301010803" pitchFamily="18" charset="0"/>
                  </a:rPr>
                  <a:t>)</a:t>
                </a:r>
              </a:p>
              <a:p>
                <a:pPr marL="285750"/>
                <a:r>
                  <a:rPr lang="en-US" sz="1800" i="0" dirty="0" smtClean="0">
                    <a:latin typeface="Garamond" panose="02020404030301010803" pitchFamily="18" charset="0"/>
                  </a:rPr>
                  <a:t>What 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f</m:t>
                    </m:r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&lt;</m:t>
                    </m:r>
                    <m:sSup>
                      <m:sSupPr>
                        <m:ctrlPr>
                          <a:rPr lang="en-US" sz="18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  <a:ea typeface="Cambria Math"/>
                      </a:rPr>
                      <m:t>?</m:t>
                    </m:r>
                  </m:oMath>
                </a14:m>
                <a:endParaRPr lang="en-US" sz="1800" i="0" dirty="0" smtClean="0">
                  <a:latin typeface="Garamond" panose="02020404030301010803" pitchFamily="18" charset="0"/>
                  <a:ea typeface="Cambria Math"/>
                </a:endParaRPr>
              </a:p>
              <a:p>
                <a:pPr marL="285750"/>
                <a:r>
                  <a:rPr lang="en-US" sz="1800" i="0" dirty="0" smtClean="0">
                    <a:latin typeface="Garamond" panose="02020404030301010803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l</m:t>
                    </m:r>
                    <m:r>
                      <a:rPr lang="en-US" sz="1800" b="0" i="1" smtClean="0">
                        <a:latin typeface="Cambria Math"/>
                      </a:rPr>
                      <m:t>𝑔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/>
                      </a:rPr>
                      <m:t>O</m:t>
                    </m:r>
                    <m:d>
                      <m:dPr>
                        <m:ctrlPr>
                          <a:rPr lang="en-US" sz="1800" i="0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>
                            <a:latin typeface="Cambria Math"/>
                          </a:rPr>
                          <m:t>l</m:t>
                        </m:r>
                        <m:r>
                          <a:rPr lang="en-US" sz="1800" b="0" i="1">
                            <a:latin typeface="Cambria Math"/>
                          </a:rPr>
                          <m:t>𝑔</m:t>
                        </m:r>
                        <m:r>
                          <a:rPr lang="en-US" sz="1800" b="0">
                            <a:latin typeface="Cambria Math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𝑉</m:t>
                        </m:r>
                      </m:e>
                    </m:d>
                  </m:oMath>
                </a14:m>
                <a:endParaRPr lang="en-US" sz="1800" i="0" dirty="0" smtClean="0">
                  <a:latin typeface="Garamond" panose="02020404030301010803" pitchFamily="18" charset="0"/>
                </a:endParaRPr>
              </a:p>
              <a:p>
                <a:pPr marL="285750"/>
                <a:r>
                  <a:rPr lang="en-US" sz="1800" i="0" dirty="0" smtClean="0">
                    <a:latin typeface="Garamond" panose="02020404030301010803" pitchFamily="18" charset="0"/>
                  </a:rPr>
                  <a:t>	So, running </a:t>
                </a:r>
                <a:r>
                  <a:rPr lang="en-US" sz="1800" i="0" dirty="0">
                    <a:latin typeface="Garamond" panose="02020404030301010803" pitchFamily="18" charset="0"/>
                  </a:rPr>
                  <a:t>time </a:t>
                </a:r>
                <a:r>
                  <a:rPr lang="en-US" sz="1800" i="0" dirty="0" smtClean="0">
                    <a:latin typeface="Garamond" panose="02020404030301010803" pitchFamily="18" charset="0"/>
                  </a:rPr>
                  <a:t>be O(E </a:t>
                </a:r>
                <a:r>
                  <a:rPr lang="en-US" sz="1800" i="0" dirty="0" err="1">
                    <a:latin typeface="Garamond" panose="02020404030301010803" pitchFamily="18" charset="0"/>
                  </a:rPr>
                  <a:t>lg</a:t>
                </a:r>
                <a:r>
                  <a:rPr lang="en-US" sz="1800" i="0" dirty="0">
                    <a:latin typeface="Garamond" panose="02020404030301010803" pitchFamily="18" charset="0"/>
                  </a:rPr>
                  <a:t> </a:t>
                </a:r>
                <a:r>
                  <a:rPr lang="en-US" sz="1800" i="0" dirty="0" smtClean="0">
                    <a:latin typeface="Garamond" panose="02020404030301010803" pitchFamily="18" charset="0"/>
                  </a:rPr>
                  <a:t>V), asymptotically same as Prim’s Algorithm</a:t>
                </a:r>
                <a:endParaRPr lang="en-US" sz="1800" i="0" dirty="0"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5018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082" y="3711795"/>
                <a:ext cx="8637917" cy="2868542"/>
              </a:xfrm>
              <a:prstGeom prst="rect">
                <a:avLst/>
              </a:prstGeom>
              <a:blipFill rotWithShape="1">
                <a:blip r:embed="rId2"/>
                <a:stretch>
                  <a:fillRect l="-565" t="-1064" b="-23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83" y="918713"/>
            <a:ext cx="6732917" cy="2793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790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304800"/>
          </a:xfrm>
        </p:spPr>
        <p:txBody>
          <a:bodyPr/>
          <a:lstStyle/>
          <a:p>
            <a:r>
              <a:rPr lang="en-CA" smtClean="0">
                <a:ea typeface="ＭＳ Ｐゴシック" panose="020B0600070205080204" pitchFamily="34" charset="-128"/>
              </a:rPr>
              <a:t>Reference	</a:t>
            </a:r>
          </a:p>
        </p:txBody>
      </p:sp>
      <p:sp>
        <p:nvSpPr>
          <p:cNvPr id="9113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200150"/>
            <a:ext cx="8153400" cy="4495800"/>
          </a:xfrm>
        </p:spPr>
        <p:txBody>
          <a:bodyPr/>
          <a:lstStyle/>
          <a:p>
            <a:r>
              <a:rPr lang="en-CA" sz="1800" dirty="0" smtClean="0">
                <a:solidFill>
                  <a:srgbClr val="C00000"/>
                </a:solidFill>
              </a:rPr>
              <a:t>Algorithm Design: Foundations, Analysis, and Internet Examples</a:t>
            </a:r>
            <a:r>
              <a:rPr lang="en-CA" sz="1800" dirty="0" smtClean="0"/>
              <a:t>. Michael T. Goodrich and Roberto </a:t>
            </a:r>
            <a:r>
              <a:rPr lang="en-CA" sz="1800" dirty="0" err="1" smtClean="0"/>
              <a:t>Tamassia</a:t>
            </a:r>
            <a:r>
              <a:rPr lang="en-CA" sz="1800" dirty="0" smtClean="0"/>
              <a:t>. John Wiley &amp; Sons.</a:t>
            </a:r>
          </a:p>
          <a:p>
            <a:r>
              <a:rPr lang="en-CA" sz="1800" dirty="0" smtClean="0">
                <a:solidFill>
                  <a:srgbClr val="C00000"/>
                </a:solidFill>
              </a:rPr>
              <a:t>Introduction to Algorithms. </a:t>
            </a:r>
            <a:r>
              <a:rPr lang="en-CA" sz="1800" dirty="0" smtClean="0"/>
              <a:t>Thomas H. </a:t>
            </a:r>
            <a:r>
              <a:rPr lang="en-CA" sz="1800" dirty="0" err="1" smtClean="0"/>
              <a:t>Cormen</a:t>
            </a:r>
            <a:r>
              <a:rPr lang="en-CA" sz="1800" dirty="0" smtClean="0"/>
              <a:t>, Charles E. </a:t>
            </a:r>
            <a:r>
              <a:rPr lang="en-CA" sz="1800" dirty="0" err="1" smtClean="0"/>
              <a:t>Leiserson</a:t>
            </a:r>
            <a:r>
              <a:rPr lang="en-CA" sz="1800" dirty="0" smtClean="0"/>
              <a:t>, Ronald L. </a:t>
            </a:r>
            <a:r>
              <a:rPr lang="en-CA" sz="1800" dirty="0" err="1" smtClean="0"/>
              <a:t>Rivest</a:t>
            </a:r>
            <a:r>
              <a:rPr lang="en-CA" sz="1800" dirty="0" smtClean="0"/>
              <a:t>, Clifford Stein.	</a:t>
            </a:r>
          </a:p>
          <a:p>
            <a:r>
              <a:rPr lang="en-CA" sz="1800" dirty="0" smtClean="0"/>
              <a:t>A few slides adapted </a:t>
            </a:r>
            <a:r>
              <a:rPr lang="en-CA" sz="1800" dirty="0"/>
              <a:t>from David </a:t>
            </a:r>
            <a:r>
              <a:rPr lang="en-CA" sz="1800" dirty="0" err="1" smtClean="0"/>
              <a:t>Luebke</a:t>
            </a:r>
            <a:r>
              <a:rPr lang="en-CA" sz="1800" dirty="0" smtClean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sz="5400" smtClean="0"/>
          </a:p>
          <a:p>
            <a:pPr marL="0" indent="0" algn="ctr">
              <a:buNone/>
            </a:pPr>
            <a:r>
              <a:rPr lang="en-CA" sz="5400" smtClean="0"/>
              <a:t>Thank </a:t>
            </a:r>
            <a:r>
              <a:rPr lang="en-CA" sz="5400" dirty="0" smtClean="0"/>
              <a:t>you!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4288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400355"/>
          </a:xfrm>
        </p:spPr>
        <p:txBody>
          <a:bodyPr/>
          <a:lstStyle/>
          <a:p>
            <a:r>
              <a:rPr lang="en-US" smtClean="0">
                <a:sym typeface="Symbol" panose="05050102010706020507" pitchFamily="18" charset="2"/>
              </a:rPr>
              <a:t>Minimum Spanning Tree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943769"/>
            <a:ext cx="8153400" cy="1951831"/>
          </a:xfrm>
        </p:spPr>
        <p:txBody>
          <a:bodyPr/>
          <a:lstStyle/>
          <a:p>
            <a:r>
              <a:rPr lang="en-US" dirty="0" smtClean="0">
                <a:latin typeface="Perpetua" panose="02020502060401020303" pitchFamily="18" charset="0"/>
                <a:sym typeface="Symbol" panose="05050102010706020507" pitchFamily="18" charset="2"/>
              </a:rPr>
              <a:t>Problem: given a connected, undirected, weighted graph, find a </a:t>
            </a:r>
            <a:r>
              <a:rPr lang="en-US" i="1" dirty="0" smtClean="0">
                <a:solidFill>
                  <a:srgbClr val="0000FF"/>
                </a:solidFill>
                <a:latin typeface="Perpetua" panose="02020502060401020303" pitchFamily="18" charset="0"/>
                <a:sym typeface="Symbol" panose="05050102010706020507" pitchFamily="18" charset="2"/>
              </a:rPr>
              <a:t>spanning tree</a:t>
            </a:r>
            <a:r>
              <a:rPr lang="en-US" dirty="0" smtClean="0">
                <a:solidFill>
                  <a:srgbClr val="0000FF"/>
                </a:solidFill>
                <a:latin typeface="Perpetua" panose="02020502060401020303" pitchFamily="18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Perpetua" panose="02020502060401020303" pitchFamily="18" charset="0"/>
                <a:sym typeface="Symbol" panose="05050102010706020507" pitchFamily="18" charset="2"/>
              </a:rPr>
              <a:t>using edges that minimize the total weight: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1600200" y="3810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4648200" y="3810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7315200" y="3810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1600200" y="5410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1273" name="Oval 8"/>
          <p:cNvSpPr>
            <a:spLocks noChangeArrowheads="1"/>
          </p:cNvSpPr>
          <p:nvPr/>
        </p:nvSpPr>
        <p:spPr bwMode="auto">
          <a:xfrm>
            <a:off x="4648200" y="5410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7315200" y="5410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3124200" y="60960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1276" name="Oval 11"/>
          <p:cNvSpPr>
            <a:spLocks noChangeArrowheads="1"/>
          </p:cNvSpPr>
          <p:nvPr/>
        </p:nvSpPr>
        <p:spPr bwMode="auto">
          <a:xfrm>
            <a:off x="3124200" y="3124200"/>
            <a:ext cx="533400" cy="533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cxnSp>
        <p:nvCxnSpPr>
          <p:cNvPr id="11277" name="AutoShape 12"/>
          <p:cNvCxnSpPr>
            <a:cxnSpLocks noChangeShapeType="1"/>
            <a:stCxn id="11276" idx="5"/>
            <a:endCxn id="11270" idx="1"/>
          </p:cNvCxnSpPr>
          <p:nvPr/>
        </p:nvCxnSpPr>
        <p:spPr bwMode="auto">
          <a:xfrm>
            <a:off x="3579813" y="35988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3"/>
          <p:cNvCxnSpPr>
            <a:cxnSpLocks noChangeShapeType="1"/>
            <a:stCxn id="11276" idx="3"/>
            <a:endCxn id="11269" idx="7"/>
          </p:cNvCxnSpPr>
          <p:nvPr/>
        </p:nvCxnSpPr>
        <p:spPr bwMode="auto">
          <a:xfrm flipH="1">
            <a:off x="2055813" y="35988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4"/>
          <p:cNvCxnSpPr>
            <a:cxnSpLocks noChangeShapeType="1"/>
            <a:stCxn id="11269" idx="6"/>
            <a:endCxn id="11270" idx="2"/>
          </p:cNvCxnSpPr>
          <p:nvPr/>
        </p:nvCxnSpPr>
        <p:spPr bwMode="auto">
          <a:xfrm>
            <a:off x="2152650" y="4076700"/>
            <a:ext cx="2476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5"/>
          <p:cNvCxnSpPr>
            <a:cxnSpLocks noChangeShapeType="1"/>
            <a:stCxn id="11272" idx="0"/>
            <a:endCxn id="11269" idx="4"/>
          </p:cNvCxnSpPr>
          <p:nvPr/>
        </p:nvCxnSpPr>
        <p:spPr bwMode="auto">
          <a:xfrm flipV="1">
            <a:off x="1866900" y="43624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6"/>
          <p:cNvCxnSpPr>
            <a:cxnSpLocks noChangeShapeType="1"/>
            <a:stCxn id="11272" idx="5"/>
            <a:endCxn id="11275" idx="1"/>
          </p:cNvCxnSpPr>
          <p:nvPr/>
        </p:nvCxnSpPr>
        <p:spPr bwMode="auto">
          <a:xfrm>
            <a:off x="2055813" y="58848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7"/>
          <p:cNvCxnSpPr>
            <a:cxnSpLocks noChangeShapeType="1"/>
            <a:stCxn id="11275" idx="7"/>
            <a:endCxn id="11273" idx="3"/>
          </p:cNvCxnSpPr>
          <p:nvPr/>
        </p:nvCxnSpPr>
        <p:spPr bwMode="auto">
          <a:xfrm flipV="1">
            <a:off x="3579813" y="58848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AutoShape 18"/>
          <p:cNvCxnSpPr>
            <a:cxnSpLocks noChangeShapeType="1"/>
            <a:stCxn id="11273" idx="0"/>
            <a:endCxn id="11270" idx="4"/>
          </p:cNvCxnSpPr>
          <p:nvPr/>
        </p:nvCxnSpPr>
        <p:spPr bwMode="auto">
          <a:xfrm flipV="1">
            <a:off x="4914900" y="43624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19"/>
          <p:cNvCxnSpPr>
            <a:cxnSpLocks noChangeShapeType="1"/>
            <a:stCxn id="11270" idx="6"/>
            <a:endCxn id="11271" idx="2"/>
          </p:cNvCxnSpPr>
          <p:nvPr/>
        </p:nvCxnSpPr>
        <p:spPr bwMode="auto">
          <a:xfrm>
            <a:off x="5200650" y="40767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20"/>
          <p:cNvCxnSpPr>
            <a:cxnSpLocks noChangeShapeType="1"/>
            <a:stCxn id="11273" idx="6"/>
            <a:endCxn id="11274" idx="2"/>
          </p:cNvCxnSpPr>
          <p:nvPr/>
        </p:nvCxnSpPr>
        <p:spPr bwMode="auto">
          <a:xfrm>
            <a:off x="5200650" y="56769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1"/>
          <p:cNvCxnSpPr>
            <a:cxnSpLocks noChangeShapeType="1"/>
            <a:stCxn id="11275" idx="0"/>
            <a:endCxn id="11269" idx="5"/>
          </p:cNvCxnSpPr>
          <p:nvPr/>
        </p:nvCxnSpPr>
        <p:spPr bwMode="auto">
          <a:xfrm rot="5400000" flipH="1">
            <a:off x="1827213" y="4513263"/>
            <a:ext cx="1792287" cy="1335087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7" name="Text Box 22"/>
          <p:cNvSpPr txBox="1">
            <a:spLocks noChangeArrowheads="1"/>
          </p:cNvSpPr>
          <p:nvPr/>
        </p:nvSpPr>
        <p:spPr bwMode="auto">
          <a:xfrm>
            <a:off x="1466850" y="45862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i="0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1288" name="Text Box 23"/>
          <p:cNvSpPr txBox="1">
            <a:spLocks noChangeArrowheads="1"/>
          </p:cNvSpPr>
          <p:nvPr/>
        </p:nvSpPr>
        <p:spPr bwMode="auto">
          <a:xfrm>
            <a:off x="2762250" y="48768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i="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1289" name="Text Box 24"/>
          <p:cNvSpPr txBox="1">
            <a:spLocks noChangeArrowheads="1"/>
          </p:cNvSpPr>
          <p:nvPr/>
        </p:nvSpPr>
        <p:spPr bwMode="auto">
          <a:xfrm>
            <a:off x="2438400" y="5943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i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290" name="Text Box 25"/>
          <p:cNvSpPr txBox="1">
            <a:spLocks noChangeArrowheads="1"/>
          </p:cNvSpPr>
          <p:nvPr/>
        </p:nvSpPr>
        <p:spPr bwMode="auto">
          <a:xfrm>
            <a:off x="2438400" y="3352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i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1291" name="Text Box 26"/>
          <p:cNvSpPr txBox="1">
            <a:spLocks noChangeArrowheads="1"/>
          </p:cNvSpPr>
          <p:nvPr/>
        </p:nvSpPr>
        <p:spPr bwMode="auto">
          <a:xfrm>
            <a:off x="4108450" y="3352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i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292" name="Text Box 27"/>
          <p:cNvSpPr txBox="1">
            <a:spLocks noChangeArrowheads="1"/>
          </p:cNvSpPr>
          <p:nvPr/>
        </p:nvSpPr>
        <p:spPr bwMode="auto">
          <a:xfrm>
            <a:off x="3200400" y="37242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i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1293" name="Text Box 28"/>
          <p:cNvSpPr txBox="1">
            <a:spLocks noChangeArrowheads="1"/>
          </p:cNvSpPr>
          <p:nvPr/>
        </p:nvSpPr>
        <p:spPr bwMode="auto">
          <a:xfrm>
            <a:off x="4946650" y="46323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i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294" name="Text Box 29"/>
          <p:cNvSpPr txBox="1">
            <a:spLocks noChangeArrowheads="1"/>
          </p:cNvSpPr>
          <p:nvPr/>
        </p:nvSpPr>
        <p:spPr bwMode="auto">
          <a:xfrm>
            <a:off x="6089650" y="3733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i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1295" name="Text Box 30"/>
          <p:cNvSpPr txBox="1">
            <a:spLocks noChangeArrowheads="1"/>
          </p:cNvSpPr>
          <p:nvPr/>
        </p:nvSpPr>
        <p:spPr bwMode="auto">
          <a:xfrm>
            <a:off x="6032500" y="53181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i="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1296" name="Text Box 31"/>
          <p:cNvSpPr txBox="1">
            <a:spLocks noChangeArrowheads="1"/>
          </p:cNvSpPr>
          <p:nvPr/>
        </p:nvSpPr>
        <p:spPr bwMode="auto">
          <a:xfrm>
            <a:off x="4025900" y="5969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b="1" i="0">
                <a:latin typeface="Times New Roman" panose="02020603050405020304" pitchFamily="18" charset="0"/>
              </a:rPr>
              <a:t>8</a:t>
            </a:r>
          </a:p>
        </p:txBody>
      </p:sp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909052"/>
            <a:ext cx="2400300" cy="75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080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114300"/>
            <a:ext cx="8153400" cy="571501"/>
          </a:xfrm>
        </p:spPr>
        <p:txBody>
          <a:bodyPr/>
          <a:lstStyle/>
          <a:p>
            <a:r>
              <a:rPr lang="en-US" smtClean="0">
                <a:sym typeface="Symbol" panose="05050102010706020507" pitchFamily="18" charset="2"/>
              </a:rPr>
              <a:t>Minimum Spanning Tree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028700"/>
            <a:ext cx="8153400" cy="904875"/>
          </a:xfrm>
          <a:noFill/>
        </p:spPr>
        <p:txBody>
          <a:bodyPr/>
          <a:lstStyle/>
          <a:p>
            <a:r>
              <a:rPr lang="en-US" dirty="0" smtClean="0">
                <a:latin typeface="Perpetua" panose="02020502060401020303" pitchFamily="18" charset="0"/>
                <a:sym typeface="Symbol" panose="05050102010706020507" pitchFamily="18" charset="2"/>
              </a:rPr>
              <a:t>Which edges form the minimum spanning tree (MST) of the below graph</a:t>
            </a:r>
            <a:r>
              <a:rPr lang="en-US" dirty="0" smtClean="0">
                <a:latin typeface="Perpetua" panose="02020502060401020303" pitchFamily="18" charset="0"/>
                <a:sym typeface="Symbol" panose="05050102010706020507" pitchFamily="18" charset="2"/>
              </a:rPr>
              <a:t>?</a:t>
            </a:r>
          </a:p>
          <a:p>
            <a:pPr lvl="1"/>
            <a:r>
              <a:rPr lang="en-US" dirty="0" smtClean="0">
                <a:latin typeface="Perpetua" panose="02020502060401020303" pitchFamily="18" charset="0"/>
                <a:sym typeface="Symbol" panose="05050102010706020507" pitchFamily="18" charset="2"/>
              </a:rPr>
              <a:t>See next slide for answer</a:t>
            </a:r>
            <a:endParaRPr lang="en-US" dirty="0" smtClean="0">
              <a:latin typeface="Perpetua" panose="02020502060401020303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73158" y="2495550"/>
            <a:ext cx="6381750" cy="3505200"/>
            <a:chOff x="1219200" y="1981200"/>
            <a:chExt cx="6381750" cy="3505200"/>
          </a:xfrm>
        </p:grpSpPr>
        <p:sp>
          <p:nvSpPr>
            <p:cNvPr id="12293" name="Oval 4"/>
            <p:cNvSpPr>
              <a:spLocks noChangeArrowheads="1"/>
            </p:cNvSpPr>
            <p:nvPr/>
          </p:nvSpPr>
          <p:spPr bwMode="auto">
            <a:xfrm>
              <a:off x="1352550" y="2667000"/>
              <a:ext cx="5334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2294" name="Oval 5"/>
            <p:cNvSpPr>
              <a:spLocks noChangeArrowheads="1"/>
            </p:cNvSpPr>
            <p:nvPr/>
          </p:nvSpPr>
          <p:spPr bwMode="auto">
            <a:xfrm>
              <a:off x="4400550" y="2667000"/>
              <a:ext cx="5334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2295" name="Oval 6"/>
            <p:cNvSpPr>
              <a:spLocks noChangeArrowheads="1"/>
            </p:cNvSpPr>
            <p:nvPr/>
          </p:nvSpPr>
          <p:spPr bwMode="auto">
            <a:xfrm>
              <a:off x="7067550" y="2667000"/>
              <a:ext cx="5334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2296" name="Oval 7"/>
            <p:cNvSpPr>
              <a:spLocks noChangeArrowheads="1"/>
            </p:cNvSpPr>
            <p:nvPr/>
          </p:nvSpPr>
          <p:spPr bwMode="auto">
            <a:xfrm>
              <a:off x="1352550" y="4267200"/>
              <a:ext cx="5334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2297" name="Oval 8"/>
            <p:cNvSpPr>
              <a:spLocks noChangeArrowheads="1"/>
            </p:cNvSpPr>
            <p:nvPr/>
          </p:nvSpPr>
          <p:spPr bwMode="auto">
            <a:xfrm>
              <a:off x="4400550" y="4267200"/>
              <a:ext cx="5334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2298" name="Oval 9"/>
            <p:cNvSpPr>
              <a:spLocks noChangeArrowheads="1"/>
            </p:cNvSpPr>
            <p:nvPr/>
          </p:nvSpPr>
          <p:spPr bwMode="auto">
            <a:xfrm>
              <a:off x="7067550" y="4267200"/>
              <a:ext cx="5334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2299" name="Oval 10"/>
            <p:cNvSpPr>
              <a:spLocks noChangeArrowheads="1"/>
            </p:cNvSpPr>
            <p:nvPr/>
          </p:nvSpPr>
          <p:spPr bwMode="auto">
            <a:xfrm>
              <a:off x="2876550" y="4953000"/>
              <a:ext cx="5334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300" name="Oval 11"/>
            <p:cNvSpPr>
              <a:spLocks noChangeArrowheads="1"/>
            </p:cNvSpPr>
            <p:nvPr/>
          </p:nvSpPr>
          <p:spPr bwMode="auto">
            <a:xfrm>
              <a:off x="2876550" y="1981200"/>
              <a:ext cx="5334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12301" name="AutoShape 12"/>
            <p:cNvCxnSpPr>
              <a:cxnSpLocks noChangeShapeType="1"/>
              <a:stCxn id="12300" idx="5"/>
              <a:endCxn id="12294" idx="1"/>
            </p:cNvCxnSpPr>
            <p:nvPr/>
          </p:nvCxnSpPr>
          <p:spPr bwMode="auto">
            <a:xfrm>
              <a:off x="3332163" y="2455863"/>
              <a:ext cx="1146175" cy="2698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AutoShape 13"/>
            <p:cNvCxnSpPr>
              <a:cxnSpLocks noChangeShapeType="1"/>
              <a:stCxn id="12300" idx="3"/>
              <a:endCxn id="12293" idx="7"/>
            </p:cNvCxnSpPr>
            <p:nvPr/>
          </p:nvCxnSpPr>
          <p:spPr bwMode="auto">
            <a:xfrm flipH="1">
              <a:off x="1808163" y="2455863"/>
              <a:ext cx="1146175" cy="2698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AutoShape 14"/>
            <p:cNvCxnSpPr>
              <a:cxnSpLocks noChangeShapeType="1"/>
              <a:stCxn id="12293" idx="6"/>
              <a:endCxn id="12294" idx="2"/>
            </p:cNvCxnSpPr>
            <p:nvPr/>
          </p:nvCxnSpPr>
          <p:spPr bwMode="auto">
            <a:xfrm>
              <a:off x="1905000" y="2933700"/>
              <a:ext cx="24765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4" name="AutoShape 15"/>
            <p:cNvCxnSpPr>
              <a:cxnSpLocks noChangeShapeType="1"/>
              <a:stCxn id="12296" idx="0"/>
              <a:endCxn id="12293" idx="4"/>
            </p:cNvCxnSpPr>
            <p:nvPr/>
          </p:nvCxnSpPr>
          <p:spPr bwMode="auto">
            <a:xfrm flipV="1">
              <a:off x="1619250" y="3219450"/>
              <a:ext cx="0" cy="10287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5" name="AutoShape 16"/>
            <p:cNvCxnSpPr>
              <a:cxnSpLocks noChangeShapeType="1"/>
              <a:stCxn id="12296" idx="5"/>
              <a:endCxn id="12299" idx="1"/>
            </p:cNvCxnSpPr>
            <p:nvPr/>
          </p:nvCxnSpPr>
          <p:spPr bwMode="auto">
            <a:xfrm>
              <a:off x="1808163" y="4741863"/>
              <a:ext cx="1146175" cy="2698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6" name="AutoShape 17"/>
            <p:cNvCxnSpPr>
              <a:cxnSpLocks noChangeShapeType="1"/>
              <a:stCxn id="12299" idx="7"/>
              <a:endCxn id="12297" idx="3"/>
            </p:cNvCxnSpPr>
            <p:nvPr/>
          </p:nvCxnSpPr>
          <p:spPr bwMode="auto">
            <a:xfrm flipV="1">
              <a:off x="3332163" y="4741863"/>
              <a:ext cx="1146175" cy="2698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7" name="AutoShape 18"/>
            <p:cNvCxnSpPr>
              <a:cxnSpLocks noChangeShapeType="1"/>
              <a:stCxn id="12297" idx="0"/>
              <a:endCxn id="12294" idx="4"/>
            </p:cNvCxnSpPr>
            <p:nvPr/>
          </p:nvCxnSpPr>
          <p:spPr bwMode="auto">
            <a:xfrm flipV="1">
              <a:off x="4667250" y="3219450"/>
              <a:ext cx="0" cy="10287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8" name="AutoShape 19"/>
            <p:cNvCxnSpPr>
              <a:cxnSpLocks noChangeShapeType="1"/>
              <a:stCxn id="12294" idx="6"/>
              <a:endCxn id="12295" idx="2"/>
            </p:cNvCxnSpPr>
            <p:nvPr/>
          </p:nvCxnSpPr>
          <p:spPr bwMode="auto">
            <a:xfrm>
              <a:off x="4953000" y="2933700"/>
              <a:ext cx="20955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9" name="AutoShape 20"/>
            <p:cNvCxnSpPr>
              <a:cxnSpLocks noChangeShapeType="1"/>
              <a:stCxn id="12297" idx="6"/>
              <a:endCxn id="12298" idx="2"/>
            </p:cNvCxnSpPr>
            <p:nvPr/>
          </p:nvCxnSpPr>
          <p:spPr bwMode="auto">
            <a:xfrm>
              <a:off x="4953000" y="4533900"/>
              <a:ext cx="20955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0" name="AutoShape 21"/>
            <p:cNvCxnSpPr>
              <a:cxnSpLocks noChangeShapeType="1"/>
              <a:stCxn id="12299" idx="0"/>
              <a:endCxn id="12293" idx="5"/>
            </p:cNvCxnSpPr>
            <p:nvPr/>
          </p:nvCxnSpPr>
          <p:spPr bwMode="auto">
            <a:xfrm rot="5400000" flipH="1">
              <a:off x="1579563" y="3370263"/>
              <a:ext cx="1792287" cy="1335087"/>
            </a:xfrm>
            <a:prstGeom prst="curvedConnector3">
              <a:avLst>
                <a:gd name="adj1" fmla="val 47829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1" name="Text Box 22"/>
            <p:cNvSpPr txBox="1">
              <a:spLocks noChangeArrowheads="1"/>
            </p:cNvSpPr>
            <p:nvPr/>
          </p:nvSpPr>
          <p:spPr bwMode="auto">
            <a:xfrm>
              <a:off x="1219200" y="3443288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12312" name="Text Box 23"/>
            <p:cNvSpPr txBox="1">
              <a:spLocks noChangeArrowheads="1"/>
            </p:cNvSpPr>
            <p:nvPr/>
          </p:nvSpPr>
          <p:spPr bwMode="auto">
            <a:xfrm>
              <a:off x="2514600" y="373380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2313" name="Text Box 24"/>
            <p:cNvSpPr txBox="1">
              <a:spLocks noChangeArrowheads="1"/>
            </p:cNvSpPr>
            <p:nvPr/>
          </p:nvSpPr>
          <p:spPr bwMode="auto">
            <a:xfrm>
              <a:off x="2190750" y="48006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314" name="Text Box 25"/>
            <p:cNvSpPr txBox="1">
              <a:spLocks noChangeArrowheads="1"/>
            </p:cNvSpPr>
            <p:nvPr/>
          </p:nvSpPr>
          <p:spPr bwMode="auto">
            <a:xfrm>
              <a:off x="2190750" y="22098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2315" name="Text Box 26"/>
            <p:cNvSpPr txBox="1">
              <a:spLocks noChangeArrowheads="1"/>
            </p:cNvSpPr>
            <p:nvPr/>
          </p:nvSpPr>
          <p:spPr bwMode="auto">
            <a:xfrm>
              <a:off x="3860800" y="22098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316" name="Text Box 27"/>
            <p:cNvSpPr txBox="1">
              <a:spLocks noChangeArrowheads="1"/>
            </p:cNvSpPr>
            <p:nvPr/>
          </p:nvSpPr>
          <p:spPr bwMode="auto">
            <a:xfrm>
              <a:off x="2952750" y="258127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2317" name="Text Box 28"/>
            <p:cNvSpPr txBox="1">
              <a:spLocks noChangeArrowheads="1"/>
            </p:cNvSpPr>
            <p:nvPr/>
          </p:nvSpPr>
          <p:spPr bwMode="auto">
            <a:xfrm>
              <a:off x="4699000" y="348932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318" name="Text Box 29"/>
            <p:cNvSpPr txBox="1">
              <a:spLocks noChangeArrowheads="1"/>
            </p:cNvSpPr>
            <p:nvPr/>
          </p:nvSpPr>
          <p:spPr bwMode="auto">
            <a:xfrm>
              <a:off x="5842000" y="25908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2319" name="Text Box 30"/>
            <p:cNvSpPr txBox="1">
              <a:spLocks noChangeArrowheads="1"/>
            </p:cNvSpPr>
            <p:nvPr/>
          </p:nvSpPr>
          <p:spPr bwMode="auto">
            <a:xfrm>
              <a:off x="5784850" y="4175125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2320" name="Text Box 31"/>
            <p:cNvSpPr txBox="1">
              <a:spLocks noChangeArrowheads="1"/>
            </p:cNvSpPr>
            <p:nvPr/>
          </p:nvSpPr>
          <p:spPr bwMode="auto">
            <a:xfrm>
              <a:off x="3778250" y="48260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665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58738"/>
            <a:ext cx="8153400" cy="568325"/>
          </a:xfrm>
        </p:spPr>
        <p:txBody>
          <a:bodyPr/>
          <a:lstStyle/>
          <a:p>
            <a:r>
              <a:rPr lang="en-US" smtClean="0">
                <a:sym typeface="Symbol" panose="05050102010706020507" pitchFamily="18" charset="2"/>
              </a:rPr>
              <a:t>Minimum Spanning Tree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173" y="933450"/>
            <a:ext cx="8153400" cy="627062"/>
          </a:xfrm>
          <a:noFill/>
        </p:spPr>
        <p:txBody>
          <a:bodyPr/>
          <a:lstStyle/>
          <a:p>
            <a:r>
              <a:rPr lang="en-US" dirty="0" smtClean="0">
                <a:sym typeface="Symbol" panose="05050102010706020507" pitchFamily="18" charset="2"/>
              </a:rPr>
              <a:t>Answer: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87463" y="1709737"/>
            <a:ext cx="6381750" cy="3505200"/>
            <a:chOff x="1219200" y="2171700"/>
            <a:chExt cx="6381750" cy="3505200"/>
          </a:xfrm>
        </p:grpSpPr>
        <p:sp>
          <p:nvSpPr>
            <p:cNvPr id="13317" name="Oval 4"/>
            <p:cNvSpPr>
              <a:spLocks noChangeArrowheads="1"/>
            </p:cNvSpPr>
            <p:nvPr/>
          </p:nvSpPr>
          <p:spPr bwMode="auto">
            <a:xfrm>
              <a:off x="1352550" y="2857500"/>
              <a:ext cx="5334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3318" name="Oval 5"/>
            <p:cNvSpPr>
              <a:spLocks noChangeArrowheads="1"/>
            </p:cNvSpPr>
            <p:nvPr/>
          </p:nvSpPr>
          <p:spPr bwMode="auto">
            <a:xfrm>
              <a:off x="4400550" y="2857500"/>
              <a:ext cx="5334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319" name="Oval 6"/>
            <p:cNvSpPr>
              <a:spLocks noChangeArrowheads="1"/>
            </p:cNvSpPr>
            <p:nvPr/>
          </p:nvSpPr>
          <p:spPr bwMode="auto">
            <a:xfrm>
              <a:off x="7067550" y="2857500"/>
              <a:ext cx="5334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320" name="Oval 7"/>
            <p:cNvSpPr>
              <a:spLocks noChangeArrowheads="1"/>
            </p:cNvSpPr>
            <p:nvPr/>
          </p:nvSpPr>
          <p:spPr bwMode="auto">
            <a:xfrm>
              <a:off x="1352550" y="4457700"/>
              <a:ext cx="5334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3321" name="Oval 8"/>
            <p:cNvSpPr>
              <a:spLocks noChangeArrowheads="1"/>
            </p:cNvSpPr>
            <p:nvPr/>
          </p:nvSpPr>
          <p:spPr bwMode="auto">
            <a:xfrm>
              <a:off x="4400550" y="4457700"/>
              <a:ext cx="5334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3322" name="Oval 9"/>
            <p:cNvSpPr>
              <a:spLocks noChangeArrowheads="1"/>
            </p:cNvSpPr>
            <p:nvPr/>
          </p:nvSpPr>
          <p:spPr bwMode="auto">
            <a:xfrm>
              <a:off x="7067550" y="4457700"/>
              <a:ext cx="5334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3323" name="Oval 10"/>
            <p:cNvSpPr>
              <a:spLocks noChangeArrowheads="1"/>
            </p:cNvSpPr>
            <p:nvPr/>
          </p:nvSpPr>
          <p:spPr bwMode="auto">
            <a:xfrm>
              <a:off x="2876550" y="5143500"/>
              <a:ext cx="5334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3324" name="Oval 11"/>
            <p:cNvSpPr>
              <a:spLocks noChangeArrowheads="1"/>
            </p:cNvSpPr>
            <p:nvPr/>
          </p:nvSpPr>
          <p:spPr bwMode="auto">
            <a:xfrm>
              <a:off x="2876550" y="2171700"/>
              <a:ext cx="5334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A</a:t>
              </a:r>
            </a:p>
          </p:txBody>
        </p:sp>
        <p:cxnSp>
          <p:nvCxnSpPr>
            <p:cNvPr id="13325" name="AutoShape 12"/>
            <p:cNvCxnSpPr>
              <a:cxnSpLocks noChangeShapeType="1"/>
              <a:stCxn id="13324" idx="5"/>
              <a:endCxn id="13318" idx="1"/>
            </p:cNvCxnSpPr>
            <p:nvPr/>
          </p:nvCxnSpPr>
          <p:spPr bwMode="auto">
            <a:xfrm>
              <a:off x="3332163" y="2646363"/>
              <a:ext cx="1146175" cy="269875"/>
            </a:xfrm>
            <a:prstGeom prst="straightConnector1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6" name="AutoShape 13"/>
            <p:cNvCxnSpPr>
              <a:cxnSpLocks noChangeShapeType="1"/>
              <a:stCxn id="13324" idx="3"/>
              <a:endCxn id="13317" idx="7"/>
            </p:cNvCxnSpPr>
            <p:nvPr/>
          </p:nvCxnSpPr>
          <p:spPr bwMode="auto">
            <a:xfrm flipH="1">
              <a:off x="1808163" y="2646363"/>
              <a:ext cx="1146175" cy="2698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7" name="AutoShape 14"/>
            <p:cNvCxnSpPr>
              <a:cxnSpLocks noChangeShapeType="1"/>
              <a:stCxn id="13317" idx="6"/>
              <a:endCxn id="13318" idx="2"/>
            </p:cNvCxnSpPr>
            <p:nvPr/>
          </p:nvCxnSpPr>
          <p:spPr bwMode="auto">
            <a:xfrm>
              <a:off x="1905000" y="3124200"/>
              <a:ext cx="2476500" cy="0"/>
            </a:xfrm>
            <a:prstGeom prst="straightConnector1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8" name="AutoShape 15"/>
            <p:cNvCxnSpPr>
              <a:cxnSpLocks noChangeShapeType="1"/>
              <a:stCxn id="13320" idx="0"/>
              <a:endCxn id="13317" idx="4"/>
            </p:cNvCxnSpPr>
            <p:nvPr/>
          </p:nvCxnSpPr>
          <p:spPr bwMode="auto">
            <a:xfrm flipV="1">
              <a:off x="1619250" y="3409950"/>
              <a:ext cx="0" cy="10287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9" name="AutoShape 16"/>
            <p:cNvCxnSpPr>
              <a:cxnSpLocks noChangeShapeType="1"/>
              <a:stCxn id="13320" idx="5"/>
              <a:endCxn id="13323" idx="1"/>
            </p:cNvCxnSpPr>
            <p:nvPr/>
          </p:nvCxnSpPr>
          <p:spPr bwMode="auto">
            <a:xfrm>
              <a:off x="1808163" y="4932363"/>
              <a:ext cx="1146175" cy="269875"/>
            </a:xfrm>
            <a:prstGeom prst="straightConnector1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0" name="AutoShape 17"/>
            <p:cNvCxnSpPr>
              <a:cxnSpLocks noChangeShapeType="1"/>
              <a:stCxn id="13323" idx="7"/>
              <a:endCxn id="13321" idx="3"/>
            </p:cNvCxnSpPr>
            <p:nvPr/>
          </p:nvCxnSpPr>
          <p:spPr bwMode="auto">
            <a:xfrm flipV="1">
              <a:off x="3332163" y="4932363"/>
              <a:ext cx="1146175" cy="269875"/>
            </a:xfrm>
            <a:prstGeom prst="straightConnector1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1" name="AutoShape 18"/>
            <p:cNvCxnSpPr>
              <a:cxnSpLocks noChangeShapeType="1"/>
              <a:stCxn id="13321" idx="0"/>
              <a:endCxn id="13318" idx="4"/>
            </p:cNvCxnSpPr>
            <p:nvPr/>
          </p:nvCxnSpPr>
          <p:spPr bwMode="auto">
            <a:xfrm flipV="1">
              <a:off x="4667250" y="3409950"/>
              <a:ext cx="0" cy="1028700"/>
            </a:xfrm>
            <a:prstGeom prst="straightConnector1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2" name="AutoShape 19"/>
            <p:cNvCxnSpPr>
              <a:cxnSpLocks noChangeShapeType="1"/>
              <a:stCxn id="13318" idx="6"/>
              <a:endCxn id="13319" idx="2"/>
            </p:cNvCxnSpPr>
            <p:nvPr/>
          </p:nvCxnSpPr>
          <p:spPr bwMode="auto">
            <a:xfrm>
              <a:off x="4953000" y="3124200"/>
              <a:ext cx="2095500" cy="0"/>
            </a:xfrm>
            <a:prstGeom prst="straightConnector1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3" name="AutoShape 20"/>
            <p:cNvCxnSpPr>
              <a:cxnSpLocks noChangeShapeType="1"/>
              <a:stCxn id="13321" idx="6"/>
              <a:endCxn id="13322" idx="2"/>
            </p:cNvCxnSpPr>
            <p:nvPr/>
          </p:nvCxnSpPr>
          <p:spPr bwMode="auto">
            <a:xfrm>
              <a:off x="4953000" y="4724400"/>
              <a:ext cx="2095500" cy="0"/>
            </a:xfrm>
            <a:prstGeom prst="straightConnector1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4" name="AutoShape 21"/>
            <p:cNvCxnSpPr>
              <a:cxnSpLocks noChangeShapeType="1"/>
              <a:stCxn id="13323" idx="0"/>
              <a:endCxn id="13317" idx="5"/>
            </p:cNvCxnSpPr>
            <p:nvPr/>
          </p:nvCxnSpPr>
          <p:spPr bwMode="auto">
            <a:xfrm rot="5400000" flipH="1">
              <a:off x="1579563" y="3560763"/>
              <a:ext cx="1792287" cy="1335087"/>
            </a:xfrm>
            <a:prstGeom prst="curvedConnector3">
              <a:avLst>
                <a:gd name="adj1" fmla="val 47829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5" name="Text Box 22"/>
            <p:cNvSpPr txBox="1">
              <a:spLocks noChangeArrowheads="1"/>
            </p:cNvSpPr>
            <p:nvPr/>
          </p:nvSpPr>
          <p:spPr bwMode="auto">
            <a:xfrm>
              <a:off x="1219200" y="3633788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13336" name="Text Box 23"/>
            <p:cNvSpPr txBox="1">
              <a:spLocks noChangeArrowheads="1"/>
            </p:cNvSpPr>
            <p:nvPr/>
          </p:nvSpPr>
          <p:spPr bwMode="auto">
            <a:xfrm>
              <a:off x="2514600" y="392430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3337" name="Text Box 24"/>
            <p:cNvSpPr txBox="1">
              <a:spLocks noChangeArrowheads="1"/>
            </p:cNvSpPr>
            <p:nvPr/>
          </p:nvSpPr>
          <p:spPr bwMode="auto">
            <a:xfrm>
              <a:off x="2190750" y="49911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338" name="Text Box 25"/>
            <p:cNvSpPr txBox="1">
              <a:spLocks noChangeArrowheads="1"/>
            </p:cNvSpPr>
            <p:nvPr/>
          </p:nvSpPr>
          <p:spPr bwMode="auto">
            <a:xfrm>
              <a:off x="2190750" y="24003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3339" name="Text Box 26"/>
            <p:cNvSpPr txBox="1">
              <a:spLocks noChangeArrowheads="1"/>
            </p:cNvSpPr>
            <p:nvPr/>
          </p:nvSpPr>
          <p:spPr bwMode="auto">
            <a:xfrm>
              <a:off x="3860800" y="24003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340" name="Text Box 27"/>
            <p:cNvSpPr txBox="1">
              <a:spLocks noChangeArrowheads="1"/>
            </p:cNvSpPr>
            <p:nvPr/>
          </p:nvSpPr>
          <p:spPr bwMode="auto">
            <a:xfrm>
              <a:off x="2952750" y="277177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3341" name="Text Box 28"/>
            <p:cNvSpPr txBox="1">
              <a:spLocks noChangeArrowheads="1"/>
            </p:cNvSpPr>
            <p:nvPr/>
          </p:nvSpPr>
          <p:spPr bwMode="auto">
            <a:xfrm>
              <a:off x="4699000" y="3679825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342" name="Text Box 29"/>
            <p:cNvSpPr txBox="1">
              <a:spLocks noChangeArrowheads="1"/>
            </p:cNvSpPr>
            <p:nvPr/>
          </p:nvSpPr>
          <p:spPr bwMode="auto">
            <a:xfrm>
              <a:off x="5842000" y="27813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3343" name="Text Box 30"/>
            <p:cNvSpPr txBox="1">
              <a:spLocks noChangeArrowheads="1"/>
            </p:cNvSpPr>
            <p:nvPr/>
          </p:nvSpPr>
          <p:spPr bwMode="auto">
            <a:xfrm>
              <a:off x="5784850" y="4365625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3344" name="Text Box 31"/>
            <p:cNvSpPr txBox="1">
              <a:spLocks noChangeArrowheads="1"/>
            </p:cNvSpPr>
            <p:nvPr/>
          </p:nvSpPr>
          <p:spPr bwMode="auto">
            <a:xfrm>
              <a:off x="3778250" y="5016500"/>
              <a:ext cx="311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b="1" i="0">
                  <a:latin typeface="Times New Roman" panose="02020603050405020304" pitchFamily="18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1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457200"/>
          </a:xfrm>
        </p:spPr>
        <p:txBody>
          <a:bodyPr/>
          <a:lstStyle/>
          <a:p>
            <a:r>
              <a:rPr lang="en-US" dirty="0" smtClean="0">
                <a:latin typeface="Garamond" panose="02020404030301010803" pitchFamily="18" charset="0"/>
              </a:rPr>
              <a:t>Prim’s </a:t>
            </a:r>
            <a:r>
              <a:rPr lang="en-US" dirty="0">
                <a:latin typeface="Garamond" panose="02020404030301010803" pitchFamily="18" charset="0"/>
              </a:rPr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6307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0723" y="990600"/>
                <a:ext cx="8305800" cy="4572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 smtClean="0">
                    <a:latin typeface="Garamond" panose="02020404030301010803" pitchFamily="18" charset="0"/>
                  </a:rPr>
                  <a:t>Greedy algorithm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 smtClean="0">
                    <a:latin typeface="Garamond" panose="02020404030301010803" pitchFamily="18" charset="0"/>
                  </a:rPr>
                  <a:t>Operates like Dijkstra’s </a:t>
                </a:r>
                <a:r>
                  <a:rPr lang="en-US" sz="2000" dirty="0">
                    <a:latin typeface="Garamond" panose="02020404030301010803" pitchFamily="18" charset="0"/>
                  </a:rPr>
                  <a:t>algorithm </a:t>
                </a:r>
                <a:r>
                  <a:rPr lang="en-US" sz="2000" dirty="0" smtClean="0">
                    <a:latin typeface="Garamond" panose="02020404030301010803" pitchFamily="18" charset="0"/>
                  </a:rPr>
                  <a:t>for finding shortest paths in </a:t>
                </a:r>
                <a:r>
                  <a:rPr lang="en-US" sz="2000" dirty="0" smtClean="0">
                    <a:latin typeface="Garamond" panose="02020404030301010803" pitchFamily="18" charset="0"/>
                  </a:rPr>
                  <a:t>a graph</a:t>
                </a:r>
                <a:endParaRPr lang="en-US" sz="2000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Garamond" panose="02020404030301010803" pitchFamily="18" charset="0"/>
                  </a:rPr>
                  <a:t>Prim’s algorithm has the property that </a:t>
                </a:r>
                <a:endParaRPr lang="en-US" sz="2000" dirty="0" smtClean="0">
                  <a:latin typeface="Garamond" panose="02020404030301010803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 smtClean="0">
                    <a:latin typeface="Garamond" panose="02020404030301010803" pitchFamily="18" charset="0"/>
                  </a:rPr>
                  <a:t>the </a:t>
                </a:r>
                <a:r>
                  <a:rPr lang="en-US" sz="1800" dirty="0">
                    <a:latin typeface="Garamond" panose="02020404030301010803" pitchFamily="18" charset="0"/>
                  </a:rPr>
                  <a:t>edges in the set </a:t>
                </a:r>
                <a:r>
                  <a:rPr lang="en-US" sz="1800" dirty="0" smtClean="0">
                    <a:latin typeface="Garamond" panose="02020404030301010803" pitchFamily="18" charset="0"/>
                  </a:rPr>
                  <a:t>A (or cloud) </a:t>
                </a:r>
                <a:r>
                  <a:rPr lang="en-US" sz="1800" dirty="0">
                    <a:latin typeface="Garamond" panose="02020404030301010803" pitchFamily="18" charset="0"/>
                  </a:rPr>
                  <a:t>always form</a:t>
                </a:r>
                <a:r>
                  <a:rPr lang="en-US" sz="1800" dirty="0">
                    <a:solidFill>
                      <a:srgbClr val="0000FF"/>
                    </a:solidFill>
                    <a:latin typeface="Garamond" panose="02020404030301010803" pitchFamily="18" charset="0"/>
                  </a:rPr>
                  <a:t> a single tree</a:t>
                </a:r>
                <a:r>
                  <a:rPr lang="en-US" sz="1800" dirty="0">
                    <a:latin typeface="Garamond" panose="02020404030301010803" pitchFamily="18" charset="0"/>
                  </a:rPr>
                  <a:t>.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 smtClean="0">
                    <a:latin typeface="Garamond" panose="02020404030301010803" pitchFamily="18" charset="0"/>
                  </a:rPr>
                  <a:t>Tree starts with an arbitrary root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charset="0"/>
                      </a:rPr>
                      <m:t>𝒓</m:t>
                    </m:r>
                  </m:oMath>
                </a14:m>
                <a:r>
                  <a:rPr lang="en-US" sz="2000" dirty="0">
                    <a:latin typeface="Garamond" panose="02020404030301010803" pitchFamily="18" charset="0"/>
                  </a:rPr>
                  <a:t> and </a:t>
                </a:r>
                <a:r>
                  <a:rPr lang="en-US" sz="2000" dirty="0" smtClean="0">
                    <a:latin typeface="Garamond" panose="02020404030301010803" pitchFamily="18" charset="0"/>
                  </a:rPr>
                  <a:t>grows </a:t>
                </a:r>
                <a:r>
                  <a:rPr lang="en-US" sz="2000" dirty="0" smtClean="0">
                    <a:latin typeface="Garamond" panose="02020404030301010803" pitchFamily="18" charset="0"/>
                  </a:rPr>
                  <a:t>until </a:t>
                </a:r>
                <a:r>
                  <a:rPr lang="en-US" sz="2000" dirty="0" smtClean="0">
                    <a:latin typeface="Garamond" panose="02020404030301010803" pitchFamily="18" charset="0"/>
                  </a:rPr>
                  <a:t>the tree spans all vertices in V</a:t>
                </a:r>
                <a:endParaRPr lang="en-US" sz="2000" dirty="0">
                  <a:latin typeface="Garamond" panose="02020404030301010803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Garamond" panose="02020404030301010803" pitchFamily="18" charset="0"/>
                  </a:rPr>
                  <a:t>We store with each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dirty="0">
                    <a:latin typeface="Garamond" panose="02020404030301010803" pitchFamily="18" charset="0"/>
                  </a:rPr>
                  <a:t> a label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dirty="0" smtClean="0">
                        <a:latin typeface="Cambria Math" charset="0"/>
                      </a:rPr>
                      <m:t>.</m:t>
                    </m:r>
                    <m:r>
                      <a:rPr lang="en-US" sz="2000" b="1" i="1" dirty="0" smtClean="0">
                        <a:latin typeface="Cambria Math" charset="0"/>
                      </a:rPr>
                      <m:t>𝒌𝒆𝒚</m:t>
                    </m:r>
                    <m:r>
                      <a:rPr lang="en-US" sz="2000" b="1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Garamond" panose="02020404030301010803" pitchFamily="18" charset="0"/>
                  </a:rPr>
                  <a:t>= </a:t>
                </a:r>
                <a:r>
                  <a:rPr lang="en-US" sz="2000" dirty="0">
                    <a:solidFill>
                      <a:srgbClr val="0000FF"/>
                    </a:solidFill>
                    <a:latin typeface="Garamond" panose="02020404030301010803" pitchFamily="18" charset="0"/>
                  </a:rPr>
                  <a:t>the smallest weight of an edge connecting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b="1" i="1" dirty="0">
                    <a:solidFill>
                      <a:srgbClr val="0000FF"/>
                    </a:solidFill>
                    <a:latin typeface="Garamond" panose="02020404030301010803" pitchFamily="18" charset="0"/>
                  </a:rPr>
                  <a:t> </a:t>
                </a:r>
                <a:r>
                  <a:rPr lang="en-US" sz="2000" dirty="0">
                    <a:solidFill>
                      <a:srgbClr val="0000FF"/>
                    </a:solidFill>
                    <a:latin typeface="Garamond" panose="02020404030301010803" pitchFamily="18" charset="0"/>
                  </a:rPr>
                  <a:t>to a vertex in the </a:t>
                </a:r>
                <a:r>
                  <a:rPr lang="en-US" sz="2000" dirty="0" smtClean="0">
                    <a:solidFill>
                      <a:srgbClr val="0000FF"/>
                    </a:solidFill>
                    <a:latin typeface="Garamond" panose="02020404030301010803" pitchFamily="18" charset="0"/>
                  </a:rPr>
                  <a:t>set A (cloud).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charset="0"/>
                      </a:rPr>
                      <m:t>𝑣</m:t>
                    </m:r>
                    <m:r>
                      <a:rPr lang="en-US" sz="2000" i="1" dirty="0" err="1" smtClean="0">
                        <a:solidFill>
                          <a:srgbClr val="0000FF"/>
                        </a:solidFill>
                        <a:latin typeface="Cambria Math" charset="0"/>
                      </a:rPr>
                      <m:t>.</m:t>
                    </m:r>
                    <m:r>
                      <a:rPr lang="en-US" sz="2000" i="1" dirty="0" err="1" smtClean="0">
                        <a:solidFill>
                          <a:srgbClr val="0000FF"/>
                        </a:solidFill>
                        <a:latin typeface="Cambria Math" charset="0"/>
                      </a:rPr>
                      <m:t>𝑘𝑒𝑦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00FF"/>
                    </a:solidFill>
                    <a:latin typeface="Garamond" panose="02020404030301010803" pitchFamily="18" charset="0"/>
                  </a:rPr>
                  <a:t>is also known as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00FF"/>
                  </a:solidFill>
                  <a:latin typeface="Garamond" panose="02020404030301010803" pitchFamily="18" charset="0"/>
                </a:endParaRPr>
              </a:p>
            </p:txBody>
          </p:sp>
        </mc:Choice>
        <mc:Fallback>
          <p:sp>
            <p:nvSpPr>
              <p:cNvPr id="226307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0723" y="990600"/>
                <a:ext cx="8305800" cy="4572000"/>
              </a:xfrm>
              <a:blipFill rotWithShape="1">
                <a:blip r:embed="rId2"/>
                <a:stretch>
                  <a:fillRect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6309" name="Text Box 5"/>
              <p:cNvSpPr txBox="1">
                <a:spLocks noChangeArrowheads="1"/>
              </p:cNvSpPr>
              <p:nvPr/>
            </p:nvSpPr>
            <p:spPr bwMode="auto">
              <a:xfrm>
                <a:off x="1" y="4800600"/>
                <a:ext cx="9144000" cy="1046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</a:pPr>
                <a:r>
                  <a:rPr lang="en-US" sz="2000" i="0" dirty="0" smtClean="0">
                    <a:latin typeface="Garamond" panose="02020404030301010803" pitchFamily="18" charset="0"/>
                    <a:ea typeface="ＭＳ Ｐゴシック" pitchFamily="27" charset="-128"/>
                    <a:cs typeface="ＭＳ Ｐゴシック" charset="0"/>
                  </a:rPr>
                  <a:t>At </a:t>
                </a:r>
                <a:r>
                  <a:rPr lang="en-US" sz="2000" i="0" dirty="0">
                    <a:latin typeface="Garamond" panose="02020404030301010803" pitchFamily="18" charset="0"/>
                    <a:ea typeface="ＭＳ Ｐゴシック" pitchFamily="27" charset="-128"/>
                    <a:cs typeface="ＭＳ Ｐゴシック" charset="0"/>
                  </a:rPr>
                  <a:t>each step:</a:t>
                </a:r>
              </a:p>
              <a:p>
                <a:pPr lvl="1" algn="l"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en-US" sz="2000" i="0" dirty="0">
                    <a:latin typeface="Garamond" panose="02020404030301010803" pitchFamily="18" charset="0"/>
                    <a:ea typeface="ＭＳ Ｐゴシック" pitchFamily="27" charset="-128"/>
                    <a:cs typeface="ＭＳ Ｐゴシック" charset="0"/>
                  </a:rPr>
                  <a:t> We add to </a:t>
                </a:r>
                <a:r>
                  <a:rPr lang="en-US" sz="2000" i="0" dirty="0" smtClean="0">
                    <a:latin typeface="Garamond" panose="02020404030301010803" pitchFamily="18" charset="0"/>
                    <a:ea typeface="ＭＳ Ｐゴシック" pitchFamily="27" charset="-128"/>
                    <a:cs typeface="ＭＳ Ｐゴシック" charset="0"/>
                  </a:rPr>
                  <a:t>set A a vertex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charset="0"/>
                        <a:ea typeface="ＭＳ Ｐゴシック" pitchFamily="27" charset="-128"/>
                        <a:cs typeface="ＭＳ Ｐゴシック" charset="0"/>
                      </a:rPr>
                      <m:t>𝑣</m:t>
                    </m:r>
                  </m:oMath>
                </a14:m>
                <a:r>
                  <a:rPr lang="en-US" sz="2000" i="0" dirty="0">
                    <a:latin typeface="Garamond" panose="02020404030301010803" pitchFamily="18" charset="0"/>
                    <a:ea typeface="ＭＳ Ｐゴシック" pitchFamily="27" charset="-128"/>
                    <a:cs typeface="ＭＳ Ｐゴシック" charset="0"/>
                  </a:rPr>
                  <a:t> outside the </a:t>
                </a:r>
                <a:r>
                  <a:rPr lang="en-US" sz="2000" i="0" dirty="0" smtClean="0">
                    <a:latin typeface="Garamond" panose="02020404030301010803" pitchFamily="18" charset="0"/>
                    <a:ea typeface="ＭＳ Ｐゴシック" pitchFamily="27" charset="-128"/>
                    <a:cs typeface="ＭＳ Ｐゴシック" charset="0"/>
                  </a:rPr>
                  <a:t>set with </a:t>
                </a:r>
                <a:r>
                  <a:rPr lang="en-US" sz="2000" i="0" dirty="0">
                    <a:latin typeface="Garamond" panose="02020404030301010803" pitchFamily="18" charset="0"/>
                    <a:ea typeface="ＭＳ Ｐゴシック" pitchFamily="27" charset="-128"/>
                    <a:cs typeface="ＭＳ Ｐゴシック" charset="0"/>
                  </a:rPr>
                  <a:t>the smallest </a:t>
                </a:r>
                <a:r>
                  <a:rPr lang="en-US" sz="2000" i="0" dirty="0" smtClean="0">
                    <a:latin typeface="Garamond" panose="02020404030301010803" pitchFamily="18" charset="0"/>
                    <a:ea typeface="ＭＳ Ｐゴシック" pitchFamily="27" charset="-128"/>
                    <a:cs typeface="ＭＳ Ｐゴシック" charset="0"/>
                  </a:rPr>
                  <a:t>key label</a:t>
                </a:r>
                <a:endParaRPr lang="en-US" sz="2000" i="0" dirty="0">
                  <a:latin typeface="Garamond" panose="02020404030301010803" pitchFamily="18" charset="0"/>
                  <a:ea typeface="ＭＳ Ｐゴシック" pitchFamily="27" charset="-128"/>
                  <a:cs typeface="ＭＳ Ｐゴシック" charset="0"/>
                </a:endParaRPr>
              </a:p>
              <a:p>
                <a:pPr lvl="1" algn="l">
                  <a:lnSpc>
                    <a:spcPct val="90000"/>
                  </a:lnSpc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n"/>
                </a:pPr>
                <a:r>
                  <a:rPr lang="en-US" sz="2000" i="0" dirty="0">
                    <a:latin typeface="Garamond" panose="02020404030301010803" pitchFamily="18" charset="0"/>
                    <a:ea typeface="ＭＳ Ｐゴシック" pitchFamily="27" charset="-128"/>
                    <a:cs typeface="ＭＳ Ｐゴシック" charset="0"/>
                  </a:rPr>
                  <a:t> We update the labels of the vertices adjacent 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charset="0"/>
                        <a:ea typeface="ＭＳ Ｐゴシック" pitchFamily="27" charset="-128"/>
                        <a:cs typeface="ＭＳ Ｐゴシック" charset="0"/>
                      </a:rPr>
                      <m:t>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ＭＳ Ｐゴシック" pitchFamily="27" charset="-128"/>
                        <a:cs typeface="ＭＳ Ｐゴシック" charset="0"/>
                      </a:rPr>
                      <m:t> </m:t>
                    </m:r>
                  </m:oMath>
                </a14:m>
                <a:endParaRPr lang="en-US" sz="2000" i="0" dirty="0">
                  <a:latin typeface="Garamond" panose="02020404030301010803" pitchFamily="18" charset="0"/>
                  <a:ea typeface="ＭＳ Ｐゴシック" pitchFamily="27" charset="-128"/>
                  <a:cs typeface="ＭＳ Ｐゴシック" charset="0"/>
                </a:endParaRPr>
              </a:p>
            </p:txBody>
          </p:sp>
        </mc:Choice>
        <mc:Fallback>
          <p:sp>
            <p:nvSpPr>
              <p:cNvPr id="22630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" y="4800600"/>
                <a:ext cx="9144000" cy="1046440"/>
              </a:xfrm>
              <a:prstGeom prst="rect">
                <a:avLst/>
              </a:prstGeom>
              <a:blipFill rotWithShape="1">
                <a:blip r:embed="rId3"/>
                <a:stretch>
                  <a:fillRect l="-667" t="-5263" b="-994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65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28600"/>
            <a:ext cx="8153400" cy="381000"/>
          </a:xfrm>
        </p:spPr>
        <p:txBody>
          <a:bodyPr/>
          <a:lstStyle/>
          <a:p>
            <a:r>
              <a:rPr lang="en-US" dirty="0" smtClean="0"/>
              <a:t>Prims Algorithm </a:t>
            </a:r>
            <a:r>
              <a:rPr lang="en-US" dirty="0"/>
              <a:t>(cont.)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066800"/>
            <a:ext cx="5153498" cy="378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Left Arrow 4"/>
          <p:cNvSpPr/>
          <p:nvPr/>
        </p:nvSpPr>
        <p:spPr>
          <a:xfrm>
            <a:off x="4430573" y="4361340"/>
            <a:ext cx="674827" cy="405689"/>
          </a:xfrm>
          <a:prstGeom prst="lef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13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362200" cy="685800"/>
          </a:xfrm>
        </p:spPr>
        <p:txBody>
          <a:bodyPr/>
          <a:lstStyle/>
          <a:p>
            <a:r>
              <a:rPr lang="en-US" sz="2400" dirty="0"/>
              <a:t>Prim’s Algorithm: Example 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1" y="0"/>
            <a:ext cx="6531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3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15365</TotalTime>
  <Words>1004</Words>
  <Application>Microsoft Office PowerPoint</Application>
  <PresentationFormat>On-screen Show (4:3)</PresentationFormat>
  <Paragraphs>353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Median</vt:lpstr>
      <vt:lpstr>PowerPoint Presentation</vt:lpstr>
      <vt:lpstr>PowerPoint Presentation</vt:lpstr>
      <vt:lpstr>Outline and Reading</vt:lpstr>
      <vt:lpstr>Minimum Spanning Tree</vt:lpstr>
      <vt:lpstr>Minimum Spanning Tree</vt:lpstr>
      <vt:lpstr>Minimum Spanning Tree</vt:lpstr>
      <vt:lpstr>Prim’s Algorithm</vt:lpstr>
      <vt:lpstr>Prims Algorithm (cont.)</vt:lpstr>
      <vt:lpstr>Prim’s Algorithm: Example 1</vt:lpstr>
      <vt:lpstr>Prim’s Algorithm: Example 2</vt:lpstr>
      <vt:lpstr>Prim’s Algorithm: Example 2 (cont.)</vt:lpstr>
      <vt:lpstr>Prim’s Algorithm (Cormen, Chapter23, p 634-636)</vt:lpstr>
      <vt:lpstr>Prim’s Algorithm (Cormen, Chapter23, p 634-636)</vt:lpstr>
      <vt:lpstr>Kruskal’s Algorithm</vt:lpstr>
      <vt:lpstr>Kruskal’s Algorithm</vt:lpstr>
      <vt:lpstr>Kruskal’s Algorithm: Example 1</vt:lpstr>
      <vt:lpstr>Kruskal Algorithm : Example 2</vt:lpstr>
      <vt:lpstr>Kruskal Algorithm : Example 2 (cont.)</vt:lpstr>
      <vt:lpstr>Kruskal Algorithm : Example 2 (cont.)</vt:lpstr>
      <vt:lpstr>Kruskal Algorithm : Example 2 (cont.)</vt:lpstr>
      <vt:lpstr>Kruskal Algorithm : Example 2 (cont.)</vt:lpstr>
      <vt:lpstr>Kruskal Algorithm : Example 2 (cont.)</vt:lpstr>
      <vt:lpstr>Kruskal Algorithm : Example 2 (cont.)</vt:lpstr>
      <vt:lpstr>Kruskal Algorithm : Example 2 (cont.)</vt:lpstr>
      <vt:lpstr>Kruskal Algorithm : Example 2 (cont.)</vt:lpstr>
      <vt:lpstr>Kruskal Algorithm : Example 2 (cont.)</vt:lpstr>
      <vt:lpstr>Kruskal Algorithm : Example 2 (cont.)</vt:lpstr>
      <vt:lpstr>Kruskal Algorithm : Example 2 (cont.)</vt:lpstr>
      <vt:lpstr>Kruskal Algorithm : Example 2 (cont.)</vt:lpstr>
      <vt:lpstr>Kruskal Algorithm : Example 2 (cont.)</vt:lpstr>
      <vt:lpstr>Correctness Of Kruskal’s Algorithm</vt:lpstr>
      <vt:lpstr>Kruskal’s Algorithm (Cormen)</vt:lpstr>
      <vt:lpstr>Kruskal’s Algorithm</vt:lpstr>
      <vt:lpstr>Reference </vt:lpstr>
      <vt:lpstr>PowerPoint Presentation</vt:lpstr>
    </vt:vector>
  </TitlesOfParts>
  <Company>UNC Charlotte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Dewan Tanvir Ahmed</dc:creator>
  <cp:lastModifiedBy>test</cp:lastModifiedBy>
  <cp:revision>903</cp:revision>
  <cp:lastPrinted>2010-08-24T17:19:38Z</cp:lastPrinted>
  <dcterms:created xsi:type="dcterms:W3CDTF">2010-08-24T16:58:28Z</dcterms:created>
  <dcterms:modified xsi:type="dcterms:W3CDTF">2018-11-08T15:21:09Z</dcterms:modified>
</cp:coreProperties>
</file>