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</p:sldMasterIdLst>
  <p:notesMasterIdLst>
    <p:notesMasterId r:id="rId22"/>
  </p:notesMasterIdLst>
  <p:sldIdLst>
    <p:sldId id="256" r:id="rId2"/>
    <p:sldId id="337" r:id="rId3"/>
    <p:sldId id="338" r:id="rId4"/>
    <p:sldId id="339" r:id="rId5"/>
    <p:sldId id="351" r:id="rId6"/>
    <p:sldId id="340" r:id="rId7"/>
    <p:sldId id="352" r:id="rId8"/>
    <p:sldId id="359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05" r:id="rId20"/>
    <p:sldId id="317" r:id="rId2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wan Ahmed" initials="D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99CCFF"/>
    <a:srgbClr val="FF6600"/>
    <a:srgbClr val="FF9900"/>
    <a:srgbClr val="BEDAE4"/>
    <a:srgbClr val="DDDDDD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8" autoAdjust="0"/>
    <p:restoredTop sz="71904" autoAdjust="0"/>
  </p:normalViewPr>
  <p:slideViewPr>
    <p:cSldViewPr>
      <p:cViewPr>
        <p:scale>
          <a:sx n="100" d="100"/>
          <a:sy n="100" d="100"/>
        </p:scale>
        <p:origin x="-1944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6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12" Type="http://schemas.openxmlformats.org/officeDocument/2006/relationships/slide" Target="slides/slide1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1" Type="http://schemas.openxmlformats.org/officeDocument/2006/relationships/slide" Target="slides/slide14.xml"/><Relationship Id="rId5" Type="http://schemas.openxmlformats.org/officeDocument/2006/relationships/slide" Target="slides/slide7.xml"/><Relationship Id="rId10" Type="http://schemas.openxmlformats.org/officeDocument/2006/relationships/slide" Target="slides/slide13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/>
            </a:lvl1pPr>
          </a:lstStyle>
          <a:p>
            <a:pPr>
              <a:defRPr/>
            </a:pPr>
            <a:fld id="{314F3D7C-21D6-4227-8FA8-1D4DB449E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08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77E02F-1B31-44E2-BA6C-E91BF286E69C}" type="slidenum">
              <a:rPr lang="en-US" sz="1300" i="0" smtClean="0"/>
              <a:pPr/>
              <a:t>1</a:t>
            </a:fld>
            <a:endParaRPr lang="en-US" sz="1300" i="0" smtClean="0"/>
          </a:p>
        </p:txBody>
      </p:sp>
    </p:spTree>
    <p:extLst>
      <p:ext uri="{BB962C8B-B14F-4D97-AF65-F5344CB8AC3E}">
        <p14:creationId xmlns:p14="http://schemas.microsoft.com/office/powerpoint/2010/main" val="2047629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4F3D7C-21D6-4227-8FA8-1D4DB449E57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11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4F3D7C-21D6-4227-8FA8-1D4DB449E57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68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400" dirty="0" err="1" smtClean="0"/>
              <a:t>abacaabaccabacabaabb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4F3D7C-21D6-4227-8FA8-1D4DB449E57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97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fld id="{1C15BDB7-5442-4E34-A712-453C6AE973D5}" type="datetime1">
              <a:rPr lang="en-US" smtClean="0"/>
              <a:t>11/26/2018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C62FFF8-A695-42B7-8022-BA8F1CAEE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99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C8152-6BD5-4194-8317-30D346A93CB9}" type="datetime1">
              <a:rPr lang="en-US" smtClean="0"/>
              <a:t>11/26/2018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A2BB3-3542-42D5-808D-8C46F9ED9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5077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C6F4E-FDAB-41F5-9763-25D19E59232F}" type="datetime1">
              <a:rPr lang="en-US" smtClean="0"/>
              <a:t>11/26/2018</a:t>
            </a:fld>
            <a:endParaRPr lang="en-US" sz="110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188CE-1AD3-4A17-B22F-043263F07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6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CDFF8-63EA-450A-AA2B-671DE1E534E8}" type="datetime1">
              <a:rPr lang="en-US" smtClean="0"/>
              <a:t>11/26/2018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FFEE5-1079-4204-AB67-2850F64BB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2814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833C9-9852-4B95-90FD-8A7E813C6970}" type="datetime1">
              <a:rPr lang="en-US" smtClean="0"/>
              <a:t>11/26/2018</a:t>
            </a:fld>
            <a:endParaRPr lang="en-US" sz="110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926F3AE3-E4D5-433E-B4AE-CD3CC8654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6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BDF86-2879-4A05-8C86-7184B5879EC9}" type="datetime1">
              <a:rPr lang="en-US" smtClean="0"/>
              <a:t>11/26/2018</a:t>
            </a:fld>
            <a:endParaRPr lang="en-US" sz="110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AD22A-A8EB-4E0B-89D9-F261DE636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33310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CA926-5C36-4CAE-82AB-F5EE90D354E1}" type="datetime1">
              <a:rPr lang="en-US" smtClean="0"/>
              <a:t>11/26/2018</a:t>
            </a:fld>
            <a:endParaRPr lang="en-US" sz="110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89C2E-4EB9-46AA-9ADB-B5962A619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5293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57CF8-35B3-43AD-8673-B67663889346}" type="datetime1">
              <a:rPr lang="en-US" smtClean="0"/>
              <a:t>11/26/2018</a:t>
            </a:fld>
            <a:endParaRPr lang="en-US" sz="110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EDEDC-9BEC-4EFE-9CAA-11D79887F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5231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33DB6-16E0-4010-B9AF-1245058D8D92}" type="datetime1">
              <a:rPr lang="en-US" smtClean="0"/>
              <a:t>11/26/2018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64E7E03-4F7D-4CD2-BDB9-3E841B525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4750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41D97-C7C7-46C1-AD29-3CC61CB2B16D}" type="datetime1">
              <a:rPr lang="en-US" smtClean="0"/>
              <a:t>11/26/2018</a:t>
            </a:fld>
            <a:endParaRPr lang="en-US" sz="110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26E71-6BF0-4AB9-B001-0771C1DC1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3842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6AB11-A192-4460-BBCF-778F24F93CF2}" type="datetime1">
              <a:rPr lang="en-US" smtClean="0"/>
              <a:t>11/26/2018</a:t>
            </a:fld>
            <a:endParaRPr lang="en-US" sz="110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373829AF-C005-4BF1-B586-DB3598994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D7EF58E5-992E-4885-923D-7C7CD705CF44}" type="datetime1">
              <a:rPr lang="en-US" smtClean="0"/>
              <a:t>11/26/2018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D7FE648-C9F8-48A5-8665-DFB0BF8BE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299" r:id="rId2"/>
    <p:sldLayoutId id="2147484304" r:id="rId3"/>
    <p:sldLayoutId id="2147484305" r:id="rId4"/>
    <p:sldLayoutId id="2147484306" r:id="rId5"/>
    <p:sldLayoutId id="2147484300" r:id="rId6"/>
    <p:sldLayoutId id="2147484307" r:id="rId7"/>
    <p:sldLayoutId id="2147484301" r:id="rId8"/>
    <p:sldLayoutId id="2147484308" r:id="rId9"/>
    <p:sldLayoutId id="2147484302" r:id="rId10"/>
    <p:sldLayoutId id="2147484309" r:id="rId11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ＭＳ Ｐゴシック" pitchFamily="27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+mn-lt"/>
          <a:ea typeface="ＭＳ Ｐゴシック" pitchFamily="27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400" kern="1200">
          <a:solidFill>
            <a:srgbClr val="0000FF"/>
          </a:solidFill>
          <a:latin typeface="+mn-lt"/>
          <a:ea typeface="ＭＳ Ｐゴシック" pitchFamily="27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6BB1C9"/>
        </a:buClr>
        <a:buSzPct val="7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6585CF"/>
        </a:buClr>
        <a:buSzPct val="6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png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438400"/>
            <a:ext cx="6400800" cy="31305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Algorithms &amp; Data Structures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ITCS 6114/8114</a:t>
            </a:r>
          </a:p>
          <a:p>
            <a:pPr eaLnBrk="1" hangingPunct="1">
              <a:lnSpc>
                <a:spcPct val="80000"/>
              </a:lnSpc>
            </a:pPr>
            <a:endParaRPr lang="en-US" sz="190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Dr. Dewan Tanvir Ahmed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Department of Computer Science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University of North Carolina at Charlotte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sz="4000" i="0"/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2362200" y="1847938"/>
            <a:ext cx="6019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3200" i="0" dirty="0"/>
              <a:t>Pattern Matching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Last-Occurrence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9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562100"/>
                <a:ext cx="8610600" cy="43434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 smtClean="0">
                    <a:latin typeface="Perpetua" panose="02020502060401020303" pitchFamily="18" charset="0"/>
                  </a:rPr>
                  <a:t>Boyer-Moore’s algorithm preprocesses the pattern </a:t>
                </a:r>
                <a:r>
                  <a:rPr lang="en-US" sz="2400" b="1" i="1" dirty="0" smtClean="0">
                    <a:latin typeface="Perpetua" panose="02020502060401020303" pitchFamily="18" charset="0"/>
                  </a:rPr>
                  <a:t>P</a:t>
                </a:r>
                <a:r>
                  <a:rPr lang="en-US" sz="2400" dirty="0" smtClean="0">
                    <a:latin typeface="Perpetua" panose="02020502060401020303" pitchFamily="18" charset="0"/>
                  </a:rPr>
                  <a:t> and the alphabet </a:t>
                </a:r>
                <a:r>
                  <a:rPr lang="en-US" sz="2400" b="1" dirty="0">
                    <a:latin typeface="Perpetua" panose="02020502060401020303" pitchFamily="18" charset="0"/>
                  </a:rPr>
                  <a:t>S </a:t>
                </a:r>
                <a:r>
                  <a:rPr lang="en-US" sz="2400" dirty="0" smtClean="0">
                    <a:latin typeface="Perpetua" panose="02020502060401020303" pitchFamily="18" charset="0"/>
                  </a:rPr>
                  <a:t>to 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Perpetua" panose="02020502060401020303" pitchFamily="18" charset="0"/>
                  </a:rPr>
                  <a:t>build the last-occurrence function </a:t>
                </a:r>
                <a:r>
                  <a:rPr lang="en-US" sz="2400" b="1" i="1" dirty="0" smtClean="0">
                    <a:solidFill>
                      <a:srgbClr val="0000FF"/>
                    </a:solidFill>
                    <a:latin typeface="Perpetua" panose="02020502060401020303" pitchFamily="18" charset="0"/>
                  </a:rPr>
                  <a:t>L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Perpetua" panose="02020502060401020303" pitchFamily="18" charset="0"/>
                  </a:rPr>
                  <a:t> </a:t>
                </a:r>
                <a:r>
                  <a:rPr lang="en-US" sz="2400" dirty="0" smtClean="0">
                    <a:latin typeface="Perpetua" panose="02020502060401020303" pitchFamily="18" charset="0"/>
                  </a:rPr>
                  <a:t>mapping </a:t>
                </a:r>
                <a:r>
                  <a:rPr lang="en-US" sz="2400" b="1" dirty="0">
                    <a:latin typeface="Perpetua" panose="02020502060401020303" pitchFamily="18" charset="0"/>
                  </a:rPr>
                  <a:t>S </a:t>
                </a:r>
                <a:r>
                  <a:rPr lang="en-US" sz="2400" dirty="0" smtClean="0">
                    <a:latin typeface="Perpetua" panose="02020502060401020303" pitchFamily="18" charset="0"/>
                  </a:rPr>
                  <a:t>to integers, where </a:t>
                </a:r>
                <a:r>
                  <a:rPr lang="en-US" sz="2400" b="1" i="1" dirty="0" smtClean="0">
                    <a:latin typeface="Perpetua" panose="02020502060401020303" pitchFamily="18" charset="0"/>
                  </a:rPr>
                  <a:t>L</a:t>
                </a:r>
                <a:r>
                  <a:rPr lang="en-US" sz="2400" dirty="0" smtClean="0">
                    <a:latin typeface="Perpetua" panose="02020502060401020303" pitchFamily="18" charset="0"/>
                  </a:rPr>
                  <a:t>(</a:t>
                </a:r>
                <a:r>
                  <a:rPr lang="en-US" sz="2400" b="1" i="1" dirty="0" smtClean="0">
                    <a:latin typeface="Perpetua" panose="02020502060401020303" pitchFamily="18" charset="0"/>
                  </a:rPr>
                  <a:t>c</a:t>
                </a:r>
                <a:r>
                  <a:rPr lang="en-US" sz="2400" dirty="0" smtClean="0">
                    <a:latin typeface="Perpetua" panose="02020502060401020303" pitchFamily="18" charset="0"/>
                  </a:rPr>
                  <a:t>) is defined as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 smtClean="0">
                    <a:latin typeface="Perpetua" panose="02020502060401020303" pitchFamily="18" charset="0"/>
                  </a:rPr>
                  <a:t>the largest index </a:t>
                </a:r>
                <a:r>
                  <a:rPr lang="en-US" sz="2000" b="1" i="1" dirty="0" err="1" smtClean="0">
                    <a:latin typeface="Perpetua" panose="02020502060401020303" pitchFamily="18" charset="0"/>
                  </a:rPr>
                  <a:t>i</a:t>
                </a:r>
                <a:r>
                  <a:rPr lang="en-US" sz="2000" dirty="0" smtClean="0">
                    <a:latin typeface="Perpetua" panose="02020502060401020303" pitchFamily="18" charset="0"/>
                  </a:rPr>
                  <a:t> such that </a:t>
                </a:r>
                <a:r>
                  <a:rPr lang="en-US" sz="2000" b="1" i="1" dirty="0" smtClean="0">
                    <a:latin typeface="Perpetua" panose="02020502060401020303" pitchFamily="18" charset="0"/>
                  </a:rPr>
                  <a:t>P</a:t>
                </a:r>
                <a:r>
                  <a:rPr lang="en-US" sz="2000" dirty="0" smtClean="0">
                    <a:latin typeface="Perpetua" panose="02020502060401020303" pitchFamily="18" charset="0"/>
                  </a:rPr>
                  <a:t>[</a:t>
                </a:r>
                <a:r>
                  <a:rPr lang="en-US" sz="2000" b="1" i="1" dirty="0" err="1" smtClean="0">
                    <a:latin typeface="Perpetua" panose="02020502060401020303" pitchFamily="18" charset="0"/>
                  </a:rPr>
                  <a:t>i</a:t>
                </a:r>
                <a:r>
                  <a:rPr lang="en-US" sz="2000" dirty="0" smtClean="0">
                    <a:latin typeface="Perpetua" panose="02020502060401020303" pitchFamily="18" charset="0"/>
                  </a:rPr>
                  <a:t>] = </a:t>
                </a:r>
                <a:r>
                  <a:rPr lang="en-US" sz="2000" b="1" i="1" dirty="0" smtClean="0">
                    <a:latin typeface="Perpetua" panose="02020502060401020303" pitchFamily="18" charset="0"/>
                  </a:rPr>
                  <a:t>c </a:t>
                </a:r>
                <a:r>
                  <a:rPr lang="en-US" sz="2000" dirty="0" smtClean="0">
                    <a:latin typeface="Perpetua" panose="02020502060401020303" pitchFamily="18" charset="0"/>
                  </a:rPr>
                  <a:t>or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 smtClean="0">
                    <a:latin typeface="Perpetua" panose="02020502060401020303" pitchFamily="18" charset="0"/>
                  </a:rPr>
                  <a:t>-1 if no such index exists </a:t>
                </a:r>
                <a:endParaRPr lang="en-US" sz="2000" b="1" i="1" dirty="0" smtClean="0">
                  <a:latin typeface="Perpetua" panose="02020502060401020303" pitchFamily="18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 smtClean="0">
                    <a:latin typeface="Perpetua" panose="02020502060401020303" pitchFamily="18" charset="0"/>
                  </a:rPr>
                  <a:t>Example: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b="1" dirty="0">
                    <a:latin typeface="Perpetua" panose="02020502060401020303" pitchFamily="18" charset="0"/>
                  </a:rPr>
                  <a:t>S </a:t>
                </a:r>
                <a:r>
                  <a:rPr lang="en-US" sz="2000" dirty="0" smtClean="0">
                    <a:latin typeface="Perpetua" panose="02020502060401020303" pitchFamily="18" charset="0"/>
                  </a:rPr>
                  <a:t>= {</a:t>
                </a:r>
                <a:r>
                  <a:rPr lang="en-US" sz="2000" b="1" i="1" dirty="0" smtClean="0">
                    <a:latin typeface="Perpetua" panose="02020502060401020303" pitchFamily="18" charset="0"/>
                  </a:rPr>
                  <a:t>a, b, c, d</a:t>
                </a:r>
                <a:r>
                  <a:rPr lang="en-US" sz="2000" dirty="0" smtClean="0">
                    <a:latin typeface="Perpetua" panose="02020502060401020303" pitchFamily="18" charset="0"/>
                  </a:rPr>
                  <a:t>}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b="1" i="1" dirty="0" smtClean="0">
                    <a:latin typeface="Perpetua" panose="02020502060401020303" pitchFamily="18" charset="0"/>
                  </a:rPr>
                  <a:t>P </a:t>
                </a:r>
                <a:r>
                  <a:rPr lang="en-US" sz="2000" dirty="0" smtClean="0">
                    <a:latin typeface="Perpetua" panose="02020502060401020303" pitchFamily="18" charset="0"/>
                  </a:rPr>
                  <a:t>= </a:t>
                </a:r>
                <a:r>
                  <a:rPr lang="en-US" sz="2000" b="1" i="1" dirty="0" err="1" smtClean="0">
                    <a:latin typeface="Perpetua" panose="02020502060401020303" pitchFamily="18" charset="0"/>
                  </a:rPr>
                  <a:t>abacab</a:t>
                </a:r>
                <a:endParaRPr lang="en-US" sz="2000" b="1" i="1" dirty="0" smtClean="0">
                  <a:latin typeface="Perpetua" panose="02020502060401020303" pitchFamily="18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sz="2000" b="1" i="1" dirty="0" smtClean="0">
                  <a:latin typeface="Perpetua" panose="02020502060401020303" pitchFamily="18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 smtClean="0">
                    <a:latin typeface="Perpetua" panose="02020502060401020303" pitchFamily="18" charset="0"/>
                  </a:rPr>
                  <a:t>The last-occurrence function can be represented by an array indexed by the numeric codes of the characters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 smtClean="0">
                    <a:latin typeface="Perpetua" panose="02020502060401020303" pitchFamily="18" charset="0"/>
                  </a:rPr>
                  <a:t>The last-occurrence function can be computed in time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Perpetua" panose="02020502060401020303" pitchFamily="18" charset="0"/>
                  </a:rPr>
                  <a:t>, where </a:t>
                </a:r>
                <a:r>
                  <a:rPr lang="en-US" sz="2400" b="1" i="1" dirty="0" smtClean="0">
                    <a:latin typeface="Perpetua" panose="02020502060401020303" pitchFamily="18" charset="0"/>
                  </a:rPr>
                  <a:t>m</a:t>
                </a:r>
                <a:r>
                  <a:rPr lang="en-US" sz="2400" dirty="0" smtClean="0">
                    <a:latin typeface="Perpetua" panose="02020502060401020303" pitchFamily="18" charset="0"/>
                  </a:rPr>
                  <a:t> is the size of </a:t>
                </a:r>
                <a:r>
                  <a:rPr lang="en-US" sz="2400" b="1" i="1" dirty="0" smtClean="0">
                    <a:latin typeface="Perpetua" panose="02020502060401020303" pitchFamily="18" charset="0"/>
                  </a:rPr>
                  <a:t>P</a:t>
                </a:r>
                <a:r>
                  <a:rPr lang="en-US" sz="2400" dirty="0" smtClean="0">
                    <a:latin typeface="Perpetua" panose="02020502060401020303" pitchFamily="18" charset="0"/>
                  </a:rPr>
                  <a:t> and </a:t>
                </a:r>
                <a:r>
                  <a:rPr lang="en-US" sz="2400" b="1" i="1" dirty="0" smtClean="0">
                    <a:latin typeface="Perpetua" panose="02020502060401020303" pitchFamily="18" charset="0"/>
                  </a:rPr>
                  <a:t>s</a:t>
                </a:r>
                <a:r>
                  <a:rPr lang="en-US" sz="2400" dirty="0" smtClean="0">
                    <a:latin typeface="Perpetua" panose="02020502060401020303" pitchFamily="18" charset="0"/>
                  </a:rPr>
                  <a:t> is the size of </a:t>
                </a:r>
                <a:r>
                  <a:rPr lang="en-US" sz="2400" b="1" i="1" dirty="0" smtClean="0">
                    <a:latin typeface="Perpetua" panose="02020502060401020303" pitchFamily="18" charset="0"/>
                  </a:rPr>
                  <a:t>S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sz="2400" b="1" i="1" dirty="0" smtClean="0">
                  <a:latin typeface="Perpetua" panose="02020502060401020303" pitchFamily="18" charset="0"/>
                </a:endParaRPr>
              </a:p>
            </p:txBody>
          </p:sp>
        </mc:Choice>
        <mc:Fallback xmlns="">
          <p:sp>
            <p:nvSpPr>
              <p:cNvPr id="11269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562100"/>
                <a:ext cx="8610600" cy="4343400"/>
              </a:xfrm>
              <a:blipFill rotWithShape="0">
                <a:blip r:embed="rId2"/>
                <a:stretch>
                  <a:fillRect l="-142" t="-1823" r="-1346" b="-126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9032" name="Group 72"/>
          <p:cNvGraphicFramePr>
            <a:graphicFrameLocks noGrp="1"/>
          </p:cNvGraphicFramePr>
          <p:nvPr/>
        </p:nvGraphicFramePr>
        <p:xfrm>
          <a:off x="3581400" y="3429000"/>
          <a:ext cx="4648200" cy="762229"/>
        </p:xfrm>
        <a:graphic>
          <a:graphicData uri="http://schemas.openxmlformats.org/drawingml/2006/table">
            <a:tbl>
              <a:tblPr/>
              <a:tblGrid>
                <a:gridCol w="930275"/>
                <a:gridCol w="930275"/>
                <a:gridCol w="927100"/>
                <a:gridCol w="930275"/>
                <a:gridCol w="930275"/>
              </a:tblGrid>
              <a:tr h="36545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54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56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2" name="Group 11"/>
          <p:cNvGrpSpPr>
            <a:grpSpLocks/>
          </p:cNvGrpSpPr>
          <p:nvPr/>
        </p:nvGrpSpPr>
        <p:grpSpPr bwMode="auto">
          <a:xfrm>
            <a:off x="5029200" y="1483104"/>
            <a:ext cx="4114800" cy="2557463"/>
            <a:chOff x="2976" y="2517"/>
            <a:chExt cx="2592" cy="1611"/>
          </a:xfrm>
        </p:grpSpPr>
        <p:graphicFrame>
          <p:nvGraphicFramePr>
            <p:cNvPr id="12298" name="Object 7"/>
            <p:cNvGraphicFramePr>
              <a:graphicFrameLocks noChangeAspect="1"/>
            </p:cNvGraphicFramePr>
            <p:nvPr/>
          </p:nvGraphicFramePr>
          <p:xfrm>
            <a:off x="3480" y="2757"/>
            <a:ext cx="2088" cy="1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67" name="VISIO" r:id="rId3" imgW="3106080" imgH="2043720" progId="Visio.Drawing.6">
                    <p:embed/>
                  </p:oleObj>
                </mc:Choice>
                <mc:Fallback>
                  <p:oleObj name="VISIO" r:id="rId3" imgW="3106080" imgH="204372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2757"/>
                          <a:ext cx="2088" cy="1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9" name="Text Box 9"/>
            <p:cNvSpPr txBox="1">
              <a:spLocks noChangeArrowheads="1"/>
            </p:cNvSpPr>
            <p:nvPr/>
          </p:nvSpPr>
          <p:spPr bwMode="auto">
            <a:xfrm>
              <a:off x="2976" y="2517"/>
              <a:ext cx="13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 i="0" dirty="0"/>
                <a:t>Case 1: </a:t>
              </a:r>
              <a:r>
                <a:rPr lang="en-US" sz="2000" b="1" i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2000" b="1" i="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j </a:t>
              </a:r>
              <a:r>
                <a:rPr lang="en-US" sz="2000" i="0" dirty="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</a:t>
              </a:r>
              <a:r>
                <a:rPr lang="en-US" sz="2000" i="0" dirty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1</a:t>
              </a:r>
              <a:r>
                <a:rPr lang="en-US" sz="2000" i="0" dirty="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 </a:t>
              </a:r>
              <a:r>
                <a:rPr lang="en-US" sz="2000" i="0" dirty="0">
                  <a:solidFill>
                    <a:schemeClr val="tx2"/>
                  </a:solidFill>
                  <a:latin typeface="Symbol" panose="05050102010706020507" pitchFamily="18" charset="2"/>
                </a:rPr>
                <a:t>+</a:t>
              </a:r>
              <a:r>
                <a:rPr lang="en-US" sz="2000" i="0" dirty="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 </a:t>
              </a:r>
              <a:r>
                <a:rPr lang="en-US" sz="2000" b="1" i="0" dirty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</a:p>
          </p:txBody>
        </p:sp>
      </p:grp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Boyer-Moore Algorithm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0" y="1611443"/>
            <a:ext cx="5029200" cy="46351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defTabSz="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342900" defTabSz="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628650" indent="-228600" defTabSz="3429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BoyerMooreMatch</a:t>
            </a:r>
            <a:r>
              <a:rPr lang="en-US" sz="18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 P, S</a:t>
            </a:r>
            <a:r>
              <a:rPr lang="en-US" sz="18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18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en-US" sz="1800" b="1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lastOccurenceFunction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P, 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sz="1800" b="1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-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endParaRPr lang="en-US" sz="1800" b="1" i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-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18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endParaRPr lang="en-US" sz="1800" b="1" i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8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8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 </a:t>
            </a:r>
            <a:r>
              <a:rPr lang="en-US" sz="18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 </a:t>
            </a:r>
            <a:r>
              <a:rPr lang="en-US" sz="1800" b="1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{ match at </a:t>
            </a:r>
            <a:r>
              <a:rPr lang="en-US" sz="18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b="1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en-US" sz="1800" b="1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-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j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-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b="1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{ character-jump }</a:t>
            </a:r>
            <a:endParaRPr lang="en-US" sz="1800" b="1" i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  <a:endParaRPr lang="en-US" sz="1800" b="1" i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b="1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i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en-US" sz="1800" b="1" i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b="1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 </a:t>
            </a:r>
            <a:r>
              <a:rPr lang="en-US" sz="1800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– </a:t>
            </a:r>
            <a:r>
              <a:rPr lang="en-US" sz="1800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sz="1800" b="1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800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 + </a:t>
            </a:r>
            <a:r>
              <a:rPr lang="en-US" sz="1800" b="1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800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1" i="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-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  </a:t>
            </a:r>
            <a:r>
              <a:rPr lang="en-US" sz="1800" b="1" i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&gt; </a:t>
            </a:r>
            <a:r>
              <a:rPr lang="en-US" sz="1800" b="1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sz="1800" b="1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-</a:t>
            </a:r>
            <a:r>
              <a:rPr lang="en-US" sz="1800" b="1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-1 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{ no match }</a:t>
            </a:r>
          </a:p>
        </p:txBody>
      </p:sp>
      <p:grpSp>
        <p:nvGrpSpPr>
          <p:cNvPr id="12295" name="Group 10"/>
          <p:cNvGrpSpPr>
            <a:grpSpLocks/>
          </p:cNvGrpSpPr>
          <p:nvPr/>
        </p:nvGrpSpPr>
        <p:grpSpPr bwMode="auto">
          <a:xfrm>
            <a:off x="5029200" y="4015167"/>
            <a:ext cx="4114800" cy="2573337"/>
            <a:chOff x="2976" y="1019"/>
            <a:chExt cx="2592" cy="1621"/>
          </a:xfrm>
        </p:grpSpPr>
        <p:graphicFrame>
          <p:nvGraphicFramePr>
            <p:cNvPr id="12296" name="Object 6"/>
            <p:cNvGraphicFramePr>
              <a:graphicFrameLocks noChangeAspect="1"/>
            </p:cNvGraphicFramePr>
            <p:nvPr/>
          </p:nvGraphicFramePr>
          <p:xfrm>
            <a:off x="3480" y="1269"/>
            <a:ext cx="2088" cy="1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68" name="VISIO" r:id="rId6" imgW="3106080" imgH="2043720" progId="Visio.Drawing.6">
                    <p:embed/>
                  </p:oleObj>
                </mc:Choice>
                <mc:Fallback>
                  <p:oleObj name="VISIO" r:id="rId6" imgW="3106080" imgH="204372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1269"/>
                          <a:ext cx="2088" cy="1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7" name="Text Box 8"/>
            <p:cNvSpPr txBox="1">
              <a:spLocks noChangeArrowheads="1"/>
            </p:cNvSpPr>
            <p:nvPr/>
          </p:nvSpPr>
          <p:spPr bwMode="auto">
            <a:xfrm>
              <a:off x="2976" y="1019"/>
              <a:ext cx="13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 i="0"/>
                <a:t>Case 2: </a:t>
              </a:r>
              <a:r>
                <a:rPr lang="en-US" sz="2000" i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sz="2000" i="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 </a:t>
              </a:r>
              <a:r>
                <a:rPr lang="en-US" sz="2000" i="0">
                  <a:solidFill>
                    <a:schemeClr val="tx2"/>
                  </a:solidFill>
                  <a:latin typeface="Symbol" panose="05050102010706020507" pitchFamily="18" charset="2"/>
                </a:rPr>
                <a:t>+</a:t>
              </a:r>
              <a:r>
                <a:rPr lang="en-US" sz="2000" i="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 </a:t>
              </a:r>
              <a:r>
                <a:rPr lang="en-US" sz="2000" b="1" i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sz="2000" b="1" i="0">
                  <a:solidFill>
                    <a:schemeClr val="tx2"/>
                  </a:solidFill>
                  <a:latin typeface="Symbol" panose="05050102010706020507" pitchFamily="18" charset="2"/>
                </a:rPr>
                <a:t> </a:t>
              </a:r>
              <a:r>
                <a:rPr lang="en-US" sz="2000" i="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 </a:t>
              </a:r>
              <a:r>
                <a:rPr lang="en-US" sz="2000" b="1" i="0">
                  <a:solidFill>
                    <a:schemeClr val="tx2"/>
                  </a:solidFill>
                  <a:latin typeface="Times New Roman" panose="02020603050405020304" pitchFamily="18" charset="0"/>
                </a:rPr>
                <a:t>j</a:t>
              </a:r>
              <a:endParaRPr lang="en-US" sz="2000" b="1" i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692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graphicFrame>
        <p:nvGraphicFramePr>
          <p:cNvPr id="13317" name="Object 3"/>
          <p:cNvGraphicFramePr>
            <a:graphicFrameLocks noChangeAspect="1"/>
          </p:cNvGraphicFramePr>
          <p:nvPr/>
        </p:nvGraphicFramePr>
        <p:xfrm>
          <a:off x="1066800" y="2092325"/>
          <a:ext cx="7848600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VISIO" r:id="rId3" imgW="4800240" imgH="2266560" progId="Visio.Drawing.6">
                  <p:embed/>
                </p:oleObj>
              </mc:Choice>
              <mc:Fallback>
                <p:oleObj name="VISIO" r:id="rId3" imgW="4800240" imgH="2266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92325"/>
                        <a:ext cx="7848600" cy="369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050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0" y="1802322"/>
                <a:ext cx="5638800" cy="4114800"/>
              </a:xfrm>
              <a:solidFill>
                <a:schemeClr val="bg1">
                  <a:lumMod val="95000"/>
                </a:schemeClr>
              </a:solidFill>
            </p:spPr>
            <p:txBody>
              <a:bodyPr/>
              <a:lstStyle/>
              <a:p>
                <a:pPr eaLnBrk="1" hangingPunct="1"/>
                <a:r>
                  <a:rPr lang="en-US" sz="2400" dirty="0" smtClean="0">
                    <a:latin typeface="Perpetua" panose="02020502060401020303" pitchFamily="18" charset="0"/>
                  </a:rPr>
                  <a:t>Boyer-Moore’s algorithm runs in time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𝒏𝒎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i="1" dirty="0">
                  <a:latin typeface="Perpetua" panose="02020502060401020303" pitchFamily="18" charset="0"/>
                </a:endParaRPr>
              </a:p>
              <a:p>
                <a:pPr eaLnBrk="1" hangingPunct="1"/>
                <a:r>
                  <a:rPr lang="en-US" sz="2400" dirty="0" smtClean="0">
                    <a:latin typeface="Perpetua" panose="02020502060401020303" pitchFamily="18" charset="0"/>
                  </a:rPr>
                  <a:t>Example of worst case:</a:t>
                </a:r>
              </a:p>
              <a:p>
                <a:pPr lvl="1" eaLnBrk="1" hangingPunct="1"/>
                <a:r>
                  <a:rPr lang="en-US" sz="2000" b="1" i="1" dirty="0" smtClean="0">
                    <a:latin typeface="Perpetua" panose="02020502060401020303" pitchFamily="18" charset="0"/>
                  </a:rPr>
                  <a:t>T </a:t>
                </a:r>
                <a:r>
                  <a:rPr lang="en-US" sz="2000" dirty="0" smtClean="0">
                    <a:latin typeface="Perpetua" panose="02020502060401020303" pitchFamily="18" charset="0"/>
                  </a:rPr>
                  <a:t>=</a:t>
                </a:r>
                <a:r>
                  <a:rPr lang="en-US" sz="2000" b="1" i="1" dirty="0" smtClean="0">
                    <a:latin typeface="Perpetua" panose="02020502060401020303" pitchFamily="18" charset="0"/>
                  </a:rPr>
                  <a:t> </a:t>
                </a:r>
                <a:r>
                  <a:rPr lang="en-US" sz="2000" b="1" i="1" dirty="0" err="1" smtClean="0">
                    <a:latin typeface="Perpetua" panose="02020502060401020303" pitchFamily="18" charset="0"/>
                  </a:rPr>
                  <a:t>aaa</a:t>
                </a:r>
                <a:r>
                  <a:rPr lang="en-US" sz="2000" b="1" i="1" dirty="0" smtClean="0">
                    <a:latin typeface="Perpetua" panose="02020502060401020303" pitchFamily="18" charset="0"/>
                  </a:rPr>
                  <a:t> … a</a:t>
                </a:r>
              </a:p>
              <a:p>
                <a:pPr lvl="1" eaLnBrk="1" hangingPunct="1"/>
                <a:r>
                  <a:rPr lang="en-US" sz="2000" b="1" i="1" dirty="0" smtClean="0">
                    <a:latin typeface="Perpetua" panose="02020502060401020303" pitchFamily="18" charset="0"/>
                  </a:rPr>
                  <a:t>P </a:t>
                </a:r>
                <a:r>
                  <a:rPr lang="en-US" sz="2000" dirty="0" smtClean="0">
                    <a:latin typeface="Perpetua" panose="02020502060401020303" pitchFamily="18" charset="0"/>
                  </a:rPr>
                  <a:t>=</a:t>
                </a:r>
                <a:r>
                  <a:rPr lang="en-US" sz="2000" b="1" i="1" dirty="0" smtClean="0">
                    <a:latin typeface="Perpetua" panose="02020502060401020303" pitchFamily="18" charset="0"/>
                  </a:rPr>
                  <a:t> </a:t>
                </a:r>
                <a:r>
                  <a:rPr lang="en-US" sz="2000" b="1" i="1" dirty="0" err="1" smtClean="0">
                    <a:latin typeface="Perpetua" panose="02020502060401020303" pitchFamily="18" charset="0"/>
                  </a:rPr>
                  <a:t>baaa</a:t>
                </a:r>
                <a:endParaRPr lang="en-US" sz="2000" b="1" i="1" dirty="0" smtClean="0">
                  <a:latin typeface="Perpetua" panose="02020502060401020303" pitchFamily="18" charset="0"/>
                </a:endParaRPr>
              </a:p>
              <a:p>
                <a:pPr eaLnBrk="1" hangingPunct="1"/>
                <a:r>
                  <a:rPr lang="en-US" sz="2400" dirty="0" smtClean="0">
                    <a:latin typeface="Perpetua" panose="02020502060401020303" pitchFamily="18" charset="0"/>
                  </a:rPr>
                  <a:t>The worst case may occur in images and DNA sequences but is unlikely in English text</a:t>
                </a:r>
              </a:p>
              <a:p>
                <a:pPr eaLnBrk="1" hangingPunct="1"/>
                <a:r>
                  <a:rPr lang="en-US" sz="2400" dirty="0" smtClean="0">
                    <a:latin typeface="Perpetua" panose="02020502060401020303" pitchFamily="18" charset="0"/>
                  </a:rPr>
                  <a:t>Boyer-Moore’s algorithm is significantly faster than the brute-force algorithm on English text</a:t>
                </a:r>
              </a:p>
            </p:txBody>
          </p:sp>
        </mc:Choice>
        <mc:Fallback xmlns="">
          <p:sp>
            <p:nvSpPr>
              <p:cNvPr id="14341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0" y="1802322"/>
                <a:ext cx="5638800" cy="4114800"/>
              </a:xfrm>
              <a:blipFill rotWithShape="0">
                <a:blip r:embed="rId3"/>
                <a:stretch>
                  <a:fillRect l="-216" t="-1185" r="-11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3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825938"/>
              </p:ext>
            </p:extLst>
          </p:nvPr>
        </p:nvGraphicFramePr>
        <p:xfrm>
          <a:off x="5268912" y="1690687"/>
          <a:ext cx="4103688" cy="394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9" name="VISIO" r:id="rId4" imgW="2342880" imgH="2266560" progId="Visio.Drawing.6">
                  <p:embed/>
                </p:oleObj>
              </mc:Choice>
              <mc:Fallback>
                <p:oleObj name="VISIO" r:id="rId4" imgW="2342880" imgH="2266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912" y="1690687"/>
                        <a:ext cx="4103688" cy="394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642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mtClean="0"/>
              <a:t>The KMP Algorithm - 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5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039" y="1570630"/>
                <a:ext cx="4630215" cy="4648200"/>
              </a:xfrm>
            </p:spPr>
            <p:txBody>
              <a:bodyPr/>
              <a:lstStyle/>
              <a:p>
                <a:pPr eaLnBrk="1" hangingPunct="1"/>
                <a:r>
                  <a:rPr lang="en-US" sz="2400" dirty="0" smtClean="0">
                    <a:latin typeface="Perpetua" panose="02020502060401020303" pitchFamily="18" charset="0"/>
                  </a:rPr>
                  <a:t>Knuth-Morris-Pratt’s algorithm compares the pattern to the text in </a:t>
                </a:r>
                <a:r>
                  <a:rPr lang="en-US" sz="2400" b="1" dirty="0" smtClean="0">
                    <a:solidFill>
                      <a:srgbClr val="0000FF"/>
                    </a:solidFill>
                    <a:latin typeface="Perpetua" panose="02020502060401020303" pitchFamily="18" charset="0"/>
                  </a:rPr>
                  <a:t>left-to-right</a:t>
                </a:r>
                <a:r>
                  <a:rPr lang="en-US" sz="2400" dirty="0" smtClean="0">
                    <a:latin typeface="Perpetua" panose="02020502060401020303" pitchFamily="18" charset="0"/>
                  </a:rPr>
                  <a:t>, but shifts the pattern more intelligently than the brute-force algorithm. </a:t>
                </a:r>
              </a:p>
              <a:p>
                <a:pPr eaLnBrk="1" hangingPunct="1"/>
                <a:r>
                  <a:rPr lang="en-US" sz="2400" dirty="0" smtClean="0">
                    <a:latin typeface="Perpetua" panose="02020502060401020303" pitchFamily="18" charset="0"/>
                  </a:rPr>
                  <a:t>When a mismatch occurs, what is the </a:t>
                </a:r>
                <a:r>
                  <a:rPr lang="en-US" sz="2400" b="1" dirty="0" smtClean="0">
                    <a:solidFill>
                      <a:srgbClr val="0000FF"/>
                    </a:solidFill>
                    <a:latin typeface="Perpetua" panose="02020502060401020303" pitchFamily="18" charset="0"/>
                  </a:rPr>
                  <a:t>most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Perpetua" panose="02020502060401020303" pitchFamily="18" charset="0"/>
                  </a:rPr>
                  <a:t> </a:t>
                </a:r>
                <a:r>
                  <a:rPr lang="en-US" sz="2400" dirty="0" smtClean="0">
                    <a:latin typeface="Perpetua" panose="02020502060401020303" pitchFamily="18" charset="0"/>
                  </a:rPr>
                  <a:t>we can shift the pattern so as to avoid redundant comparisons?</a:t>
                </a:r>
              </a:p>
              <a:p>
                <a:pPr eaLnBrk="1" hangingPunct="1"/>
                <a:r>
                  <a:rPr lang="en-US" sz="2400" dirty="0" smtClean="0">
                    <a:latin typeface="Perpetua" panose="02020502060401020303" pitchFamily="18" charset="0"/>
                  </a:rPr>
                  <a:t>Answer: the largest prefix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Perpetua" panose="02020502060401020303" pitchFamily="18" charset="0"/>
                  </a:rPr>
                  <a:t>that is a suffix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 smtClean="0">
                  <a:latin typeface="Perpetua" panose="02020502060401020303" pitchFamily="18" charset="0"/>
                </a:endParaRPr>
              </a:p>
            </p:txBody>
          </p:sp>
        </mc:Choice>
        <mc:Fallback xmlns="">
          <p:sp>
            <p:nvSpPr>
              <p:cNvPr id="15365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039" y="1570630"/>
                <a:ext cx="4630215" cy="4648200"/>
              </a:xfrm>
              <a:blipFill rotWithShape="0">
                <a:blip r:embed="rId2"/>
                <a:stretch>
                  <a:fillRect l="-264" t="-1050" r="-27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6" name="Rectangle 62"/>
          <p:cNvSpPr>
            <a:spLocks noChangeArrowheads="1"/>
          </p:cNvSpPr>
          <p:nvPr/>
        </p:nvSpPr>
        <p:spPr bwMode="auto">
          <a:xfrm>
            <a:off x="7070204" y="1843922"/>
            <a:ext cx="341313" cy="341313"/>
          </a:xfrm>
          <a:prstGeom prst="rect">
            <a:avLst/>
          </a:prstGeom>
          <a:solidFill>
            <a:srgbClr val="CFD1FD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/>
          </a:p>
        </p:txBody>
      </p:sp>
      <p:sp>
        <p:nvSpPr>
          <p:cNvPr id="15367" name="Rectangle 63"/>
          <p:cNvSpPr>
            <a:spLocks noChangeArrowheads="1"/>
          </p:cNvSpPr>
          <p:nvPr/>
        </p:nvSpPr>
        <p:spPr bwMode="auto">
          <a:xfrm>
            <a:off x="7230542" y="1856622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100" b="1" i="1">
                <a:solidFill>
                  <a:srgbClr val="40458C"/>
                </a:solidFill>
                <a:latin typeface="Times New Roman" panose="02020603050405020304" pitchFamily="18" charset="0"/>
              </a:rPr>
              <a:t>x</a:t>
            </a:r>
            <a:endParaRPr lang="en-US"/>
          </a:p>
        </p:txBody>
      </p:sp>
      <p:sp>
        <p:nvSpPr>
          <p:cNvPr id="15368" name="Rectangle 64"/>
          <p:cNvSpPr>
            <a:spLocks noChangeArrowheads="1"/>
          </p:cNvSpPr>
          <p:nvPr/>
        </p:nvSpPr>
        <p:spPr bwMode="auto">
          <a:xfrm>
            <a:off x="7228954" y="3259972"/>
            <a:ext cx="74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j</a:t>
            </a:r>
            <a:endParaRPr lang="en-US"/>
          </a:p>
        </p:txBody>
      </p:sp>
      <p:sp>
        <p:nvSpPr>
          <p:cNvPr id="15369" name="Line 65"/>
          <p:cNvSpPr>
            <a:spLocks noChangeShapeType="1"/>
          </p:cNvSpPr>
          <p:nvPr/>
        </p:nvSpPr>
        <p:spPr bwMode="auto">
          <a:xfrm>
            <a:off x="7070204" y="2185235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370" name="Line 66"/>
          <p:cNvSpPr>
            <a:spLocks noChangeShapeType="1"/>
          </p:cNvSpPr>
          <p:nvPr/>
        </p:nvSpPr>
        <p:spPr bwMode="auto">
          <a:xfrm>
            <a:off x="7070204" y="2478922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371" name="Line 67"/>
          <p:cNvSpPr>
            <a:spLocks noChangeShapeType="1"/>
          </p:cNvSpPr>
          <p:nvPr/>
        </p:nvSpPr>
        <p:spPr bwMode="auto">
          <a:xfrm>
            <a:off x="7070204" y="2774197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372" name="Line 68"/>
          <p:cNvSpPr>
            <a:spLocks noChangeShapeType="1"/>
          </p:cNvSpPr>
          <p:nvPr/>
        </p:nvSpPr>
        <p:spPr bwMode="auto">
          <a:xfrm>
            <a:off x="7070204" y="3069472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373" name="Line 69"/>
          <p:cNvSpPr>
            <a:spLocks noChangeShapeType="1"/>
          </p:cNvSpPr>
          <p:nvPr/>
        </p:nvSpPr>
        <p:spPr bwMode="auto">
          <a:xfrm>
            <a:off x="7070204" y="3364747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374" name="Line 70"/>
          <p:cNvSpPr>
            <a:spLocks noChangeShapeType="1"/>
          </p:cNvSpPr>
          <p:nvPr/>
        </p:nvSpPr>
        <p:spPr bwMode="auto">
          <a:xfrm>
            <a:off x="7070204" y="3660022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375" name="Line 71"/>
          <p:cNvSpPr>
            <a:spLocks noChangeShapeType="1"/>
          </p:cNvSpPr>
          <p:nvPr/>
        </p:nvSpPr>
        <p:spPr bwMode="auto">
          <a:xfrm>
            <a:off x="7070204" y="3955297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376" name="Line 72"/>
          <p:cNvSpPr>
            <a:spLocks noChangeShapeType="1"/>
          </p:cNvSpPr>
          <p:nvPr/>
        </p:nvSpPr>
        <p:spPr bwMode="auto">
          <a:xfrm>
            <a:off x="7070204" y="4250572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377" name="Line 73"/>
          <p:cNvSpPr>
            <a:spLocks noChangeShapeType="1"/>
          </p:cNvSpPr>
          <p:nvPr/>
        </p:nvSpPr>
        <p:spPr bwMode="auto">
          <a:xfrm>
            <a:off x="7070204" y="4545847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378" name="Line 74"/>
          <p:cNvSpPr>
            <a:spLocks noChangeShapeType="1"/>
          </p:cNvSpPr>
          <p:nvPr/>
        </p:nvSpPr>
        <p:spPr bwMode="auto">
          <a:xfrm>
            <a:off x="7070204" y="4839535"/>
            <a:ext cx="1588" cy="68262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379" name="Rectangle 75"/>
          <p:cNvSpPr>
            <a:spLocks noChangeArrowheads="1"/>
          </p:cNvSpPr>
          <p:nvPr/>
        </p:nvSpPr>
        <p:spPr bwMode="auto">
          <a:xfrm>
            <a:off x="4677842" y="1843922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/>
          </a:p>
        </p:txBody>
      </p:sp>
      <p:sp>
        <p:nvSpPr>
          <p:cNvPr id="15380" name="Rectangle 76"/>
          <p:cNvSpPr>
            <a:spLocks noChangeArrowheads="1"/>
          </p:cNvSpPr>
          <p:nvPr/>
        </p:nvSpPr>
        <p:spPr bwMode="auto">
          <a:xfrm>
            <a:off x="4865167" y="1875672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/>
          </a:p>
        </p:txBody>
      </p:sp>
      <p:sp>
        <p:nvSpPr>
          <p:cNvPr id="15381" name="Rectangle 77"/>
          <p:cNvSpPr>
            <a:spLocks noChangeArrowheads="1"/>
          </p:cNvSpPr>
          <p:nvPr/>
        </p:nvSpPr>
        <p:spPr bwMode="auto">
          <a:xfrm>
            <a:off x="5019154" y="1843922"/>
            <a:ext cx="341313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/>
          </a:p>
        </p:txBody>
      </p:sp>
      <p:sp>
        <p:nvSpPr>
          <p:cNvPr id="15382" name="Rectangle 78"/>
          <p:cNvSpPr>
            <a:spLocks noChangeArrowheads="1"/>
          </p:cNvSpPr>
          <p:nvPr/>
        </p:nvSpPr>
        <p:spPr bwMode="auto">
          <a:xfrm>
            <a:off x="5206479" y="1875672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/>
          </a:p>
        </p:txBody>
      </p:sp>
      <p:sp>
        <p:nvSpPr>
          <p:cNvPr id="15383" name="Rectangle 79"/>
          <p:cNvSpPr>
            <a:spLocks noChangeArrowheads="1"/>
          </p:cNvSpPr>
          <p:nvPr/>
        </p:nvSpPr>
        <p:spPr bwMode="auto">
          <a:xfrm>
            <a:off x="5360467" y="1843922"/>
            <a:ext cx="342900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/>
          </a:p>
        </p:txBody>
      </p:sp>
      <p:sp>
        <p:nvSpPr>
          <p:cNvPr id="15384" name="Rectangle 80"/>
          <p:cNvSpPr>
            <a:spLocks noChangeArrowheads="1"/>
          </p:cNvSpPr>
          <p:nvPr/>
        </p:nvSpPr>
        <p:spPr bwMode="auto">
          <a:xfrm>
            <a:off x="5520804" y="1856622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a</a:t>
            </a:r>
            <a:endParaRPr lang="en-US"/>
          </a:p>
        </p:txBody>
      </p:sp>
      <p:sp>
        <p:nvSpPr>
          <p:cNvPr id="15385" name="Rectangle 81"/>
          <p:cNvSpPr>
            <a:spLocks noChangeArrowheads="1"/>
          </p:cNvSpPr>
          <p:nvPr/>
        </p:nvSpPr>
        <p:spPr bwMode="auto">
          <a:xfrm>
            <a:off x="5703367" y="1843922"/>
            <a:ext cx="341312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/>
          </a:p>
        </p:txBody>
      </p:sp>
      <p:sp>
        <p:nvSpPr>
          <p:cNvPr id="15386" name="Rectangle 82"/>
          <p:cNvSpPr>
            <a:spLocks noChangeArrowheads="1"/>
          </p:cNvSpPr>
          <p:nvPr/>
        </p:nvSpPr>
        <p:spPr bwMode="auto">
          <a:xfrm>
            <a:off x="5863704" y="1856622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b</a:t>
            </a:r>
            <a:endParaRPr lang="en-US"/>
          </a:p>
        </p:txBody>
      </p:sp>
      <p:sp>
        <p:nvSpPr>
          <p:cNvPr id="15387" name="Rectangle 83"/>
          <p:cNvSpPr>
            <a:spLocks noChangeArrowheads="1"/>
          </p:cNvSpPr>
          <p:nvPr/>
        </p:nvSpPr>
        <p:spPr bwMode="auto">
          <a:xfrm>
            <a:off x="6044679" y="1843922"/>
            <a:ext cx="341313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/>
          </a:p>
        </p:txBody>
      </p:sp>
      <p:sp>
        <p:nvSpPr>
          <p:cNvPr id="15388" name="Rectangle 84"/>
          <p:cNvSpPr>
            <a:spLocks noChangeArrowheads="1"/>
          </p:cNvSpPr>
          <p:nvPr/>
        </p:nvSpPr>
        <p:spPr bwMode="auto">
          <a:xfrm>
            <a:off x="6205017" y="1856622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a</a:t>
            </a:r>
            <a:endParaRPr lang="en-US"/>
          </a:p>
        </p:txBody>
      </p:sp>
      <p:sp>
        <p:nvSpPr>
          <p:cNvPr id="15389" name="Rectangle 85"/>
          <p:cNvSpPr>
            <a:spLocks noChangeArrowheads="1"/>
          </p:cNvSpPr>
          <p:nvPr/>
        </p:nvSpPr>
        <p:spPr bwMode="auto">
          <a:xfrm>
            <a:off x="6385992" y="1843922"/>
            <a:ext cx="341312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/>
          </a:p>
        </p:txBody>
      </p:sp>
      <p:sp>
        <p:nvSpPr>
          <p:cNvPr id="15390" name="Rectangle 86"/>
          <p:cNvSpPr>
            <a:spLocks noChangeArrowheads="1"/>
          </p:cNvSpPr>
          <p:nvPr/>
        </p:nvSpPr>
        <p:spPr bwMode="auto">
          <a:xfrm>
            <a:off x="6546329" y="1856622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a</a:t>
            </a:r>
            <a:endParaRPr lang="en-US"/>
          </a:p>
        </p:txBody>
      </p:sp>
      <p:sp>
        <p:nvSpPr>
          <p:cNvPr id="15391" name="Rectangle 87"/>
          <p:cNvSpPr>
            <a:spLocks noChangeArrowheads="1"/>
          </p:cNvSpPr>
          <p:nvPr/>
        </p:nvSpPr>
        <p:spPr bwMode="auto">
          <a:xfrm>
            <a:off x="6727304" y="1843922"/>
            <a:ext cx="342900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/>
          </a:p>
        </p:txBody>
      </p:sp>
      <p:sp>
        <p:nvSpPr>
          <p:cNvPr id="15392" name="Rectangle 88"/>
          <p:cNvSpPr>
            <a:spLocks noChangeArrowheads="1"/>
          </p:cNvSpPr>
          <p:nvPr/>
        </p:nvSpPr>
        <p:spPr bwMode="auto">
          <a:xfrm>
            <a:off x="6887642" y="1856622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b</a:t>
            </a:r>
            <a:endParaRPr lang="en-US"/>
          </a:p>
        </p:txBody>
      </p:sp>
      <p:sp>
        <p:nvSpPr>
          <p:cNvPr id="15393" name="Rectangle 89"/>
          <p:cNvSpPr>
            <a:spLocks noChangeArrowheads="1"/>
          </p:cNvSpPr>
          <p:nvPr/>
        </p:nvSpPr>
        <p:spPr bwMode="auto">
          <a:xfrm>
            <a:off x="7411517" y="1843922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/>
          </a:p>
        </p:txBody>
      </p:sp>
      <p:sp>
        <p:nvSpPr>
          <p:cNvPr id="15394" name="Rectangle 90"/>
          <p:cNvSpPr>
            <a:spLocks noChangeArrowheads="1"/>
          </p:cNvSpPr>
          <p:nvPr/>
        </p:nvSpPr>
        <p:spPr bwMode="auto">
          <a:xfrm>
            <a:off x="7598842" y="1875672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/>
          </a:p>
        </p:txBody>
      </p:sp>
      <p:sp>
        <p:nvSpPr>
          <p:cNvPr id="15395" name="Rectangle 91"/>
          <p:cNvSpPr>
            <a:spLocks noChangeArrowheads="1"/>
          </p:cNvSpPr>
          <p:nvPr/>
        </p:nvSpPr>
        <p:spPr bwMode="auto">
          <a:xfrm>
            <a:off x="7752829" y="1843922"/>
            <a:ext cx="342900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/>
          </a:p>
        </p:txBody>
      </p:sp>
      <p:sp>
        <p:nvSpPr>
          <p:cNvPr id="15396" name="Rectangle 92"/>
          <p:cNvSpPr>
            <a:spLocks noChangeArrowheads="1"/>
          </p:cNvSpPr>
          <p:nvPr/>
        </p:nvSpPr>
        <p:spPr bwMode="auto">
          <a:xfrm>
            <a:off x="7940154" y="1875672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/>
          </a:p>
        </p:txBody>
      </p:sp>
      <p:sp>
        <p:nvSpPr>
          <p:cNvPr id="15397" name="Rectangle 93"/>
          <p:cNvSpPr>
            <a:spLocks noChangeArrowheads="1"/>
          </p:cNvSpPr>
          <p:nvPr/>
        </p:nvSpPr>
        <p:spPr bwMode="auto">
          <a:xfrm>
            <a:off x="8095729" y="1843922"/>
            <a:ext cx="341313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/>
          </a:p>
        </p:txBody>
      </p:sp>
      <p:sp>
        <p:nvSpPr>
          <p:cNvPr id="15398" name="Rectangle 94"/>
          <p:cNvSpPr>
            <a:spLocks noChangeArrowheads="1"/>
          </p:cNvSpPr>
          <p:nvPr/>
        </p:nvSpPr>
        <p:spPr bwMode="auto">
          <a:xfrm>
            <a:off x="8283054" y="1875672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/>
          </a:p>
        </p:txBody>
      </p:sp>
      <p:sp>
        <p:nvSpPr>
          <p:cNvPr id="15399" name="Rectangle 95"/>
          <p:cNvSpPr>
            <a:spLocks noChangeArrowheads="1"/>
          </p:cNvSpPr>
          <p:nvPr/>
        </p:nvSpPr>
        <p:spPr bwMode="auto">
          <a:xfrm>
            <a:off x="8437042" y="1843922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/>
          </a:p>
        </p:txBody>
      </p:sp>
      <p:sp>
        <p:nvSpPr>
          <p:cNvPr id="15400" name="Rectangle 96"/>
          <p:cNvSpPr>
            <a:spLocks noChangeArrowheads="1"/>
          </p:cNvSpPr>
          <p:nvPr/>
        </p:nvSpPr>
        <p:spPr bwMode="auto">
          <a:xfrm>
            <a:off x="8624367" y="1875672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/>
          </a:p>
        </p:txBody>
      </p:sp>
      <p:sp>
        <p:nvSpPr>
          <p:cNvPr id="15401" name="Rectangle 97"/>
          <p:cNvSpPr>
            <a:spLocks noChangeArrowheads="1"/>
          </p:cNvSpPr>
          <p:nvPr/>
        </p:nvSpPr>
        <p:spPr bwMode="auto">
          <a:xfrm>
            <a:off x="8778354" y="1843922"/>
            <a:ext cx="342900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/>
          </a:p>
        </p:txBody>
      </p:sp>
      <p:sp>
        <p:nvSpPr>
          <p:cNvPr id="15402" name="Rectangle 98"/>
          <p:cNvSpPr>
            <a:spLocks noChangeArrowheads="1"/>
          </p:cNvSpPr>
          <p:nvPr/>
        </p:nvSpPr>
        <p:spPr bwMode="auto">
          <a:xfrm>
            <a:off x="8965679" y="1875672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/>
          </a:p>
        </p:txBody>
      </p:sp>
      <p:sp>
        <p:nvSpPr>
          <p:cNvPr id="15403" name="Rectangle 99"/>
          <p:cNvSpPr>
            <a:spLocks noChangeArrowheads="1"/>
          </p:cNvSpPr>
          <p:nvPr/>
        </p:nvSpPr>
        <p:spPr bwMode="auto">
          <a:xfrm>
            <a:off x="5360467" y="2864685"/>
            <a:ext cx="342900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/>
          </a:p>
        </p:txBody>
      </p:sp>
      <p:sp>
        <p:nvSpPr>
          <p:cNvPr id="15404" name="Rectangle 100"/>
          <p:cNvSpPr>
            <a:spLocks noChangeArrowheads="1"/>
          </p:cNvSpPr>
          <p:nvPr/>
        </p:nvSpPr>
        <p:spPr bwMode="auto">
          <a:xfrm>
            <a:off x="5520804" y="2878972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a</a:t>
            </a:r>
            <a:endParaRPr lang="en-US"/>
          </a:p>
        </p:txBody>
      </p:sp>
      <p:sp>
        <p:nvSpPr>
          <p:cNvPr id="15405" name="Rectangle 101"/>
          <p:cNvSpPr>
            <a:spLocks noChangeArrowheads="1"/>
          </p:cNvSpPr>
          <p:nvPr/>
        </p:nvSpPr>
        <p:spPr bwMode="auto">
          <a:xfrm>
            <a:off x="5703367" y="2864685"/>
            <a:ext cx="341312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/>
          </a:p>
        </p:txBody>
      </p:sp>
      <p:sp>
        <p:nvSpPr>
          <p:cNvPr id="15406" name="Rectangle 102"/>
          <p:cNvSpPr>
            <a:spLocks noChangeArrowheads="1"/>
          </p:cNvSpPr>
          <p:nvPr/>
        </p:nvSpPr>
        <p:spPr bwMode="auto">
          <a:xfrm>
            <a:off x="5863704" y="2878972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b</a:t>
            </a:r>
            <a:endParaRPr lang="en-US"/>
          </a:p>
        </p:txBody>
      </p:sp>
      <p:sp>
        <p:nvSpPr>
          <p:cNvPr id="15407" name="Rectangle 103"/>
          <p:cNvSpPr>
            <a:spLocks noChangeArrowheads="1"/>
          </p:cNvSpPr>
          <p:nvPr/>
        </p:nvSpPr>
        <p:spPr bwMode="auto">
          <a:xfrm>
            <a:off x="6044679" y="2864685"/>
            <a:ext cx="341313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/>
          </a:p>
        </p:txBody>
      </p:sp>
      <p:sp>
        <p:nvSpPr>
          <p:cNvPr id="15408" name="Rectangle 104"/>
          <p:cNvSpPr>
            <a:spLocks noChangeArrowheads="1"/>
          </p:cNvSpPr>
          <p:nvPr/>
        </p:nvSpPr>
        <p:spPr bwMode="auto">
          <a:xfrm>
            <a:off x="6205017" y="2878972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a</a:t>
            </a:r>
            <a:endParaRPr lang="en-US"/>
          </a:p>
        </p:txBody>
      </p:sp>
      <p:sp>
        <p:nvSpPr>
          <p:cNvPr id="15409" name="Rectangle 105"/>
          <p:cNvSpPr>
            <a:spLocks noChangeArrowheads="1"/>
          </p:cNvSpPr>
          <p:nvPr/>
        </p:nvSpPr>
        <p:spPr bwMode="auto">
          <a:xfrm>
            <a:off x="6385992" y="2864685"/>
            <a:ext cx="341312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/>
          </a:p>
        </p:txBody>
      </p:sp>
      <p:sp>
        <p:nvSpPr>
          <p:cNvPr id="15410" name="Rectangle 106"/>
          <p:cNvSpPr>
            <a:spLocks noChangeArrowheads="1"/>
          </p:cNvSpPr>
          <p:nvPr/>
        </p:nvSpPr>
        <p:spPr bwMode="auto">
          <a:xfrm>
            <a:off x="6546329" y="2878972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a</a:t>
            </a:r>
            <a:endParaRPr lang="en-US"/>
          </a:p>
        </p:txBody>
      </p:sp>
      <p:sp>
        <p:nvSpPr>
          <p:cNvPr id="15411" name="Rectangle 107"/>
          <p:cNvSpPr>
            <a:spLocks noChangeArrowheads="1"/>
          </p:cNvSpPr>
          <p:nvPr/>
        </p:nvSpPr>
        <p:spPr bwMode="auto">
          <a:xfrm>
            <a:off x="6727304" y="2864685"/>
            <a:ext cx="342900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/>
          </a:p>
        </p:txBody>
      </p:sp>
      <p:sp>
        <p:nvSpPr>
          <p:cNvPr id="15412" name="Rectangle 108"/>
          <p:cNvSpPr>
            <a:spLocks noChangeArrowheads="1"/>
          </p:cNvSpPr>
          <p:nvPr/>
        </p:nvSpPr>
        <p:spPr bwMode="auto">
          <a:xfrm>
            <a:off x="6887642" y="2878972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b</a:t>
            </a:r>
            <a:endParaRPr lang="en-US"/>
          </a:p>
        </p:txBody>
      </p:sp>
      <p:sp>
        <p:nvSpPr>
          <p:cNvPr id="15413" name="Rectangle 109"/>
          <p:cNvSpPr>
            <a:spLocks noChangeArrowheads="1"/>
          </p:cNvSpPr>
          <p:nvPr/>
        </p:nvSpPr>
        <p:spPr bwMode="auto">
          <a:xfrm>
            <a:off x="7070204" y="2864685"/>
            <a:ext cx="341313" cy="341312"/>
          </a:xfrm>
          <a:prstGeom prst="rect">
            <a:avLst/>
          </a:prstGeom>
          <a:solidFill>
            <a:srgbClr val="CFD1FD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/>
          </a:p>
        </p:txBody>
      </p:sp>
      <p:sp>
        <p:nvSpPr>
          <p:cNvPr id="15414" name="Rectangle 110"/>
          <p:cNvSpPr>
            <a:spLocks noChangeArrowheads="1"/>
          </p:cNvSpPr>
          <p:nvPr/>
        </p:nvSpPr>
        <p:spPr bwMode="auto">
          <a:xfrm>
            <a:off x="7230542" y="2878972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100" b="1" i="1">
                <a:solidFill>
                  <a:srgbClr val="40458C"/>
                </a:solidFill>
                <a:latin typeface="Times New Roman" panose="02020603050405020304" pitchFamily="18" charset="0"/>
              </a:rPr>
              <a:t>a</a:t>
            </a:r>
            <a:endParaRPr lang="en-US"/>
          </a:p>
        </p:txBody>
      </p:sp>
      <p:sp>
        <p:nvSpPr>
          <p:cNvPr id="15415" name="Line 111"/>
          <p:cNvSpPr>
            <a:spLocks noChangeShapeType="1"/>
          </p:cNvSpPr>
          <p:nvPr/>
        </p:nvSpPr>
        <p:spPr bwMode="auto">
          <a:xfrm>
            <a:off x="6463779" y="4395035"/>
            <a:ext cx="496888" cy="1587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416" name="Freeform 112"/>
          <p:cNvSpPr>
            <a:spLocks/>
          </p:cNvSpPr>
          <p:nvPr/>
        </p:nvSpPr>
        <p:spPr bwMode="auto">
          <a:xfrm>
            <a:off x="6354242" y="4326772"/>
            <a:ext cx="141287" cy="141288"/>
          </a:xfrm>
          <a:custGeom>
            <a:avLst/>
            <a:gdLst>
              <a:gd name="T0" fmla="*/ 0 w 89"/>
              <a:gd name="T1" fmla="*/ 68263 h 89"/>
              <a:gd name="T2" fmla="*/ 141287 w 89"/>
              <a:gd name="T3" fmla="*/ 0 h 89"/>
              <a:gd name="T4" fmla="*/ 136525 w 89"/>
              <a:gd name="T5" fmla="*/ 9525 h 89"/>
              <a:gd name="T6" fmla="*/ 131762 w 89"/>
              <a:gd name="T7" fmla="*/ 19050 h 89"/>
              <a:gd name="T8" fmla="*/ 127000 w 89"/>
              <a:gd name="T9" fmla="*/ 31750 h 89"/>
              <a:gd name="T10" fmla="*/ 127000 w 89"/>
              <a:gd name="T11" fmla="*/ 41275 h 89"/>
              <a:gd name="T12" fmla="*/ 127000 w 89"/>
              <a:gd name="T13" fmla="*/ 50800 h 89"/>
              <a:gd name="T14" fmla="*/ 123825 w 89"/>
              <a:gd name="T15" fmla="*/ 63500 h 89"/>
              <a:gd name="T16" fmla="*/ 123825 w 89"/>
              <a:gd name="T17" fmla="*/ 73025 h 89"/>
              <a:gd name="T18" fmla="*/ 127000 w 89"/>
              <a:gd name="T19" fmla="*/ 87313 h 89"/>
              <a:gd name="T20" fmla="*/ 127000 w 89"/>
              <a:gd name="T21" fmla="*/ 95250 h 89"/>
              <a:gd name="T22" fmla="*/ 127000 w 89"/>
              <a:gd name="T23" fmla="*/ 109538 h 89"/>
              <a:gd name="T24" fmla="*/ 131762 w 89"/>
              <a:gd name="T25" fmla="*/ 119063 h 89"/>
              <a:gd name="T26" fmla="*/ 136525 w 89"/>
              <a:gd name="T27" fmla="*/ 127000 h 89"/>
              <a:gd name="T28" fmla="*/ 141287 w 89"/>
              <a:gd name="T29" fmla="*/ 141288 h 89"/>
              <a:gd name="T30" fmla="*/ 0 w 89"/>
              <a:gd name="T31" fmla="*/ 68263 h 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9" h="89">
                <a:moveTo>
                  <a:pt x="0" y="43"/>
                </a:moveTo>
                <a:lnTo>
                  <a:pt x="89" y="0"/>
                </a:lnTo>
                <a:lnTo>
                  <a:pt x="86" y="6"/>
                </a:lnTo>
                <a:lnTo>
                  <a:pt x="83" y="12"/>
                </a:lnTo>
                <a:lnTo>
                  <a:pt x="80" y="20"/>
                </a:lnTo>
                <a:lnTo>
                  <a:pt x="80" y="26"/>
                </a:lnTo>
                <a:lnTo>
                  <a:pt x="80" y="32"/>
                </a:lnTo>
                <a:lnTo>
                  <a:pt x="78" y="40"/>
                </a:lnTo>
                <a:lnTo>
                  <a:pt x="78" y="46"/>
                </a:lnTo>
                <a:lnTo>
                  <a:pt x="80" y="55"/>
                </a:lnTo>
                <a:lnTo>
                  <a:pt x="80" y="60"/>
                </a:lnTo>
                <a:lnTo>
                  <a:pt x="80" y="69"/>
                </a:lnTo>
                <a:lnTo>
                  <a:pt x="83" y="75"/>
                </a:lnTo>
                <a:lnTo>
                  <a:pt x="86" y="80"/>
                </a:lnTo>
                <a:lnTo>
                  <a:pt x="89" y="89"/>
                </a:lnTo>
                <a:lnTo>
                  <a:pt x="0" y="43"/>
                </a:lnTo>
                <a:close/>
              </a:path>
            </a:pathLst>
          </a:custGeom>
          <a:solidFill>
            <a:srgbClr val="BE2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417" name="Freeform 113"/>
          <p:cNvSpPr>
            <a:spLocks/>
          </p:cNvSpPr>
          <p:nvPr/>
        </p:nvSpPr>
        <p:spPr bwMode="auto">
          <a:xfrm>
            <a:off x="6928917" y="4326772"/>
            <a:ext cx="141287" cy="141288"/>
          </a:xfrm>
          <a:custGeom>
            <a:avLst/>
            <a:gdLst>
              <a:gd name="T0" fmla="*/ 141287 w 89"/>
              <a:gd name="T1" fmla="*/ 68263 h 89"/>
              <a:gd name="T2" fmla="*/ 0 w 89"/>
              <a:gd name="T3" fmla="*/ 141288 h 89"/>
              <a:gd name="T4" fmla="*/ 4762 w 89"/>
              <a:gd name="T5" fmla="*/ 127000 h 89"/>
              <a:gd name="T6" fmla="*/ 7937 w 89"/>
              <a:gd name="T7" fmla="*/ 119063 h 89"/>
              <a:gd name="T8" fmla="*/ 7937 w 89"/>
              <a:gd name="T9" fmla="*/ 109538 h 89"/>
              <a:gd name="T10" fmla="*/ 12700 w 89"/>
              <a:gd name="T11" fmla="*/ 95250 h 89"/>
              <a:gd name="T12" fmla="*/ 12700 w 89"/>
              <a:gd name="T13" fmla="*/ 87313 h 89"/>
              <a:gd name="T14" fmla="*/ 12700 w 89"/>
              <a:gd name="T15" fmla="*/ 73025 h 89"/>
              <a:gd name="T16" fmla="*/ 12700 w 89"/>
              <a:gd name="T17" fmla="*/ 63500 h 89"/>
              <a:gd name="T18" fmla="*/ 12700 w 89"/>
              <a:gd name="T19" fmla="*/ 50800 h 89"/>
              <a:gd name="T20" fmla="*/ 12700 w 89"/>
              <a:gd name="T21" fmla="*/ 41275 h 89"/>
              <a:gd name="T22" fmla="*/ 7937 w 89"/>
              <a:gd name="T23" fmla="*/ 31750 h 89"/>
              <a:gd name="T24" fmla="*/ 7937 w 89"/>
              <a:gd name="T25" fmla="*/ 19050 h 89"/>
              <a:gd name="T26" fmla="*/ 4762 w 89"/>
              <a:gd name="T27" fmla="*/ 9525 h 89"/>
              <a:gd name="T28" fmla="*/ 0 w 89"/>
              <a:gd name="T29" fmla="*/ 0 h 89"/>
              <a:gd name="T30" fmla="*/ 141287 w 89"/>
              <a:gd name="T31" fmla="*/ 68263 h 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9" h="89">
                <a:moveTo>
                  <a:pt x="89" y="43"/>
                </a:moveTo>
                <a:lnTo>
                  <a:pt x="0" y="89"/>
                </a:lnTo>
                <a:lnTo>
                  <a:pt x="3" y="80"/>
                </a:lnTo>
                <a:lnTo>
                  <a:pt x="5" y="75"/>
                </a:lnTo>
                <a:lnTo>
                  <a:pt x="5" y="69"/>
                </a:lnTo>
                <a:lnTo>
                  <a:pt x="8" y="60"/>
                </a:lnTo>
                <a:lnTo>
                  <a:pt x="8" y="55"/>
                </a:lnTo>
                <a:lnTo>
                  <a:pt x="8" y="46"/>
                </a:lnTo>
                <a:lnTo>
                  <a:pt x="8" y="40"/>
                </a:lnTo>
                <a:lnTo>
                  <a:pt x="8" y="32"/>
                </a:lnTo>
                <a:lnTo>
                  <a:pt x="8" y="26"/>
                </a:lnTo>
                <a:lnTo>
                  <a:pt x="5" y="20"/>
                </a:lnTo>
                <a:lnTo>
                  <a:pt x="5" y="12"/>
                </a:lnTo>
                <a:lnTo>
                  <a:pt x="3" y="6"/>
                </a:lnTo>
                <a:lnTo>
                  <a:pt x="0" y="0"/>
                </a:lnTo>
                <a:lnTo>
                  <a:pt x="89" y="43"/>
                </a:lnTo>
                <a:close/>
              </a:path>
            </a:pathLst>
          </a:custGeom>
          <a:solidFill>
            <a:srgbClr val="BE2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418" name="Rectangle 120"/>
          <p:cNvSpPr>
            <a:spLocks noChangeArrowheads="1"/>
          </p:cNvSpPr>
          <p:nvPr/>
        </p:nvSpPr>
        <p:spPr bwMode="auto">
          <a:xfrm>
            <a:off x="6385992" y="3887035"/>
            <a:ext cx="341312" cy="339725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/>
          </a:p>
        </p:txBody>
      </p:sp>
      <p:sp>
        <p:nvSpPr>
          <p:cNvPr id="15419" name="Rectangle 121"/>
          <p:cNvSpPr>
            <a:spLocks noChangeArrowheads="1"/>
          </p:cNvSpPr>
          <p:nvPr/>
        </p:nvSpPr>
        <p:spPr bwMode="auto">
          <a:xfrm>
            <a:off x="6546329" y="3899735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a</a:t>
            </a:r>
            <a:endParaRPr lang="en-US"/>
          </a:p>
        </p:txBody>
      </p:sp>
      <p:sp>
        <p:nvSpPr>
          <p:cNvPr id="15420" name="Rectangle 122"/>
          <p:cNvSpPr>
            <a:spLocks noChangeArrowheads="1"/>
          </p:cNvSpPr>
          <p:nvPr/>
        </p:nvSpPr>
        <p:spPr bwMode="auto">
          <a:xfrm>
            <a:off x="6727304" y="3887035"/>
            <a:ext cx="342900" cy="339725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/>
          </a:p>
        </p:txBody>
      </p:sp>
      <p:sp>
        <p:nvSpPr>
          <p:cNvPr id="15421" name="Rectangle 123"/>
          <p:cNvSpPr>
            <a:spLocks noChangeArrowheads="1"/>
          </p:cNvSpPr>
          <p:nvPr/>
        </p:nvSpPr>
        <p:spPr bwMode="auto">
          <a:xfrm>
            <a:off x="6887642" y="3899735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b</a:t>
            </a:r>
            <a:endParaRPr lang="en-US"/>
          </a:p>
        </p:txBody>
      </p:sp>
      <p:sp>
        <p:nvSpPr>
          <p:cNvPr id="15422" name="Rectangle 124"/>
          <p:cNvSpPr>
            <a:spLocks noChangeArrowheads="1"/>
          </p:cNvSpPr>
          <p:nvPr/>
        </p:nvSpPr>
        <p:spPr bwMode="auto">
          <a:xfrm>
            <a:off x="7070204" y="3887035"/>
            <a:ext cx="341313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/>
          </a:p>
        </p:txBody>
      </p:sp>
      <p:sp>
        <p:nvSpPr>
          <p:cNvPr id="15423" name="Rectangle 125"/>
          <p:cNvSpPr>
            <a:spLocks noChangeArrowheads="1"/>
          </p:cNvSpPr>
          <p:nvPr/>
        </p:nvSpPr>
        <p:spPr bwMode="auto">
          <a:xfrm>
            <a:off x="7230542" y="3899735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100" b="1" i="1">
                <a:solidFill>
                  <a:srgbClr val="40458C"/>
                </a:solidFill>
                <a:latin typeface="Times New Roman" panose="02020603050405020304" pitchFamily="18" charset="0"/>
              </a:rPr>
              <a:t>a</a:t>
            </a:r>
            <a:endParaRPr lang="en-US"/>
          </a:p>
        </p:txBody>
      </p:sp>
      <p:sp>
        <p:nvSpPr>
          <p:cNvPr id="15424" name="Rectangle 126"/>
          <p:cNvSpPr>
            <a:spLocks noChangeArrowheads="1"/>
          </p:cNvSpPr>
          <p:nvPr/>
        </p:nvSpPr>
        <p:spPr bwMode="auto">
          <a:xfrm>
            <a:off x="7411517" y="3887035"/>
            <a:ext cx="341312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/>
          </a:p>
        </p:txBody>
      </p:sp>
      <p:sp>
        <p:nvSpPr>
          <p:cNvPr id="15425" name="Rectangle 127"/>
          <p:cNvSpPr>
            <a:spLocks noChangeArrowheads="1"/>
          </p:cNvSpPr>
          <p:nvPr/>
        </p:nvSpPr>
        <p:spPr bwMode="auto">
          <a:xfrm>
            <a:off x="7571854" y="3899735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100" b="1" i="1">
                <a:solidFill>
                  <a:srgbClr val="40458C"/>
                </a:solidFill>
                <a:latin typeface="Times New Roman" panose="02020603050405020304" pitchFamily="18" charset="0"/>
              </a:rPr>
              <a:t>a</a:t>
            </a:r>
            <a:endParaRPr lang="en-US"/>
          </a:p>
        </p:txBody>
      </p:sp>
      <p:sp>
        <p:nvSpPr>
          <p:cNvPr id="15426" name="Rectangle 128"/>
          <p:cNvSpPr>
            <a:spLocks noChangeArrowheads="1"/>
          </p:cNvSpPr>
          <p:nvPr/>
        </p:nvSpPr>
        <p:spPr bwMode="auto">
          <a:xfrm>
            <a:off x="7752829" y="3887035"/>
            <a:ext cx="342900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/>
          </a:p>
        </p:txBody>
      </p:sp>
      <p:sp>
        <p:nvSpPr>
          <p:cNvPr id="15427" name="Rectangle 129"/>
          <p:cNvSpPr>
            <a:spLocks noChangeArrowheads="1"/>
          </p:cNvSpPr>
          <p:nvPr/>
        </p:nvSpPr>
        <p:spPr bwMode="auto">
          <a:xfrm>
            <a:off x="7913167" y="3899735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100" b="1" i="1">
                <a:solidFill>
                  <a:srgbClr val="40458C"/>
                </a:solidFill>
                <a:latin typeface="Times New Roman" panose="02020603050405020304" pitchFamily="18" charset="0"/>
              </a:rPr>
              <a:t>b</a:t>
            </a:r>
            <a:endParaRPr lang="en-US"/>
          </a:p>
        </p:txBody>
      </p:sp>
      <p:sp>
        <p:nvSpPr>
          <p:cNvPr id="15428" name="Rectangle 130"/>
          <p:cNvSpPr>
            <a:spLocks noChangeArrowheads="1"/>
          </p:cNvSpPr>
          <p:nvPr/>
        </p:nvSpPr>
        <p:spPr bwMode="auto">
          <a:xfrm>
            <a:off x="8095729" y="3887035"/>
            <a:ext cx="341313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/>
          </a:p>
        </p:txBody>
      </p:sp>
      <p:sp>
        <p:nvSpPr>
          <p:cNvPr id="15429" name="Rectangle 131"/>
          <p:cNvSpPr>
            <a:spLocks noChangeArrowheads="1"/>
          </p:cNvSpPr>
          <p:nvPr/>
        </p:nvSpPr>
        <p:spPr bwMode="auto">
          <a:xfrm>
            <a:off x="8256067" y="3899735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100" b="1" i="1">
                <a:solidFill>
                  <a:srgbClr val="40458C"/>
                </a:solidFill>
                <a:latin typeface="Times New Roman" panose="02020603050405020304" pitchFamily="18" charset="0"/>
              </a:rPr>
              <a:t>a</a:t>
            </a:r>
            <a:endParaRPr lang="en-US"/>
          </a:p>
        </p:txBody>
      </p:sp>
      <p:sp>
        <p:nvSpPr>
          <p:cNvPr id="15430" name="Text Box 132"/>
          <p:cNvSpPr txBox="1">
            <a:spLocks noChangeArrowheads="1"/>
          </p:cNvSpPr>
          <p:nvPr/>
        </p:nvSpPr>
        <p:spPr bwMode="auto">
          <a:xfrm>
            <a:off x="5074917" y="4587122"/>
            <a:ext cx="17315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i="0" dirty="0">
                <a:latin typeface="+mj-lt"/>
              </a:rPr>
              <a:t>No need to</a:t>
            </a:r>
          </a:p>
          <a:p>
            <a:pPr eaLnBrk="1" hangingPunct="1"/>
            <a:r>
              <a:rPr lang="en-US" i="0" dirty="0">
                <a:latin typeface="+mj-lt"/>
              </a:rPr>
              <a:t>repeat these</a:t>
            </a:r>
          </a:p>
          <a:p>
            <a:pPr eaLnBrk="1" hangingPunct="1"/>
            <a:r>
              <a:rPr lang="en-US" i="0" dirty="0">
                <a:latin typeface="+mj-lt"/>
              </a:rPr>
              <a:t>comparisons</a:t>
            </a:r>
          </a:p>
        </p:txBody>
      </p:sp>
      <p:sp>
        <p:nvSpPr>
          <p:cNvPr id="15431" name="Line 133"/>
          <p:cNvSpPr>
            <a:spLocks noChangeShapeType="1"/>
          </p:cNvSpPr>
          <p:nvPr/>
        </p:nvSpPr>
        <p:spPr bwMode="auto">
          <a:xfrm flipV="1">
            <a:off x="6759054" y="4434722"/>
            <a:ext cx="7620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5432" name="Text Box 134"/>
          <p:cNvSpPr txBox="1">
            <a:spLocks noChangeArrowheads="1"/>
          </p:cNvSpPr>
          <p:nvPr/>
        </p:nvSpPr>
        <p:spPr bwMode="auto">
          <a:xfrm>
            <a:off x="7578842" y="4663322"/>
            <a:ext cx="147668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eaLnBrk="1" hangingPunct="1">
              <a:defRPr i="0">
                <a:latin typeface="+mj-lt"/>
              </a:defRPr>
            </a:lvl1pPr>
            <a:lvl2pPr marL="742950" indent="-285750" algn="ctr">
              <a:defRPr>
                <a:latin typeface="Tahoma" panose="020B0604030504040204" pitchFamily="34" charset="0"/>
              </a:defRPr>
            </a:lvl2pPr>
            <a:lvl3pPr marL="1143000" indent="-228600" algn="ctr">
              <a:defRPr>
                <a:latin typeface="Tahoma" panose="020B0604030504040204" pitchFamily="34" charset="0"/>
              </a:defRPr>
            </a:lvl3pPr>
            <a:lvl4pPr marL="1600200" indent="-228600" algn="ctr">
              <a:defRPr>
                <a:latin typeface="Tahoma" panose="020B0604030504040204" pitchFamily="34" charset="0"/>
              </a:defRPr>
            </a:lvl4pPr>
            <a:lvl5pPr marL="2057400" indent="-228600" algn="ctr">
              <a:defRPr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9pPr>
          </a:lstStyle>
          <a:p>
            <a:r>
              <a:rPr lang="en-US" dirty="0"/>
              <a:t>Resume</a:t>
            </a:r>
          </a:p>
          <a:p>
            <a:r>
              <a:rPr lang="en-US" dirty="0"/>
              <a:t>comparing</a:t>
            </a:r>
          </a:p>
          <a:p>
            <a:r>
              <a:rPr lang="en-US" dirty="0"/>
              <a:t>here</a:t>
            </a:r>
          </a:p>
        </p:txBody>
      </p:sp>
      <p:sp>
        <p:nvSpPr>
          <p:cNvPr id="15433" name="Line 135"/>
          <p:cNvSpPr>
            <a:spLocks noChangeShapeType="1"/>
          </p:cNvSpPr>
          <p:nvPr/>
        </p:nvSpPr>
        <p:spPr bwMode="auto">
          <a:xfrm flipH="1" flipV="1">
            <a:off x="7292454" y="435852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58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mtClean="0"/>
              <a:t>KMP Failure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9" name="Rectangle 1027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1600200"/>
                <a:ext cx="5181600" cy="4648200"/>
              </a:xfrm>
            </p:spPr>
            <p:txBody>
              <a:bodyPr/>
              <a:lstStyle/>
              <a:p>
                <a:pPr eaLnBrk="1" hangingPunct="1"/>
                <a:r>
                  <a:rPr lang="en-US" sz="2400" dirty="0" smtClean="0">
                    <a:latin typeface="Perpetua" panose="02020502060401020303" pitchFamily="18" charset="0"/>
                  </a:rPr>
                  <a:t>Knuth-Morris-Pratt’s algorithm preprocesses the pattern to find matches of prefixes of the pattern with the pattern itself</a:t>
                </a:r>
              </a:p>
              <a:p>
                <a:pPr eaLnBrk="1" hangingPunct="1"/>
                <a:r>
                  <a:rPr lang="en-US" sz="2400" dirty="0" smtClean="0">
                    <a:latin typeface="Perpetua" panose="02020502060401020303" pitchFamily="18" charset="0"/>
                  </a:rPr>
                  <a:t>The </a:t>
                </a:r>
                <a:r>
                  <a:rPr lang="en-US" sz="2400" b="1" dirty="0" smtClean="0">
                    <a:solidFill>
                      <a:srgbClr val="0000FF"/>
                    </a:solidFill>
                    <a:latin typeface="Perpetua" panose="02020502060401020303" pitchFamily="18" charset="0"/>
                  </a:rPr>
                  <a:t>failure function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Perpetua" panose="02020502060401020303" pitchFamily="18" charset="0"/>
                  </a:rPr>
                  <a:t> </a:t>
                </a:r>
                <a:r>
                  <a:rPr lang="en-US" sz="2400" b="1" i="1" dirty="0" smtClean="0">
                    <a:solidFill>
                      <a:srgbClr val="0000FF"/>
                    </a:solidFill>
                    <a:latin typeface="Perpetua" panose="02020502060401020303" pitchFamily="18" charset="0"/>
                  </a:rPr>
                  <a:t>F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Perpetua" panose="02020502060401020303" pitchFamily="18" charset="0"/>
                  </a:rPr>
                  <a:t>(</a:t>
                </a:r>
                <a:r>
                  <a:rPr lang="en-US" sz="2400" b="1" i="1" dirty="0" smtClean="0">
                    <a:solidFill>
                      <a:srgbClr val="0000FF"/>
                    </a:solidFill>
                    <a:latin typeface="Perpetua" panose="02020502060401020303" pitchFamily="18" charset="0"/>
                  </a:rPr>
                  <a:t>j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Perpetua" panose="02020502060401020303" pitchFamily="18" charset="0"/>
                  </a:rPr>
                  <a:t>) </a:t>
                </a:r>
                <a:r>
                  <a:rPr lang="en-US" sz="2400" dirty="0" smtClean="0">
                    <a:latin typeface="Perpetua" panose="02020502060401020303" pitchFamily="18" charset="0"/>
                  </a:rPr>
                  <a:t>is defined as the size of the largest prefix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Perpetua" panose="02020502060401020303" pitchFamily="18" charset="0"/>
                  </a:rPr>
                  <a:t>that is also a suffix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 smtClean="0">
                  <a:latin typeface="Perpetua" panose="02020502060401020303" pitchFamily="18" charset="0"/>
                </a:endParaRPr>
              </a:p>
              <a:p>
                <a:pPr eaLnBrk="1" hangingPunct="1"/>
                <a:r>
                  <a:rPr lang="en-US" sz="2400" dirty="0" smtClean="0">
                    <a:latin typeface="Perpetua" panose="02020502060401020303" pitchFamily="18" charset="0"/>
                  </a:rPr>
                  <a:t>Knuth-Morris-Pratt’s algorithm modifies the brute-force algorithm so that if a mismatch occurs at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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2400" dirty="0" smtClean="0">
                    <a:latin typeface="Perpetua" panose="02020502060401020303" pitchFamily="18" charset="0"/>
                  </a:rPr>
                  <a:t>we set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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𝒋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latin typeface="Perpetua" panose="02020502060401020303" pitchFamily="18" charset="0"/>
                </a:endParaRPr>
              </a:p>
            </p:txBody>
          </p:sp>
        </mc:Choice>
        <mc:Fallback xmlns="">
          <p:sp>
            <p:nvSpPr>
              <p:cNvPr id="16389" name="Rectangle 1027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600200"/>
                <a:ext cx="5181600" cy="4648200"/>
              </a:xfrm>
              <a:blipFill rotWithShape="0">
                <a:blip r:embed="rId3"/>
                <a:stretch>
                  <a:fillRect l="-235" t="-1050" r="-105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8180" name="Group 10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30443"/>
              </p:ext>
            </p:extLst>
          </p:nvPr>
        </p:nvGraphicFramePr>
        <p:xfrm>
          <a:off x="5334000" y="1752600"/>
          <a:ext cx="3505200" cy="1128713"/>
        </p:xfrm>
        <a:graphic>
          <a:graphicData uri="http://schemas.openxmlformats.org/drawingml/2006/table">
            <a:tbl>
              <a:tblPr/>
              <a:tblGrid>
                <a:gridCol w="631825"/>
                <a:gridCol w="477838"/>
                <a:gridCol w="479425"/>
                <a:gridCol w="479425"/>
                <a:gridCol w="479425"/>
                <a:gridCol w="477837"/>
                <a:gridCol w="479425"/>
              </a:tblGrid>
              <a:tr h="365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[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]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424" name="Object 10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691492"/>
              </p:ext>
            </p:extLst>
          </p:nvPr>
        </p:nvGraphicFramePr>
        <p:xfrm>
          <a:off x="4495800" y="2971800"/>
          <a:ext cx="4648200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VISIO" r:id="rId4" imgW="3106080" imgH="2358000" progId="Visio.Drawing.6">
                  <p:embed/>
                </p:oleObj>
              </mc:Choice>
              <mc:Fallback>
                <p:oleObj name="VISIO" r:id="rId4" imgW="3106080" imgH="235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971800"/>
                        <a:ext cx="4648200" cy="351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51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KMP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" y="1600200"/>
                <a:ext cx="4648200" cy="4724400"/>
              </a:xfrm>
            </p:spPr>
            <p:txBody>
              <a:bodyPr/>
              <a:lstStyle/>
              <a:p>
                <a:pPr eaLnBrk="1" hangingPunct="1"/>
                <a:r>
                  <a:rPr lang="en-US" sz="2400" dirty="0" smtClean="0">
                    <a:latin typeface="Perpetua" panose="02020502060401020303" pitchFamily="18" charset="0"/>
                  </a:rPr>
                  <a:t>The failure function can be represented by an array and can be computed in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Perpetua" panose="02020502060401020303" pitchFamily="18" charset="0"/>
                  </a:rPr>
                  <a:t> time</a:t>
                </a:r>
              </a:p>
              <a:p>
                <a:pPr eaLnBrk="1" hangingPunct="1"/>
                <a:r>
                  <a:rPr lang="en-US" sz="2400" dirty="0" smtClean="0">
                    <a:latin typeface="Perpetua" panose="02020502060401020303" pitchFamily="18" charset="0"/>
                  </a:rPr>
                  <a:t>At each iteration of the while-loop, either</a:t>
                </a:r>
              </a:p>
              <a:p>
                <a:pPr lvl="1" eaLnBrk="1" hangingPunct="1"/>
                <a:r>
                  <a:rPr lang="en-US" sz="2000" b="1" i="1" dirty="0" err="1" smtClean="0">
                    <a:latin typeface="Perpetua" panose="02020502060401020303" pitchFamily="18" charset="0"/>
                  </a:rPr>
                  <a:t>i</a:t>
                </a:r>
                <a:r>
                  <a:rPr lang="en-US" sz="2000" dirty="0" smtClean="0">
                    <a:latin typeface="Perpetua" panose="02020502060401020303" pitchFamily="18" charset="0"/>
                  </a:rPr>
                  <a:t> increases by one, or</a:t>
                </a:r>
              </a:p>
              <a:p>
                <a:pPr lvl="1" eaLnBrk="1" hangingPunct="1"/>
                <a:r>
                  <a:rPr lang="en-US" sz="2000" dirty="0" smtClean="0">
                    <a:latin typeface="Perpetua" panose="02020502060401020303" pitchFamily="18" charset="0"/>
                  </a:rPr>
                  <a:t>the shift amount </a:t>
                </a:r>
                <a:r>
                  <a:rPr lang="en-US" sz="2000" b="1" i="1" dirty="0" err="1" smtClean="0">
                    <a:latin typeface="Perpetua" panose="02020502060401020303" pitchFamily="18" charset="0"/>
                  </a:rPr>
                  <a:t>i</a:t>
                </a:r>
                <a:r>
                  <a:rPr lang="en-US" sz="2000" b="1" i="1" dirty="0" smtClean="0">
                    <a:latin typeface="Perpetua" panose="02020502060401020303" pitchFamily="18" charset="0"/>
                  </a:rPr>
                  <a:t> </a:t>
                </a:r>
                <a:r>
                  <a:rPr lang="en-US" sz="2000" dirty="0" smtClean="0">
                    <a:latin typeface="Perpetua" panose="02020502060401020303" pitchFamily="18" charset="0"/>
                  </a:rPr>
                  <a:t>-</a:t>
                </a:r>
                <a:r>
                  <a:rPr lang="en-US" sz="2000" b="1" i="1" dirty="0" smtClean="0">
                    <a:latin typeface="Perpetua" panose="02020502060401020303" pitchFamily="18" charset="0"/>
                  </a:rPr>
                  <a:t> j</a:t>
                </a:r>
                <a:r>
                  <a:rPr lang="en-US" sz="2000" dirty="0" smtClean="0">
                    <a:latin typeface="Perpetua" panose="02020502060401020303" pitchFamily="18" charset="0"/>
                  </a:rPr>
                  <a:t> increases by at least one (observe that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𝒋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2000" dirty="0" smtClean="0">
                    <a:latin typeface="Perpetua" panose="02020502060401020303" pitchFamily="18" charset="0"/>
                  </a:rPr>
                  <a:t>)</a:t>
                </a:r>
              </a:p>
              <a:p>
                <a:pPr eaLnBrk="1" hangingPunct="1"/>
                <a:r>
                  <a:rPr lang="en-US" sz="2400" dirty="0" smtClean="0">
                    <a:latin typeface="Perpetua" panose="02020502060401020303" pitchFamily="18" charset="0"/>
                  </a:rPr>
                  <a:t>Hence, there are no more than 2</a:t>
                </a:r>
                <a:r>
                  <a:rPr lang="en-US" sz="2400" b="1" i="1" dirty="0" smtClean="0">
                    <a:latin typeface="Perpetua" panose="02020502060401020303" pitchFamily="18" charset="0"/>
                  </a:rPr>
                  <a:t>n </a:t>
                </a:r>
                <a:r>
                  <a:rPr lang="en-US" sz="2400" dirty="0" smtClean="0">
                    <a:latin typeface="Perpetua" panose="02020502060401020303" pitchFamily="18" charset="0"/>
                  </a:rPr>
                  <a:t>iterations of the while-loop</a:t>
                </a:r>
              </a:p>
              <a:p>
                <a:pPr eaLnBrk="1" hangingPunct="1"/>
                <a:r>
                  <a:rPr lang="en-US" sz="2400" dirty="0" smtClean="0">
                    <a:latin typeface="Perpetua" panose="02020502060401020303" pitchFamily="18" charset="0"/>
                  </a:rPr>
                  <a:t>Thus, KMP’s algorithm runs in optimal time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latin typeface="Perpetua" panose="02020502060401020303" pitchFamily="18" charset="0"/>
                </a:endParaRPr>
              </a:p>
            </p:txBody>
          </p:sp>
        </mc:Choice>
        <mc:Fallback xmlns="">
          <p:sp>
            <p:nvSpPr>
              <p:cNvPr id="1741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" y="1600200"/>
                <a:ext cx="4648200" cy="4724400"/>
              </a:xfrm>
              <a:blipFill rotWithShape="0">
                <a:blip r:embed="rId2"/>
                <a:stretch>
                  <a:fillRect l="-262" t="-1032" r="-262" b="-28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4343400" y="1976328"/>
            <a:ext cx="4800600" cy="43858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342900" defTabSz="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628650" indent="-228600" defTabSz="3429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KMPMatch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 P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18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en-US" sz="1800" b="1" i="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failureFunction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sz="18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0</a:t>
            </a:r>
            <a:endParaRPr lang="en-US" sz="1800" b="1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8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&lt; </a:t>
            </a:r>
            <a:r>
              <a:rPr lang="en-US" sz="18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endParaRPr lang="en-US" sz="1800" b="1" i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	if T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if  </a:t>
            </a:r>
            <a:r>
              <a:rPr lang="en-US" sz="18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</a:t>
            </a:r>
            <a:r>
              <a:rPr lang="en-US" sz="18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-</a:t>
            </a:r>
            <a:r>
              <a:rPr lang="en-US" sz="18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endParaRPr lang="en-US" sz="1800" i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return  </a:t>
            </a:r>
            <a:r>
              <a:rPr lang="en-US" sz="18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-</a:t>
            </a: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{ match }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en-US" sz="1800" b="1" i="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+</a:t>
            </a: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			j 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+</a:t>
            </a: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		if  </a:t>
            </a:r>
            <a:r>
              <a:rPr lang="en-US" sz="18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&gt; 0</a:t>
            </a:r>
            <a:endParaRPr lang="en-US" sz="1800" b="1" i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			j 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-</a:t>
            </a: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r>
              <a:rPr lang="en-US" sz="1800" i="0" u="sng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en-US" sz="1800" b="1" i="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+</a:t>
            </a: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return  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-1 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{ no match }</a:t>
            </a:r>
          </a:p>
        </p:txBody>
      </p:sp>
    </p:spTree>
    <p:extLst>
      <p:ext uri="{BB962C8B-B14F-4D97-AF65-F5344CB8AC3E}">
        <p14:creationId xmlns:p14="http://schemas.microsoft.com/office/powerpoint/2010/main" val="252279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Computing the Failure Function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724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Perpetua" panose="02020502060401020303" pitchFamily="18" charset="0"/>
              </a:rPr>
              <a:t>The failure function can be represented by an array and can be computed in </a:t>
            </a:r>
            <a:r>
              <a:rPr lang="en-US" b="1" i="1" dirty="0" smtClean="0">
                <a:latin typeface="Perpetua" panose="02020502060401020303" pitchFamily="18" charset="0"/>
              </a:rPr>
              <a:t>O</a:t>
            </a:r>
            <a:r>
              <a:rPr lang="en-US" dirty="0" smtClean="0">
                <a:latin typeface="Perpetua" panose="02020502060401020303" pitchFamily="18" charset="0"/>
              </a:rPr>
              <a:t>(</a:t>
            </a:r>
            <a:r>
              <a:rPr lang="en-US" b="1" i="1" dirty="0" smtClean="0">
                <a:latin typeface="Perpetua" panose="02020502060401020303" pitchFamily="18" charset="0"/>
              </a:rPr>
              <a:t>m</a:t>
            </a:r>
            <a:r>
              <a:rPr lang="en-US" dirty="0" smtClean="0">
                <a:latin typeface="Perpetua" panose="02020502060401020303" pitchFamily="18" charset="0"/>
              </a:rPr>
              <a:t>) time</a:t>
            </a:r>
          </a:p>
          <a:p>
            <a:pPr eaLnBrk="1" hangingPunct="1"/>
            <a:r>
              <a:rPr lang="en-US" dirty="0" smtClean="0">
                <a:latin typeface="Perpetua" panose="02020502060401020303" pitchFamily="18" charset="0"/>
              </a:rPr>
              <a:t>The construction is similar to the KMP algorithm itself</a:t>
            </a:r>
          </a:p>
          <a:p>
            <a:pPr eaLnBrk="1" hangingPunct="1"/>
            <a:r>
              <a:rPr lang="en-US" dirty="0" smtClean="0">
                <a:latin typeface="Perpetua" panose="02020502060401020303" pitchFamily="18" charset="0"/>
              </a:rPr>
              <a:t>At each iteration of the while-loop, either</a:t>
            </a:r>
          </a:p>
          <a:p>
            <a:pPr lvl="1" eaLnBrk="1" hangingPunct="1"/>
            <a:r>
              <a:rPr lang="en-US" b="1" i="1" dirty="0" err="1" smtClean="0">
                <a:latin typeface="Perpetua" panose="02020502060401020303" pitchFamily="18" charset="0"/>
              </a:rPr>
              <a:t>i</a:t>
            </a:r>
            <a:r>
              <a:rPr lang="en-US" dirty="0" smtClean="0">
                <a:latin typeface="Perpetua" panose="02020502060401020303" pitchFamily="18" charset="0"/>
              </a:rPr>
              <a:t> increases by one, or</a:t>
            </a:r>
          </a:p>
          <a:p>
            <a:pPr lvl="1" eaLnBrk="1" hangingPunct="1"/>
            <a:r>
              <a:rPr lang="en-US" dirty="0" smtClean="0">
                <a:latin typeface="Perpetua" panose="02020502060401020303" pitchFamily="18" charset="0"/>
              </a:rPr>
              <a:t>the shift amount </a:t>
            </a:r>
            <a:r>
              <a:rPr lang="en-US" b="1" i="1" dirty="0" err="1" smtClean="0">
                <a:latin typeface="Perpetua" panose="02020502060401020303" pitchFamily="18" charset="0"/>
              </a:rPr>
              <a:t>i</a:t>
            </a:r>
            <a:r>
              <a:rPr lang="en-US" b="1" i="1" dirty="0" smtClean="0">
                <a:latin typeface="Perpetua" panose="02020502060401020303" pitchFamily="18" charset="0"/>
              </a:rPr>
              <a:t> </a:t>
            </a:r>
            <a:r>
              <a:rPr lang="en-US" dirty="0" smtClean="0">
                <a:latin typeface="Perpetua" panose="02020502060401020303" pitchFamily="18" charset="0"/>
              </a:rPr>
              <a:t>-</a:t>
            </a:r>
            <a:r>
              <a:rPr lang="en-US" b="1" i="1" dirty="0" smtClean="0">
                <a:latin typeface="Perpetua" panose="02020502060401020303" pitchFamily="18" charset="0"/>
              </a:rPr>
              <a:t> j</a:t>
            </a:r>
            <a:r>
              <a:rPr lang="en-US" dirty="0" smtClean="0">
                <a:latin typeface="Perpetua" panose="02020502060401020303" pitchFamily="18" charset="0"/>
              </a:rPr>
              <a:t> increases by at least one (observe that </a:t>
            </a:r>
            <a:r>
              <a:rPr lang="en-US" b="1" i="1" dirty="0" smtClean="0">
                <a:latin typeface="Perpetua" panose="02020502060401020303" pitchFamily="18" charset="0"/>
              </a:rPr>
              <a:t>F</a:t>
            </a:r>
            <a:r>
              <a:rPr lang="en-US" dirty="0" smtClean="0">
                <a:latin typeface="Perpetua" panose="02020502060401020303" pitchFamily="18" charset="0"/>
              </a:rPr>
              <a:t>(</a:t>
            </a:r>
            <a:r>
              <a:rPr lang="en-US" b="1" i="1" dirty="0" smtClean="0">
                <a:latin typeface="Perpetua" panose="02020502060401020303" pitchFamily="18" charset="0"/>
                <a:sym typeface="Symbol" panose="05050102010706020507" pitchFamily="18" charset="2"/>
              </a:rPr>
              <a:t>j</a:t>
            </a:r>
            <a:r>
              <a:rPr lang="en-US" b="1" i="1" dirty="0" smtClean="0">
                <a:latin typeface="Perpetua" panose="02020502060401020303" pitchFamily="18" charset="0"/>
              </a:rPr>
              <a:t> </a:t>
            </a:r>
            <a:r>
              <a:rPr lang="en-US" dirty="0" smtClean="0">
                <a:latin typeface="Perpetua" panose="02020502060401020303" pitchFamily="18" charset="0"/>
                <a:sym typeface="Symbol" panose="05050102010706020507" pitchFamily="18" charset="2"/>
              </a:rPr>
              <a:t>-</a:t>
            </a:r>
            <a:r>
              <a:rPr lang="en-US" b="1" i="1" dirty="0" smtClean="0">
                <a:latin typeface="Perpetua" panose="02020502060401020303" pitchFamily="18" charset="0"/>
              </a:rPr>
              <a:t> </a:t>
            </a:r>
            <a:r>
              <a:rPr lang="en-US" dirty="0" smtClean="0">
                <a:latin typeface="Perpetua" panose="02020502060401020303" pitchFamily="18" charset="0"/>
                <a:sym typeface="Symbol" panose="05050102010706020507" pitchFamily="18" charset="2"/>
              </a:rPr>
              <a:t>1</a:t>
            </a:r>
            <a:r>
              <a:rPr lang="en-US" dirty="0" smtClean="0">
                <a:latin typeface="Perpetua" panose="02020502060401020303" pitchFamily="18" charset="0"/>
              </a:rPr>
              <a:t>)</a:t>
            </a:r>
            <a:r>
              <a:rPr lang="en-US" b="1" i="1" dirty="0" smtClean="0">
                <a:latin typeface="Perpetua" panose="02020502060401020303" pitchFamily="18" charset="0"/>
              </a:rPr>
              <a:t> </a:t>
            </a:r>
            <a:r>
              <a:rPr lang="en-US" dirty="0" smtClean="0">
                <a:latin typeface="Perpetua" panose="02020502060401020303" pitchFamily="18" charset="0"/>
                <a:sym typeface="Symbol" panose="05050102010706020507" pitchFamily="18" charset="2"/>
              </a:rPr>
              <a:t>&lt; </a:t>
            </a:r>
            <a:r>
              <a:rPr lang="en-US" b="1" i="1" dirty="0" smtClean="0">
                <a:latin typeface="Perpetua" panose="02020502060401020303" pitchFamily="18" charset="0"/>
              </a:rPr>
              <a:t>j</a:t>
            </a:r>
            <a:r>
              <a:rPr lang="en-US" dirty="0" smtClean="0">
                <a:latin typeface="Perpetua" panose="02020502060401020303" pitchFamily="18" charset="0"/>
              </a:rPr>
              <a:t>)</a:t>
            </a:r>
          </a:p>
          <a:p>
            <a:pPr eaLnBrk="1" hangingPunct="1"/>
            <a:r>
              <a:rPr lang="en-US" dirty="0" smtClean="0">
                <a:latin typeface="Perpetua" panose="02020502060401020303" pitchFamily="18" charset="0"/>
              </a:rPr>
              <a:t>Hence, there are no more than 2</a:t>
            </a:r>
            <a:r>
              <a:rPr lang="en-US" b="1" i="1" dirty="0" smtClean="0">
                <a:latin typeface="Perpetua" panose="02020502060401020303" pitchFamily="18" charset="0"/>
              </a:rPr>
              <a:t>m </a:t>
            </a:r>
            <a:r>
              <a:rPr lang="en-US" dirty="0" smtClean="0">
                <a:latin typeface="Perpetua" panose="02020502060401020303" pitchFamily="18" charset="0"/>
              </a:rPr>
              <a:t>iterations of the while-loop</a:t>
            </a:r>
          </a:p>
        </p:txBody>
      </p:sp>
      <p:pic>
        <p:nvPicPr>
          <p:cNvPr id="18439" name="Picture 5" descr="C:\Documents and Settings\Administrator\Application Data\Microsoft\Media Catalog\Downloaded Clips\cl45\j0174435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414" y="0"/>
            <a:ext cx="896938" cy="1205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86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graphicFrame>
        <p:nvGraphicFramePr>
          <p:cNvPr id="19461" name="Object 3"/>
          <p:cNvGraphicFramePr>
            <a:graphicFrameLocks noChangeAspect="1"/>
          </p:cNvGraphicFramePr>
          <p:nvPr/>
        </p:nvGraphicFramePr>
        <p:xfrm>
          <a:off x="1066800" y="1752600"/>
          <a:ext cx="7772400" cy="415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6" name="VISIO" r:id="rId4" imgW="4788720" imgH="2561760" progId="Visio.Drawing.6">
                  <p:embed/>
                </p:oleObj>
              </mc:Choice>
              <mc:Fallback>
                <p:oleObj name="VISIO" r:id="rId4" imgW="4788720" imgH="2561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52600"/>
                        <a:ext cx="7772400" cy="415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Group 4"/>
          <p:cNvGraphicFramePr>
            <a:graphicFrameLocks noGrp="1"/>
          </p:cNvGraphicFramePr>
          <p:nvPr/>
        </p:nvGraphicFramePr>
        <p:xfrm>
          <a:off x="685800" y="4953000"/>
          <a:ext cx="3505200" cy="1128713"/>
        </p:xfrm>
        <a:graphic>
          <a:graphicData uri="http://schemas.openxmlformats.org/drawingml/2006/table">
            <a:tbl>
              <a:tblPr/>
              <a:tblGrid>
                <a:gridCol w="631825"/>
                <a:gridCol w="477838"/>
                <a:gridCol w="479425"/>
                <a:gridCol w="479425"/>
                <a:gridCol w="479425"/>
                <a:gridCol w="477837"/>
                <a:gridCol w="479425"/>
              </a:tblGrid>
              <a:tr h="365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[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]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96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smtClean="0">
                <a:ea typeface="ＭＳ Ｐゴシック" panose="020B0600070205080204" pitchFamily="34" charset="-128"/>
              </a:rPr>
              <a:t>Reference	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CA" sz="2400" dirty="0" smtClean="0">
                <a:solidFill>
                  <a:srgbClr val="C00000"/>
                </a:solidFill>
                <a:latin typeface="Garamond" charset="0"/>
                <a:ea typeface="Garamond" charset="0"/>
                <a:cs typeface="Garamond" charset="0"/>
              </a:rPr>
              <a:t>Algorithm Design: Foundations, Analysis, and Internet Examples</a:t>
            </a:r>
            <a:r>
              <a:rPr lang="en-CA" sz="2400" dirty="0" smtClean="0">
                <a:latin typeface="Garamond" charset="0"/>
                <a:ea typeface="Garamond" charset="0"/>
                <a:cs typeface="Garamond" charset="0"/>
              </a:rPr>
              <a:t>. Michael T. Goodrich and Roberto </a:t>
            </a:r>
            <a:r>
              <a:rPr lang="en-CA" sz="2400" dirty="0" err="1" smtClean="0">
                <a:latin typeface="Garamond" charset="0"/>
                <a:ea typeface="Garamond" charset="0"/>
                <a:cs typeface="Garamond" charset="0"/>
              </a:rPr>
              <a:t>Tamassia</a:t>
            </a:r>
            <a:r>
              <a:rPr lang="en-CA" sz="2400" dirty="0" smtClean="0">
                <a:latin typeface="Garamond" charset="0"/>
                <a:ea typeface="Garamond" charset="0"/>
                <a:cs typeface="Garamond" charset="0"/>
              </a:rPr>
              <a:t>. John Wiley &amp; Sons.</a:t>
            </a:r>
          </a:p>
          <a:p>
            <a:r>
              <a:rPr lang="en-CA" sz="2400" dirty="0" smtClean="0">
                <a:solidFill>
                  <a:srgbClr val="C00000"/>
                </a:solidFill>
                <a:latin typeface="Garamond" charset="0"/>
                <a:ea typeface="Garamond" charset="0"/>
                <a:cs typeface="Garamond" charset="0"/>
              </a:rPr>
              <a:t>Introduction to Algorithms. </a:t>
            </a:r>
            <a:r>
              <a:rPr lang="en-CA" sz="2400" dirty="0" smtClean="0">
                <a:latin typeface="Garamond" charset="0"/>
                <a:ea typeface="Garamond" charset="0"/>
                <a:cs typeface="Garamond" charset="0"/>
              </a:rPr>
              <a:t>Thomas H. </a:t>
            </a:r>
            <a:r>
              <a:rPr lang="en-CA" sz="2400" dirty="0" err="1" smtClean="0">
                <a:latin typeface="Garamond" charset="0"/>
                <a:ea typeface="Garamond" charset="0"/>
                <a:cs typeface="Garamond" charset="0"/>
              </a:rPr>
              <a:t>Cormen</a:t>
            </a:r>
            <a:r>
              <a:rPr lang="en-CA" sz="2400" dirty="0" smtClean="0">
                <a:latin typeface="Garamond" charset="0"/>
                <a:ea typeface="Garamond" charset="0"/>
                <a:cs typeface="Garamond" charset="0"/>
              </a:rPr>
              <a:t>, Charles E. </a:t>
            </a:r>
            <a:r>
              <a:rPr lang="en-CA" sz="2400" dirty="0" err="1" smtClean="0">
                <a:latin typeface="Garamond" charset="0"/>
                <a:ea typeface="Garamond" charset="0"/>
                <a:cs typeface="Garamond" charset="0"/>
              </a:rPr>
              <a:t>Leiserson</a:t>
            </a:r>
            <a:r>
              <a:rPr lang="en-CA" sz="2400" dirty="0" smtClean="0">
                <a:latin typeface="Garamond" charset="0"/>
                <a:ea typeface="Garamond" charset="0"/>
                <a:cs typeface="Garamond" charset="0"/>
              </a:rPr>
              <a:t>, Ronald L. </a:t>
            </a:r>
            <a:r>
              <a:rPr lang="en-CA" sz="2400" dirty="0" err="1" smtClean="0">
                <a:latin typeface="Garamond" charset="0"/>
                <a:ea typeface="Garamond" charset="0"/>
                <a:cs typeface="Garamond" charset="0"/>
              </a:rPr>
              <a:t>Rivest</a:t>
            </a:r>
            <a:r>
              <a:rPr lang="en-CA" sz="2400" dirty="0" smtClean="0">
                <a:latin typeface="Garamond" charset="0"/>
                <a:ea typeface="Garamond" charset="0"/>
                <a:cs typeface="Garamond" charset="0"/>
              </a:rPr>
              <a:t>, Clifford Stein.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"/>
          <p:cNvSpPr txBox="1">
            <a:spLocks noChangeArrowheads="1"/>
          </p:cNvSpPr>
          <p:nvPr/>
        </p:nvSpPr>
        <p:spPr bwMode="auto">
          <a:xfrm>
            <a:off x="914400" y="1676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/>
              </a:rPr>
              <a:t>Pattern Matching</a:t>
            </a:r>
          </a:p>
        </p:txBody>
      </p:sp>
      <p:graphicFrame>
        <p:nvGraphicFramePr>
          <p:cNvPr id="48" name="Object 397"/>
          <p:cNvGraphicFramePr>
            <a:graphicFrameLocks noChangeAspect="1"/>
          </p:cNvGraphicFramePr>
          <p:nvPr/>
        </p:nvGraphicFramePr>
        <p:xfrm>
          <a:off x="4664075" y="3200400"/>
          <a:ext cx="3794125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VISIO" r:id="rId3" imgW="1949760" imgH="1377720" progId="Visio.Drawing.6">
                  <p:embed/>
                </p:oleObj>
              </mc:Choice>
              <mc:Fallback>
                <p:oleObj name="VISIO" r:id="rId3" imgW="1949760" imgH="1377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075" y="3200400"/>
                        <a:ext cx="3794125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281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sz="5400" smtClean="0"/>
          </a:p>
          <a:p>
            <a:pPr marL="0" indent="0" algn="ctr">
              <a:buNone/>
            </a:pPr>
            <a:r>
              <a:rPr lang="en-CA" sz="5400" smtClean="0"/>
              <a:t>Thank </a:t>
            </a:r>
            <a:r>
              <a:rPr lang="en-CA" sz="5400" dirty="0" smtClean="0"/>
              <a:t>you!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24288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 and Reading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1337"/>
            <a:ext cx="7772400" cy="4267200"/>
          </a:xfrm>
        </p:spPr>
        <p:txBody>
          <a:bodyPr/>
          <a:lstStyle/>
          <a:p>
            <a:pPr eaLnBrk="1" hangingPunct="1"/>
            <a:r>
              <a:rPr lang="en-US" dirty="0" smtClean="0"/>
              <a:t>Strings (</a:t>
            </a:r>
            <a:r>
              <a:rPr lang="en-US" dirty="0" smtClean="0">
                <a:cs typeface="Tahoma" panose="020B0604030504040204" pitchFamily="34" charset="0"/>
              </a:rPr>
              <a:t>§9.1.1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Pattern matching algorithms</a:t>
            </a:r>
          </a:p>
          <a:p>
            <a:pPr lvl="1" eaLnBrk="1" hangingPunct="1"/>
            <a:r>
              <a:rPr lang="en-US" dirty="0" smtClean="0"/>
              <a:t>Brute-force algorithm (</a:t>
            </a:r>
            <a:r>
              <a:rPr lang="en-US" dirty="0" smtClean="0">
                <a:cs typeface="Tahoma" panose="020B0604030504040204" pitchFamily="34" charset="0"/>
              </a:rPr>
              <a:t>§9.1.2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Boyer-Moore (BM) algorithm (</a:t>
            </a:r>
            <a:r>
              <a:rPr lang="en-US" dirty="0" smtClean="0">
                <a:cs typeface="Tahoma" panose="020B0604030504040204" pitchFamily="34" charset="0"/>
              </a:rPr>
              <a:t>§9.1.3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Knuth-Morris-Pratt (KMP) algorithm (</a:t>
            </a:r>
            <a:r>
              <a:rPr lang="en-US" dirty="0" smtClean="0">
                <a:cs typeface="Tahoma" panose="020B0604030504040204" pitchFamily="34" charset="0"/>
              </a:rPr>
              <a:t>§9.1.4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933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Strings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528573"/>
            <a:ext cx="8077200" cy="5114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string is a sequence of characters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Examples of strings: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Java program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HTML document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DNA sequence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Digitized image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An alphabet </a:t>
            </a:r>
            <a:r>
              <a:rPr lang="en-US" b="1" dirty="0" smtClean="0">
                <a:latin typeface="Symbol" panose="05050102010706020507" pitchFamily="18" charset="2"/>
              </a:rPr>
              <a:t>S</a:t>
            </a:r>
            <a:r>
              <a:rPr lang="en-US" sz="2400" dirty="0" smtClean="0"/>
              <a:t> is the set of possible characters for a family of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Example of alphabets: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ASCII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Unicode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{0, 1}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{A, C, G, T}</a:t>
            </a:r>
          </a:p>
        </p:txBody>
      </p:sp>
      <p:pic>
        <p:nvPicPr>
          <p:cNvPr id="8199" name="Picture 5" descr="C:\Documents and Settings\Administrator\Application Data\Microsoft\Media Catalog\Downloaded Clips\cl7b\j03096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-2275"/>
            <a:ext cx="1740090" cy="124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3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8" name="Rectangle 4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sz="half" idx="2"/>
              </p:nvPr>
            </p:nvSpPr>
            <p:spPr>
              <a:xfrm>
                <a:off x="228600" y="1516062"/>
                <a:ext cx="8610600" cy="5341937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 smtClean="0">
                    <a:latin typeface="Garamond" charset="0"/>
                    <a:ea typeface="Garamond" charset="0"/>
                    <a:cs typeface="Garamond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  <a:ea typeface="Garamond" charset="0"/>
                        <a:cs typeface="Garamond" charset="0"/>
                      </a:rPr>
                      <m:t>𝑷</m:t>
                    </m:r>
                  </m:oMath>
                </a14:m>
                <a:r>
                  <a:rPr lang="en-US" sz="2400" dirty="0" smtClean="0">
                    <a:latin typeface="Garamond" charset="0"/>
                    <a:ea typeface="Garamond" charset="0"/>
                    <a:cs typeface="Garamond" charset="0"/>
                  </a:rPr>
                  <a:t> be a string of size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ea typeface="Garamond" charset="0"/>
                        <a:cs typeface="Garamond" charset="0"/>
                      </a:rPr>
                      <m:t>𝑚</m:t>
                    </m:r>
                    <m:r>
                      <a:rPr lang="en-US" sz="2400" b="0" i="1" dirty="0" smtClean="0">
                        <a:latin typeface="Cambria Math"/>
                        <a:ea typeface="Garamond" charset="0"/>
                        <a:cs typeface="Garamond" charset="0"/>
                      </a:rPr>
                      <m:t> </m:t>
                    </m:r>
                  </m:oMath>
                </a14:m>
                <a:endParaRPr lang="en-US" sz="2400" dirty="0" smtClean="0">
                  <a:latin typeface="Garamond" charset="0"/>
                  <a:ea typeface="Garamond" charset="0"/>
                  <a:cs typeface="Garamond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 smtClean="0">
                    <a:latin typeface="Garamond" charset="0"/>
                    <a:ea typeface="Garamond" charset="0"/>
                    <a:cs typeface="Garamond" charset="0"/>
                  </a:rPr>
                  <a:t>A substring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Garamond" charset="0"/>
                        <a:cs typeface="Garamond" charset="0"/>
                      </a:rPr>
                      <m:t>𝑷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  <a:ea typeface="Garamond" charset="0"/>
                        <a:cs typeface="Garamond" charset="0"/>
                      </a:rPr>
                      <m:t>[</m:t>
                    </m:r>
                    <m:r>
                      <a:rPr lang="en-US" sz="2000" b="1" i="1" dirty="0" err="1" smtClean="0">
                        <a:solidFill>
                          <a:schemeClr val="tx1"/>
                        </a:solidFill>
                        <a:latin typeface="Cambria Math"/>
                        <a:ea typeface="Garamond" charset="0"/>
                        <a:cs typeface="Garamond" charset="0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Garamond" charset="0"/>
                        <a:cs typeface="Garamond" charset="0"/>
                      </a:rPr>
                      <m:t> .. 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Garamond" charset="0"/>
                        <a:cs typeface="Garamond" charset="0"/>
                      </a:rPr>
                      <m:t>𝒋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  <a:ea typeface="Garamond" charset="0"/>
                        <a:cs typeface="Garamond" charset="0"/>
                      </a:rPr>
                      <m:t>] 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Garamond" charset="0"/>
                    <a:ea typeface="Garamond" charset="0"/>
                    <a:cs typeface="Garamond" charset="0"/>
                  </a:rPr>
                  <a:t>of </a:t>
                </a:r>
                <a:r>
                  <a:rPr lang="en-US" sz="2000" b="1" i="1" dirty="0" smtClean="0">
                    <a:solidFill>
                      <a:schemeClr val="tx1"/>
                    </a:solidFill>
                    <a:latin typeface="Garamond" charset="0"/>
                    <a:ea typeface="Garamond" charset="0"/>
                    <a:cs typeface="Garamond" charset="0"/>
                  </a:rPr>
                  <a:t>P</a:t>
                </a:r>
                <a:r>
                  <a:rPr lang="en-US" sz="2000" dirty="0" smtClean="0">
                    <a:solidFill>
                      <a:schemeClr val="tx1"/>
                    </a:solidFill>
                    <a:latin typeface="Garamond" charset="0"/>
                    <a:ea typeface="Garamond" charset="0"/>
                    <a:cs typeface="Garamond" charset="0"/>
                  </a:rPr>
                  <a:t> is the subsequence of </a:t>
                </a:r>
                <a:r>
                  <a:rPr lang="en-US" sz="2000" b="1" i="1" dirty="0" smtClean="0">
                    <a:solidFill>
                      <a:schemeClr val="tx1"/>
                    </a:solidFill>
                    <a:latin typeface="Garamond" charset="0"/>
                    <a:ea typeface="Garamond" charset="0"/>
                    <a:cs typeface="Garamond" charset="0"/>
                  </a:rPr>
                  <a:t>P</a:t>
                </a:r>
                <a:r>
                  <a:rPr lang="en-US" sz="2000" dirty="0" smtClean="0">
                    <a:solidFill>
                      <a:schemeClr val="tx1"/>
                    </a:solidFill>
                    <a:latin typeface="Garamond" charset="0"/>
                    <a:ea typeface="Garamond" charset="0"/>
                    <a:cs typeface="Garamond" charset="0"/>
                  </a:rPr>
                  <a:t> consisting of the characters with ranks between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Garamond" charset="0"/>
                        <a:cs typeface="Garamond" charset="0"/>
                      </a:rPr>
                      <m:t>𝒊</m:t>
                    </m:r>
                  </m:oMath>
                </a14:m>
                <a:r>
                  <a:rPr lang="en-US" sz="2000" b="1" i="1" dirty="0" smtClean="0">
                    <a:solidFill>
                      <a:schemeClr val="tx1"/>
                    </a:solidFill>
                    <a:latin typeface="Garamond" charset="0"/>
                    <a:ea typeface="Garamond" charset="0"/>
                    <a:cs typeface="Garamond" charset="0"/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Garamond" charset="0"/>
                    <a:ea typeface="Garamond" charset="0"/>
                    <a:cs typeface="Garamond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Garamond" charset="0"/>
                        <a:cs typeface="Garamond" charset="0"/>
                      </a:rPr>
                      <m:t>𝒋</m:t>
                    </m:r>
                  </m:oMath>
                </a14:m>
                <a:endParaRPr lang="en-US" sz="2000" b="1" i="1" dirty="0" smtClean="0">
                  <a:solidFill>
                    <a:schemeClr val="tx1"/>
                  </a:solidFill>
                  <a:latin typeface="Garamond" charset="0"/>
                  <a:ea typeface="Garamond" charset="0"/>
                  <a:cs typeface="Garamond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 smtClean="0">
                    <a:latin typeface="Garamond" charset="0"/>
                    <a:ea typeface="Garamond" charset="0"/>
                    <a:cs typeface="Garamond" charset="0"/>
                  </a:rPr>
                  <a:t>A prefix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Garamond" charset="0"/>
                    <a:ea typeface="Garamond" charset="0"/>
                    <a:cs typeface="Garamond" charset="0"/>
                  </a:rPr>
                  <a:t>of </a:t>
                </a:r>
                <a:r>
                  <a:rPr lang="en-US" sz="2000" b="1" i="1" dirty="0" smtClean="0">
                    <a:solidFill>
                      <a:schemeClr val="tx1"/>
                    </a:solidFill>
                    <a:latin typeface="Garamond" charset="0"/>
                    <a:ea typeface="Garamond" charset="0"/>
                    <a:cs typeface="Garamond" charset="0"/>
                  </a:rPr>
                  <a:t>P</a:t>
                </a:r>
                <a:r>
                  <a:rPr lang="en-US" sz="2000" dirty="0" smtClean="0">
                    <a:solidFill>
                      <a:schemeClr val="tx1"/>
                    </a:solidFill>
                    <a:latin typeface="Garamond" charset="0"/>
                    <a:ea typeface="Garamond" charset="0"/>
                    <a:cs typeface="Garamond" charset="0"/>
                  </a:rPr>
                  <a:t> is a substring of the type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Garamond" charset="0"/>
                        <a:cs typeface="Garamond" charset="0"/>
                      </a:rPr>
                      <m:t>𝑷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  <a:ea typeface="Garamond" charset="0"/>
                        <a:cs typeface="Garamond" charset="0"/>
                      </a:rPr>
                      <m:t>[0 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Garamond" charset="0"/>
                        <a:cs typeface="Garamond" charset="0"/>
                      </a:rPr>
                      <m:t>.. </m:t>
                    </m:r>
                    <m:r>
                      <a:rPr lang="en-US" sz="2000" b="1" i="1" dirty="0" err="1" smtClean="0">
                        <a:solidFill>
                          <a:schemeClr val="tx1"/>
                        </a:solidFill>
                        <a:latin typeface="Cambria Math"/>
                        <a:ea typeface="Garamond" charset="0"/>
                        <a:cs typeface="Garamond" charset="0"/>
                      </a:rPr>
                      <m:t>𝒊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  <a:ea typeface="Garamond" charset="0"/>
                        <a:cs typeface="Garamond" charset="0"/>
                      </a:rPr>
                      <m:t>]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  <a:latin typeface="Garamond" charset="0"/>
                  <a:ea typeface="Garamond" charset="0"/>
                  <a:cs typeface="Garamond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 smtClean="0">
                    <a:latin typeface="Garamond" charset="0"/>
                    <a:ea typeface="Garamond" charset="0"/>
                    <a:cs typeface="Garamond" charset="0"/>
                  </a:rPr>
                  <a:t>A suffix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Garamond" charset="0"/>
                    <a:ea typeface="Garamond" charset="0"/>
                    <a:cs typeface="Garamond" charset="0"/>
                  </a:rPr>
                  <a:t>of </a:t>
                </a:r>
                <a:r>
                  <a:rPr lang="en-US" sz="2000" b="1" i="1" dirty="0" smtClean="0">
                    <a:solidFill>
                      <a:schemeClr val="tx1"/>
                    </a:solidFill>
                    <a:latin typeface="Garamond" charset="0"/>
                    <a:ea typeface="Garamond" charset="0"/>
                    <a:cs typeface="Garamond" charset="0"/>
                  </a:rPr>
                  <a:t>P</a:t>
                </a:r>
                <a:r>
                  <a:rPr lang="en-US" sz="2000" dirty="0" smtClean="0">
                    <a:solidFill>
                      <a:schemeClr val="tx1"/>
                    </a:solidFill>
                    <a:latin typeface="Garamond" charset="0"/>
                    <a:ea typeface="Garamond" charset="0"/>
                    <a:cs typeface="Garamond" charset="0"/>
                  </a:rPr>
                  <a:t> is a substring of the type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Garamond" charset="0"/>
                        <a:cs typeface="Garamond" charset="0"/>
                      </a:rPr>
                      <m:t>𝑷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  <a:ea typeface="Garamond" charset="0"/>
                        <a:cs typeface="Garamond" charset="0"/>
                      </a:rPr>
                      <m:t>[</m:t>
                    </m:r>
                    <m:r>
                      <a:rPr lang="en-US" sz="2000" b="1" i="1" dirty="0" err="1" smtClean="0">
                        <a:solidFill>
                          <a:schemeClr val="tx1"/>
                        </a:solidFill>
                        <a:latin typeface="Cambria Math"/>
                        <a:ea typeface="Garamond" charset="0"/>
                        <a:cs typeface="Garamond" charset="0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Garamond" charset="0"/>
                        <a:cs typeface="Garamond" charset="0"/>
                      </a:rPr>
                      <m:t> ..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Garamond" charset="0"/>
                        <a:cs typeface="Garamond" charset="0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Garamond" charset="0"/>
                        <a:cs typeface="Garamond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  <a:ea typeface="Garamond" charset="0"/>
                        <a:cs typeface="Garamond" charset="0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Garamond" charset="0"/>
                        <a:cs typeface="Garamond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  <a:ea typeface="Garamond" charset="0"/>
                        <a:cs typeface="Garamond" charset="0"/>
                      </a:rPr>
                      <m:t>1] 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  <a:latin typeface="Garamond" charset="0"/>
                  <a:ea typeface="Garamond" charset="0"/>
                  <a:cs typeface="Garamond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sz="2400" dirty="0" smtClean="0">
                  <a:latin typeface="Garamond" charset="0"/>
                  <a:ea typeface="Garamond" charset="0"/>
                  <a:cs typeface="Garamond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 smtClean="0">
                    <a:latin typeface="Garamond" charset="0"/>
                    <a:ea typeface="Garamond" charset="0"/>
                    <a:cs typeface="Garamond" charset="0"/>
                  </a:rPr>
                  <a:t>Given strings </a:t>
                </a:r>
                <a:r>
                  <a:rPr lang="en-US" sz="2400" b="1" i="1" dirty="0" smtClean="0">
                    <a:latin typeface="Garamond" charset="0"/>
                    <a:ea typeface="Garamond" charset="0"/>
                    <a:cs typeface="Garamond" charset="0"/>
                  </a:rPr>
                  <a:t>T</a:t>
                </a:r>
                <a:r>
                  <a:rPr lang="en-US" sz="2400" dirty="0" smtClean="0">
                    <a:latin typeface="Garamond" charset="0"/>
                    <a:ea typeface="Garamond" charset="0"/>
                    <a:cs typeface="Garamond" charset="0"/>
                  </a:rPr>
                  <a:t> (text) and </a:t>
                </a:r>
                <a:r>
                  <a:rPr lang="en-US" sz="2400" b="1" i="1" dirty="0" smtClean="0">
                    <a:latin typeface="Garamond" charset="0"/>
                    <a:ea typeface="Garamond" charset="0"/>
                    <a:cs typeface="Garamond" charset="0"/>
                  </a:rPr>
                  <a:t>P</a:t>
                </a:r>
                <a:r>
                  <a:rPr lang="en-US" sz="2400" dirty="0" smtClean="0">
                    <a:latin typeface="Garamond" charset="0"/>
                    <a:ea typeface="Garamond" charset="0"/>
                    <a:cs typeface="Garamond" charset="0"/>
                  </a:rPr>
                  <a:t> (pattern), the pattern matching problem consists of finding a substring of </a:t>
                </a:r>
                <a:r>
                  <a:rPr lang="en-US" sz="2400" b="1" i="1" dirty="0" smtClean="0">
                    <a:latin typeface="Garamond" charset="0"/>
                    <a:ea typeface="Garamond" charset="0"/>
                    <a:cs typeface="Garamond" charset="0"/>
                  </a:rPr>
                  <a:t>T</a:t>
                </a:r>
                <a:r>
                  <a:rPr lang="en-US" sz="2400" dirty="0" smtClean="0">
                    <a:latin typeface="Garamond" charset="0"/>
                    <a:ea typeface="Garamond" charset="0"/>
                    <a:cs typeface="Garamond" charset="0"/>
                  </a:rPr>
                  <a:t> equal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ea typeface="Garamond" charset="0"/>
                        <a:cs typeface="Garamond" charset="0"/>
                      </a:rPr>
                      <m:t>𝑃</m:t>
                    </m:r>
                  </m:oMath>
                </a14:m>
                <a:endParaRPr lang="en-US" sz="2400" dirty="0" smtClean="0">
                  <a:latin typeface="Garamond" charset="0"/>
                  <a:ea typeface="Garamond" charset="0"/>
                  <a:cs typeface="Garamond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sz="2400" dirty="0" smtClean="0">
                  <a:solidFill>
                    <a:srgbClr val="0000FF"/>
                  </a:solidFill>
                  <a:latin typeface="Garamond" charset="0"/>
                  <a:ea typeface="Garamond" charset="0"/>
                  <a:cs typeface="Garamond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rgbClr val="0000FF"/>
                    </a:solidFill>
                    <a:latin typeface="Garamond" charset="0"/>
                    <a:ea typeface="Garamond" charset="0"/>
                    <a:cs typeface="Garamond" charset="0"/>
                  </a:rPr>
                  <a:t>Applications</a:t>
                </a:r>
                <a:r>
                  <a:rPr lang="en-US" sz="2400" dirty="0" smtClean="0">
                    <a:latin typeface="Garamond" charset="0"/>
                    <a:ea typeface="Garamond" charset="0"/>
                    <a:cs typeface="Garamond" charset="0"/>
                  </a:rPr>
                  <a:t>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 smtClean="0">
                    <a:solidFill>
                      <a:schemeClr val="tx1"/>
                    </a:solidFill>
                    <a:latin typeface="Garamond" charset="0"/>
                    <a:ea typeface="Garamond" charset="0"/>
                    <a:cs typeface="Garamond" charset="0"/>
                  </a:rPr>
                  <a:t>Text editors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 smtClean="0">
                    <a:solidFill>
                      <a:schemeClr val="tx1"/>
                    </a:solidFill>
                    <a:latin typeface="Garamond" charset="0"/>
                    <a:ea typeface="Garamond" charset="0"/>
                    <a:cs typeface="Garamond" charset="0"/>
                  </a:rPr>
                  <a:t>Search engines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 smtClean="0">
                    <a:solidFill>
                      <a:schemeClr val="tx1"/>
                    </a:solidFill>
                    <a:latin typeface="Garamond" charset="0"/>
                    <a:ea typeface="Garamond" charset="0"/>
                    <a:cs typeface="Garamond" charset="0"/>
                  </a:rPr>
                  <a:t>Biological research</a:t>
                </a:r>
              </a:p>
            </p:txBody>
          </p:sp>
        </mc:Choice>
        <mc:Fallback xmlns="">
          <p:sp>
            <p:nvSpPr>
              <p:cNvPr id="8198" name="Rectangle 4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228600" y="1516062"/>
                <a:ext cx="8610600" cy="5341937"/>
              </a:xfrm>
              <a:blipFill rotWithShape="0">
                <a:blip r:embed="rId2"/>
                <a:stretch>
                  <a:fillRect l="-142" t="-9703" r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9" name="Picture 5" descr="C:\Documents and Settings\Administrator\Application Data\Microsoft\Media Catalog\Downloaded Clips\cl7b\j030961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910" y="5800"/>
            <a:ext cx="1740090" cy="124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4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Brute-Force Algorithm</a:t>
            </a:r>
          </a:p>
        </p:txBody>
      </p:sp>
      <p:pic>
        <p:nvPicPr>
          <p:cNvPr id="9223" name="Picture 1029" descr="C:\Documents and Settings\Administrator\Application Data\Microsoft\Media Catalog\Downloaded Clips\cl70\j028074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285" y="13648"/>
            <a:ext cx="1079500" cy="101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027" descr="Rectangle: Click to edit Master text styles&#10;Second level&#10;Third level&#10;Fourth level&#10;Fifth level"/>
              <p:cNvSpPr txBox="1">
                <a:spLocks noChangeArrowheads="1"/>
              </p:cNvSpPr>
              <p:nvPr/>
            </p:nvSpPr>
            <p:spPr bwMode="auto">
              <a:xfrm>
                <a:off x="553872" y="1501278"/>
                <a:ext cx="8437728" cy="4648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19088" indent="-319088" algn="l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  <a:cs typeface="ＭＳ Ｐゴシック" charset="0"/>
                  </a:defRPr>
                </a:lvl1pPr>
                <a:lvl2pPr marL="639763" indent="-273050" algn="l" rtl="0" eaLnBrk="0" fontAlgn="base" hangingPunct="0">
                  <a:spcBef>
                    <a:spcPts val="55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400" kern="120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ＭＳ Ｐゴシック" pitchFamily="27" charset="-128"/>
                    <a:cs typeface="+mn-cs"/>
                  </a:defRPr>
                </a:lvl2pPr>
                <a:lvl3pPr marL="9144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  <a:cs typeface="+mn-cs"/>
                  </a:defRPr>
                </a:lvl3pPr>
                <a:lvl4pPr marL="1371600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6BB1C9"/>
                  </a:buClr>
                  <a:buSzPct val="75000"/>
                  <a:buFont typeface="Wingdings" panose="05000000000000000000" pitchFamily="2" charset="2"/>
                  <a:buChar char=""/>
                  <a:defRPr kern="1200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  <a:cs typeface="+mn-cs"/>
                  </a:defRPr>
                </a:lvl4pPr>
                <a:lvl5pPr marL="1828800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6585CF"/>
                  </a:buClr>
                  <a:buSzPct val="65000"/>
                  <a:buFont typeface="Wingdings" panose="05000000000000000000" pitchFamily="2" charset="2"/>
                  <a:buChar char=""/>
                  <a:defRPr kern="1200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>
                        <a:latin typeface="Perpetua" panose="02020502060401020303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i="0" dirty="0">
                        <a:latin typeface="Perpetua" panose="02020502060401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>
                        <a:latin typeface="Perpetua" panose="02020502060401020303" pitchFamily="18" charset="0"/>
                      </a:rPr>
                      <m:t>brute</m:t>
                    </m:r>
                    <m:r>
                      <m:rPr>
                        <m:nor/>
                      </m:rPr>
                      <a:rPr lang="en-US" i="0" dirty="0">
                        <a:latin typeface="Perpetua" panose="02020502060401020303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i="0" dirty="0">
                        <a:latin typeface="Perpetua" panose="02020502060401020303" pitchFamily="18" charset="0"/>
                      </a:rPr>
                      <m:t>force</m:t>
                    </m:r>
                    <m:r>
                      <m:rPr>
                        <m:nor/>
                      </m:rPr>
                      <a:rPr lang="en-US" i="0" dirty="0">
                        <a:latin typeface="Perpetua" panose="02020502060401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>
                        <a:latin typeface="Perpetua" panose="02020502060401020303" pitchFamily="18" charset="0"/>
                      </a:rPr>
                      <m:t>pattern</m:t>
                    </m:r>
                    <m:r>
                      <m:rPr>
                        <m:nor/>
                      </m:rPr>
                      <a:rPr lang="en-US" i="0" dirty="0">
                        <a:latin typeface="Perpetua" panose="02020502060401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>
                        <a:latin typeface="Perpetua" panose="02020502060401020303" pitchFamily="18" charset="0"/>
                      </a:rPr>
                      <m:t>matching</m:t>
                    </m:r>
                    <m:r>
                      <m:rPr>
                        <m:nor/>
                      </m:rPr>
                      <a:rPr lang="en-US" i="0" dirty="0">
                        <a:latin typeface="Perpetua" panose="02020502060401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>
                        <a:latin typeface="Perpetua" panose="02020502060401020303" pitchFamily="18" charset="0"/>
                      </a:rPr>
                      <m:t>algorithm</m:t>
                    </m:r>
                    <m:r>
                      <m:rPr>
                        <m:nor/>
                      </m:rPr>
                      <a:rPr lang="en-US" i="0" dirty="0">
                        <a:latin typeface="Perpetua" panose="02020502060401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>
                        <a:latin typeface="Perpetua" panose="02020502060401020303" pitchFamily="18" charset="0"/>
                      </a:rPr>
                      <m:t>compares</m:t>
                    </m:r>
                    <m:r>
                      <m:rPr>
                        <m:nor/>
                      </m:rPr>
                      <a:rPr lang="en-US" i="0" dirty="0">
                        <a:latin typeface="Perpetua" panose="02020502060401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>
                        <a:latin typeface="Perpetua" panose="02020502060401020303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i="0" dirty="0">
                        <a:latin typeface="Perpetua" panose="02020502060401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>
                        <a:latin typeface="Perpetua" panose="02020502060401020303" pitchFamily="18" charset="0"/>
                      </a:rPr>
                      <m:t>pattern</m:t>
                    </m:r>
                    <m:r>
                      <m:rPr>
                        <m:nor/>
                      </m:rPr>
                      <a:rPr lang="en-US" i="0" dirty="0">
                        <a:latin typeface="Perpetua" panose="02020502060401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 dirty="0">
                        <a:latin typeface="Perpetua" panose="02020502060401020303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i="0" dirty="0">
                        <a:latin typeface="Perpetua" panose="02020502060401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>
                        <a:latin typeface="Perpetua" panose="02020502060401020303" pitchFamily="18" charset="0"/>
                      </a:rPr>
                      <m:t>with</m:t>
                    </m:r>
                    <m:r>
                      <m:rPr>
                        <m:nor/>
                      </m:rPr>
                      <a:rPr lang="en-US" i="0" dirty="0">
                        <a:latin typeface="Perpetua" panose="02020502060401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>
                        <a:latin typeface="Perpetua" panose="02020502060401020303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i="0" dirty="0">
                        <a:latin typeface="Perpetua" panose="02020502060401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>
                        <a:latin typeface="Perpetua" panose="02020502060401020303" pitchFamily="18" charset="0"/>
                      </a:rPr>
                      <m:t>text</m:t>
                    </m:r>
                    <m:r>
                      <m:rPr>
                        <m:nor/>
                      </m:rPr>
                      <a:rPr lang="en-US" i="0" dirty="0">
                        <a:latin typeface="Perpetua" panose="02020502060401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 dirty="0">
                        <a:latin typeface="Perpetua" panose="02020502060401020303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i="0" dirty="0">
                        <a:latin typeface="Perpetua" panose="02020502060401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0000FF"/>
                        </a:solidFill>
                        <a:latin typeface="Perpetua" panose="02020502060401020303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0000FF"/>
                        </a:solidFill>
                        <a:latin typeface="Perpetua" panose="02020502060401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0000FF"/>
                        </a:solidFill>
                        <a:latin typeface="Perpetua" panose="02020502060401020303" pitchFamily="18" charset="0"/>
                      </a:rPr>
                      <m:t>each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0000FF"/>
                        </a:solidFill>
                        <a:latin typeface="Perpetua" panose="02020502060401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0000FF"/>
                        </a:solidFill>
                        <a:latin typeface="Perpetua" panose="02020502060401020303" pitchFamily="18" charset="0"/>
                      </a:rPr>
                      <m:t>possible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0000FF"/>
                        </a:solidFill>
                        <a:latin typeface="Perpetua" panose="02020502060401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0000FF"/>
                        </a:solidFill>
                        <a:latin typeface="Perpetua" panose="02020502060401020303" pitchFamily="18" charset="0"/>
                      </a:rPr>
                      <m:t>shift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0000FF"/>
                        </a:solidFill>
                        <a:latin typeface="Perpetua" panose="02020502060401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0000FF"/>
                        </a:solidFill>
                        <a:latin typeface="Perpetua" panose="02020502060401020303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0000FF"/>
                        </a:solidFill>
                        <a:latin typeface="Perpetua" panose="02020502060401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00FF"/>
                        </a:solidFill>
                        <a:latin typeface="Perpetua" panose="02020502060401020303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0000FF"/>
                        </a:solidFill>
                        <a:latin typeface="Perpetua" panose="02020502060401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0000FF"/>
                        </a:solidFill>
                        <a:latin typeface="Perpetua" panose="02020502060401020303" pitchFamily="18" charset="0"/>
                      </a:rPr>
                      <m:t>relative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0000FF"/>
                        </a:solidFill>
                        <a:latin typeface="Perpetua" panose="02020502060401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0000FF"/>
                        </a:solidFill>
                        <a:latin typeface="Perpetua" panose="02020502060401020303" pitchFamily="18" charset="0"/>
                      </a:rPr>
                      <m:t>to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0000FF"/>
                        </a:solidFill>
                        <a:latin typeface="Perpetua" panose="02020502060401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00FF"/>
                        </a:solidFill>
                        <a:latin typeface="Perpetua" panose="02020502060401020303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i="0" dirty="0">
                        <a:latin typeface="Perpetua" panose="02020502060401020303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i="0" dirty="0">
                        <a:latin typeface="Perpetua" panose="02020502060401020303" pitchFamily="18" charset="0"/>
                      </a:rPr>
                      <m:t>until</m:t>
                    </m:r>
                    <m:r>
                      <m:rPr>
                        <m:nor/>
                      </m:rPr>
                      <a:rPr lang="en-US" i="0" dirty="0">
                        <a:latin typeface="Perpetua" panose="02020502060401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>
                        <a:latin typeface="Perpetua" panose="02020502060401020303" pitchFamily="18" charset="0"/>
                      </a:rPr>
                      <m:t>either</m:t>
                    </m:r>
                  </m:oMath>
                </a14:m>
                <a:endParaRPr lang="en-US" i="0" dirty="0">
                  <a:latin typeface="Perpetua" panose="02020502060401020303" pitchFamily="18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i="0" dirty="0" smtClean="0">
                    <a:latin typeface="Perpetua" panose="02020502060401020303" pitchFamily="18" charset="0"/>
                  </a:rPr>
                  <a:t>a match is found, or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i="0" dirty="0" smtClean="0">
                    <a:latin typeface="Perpetua" panose="02020502060401020303" pitchFamily="18" charset="0"/>
                  </a:rPr>
                  <a:t>all placements of the pattern have been tried</a:t>
                </a:r>
              </a:p>
            </p:txBody>
          </p:sp>
        </mc:Choice>
        <mc:Fallback xmlns="">
          <p:sp>
            <p:nvSpPr>
              <p:cNvPr id="8" name="Rectangle 1027" descr="Rectangle: Click to edit Master text styles&#10;Second level&#10;Third level&#10;Fourth level&#10;Fifth level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3872" y="1501278"/>
                <a:ext cx="8437728" cy="46482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82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Brute-Force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22" name="Text Box 1028"/>
              <p:cNvSpPr txBox="1">
                <a:spLocks noChangeArrowheads="1"/>
              </p:cNvSpPr>
              <p:nvPr/>
            </p:nvSpPr>
            <p:spPr bwMode="auto">
              <a:xfrm>
                <a:off x="609600" y="1516063"/>
                <a:ext cx="8156448" cy="384720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 defTabSz="34290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342900" defTabSz="3429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628650" indent="-228600" defTabSz="3429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3429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3429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buFont typeface="Wingdings" panose="05000000000000000000" pitchFamily="2" charset="2"/>
                  <a:buNone/>
                </a:pPr>
                <a:r>
                  <a:rPr lang="en-US" sz="2000" b="1" i="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Algorithm</a:t>
                </a:r>
                <a:r>
                  <a:rPr lang="en-US" sz="2000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b="1" i="0" dirty="0" err="1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BruteForceMatch</a:t>
                </a:r>
                <a:r>
                  <a:rPr lang="en-US" sz="20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000" b="1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 P</a:t>
                </a:r>
                <a:r>
                  <a:rPr lang="en-US" sz="20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eaLnBrk="1" hangingPunct="1">
                  <a:lnSpc>
                    <a:spcPct val="85000"/>
                  </a:lnSpc>
                  <a:buFont typeface="Wingdings" panose="05000000000000000000" pitchFamily="2" charset="2"/>
                  <a:buNone/>
                </a:pPr>
                <a:r>
                  <a:rPr lang="en-US" sz="2000" i="0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b="1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Input</a:t>
                </a:r>
                <a:r>
                  <a:rPr lang="en-US" sz="2000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text </a:t>
                </a:r>
                <a:r>
                  <a:rPr lang="en-US" sz="2000" b="1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 </a:t>
                </a:r>
                <a:r>
                  <a:rPr lang="en-US" sz="2000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of size </a:t>
                </a:r>
                <a:r>
                  <a:rPr lang="en-US" sz="2000" b="1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sz="2000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:r>
                  <a:rPr lang="en-US" sz="2000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pattern </a:t>
                </a:r>
                <a:r>
                  <a:rPr lang="en-US" sz="2000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 </a:t>
                </a:r>
                <a:r>
                  <a:rPr lang="en-US" sz="2000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of size </a:t>
                </a:r>
                <a:r>
                  <a:rPr lang="en-US" sz="2000" b="1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endParaRPr lang="en-US" sz="2000" i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lnSpc>
                    <a:spcPct val="85000"/>
                  </a:lnSpc>
                  <a:buFont typeface="Wingdings" panose="05000000000000000000" pitchFamily="2" charset="2"/>
                  <a:buNone/>
                </a:pPr>
                <a:r>
                  <a:rPr lang="en-US" sz="2000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b="1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</a:t>
                </a:r>
                <a:r>
                  <a:rPr lang="en-US" sz="2000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starting index of a </a:t>
                </a:r>
                <a:r>
                  <a:rPr lang="en-US" sz="2000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substring </a:t>
                </a:r>
                <a:r>
                  <a:rPr lang="en-US" sz="2000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of </a:t>
                </a:r>
                <a:r>
                  <a:rPr lang="en-US" sz="2000" b="1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sz="2000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equal to </a:t>
                </a:r>
                <a:r>
                  <a:rPr lang="en-US" sz="2000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</a:t>
                </a:r>
                <a:r>
                  <a:rPr lang="en-US" sz="2000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 </a:t>
                </a:r>
                <a:r>
                  <a:rPr lang="en-US" sz="2000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 </a:t>
                </a:r>
                <a:r>
                  <a:rPr lang="en-US" sz="2000" i="0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anose="05050102010706020507" pitchFamily="18" charset="2"/>
                  </a:rPr>
                  <a:t>-1</a:t>
                </a:r>
                <a:r>
                  <a:rPr lang="en-US" sz="2000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:r>
                  <a:rPr lang="en-US" sz="2000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 such substring exists </a:t>
                </a:r>
              </a:p>
              <a:p>
                <a:pPr lvl="1" eaLnBrk="1" hangingPunct="1">
                  <a:lnSpc>
                    <a:spcPct val="85000"/>
                  </a:lnSpc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sz="2000" b="1" i="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sz="2000" i="0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b="1" i="0" dirty="0" err="1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000" b="1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Symbol" panose="05050102010706020507" pitchFamily="18" charset="2"/>
                  </a:rPr>
                  <a:t> 0</a:t>
                </a:r>
                <a:r>
                  <a:rPr lang="en-US" sz="2000" i="0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:r>
                  <a:rPr lang="en-US" sz="2000" b="1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 </a:t>
                </a:r>
                <a:r>
                  <a:rPr lang="en-US" sz="2000" b="1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 </a:t>
                </a:r>
                <a:r>
                  <a:rPr lang="en-US" sz="20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Symbol" panose="05050102010706020507" pitchFamily="18" charset="2"/>
                  </a:rPr>
                  <a:t>-</a:t>
                </a:r>
                <a:r>
                  <a:rPr lang="en-US" sz="2000" b="1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m</a:t>
                </a:r>
              </a:p>
              <a:p>
                <a:pPr lvl="1" eaLnBrk="1" hangingPunct="1">
                  <a:lnSpc>
                    <a:spcPct val="85000"/>
                  </a:lnSpc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sz="2000" b="1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 test shift </a:t>
                </a:r>
                <a:r>
                  <a:rPr lang="en-US" sz="2000" b="1" i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000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of the pattern }</a:t>
                </a:r>
              </a:p>
              <a:p>
                <a:pPr lvl="1" eaLnBrk="1" hangingPunct="1">
                  <a:lnSpc>
                    <a:spcPct val="85000"/>
                  </a:lnSpc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sz="2000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b="1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 </a:t>
                </a:r>
                <a:r>
                  <a:rPr lang="en-US" sz="2000" i="0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anose="05050102010706020507" pitchFamily="18" charset="2"/>
                  </a:rPr>
                  <a:t> 0</a:t>
                </a:r>
                <a:endParaRPr lang="en-US" sz="2000" i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 eaLnBrk="1" hangingPunct="1">
                  <a:lnSpc>
                    <a:spcPct val="85000"/>
                  </a:lnSpc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sz="2000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b="1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:r>
                  <a:rPr lang="en-US" sz="2000" b="1" i="0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 </a:t>
                </a:r>
                <a:r>
                  <a:rPr lang="en-US" sz="2000" i="0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Symbol" panose="05050102010706020507" pitchFamily="18" charset="2"/>
                  </a:rPr>
                  <a:t>&lt;</a:t>
                </a:r>
                <a:r>
                  <a:rPr lang="en-US" sz="2000" b="1" i="0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m </a:t>
                </a:r>
                <a:r>
                  <a:rPr lang="en-US" sz="2000" b="1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Symbol" panose="05050102010706020507" pitchFamily="18" charset="2"/>
                  </a:rPr>
                  <a:t>a</a:t>
                </a:r>
                <a:r>
                  <a:rPr lang="en-US" sz="2000" b="1" i="0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Symbol" panose="05050102010706020507" pitchFamily="18" charset="2"/>
                  </a:rPr>
                  <a:t>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𝑻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𝒋</m:t>
                    </m:r>
                    <m:r>
                      <a:rPr lang="en-CA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sz="2000" b="1" i="0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i="0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2000" b="1" i="0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</a:t>
                </a:r>
                <a:r>
                  <a:rPr lang="en-US" sz="2000" i="0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2000" b="1" i="0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2000" i="0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sz="2000" i="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 lvl="1" eaLnBrk="1" hangingPunct="1">
                  <a:lnSpc>
                    <a:spcPct val="85000"/>
                  </a:lnSpc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sz="2000" i="0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anose="05050102010706020507" pitchFamily="18" charset="2"/>
                  </a:rPr>
                  <a:t>		</a:t>
                </a:r>
                <a:r>
                  <a:rPr lang="en-US" sz="2000" i="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Symbol" panose="05050102010706020507" pitchFamily="18" charset="2"/>
                  </a:rPr>
                  <a:t>	</a:t>
                </a:r>
                <a:r>
                  <a:rPr lang="en-US" sz="2000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 </a:t>
                </a:r>
                <a:r>
                  <a:rPr lang="en-US" sz="2000" i="0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anose="05050102010706020507" pitchFamily="18" charset="2"/>
                  </a:rPr>
                  <a:t> </a:t>
                </a:r>
                <a:r>
                  <a:rPr lang="en-US" sz="2000" b="1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 </a:t>
                </a:r>
                <a:r>
                  <a:rPr lang="en-US" sz="2000" i="0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anose="05050102010706020507" pitchFamily="18" charset="2"/>
                  </a:rPr>
                  <a:t>+</a:t>
                </a:r>
                <a:r>
                  <a:rPr lang="en-US" sz="2000" b="1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i="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Symbol" panose="05050102010706020507" pitchFamily="18" charset="2"/>
                  </a:rPr>
                  <a:t>1</a:t>
                </a:r>
              </a:p>
              <a:p>
                <a:pPr lvl="1" eaLnBrk="1" hangingPunct="1">
                  <a:lnSpc>
                    <a:spcPct val="85000"/>
                  </a:lnSpc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sz="2000" b="1" i="0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anose="05050102010706020507" pitchFamily="18" charset="2"/>
                  </a:rPr>
                  <a:t>	</a:t>
                </a:r>
                <a:r>
                  <a:rPr lang="en-US" sz="2000" b="1" i="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Symbol" panose="05050102010706020507" pitchFamily="18" charset="2"/>
                  </a:rPr>
                  <a:t>		</a:t>
                </a:r>
                <a:r>
                  <a:rPr lang="en-US" sz="2000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 </a:t>
                </a:r>
                <a:r>
                  <a:rPr lang="en-US" sz="2000" b="1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 </a:t>
                </a:r>
                <a:r>
                  <a:rPr lang="en-US" sz="20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2000" b="1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m</a:t>
                </a:r>
              </a:p>
              <a:p>
                <a:pPr lvl="3" eaLnBrk="1" hangingPunct="1">
                  <a:lnSpc>
                    <a:spcPct val="85000"/>
                  </a:lnSpc>
                  <a:buSzPct val="110000"/>
                  <a:buFont typeface="Wingdings" panose="05000000000000000000" pitchFamily="2" charset="2"/>
                  <a:buNone/>
                </a:pPr>
                <a:r>
                  <a:rPr 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return  </a:t>
                </a:r>
                <a:r>
                  <a:rPr lang="en-US" b="1" i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{match at </a:t>
                </a:r>
                <a:r>
                  <a:rPr lang="en-US" b="1" i="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lvl="1" eaLnBrk="1" hangingPunct="1">
                  <a:lnSpc>
                    <a:spcPct val="85000"/>
                  </a:lnSpc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sz="2000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 </a:t>
                </a:r>
                <a:r>
                  <a:rPr lang="en-US" sz="2000" b="1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-1 </a:t>
                </a:r>
                <a:r>
                  <a:rPr lang="en-US" sz="2000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{no match anywhere}</a:t>
                </a:r>
              </a:p>
            </p:txBody>
          </p:sp>
        </mc:Choice>
        <mc:Fallback>
          <p:sp>
            <p:nvSpPr>
              <p:cNvPr id="9222" name="Text Box 10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516063"/>
                <a:ext cx="8156448" cy="3847207"/>
              </a:xfrm>
              <a:prstGeom prst="rect">
                <a:avLst/>
              </a:prstGeom>
              <a:blipFill rotWithShape="1">
                <a:blip r:embed="rId3"/>
                <a:stretch>
                  <a:fillRect l="-672" t="-1422" r="-2388" b="-2212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3" name="Picture 1029" descr="C:\Documents and Settings\Administrator\Application Data\Microsoft\Media Catalog\Downloaded Clips\cl70\j0280748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285" y="13648"/>
            <a:ext cx="1079500" cy="101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306324" y="3733800"/>
            <a:ext cx="8763000" cy="1295400"/>
          </a:xfrm>
          <a:prstGeom prst="roundRect">
            <a:avLst/>
          </a:prstGeom>
          <a:solidFill>
            <a:schemeClr val="accent4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16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Brute-Force Algorithm</a:t>
            </a:r>
          </a:p>
        </p:txBody>
      </p:sp>
      <p:pic>
        <p:nvPicPr>
          <p:cNvPr id="9223" name="Picture 1029" descr="C:\Documents and Settings\Administrator\Application Data\Microsoft\Media Catalog\Downloaded Clips\cl70\j028074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285" y="13648"/>
            <a:ext cx="1079500" cy="101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027" descr="Rectangle: Click to edit Master text styles&#10;Second level&#10;Third level&#10;Fourth level&#10;Fifth level"/>
              <p:cNvSpPr txBox="1">
                <a:spLocks noChangeArrowheads="1"/>
              </p:cNvSpPr>
              <p:nvPr/>
            </p:nvSpPr>
            <p:spPr bwMode="auto">
              <a:xfrm>
                <a:off x="553872" y="1501278"/>
                <a:ext cx="8437728" cy="4648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19088" indent="-319088" algn="l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  <a:cs typeface="ＭＳ Ｐゴシック" charset="0"/>
                  </a:defRPr>
                </a:lvl1pPr>
                <a:lvl2pPr marL="639763" indent="-273050" algn="l" rtl="0" eaLnBrk="0" fontAlgn="base" hangingPunct="0">
                  <a:spcBef>
                    <a:spcPts val="55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400" kern="120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ＭＳ Ｐゴシック" pitchFamily="27" charset="-128"/>
                    <a:cs typeface="+mn-cs"/>
                  </a:defRPr>
                </a:lvl2pPr>
                <a:lvl3pPr marL="9144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  <a:cs typeface="+mn-cs"/>
                  </a:defRPr>
                </a:lvl3pPr>
                <a:lvl4pPr marL="1371600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6BB1C9"/>
                  </a:buClr>
                  <a:buSzPct val="75000"/>
                  <a:buFont typeface="Wingdings" panose="05000000000000000000" pitchFamily="2" charset="2"/>
                  <a:buChar char=""/>
                  <a:defRPr kern="1200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  <a:cs typeface="+mn-cs"/>
                  </a:defRPr>
                </a:lvl4pPr>
                <a:lvl5pPr marL="1828800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6585CF"/>
                  </a:buClr>
                  <a:buSzPct val="65000"/>
                  <a:buFont typeface="Wingdings" panose="05000000000000000000" pitchFamily="2" charset="2"/>
                  <a:buChar char=""/>
                  <a:defRPr kern="1200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i="0" dirty="0" smtClean="0">
                    <a:latin typeface="Perpetua" panose="02020502060401020303" pitchFamily="18" charset="0"/>
                  </a:rPr>
                  <a:t>Brute-force pattern matching runs in time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0" dirty="0" smtClean="0">
                    <a:latin typeface="Perpetua" panose="02020502060401020303" pitchFamily="18" charset="0"/>
                  </a:rPr>
                  <a:t> 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i="0" dirty="0" smtClean="0">
                    <a:latin typeface="Perpetua" panose="02020502060401020303" pitchFamily="18" charset="0"/>
                  </a:rPr>
                  <a:t>Example of worst case: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b="1" i="0" dirty="0" smtClean="0">
                    <a:latin typeface="Perpetua" panose="02020502060401020303" pitchFamily="18" charset="0"/>
                  </a:rPr>
                  <a:t>T </a:t>
                </a:r>
                <a:r>
                  <a:rPr lang="en-US" i="0" dirty="0" smtClean="0">
                    <a:latin typeface="Perpetua" panose="02020502060401020303" pitchFamily="18" charset="0"/>
                  </a:rPr>
                  <a:t>=</a:t>
                </a:r>
                <a:r>
                  <a:rPr lang="en-US" b="1" i="0" dirty="0" smtClean="0">
                    <a:latin typeface="Perpetua" panose="02020502060401020303" pitchFamily="18" charset="0"/>
                  </a:rPr>
                  <a:t> </a:t>
                </a:r>
                <a:r>
                  <a:rPr lang="en-US" b="1" i="0" dirty="0" err="1" smtClean="0">
                    <a:latin typeface="Perpetua" panose="02020502060401020303" pitchFamily="18" charset="0"/>
                    <a:cs typeface="Courier New" panose="02070309020205020404" pitchFamily="49" charset="0"/>
                  </a:rPr>
                  <a:t>aaa</a:t>
                </a:r>
                <a:r>
                  <a:rPr lang="en-US" b="1" i="0" dirty="0" smtClean="0">
                    <a:latin typeface="Perpetua" panose="02020502060401020303" pitchFamily="18" charset="0"/>
                    <a:cs typeface="Courier New" panose="02070309020205020404" pitchFamily="49" charset="0"/>
                  </a:rPr>
                  <a:t> … ah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b="1" i="0" dirty="0" smtClean="0">
                    <a:latin typeface="Perpetua" panose="02020502060401020303" pitchFamily="18" charset="0"/>
                  </a:rPr>
                  <a:t>P </a:t>
                </a:r>
                <a:r>
                  <a:rPr lang="en-US" i="0" dirty="0" smtClean="0">
                    <a:latin typeface="Perpetua" panose="02020502060401020303" pitchFamily="18" charset="0"/>
                  </a:rPr>
                  <a:t>=</a:t>
                </a:r>
                <a:r>
                  <a:rPr lang="en-US" b="1" i="0" dirty="0" smtClean="0">
                    <a:latin typeface="Perpetua" panose="02020502060401020303" pitchFamily="18" charset="0"/>
                  </a:rPr>
                  <a:t> </a:t>
                </a:r>
                <a:r>
                  <a:rPr lang="en-US" b="1" i="0" dirty="0" err="1">
                    <a:latin typeface="Perpetua" panose="02020502060401020303" pitchFamily="18" charset="0"/>
                    <a:cs typeface="Courier New" panose="02070309020205020404" pitchFamily="49" charset="0"/>
                  </a:rPr>
                  <a:t>aaah</a:t>
                </a:r>
                <a:endParaRPr lang="en-US" b="1" i="0" dirty="0">
                  <a:latin typeface="Perpetua" panose="02020502060401020303" pitchFamily="18" charset="0"/>
                  <a:cs typeface="Courier New" panose="02070309020205020404" pitchFamily="49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i="0" dirty="0" smtClean="0">
                    <a:latin typeface="Perpetua" panose="02020502060401020303" pitchFamily="18" charset="0"/>
                  </a:rPr>
                  <a:t>may occur in images and DNA sequences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i="0" dirty="0" smtClean="0">
                    <a:latin typeface="Perpetua" panose="02020502060401020303" pitchFamily="18" charset="0"/>
                  </a:rPr>
                  <a:t>unlikely in English text</a:t>
                </a:r>
              </a:p>
            </p:txBody>
          </p:sp>
        </mc:Choice>
        <mc:Fallback xmlns="">
          <p:sp>
            <p:nvSpPr>
              <p:cNvPr id="8" name="Rectangle 1027" descr="Rectangle: Click to edit Master text styles&#10;Second level&#10;Third level&#10;Fourth level&#10;Fifth level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3872" y="1501278"/>
                <a:ext cx="8437728" cy="4648200"/>
              </a:xfrm>
              <a:prstGeom prst="rect">
                <a:avLst/>
              </a:prstGeom>
              <a:blipFill rotWithShape="0">
                <a:blip r:embed="rId4"/>
                <a:stretch>
                  <a:fillRect l="-361" t="-18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29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13012" y="31615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Boyer-Moore Heuristics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1519475"/>
            <a:ext cx="8991600" cy="2590800"/>
          </a:xfrm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Perpetua" panose="02020502060401020303" pitchFamily="18" charset="0"/>
              </a:rPr>
              <a:t>The Boyer-Moore’s pattern matching algorithm is based on two heuristics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 smtClean="0">
                <a:solidFill>
                  <a:schemeClr val="tx2"/>
                </a:solidFill>
                <a:latin typeface="Perpetua" panose="02020502060401020303" pitchFamily="18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Perpetua" panose="02020502060401020303" pitchFamily="18" charset="0"/>
              </a:rPr>
              <a:t>Looking-glass heuristic</a:t>
            </a:r>
            <a:r>
              <a:rPr lang="en-US" sz="2400" dirty="0" smtClean="0">
                <a:solidFill>
                  <a:schemeClr val="tx2"/>
                </a:solidFill>
                <a:latin typeface="Perpetua" panose="02020502060401020303" pitchFamily="18" charset="0"/>
              </a:rPr>
              <a:t>:</a:t>
            </a:r>
            <a:r>
              <a:rPr lang="en-US" sz="2400" dirty="0" smtClean="0">
                <a:latin typeface="Perpetua" panose="02020502060401020303" pitchFamily="18" charset="0"/>
              </a:rPr>
              <a:t> Compare </a:t>
            </a:r>
            <a:r>
              <a:rPr lang="en-US" sz="2400" b="1" i="1" dirty="0" smtClean="0">
                <a:latin typeface="Perpetua" panose="02020502060401020303" pitchFamily="18" charset="0"/>
              </a:rPr>
              <a:t>P</a:t>
            </a:r>
            <a:r>
              <a:rPr lang="en-US" sz="2400" dirty="0" smtClean="0">
                <a:latin typeface="Perpetua" panose="02020502060401020303" pitchFamily="18" charset="0"/>
              </a:rPr>
              <a:t> with a subsequence of </a:t>
            </a:r>
            <a:r>
              <a:rPr lang="en-US" sz="2400" b="1" i="1" dirty="0" smtClean="0">
                <a:latin typeface="Perpetua" panose="02020502060401020303" pitchFamily="18" charset="0"/>
              </a:rPr>
              <a:t>T</a:t>
            </a:r>
            <a:r>
              <a:rPr lang="en-US" sz="2400" dirty="0" smtClean="0">
                <a:latin typeface="Perpetua" panose="02020502060401020303" pitchFamily="18" charset="0"/>
              </a:rPr>
              <a:t> moving backwards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 smtClean="0">
                <a:solidFill>
                  <a:schemeClr val="tx2"/>
                </a:solidFill>
                <a:latin typeface="Perpetua" panose="02020502060401020303" pitchFamily="18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Perpetua" panose="02020502060401020303" pitchFamily="18" charset="0"/>
              </a:rPr>
              <a:t>Character-jump heuristic</a:t>
            </a:r>
            <a:r>
              <a:rPr lang="en-US" sz="2400" dirty="0" smtClean="0">
                <a:solidFill>
                  <a:schemeClr val="tx2"/>
                </a:solidFill>
                <a:latin typeface="Perpetua" panose="02020502060401020303" pitchFamily="18" charset="0"/>
              </a:rPr>
              <a:t>:</a:t>
            </a:r>
            <a:r>
              <a:rPr lang="en-US" sz="2400" dirty="0" smtClean="0">
                <a:latin typeface="Perpetua" panose="02020502060401020303" pitchFamily="18" charset="0"/>
              </a:rPr>
              <a:t> When a mismatch occurs at </a:t>
            </a:r>
            <a:r>
              <a:rPr lang="en-US" sz="2400" b="1" i="1" dirty="0" smtClean="0">
                <a:latin typeface="Perpetua" panose="02020502060401020303" pitchFamily="18" charset="0"/>
              </a:rPr>
              <a:t>T</a:t>
            </a:r>
            <a:r>
              <a:rPr lang="en-US" sz="2400" dirty="0" smtClean="0">
                <a:latin typeface="Perpetua" panose="02020502060401020303" pitchFamily="18" charset="0"/>
              </a:rPr>
              <a:t>[</a:t>
            </a:r>
            <a:r>
              <a:rPr lang="en-US" sz="2400" b="1" i="1" dirty="0" err="1" smtClean="0">
                <a:latin typeface="Perpetua" panose="02020502060401020303" pitchFamily="18" charset="0"/>
              </a:rPr>
              <a:t>i</a:t>
            </a:r>
            <a:r>
              <a:rPr lang="en-US" sz="2400" dirty="0" smtClean="0">
                <a:latin typeface="Perpetua" panose="02020502060401020303" pitchFamily="18" charset="0"/>
              </a:rPr>
              <a:t>] =</a:t>
            </a:r>
            <a:r>
              <a:rPr lang="en-US" sz="2400" b="1" i="1" dirty="0" smtClean="0">
                <a:latin typeface="Perpetua" panose="02020502060401020303" pitchFamily="18" charset="0"/>
              </a:rPr>
              <a:t> c</a:t>
            </a:r>
            <a:r>
              <a:rPr lang="en-US" sz="2400" dirty="0" smtClean="0">
                <a:latin typeface="Perpetua" panose="02020502060401020303" pitchFamily="18" charset="0"/>
              </a:rPr>
              <a:t> </a:t>
            </a:r>
            <a:endParaRPr lang="en-US" sz="2400" b="1" i="1" dirty="0" smtClean="0">
              <a:latin typeface="Perpetua" panose="02020502060401020303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Perpetua" panose="02020502060401020303" pitchFamily="18" charset="0"/>
              </a:rPr>
              <a:t>If </a:t>
            </a:r>
            <a:r>
              <a:rPr lang="en-US" sz="2000" b="1" i="1" dirty="0" smtClean="0">
                <a:latin typeface="Perpetua" panose="02020502060401020303" pitchFamily="18" charset="0"/>
              </a:rPr>
              <a:t>P </a:t>
            </a:r>
            <a:r>
              <a:rPr lang="en-US" sz="2000" dirty="0" smtClean="0">
                <a:latin typeface="Perpetua" panose="02020502060401020303" pitchFamily="18" charset="0"/>
              </a:rPr>
              <a:t>contains </a:t>
            </a:r>
            <a:r>
              <a:rPr lang="en-US" sz="2000" b="1" i="1" dirty="0" smtClean="0">
                <a:latin typeface="Perpetua" panose="02020502060401020303" pitchFamily="18" charset="0"/>
              </a:rPr>
              <a:t>c</a:t>
            </a:r>
            <a:r>
              <a:rPr lang="en-US" sz="2000" dirty="0" smtClean="0">
                <a:latin typeface="Perpetua" panose="02020502060401020303" pitchFamily="18" charset="0"/>
              </a:rPr>
              <a:t>, shift </a:t>
            </a:r>
            <a:r>
              <a:rPr lang="en-US" sz="2000" b="1" i="1" dirty="0" smtClean="0">
                <a:latin typeface="Perpetua" panose="02020502060401020303" pitchFamily="18" charset="0"/>
              </a:rPr>
              <a:t>P</a:t>
            </a:r>
            <a:r>
              <a:rPr lang="en-US" sz="2000" dirty="0" smtClean="0">
                <a:latin typeface="Perpetua" panose="02020502060401020303" pitchFamily="18" charset="0"/>
              </a:rPr>
              <a:t> to align the last occurrence of </a:t>
            </a:r>
            <a:r>
              <a:rPr lang="en-US" sz="2000" b="1" i="1" dirty="0" smtClean="0">
                <a:latin typeface="Perpetua" panose="02020502060401020303" pitchFamily="18" charset="0"/>
              </a:rPr>
              <a:t>c </a:t>
            </a:r>
            <a:r>
              <a:rPr lang="en-US" sz="2000" dirty="0" smtClean="0">
                <a:latin typeface="Perpetua" panose="02020502060401020303" pitchFamily="18" charset="0"/>
              </a:rPr>
              <a:t>in </a:t>
            </a:r>
            <a:r>
              <a:rPr lang="en-US" sz="2000" b="1" i="1" dirty="0" smtClean="0">
                <a:latin typeface="Perpetua" panose="02020502060401020303" pitchFamily="18" charset="0"/>
              </a:rPr>
              <a:t>P </a:t>
            </a:r>
            <a:r>
              <a:rPr lang="en-US" sz="2000" dirty="0" smtClean="0">
                <a:latin typeface="Perpetua" panose="02020502060401020303" pitchFamily="18" charset="0"/>
              </a:rPr>
              <a:t>with </a:t>
            </a:r>
            <a:r>
              <a:rPr lang="en-US" sz="2000" b="1" i="1" dirty="0" smtClean="0">
                <a:latin typeface="Perpetua" panose="02020502060401020303" pitchFamily="18" charset="0"/>
              </a:rPr>
              <a:t>T</a:t>
            </a:r>
            <a:r>
              <a:rPr lang="en-US" sz="2000" dirty="0" smtClean="0">
                <a:latin typeface="Perpetua" panose="02020502060401020303" pitchFamily="18" charset="0"/>
              </a:rPr>
              <a:t>[</a:t>
            </a:r>
            <a:r>
              <a:rPr lang="en-US" sz="2000" b="1" i="1" dirty="0" err="1" smtClean="0">
                <a:latin typeface="Perpetua" panose="02020502060401020303" pitchFamily="18" charset="0"/>
              </a:rPr>
              <a:t>i</a:t>
            </a:r>
            <a:r>
              <a:rPr lang="en-US" sz="2000" dirty="0" smtClean="0">
                <a:latin typeface="Perpetua" panose="02020502060401020303" pitchFamily="18" charset="0"/>
              </a:rPr>
              <a:t>] </a:t>
            </a:r>
            <a:endParaRPr lang="en-US" sz="2000" b="1" i="1" dirty="0" smtClean="0">
              <a:latin typeface="Perpetua" panose="02020502060401020303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Perpetua" panose="02020502060401020303" pitchFamily="18" charset="0"/>
              </a:rPr>
              <a:t>Else, shift </a:t>
            </a:r>
            <a:r>
              <a:rPr lang="en-US" sz="2000" b="1" i="1" dirty="0" smtClean="0">
                <a:latin typeface="Perpetua" panose="02020502060401020303" pitchFamily="18" charset="0"/>
              </a:rPr>
              <a:t>P</a:t>
            </a:r>
            <a:r>
              <a:rPr lang="en-US" sz="2000" dirty="0" smtClean="0">
                <a:latin typeface="Perpetua" panose="02020502060401020303" pitchFamily="18" charset="0"/>
              </a:rPr>
              <a:t> to align </a:t>
            </a:r>
            <a:r>
              <a:rPr lang="en-US" sz="2000" b="1" i="1" dirty="0" smtClean="0">
                <a:latin typeface="Perpetua" panose="02020502060401020303" pitchFamily="18" charset="0"/>
              </a:rPr>
              <a:t>P</a:t>
            </a:r>
            <a:r>
              <a:rPr lang="en-US" sz="2000" dirty="0" smtClean="0">
                <a:latin typeface="Perpetua" panose="02020502060401020303" pitchFamily="18" charset="0"/>
              </a:rPr>
              <a:t>[0] with </a:t>
            </a:r>
            <a:r>
              <a:rPr lang="en-US" sz="2000" b="1" i="1" dirty="0" smtClean="0">
                <a:latin typeface="Perpetua" panose="02020502060401020303" pitchFamily="18" charset="0"/>
              </a:rPr>
              <a:t>T</a:t>
            </a:r>
            <a:r>
              <a:rPr lang="en-US" sz="2000" dirty="0" smtClean="0">
                <a:latin typeface="Perpetua" panose="02020502060401020303" pitchFamily="18" charset="0"/>
              </a:rPr>
              <a:t>[</a:t>
            </a:r>
            <a:r>
              <a:rPr lang="en-US" sz="2000" b="1" i="1" dirty="0" err="1" smtClean="0">
                <a:latin typeface="Perpetua" panose="02020502060401020303" pitchFamily="18" charset="0"/>
              </a:rPr>
              <a:t>i</a:t>
            </a:r>
            <a:r>
              <a:rPr lang="en-US" sz="2000" b="1" i="1" dirty="0" smtClean="0">
                <a:latin typeface="Perpetua" panose="02020502060401020303" pitchFamily="18" charset="0"/>
              </a:rPr>
              <a:t> </a:t>
            </a:r>
            <a:r>
              <a:rPr lang="en-US" sz="2000" dirty="0" smtClean="0">
                <a:latin typeface="Perpetua" panose="02020502060401020303" pitchFamily="18" charset="0"/>
              </a:rPr>
              <a:t>+ 1]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Example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49" y="4529612"/>
            <a:ext cx="8772525" cy="409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" y="4953000"/>
            <a:ext cx="1676400" cy="59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96" y="5720804"/>
            <a:ext cx="1657350" cy="857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7074" y="5053250"/>
            <a:ext cx="1676400" cy="600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5550" y="5972175"/>
            <a:ext cx="657225" cy="476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6761" y="5857875"/>
            <a:ext cx="561975" cy="419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6323" y="6005512"/>
            <a:ext cx="1609725" cy="542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9068" y="5972175"/>
            <a:ext cx="438150" cy="400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2600" y="5088968"/>
            <a:ext cx="1619250" cy="638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1800" y="5983832"/>
            <a:ext cx="400050" cy="419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58319" y="5972175"/>
            <a:ext cx="1590675" cy="533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7077" y="5776912"/>
            <a:ext cx="390525" cy="3905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96162" y="5176837"/>
            <a:ext cx="1638300" cy="600075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 flipV="1">
            <a:off x="1551296" y="4579286"/>
            <a:ext cx="0" cy="192629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856096" y="4579286"/>
            <a:ext cx="0" cy="1969151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16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13107</TotalTime>
  <Words>969</Words>
  <Application>Microsoft Office PowerPoint</Application>
  <PresentationFormat>On-screen Show (4:3)</PresentationFormat>
  <Paragraphs>243</Paragraphs>
  <Slides>20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Median</vt:lpstr>
      <vt:lpstr>VISIO</vt:lpstr>
      <vt:lpstr>PowerPoint Presentation</vt:lpstr>
      <vt:lpstr>PowerPoint Presentation</vt:lpstr>
      <vt:lpstr>Outline and Reading</vt:lpstr>
      <vt:lpstr>Strings</vt:lpstr>
      <vt:lpstr>Strings</vt:lpstr>
      <vt:lpstr>Brute-Force Algorithm</vt:lpstr>
      <vt:lpstr>Brute-Force Algorithm</vt:lpstr>
      <vt:lpstr>Brute-Force Algorithm</vt:lpstr>
      <vt:lpstr>Boyer-Moore Heuristics</vt:lpstr>
      <vt:lpstr>Last-Occurrence Function</vt:lpstr>
      <vt:lpstr>The Boyer-Moore Algorithm</vt:lpstr>
      <vt:lpstr>Example</vt:lpstr>
      <vt:lpstr>Analysis</vt:lpstr>
      <vt:lpstr>The KMP Algorithm - Motivation</vt:lpstr>
      <vt:lpstr>KMP Failure Function</vt:lpstr>
      <vt:lpstr>The KMP Algorithm</vt:lpstr>
      <vt:lpstr>Computing the Failure Function</vt:lpstr>
      <vt:lpstr>Example</vt:lpstr>
      <vt:lpstr>Reference </vt:lpstr>
      <vt:lpstr>PowerPoint Presentation</vt:lpstr>
    </vt:vector>
  </TitlesOfParts>
  <Company>UNC Charlotte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Dewan Tanvir Ahmed</dc:creator>
  <cp:lastModifiedBy>test</cp:lastModifiedBy>
  <cp:revision>797</cp:revision>
  <cp:lastPrinted>2010-08-24T17:19:38Z</cp:lastPrinted>
  <dcterms:created xsi:type="dcterms:W3CDTF">2010-08-24T16:58:28Z</dcterms:created>
  <dcterms:modified xsi:type="dcterms:W3CDTF">2018-11-26T18:38:07Z</dcterms:modified>
</cp:coreProperties>
</file>