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13"/>
  </p:notes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05" r:id="rId11"/>
    <p:sldId id="317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wan Ahmed" initials="D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99CCFF"/>
    <a:srgbClr val="FF6600"/>
    <a:srgbClr val="FF9900"/>
    <a:srgbClr val="BEDAE4"/>
    <a:srgbClr val="DDDDD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2" autoAdjust="0"/>
    <p:restoredTop sz="94434" autoAdjust="0"/>
  </p:normalViewPr>
  <p:slideViewPr>
    <p:cSldViewPr>
      <p:cViewPr varScale="1">
        <p:scale>
          <a:sx n="71" d="100"/>
          <a:sy n="71" d="100"/>
        </p:scale>
        <p:origin x="13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314F3D7C-21D6-4227-8FA8-1D4DB449E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77E02F-1B31-44E2-BA6C-E91BF286E69C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204762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F900499C-5BE1-4820-820A-9C81F258E2D1}" type="datetime1">
              <a:rPr lang="en-US" smtClean="0"/>
              <a:t>6/21/2016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62FFF8-A695-42B7-8022-BA8F1CAEE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8A921-BDBD-4014-8C38-E76B9A8A3761}" type="datetime1">
              <a:rPr lang="en-US" smtClean="0"/>
              <a:t>6/21/2016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2BB3-3542-42D5-808D-8C46F9ED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507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958F2-CF10-4AAF-9032-726BDEACEFE1}" type="datetime1">
              <a:rPr lang="en-US" smtClean="0"/>
              <a:t>6/21/2016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188CE-1AD3-4A17-B22F-043263F07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E7AE5-C80F-4407-A682-1028CEE0572D}" type="datetime1">
              <a:rPr lang="en-US" smtClean="0"/>
              <a:t>6/21/2016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EE5-1079-4204-AB67-2850F64BB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814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FEFB5-68F1-44DB-AA25-98CFE5622380}" type="datetime1">
              <a:rPr lang="en-US" smtClean="0"/>
              <a:t>6/21/2016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926F3AE3-E4D5-433E-B4AE-CD3CC8654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6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C0786-D78C-41C4-813B-D7156BC81508}" type="datetime1">
              <a:rPr lang="en-US" smtClean="0"/>
              <a:t>6/21/2016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AD22A-A8EB-4E0B-89D9-F261DE636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331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C1DC4-B8EF-4DCE-969F-A5EE32838C11}" type="datetime1">
              <a:rPr lang="en-US" smtClean="0"/>
              <a:t>6/21/2016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9C2E-4EB9-46AA-9ADB-B5962A619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29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49AC5-D46D-447A-A35F-57DC294A73E0}" type="datetime1">
              <a:rPr lang="en-US" smtClean="0"/>
              <a:t>6/21/2016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EDEDC-9BEC-4EFE-9CAA-11D79887F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231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FCD50-F6C6-4A93-96CC-AD9A412B5376}" type="datetime1">
              <a:rPr lang="en-US" smtClean="0"/>
              <a:t>6/21/2016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64E7E03-4F7D-4CD2-BDB9-3E841B525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750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4D5DE-4A31-4D12-9E8E-37D479640360}" type="datetime1">
              <a:rPr lang="en-US" smtClean="0"/>
              <a:t>6/21/2016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6E71-6BF0-4AB9-B001-0771C1DC1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842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99F0E-8325-4B8D-AF7F-E945C0D84850}" type="datetime1">
              <a:rPr lang="en-US" smtClean="0"/>
              <a:t>6/21/2016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73829AF-C005-4BF1-B586-DB3598994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7A082290-73D2-4F3F-A8BE-51E556403690}" type="datetime1">
              <a:rPr lang="en-US" smtClean="0"/>
              <a:t>6/21/2016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7FE648-C9F8-48A5-8665-DFB0BF8B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299" r:id="rId2"/>
    <p:sldLayoutId id="2147484304" r:id="rId3"/>
    <p:sldLayoutId id="2147484305" r:id="rId4"/>
    <p:sldLayoutId id="2147484306" r:id="rId5"/>
    <p:sldLayoutId id="2147484300" r:id="rId6"/>
    <p:sldLayoutId id="2147484307" r:id="rId7"/>
    <p:sldLayoutId id="2147484301" r:id="rId8"/>
    <p:sldLayoutId id="2147484308" r:id="rId9"/>
    <p:sldLayoutId id="2147484302" r:id="rId10"/>
    <p:sldLayoutId id="2147484309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Algorithms &amp; Data Structures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6114/8114</a:t>
            </a:r>
          </a:p>
          <a:p>
            <a:pPr eaLnBrk="1" hangingPunct="1">
              <a:lnSpc>
                <a:spcPct val="80000"/>
              </a:lnSpc>
            </a:pPr>
            <a:endParaRPr lang="en-US" sz="190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2362200" y="1847938"/>
            <a:ext cx="6019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 smtClean="0"/>
              <a:t>Tries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Reference	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dirty="0" smtClean="0">
                <a:solidFill>
                  <a:srgbClr val="C00000"/>
                </a:solidFill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Algorithm Design: Foundations, Analysis, and Internet Examples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. Michael T. Goodrich and Roberto </a:t>
            </a:r>
            <a:r>
              <a:rPr lang="en-CA" dirty="0" err="1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Tamassia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. John Wiley &amp; Sons.</a:t>
            </a:r>
          </a:p>
          <a:p>
            <a:r>
              <a:rPr lang="en-CA" dirty="0" smtClean="0">
                <a:solidFill>
                  <a:srgbClr val="C00000"/>
                </a:solidFill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Introduction to Algorithms. 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Thomas H. </a:t>
            </a:r>
            <a:r>
              <a:rPr lang="en-CA" dirty="0" err="1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Cormen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Charles E. </a:t>
            </a:r>
            <a:r>
              <a:rPr lang="en-CA" dirty="0" err="1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Leiserson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Ronald L. </a:t>
            </a:r>
            <a:r>
              <a:rPr lang="en-CA" dirty="0" err="1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Rivest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Clifford Stein.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sz="5400" smtClean="0"/>
          </a:p>
          <a:p>
            <a:pPr marL="0" indent="0" algn="ctr">
              <a:buNone/>
            </a:pPr>
            <a:r>
              <a:rPr lang="en-CA" sz="5400" smtClean="0"/>
              <a:t>Thank </a:t>
            </a:r>
            <a:r>
              <a:rPr lang="en-CA" sz="5400" dirty="0" smtClean="0"/>
              <a:t>you!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4288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9pPr>
          </a:lstStyle>
          <a:p>
            <a:r>
              <a:rPr lang="en-US" i="0" smtClean="0"/>
              <a:t>Tries</a:t>
            </a:r>
            <a:endParaRPr lang="en-US" i="0"/>
          </a:p>
        </p:txBody>
      </p:sp>
      <p:graphicFrame>
        <p:nvGraphicFramePr>
          <p:cNvPr id="6" name="Object 398"/>
          <p:cNvGraphicFramePr>
            <a:graphicFrameLocks noChangeAspect="1"/>
          </p:cNvGraphicFramePr>
          <p:nvPr/>
        </p:nvGraphicFramePr>
        <p:xfrm>
          <a:off x="1066800" y="3352800"/>
          <a:ext cx="70104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VISIO" r:id="rId3" imgW="5000400" imgH="1447560" progId="Visio.Drawing.6">
                  <p:embed/>
                </p:oleObj>
              </mc:Choice>
              <mc:Fallback>
                <p:oleObj name="VISIO" r:id="rId3" imgW="5000400" imgH="1447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70104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81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and Reading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r>
              <a:rPr lang="en-US" dirty="0"/>
              <a:t>Standard tries (</a:t>
            </a:r>
            <a:r>
              <a:rPr lang="en-US" dirty="0">
                <a:cs typeface="Tahoma" panose="020B0604030504040204" pitchFamily="34" charset="0"/>
              </a:rPr>
              <a:t>§9.2.1</a:t>
            </a:r>
            <a:r>
              <a:rPr lang="en-US" dirty="0"/>
              <a:t>)</a:t>
            </a:r>
          </a:p>
          <a:p>
            <a:r>
              <a:rPr lang="en-US" dirty="0"/>
              <a:t>Compressed tries (</a:t>
            </a:r>
            <a:r>
              <a:rPr lang="en-US" dirty="0">
                <a:cs typeface="Tahoma" panose="020B0604030504040204" pitchFamily="34" charset="0"/>
              </a:rPr>
              <a:t>§9.2.2</a:t>
            </a:r>
            <a:r>
              <a:rPr lang="en-US" dirty="0"/>
              <a:t>)</a:t>
            </a:r>
          </a:p>
          <a:p>
            <a:r>
              <a:rPr lang="en-US" dirty="0"/>
              <a:t>Suffix tries (</a:t>
            </a:r>
            <a:r>
              <a:rPr lang="en-US" dirty="0">
                <a:cs typeface="Tahoma" panose="020B0604030504040204" pitchFamily="34" charset="0"/>
              </a:rPr>
              <a:t>§</a:t>
            </a:r>
            <a:r>
              <a:rPr lang="en-US">
                <a:cs typeface="Tahoma" panose="020B0604030504040204" pitchFamily="34" charset="0"/>
              </a:rPr>
              <a:t>9.2.3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Strings</a:t>
            </a: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90675"/>
            <a:ext cx="8534400" cy="481012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Preprocessing the pattern </a:t>
            </a:r>
            <a:r>
              <a:rPr lang="en-US" dirty="0"/>
              <a:t>speeds up pattern matching queries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After preprocessing the pattern, </a:t>
            </a:r>
            <a:r>
              <a:rPr lang="en-US" dirty="0">
                <a:solidFill>
                  <a:srgbClr val="C00000"/>
                </a:solidFill>
              </a:rPr>
              <a:t>KMP’s algorithm performs pattern matching in time proportional to the text size</a:t>
            </a:r>
          </a:p>
          <a:p>
            <a:r>
              <a:rPr lang="en-US" dirty="0"/>
              <a:t>If the text is large, immutable and searched for often (e.g., works by Shakespeare), we may want to </a:t>
            </a:r>
            <a:r>
              <a:rPr lang="en-US" dirty="0">
                <a:solidFill>
                  <a:srgbClr val="C00000"/>
                </a:solidFill>
              </a:rPr>
              <a:t>preprocess the text instead of the pattern</a:t>
            </a:r>
          </a:p>
          <a:p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 err="1">
                <a:solidFill>
                  <a:srgbClr val="0000FF"/>
                </a:solidFill>
              </a:rPr>
              <a:t>trie</a:t>
            </a:r>
            <a:r>
              <a:rPr lang="en-US" dirty="0">
                <a:solidFill>
                  <a:srgbClr val="0000FF"/>
                </a:solidFill>
              </a:rPr>
              <a:t> is a compact data structure </a:t>
            </a:r>
            <a:r>
              <a:rPr lang="en-US" dirty="0"/>
              <a:t>for </a:t>
            </a:r>
            <a:r>
              <a:rPr lang="en-US" dirty="0">
                <a:solidFill>
                  <a:srgbClr val="C00000"/>
                </a:solidFill>
              </a:rPr>
              <a:t>representing a set of strings</a:t>
            </a:r>
            <a:r>
              <a:rPr lang="en-US" dirty="0"/>
              <a:t>, such as all the words in a text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tries supports pattern matching queries in </a:t>
            </a:r>
            <a:r>
              <a:rPr lang="en-US" dirty="0">
                <a:solidFill>
                  <a:srgbClr val="C00000"/>
                </a:solidFill>
              </a:rPr>
              <a:t>time proportional to the pattern size</a:t>
            </a:r>
          </a:p>
        </p:txBody>
      </p:sp>
    </p:spTree>
    <p:extLst>
      <p:ext uri="{BB962C8B-B14F-4D97-AF65-F5344CB8AC3E}">
        <p14:creationId xmlns:p14="http://schemas.microsoft.com/office/powerpoint/2010/main" val="267689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Trie (1)</a:t>
            </a:r>
          </a:p>
        </p:txBody>
      </p:sp>
      <p:sp>
        <p:nvSpPr>
          <p:cNvPr id="177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4048" y="1463225"/>
            <a:ext cx="86106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standard </a:t>
            </a:r>
            <a:r>
              <a:rPr lang="en-US" altLang="en-US" sz="2400" dirty="0" err="1"/>
              <a:t>trie</a:t>
            </a:r>
            <a:r>
              <a:rPr lang="en-US" altLang="en-US" sz="2400" dirty="0"/>
              <a:t> for a set of strings S is </a:t>
            </a:r>
            <a:r>
              <a:rPr lang="en-US" altLang="en-US" sz="2400" dirty="0">
                <a:solidFill>
                  <a:srgbClr val="0000FF"/>
                </a:solidFill>
              </a:rPr>
              <a:t>an ordered tree </a:t>
            </a:r>
            <a:r>
              <a:rPr lang="en-US" altLang="en-US" sz="2400" dirty="0"/>
              <a:t>such that: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Each node but the root is labeled with a character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children of a node are alphabetically ordered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paths from the external nodes to the root yield the strings of 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Example: standard </a:t>
            </a:r>
            <a:r>
              <a:rPr lang="en-US" altLang="en-US" sz="2400" dirty="0" err="1"/>
              <a:t>trie</a:t>
            </a:r>
            <a:r>
              <a:rPr lang="en-US" altLang="en-US" sz="2400" dirty="0"/>
              <a:t> for the set of strings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S = { bear, bell, bid, bull, buy, sell, stock, stop }</a:t>
            </a:r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847855"/>
              </p:ext>
            </p:extLst>
          </p:nvPr>
        </p:nvGraphicFramePr>
        <p:xfrm>
          <a:off x="762000" y="3653786"/>
          <a:ext cx="7315200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VISIO" r:id="rId3" imgW="5820120" imgH="2561760" progId="Visio.Drawing.6">
                  <p:embed/>
                </p:oleObj>
              </mc:Choice>
              <mc:Fallback>
                <p:oleObj name="VISIO" r:id="rId3" imgW="5820120" imgH="256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3786"/>
                        <a:ext cx="7315200" cy="32178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24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Trie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179" name="Rectangle 1027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4107" y="1524000"/>
                <a:ext cx="8533263" cy="2209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A standard </a:t>
                </a:r>
                <a:r>
                  <a:rPr lang="en-US" dirty="0" err="1"/>
                  <a:t>trie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and supports searches, insertions and deletions in time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𝒅𝒎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	total size of the strings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	size of the string parameter of the operation</a:t>
                </a:r>
              </a:p>
              <a:p>
                <a:pPr lvl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b="1" i="1" dirty="0">
                    <a:latin typeface="Times New Roman" panose="02020603050405020304" pitchFamily="18" charset="0"/>
                  </a:rPr>
                  <a:t> 	</a:t>
                </a:r>
                <a:r>
                  <a:rPr lang="en-US" dirty="0"/>
                  <a:t>size of the alphabet </a:t>
                </a:r>
              </a:p>
            </p:txBody>
          </p:sp>
        </mc:Choice>
        <mc:Fallback xmlns="">
          <p:sp>
            <p:nvSpPr>
              <p:cNvPr id="178179" name="Rectangle 1027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4107" y="1524000"/>
                <a:ext cx="8533263" cy="2209800"/>
              </a:xfrm>
              <a:blipFill rotWithShape="0">
                <a:blip r:embed="rId3"/>
                <a:stretch>
                  <a:fillRect l="-357" t="-4683" r="-1787" b="-2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8180" name="Object 1028"/>
          <p:cNvGraphicFramePr>
            <a:graphicFrameLocks noChangeAspect="1"/>
          </p:cNvGraphicFramePr>
          <p:nvPr/>
        </p:nvGraphicFramePr>
        <p:xfrm>
          <a:off x="838200" y="3335338"/>
          <a:ext cx="7315200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VISIO" r:id="rId4" imgW="5820120" imgH="2561760" progId="Visio.Drawing.6">
                  <p:embed/>
                </p:oleObj>
              </mc:Choice>
              <mc:Fallback>
                <p:oleObj name="VISIO" r:id="rId4" imgW="5820120" imgH="256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35338"/>
                        <a:ext cx="7315200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Matching with a Trie</a:t>
            </a:r>
          </a:p>
        </p:txBody>
      </p:sp>
      <p:sp>
        <p:nvSpPr>
          <p:cNvPr id="184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2676525" cy="18288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We insert the words of the text into a </a:t>
            </a:r>
            <a:r>
              <a:rPr lang="en-US" sz="2000" dirty="0" err="1"/>
              <a:t>trie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Each leaf stores the occurrences of the associated word in the text </a:t>
            </a:r>
          </a:p>
        </p:txBody>
      </p:sp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2676525" y="1524000"/>
          <a:ext cx="61722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VISIO" r:id="rId3" imgW="5613120" imgH="1884240" progId="Visio.Drawing.6">
                  <p:embed/>
                </p:oleObj>
              </mc:Choice>
              <mc:Fallback>
                <p:oleObj name="VISIO" r:id="rId3" imgW="5613120" imgH="188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1524000"/>
                        <a:ext cx="61722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616149"/>
              </p:ext>
            </p:extLst>
          </p:nvPr>
        </p:nvGraphicFramePr>
        <p:xfrm>
          <a:off x="1112710" y="3684398"/>
          <a:ext cx="7153275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VISIO" r:id="rId5" imgW="7153560" imgH="3057480" progId="Visio.Drawing.6">
                  <p:embed/>
                </p:oleObj>
              </mc:Choice>
              <mc:Fallback>
                <p:oleObj name="VISIO" r:id="rId5" imgW="7153560" imgH="3057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10" y="3684398"/>
                        <a:ext cx="7153275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616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Compressed Trie</a:t>
            </a:r>
          </a:p>
        </p:txBody>
      </p:sp>
      <p:sp>
        <p:nvSpPr>
          <p:cNvPr id="180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3962400" cy="1634887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A compressed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has internal nodes of degree at least two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It is obtained from standard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by compressing chains of “redundant” nodes</a:t>
            </a:r>
            <a:endParaRPr lang="en-US" sz="2000" dirty="0"/>
          </a:p>
        </p:txBody>
      </p:sp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3962400" y="1066800"/>
          <a:ext cx="48450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VISIO" r:id="rId3" imgW="3877200" imgH="1647360" progId="Visio.Drawing.6">
                  <p:embed/>
                </p:oleObj>
              </mc:Choice>
              <mc:Fallback>
                <p:oleObj name="VISIO" r:id="rId3" imgW="3877200" imgH="164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48450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228600" y="3352800"/>
          <a:ext cx="724852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VISIO" r:id="rId5" imgW="5820120" imgH="2561760" progId="Visio.Drawing.6">
                  <p:embed/>
                </p:oleObj>
              </mc:Choice>
              <mc:Fallback>
                <p:oleObj name="VISIO" r:id="rId5" imgW="5820120" imgH="256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2800"/>
                        <a:ext cx="7248525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0" name="AutoShape 6"/>
          <p:cNvSpPr>
            <a:spLocks noChangeArrowheads="1"/>
          </p:cNvSpPr>
          <p:nvPr/>
        </p:nvSpPr>
        <p:spPr bwMode="auto">
          <a:xfrm rot="-2713369">
            <a:off x="6248400" y="3429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93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23" y="4724400"/>
            <a:ext cx="7562850" cy="2124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82" y="2926990"/>
            <a:ext cx="6788277" cy="1797410"/>
          </a:xfrm>
          <a:prstGeom prst="rect">
            <a:avLst/>
          </a:prstGeom>
        </p:spPr>
      </p:pic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Compact Representation</a:t>
            </a:r>
          </a:p>
        </p:txBody>
      </p:sp>
      <p:sp>
        <p:nvSpPr>
          <p:cNvPr id="181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69748" y="1568900"/>
            <a:ext cx="8839200" cy="1524000"/>
          </a:xfrm>
        </p:spPr>
        <p:txBody>
          <a:bodyPr/>
          <a:lstStyle/>
          <a:p>
            <a:r>
              <a:rPr lang="en-US" sz="2400" dirty="0"/>
              <a:t>Compact representation of a compressed </a:t>
            </a:r>
            <a:r>
              <a:rPr lang="en-US" sz="2400" dirty="0" err="1"/>
              <a:t>trie</a:t>
            </a:r>
            <a:r>
              <a:rPr lang="en-US" sz="2400" dirty="0"/>
              <a:t> for an array of</a:t>
            </a:r>
            <a:r>
              <a:rPr 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sz="2400" dirty="0"/>
              <a:t>strings:</a:t>
            </a:r>
          </a:p>
          <a:p>
            <a:pPr lvl="1"/>
            <a:r>
              <a:rPr lang="en-US" sz="2000" dirty="0"/>
              <a:t>Stores at the nodes ranges of indices instead of substrings</a:t>
            </a:r>
          </a:p>
          <a:p>
            <a:pPr lvl="1"/>
            <a:r>
              <a:rPr lang="en-US" sz="2000" dirty="0"/>
              <a:t>Uses </a:t>
            </a:r>
            <a:r>
              <a:rPr 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sz="2000" dirty="0">
                <a:latin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</a:rPr>
              <a:t>) </a:t>
            </a:r>
            <a:r>
              <a:rPr lang="en-US" sz="2000" dirty="0"/>
              <a:t>space, where </a:t>
            </a:r>
            <a:r>
              <a:rPr lang="en-US" sz="2000" b="1" i="1" dirty="0">
                <a:latin typeface="Times New Roman" panose="02020603050405020304" pitchFamily="18" charset="0"/>
              </a:rPr>
              <a:t>s </a:t>
            </a:r>
            <a:r>
              <a:rPr lang="en-US" sz="2000" dirty="0"/>
              <a:t>is the number of strings in the array</a:t>
            </a:r>
          </a:p>
          <a:p>
            <a:pPr lvl="1"/>
            <a:r>
              <a:rPr lang="en-US" sz="2000" dirty="0"/>
              <a:t>Serves as an auxiliary index structure</a:t>
            </a:r>
          </a:p>
        </p:txBody>
      </p:sp>
    </p:spTree>
    <p:extLst>
      <p:ext uri="{BB962C8B-B14F-4D97-AF65-F5344CB8AC3E}">
        <p14:creationId xmlns:p14="http://schemas.microsoft.com/office/powerpoint/2010/main" val="106637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13155</TotalTime>
  <Words>393</Words>
  <Application>Microsoft Office PowerPoint</Application>
  <PresentationFormat>On-screen Show (4:3)</PresentationFormat>
  <Paragraphs>47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Arabic Typesetting</vt:lpstr>
      <vt:lpstr>Arial</vt:lpstr>
      <vt:lpstr>Cambria Math</vt:lpstr>
      <vt:lpstr>Tahoma</vt:lpstr>
      <vt:lpstr>Times New Roman</vt:lpstr>
      <vt:lpstr>Tw Cen MT</vt:lpstr>
      <vt:lpstr>Wingdings</vt:lpstr>
      <vt:lpstr>Wingdings 2</vt:lpstr>
      <vt:lpstr>Median</vt:lpstr>
      <vt:lpstr>VISIO</vt:lpstr>
      <vt:lpstr>PowerPoint Presentation</vt:lpstr>
      <vt:lpstr>PowerPoint Presentation</vt:lpstr>
      <vt:lpstr>Outline and Reading</vt:lpstr>
      <vt:lpstr>Preprocessing Strings</vt:lpstr>
      <vt:lpstr>Standard Trie (1)</vt:lpstr>
      <vt:lpstr>Standard Trie (2)</vt:lpstr>
      <vt:lpstr>Word Matching with a Trie</vt:lpstr>
      <vt:lpstr>Compressed Trie</vt:lpstr>
      <vt:lpstr>Compact Representation</vt:lpstr>
      <vt:lpstr>Reference 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Dewan Ahmed</cp:lastModifiedBy>
  <cp:revision>795</cp:revision>
  <cp:lastPrinted>2010-08-24T17:19:38Z</cp:lastPrinted>
  <dcterms:created xsi:type="dcterms:W3CDTF">2010-08-24T16:58:28Z</dcterms:created>
  <dcterms:modified xsi:type="dcterms:W3CDTF">2016-06-21T17:57:08Z</dcterms:modified>
</cp:coreProperties>
</file>