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18"/>
  </p:notesMasterIdLst>
  <p:sldIdLst>
    <p:sldId id="256" r:id="rId2"/>
    <p:sldId id="318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4" r:id="rId13"/>
    <p:sldId id="335" r:id="rId14"/>
    <p:sldId id="332" r:id="rId15"/>
    <p:sldId id="305" r:id="rId16"/>
    <p:sldId id="317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6600"/>
    <a:srgbClr val="FF9900"/>
    <a:srgbClr val="BEDAE4"/>
    <a:srgbClr val="99CCFF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918D5BE2-1B4E-4F2C-AEDF-FAA8F00F5C21}" type="datetime1">
              <a:rPr lang="en-US"/>
              <a:pPr>
                <a:defRPr/>
              </a:pPr>
              <a:t>6/8/2018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4FE3-F151-4AFE-BDB8-5B64582F04D7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330A-DC08-41B6-A353-7EF98723DC84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DB67A4A-108B-4924-A06F-A2C2A7B55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6A61A612-F54F-4CC6-B70F-DC60FEB0B6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5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F6E30-FB69-4AED-87A2-C019DD45F148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2D4D-C79B-458F-8AAE-21EA1BCF31CF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E440-76F0-4C3E-8828-EBA84B53E09D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6F951-0C5B-4FA9-93D2-9C05C6B927FD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8C830-6AD6-4DEF-806B-A6DCAB2BBD1E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57CF5-0ADD-46EC-B61E-019999488F6B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FA277-59B3-4CEB-9E42-C55C1E868505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DC4E-72A0-4EDB-BFDD-0171E95195EB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283EFFDF-872B-434C-A1D9-823998D61370}" type="datetime1">
              <a:rPr lang="en-US"/>
              <a:pPr>
                <a:defRPr/>
              </a:pPr>
              <a:t>6/8/2018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  <p:sldLayoutId id="2147484310" r:id="rId12"/>
    <p:sldLayoutId id="2147484311" r:id="rId13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2.png"/><Relationship Id="rId18" Type="http://schemas.openxmlformats.org/officeDocument/2006/relationships/image" Target="../media/image3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35306" y="1676400"/>
            <a:ext cx="6019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600" i="0" dirty="0" smtClean="0"/>
              <a:t>Solving </a:t>
            </a:r>
            <a:r>
              <a:rPr lang="en-US" sz="3600" i="0" dirty="0"/>
              <a:t>Recurrences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7042" name="Rectangle 2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far for n &gt; 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 we have </a:t>
                </a:r>
              </a:p>
              <a:p>
                <a:pPr marL="1030288"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 = 2</m:t>
                    </m:r>
                    <m:r>
                      <a:rPr lang="en-US" i="1" baseline="30000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/2</m:t>
                    </m:r>
                    <m:r>
                      <a:rPr lang="en-US" i="1" baseline="30000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 + (2</m:t>
                    </m:r>
                    <m:r>
                      <a:rPr lang="en-US" i="1" baseline="30000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 − 1)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if k = </a:t>
                </a:r>
                <a:r>
                  <a:rPr lang="en-US" dirty="0" err="1" smtClean="0"/>
                  <a:t>lg</a:t>
                </a:r>
                <a:r>
                  <a:rPr lang="en-US" dirty="0" smtClean="0"/>
                  <a:t> n?</a:t>
                </a:r>
              </a:p>
              <a:p>
                <a:pPr marL="757238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 dirty="0" smtClean="0">
                        <a:latin typeface="Cambria Math"/>
                      </a:rPr>
                      <m:t>+ 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i="1" dirty="0" smtClean="0">
                            <a:latin typeface="Cambria Math"/>
                          </a:rPr>
                          <m:t>− 1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</a:p>
              <a:p>
                <a:pPr marL="1489075" lvl="3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𝑇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/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 + 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− 1)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1762125" lvl="3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𝑇</m:t>
                    </m:r>
                    <m:r>
                      <a:rPr lang="en-US" sz="2400" i="1" dirty="0" smtClean="0">
                        <a:latin typeface="Cambria Math"/>
                      </a:rPr>
                      <m:t>(1) + 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−1)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1762125" lvl="3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r>
                      <a:rPr lang="en-US" sz="2400" i="1" dirty="0" err="1" smtClean="0">
                        <a:latin typeface="Cambria Math"/>
                      </a:rPr>
                      <m:t>𝑛𝑐</m:t>
                    </m:r>
                    <m:r>
                      <a:rPr lang="en-US" sz="2400" i="1" dirty="0" smtClean="0">
                        <a:latin typeface="Cambria Math"/>
                      </a:rPr>
                      <m:t> +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smtClean="0">
                    <a:latin typeface="Cambria Math"/>
                  </a:rPr>
                  <a:t> </a:t>
                </a:r>
              </a:p>
              <a:p>
                <a:pPr marL="1762125" lvl="3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 − 1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7270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374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514600" y="76200"/>
          <a:ext cx="39862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4" imgW="1600200" imgH="609480" progId="Equation.3">
                  <p:embed/>
                </p:oleObj>
              </mc:Choice>
              <mc:Fallback>
                <p:oleObj name="Equation" r:id="rId4" imgW="1600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"/>
                        <a:ext cx="3986213" cy="152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2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2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8EDE0-F270-44D2-9768-C29FE1216BD1}" type="slidenum">
              <a:rPr lang="en-US"/>
              <a:pPr/>
              <a:t>11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2426"/>
            <a:ext cx="8229600" cy="906462"/>
          </a:xfrm>
        </p:spPr>
        <p:txBody>
          <a:bodyPr/>
          <a:lstStyle/>
          <a:p>
            <a:r>
              <a:rPr lang="en-US" dirty="0"/>
              <a:t>The recursion-tree </a:t>
            </a:r>
            <a:r>
              <a:rPr lang="en-US" dirty="0" smtClean="0"/>
              <a:t>method (</a:t>
            </a:r>
            <a:r>
              <a:rPr lang="en-US" dirty="0" err="1" smtClean="0"/>
              <a:t>Cormen</a:t>
            </a:r>
            <a:r>
              <a:rPr lang="en-US" dirty="0" smtClean="0"/>
              <a:t>: 4.4)</a:t>
            </a:r>
            <a:endParaRPr lang="en-US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1943" y="1702474"/>
            <a:ext cx="8382000" cy="2116456"/>
          </a:xfr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	Convert the recurrence into a tree: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Each node represents the cost incurred at various levels of recursion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Sum up the costs of all levels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726743" y="4262516"/>
            <a:ext cx="77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i="0" dirty="0"/>
              <a:t>Used to “guess” </a:t>
            </a:r>
            <a:r>
              <a:rPr lang="en-US" i="0" dirty="0" smtClean="0"/>
              <a:t>a solution </a:t>
            </a:r>
            <a:r>
              <a:rPr lang="en-US" i="0" dirty="0"/>
              <a:t>for </a:t>
            </a:r>
            <a:r>
              <a:rPr lang="en-US" i="0" dirty="0" smtClean="0"/>
              <a:t>a recurrence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3056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8613"/>
            <a:ext cx="8229600" cy="906462"/>
          </a:xfrm>
        </p:spPr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1313" y="2133600"/>
            <a:ext cx="3240087" cy="1676400"/>
            <a:chOff x="341313" y="2133600"/>
            <a:chExt cx="3240087" cy="167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447800" y="2133600"/>
                  <a:ext cx="914400" cy="5334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133600"/>
                  <a:ext cx="914400" cy="5334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41313" y="3276600"/>
                  <a:ext cx="1411287" cy="5334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13" y="3276600"/>
                  <a:ext cx="1411287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2209800" y="3237931"/>
                  <a:ext cx="1371600" cy="5334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CA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16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3237931"/>
                  <a:ext cx="1371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 flipH="1">
              <a:off x="1046957" y="2667000"/>
              <a:ext cx="705644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</p:cNvCxnSpPr>
            <p:nvPr/>
          </p:nvCxnSpPr>
          <p:spPr>
            <a:xfrm>
              <a:off x="1905000" y="2667000"/>
              <a:ext cx="6858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057400" y="1539875"/>
                <a:ext cx="4602162" cy="461962"/>
              </a:xfr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/2) +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057400" y="1539875"/>
                <a:ext cx="4602162" cy="461962"/>
              </a:xfr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3549555" y="2133600"/>
            <a:ext cx="4968237" cy="2709505"/>
            <a:chOff x="3549555" y="2133600"/>
            <a:chExt cx="4968237" cy="2709505"/>
          </a:xfrm>
        </p:grpSpPr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 flipH="1">
              <a:off x="4069822" y="3699893"/>
              <a:ext cx="891022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113242" y="3699893"/>
              <a:ext cx="2476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5516562" y="2133600"/>
                  <a:ext cx="914400" cy="5334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562" y="2133600"/>
                  <a:ext cx="914400" cy="5334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4410075" y="3276600"/>
                  <a:ext cx="1411287" cy="5334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075" y="3276600"/>
                  <a:ext cx="1411287" cy="5334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278562" y="3237931"/>
                  <a:ext cx="1371600" cy="5334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CA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562" y="3237931"/>
                  <a:ext cx="1371600" cy="5334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endCxn id="21" idx="0"/>
            </p:cNvCxnSpPr>
            <p:nvPr/>
          </p:nvCxnSpPr>
          <p:spPr>
            <a:xfrm flipH="1">
              <a:off x="5115719" y="2667000"/>
              <a:ext cx="705644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4"/>
            </p:cNvCxnSpPr>
            <p:nvPr/>
          </p:nvCxnSpPr>
          <p:spPr>
            <a:xfrm>
              <a:off x="5973762" y="2667000"/>
              <a:ext cx="6858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3549555" y="4309493"/>
                  <a:ext cx="1040533" cy="533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1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555" y="4309493"/>
                  <a:ext cx="1040533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4726205" y="4309705"/>
                  <a:ext cx="1029203" cy="533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12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205" y="4309705"/>
                  <a:ext cx="1029203" cy="5334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6233922" y="4309493"/>
                  <a:ext cx="1088056" cy="533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1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2" y="4309493"/>
                  <a:ext cx="1088056" cy="5334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7399242" y="4270824"/>
                  <a:ext cx="1118550" cy="533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CA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12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242" y="4270824"/>
                  <a:ext cx="111855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endCxn id="29" idx="0"/>
            </p:cNvCxnSpPr>
            <p:nvPr/>
          </p:nvCxnSpPr>
          <p:spPr>
            <a:xfrm>
              <a:off x="6759146" y="3771331"/>
              <a:ext cx="18804" cy="538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094442" y="3699893"/>
              <a:ext cx="6858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"/>
              <p:cNvSpPr txBox="1">
                <a:spLocks noChangeArrowheads="1"/>
              </p:cNvSpPr>
              <p:nvPr/>
            </p:nvSpPr>
            <p:spPr bwMode="auto">
              <a:xfrm>
                <a:off x="289719" y="5364542"/>
                <a:ext cx="4602162" cy="46196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ＭＳ Ｐゴシック" charset="0"/>
                  </a:defRPr>
                </a:lvl1pPr>
                <a:lvl2pPr marL="639763" indent="-273050" algn="l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400" kern="1200">
                    <a:solidFill>
                      <a:srgbClr val="0000FF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2pPr>
                <a:lvl3pPr marL="9144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3pPr>
                <a:lvl4pPr marL="13716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BB1C9"/>
                  </a:buClr>
                  <a:buSzPct val="7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4pPr>
                <a:lvl5pPr marL="18288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585CF"/>
                  </a:buClr>
                  <a:buSzPct val="6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= 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/4) +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4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719" y="5364542"/>
                <a:ext cx="4602162" cy="461962"/>
              </a:xfrm>
              <a:prstGeom prst="rect">
                <a:avLst/>
              </a:prstGeom>
              <a:blipFill rotWithShape="0">
                <a:blip r:embed="rId13"/>
                <a:stretch>
                  <a:fillRect b="-1710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4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8613"/>
            <a:ext cx="8229600" cy="906462"/>
          </a:xfrm>
        </p:spPr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917341" y="532236"/>
                <a:ext cx="4602162" cy="461962"/>
              </a:xfr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/2) +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917341" y="532236"/>
                <a:ext cx="4602162" cy="461962"/>
              </a:xfr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3762250" y="1858766"/>
            <a:ext cx="4038600" cy="2708915"/>
            <a:chOff x="811990" y="2091307"/>
            <a:chExt cx="6366434" cy="312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811990" y="2395538"/>
              <a:ext cx="6366434" cy="2209800"/>
              <a:chOff x="990600" y="2362200"/>
              <a:chExt cx="6366434" cy="22098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990600" y="2362200"/>
                <a:ext cx="6248400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23407" y="3429000"/>
                <a:ext cx="6248400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108634" y="4572000"/>
                <a:ext cx="6248400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723400" y="2091307"/>
              <a:ext cx="4968237" cy="3124200"/>
              <a:chOff x="1723400" y="2091307"/>
              <a:chExt cx="4968237" cy="3124200"/>
            </a:xfrm>
          </p:grpSpPr>
          <p:cxnSp>
            <p:nvCxnSpPr>
              <p:cNvPr id="5" name="Straight Connector 4"/>
              <p:cNvCxnSpPr>
                <a:stCxn id="25" idx="4"/>
              </p:cNvCxnSpPr>
              <p:nvPr/>
            </p:nvCxnSpPr>
            <p:spPr>
              <a:xfrm flipH="1">
                <a:off x="2057400" y="4800600"/>
                <a:ext cx="186267" cy="414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25" idx="4"/>
              </p:cNvCxnSpPr>
              <p:nvPr/>
            </p:nvCxnSpPr>
            <p:spPr>
              <a:xfrm>
                <a:off x="2243667" y="4800600"/>
                <a:ext cx="288659" cy="414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3215481" y="4741459"/>
                <a:ext cx="186267" cy="414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401748" y="4741459"/>
                <a:ext cx="288659" cy="414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765528" y="4741459"/>
                <a:ext cx="186267" cy="414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951795" y="4741459"/>
                <a:ext cx="288659" cy="414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026805" y="4731058"/>
                <a:ext cx="186267" cy="414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213072" y="4731058"/>
                <a:ext cx="288659" cy="414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1723400" y="2091307"/>
                <a:ext cx="4968237" cy="2709505"/>
                <a:chOff x="3549555" y="2133600"/>
                <a:chExt cx="4968237" cy="2709505"/>
              </a:xfrm>
            </p:grpSpPr>
            <p:cxnSp>
              <p:nvCxnSpPr>
                <p:cNvPr id="27" name="Straight Arrow Connector 26"/>
                <p:cNvCxnSpPr>
                  <a:endCxn id="25" idx="0"/>
                </p:cNvCxnSpPr>
                <p:nvPr/>
              </p:nvCxnSpPr>
              <p:spPr>
                <a:xfrm flipH="1">
                  <a:off x="4069822" y="3699893"/>
                  <a:ext cx="891022" cy="609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5113242" y="3699893"/>
                  <a:ext cx="2476" cy="609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5516562" y="2133600"/>
                      <a:ext cx="914400" cy="533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CA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CA" baseline="30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Oval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6562" y="2133600"/>
                      <a:ext cx="914400" cy="5334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4410075" y="3276600"/>
                      <a:ext cx="1411287" cy="533400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Oval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0075" y="3276600"/>
                      <a:ext cx="1411287" cy="5334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6278562" y="3237931"/>
                      <a:ext cx="1371600" cy="533400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sz="16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sz="16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CA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Oval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8562" y="3237931"/>
                      <a:ext cx="1371600" cy="5334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>
                  <a:endCxn id="21" idx="0"/>
                </p:cNvCxnSpPr>
                <p:nvPr/>
              </p:nvCxnSpPr>
              <p:spPr>
                <a:xfrm flipH="1">
                  <a:off x="5115719" y="2667000"/>
                  <a:ext cx="705644" cy="609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0" idx="4"/>
                </p:cNvCxnSpPr>
                <p:nvPr/>
              </p:nvCxnSpPr>
              <p:spPr>
                <a:xfrm>
                  <a:off x="5973762" y="2667000"/>
                  <a:ext cx="685800" cy="609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3549555" y="4309493"/>
                      <a:ext cx="1040533" cy="5334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Oval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9555" y="4309493"/>
                      <a:ext cx="1040533" cy="5334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726205" y="4309705"/>
                      <a:ext cx="1029203" cy="5334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sz="12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26205" y="4309705"/>
                      <a:ext cx="1029203" cy="5334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93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6233922" y="4309493"/>
                      <a:ext cx="1088056" cy="5334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sz="12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Oval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922" y="4309493"/>
                      <a:ext cx="1088056" cy="5334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7399242" y="4270824"/>
                      <a:ext cx="1118550" cy="5334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sz="12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sz="1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Oval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9242" y="4270824"/>
                      <a:ext cx="1118550" cy="533400"/>
                    </a:xfrm>
                    <a:prstGeom prst="ellipse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Arrow Connector 30"/>
                <p:cNvCxnSpPr>
                  <a:endCxn id="29" idx="0"/>
                </p:cNvCxnSpPr>
                <p:nvPr/>
              </p:nvCxnSpPr>
              <p:spPr>
                <a:xfrm>
                  <a:off x="6759146" y="3771331"/>
                  <a:ext cx="18804" cy="538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7094442" y="3699893"/>
                  <a:ext cx="685800" cy="609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0" name="TextBox 39"/>
          <p:cNvSpPr txBox="1"/>
          <p:nvPr/>
        </p:nvSpPr>
        <p:spPr>
          <a:xfrm>
            <a:off x="8083618" y="17934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083618" y="1855330"/>
                <a:ext cx="559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618" y="1855330"/>
                <a:ext cx="559769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125452" y="2593510"/>
                <a:ext cx="78098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452" y="2593510"/>
                <a:ext cx="780983" cy="7838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083618" y="3634365"/>
                <a:ext cx="78098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618" y="3634365"/>
                <a:ext cx="780983" cy="7838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5"/>
              <p:cNvSpPr txBox="1">
                <a:spLocks noChangeArrowheads="1"/>
              </p:cNvSpPr>
              <p:nvPr/>
            </p:nvSpPr>
            <p:spPr bwMode="auto">
              <a:xfrm>
                <a:off x="304800" y="4343400"/>
                <a:ext cx="8610600" cy="2514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ＭＳ Ｐゴシック" charset="0"/>
                  </a:defRPr>
                </a:lvl1pPr>
                <a:lvl2pPr marL="639763" indent="-273050" algn="l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400" kern="1200">
                    <a:solidFill>
                      <a:srgbClr val="0000FF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2pPr>
                <a:lvl3pPr marL="9144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3pPr>
                <a:lvl4pPr marL="13716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BB1C9"/>
                  </a:buClr>
                  <a:buSzPct val="7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4pPr>
                <a:lvl5pPr marL="18288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585CF"/>
                  </a:buClr>
                  <a:buSzPct val="6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/>
                <a:r>
                  <a:rPr lang="en-US" sz="2000" i="0" dirty="0" err="1" smtClean="0"/>
                  <a:t>Subproblem</a:t>
                </a:r>
                <a:r>
                  <a:rPr lang="en-US" sz="2000" i="0" dirty="0" smtClean="0"/>
                  <a:t> size at level </a:t>
                </a:r>
                <a:r>
                  <a:rPr lang="en-US" sz="2000" i="0" dirty="0" err="1" smtClean="0"/>
                  <a:t>i</a:t>
                </a:r>
                <a:r>
                  <a:rPr lang="en-US" sz="2000" i="0" dirty="0" smtClean="0"/>
                  <a:t> is: </a:t>
                </a:r>
                <a:r>
                  <a:rPr lang="en-US" sz="2000" i="0" dirty="0" smtClean="0">
                    <a:latin typeface="Comic Sans MS" panose="030F0702030302020204" pitchFamily="66" charset="0"/>
                  </a:rPr>
                  <a:t>n/2</a:t>
                </a:r>
                <a:r>
                  <a:rPr lang="en-US" sz="2000" i="0" baseline="30000" dirty="0" smtClean="0">
                    <a:latin typeface="Comic Sans MS" panose="030F0702030302020204" pitchFamily="66" charset="0"/>
                  </a:rPr>
                  <a:t>i</a:t>
                </a:r>
              </a:p>
              <a:p>
                <a:pPr marL="457200" indent="-457200"/>
                <a:r>
                  <a:rPr lang="en-US" sz="2000" i="0" dirty="0" err="1" smtClean="0"/>
                  <a:t>Subproblem</a:t>
                </a:r>
                <a:r>
                  <a:rPr lang="en-US" sz="2000" i="0" dirty="0" smtClean="0"/>
                  <a:t> size hits 1 when 1 = </a:t>
                </a:r>
                <a:r>
                  <a:rPr lang="en-US" sz="2000" i="0" dirty="0" smtClean="0">
                    <a:latin typeface="Comic Sans MS" panose="030F0702030302020204" pitchFamily="66" charset="0"/>
                  </a:rPr>
                  <a:t>n/2</a:t>
                </a:r>
                <a:r>
                  <a:rPr lang="en-US" sz="2000" i="0" baseline="30000" dirty="0" smtClean="0">
                    <a:latin typeface="Comic Sans MS" panose="030F0702030302020204" pitchFamily="66" charset="0"/>
                  </a:rPr>
                  <a:t>i </a:t>
                </a:r>
                <a:r>
                  <a:rPr lang="en-US" sz="2000" i="0" dirty="0" smtClean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 </a:t>
                </a:r>
                <a:r>
                  <a:rPr lang="en-US" sz="2000" i="0" dirty="0" err="1" smtClean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US" sz="2000" i="0" dirty="0" smtClean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 = </a:t>
                </a:r>
                <a:r>
                  <a:rPr lang="en-US" sz="2000" i="0" dirty="0" err="1" smtClean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lgn</a:t>
                </a:r>
                <a:endParaRPr lang="en-US" sz="2000" i="0" dirty="0" smtClean="0">
                  <a:latin typeface="Comic Sans MS" panose="030F0702030302020204" pitchFamily="66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indent="-457200"/>
                <a:r>
                  <a:rPr lang="en-US" sz="2000" i="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Cost of a node at level </a:t>
                </a:r>
                <a:r>
                  <a:rPr lang="en-US" sz="2000" i="0" dirty="0" err="1" smtClean="0"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US" sz="2000" i="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 = (</a:t>
                </a:r>
                <a:r>
                  <a:rPr lang="en-US" sz="2000" i="0" dirty="0" smtClean="0">
                    <a:latin typeface="Comic Sans MS" panose="030F0702030302020204" pitchFamily="66" charset="0"/>
                  </a:rPr>
                  <a:t>n/2</a:t>
                </a:r>
                <a:r>
                  <a:rPr lang="en-US" sz="2000" i="0" baseline="30000" dirty="0" smtClean="0">
                    <a:latin typeface="Comic Sans MS" panose="030F0702030302020204" pitchFamily="66" charset="0"/>
                  </a:rPr>
                  <a:t>i</a:t>
                </a:r>
                <a:r>
                  <a:rPr lang="en-US" sz="2000" i="0" dirty="0" smtClean="0">
                    <a:latin typeface="Comic Sans MS" panose="030F0702030302020204" pitchFamily="66" charset="0"/>
                  </a:rPr>
                  <a:t>)</a:t>
                </a:r>
                <a:r>
                  <a:rPr lang="en-US" sz="2000" i="0" baseline="30000" dirty="0" smtClean="0">
                    <a:latin typeface="Comic Sans MS" panose="030F0702030302020204" pitchFamily="66" charset="0"/>
                  </a:rPr>
                  <a:t>2</a:t>
                </a:r>
                <a:r>
                  <a:rPr lang="en-US" sz="2000" i="0" dirty="0" smtClean="0">
                    <a:latin typeface="Comic Sans MS" panose="030F0702030302020204" pitchFamily="66" charset="0"/>
                  </a:rPr>
                  <a:t>      </a:t>
                </a:r>
                <a:r>
                  <a:rPr lang="en-US" sz="2000" i="0" dirty="0" smtClean="0"/>
                  <a:t>No. of nodes at level </a:t>
                </a:r>
                <a:r>
                  <a:rPr lang="en-US" sz="2000" i="0" dirty="0" err="1" smtClean="0">
                    <a:latin typeface="Comic Sans MS" panose="030F0702030302020204" pitchFamily="66" charset="0"/>
                  </a:rPr>
                  <a:t>i</a:t>
                </a:r>
                <a:r>
                  <a:rPr lang="en-US" sz="2000" i="0" dirty="0" smtClean="0">
                    <a:latin typeface="Comic Sans MS" panose="030F0702030302020204" pitchFamily="66" charset="0"/>
                  </a:rPr>
                  <a:t> = 2</a:t>
                </a:r>
                <a:r>
                  <a:rPr lang="en-US" sz="2000" i="0" baseline="30000" dirty="0" smtClean="0">
                    <a:latin typeface="Comic Sans MS" panose="030F0702030302020204" pitchFamily="66" charset="0"/>
                  </a:rPr>
                  <a:t>i</a:t>
                </a:r>
                <a:r>
                  <a:rPr lang="en-US" sz="2000" i="0" dirty="0" smtClean="0"/>
                  <a:t> </a:t>
                </a:r>
                <a:endParaRPr lang="en-US" sz="2000" i="0" baseline="30000" dirty="0" smtClean="0">
                  <a:latin typeface="Comic Sans MS" panose="030F0702030302020204" pitchFamily="66" charset="0"/>
                </a:endParaRPr>
              </a:p>
              <a:p>
                <a:pPr marL="457200" indent="-457200"/>
                <a:r>
                  <a:rPr lang="en-US" sz="2000" i="0" dirty="0" smtClean="0"/>
                  <a:t>Total cost: </a:t>
                </a:r>
              </a:p>
              <a:p>
                <a:pPr marL="457200" indent="-457200"/>
                <a:endParaRPr lang="en-US" sz="2000" i="0" dirty="0" smtClean="0"/>
              </a:p>
              <a:p>
                <a:pPr marL="457200" indent="-457200">
                  <a:buFontTx/>
                  <a:buNone/>
                </a:pPr>
                <a:r>
                  <a:rPr lang="en-US" sz="2000" i="0" dirty="0" smtClean="0">
                    <a:latin typeface="Comic Sans MS" panose="030F0702030302020204" pitchFamily="66" charset="0"/>
                  </a:rPr>
                  <a:t>	 </a:t>
                </a:r>
                <a:r>
                  <a:rPr lang="en-US" sz="2000" i="0" dirty="0" smtClean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343400"/>
                <a:ext cx="8610600" cy="2514600"/>
              </a:xfrm>
              <a:prstGeom prst="rect">
                <a:avLst/>
              </a:prstGeom>
              <a:blipFill rotWithShape="0">
                <a:blip r:embed="rId15"/>
                <a:stretch>
                  <a:fillRect t="-16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69840"/>
              </p:ext>
            </p:extLst>
          </p:nvPr>
        </p:nvGraphicFramePr>
        <p:xfrm>
          <a:off x="1066800" y="5642512"/>
          <a:ext cx="8056406" cy="82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16" imgW="5219640" imgH="533160" progId="Equation.3">
                  <p:embed/>
                </p:oleObj>
              </mc:Choice>
              <mc:Fallback>
                <p:oleObj name="Equation" r:id="rId16" imgW="5219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42512"/>
                        <a:ext cx="8056406" cy="824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 txBox="1">
                <a:spLocks noChangeArrowheads="1"/>
              </p:cNvSpPr>
              <p:nvPr/>
            </p:nvSpPr>
            <p:spPr bwMode="auto">
              <a:xfrm>
                <a:off x="241555" y="1501941"/>
                <a:ext cx="4602162" cy="46196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ＭＳ Ｐゴシック" charset="0"/>
                  </a:defRPr>
                </a:lvl1pPr>
                <a:lvl2pPr marL="639763" indent="-273050" algn="l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400" kern="1200">
                    <a:solidFill>
                      <a:srgbClr val="0000FF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2pPr>
                <a:lvl3pPr marL="9144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3pPr>
                <a:lvl4pPr marL="13716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BB1C9"/>
                  </a:buClr>
                  <a:buSzPct val="7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4pPr>
                <a:lvl5pPr marL="18288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585CF"/>
                  </a:buClr>
                  <a:buSzPct val="6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= 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/8) +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en-US" sz="2400" i="1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4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555" y="1501941"/>
                <a:ext cx="4602162" cy="461962"/>
              </a:xfrm>
              <a:prstGeom prst="rect">
                <a:avLst/>
              </a:prstGeom>
              <a:blipFill rotWithShape="0">
                <a:blip r:embed="rId18"/>
                <a:stretch>
                  <a:fillRect b="-1710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8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50" grpId="0" build="p"/>
      <p:bldP spid="4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46261-C79A-45FE-8E54-1ED6DBEBE814}" type="slidenum">
              <a:rPr lang="en-US"/>
              <a:pPr/>
              <a:t>14</a:t>
            </a:fld>
            <a:endParaRPr lang="en-US"/>
          </a:p>
        </p:txBody>
      </p:sp>
      <p:pic>
        <p:nvPicPr>
          <p:cNvPr id="194562" name="Picture 2" descr="fig4_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" y="968944"/>
            <a:ext cx="9154236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64" name="Rectangle 4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43200" y="392113"/>
                <a:ext cx="5257800" cy="614362"/>
              </a:xfr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pPr marL="533400" indent="-5334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/4)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30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456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43200" y="392113"/>
                <a:ext cx="5257800" cy="61436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65" name="Rectangle 5"/>
              <p:cNvSpPr>
                <a:spLocks noChangeArrowheads="1"/>
              </p:cNvSpPr>
              <p:nvPr/>
            </p:nvSpPr>
            <p:spPr bwMode="auto">
              <a:xfrm>
                <a:off x="304800" y="3886200"/>
                <a:ext cx="8610600" cy="2819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57200" indent="-4572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838200" indent="-3810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57300" indent="-342900"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76400" indent="-3048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95500" indent="-2667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52700" indent="-2667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009900" indent="-2667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67100" indent="-2667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924300" indent="-2667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 dirty="0" smtClean="0">
                    <a:solidFill>
                      <a:schemeClr val="tx1"/>
                    </a:solidFill>
                    <a:latin typeface="+mn-lt"/>
                  </a:rPr>
                  <a:t>Subproblem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 size at level </a:t>
                </a:r>
                <a:r>
                  <a:rPr lang="en-US" sz="2000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 is: n/4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+mn-lt"/>
                  </a:rPr>
                  <a:t>i</a:t>
                </a:r>
              </a:p>
              <a:p>
                <a:r>
                  <a:rPr lang="en-US" sz="2000" dirty="0" err="1">
                    <a:solidFill>
                      <a:schemeClr val="tx1"/>
                    </a:solidFill>
                    <a:latin typeface="+mn-lt"/>
                  </a:rPr>
                  <a:t>Subproblem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 size hits 1 when 1 = n/4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+mn-lt"/>
                  </a:rPr>
                  <a:t>i 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 </a:t>
                </a:r>
                <a:r>
                  <a:rPr lang="en-US" sz="2000" dirty="0" err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 = log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Cost of a node at level </a:t>
                </a:r>
                <a:r>
                  <a:rPr lang="en-US" sz="2000" dirty="0" err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 = c(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n/4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)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Number of nodes at level </a:t>
                </a:r>
                <a:r>
                  <a:rPr lang="en-US" sz="2000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 = 3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 last level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CA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sz="2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CA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nodes</a:t>
                </a:r>
                <a:endParaRPr lang="en-US" sz="2000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Total cost: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	 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 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T(n) = O(n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+mn-lt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945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886200"/>
                <a:ext cx="8610600" cy="2819400"/>
              </a:xfrm>
              <a:prstGeom prst="rect">
                <a:avLst/>
              </a:prstGeom>
              <a:blipFill rotWithShape="0">
                <a:blip r:embed="rId5"/>
                <a:stretch>
                  <a:fillRect l="-566" t="-1299" b="-93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56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5727700"/>
          <a:ext cx="7620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6" imgW="5410080" imgH="634680" progId="Equation.3">
                  <p:embed/>
                </p:oleObj>
              </mc:Choice>
              <mc:Fallback>
                <p:oleObj name="Equation" r:id="rId6" imgW="54100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27700"/>
                        <a:ext cx="7620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8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 animBg="1"/>
      <p:bldP spid="19456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trike="sngStrike" dirty="0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Algorithm Design: Foundations, Analysis, and Internet Examples</a:t>
            </a:r>
            <a:r>
              <a:rPr lang="en-CA" strike="sngStrike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Michael T. Goodrich and Roberto </a:t>
            </a:r>
            <a:r>
              <a:rPr lang="en-CA" strike="sngStrike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Tamassia</a:t>
            </a:r>
            <a:r>
              <a:rPr lang="en-CA" strike="sngStrike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John Wiley &amp; Sons.</a:t>
            </a:r>
          </a:p>
          <a:p>
            <a:r>
              <a:rPr lang="en-CA" dirty="0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Introduction to Algorithms. 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Thomas H.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Cormen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Charles E.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Leiserson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Ronald L.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Rivest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Clifford Stein.</a:t>
            </a:r>
          </a:p>
          <a:p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Also adapted from</a:t>
            </a:r>
            <a:r>
              <a:rPr lang="en-CA" dirty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: 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David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Luebke</a:t>
            </a:r>
            <a:r>
              <a:rPr lang="en-CA" dirty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	</a:t>
            </a:r>
          </a:p>
          <a:p>
            <a:endParaRPr lang="en-CA" dirty="0" smtClean="0">
              <a:latin typeface="Arabic Typesetting" panose="03020402040406030203" pitchFamily="66" charset="-78"/>
              <a:ea typeface="ＭＳ Ｐゴシック" panose="020B0600070205080204" pitchFamily="34" charset="-128"/>
              <a:cs typeface="Arabic Typesetting" panose="03020402040406030203" pitchFamily="66" charset="-78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Recurrences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sz="2800" dirty="0">
                <a:solidFill>
                  <a:srgbClr val="0000FF"/>
                </a:solidFill>
              </a:rPr>
              <a:t>Recurrence</a:t>
            </a:r>
            <a:r>
              <a:rPr lang="en-US" sz="2800" dirty="0"/>
              <a:t>: an equation </a:t>
            </a:r>
            <a:r>
              <a:rPr lang="en-US" sz="2800" dirty="0" smtClean="0"/>
              <a:t>or inequality that </a:t>
            </a:r>
            <a:r>
              <a:rPr lang="en-US" sz="2800" dirty="0"/>
              <a:t>describes a function in terms of its value on smaller functions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expression: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a </a:t>
            </a:r>
            <a:r>
              <a:rPr lang="en-US" dirty="0" smtClean="0">
                <a:solidFill>
                  <a:srgbClr val="0000FF"/>
                </a:solidFill>
              </a:rPr>
              <a:t>recurrence</a:t>
            </a:r>
            <a:r>
              <a:rPr lang="en-US" dirty="0" smtClean="0"/>
              <a:t>.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42143"/>
              </p:ext>
            </p:extLst>
          </p:nvPr>
        </p:nvGraphicFramePr>
        <p:xfrm>
          <a:off x="2438400" y="3200400"/>
          <a:ext cx="41910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3" imgW="1676160" imgH="863280" progId="Equation.3">
                  <p:embed/>
                </p:oleObj>
              </mc:Choice>
              <mc:Fallback>
                <p:oleObj name="Equation" r:id="rId3" imgW="16761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41910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3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89916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𝑠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) </m:t>
                    </m:r>
                  </m:oMath>
                </a14:m>
                <a:endParaRPr lang="en-US" sz="2800" dirty="0" smtClean="0"/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	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+ </m:t>
                    </m:r>
                    <m:r>
                      <a:rPr lang="en-US" sz="2400" i="1" dirty="0" smtClean="0">
                        <a:latin typeface="Cambria Math"/>
                      </a:rPr>
                      <m:t>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−1) 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	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 + </m:t>
                    </m:r>
                    <m:r>
                      <a:rPr lang="en-US" sz="2400" i="1" dirty="0" smtClean="0">
                        <a:latin typeface="Cambria Math"/>
                      </a:rPr>
                      <m:t>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−2)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	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−2 + </m:t>
                    </m:r>
                    <m:r>
                      <a:rPr lang="en-US" sz="2400" i="1" dirty="0" smtClean="0">
                        <a:latin typeface="Cambria Math"/>
                      </a:rPr>
                      <m:t>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−3)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	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−2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−3 + </m:t>
                    </m:r>
                    <m:r>
                      <a:rPr lang="en-US" sz="2400" i="1" dirty="0" smtClean="0">
                        <a:latin typeface="Cambria Math"/>
                      </a:rPr>
                      <m:t>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−4)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	…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	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−2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−3 + …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−(</m:t>
                    </m:r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−1) + </m:t>
                    </m:r>
                    <m:r>
                      <a:rPr lang="en-US" sz="2400" i="1" dirty="0" smtClean="0">
                        <a:latin typeface="Cambria Math"/>
                      </a:rPr>
                      <m:t>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7229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8991600" cy="44958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0" name="Object 0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4" imgW="1625400" imgH="457200" progId="Equation.3">
                  <p:embed/>
                </p:oleObj>
              </mc:Choice>
              <mc:Fallback>
                <p:oleObj name="Equation" r:id="rId4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1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1600200"/>
                <a:ext cx="89916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	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 + </m:t>
                    </m:r>
                    <m:r>
                      <a:rPr lang="en-US" sz="2400" i="1" dirty="0">
                        <a:latin typeface="Cambria Math"/>
                      </a:rPr>
                      <m:t>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−1)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	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−1 + </m:t>
                    </m:r>
                    <m:r>
                      <a:rPr lang="en-US" sz="2400" i="1" dirty="0">
                        <a:latin typeface="Cambria Math"/>
                      </a:rPr>
                      <m:t>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−2)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	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−1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−2 + </m:t>
                    </m:r>
                    <m:r>
                      <a:rPr lang="en-US" sz="2400" i="1" dirty="0">
                        <a:latin typeface="Cambria Math"/>
                      </a:rPr>
                      <m:t>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−3)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	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−1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−2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−3 + </m:t>
                    </m:r>
                    <m:r>
                      <a:rPr lang="en-US" sz="2400" i="1" dirty="0">
                        <a:latin typeface="Cambria Math"/>
                      </a:rPr>
                      <m:t>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−4)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	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 	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−1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−2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−3 + … +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−(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  <m:r>
                      <a:rPr lang="en-US" sz="2400" i="1" dirty="0">
                        <a:latin typeface="Cambria Math"/>
                      </a:rPr>
                      <m:t> −1) + </m:t>
                    </m:r>
                    <m:r>
                      <a:rPr lang="en-US" sz="2400" i="1" dirty="0">
                        <a:latin typeface="Cambria Math"/>
                      </a:rPr>
                      <m:t>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:endParaRPr lang="en-US" sz="2800" dirty="0" smtClean="0"/>
              </a:p>
              <a:p>
                <a:pPr>
                  <a:lnSpc>
                    <a:spcPct val="0"/>
                  </a:lnSpc>
                  <a:buFont typeface="Monotype Sorts" pitchFamily="2" charset="2"/>
                  <a:buNone/>
                </a:pPr>
                <a:r>
                  <a:rPr lang="en-US" sz="2800" dirty="0" smtClean="0"/>
                  <a:t>= </a:t>
                </a:r>
              </a:p>
            </p:txBody>
          </p:sp>
        </mc:Choice>
        <mc:Fallback xmlns="">
          <p:sp>
            <p:nvSpPr>
              <p:cNvPr id="3077" name="Rectangle 10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1600200"/>
                <a:ext cx="8991600" cy="4495800"/>
              </a:xfrm>
              <a:blipFill rotWithShape="1">
                <a:blip r:embed="rId3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1024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Equation" r:id="rId4" imgW="1625400" imgH="457200" progId="Equation.3">
                  <p:embed/>
                </p:oleObj>
              </mc:Choice>
              <mc:Fallback>
                <p:oleObj name="Equation" r:id="rId4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54454"/>
              </p:ext>
            </p:extLst>
          </p:nvPr>
        </p:nvGraphicFramePr>
        <p:xfrm>
          <a:off x="609600" y="4876800"/>
          <a:ext cx="30527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Equation" r:id="rId6" imgW="1218960" imgH="431640" progId="Equation.3">
                  <p:embed/>
                </p:oleObj>
              </mc:Choice>
              <mc:Fallback>
                <p:oleObj name="Equation" r:id="rId6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305276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4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So far for n &gt;= k we have</a:t>
            </a:r>
          </a:p>
        </p:txBody>
      </p:sp>
      <p:graphicFrame>
        <p:nvGraphicFramePr>
          <p:cNvPr id="4098" name="Object 0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1219200" y="1981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0527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2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So far for n &gt;= </a:t>
            </a:r>
            <a:r>
              <a:rPr lang="en-US" dirty="0"/>
              <a:t>k</a:t>
            </a:r>
            <a:r>
              <a:rPr lang="en-US" sz="2800" dirty="0" smtClean="0"/>
              <a:t> we have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What if k = n?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5122" name="Object 0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"/>
          <p:cNvGraphicFramePr>
            <a:graphicFrameLocks noChangeAspect="1"/>
          </p:cNvGraphicFramePr>
          <p:nvPr/>
        </p:nvGraphicFramePr>
        <p:xfrm>
          <a:off x="1219200" y="1981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0527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3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So far for n &gt;= k we have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What if k = n?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6146" name="Object 0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"/>
          <p:cNvGraphicFramePr>
            <a:graphicFrameLocks noChangeAspect="1"/>
          </p:cNvGraphicFramePr>
          <p:nvPr/>
        </p:nvGraphicFramePr>
        <p:xfrm>
          <a:off x="1219200" y="1981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0527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1219200" y="3494088"/>
          <a:ext cx="67405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7" imgW="2692080" imgH="431640" progId="Equation.3">
                  <p:embed/>
                </p:oleObj>
              </mc:Choice>
              <mc:Fallback>
                <p:oleObj name="Equation" r:id="rId7" imgW="269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94088"/>
                        <a:ext cx="67405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So far for n &gt;= k we have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What if k = n?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Thus in general </a:t>
            </a:r>
          </a:p>
        </p:txBody>
      </p:sp>
      <p:graphicFrame>
        <p:nvGraphicFramePr>
          <p:cNvPr id="7170" name="Object 0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2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"/>
          <p:cNvGraphicFramePr>
            <a:graphicFrameLocks noChangeAspect="1"/>
          </p:cNvGraphicFramePr>
          <p:nvPr/>
        </p:nvGraphicFramePr>
        <p:xfrm>
          <a:off x="1219200" y="1981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3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0527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1219200" y="3494088"/>
          <a:ext cx="67405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Equation" r:id="rId7" imgW="2692080" imgH="431640" progId="Equation.3">
                  <p:embed/>
                </p:oleObj>
              </mc:Choice>
              <mc:Fallback>
                <p:oleObj name="Equation" r:id="rId7" imgW="269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94088"/>
                        <a:ext cx="67405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1219200" y="5065713"/>
          <a:ext cx="26384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Equation" r:id="rId9" imgW="1054080" imgH="393480" progId="Equation.3">
                  <p:embed/>
                </p:oleObj>
              </mc:Choice>
              <mc:Fallback>
                <p:oleObj name="Equation" r:id="rId9" imgW="105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65713"/>
                        <a:ext cx="263842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47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T(n) = 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2T(n/2) + c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2(2T(n/2/2) + c) + c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2</a:t>
            </a:r>
            <a:r>
              <a:rPr lang="en-US" sz="2400" baseline="30000" smtClean="0"/>
              <a:t>2</a:t>
            </a:r>
            <a:r>
              <a:rPr lang="en-US" sz="2400" smtClean="0"/>
              <a:t>T(n/2</a:t>
            </a:r>
            <a:r>
              <a:rPr lang="en-US" sz="2400" baseline="30000" smtClean="0"/>
              <a:t>2</a:t>
            </a:r>
            <a:r>
              <a:rPr lang="en-US" sz="2400" smtClean="0"/>
              <a:t>) + 2c + c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2</a:t>
            </a:r>
            <a:r>
              <a:rPr lang="en-US" sz="2400" baseline="30000" smtClean="0"/>
              <a:t>2</a:t>
            </a:r>
            <a:r>
              <a:rPr lang="en-US" sz="2400" smtClean="0"/>
              <a:t>(2T(n/2</a:t>
            </a:r>
            <a:r>
              <a:rPr lang="en-US" sz="2400" baseline="30000" smtClean="0"/>
              <a:t>2</a:t>
            </a:r>
            <a:r>
              <a:rPr lang="en-US" sz="2400" smtClean="0"/>
              <a:t>/2) + c) + 3c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2</a:t>
            </a:r>
            <a:r>
              <a:rPr lang="en-US" sz="2400" baseline="30000" smtClean="0"/>
              <a:t>3</a:t>
            </a:r>
            <a:r>
              <a:rPr lang="en-US" sz="2400" smtClean="0"/>
              <a:t>T(n/2</a:t>
            </a:r>
            <a:r>
              <a:rPr lang="en-US" sz="2400" baseline="30000" smtClean="0"/>
              <a:t>3</a:t>
            </a:r>
            <a:r>
              <a:rPr lang="en-US" sz="2400" smtClean="0"/>
              <a:t>) + 4c + 3c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2</a:t>
            </a:r>
            <a:r>
              <a:rPr lang="en-US" sz="2400" baseline="30000" smtClean="0"/>
              <a:t>3</a:t>
            </a:r>
            <a:r>
              <a:rPr lang="en-US" sz="2400" smtClean="0"/>
              <a:t>T(n/2</a:t>
            </a:r>
            <a:r>
              <a:rPr lang="en-US" sz="2400" baseline="30000" smtClean="0"/>
              <a:t>3</a:t>
            </a:r>
            <a:r>
              <a:rPr lang="en-US" sz="2400" smtClean="0"/>
              <a:t>) + 7c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2</a:t>
            </a:r>
            <a:r>
              <a:rPr lang="en-US" sz="2400" baseline="30000" smtClean="0"/>
              <a:t>3</a:t>
            </a:r>
            <a:r>
              <a:rPr lang="en-US" sz="2400" smtClean="0"/>
              <a:t>(2T(n/2</a:t>
            </a:r>
            <a:r>
              <a:rPr lang="en-US" sz="2400" baseline="30000" smtClean="0"/>
              <a:t>3</a:t>
            </a:r>
            <a:r>
              <a:rPr lang="en-US" sz="2400" smtClean="0"/>
              <a:t>/2) + c) + 7c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2</a:t>
            </a:r>
            <a:r>
              <a:rPr lang="en-US" sz="2400" baseline="30000" smtClean="0"/>
              <a:t>4</a:t>
            </a:r>
            <a:r>
              <a:rPr lang="en-US" sz="2400" smtClean="0"/>
              <a:t>T(n/2</a:t>
            </a:r>
            <a:r>
              <a:rPr lang="en-US" sz="2400" baseline="30000" smtClean="0"/>
              <a:t>4</a:t>
            </a:r>
            <a:r>
              <a:rPr lang="en-US" sz="2400" smtClean="0"/>
              <a:t>) + 15c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…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2</a:t>
            </a:r>
            <a:r>
              <a:rPr lang="en-US" sz="2400" baseline="30000" smtClean="0"/>
              <a:t>k</a:t>
            </a:r>
            <a:r>
              <a:rPr lang="en-US" sz="2400" smtClean="0"/>
              <a:t>T(n/2</a:t>
            </a:r>
            <a:r>
              <a:rPr lang="en-US" sz="2400" baseline="30000" smtClean="0"/>
              <a:t>k</a:t>
            </a:r>
            <a:r>
              <a:rPr lang="en-US" sz="2400" smtClean="0"/>
              <a:t>) + (2</a:t>
            </a:r>
            <a:r>
              <a:rPr lang="en-US" sz="2400" baseline="30000" smtClean="0"/>
              <a:t>k</a:t>
            </a:r>
            <a:r>
              <a:rPr lang="en-US" sz="2400" smtClean="0"/>
              <a:t> - 1)c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</a:t>
            </a:r>
            <a:r>
              <a:rPr lang="en-US" sz="2800" smtClean="0"/>
              <a:t>	</a:t>
            </a:r>
            <a:endParaRPr lang="en-US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514600" y="76200"/>
          <a:ext cx="39862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3" imgW="1600200" imgH="609480" progId="Equation.3">
                  <p:embed/>
                </p:oleObj>
              </mc:Choice>
              <mc:Fallback>
                <p:oleObj name="Equation" r:id="rId3" imgW="1600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"/>
                        <a:ext cx="3986213" cy="152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1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9379</TotalTime>
  <Words>623</Words>
  <Application>Microsoft Office PowerPoint</Application>
  <PresentationFormat>On-screen Show (4:3)</PresentationFormat>
  <Paragraphs>120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Median</vt:lpstr>
      <vt:lpstr>Equation</vt:lpstr>
      <vt:lpstr>PowerPoint Presentation</vt:lpstr>
      <vt:lpstr>Recurrences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recursion-tree method (Cormen: 4.4)</vt:lpstr>
      <vt:lpstr>Example</vt:lpstr>
      <vt:lpstr>Example</vt:lpstr>
      <vt:lpstr>Example 2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test</cp:lastModifiedBy>
  <cp:revision>553</cp:revision>
  <cp:lastPrinted>2010-08-24T17:19:38Z</cp:lastPrinted>
  <dcterms:created xsi:type="dcterms:W3CDTF">2010-08-24T16:58:28Z</dcterms:created>
  <dcterms:modified xsi:type="dcterms:W3CDTF">2018-06-08T16:29:15Z</dcterms:modified>
</cp:coreProperties>
</file>