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7"/>
  </p:notesMasterIdLst>
  <p:sldIdLst>
    <p:sldId id="256" r:id="rId2"/>
    <p:sldId id="337" r:id="rId3"/>
    <p:sldId id="351" r:id="rId4"/>
    <p:sldId id="352" r:id="rId5"/>
    <p:sldId id="360" r:id="rId6"/>
    <p:sldId id="353" r:id="rId7"/>
    <p:sldId id="354" r:id="rId8"/>
    <p:sldId id="355" r:id="rId9"/>
    <p:sldId id="362" r:id="rId10"/>
    <p:sldId id="363" r:id="rId11"/>
    <p:sldId id="364" r:id="rId12"/>
    <p:sldId id="357" r:id="rId13"/>
    <p:sldId id="359" r:id="rId14"/>
    <p:sldId id="338" r:id="rId15"/>
    <p:sldId id="346" r:id="rId16"/>
    <p:sldId id="339" r:id="rId17"/>
    <p:sldId id="340" r:id="rId18"/>
    <p:sldId id="344" r:id="rId19"/>
    <p:sldId id="349" r:id="rId20"/>
    <p:sldId id="350" r:id="rId21"/>
    <p:sldId id="348" r:id="rId22"/>
    <p:sldId id="345" r:id="rId23"/>
    <p:sldId id="365" r:id="rId24"/>
    <p:sldId id="305" r:id="rId25"/>
    <p:sldId id="317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6600"/>
    <a:srgbClr val="FF9900"/>
    <a:srgbClr val="BEDAE4"/>
    <a:srgbClr val="99CCFF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98900-D86F-4480-B78A-F60927823B20}" type="slidenum">
              <a:rPr lang="en-US"/>
              <a:pPr/>
              <a:t>10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03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98900-D86F-4480-B78A-F60927823B20}" type="slidenum">
              <a:rPr lang="en-US"/>
              <a:pPr/>
              <a:t>11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F84E2-D795-4D51-9433-2E48C789D0E5}" type="slidenum">
              <a:rPr lang="en-US"/>
              <a:pPr/>
              <a:t>12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13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A3B69-17E7-4F30-8D28-9A3246DD6CBA}" type="slidenum">
              <a:rPr lang="en-US"/>
              <a:pPr/>
              <a:t>13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9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0220A-E234-445C-A295-9406E83695A1}" type="slidenum">
              <a:rPr lang="en-US"/>
              <a:pPr/>
              <a:t>23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F3D7C-21D6-4227-8FA8-1D4DB449E57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B05FC-D672-4FA8-BC2E-4245954C2BEC}" type="slidenum">
              <a:rPr lang="en-US"/>
              <a:pPr/>
              <a:t>3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E7FA9-E655-4406-8C70-206FB057CF0F}" type="slidenum">
              <a:rPr lang="en-US"/>
              <a:pPr/>
              <a:t>4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E7FA9-E655-4406-8C70-206FB057CF0F}" type="slidenum">
              <a:rPr lang="en-US"/>
              <a:pPr/>
              <a:t>5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1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2379F-EFA7-47E0-B307-6AD230BC0996}" type="slidenum">
              <a:rPr lang="en-US"/>
              <a:pPr/>
              <a:t>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3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89DF6-4ABD-46FF-908B-4B0510688760}" type="slidenum">
              <a:rPr lang="en-US"/>
              <a:pPr/>
              <a:t>7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98900-D86F-4480-B78A-F60927823B20}" type="slidenum">
              <a:rPr lang="en-US"/>
              <a:pPr/>
              <a:t>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98900-D86F-4480-B78A-F60927823B20}" type="slidenum">
              <a:rPr lang="en-US"/>
              <a:pPr/>
              <a:t>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C2F7D89B-BFFF-4168-8DD0-097848850FAC}" type="datetime1">
              <a:rPr lang="en-US" smtClean="0"/>
              <a:t>5/31/2016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AB68-CCFC-47BC-A070-B56BD1EF2CF5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6ABC-75C7-4D7E-BC5B-4DE31D867765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2140B8A6-31F5-4B03-A86C-1C5FFA6BDE9E}" type="datetime1">
              <a:rPr lang="en-US" smtClean="0"/>
              <a:t>5/31/2016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C1F6D198-C18C-449E-8ABC-7CD18AE5B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9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F175785-3DF0-4F07-8179-E02179469224}" type="datetime1">
              <a:rPr lang="en-US" smtClean="0"/>
              <a:t>5/31/2016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1FDFCFA-5822-46C8-A7CF-AC2119E73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5CCDA-7789-45D9-AF9C-7496090CEDC1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2C290-7FC3-46FB-AFA6-2737F27B9A8F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1949B-4409-42F4-A78F-8031ED604923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5B58-0E00-4B12-9F67-09D1513073E5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D2A3-998D-40E3-B89A-15D01B08A8C0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B2E5-E956-4E4F-A89D-7914CC227F9B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2CDE1-BD20-4B3D-A5EA-75026D211D87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2BE33-003C-4AF5-B655-2D7909BE20DD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436130DC-4464-4439-92A8-BBBC4FFA9519}" type="datetime1">
              <a:rPr lang="en-US" smtClean="0"/>
              <a:t>5/31/2016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  <p:sldLayoutId id="2147484310" r:id="rId12"/>
    <p:sldLayoutId id="2147484311" r:id="rId13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114152"/>
            <a:ext cx="6019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/>
              <a:t>Non comparison based </a:t>
            </a:r>
            <a:r>
              <a:rPr lang="en-US" sz="3200" i="0" dirty="0" smtClean="0"/>
              <a:t>sorting</a:t>
            </a:r>
          </a:p>
          <a:p>
            <a:endParaRPr lang="en-US" sz="3200" i="0" dirty="0" smtClean="0"/>
          </a:p>
          <a:p>
            <a:r>
              <a:rPr lang="en-US" sz="2800" i="0" dirty="0" smtClean="0"/>
              <a:t>Linear-Time </a:t>
            </a:r>
            <a:r>
              <a:rPr lang="en-US" sz="2800" i="0" dirty="0"/>
              <a:t>Sorting Algorithms</a:t>
            </a:r>
          </a:p>
          <a:p>
            <a:endParaRPr lang="en-US" sz="3200" i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2256"/>
            <a:ext cx="8229600" cy="9064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02" name="Table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2700"/>
              </p:ext>
            </p:extLst>
          </p:nvPr>
        </p:nvGraphicFramePr>
        <p:xfrm>
          <a:off x="609600" y="1600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09600" y="2702142"/>
            <a:ext cx="7010400" cy="36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A[4](0) means output location C[0]</a:t>
            </a:r>
            <a:endParaRPr lang="en-CA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34698"/>
              </p:ext>
            </p:extLst>
          </p:nvPr>
        </p:nvGraphicFramePr>
        <p:xfrm>
          <a:off x="672353" y="313226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93698"/>
              </p:ext>
            </p:extLst>
          </p:nvPr>
        </p:nvGraphicFramePr>
        <p:xfrm>
          <a:off x="672353" y="3915858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72353" y="4890352"/>
            <a:ext cx="7010400" cy="36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A[3](3) means output location C[3]</a:t>
            </a:r>
            <a:endParaRPr lang="en-CA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40574"/>
              </p:ext>
            </p:extLst>
          </p:nvPr>
        </p:nvGraphicFramePr>
        <p:xfrm>
          <a:off x="672353" y="532047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4678"/>
              </p:ext>
            </p:extLst>
          </p:nvPr>
        </p:nvGraphicFramePr>
        <p:xfrm>
          <a:off x="672353" y="6104068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996953" y="3535569"/>
            <a:ext cx="2133600" cy="308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B: Output Array 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6990129" y="5692144"/>
            <a:ext cx="2133600" cy="308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B: Output Array </a:t>
            </a:r>
            <a:endParaRPr lang="en-CA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30530"/>
              </p:ext>
            </p:extLst>
          </p:nvPr>
        </p:nvGraphicFramePr>
        <p:xfrm>
          <a:off x="609600" y="1970622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2268"/>
            <a:ext cx="8229600" cy="9064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02" name="Table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2700"/>
              </p:ext>
            </p:extLst>
          </p:nvPr>
        </p:nvGraphicFramePr>
        <p:xfrm>
          <a:off x="609600" y="1600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09600" y="2743200"/>
            <a:ext cx="7010400" cy="36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A[2](5) means output location C[5]</a:t>
            </a:r>
            <a:endParaRPr lang="en-CA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92650"/>
              </p:ext>
            </p:extLst>
          </p:nvPr>
        </p:nvGraphicFramePr>
        <p:xfrm>
          <a:off x="609600" y="317332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69108"/>
              </p:ext>
            </p:extLst>
          </p:nvPr>
        </p:nvGraphicFramePr>
        <p:xfrm>
          <a:off x="609600" y="3956916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09600" y="4855210"/>
            <a:ext cx="7010400" cy="36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A[1](2) means output location C[2]</a:t>
            </a:r>
            <a:endParaRPr lang="en-CA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79746"/>
              </p:ext>
            </p:extLst>
          </p:nvPr>
        </p:nvGraphicFramePr>
        <p:xfrm>
          <a:off x="609600" y="528533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36565"/>
              </p:ext>
            </p:extLst>
          </p:nvPr>
        </p:nvGraphicFramePr>
        <p:xfrm>
          <a:off x="609600" y="6068926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858000" y="3554326"/>
            <a:ext cx="2133600" cy="308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B: Output Array 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6851176" y="5710901"/>
            <a:ext cx="2133600" cy="308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B: Output Array </a:t>
            </a:r>
            <a:endParaRPr lang="en-CA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70189"/>
              </p:ext>
            </p:extLst>
          </p:nvPr>
        </p:nvGraphicFramePr>
        <p:xfrm>
          <a:off x="609600" y="2011680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2340592"/>
            <a:ext cx="7688132" cy="601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1219200" y="2998518"/>
            <a:ext cx="7688132" cy="601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1219200" y="3958525"/>
            <a:ext cx="7688132" cy="6158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1219200" y="4922494"/>
            <a:ext cx="7688132" cy="10697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8578" y="2007901"/>
            <a:ext cx="8478222" cy="4067175"/>
          </a:xfrm>
          <a:ln>
            <a:noFill/>
          </a:ln>
        </p:spPr>
        <p:txBody>
          <a:bodyPr/>
          <a:lstStyle/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Alg.: COUNTING-SORT(A, B, n, k)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r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do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← 0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← 1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do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C[A[ j ]] ← C[A[ j ]] + 1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contains the number of elements equal to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1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r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do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← C[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 + C[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contains the number of elements ≤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← n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do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B[C[A[ j ]]] ← A[ j ]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C[A[ j ]] ← C[A[ j ]] - 1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3422" y="283371"/>
            <a:ext cx="8229600" cy="906462"/>
          </a:xfrm>
        </p:spPr>
        <p:txBody>
          <a:bodyPr/>
          <a:lstStyle/>
          <a:p>
            <a:r>
              <a:rPr lang="en-US" dirty="0" smtClean="0"/>
              <a:t>Counting Sort and analysis</a:t>
            </a:r>
            <a:endParaRPr lang="en-US" dirty="0"/>
          </a:p>
        </p:txBody>
      </p:sp>
      <p:sp>
        <p:nvSpPr>
          <p:cNvPr id="391235" name="AutoShape 67"/>
          <p:cNvSpPr>
            <a:spLocks noChangeAspect="1" noChangeArrowheads="1"/>
          </p:cNvSpPr>
          <p:nvPr/>
        </p:nvSpPr>
        <p:spPr bwMode="auto">
          <a:xfrm rot="-8014074">
            <a:off x="1555426" y="3690111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91236" name="AutoShape 68"/>
          <p:cNvSpPr>
            <a:spLocks noChangeAspect="1" noChangeArrowheads="1"/>
          </p:cNvSpPr>
          <p:nvPr/>
        </p:nvSpPr>
        <p:spPr bwMode="auto">
          <a:xfrm rot="-8014074">
            <a:off x="1555426" y="4672694"/>
            <a:ext cx="155575" cy="14605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7" name="Slide Number Placeholder 6"/>
          <p:cNvSpPr txBox="1">
            <a:spLocks/>
          </p:cNvSpPr>
          <p:nvPr/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AF4C0385-F795-4938-B3F1-4507AC53B0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8" name="AutoShape 6"/>
          <p:cNvSpPr>
            <a:spLocks/>
          </p:cNvSpPr>
          <p:nvPr/>
        </p:nvSpPr>
        <p:spPr bwMode="auto">
          <a:xfrm>
            <a:off x="7921460" y="226938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9" name="AutoShape 7"/>
          <p:cNvSpPr>
            <a:spLocks/>
          </p:cNvSpPr>
          <p:nvPr/>
        </p:nvSpPr>
        <p:spPr bwMode="auto">
          <a:xfrm>
            <a:off x="7662460" y="2908967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0" name="AutoShape 8"/>
          <p:cNvSpPr>
            <a:spLocks/>
          </p:cNvSpPr>
          <p:nvPr/>
        </p:nvSpPr>
        <p:spPr bwMode="auto">
          <a:xfrm>
            <a:off x="8035404" y="3856487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1" name="AutoShape 9"/>
          <p:cNvSpPr>
            <a:spLocks/>
          </p:cNvSpPr>
          <p:nvPr/>
        </p:nvSpPr>
        <p:spPr bwMode="auto">
          <a:xfrm>
            <a:off x="7697823" y="4944126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10"/>
              <p:cNvSpPr>
                <a:spLocks noChangeArrowheads="1"/>
              </p:cNvSpPr>
              <p:nvPr/>
            </p:nvSpPr>
            <p:spPr bwMode="auto">
              <a:xfrm>
                <a:off x="8150060" y="2429725"/>
                <a:ext cx="9127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2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0060" y="2429725"/>
                <a:ext cx="91275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7891060" y="3070892"/>
                <a:ext cx="94173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3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1060" y="3070892"/>
                <a:ext cx="941733" cy="535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12"/>
              <p:cNvSpPr>
                <a:spLocks noChangeArrowheads="1"/>
              </p:cNvSpPr>
              <p:nvPr/>
            </p:nvSpPr>
            <p:spPr bwMode="auto">
              <a:xfrm>
                <a:off x="8150060" y="4041488"/>
                <a:ext cx="91275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5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0060" y="4041488"/>
                <a:ext cx="91275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13"/>
              <p:cNvSpPr>
                <a:spLocks noChangeArrowheads="1"/>
              </p:cNvSpPr>
              <p:nvPr/>
            </p:nvSpPr>
            <p:spPr bwMode="auto">
              <a:xfrm>
                <a:off x="7926423" y="5256863"/>
                <a:ext cx="94173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6423" y="5256863"/>
                <a:ext cx="941733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6154003" y="61722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15"/>
              <p:cNvSpPr>
                <a:spLocks noChangeArrowheads="1"/>
              </p:cNvSpPr>
              <p:nvPr/>
            </p:nvSpPr>
            <p:spPr bwMode="auto">
              <a:xfrm>
                <a:off x="5562600" y="6256338"/>
                <a:ext cx="3219285" cy="46166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i="0" dirty="0">
                    <a:solidFill>
                      <a:schemeClr val="bg1"/>
                    </a:solidFill>
                    <a:latin typeface="+mj-lt"/>
                    <a:sym typeface="Symbol" panose="05050102010706020507" pitchFamily="18" charset="2"/>
                  </a:rPr>
                  <a:t>Overall time: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(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i="0" dirty="0">
                  <a:solidFill>
                    <a:schemeClr val="bg1"/>
                  </a:solidFill>
                  <a:latin typeface="+mj-lt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8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6256338"/>
                <a:ext cx="321928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030" t="-10526" b="-28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4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5" grpId="0"/>
      <p:bldP spid="76" grpId="0"/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Counting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1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838" y="1676400"/>
                <a:ext cx="8488362" cy="3886200"/>
              </a:xfr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Overall time: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In practice, we use COUNTING sort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		 running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Counting sort is stable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Counting sort is not in place sort</a:t>
                </a:r>
              </a:p>
            </p:txBody>
          </p:sp>
        </mc:Choice>
        <mc:Fallback xmlns="">
          <p:sp>
            <p:nvSpPr>
              <p:cNvPr id="349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838" y="1676400"/>
                <a:ext cx="8488362" cy="3886200"/>
              </a:xfrm>
              <a:blipFill rotWithShape="0">
                <a:blip r:embed="rId3"/>
                <a:stretch>
                  <a:fillRect l="-359" t="-15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2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Bucket-Sort (§ 4.5.1)</a:t>
            </a:r>
          </a:p>
        </p:txBody>
      </p:sp>
      <p:sp>
        <p:nvSpPr>
          <p:cNvPr id="175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0050"/>
            <a:ext cx="8153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Let be </a:t>
            </a:r>
            <a:r>
              <a:rPr lang="en-US" sz="2400" b="1" i="1" dirty="0">
                <a:latin typeface="Times New Roman" panose="02020603050405020304" pitchFamily="18" charset="0"/>
              </a:rPr>
              <a:t>S</a:t>
            </a:r>
            <a:r>
              <a:rPr lang="en-US" sz="2400" dirty="0"/>
              <a:t> be a sequence of </a:t>
            </a:r>
            <a:r>
              <a:rPr 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(key, element) </a:t>
            </a:r>
            <a:r>
              <a:rPr lang="en-US" sz="2400" dirty="0"/>
              <a:t>items with keys in the range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[0, </a:t>
            </a:r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ymbol" panose="05050102010706020507" pitchFamily="18" charset="2"/>
              </a:rPr>
              <a:t>-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1]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Bucket-sort uses the keys as indices into an auxiliary array </a:t>
            </a:r>
            <a:r>
              <a:rPr lang="en-US" sz="2400" b="1" i="1" dirty="0">
                <a:latin typeface="Times New Roman" panose="02020603050405020304" pitchFamily="18" charset="0"/>
              </a:rPr>
              <a:t>B</a:t>
            </a:r>
            <a:r>
              <a:rPr lang="en-US" sz="2400" dirty="0"/>
              <a:t> of sequences (buckets)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Phase 1: </a:t>
            </a:r>
            <a:r>
              <a:rPr lang="en-US" sz="2000" dirty="0"/>
              <a:t>Empty sequence </a:t>
            </a:r>
            <a:r>
              <a:rPr 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sz="2000" dirty="0"/>
              <a:t> by moving each item 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r>
              <a:rPr lang="en-US" sz="2000" dirty="0"/>
              <a:t> into its bucket </a:t>
            </a:r>
            <a:r>
              <a:rPr lang="en-US" sz="2000" b="1" i="1" dirty="0">
                <a:latin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</a:rPr>
              <a:t>[</a:t>
            </a:r>
            <a:r>
              <a:rPr 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</a:rPr>
              <a:t>]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Phase 2: </a:t>
            </a:r>
            <a:r>
              <a:rPr lang="en-US" sz="2000" dirty="0"/>
              <a:t>For </a:t>
            </a:r>
            <a:r>
              <a:rPr 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sz="2000" dirty="0">
                <a:latin typeface="Times New Roman" panose="02020603050405020304" pitchFamily="18" charset="0"/>
              </a:rPr>
              <a:t> 0, </a:t>
            </a:r>
            <a:r>
              <a:rPr lang="en-US" sz="2000" b="1" dirty="0">
                <a:latin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sz="2000" dirty="0">
                <a:latin typeface="Symbol" panose="05050102010706020507" pitchFamily="18" charset="2"/>
              </a:rPr>
              <a:t>-</a:t>
            </a:r>
            <a:r>
              <a:rPr 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1</a:t>
            </a:r>
            <a:r>
              <a:rPr lang="en-US" sz="2000" dirty="0"/>
              <a:t>, move the items of bucket </a:t>
            </a:r>
            <a:r>
              <a:rPr lang="en-US" sz="2000" b="1" i="1" dirty="0">
                <a:latin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</a:rPr>
              <a:t>[</a:t>
            </a:r>
            <a:r>
              <a:rPr 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</a:rPr>
              <a:t>] </a:t>
            </a:r>
            <a:r>
              <a:rPr lang="en-US" sz="2000" dirty="0"/>
              <a:t>to the end of  sequence </a:t>
            </a:r>
            <a:r>
              <a:rPr lang="en-US" sz="2000" b="1" i="1" dirty="0">
                <a:latin typeface="Times New Roman" panose="02020603050405020304" pitchFamily="18" charset="0"/>
              </a:rPr>
              <a:t>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Analysis: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Phase 1 takes </a:t>
            </a:r>
            <a:r>
              <a:rPr 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r>
              <a:rPr lang="en-US" sz="2000" dirty="0"/>
              <a:t>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Phase 2 takes </a:t>
            </a:r>
            <a:r>
              <a:rPr 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Symbol" panose="05050102010706020507" pitchFamily="18" charset="2"/>
              </a:rPr>
              <a:t>+ </a:t>
            </a:r>
            <a:r>
              <a:rPr 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r>
              <a:rPr lang="en-US" sz="2000" dirty="0"/>
              <a:t> time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	Bucket-sort takes </a:t>
            </a:r>
            <a:r>
              <a:rPr 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Symbol" panose="05050102010706020507" pitchFamily="18" charset="2"/>
              </a:rPr>
              <a:t>+ </a:t>
            </a:r>
            <a:r>
              <a:rPr 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r>
              <a:rPr lang="en-US" sz="2400" dirty="0"/>
              <a:t> time </a:t>
            </a:r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7086600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Clip" r:id="rId3" imgW="4036320" imgH="3468960" progId="MS_ClipArt_Gallery.5">
                  <p:embed/>
                </p:oleObj>
              </mc:Choice>
              <mc:Fallback>
                <p:oleObj name="Clip" r:id="rId3" imgW="4036320" imgH="34689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66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Bucket-Sort (§ 4.5.1)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8153400" cy="41919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bucketSort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sequence 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of (key, element</a:t>
            </a:r>
            <a:r>
              <a:rPr lang="en-US" sz="18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items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with keys in </a:t>
            </a:r>
            <a:r>
              <a:rPr lang="en-US" sz="18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the range [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US" sz="18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- 1]</a:t>
            </a:r>
            <a:b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sequence S sorted </a:t>
            </a:r>
            <a:r>
              <a:rPr lang="en-US" sz="18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increasing 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sz="18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of N empty sequences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S.isEmpty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S.first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o)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S.remove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B[k].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insertLast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((k, o))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to N - 1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].first()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(k, o)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].remove(f)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S.insertLast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((k, o))</a:t>
            </a:r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7086600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Clip" r:id="rId3" imgW="4036320" imgH="3468960" progId="MS_ClipArt_Gallery.5">
                  <p:embed/>
                </p:oleObj>
              </mc:Choice>
              <mc:Fallback>
                <p:oleObj name="Clip" r:id="rId3" imgW="4036320" imgH="34689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9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7200"/>
          </a:xfrm>
        </p:spPr>
        <p:txBody>
          <a:bodyPr/>
          <a:lstStyle/>
          <a:p>
            <a:r>
              <a:rPr lang="en-US" sz="2400"/>
              <a:t>Key range </a:t>
            </a:r>
            <a:r>
              <a:rPr lang="en-US" sz="2400">
                <a:latin typeface="Times New Roman" panose="02020603050405020304" pitchFamily="18" charset="0"/>
              </a:rPr>
              <a:t>[0, 9]</a:t>
            </a:r>
            <a:endParaRPr lang="en-US" sz="2400">
              <a:latin typeface="Symbol" panose="05050102010706020507" pitchFamily="18" charset="2"/>
            </a:endParaRPr>
          </a:p>
        </p:txBody>
      </p:sp>
      <p:graphicFrame>
        <p:nvGraphicFramePr>
          <p:cNvPr id="17721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07011"/>
              </p:ext>
            </p:extLst>
          </p:nvPr>
        </p:nvGraphicFramePr>
        <p:xfrm>
          <a:off x="6726238" y="92123"/>
          <a:ext cx="21097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Clip" r:id="rId3" imgW="4674960" imgH="3934080" progId="MS_ClipArt_Gallery.2">
                  <p:embed/>
                </p:oleObj>
              </mc:Choice>
              <mc:Fallback>
                <p:oleObj name="Clip" r:id="rId3" imgW="467496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92123"/>
                        <a:ext cx="210978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61"/>
          <p:cNvGrpSpPr>
            <a:grpSpLocks/>
          </p:cNvGrpSpPr>
          <p:nvPr/>
        </p:nvGrpSpPr>
        <p:grpSpPr bwMode="auto">
          <a:xfrm>
            <a:off x="1163638" y="2209800"/>
            <a:ext cx="6781800" cy="457200"/>
            <a:chOff x="744" y="1392"/>
            <a:chExt cx="4272" cy="288"/>
          </a:xfrm>
        </p:grpSpPr>
        <p:cxnSp>
          <p:nvCxnSpPr>
            <p:cNvPr id="56" name="AutoShape 11"/>
            <p:cNvCxnSpPr>
              <a:cxnSpLocks noChangeShapeType="1"/>
              <a:stCxn id="57" idx="3"/>
              <a:endCxn id="62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1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2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1163638" y="5715000"/>
            <a:ext cx="6781800" cy="457200"/>
            <a:chOff x="744" y="3600"/>
            <a:chExt cx="4272" cy="288"/>
          </a:xfrm>
        </p:grpSpPr>
        <p:cxnSp>
          <p:nvCxnSpPr>
            <p:cNvPr id="64" name="AutoShape 48"/>
            <p:cNvCxnSpPr>
              <a:cxnSpLocks noChangeShapeType="1"/>
              <a:stCxn id="65" idx="3"/>
              <a:endCxn id="70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6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7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0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71" name="AutoShape 55"/>
          <p:cNvSpPr>
            <a:spLocks noChangeArrowheads="1"/>
          </p:cNvSpPr>
          <p:nvPr/>
        </p:nvSpPr>
        <p:spPr bwMode="auto">
          <a:xfrm>
            <a:off x="4364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rgbClr val="BE2D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Phase 1</a:t>
            </a:r>
          </a:p>
        </p:txBody>
      </p:sp>
      <p:sp>
        <p:nvSpPr>
          <p:cNvPr id="72" name="AutoShape 56"/>
          <p:cNvSpPr>
            <a:spLocks noChangeArrowheads="1"/>
          </p:cNvSpPr>
          <p:nvPr/>
        </p:nvSpPr>
        <p:spPr bwMode="auto">
          <a:xfrm>
            <a:off x="4364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rgbClr val="BE2D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Phase 2</a:t>
            </a:r>
          </a:p>
        </p:txBody>
      </p:sp>
      <p:grpSp>
        <p:nvGrpSpPr>
          <p:cNvPr id="73" name="Group 64"/>
          <p:cNvGrpSpPr>
            <a:grpSpLocks/>
          </p:cNvGrpSpPr>
          <p:nvPr/>
        </p:nvGrpSpPr>
        <p:grpSpPr bwMode="auto">
          <a:xfrm>
            <a:off x="649288" y="3476625"/>
            <a:ext cx="7808912" cy="1247775"/>
            <a:chOff x="409" y="2190"/>
            <a:chExt cx="4919" cy="786"/>
          </a:xfrm>
        </p:grpSpPr>
        <p:cxnSp>
          <p:nvCxnSpPr>
            <p:cNvPr id="74" name="AutoShape 35"/>
            <p:cNvCxnSpPr>
              <a:cxnSpLocks noChangeShapeType="1"/>
              <a:stCxn id="87" idx="3"/>
              <a:endCxn id="91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rgbClr val="40458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5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7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8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9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3, 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90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1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7, </a:t>
              </a: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92" name="AutoShape 36"/>
            <p:cNvCxnSpPr>
              <a:cxnSpLocks noChangeShapeType="1"/>
              <a:stCxn id="90" idx="3"/>
              <a:endCxn id="89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4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5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6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8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9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0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rgbClr val="40458C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1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rgbClr val="40458C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2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rgbClr val="40458C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4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and Extensions</a:t>
            </a:r>
          </a:p>
        </p:txBody>
      </p:sp>
      <p:sp>
        <p:nvSpPr>
          <p:cNvPr id="17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20356"/>
            <a:ext cx="7924800" cy="4495800"/>
          </a:xfrm>
        </p:spPr>
        <p:txBody>
          <a:bodyPr/>
          <a:lstStyle/>
          <a:p>
            <a:r>
              <a:rPr lang="en-US" sz="2400" dirty="0"/>
              <a:t>Key-type Property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keys are used as indices into an array and cannot be arbitrary objects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 external comparator</a:t>
            </a:r>
          </a:p>
          <a:p>
            <a:r>
              <a:rPr lang="en-US" sz="2400" b="1" dirty="0"/>
              <a:t>Stable</a:t>
            </a:r>
            <a:r>
              <a:rPr lang="en-US" sz="2400" dirty="0"/>
              <a:t> Sort Property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relative order of any two items with the same key is preserved after the execution of the </a:t>
            </a:r>
            <a:r>
              <a:rPr lang="en-US" sz="2000" dirty="0" smtClean="0">
                <a:solidFill>
                  <a:schemeClr val="tx1"/>
                </a:solidFill>
              </a:rPr>
              <a:t>algorithm</a:t>
            </a:r>
          </a:p>
          <a:p>
            <a:r>
              <a:rPr lang="en-US" sz="2800" dirty="0" smtClean="0"/>
              <a:t>Extensions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dirty="0"/>
              <a:t>Integer keys in the range </a:t>
            </a:r>
            <a:r>
              <a:rPr lang="en-US" dirty="0">
                <a:latin typeface="Times New Roman" panose="02020603050405020304" pitchFamily="18" charset="0"/>
              </a:rPr>
              <a:t>[</a:t>
            </a:r>
            <a:r>
              <a:rPr lang="en-US" b="1" i="1" dirty="0">
                <a:latin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</a:rPr>
              <a:t>]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Put item 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  <a:r>
              <a:rPr lang="en-US" dirty="0"/>
              <a:t> into </a:t>
            </a:r>
            <a:r>
              <a:rPr lang="en-US" dirty="0" smtClean="0"/>
              <a:t>bucket </a:t>
            </a:r>
            <a:r>
              <a:rPr lang="en-US" b="1" i="1" dirty="0" smtClean="0">
                <a:latin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</a:rPr>
              <a:t>[</a:t>
            </a:r>
            <a:r>
              <a:rPr lang="en-US" b="1" i="1" dirty="0" smtClean="0">
                <a:latin typeface="Times New Roman" panose="02020603050405020304" pitchFamily="18" charset="0"/>
              </a:rPr>
              <a:t>k </a:t>
            </a:r>
            <a:r>
              <a:rPr lang="en-US" dirty="0">
                <a:latin typeface="Symbol" panose="05050102010706020507" pitchFamily="18" charset="2"/>
              </a:rPr>
              <a:t>-</a:t>
            </a:r>
            <a:r>
              <a:rPr lang="en-US" b="1" i="1" dirty="0">
                <a:latin typeface="Times New Roman" panose="02020603050405020304" pitchFamily="18" charset="0"/>
              </a:rPr>
              <a:t> a</a:t>
            </a:r>
            <a:r>
              <a:rPr lang="en-US" dirty="0">
                <a:latin typeface="Times New Roman" panose="02020603050405020304" pitchFamily="18" charset="0"/>
              </a:rPr>
              <a:t>]</a:t>
            </a:r>
            <a:r>
              <a:rPr lang="en-US" dirty="0"/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72418"/>
              </p:ext>
            </p:extLst>
          </p:nvPr>
        </p:nvGraphicFramePr>
        <p:xfrm>
          <a:off x="8153400" y="5686"/>
          <a:ext cx="926532" cy="133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Clip" r:id="rId3" imgW="1614240" imgH="2331000" progId="MS_ClipArt_Gallery.5">
                  <p:embed/>
                </p:oleObj>
              </mc:Choice>
              <mc:Fallback>
                <p:oleObj name="Clip" r:id="rId3" imgW="1614240" imgH="23310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686"/>
                        <a:ext cx="926532" cy="1336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036860" cy="1143000"/>
          </a:xfrm>
        </p:spPr>
        <p:txBody>
          <a:bodyPr/>
          <a:lstStyle/>
          <a:p>
            <a:r>
              <a:rPr lang="en-US" dirty="0"/>
              <a:t>Radix-Sort for Binary Numbers</a:t>
            </a:r>
          </a:p>
        </p:txBody>
      </p:sp>
      <p:sp>
        <p:nvSpPr>
          <p:cNvPr id="18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a sequence of </a:t>
            </a:r>
            <a:r>
              <a:rPr lang="en-US" b="1" i="1" dirty="0">
                <a:latin typeface="Times New Roman" panose="02020603050405020304" pitchFamily="18" charset="0"/>
              </a:rPr>
              <a:t>n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</a:rPr>
              <a:t>b</a:t>
            </a:r>
            <a:r>
              <a:rPr lang="en-US" dirty="0"/>
              <a:t>-bit integers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Symbol" panose="05050102010706020507" pitchFamily="18" charset="2"/>
              </a:rPr>
              <a:t>=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</a:rPr>
              <a:t>x</a:t>
            </a:r>
            <a:r>
              <a:rPr lang="en-US" b="1" i="1" baseline="-25000" dirty="0" err="1">
                <a:latin typeface="Times New Roman" panose="02020603050405020304" pitchFamily="18" charset="0"/>
              </a:rPr>
              <a:t>b</a:t>
            </a:r>
            <a:r>
              <a:rPr lang="en-US" b="1" i="1" baseline="-25000" dirty="0">
                <a:latin typeface="Symbol" panose="05050102010706020507" pitchFamily="18" charset="2"/>
              </a:rPr>
              <a:t> </a:t>
            </a:r>
            <a:r>
              <a:rPr lang="en-US" baseline="-25000" dirty="0">
                <a:latin typeface="Symbol" panose="05050102010706020507" pitchFamily="18" charset="2"/>
              </a:rPr>
              <a:t>- 1</a:t>
            </a:r>
            <a:r>
              <a:rPr lang="en-US" b="1" i="1" dirty="0">
                <a:latin typeface="Times New Roman" panose="02020603050405020304" pitchFamily="18" charset="0"/>
              </a:rPr>
              <a:t> … x</a:t>
            </a:r>
            <a:r>
              <a:rPr lang="en-US" baseline="-25000" dirty="0">
                <a:latin typeface="Times New Roman" panose="02020603050405020304" pitchFamily="18" charset="0"/>
              </a:rPr>
              <a:t>1</a:t>
            </a:r>
            <a:r>
              <a:rPr lang="en-US" b="1" i="1" dirty="0">
                <a:latin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</a:rPr>
              <a:t>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represent each element as a </a:t>
            </a:r>
            <a:r>
              <a:rPr lang="en-US" b="1" i="1" dirty="0">
                <a:latin typeface="Times New Roman" panose="02020603050405020304" pitchFamily="18" charset="0"/>
              </a:rPr>
              <a:t>b</a:t>
            </a:r>
            <a:r>
              <a:rPr lang="en-US" dirty="0"/>
              <a:t>-tuple of integers in the range </a:t>
            </a:r>
            <a:r>
              <a:rPr lang="en-US" dirty="0">
                <a:latin typeface="Times New Roman" panose="02020603050405020304" pitchFamily="18" charset="0"/>
              </a:rPr>
              <a:t>[0, 1]</a:t>
            </a:r>
            <a:r>
              <a:rPr lang="en-US" dirty="0"/>
              <a:t> and apply </a:t>
            </a:r>
            <a:r>
              <a:rPr lang="en-US" dirty="0" smtClean="0"/>
              <a:t>bucket-sort </a:t>
            </a:r>
            <a:r>
              <a:rPr lang="en-US" dirty="0"/>
              <a:t>with </a:t>
            </a:r>
            <a:r>
              <a:rPr lang="en-US" b="1" i="1" dirty="0">
                <a:latin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Symbol" panose="05050102010706020507" pitchFamily="18" charset="2"/>
              </a:rPr>
              <a:t>=</a:t>
            </a:r>
            <a:r>
              <a:rPr lang="en-US" dirty="0">
                <a:latin typeface="Times New Roman" panose="02020603050405020304" pitchFamily="18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dirty="0"/>
              <a:t>This application of the radix-sort algorithm runs in </a:t>
            </a:r>
            <a:r>
              <a:rPr lang="en-US" b="1" i="1" dirty="0">
                <a:latin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b="1" i="1" dirty="0" err="1">
                <a:latin typeface="Times New Roman" panose="02020603050405020304" pitchFamily="18" charset="0"/>
              </a:rPr>
              <a:t>bn</a:t>
            </a:r>
            <a:r>
              <a:rPr lang="en-US" dirty="0">
                <a:latin typeface="Times New Roman" panose="02020603050405020304" pitchFamily="18" charset="0"/>
              </a:rPr>
              <a:t>) </a:t>
            </a:r>
            <a:r>
              <a:rPr lang="en-US" dirty="0"/>
              <a:t>time 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example, we can sort a sequence of 32-bit integers in linear time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42458"/>
              </p:ext>
            </p:extLst>
          </p:nvPr>
        </p:nvGraphicFramePr>
        <p:xfrm>
          <a:off x="6646460" y="12700"/>
          <a:ext cx="2514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Clip" r:id="rId3" imgW="1867680" imgH="1235520" progId="MS_ClipArt_Gallery.5">
                  <p:embed/>
                </p:oleObj>
              </mc:Choice>
              <mc:Fallback>
                <p:oleObj name="Clip" r:id="rId3" imgW="1867680" imgH="12355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460" y="12700"/>
                        <a:ext cx="2514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19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84" y="426493"/>
            <a:ext cx="8153400" cy="990600"/>
          </a:xfrm>
        </p:spPr>
        <p:txBody>
          <a:bodyPr/>
          <a:lstStyle/>
          <a:p>
            <a:r>
              <a:rPr lang="en-US" dirty="0" smtClean="0"/>
              <a:t>Radix </a:t>
            </a:r>
            <a:r>
              <a:rPr lang="en-US" dirty="0"/>
              <a:t>Sort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158" y="1676400"/>
            <a:ext cx="8151125" cy="3048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sort on the “least significant digit” first and on the remaining digits in sequential order.  </a:t>
            </a:r>
          </a:p>
          <a:p>
            <a:pPr>
              <a:lnSpc>
                <a:spcPct val="90000"/>
              </a:lnSpc>
            </a:pPr>
            <a:r>
              <a:rPr lang="en-US" dirty="0"/>
              <a:t>The sorting method used to sort each digit must be “stable”.</a:t>
            </a:r>
          </a:p>
        </p:txBody>
      </p:sp>
    </p:spTree>
    <p:extLst>
      <p:ext uri="{BB962C8B-B14F-4D97-AF65-F5344CB8AC3E}">
        <p14:creationId xmlns:p14="http://schemas.microsoft.com/office/powerpoint/2010/main" val="102832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914400" y="1676399"/>
            <a:ext cx="7772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ＭＳ Ｐゴシック" pitchFamily="27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w Cen MT" pitchFamily="27" charset="-18"/>
                <a:ea typeface="ＭＳ Ｐゴシック" pitchFamily="27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27" charset="-18"/>
              </a:defRPr>
            </a:lvl9pPr>
          </a:lstStyle>
          <a:p>
            <a:r>
              <a:rPr lang="en-US" i="0" dirty="0" smtClean="0"/>
              <a:t>Counting Sort</a:t>
            </a:r>
          </a:p>
          <a:p>
            <a:r>
              <a:rPr lang="en-US" i="0" dirty="0" smtClean="0"/>
              <a:t>Bucket-Sort and </a:t>
            </a:r>
          </a:p>
          <a:p>
            <a:r>
              <a:rPr lang="en-US" i="0" dirty="0" smtClean="0"/>
              <a:t>Radix-Sort</a:t>
            </a:r>
            <a:endParaRPr lang="en-US" i="0" dirty="0"/>
          </a:p>
        </p:txBody>
      </p:sp>
      <p:cxnSp>
        <p:nvCxnSpPr>
          <p:cNvPr id="67" name="AutoShape 412"/>
          <p:cNvCxnSpPr>
            <a:cxnSpLocks noChangeShapeType="1"/>
            <a:stCxn id="80" idx="3"/>
            <a:endCxn id="84" idx="1"/>
          </p:cNvCxnSpPr>
          <p:nvPr/>
        </p:nvCxnSpPr>
        <p:spPr bwMode="auto">
          <a:xfrm>
            <a:off x="6613525" y="4105275"/>
            <a:ext cx="877888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413"/>
          <p:cNvSpPr>
            <a:spLocks noChangeArrowheads="1"/>
          </p:cNvSpPr>
          <p:nvPr/>
        </p:nvSpPr>
        <p:spPr bwMode="auto">
          <a:xfrm>
            <a:off x="2732088" y="4516438"/>
            <a:ext cx="334962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9" name="Rectangle 414"/>
          <p:cNvSpPr>
            <a:spLocks noChangeArrowheads="1"/>
          </p:cNvSpPr>
          <p:nvPr/>
        </p:nvSpPr>
        <p:spPr bwMode="auto">
          <a:xfrm>
            <a:off x="3067050" y="4516438"/>
            <a:ext cx="334963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Rectangle 415"/>
          <p:cNvSpPr>
            <a:spLocks noChangeArrowheads="1"/>
          </p:cNvSpPr>
          <p:nvPr/>
        </p:nvSpPr>
        <p:spPr bwMode="auto">
          <a:xfrm>
            <a:off x="3402013" y="4516438"/>
            <a:ext cx="333375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" name="Rectangle 416"/>
          <p:cNvSpPr>
            <a:spLocks noChangeArrowheads="1"/>
          </p:cNvSpPr>
          <p:nvPr/>
        </p:nvSpPr>
        <p:spPr bwMode="auto">
          <a:xfrm>
            <a:off x="3735388" y="4516438"/>
            <a:ext cx="334962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" name="Rectangle 417"/>
          <p:cNvSpPr>
            <a:spLocks noChangeArrowheads="1"/>
          </p:cNvSpPr>
          <p:nvPr/>
        </p:nvSpPr>
        <p:spPr bwMode="auto">
          <a:xfrm>
            <a:off x="4070350" y="4516438"/>
            <a:ext cx="334963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3" name="Rectangle 418"/>
          <p:cNvSpPr>
            <a:spLocks noChangeArrowheads="1"/>
          </p:cNvSpPr>
          <p:nvPr/>
        </p:nvSpPr>
        <p:spPr bwMode="auto">
          <a:xfrm>
            <a:off x="4405313" y="4516438"/>
            <a:ext cx="334962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4" name="Rectangle 419"/>
          <p:cNvSpPr>
            <a:spLocks noChangeArrowheads="1"/>
          </p:cNvSpPr>
          <p:nvPr/>
        </p:nvSpPr>
        <p:spPr bwMode="auto">
          <a:xfrm>
            <a:off x="4740275" y="4516438"/>
            <a:ext cx="333375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5" name="Rectangle 420"/>
          <p:cNvSpPr>
            <a:spLocks noChangeArrowheads="1"/>
          </p:cNvSpPr>
          <p:nvPr/>
        </p:nvSpPr>
        <p:spPr bwMode="auto">
          <a:xfrm>
            <a:off x="5073650" y="4516438"/>
            <a:ext cx="334963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421"/>
          <p:cNvSpPr>
            <a:spLocks noChangeArrowheads="1"/>
          </p:cNvSpPr>
          <p:nvPr/>
        </p:nvSpPr>
        <p:spPr bwMode="auto">
          <a:xfrm>
            <a:off x="5408613" y="4516438"/>
            <a:ext cx="334962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7" name="Rectangle 422"/>
          <p:cNvSpPr>
            <a:spLocks noChangeArrowheads="1"/>
          </p:cNvSpPr>
          <p:nvPr/>
        </p:nvSpPr>
        <p:spPr bwMode="auto">
          <a:xfrm>
            <a:off x="5743575" y="4516438"/>
            <a:ext cx="334963" cy="334962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9436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8" name="Text Box 423"/>
          <p:cNvSpPr txBox="1">
            <a:spLocks noChangeArrowheads="1"/>
          </p:cNvSpPr>
          <p:nvPr/>
        </p:nvSpPr>
        <p:spPr bwMode="auto">
          <a:xfrm>
            <a:off x="2343150" y="45815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smtClean="0">
                <a:solidFill>
                  <a:srgbClr val="40458C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9" name="AutoShape 424"/>
          <p:cNvSpPr>
            <a:spLocks noChangeArrowheads="1"/>
          </p:cNvSpPr>
          <p:nvPr/>
        </p:nvSpPr>
        <p:spPr bwMode="auto">
          <a:xfrm>
            <a:off x="2759075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1,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0" name="AutoShape 425"/>
          <p:cNvSpPr>
            <a:spLocks noChangeArrowheads="1"/>
          </p:cNvSpPr>
          <p:nvPr/>
        </p:nvSpPr>
        <p:spPr bwMode="auto">
          <a:xfrm>
            <a:off x="6105525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7,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1" name="AutoShape 426"/>
          <p:cNvSpPr>
            <a:spLocks noChangeArrowheads="1"/>
          </p:cNvSpPr>
          <p:nvPr/>
        </p:nvSpPr>
        <p:spPr bwMode="auto">
          <a:xfrm>
            <a:off x="6802438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7,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" name="AutoShape 427"/>
          <p:cNvSpPr>
            <a:spLocks noChangeArrowheads="1"/>
          </p:cNvSpPr>
          <p:nvPr/>
        </p:nvSpPr>
        <p:spPr bwMode="auto">
          <a:xfrm>
            <a:off x="4878388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3,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3" name="AutoShape 428"/>
          <p:cNvSpPr>
            <a:spLocks noChangeArrowheads="1"/>
          </p:cNvSpPr>
          <p:nvPr/>
        </p:nvSpPr>
        <p:spPr bwMode="auto">
          <a:xfrm>
            <a:off x="4152900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3,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4" name="AutoShape 429"/>
          <p:cNvSpPr>
            <a:spLocks noChangeArrowheads="1"/>
          </p:cNvSpPr>
          <p:nvPr/>
        </p:nvSpPr>
        <p:spPr bwMode="auto">
          <a:xfrm>
            <a:off x="7499350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7,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</a:rPr>
              <a:t>e</a:t>
            </a:r>
          </a:p>
        </p:txBody>
      </p:sp>
      <p:cxnSp>
        <p:nvCxnSpPr>
          <p:cNvPr id="85" name="AutoShape 430"/>
          <p:cNvCxnSpPr>
            <a:cxnSpLocks noChangeShapeType="1"/>
            <a:stCxn id="83" idx="3"/>
            <a:endCxn id="82" idx="1"/>
          </p:cNvCxnSpPr>
          <p:nvPr/>
        </p:nvCxnSpPr>
        <p:spPr bwMode="auto">
          <a:xfrm>
            <a:off x="4662488" y="4105275"/>
            <a:ext cx="207962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431"/>
          <p:cNvSpPr txBox="1">
            <a:spLocks noChangeArrowheads="1"/>
          </p:cNvSpPr>
          <p:nvPr/>
        </p:nvSpPr>
        <p:spPr bwMode="auto">
          <a:xfrm>
            <a:off x="2703513" y="4484688"/>
            <a:ext cx="373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sz="1800" i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Text Box 432"/>
          <p:cNvSpPr txBox="1">
            <a:spLocks noChangeArrowheads="1"/>
          </p:cNvSpPr>
          <p:nvPr/>
        </p:nvSpPr>
        <p:spPr bwMode="auto">
          <a:xfrm>
            <a:off x="3375025" y="4484688"/>
            <a:ext cx="373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sz="1800" i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" name="Text Box 433"/>
          <p:cNvSpPr txBox="1">
            <a:spLocks noChangeArrowheads="1"/>
          </p:cNvSpPr>
          <p:nvPr/>
        </p:nvSpPr>
        <p:spPr bwMode="auto">
          <a:xfrm>
            <a:off x="4048125" y="4484688"/>
            <a:ext cx="373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sz="1800" i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Text Box 434"/>
          <p:cNvSpPr txBox="1">
            <a:spLocks noChangeArrowheads="1"/>
          </p:cNvSpPr>
          <p:nvPr/>
        </p:nvSpPr>
        <p:spPr bwMode="auto">
          <a:xfrm>
            <a:off x="4383088" y="4484688"/>
            <a:ext cx="373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sz="1800" i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" name="Text Box 435"/>
          <p:cNvSpPr txBox="1">
            <a:spLocks noChangeArrowheads="1"/>
          </p:cNvSpPr>
          <p:nvPr/>
        </p:nvSpPr>
        <p:spPr bwMode="auto">
          <a:xfrm>
            <a:off x="4719638" y="4484688"/>
            <a:ext cx="373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sz="1800" i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Text Box 436"/>
          <p:cNvSpPr txBox="1">
            <a:spLocks noChangeArrowheads="1"/>
          </p:cNvSpPr>
          <p:nvPr/>
        </p:nvSpPr>
        <p:spPr bwMode="auto">
          <a:xfrm>
            <a:off x="5392738" y="4484688"/>
            <a:ext cx="373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sz="1800" i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Text Box 437"/>
          <p:cNvSpPr txBox="1">
            <a:spLocks noChangeArrowheads="1"/>
          </p:cNvSpPr>
          <p:nvPr/>
        </p:nvSpPr>
        <p:spPr bwMode="auto">
          <a:xfrm>
            <a:off x="5729288" y="4484688"/>
            <a:ext cx="373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sz="1800" i="0" smtClean="0">
              <a:solidFill>
                <a:srgbClr val="40458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Freeform 438"/>
          <p:cNvSpPr>
            <a:spLocks/>
          </p:cNvSpPr>
          <p:nvPr/>
        </p:nvSpPr>
        <p:spPr bwMode="auto">
          <a:xfrm>
            <a:off x="2286000" y="4070350"/>
            <a:ext cx="946150" cy="606425"/>
          </a:xfrm>
          <a:custGeom>
            <a:avLst/>
            <a:gdLst>
              <a:gd name="T0" fmla="*/ 815 w 815"/>
              <a:gd name="T1" fmla="*/ 522 h 522"/>
              <a:gd name="T2" fmla="*/ 653 w 815"/>
              <a:gd name="T3" fmla="*/ 288 h 522"/>
              <a:gd name="T4" fmla="*/ 41 w 815"/>
              <a:gd name="T5" fmla="*/ 144 h 522"/>
              <a:gd name="T6" fmla="*/ 407 w 815"/>
              <a:gd name="T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5" h="522">
                <a:moveTo>
                  <a:pt x="815" y="522"/>
                </a:moveTo>
                <a:cubicBezTo>
                  <a:pt x="788" y="484"/>
                  <a:pt x="782" y="351"/>
                  <a:pt x="653" y="288"/>
                </a:cubicBezTo>
                <a:cubicBezTo>
                  <a:pt x="524" y="225"/>
                  <a:pt x="82" y="192"/>
                  <a:pt x="41" y="144"/>
                </a:cubicBezTo>
                <a:cubicBezTo>
                  <a:pt x="0" y="96"/>
                  <a:pt x="331" y="30"/>
                  <a:pt x="407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94" name="Freeform 439"/>
          <p:cNvSpPr>
            <a:spLocks/>
          </p:cNvSpPr>
          <p:nvPr/>
        </p:nvSpPr>
        <p:spPr bwMode="auto">
          <a:xfrm>
            <a:off x="3798888" y="4092575"/>
            <a:ext cx="347662" cy="577850"/>
          </a:xfrm>
          <a:custGeom>
            <a:avLst/>
            <a:gdLst>
              <a:gd name="T0" fmla="*/ 89 w 299"/>
              <a:gd name="T1" fmla="*/ 498 h 498"/>
              <a:gd name="T2" fmla="*/ 35 w 299"/>
              <a:gd name="T3" fmla="*/ 108 h 498"/>
              <a:gd name="T4" fmla="*/ 299 w 299"/>
              <a:gd name="T5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9" h="498">
                <a:moveTo>
                  <a:pt x="89" y="498"/>
                </a:moveTo>
                <a:cubicBezTo>
                  <a:pt x="80" y="433"/>
                  <a:pt x="0" y="191"/>
                  <a:pt x="35" y="108"/>
                </a:cubicBezTo>
                <a:cubicBezTo>
                  <a:pt x="70" y="25"/>
                  <a:pt x="244" y="22"/>
                  <a:pt x="299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95" name="Freeform 440"/>
          <p:cNvSpPr>
            <a:spLocks/>
          </p:cNvSpPr>
          <p:nvPr/>
        </p:nvSpPr>
        <p:spPr bwMode="auto">
          <a:xfrm>
            <a:off x="5248275" y="4113213"/>
            <a:ext cx="849313" cy="563562"/>
          </a:xfrm>
          <a:custGeom>
            <a:avLst/>
            <a:gdLst>
              <a:gd name="T0" fmla="*/ 0 w 732"/>
              <a:gd name="T1" fmla="*/ 486 h 486"/>
              <a:gd name="T2" fmla="*/ 78 w 732"/>
              <a:gd name="T3" fmla="*/ 264 h 486"/>
              <a:gd name="T4" fmla="*/ 348 w 732"/>
              <a:gd name="T5" fmla="*/ 96 h 486"/>
              <a:gd name="T6" fmla="*/ 732 w 732"/>
              <a:gd name="T7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486">
                <a:moveTo>
                  <a:pt x="0" y="486"/>
                </a:moveTo>
                <a:cubicBezTo>
                  <a:pt x="12" y="449"/>
                  <a:pt x="20" y="329"/>
                  <a:pt x="78" y="264"/>
                </a:cubicBezTo>
                <a:cubicBezTo>
                  <a:pt x="136" y="199"/>
                  <a:pt x="239" y="140"/>
                  <a:pt x="348" y="96"/>
                </a:cubicBezTo>
                <a:cubicBezTo>
                  <a:pt x="457" y="52"/>
                  <a:pt x="652" y="20"/>
                  <a:pt x="732" y="0"/>
                </a:cubicBezTo>
              </a:path>
            </a:pathLst>
          </a:custGeom>
          <a:noFill/>
          <a:ln w="19050" cap="flat" cmpd="sng">
            <a:solidFill>
              <a:srgbClr val="40458C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990600" y="2086771"/>
            <a:ext cx="8114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0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2476992" y="1783950"/>
            <a:ext cx="19648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FF"/>
                </a:solidFill>
              </a:rPr>
              <a:t>After sorting</a:t>
            </a:r>
          </a:p>
          <a:p>
            <a:r>
              <a:rPr lang="en-US" sz="2000" b="1" i="0" dirty="0">
                <a:solidFill>
                  <a:srgbClr val="0000FF"/>
                </a:solidFill>
              </a:rPr>
              <a:t>on LSD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572000" y="1476173"/>
            <a:ext cx="17219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0" dirty="0">
                <a:solidFill>
                  <a:srgbClr val="0000FF"/>
                </a:solidFill>
              </a:rPr>
              <a:t>After sorting</a:t>
            </a:r>
          </a:p>
          <a:p>
            <a:r>
              <a:rPr lang="en-US" sz="2000" b="1" i="0" dirty="0">
                <a:solidFill>
                  <a:srgbClr val="0000FF"/>
                </a:solidFill>
              </a:rPr>
              <a:t>on middle </a:t>
            </a:r>
          </a:p>
          <a:p>
            <a:r>
              <a:rPr lang="en-US" sz="2000" b="1" i="0" dirty="0">
                <a:solidFill>
                  <a:srgbClr val="0000FF"/>
                </a:solidFill>
              </a:rPr>
              <a:t>digit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6466347" y="1791988"/>
            <a:ext cx="1721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0" dirty="0">
                <a:solidFill>
                  <a:srgbClr val="0000FF"/>
                </a:solidFill>
              </a:rPr>
              <a:t>After sorting</a:t>
            </a:r>
          </a:p>
          <a:p>
            <a:r>
              <a:rPr lang="en-US" sz="2000" b="1" i="0" dirty="0">
                <a:solidFill>
                  <a:srgbClr val="0000FF"/>
                </a:solidFill>
              </a:rPr>
              <a:t>on  MSD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5863"/>
            <a:ext cx="847725" cy="419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67000"/>
            <a:ext cx="1019175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814" y="2665863"/>
            <a:ext cx="904875" cy="420052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720" y="2665863"/>
            <a:ext cx="1009650" cy="41910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930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036860" cy="1143000"/>
          </a:xfrm>
        </p:spPr>
        <p:txBody>
          <a:bodyPr/>
          <a:lstStyle/>
          <a:p>
            <a:r>
              <a:rPr lang="en-US" dirty="0"/>
              <a:t>Radix-Sort for Binary Numbers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65245" y="3693855"/>
            <a:ext cx="8001000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binaryRadixSort</a:t>
            </a: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sequence </a:t>
            </a:r>
            <a:r>
              <a:rPr lang="en-US" sz="2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0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-bit integers </a:t>
            </a: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sequence </a:t>
            </a:r>
            <a:r>
              <a:rPr lang="en-US" sz="2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replace 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each element </a:t>
            </a:r>
            <a:r>
              <a:rPr lang="en-US" sz="2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		of </a:t>
            </a:r>
            <a:r>
              <a:rPr lang="en-US" sz="2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 with the item (0</a:t>
            </a:r>
            <a:r>
              <a:rPr lang="en-US" sz="20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en-US" sz="2000" i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the key 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(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 x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of 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with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 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20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bucketSort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 </a:t>
            </a:r>
            <a:r>
              <a:rPr lang="en-US" sz="20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42458"/>
              </p:ext>
            </p:extLst>
          </p:nvPr>
        </p:nvGraphicFramePr>
        <p:xfrm>
          <a:off x="6646460" y="12700"/>
          <a:ext cx="2514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Clip" r:id="rId3" imgW="1867680" imgH="1235520" progId="MS_ClipArt_Gallery.5">
                  <p:embed/>
                </p:oleObj>
              </mc:Choice>
              <mc:Fallback>
                <p:oleObj name="Clip" r:id="rId3" imgW="1867680" imgH="12355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460" y="12700"/>
                        <a:ext cx="2514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85717" y="1892300"/>
            <a:ext cx="8044218" cy="1034129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808000"/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RadixSort(A, 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1.  for i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1 to 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2.      do use a stable sort to sort array A on digit i</a:t>
            </a:r>
          </a:p>
        </p:txBody>
      </p:sp>
    </p:spTree>
    <p:extLst>
      <p:ext uri="{BB962C8B-B14F-4D97-AF65-F5344CB8AC3E}">
        <p14:creationId xmlns:p14="http://schemas.microsoft.com/office/powerpoint/2010/main" val="31454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533400"/>
          </a:xfrm>
        </p:spPr>
        <p:txBody>
          <a:bodyPr/>
          <a:lstStyle/>
          <a:p>
            <a:r>
              <a:rPr lang="en-US" sz="2400"/>
              <a:t>Sorting a sequence of 4-bit integers</a:t>
            </a:r>
          </a:p>
        </p:txBody>
      </p:sp>
      <p:grpSp>
        <p:nvGrpSpPr>
          <p:cNvPr id="183309" name="Group 13"/>
          <p:cNvGrpSpPr>
            <a:grpSpLocks/>
          </p:cNvGrpSpPr>
          <p:nvPr/>
        </p:nvGrpSpPr>
        <p:grpSpPr bwMode="auto">
          <a:xfrm>
            <a:off x="1066800" y="2438400"/>
            <a:ext cx="685800" cy="3429000"/>
            <a:chOff x="816" y="1488"/>
            <a:chExt cx="432" cy="2160"/>
          </a:xfrm>
          <a:solidFill>
            <a:schemeClr val="bg1">
              <a:lumMod val="95000"/>
            </a:schemeClr>
          </a:solidFill>
        </p:grpSpPr>
        <p:cxnSp>
          <p:nvCxnSpPr>
            <p:cNvPr id="183301" name="AutoShape 5"/>
            <p:cNvCxnSpPr>
              <a:cxnSpLocks noChangeShapeType="1"/>
              <a:stCxn id="183302" idx="2"/>
              <a:endCxn id="183306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302" name="AutoShape 6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panose="02020603050405020304" pitchFamily="18" charset="0"/>
                </a:rPr>
                <a:t>1001</a:t>
              </a:r>
              <a:endParaRPr 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183303" name="AutoShape 7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panose="02020603050405020304" pitchFamily="18" charset="0"/>
                </a:rPr>
                <a:t>0010</a:t>
              </a:r>
              <a:endParaRPr 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183304" name="AutoShape 8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panose="02020603050405020304" pitchFamily="18" charset="0"/>
                </a:rPr>
                <a:t>1101</a:t>
              </a:r>
              <a:endParaRPr 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183305" name="AutoShape 9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panose="02020603050405020304" pitchFamily="18" charset="0"/>
                </a:rPr>
                <a:t>0001</a:t>
              </a:r>
              <a:endParaRPr lang="en-US" b="1" i="1">
                <a:latin typeface="Times New Roman" panose="02020603050405020304" pitchFamily="18" charset="0"/>
              </a:endParaRPr>
            </a:p>
          </p:txBody>
        </p:sp>
        <p:sp>
          <p:nvSpPr>
            <p:cNvPr id="183306" name="AutoShape 10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panose="02020603050405020304" pitchFamily="18" charset="0"/>
                </a:rPr>
                <a:t>1110</a:t>
              </a:r>
              <a:endParaRPr lang="en-US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3338" name="Group 42"/>
          <p:cNvGrpSpPr>
            <a:grpSpLocks/>
          </p:cNvGrpSpPr>
          <p:nvPr/>
        </p:nvGrpSpPr>
        <p:grpSpPr bwMode="auto">
          <a:xfrm>
            <a:off x="2743200" y="2438400"/>
            <a:ext cx="685800" cy="3429000"/>
            <a:chOff x="1728" y="1536"/>
            <a:chExt cx="432" cy="2160"/>
          </a:xfrm>
          <a:solidFill>
            <a:schemeClr val="bg1">
              <a:lumMod val="95000"/>
            </a:schemeClr>
          </a:solidFill>
        </p:grpSpPr>
        <p:cxnSp>
          <p:nvCxnSpPr>
            <p:cNvPr id="183311" name="AutoShape 15"/>
            <p:cNvCxnSpPr>
              <a:cxnSpLocks noChangeShapeType="1"/>
              <a:stCxn id="183312" idx="2"/>
              <a:endCxn id="183316" idx="0"/>
            </p:cNvCxnSpPr>
            <p:nvPr/>
          </p:nvCxnSpPr>
          <p:spPr bwMode="auto">
            <a:xfrm>
              <a:off x="1944" y="1830"/>
              <a:ext cx="0" cy="15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312" name="AutoShape 16"/>
            <p:cNvSpPr>
              <a:spLocks noChangeArrowheads="1"/>
            </p:cNvSpPr>
            <p:nvPr/>
          </p:nvSpPr>
          <p:spPr bwMode="auto">
            <a:xfrm>
              <a:off x="1728" y="1536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001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3313" name="AutoShape 17"/>
            <p:cNvSpPr>
              <a:spLocks noChangeArrowheads="1"/>
            </p:cNvSpPr>
            <p:nvPr/>
          </p:nvSpPr>
          <p:spPr bwMode="auto">
            <a:xfrm>
              <a:off x="1728" y="2004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111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3314" name="AutoShape 18"/>
            <p:cNvSpPr>
              <a:spLocks noChangeArrowheads="1"/>
            </p:cNvSpPr>
            <p:nvPr/>
          </p:nvSpPr>
          <p:spPr bwMode="auto">
            <a:xfrm>
              <a:off x="1728" y="247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100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3315" name="AutoShape 19"/>
            <p:cNvSpPr>
              <a:spLocks noChangeArrowheads="1"/>
            </p:cNvSpPr>
            <p:nvPr/>
          </p:nvSpPr>
          <p:spPr bwMode="auto">
            <a:xfrm>
              <a:off x="1728" y="294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110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3316" name="AutoShape 20"/>
            <p:cNvSpPr>
              <a:spLocks noChangeArrowheads="1"/>
            </p:cNvSpPr>
            <p:nvPr/>
          </p:nvSpPr>
          <p:spPr bwMode="auto">
            <a:xfrm>
              <a:off x="1728" y="3408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000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3317" name="Group 21"/>
          <p:cNvGrpSpPr>
            <a:grpSpLocks/>
          </p:cNvGrpSpPr>
          <p:nvPr/>
        </p:nvGrpSpPr>
        <p:grpSpPr bwMode="auto">
          <a:xfrm>
            <a:off x="4419600" y="2438400"/>
            <a:ext cx="685800" cy="3429000"/>
            <a:chOff x="816" y="1488"/>
            <a:chExt cx="432" cy="2160"/>
          </a:xfrm>
          <a:solidFill>
            <a:schemeClr val="bg1">
              <a:lumMod val="95000"/>
            </a:schemeClr>
          </a:solidFill>
        </p:grpSpPr>
        <p:cxnSp>
          <p:nvCxnSpPr>
            <p:cNvPr id="183318" name="AutoShape 22"/>
            <p:cNvCxnSpPr>
              <a:cxnSpLocks noChangeShapeType="1"/>
              <a:stCxn id="183319" idx="2"/>
              <a:endCxn id="183323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319" name="AutoShape 23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10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</a:rPr>
                <a:t>1</a:t>
              </a:r>
              <a:endParaRPr 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3320" name="AutoShape 24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11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3321" name="AutoShape 25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00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3322" name="AutoShape 26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00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3323" name="AutoShape 27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11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83324" name="Group 28"/>
          <p:cNvGrpSpPr>
            <a:grpSpLocks/>
          </p:cNvGrpSpPr>
          <p:nvPr/>
        </p:nvGrpSpPr>
        <p:grpSpPr bwMode="auto">
          <a:xfrm>
            <a:off x="6096000" y="2438400"/>
            <a:ext cx="685800" cy="3429000"/>
            <a:chOff x="816" y="1488"/>
            <a:chExt cx="432" cy="2160"/>
          </a:xfrm>
          <a:solidFill>
            <a:schemeClr val="bg1">
              <a:lumMod val="95000"/>
            </a:schemeClr>
          </a:solidFill>
        </p:grpSpPr>
        <p:cxnSp>
          <p:nvCxnSpPr>
            <p:cNvPr id="183325" name="AutoShape 29"/>
            <p:cNvCxnSpPr>
              <a:cxnSpLocks noChangeShapeType="1"/>
              <a:stCxn id="183326" idx="2"/>
              <a:endCxn id="183330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326" name="AutoShape 30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</a:rPr>
                <a:t>01</a:t>
              </a:r>
              <a:endParaRPr 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3327" name="AutoShape 31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0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83328" name="AutoShape 32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0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3329" name="AutoShape 33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83330" name="AutoShape 34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panose="02020603050405020304" pitchFamily="18" charset="0"/>
                </a:rPr>
                <a:t>1</a:t>
              </a:r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83331" name="Group 35"/>
          <p:cNvGrpSpPr>
            <a:grpSpLocks/>
          </p:cNvGrpSpPr>
          <p:nvPr/>
        </p:nvGrpSpPr>
        <p:grpSpPr bwMode="auto">
          <a:xfrm>
            <a:off x="7772400" y="2438400"/>
            <a:ext cx="685800" cy="3429000"/>
            <a:chOff x="816" y="1488"/>
            <a:chExt cx="432" cy="2160"/>
          </a:xfrm>
          <a:solidFill>
            <a:schemeClr val="bg1">
              <a:lumMod val="95000"/>
            </a:schemeClr>
          </a:solidFill>
        </p:grpSpPr>
        <p:cxnSp>
          <p:nvCxnSpPr>
            <p:cNvPr id="183332" name="AutoShape 36"/>
            <p:cNvCxnSpPr>
              <a:cxnSpLocks noChangeShapeType="1"/>
              <a:stCxn id="183333" idx="2"/>
              <a:endCxn id="183337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3333" name="AutoShape 37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183334" name="AutoShape 38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</a:rPr>
                <a:t>010</a:t>
              </a:r>
            </a:p>
          </p:txBody>
        </p:sp>
        <p:sp>
          <p:nvSpPr>
            <p:cNvPr id="183335" name="AutoShape 39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183336" name="AutoShape 40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183337" name="AutoShape 41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</a:rPr>
                <a:t>110</a:t>
              </a:r>
            </a:p>
          </p:txBody>
        </p:sp>
      </p:grpSp>
      <p:sp>
        <p:nvSpPr>
          <p:cNvPr id="183339" name="AutoShape 43"/>
          <p:cNvSpPr>
            <a:spLocks noChangeArrowheads="1"/>
          </p:cNvSpPr>
          <p:nvPr/>
        </p:nvSpPr>
        <p:spPr bwMode="auto">
          <a:xfrm rot="-5400000">
            <a:off x="20574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3340" name="AutoShape 44"/>
          <p:cNvSpPr>
            <a:spLocks noChangeArrowheads="1"/>
          </p:cNvSpPr>
          <p:nvPr/>
        </p:nvSpPr>
        <p:spPr bwMode="auto">
          <a:xfrm rot="-5400000">
            <a:off x="37338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3341" name="AutoShape 45"/>
          <p:cNvSpPr>
            <a:spLocks noChangeArrowheads="1"/>
          </p:cNvSpPr>
          <p:nvPr/>
        </p:nvSpPr>
        <p:spPr bwMode="auto">
          <a:xfrm rot="-5400000">
            <a:off x="54102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3342" name="AutoShape 46"/>
          <p:cNvSpPr>
            <a:spLocks noChangeArrowheads="1"/>
          </p:cNvSpPr>
          <p:nvPr/>
        </p:nvSpPr>
        <p:spPr bwMode="auto">
          <a:xfrm rot="-5400000">
            <a:off x="70866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83343" name="Object 47"/>
          <p:cNvGraphicFramePr>
            <a:graphicFrameLocks noChangeAspect="1"/>
          </p:cNvGraphicFramePr>
          <p:nvPr/>
        </p:nvGraphicFramePr>
        <p:xfrm>
          <a:off x="7010400" y="304800"/>
          <a:ext cx="1752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Clip" r:id="rId3" imgW="1867680" imgH="1235520" progId="MS_ClipArt_Gallery.5">
                  <p:embed/>
                </p:oleObj>
              </mc:Choice>
              <mc:Fallback>
                <p:oleObj name="Clip" r:id="rId3" imgW="1867680" imgH="12355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"/>
                        <a:ext cx="1752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3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9" grpId="0" animBg="1"/>
      <p:bldP spid="183340" grpId="0" animBg="1"/>
      <p:bldP spid="183341" grpId="0" animBg="1"/>
      <p:bldP spid="1833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200"/>
                <a:ext cx="8156448" cy="4495800"/>
              </a:xfr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digits each, where each digit may take up to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possible values, </a:t>
                </a:r>
                <a:endParaRPr lang="en-US" dirty="0" smtClean="0"/>
              </a:p>
              <a:p>
                <a:r>
                  <a:rPr lang="en-US" dirty="0" smtClean="0"/>
                  <a:t>So, Radix Sort correctly </a:t>
                </a:r>
                <a:r>
                  <a:rPr lang="en-US" dirty="0"/>
                  <a:t>sorts the numbers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One pass of sorting per digit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(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assuming that we use counting sort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passes (for each digit)</a:t>
                </a:r>
              </a:p>
            </p:txBody>
          </p:sp>
        </mc:Choice>
        <mc:Fallback xmlns="">
          <p:sp>
            <p:nvSpPr>
              <p:cNvPr id="3522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8156448" cy="4495800"/>
              </a:xfrm>
              <a:blipFill rotWithShape="0">
                <a:blip r:embed="rId3"/>
                <a:stretch>
                  <a:fillRect l="-299" t="-1493" r="-4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Tamassia. John Wiley &amp; Sons.</a:t>
            </a:r>
          </a:p>
          <a:p>
            <a:r>
              <a:rPr lang="en-CA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Cormen, Charles E. Leiserson, Ronald L. Rivest, Clifford Stein.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Sort (</a:t>
            </a:r>
            <a:r>
              <a:rPr lang="en-US" dirty="0" err="1" smtClean="0"/>
              <a:t>Cormen</a:t>
            </a:r>
            <a:r>
              <a:rPr lang="en-US" dirty="0" smtClean="0"/>
              <a:t> Book)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3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498600"/>
                <a:ext cx="8153400" cy="4495800"/>
              </a:xfr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Assumptions: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Sort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integers which are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 …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 the order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each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number of elements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into </a:t>
                </a:r>
                <a:r>
                  <a:rPr lang="en-US" dirty="0">
                    <a:solidFill>
                      <a:schemeClr val="tx1"/>
                    </a:solidFill>
                  </a:rPr>
                  <a:t>its correct position in the output array</a:t>
                </a:r>
              </a:p>
            </p:txBody>
          </p:sp>
        </mc:Choice>
        <mc:Fallback xmlns="">
          <p:sp>
            <p:nvSpPr>
              <p:cNvPr id="314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498600"/>
                <a:ext cx="8153400" cy="4495800"/>
              </a:xfrm>
              <a:blipFill rotWithShape="0">
                <a:blip r:embed="rId3"/>
                <a:stretch>
                  <a:fillRect l="-299" t="-1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312292"/>
            <a:ext cx="8153400" cy="990600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517204"/>
            <a:ext cx="8153400" cy="61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smtClean="0"/>
              <a:t>Find the number of times A[</a:t>
            </a:r>
            <a:r>
              <a:rPr lang="en-US" i="0" dirty="0" err="1" smtClean="0"/>
              <a:t>i</a:t>
            </a:r>
            <a:r>
              <a:rPr lang="en-US" i="0" dirty="0" smtClean="0"/>
              <a:t>] appears in A</a:t>
            </a:r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37572"/>
              </p:ext>
            </p:extLst>
          </p:nvPr>
        </p:nvGraphicFramePr>
        <p:xfrm>
          <a:off x="1893888" y="220469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5673" y="2132919"/>
            <a:ext cx="1143000" cy="43275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Input: A </a:t>
            </a:r>
            <a:endParaRPr lang="en-CA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65297"/>
              </p:ext>
            </p:extLst>
          </p:nvPr>
        </p:nvGraphicFramePr>
        <p:xfrm>
          <a:off x="1844592" y="2728162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08142" y="3009390"/>
            <a:ext cx="1143000" cy="43275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C:</a:t>
            </a:r>
            <a:endParaRPr lang="en-CA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8600" y="1511892"/>
            <a:ext cx="8153400" cy="62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smtClean="0"/>
              <a:t>Find the number of times A[</a:t>
            </a:r>
            <a:r>
              <a:rPr lang="en-US" i="0" dirty="0" err="1" smtClean="0"/>
              <a:t>i</a:t>
            </a:r>
            <a:r>
              <a:rPr lang="en-US" i="0" dirty="0" smtClean="0"/>
              <a:t>] appears in A</a:t>
            </a:r>
            <a:endParaRPr lang="en-US" i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34236" y="3631445"/>
                <a:ext cx="2203877" cy="43275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236" y="3631445"/>
                <a:ext cx="2203877" cy="432755"/>
              </a:xfrm>
              <a:prstGeom prst="rect">
                <a:avLst/>
              </a:prstGeom>
              <a:blipFill rotWithShape="0">
                <a:blip r:embed="rId3"/>
                <a:stretch>
                  <a:fillRect t="-12162" b="-31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926504" y="3631444"/>
            <a:ext cx="2203877" cy="4327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C[A[</a:t>
            </a:r>
            <a:r>
              <a:rPr lang="en-CA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]]++</a:t>
            </a:r>
            <a:endParaRPr lang="en-CA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636" y="4490616"/>
            <a:ext cx="1082154" cy="366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endParaRPr lang="en-CA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65176"/>
              </p:ext>
            </p:extLst>
          </p:nvPr>
        </p:nvGraphicFramePr>
        <p:xfrm>
          <a:off x="1915236" y="4127975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37949" y="5335212"/>
            <a:ext cx="1082154" cy="366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  <a:endParaRPr lang="en-CA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12265"/>
              </p:ext>
            </p:extLst>
          </p:nvPr>
        </p:nvGraphicFramePr>
        <p:xfrm>
          <a:off x="1909549" y="4972571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5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9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312292"/>
            <a:ext cx="8153400" cy="990600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1(Cont.)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517204"/>
            <a:ext cx="8153400" cy="61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smtClean="0"/>
              <a:t>Find the number of times A[</a:t>
            </a:r>
            <a:r>
              <a:rPr lang="en-US" i="0" dirty="0" err="1" smtClean="0"/>
              <a:t>i</a:t>
            </a:r>
            <a:r>
              <a:rPr lang="en-US" i="0" dirty="0" smtClean="0"/>
              <a:t>] appears in A</a:t>
            </a:r>
            <a:endParaRPr lang="en-US" i="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5275"/>
              </p:ext>
            </p:extLst>
          </p:nvPr>
        </p:nvGraphicFramePr>
        <p:xfrm>
          <a:off x="1893888" y="220469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5673" y="2132919"/>
            <a:ext cx="1143000" cy="43275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Input: A </a:t>
            </a:r>
            <a:endParaRPr lang="en-CA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28600" y="1511892"/>
            <a:ext cx="8153400" cy="62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smtClean="0"/>
              <a:t>Find the number of times A[</a:t>
            </a:r>
            <a:r>
              <a:rPr lang="en-US" i="0" dirty="0" err="1" smtClean="0"/>
              <a:t>i</a:t>
            </a:r>
            <a:r>
              <a:rPr lang="en-US" i="0" dirty="0" smtClean="0"/>
              <a:t>] appears in A</a:t>
            </a:r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9321" y="3182041"/>
            <a:ext cx="1082154" cy="366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A[3]</a:t>
            </a:r>
            <a:endParaRPr lang="en-CA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46439"/>
              </p:ext>
            </p:extLst>
          </p:nvPr>
        </p:nvGraphicFramePr>
        <p:xfrm>
          <a:off x="1930921" y="2819400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878243" y="4629841"/>
            <a:ext cx="1575511" cy="366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86171"/>
              </p:ext>
            </p:extLst>
          </p:nvPr>
        </p:nvGraphicFramePr>
        <p:xfrm>
          <a:off x="2743200" y="4267200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819400" y="5486400"/>
            <a:ext cx="3810000" cy="43275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Histogram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7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17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5322888" y="222250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 dirty="0">
              <a:solidFill>
                <a:srgbClr val="DD011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489744" y="1529159"/>
                <a:ext cx="8153400" cy="621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ＭＳ Ｐゴシック" charset="0"/>
                  </a:defRPr>
                </a:lvl1pPr>
                <a:lvl2pPr marL="639763" indent="-273050" algn="l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2400" kern="120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ＭＳ Ｐゴシック" pitchFamily="27" charset="-128"/>
                    <a:cs typeface="+mn-cs"/>
                  </a:defRPr>
                </a:lvl2pPr>
                <a:lvl3pPr marL="9144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3pPr>
                <a:lvl4pPr marL="13716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BB1C9"/>
                  </a:buClr>
                  <a:buSzPct val="7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4pPr>
                <a:lvl5pPr marL="1828800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6585CF"/>
                  </a:buClr>
                  <a:buSzPct val="65000"/>
                  <a:buFont typeface="Wingdings" panose="05000000000000000000" pitchFamily="2" charset="2"/>
                  <a:buChar char=""/>
                  <a:defRPr kern="1200">
                    <a:solidFill>
                      <a:schemeClr val="tx1"/>
                    </a:solidFill>
                    <a:latin typeface="+mn-lt"/>
                    <a:ea typeface="ＭＳ Ｐゴシック" pitchFamily="27" charset="-128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 smtClean="0"/>
                  <a:t>Find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i="0" dirty="0"/>
                  <a:t>; (i.e., cumulative sums)</a:t>
                </a:r>
              </a:p>
              <a:p>
                <a:endParaRPr lang="en-US" i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744" y="1529159"/>
                <a:ext cx="8153400" cy="621027"/>
              </a:xfrm>
              <a:prstGeom prst="rect">
                <a:avLst/>
              </a:prstGeom>
              <a:blipFill rotWithShape="0">
                <a:blip r:embed="rId3"/>
                <a:stretch>
                  <a:fillRect l="-299" t="-10784" b="-107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86121"/>
              </p:ext>
            </p:extLst>
          </p:nvPr>
        </p:nvGraphicFramePr>
        <p:xfrm>
          <a:off x="1752600" y="2514600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CA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08689"/>
              </p:ext>
            </p:extLst>
          </p:nvPr>
        </p:nvGraphicFramePr>
        <p:xfrm>
          <a:off x="1752600" y="4343400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90800" y="3701471"/>
            <a:ext cx="309571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nn-NO" i="0" dirty="0"/>
              <a:t>C[ i ] ← C[ i ] + C[i -1]</a:t>
            </a:r>
          </a:p>
        </p:txBody>
      </p:sp>
    </p:spTree>
    <p:extLst>
      <p:ext uri="{BB962C8B-B14F-4D97-AF65-F5344CB8AC3E}">
        <p14:creationId xmlns:p14="http://schemas.microsoft.com/office/powerpoint/2010/main" val="6004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4327525" y="3149600"/>
            <a:ext cx="7461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952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from the last element of A </a:t>
            </a:r>
          </a:p>
          <a:p>
            <a:r>
              <a:rPr lang="en-US" dirty="0" smtClean="0"/>
              <a:t>Place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at its correct place in the output array</a:t>
            </a:r>
          </a:p>
          <a:p>
            <a:r>
              <a:rPr lang="en-US" dirty="0"/>
              <a:t>Decrease C[A[</a:t>
            </a:r>
            <a:r>
              <a:rPr lang="en-US" dirty="0" err="1"/>
              <a:t>i</a:t>
            </a:r>
            <a:r>
              <a:rPr lang="en-US" dirty="0"/>
              <a:t>]] by one</a:t>
            </a:r>
          </a:p>
        </p:txBody>
      </p:sp>
    </p:spTree>
    <p:extLst>
      <p:ext uri="{BB962C8B-B14F-4D97-AF65-F5344CB8AC3E}">
        <p14:creationId xmlns:p14="http://schemas.microsoft.com/office/powerpoint/2010/main" val="17591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9364" y="381000"/>
            <a:ext cx="8229600" cy="9064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02" name="Table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73317"/>
              </p:ext>
            </p:extLst>
          </p:nvPr>
        </p:nvGraphicFramePr>
        <p:xfrm>
          <a:off x="609600" y="1600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Table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18550"/>
              </p:ext>
            </p:extLst>
          </p:nvPr>
        </p:nvGraphicFramePr>
        <p:xfrm>
          <a:off x="595857" y="2006600"/>
          <a:ext cx="457200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Table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37105"/>
              </p:ext>
            </p:extLst>
          </p:nvPr>
        </p:nvGraphicFramePr>
        <p:xfrm>
          <a:off x="609600" y="320929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5" name="Rectangle 304"/>
          <p:cNvSpPr/>
          <p:nvPr/>
        </p:nvSpPr>
        <p:spPr>
          <a:xfrm>
            <a:off x="609600" y="2773680"/>
            <a:ext cx="7010400" cy="36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A[8](3) means output location C[3]</a:t>
            </a:r>
          </a:p>
        </p:txBody>
      </p:sp>
      <p:graphicFrame>
        <p:nvGraphicFramePr>
          <p:cNvPr id="307" name="Table 3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7225"/>
              </p:ext>
            </p:extLst>
          </p:nvPr>
        </p:nvGraphicFramePr>
        <p:xfrm>
          <a:off x="609600" y="3992880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6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8" name="Rectangle 307"/>
          <p:cNvSpPr/>
          <p:nvPr/>
        </p:nvSpPr>
        <p:spPr>
          <a:xfrm>
            <a:off x="599364" y="4751474"/>
            <a:ext cx="7010400" cy="36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A[7](0) means output location C[0]</a:t>
            </a:r>
            <a:endParaRPr lang="en-CA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09" name="Table 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96582"/>
              </p:ext>
            </p:extLst>
          </p:nvPr>
        </p:nvGraphicFramePr>
        <p:xfrm>
          <a:off x="599364" y="5181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CA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CA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CA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CA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CA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CA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CA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Table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02165"/>
              </p:ext>
            </p:extLst>
          </p:nvPr>
        </p:nvGraphicFramePr>
        <p:xfrm>
          <a:off x="599364" y="5965190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6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934200" y="3581400"/>
            <a:ext cx="2133600" cy="308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B: Output Array </a:t>
            </a:r>
            <a:endParaRPr lang="en-CA" dirty="0"/>
          </a:p>
        </p:txBody>
      </p:sp>
      <p:sp>
        <p:nvSpPr>
          <p:cNvPr id="312" name="Rectangle 311"/>
          <p:cNvSpPr/>
          <p:nvPr/>
        </p:nvSpPr>
        <p:spPr>
          <a:xfrm>
            <a:off x="6900081" y="5603759"/>
            <a:ext cx="2133600" cy="308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B: Output Array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2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  <p:bldP spid="308" grpId="0" animBg="1"/>
      <p:bldP spid="2" grpId="0" animBg="1"/>
      <p:bldP spid="3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5421"/>
            <a:ext cx="8229600" cy="9064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302" name="Table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2700"/>
              </p:ext>
            </p:extLst>
          </p:nvPr>
        </p:nvGraphicFramePr>
        <p:xfrm>
          <a:off x="609600" y="1600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8" name="Rectangle 307"/>
          <p:cNvSpPr/>
          <p:nvPr/>
        </p:nvSpPr>
        <p:spPr>
          <a:xfrm>
            <a:off x="609600" y="2743305"/>
            <a:ext cx="7010400" cy="36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A[6](3) means output location C[3]</a:t>
            </a:r>
            <a:endParaRPr lang="en-CA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09" name="Table 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77942"/>
              </p:ext>
            </p:extLst>
          </p:nvPr>
        </p:nvGraphicFramePr>
        <p:xfrm>
          <a:off x="609600" y="31734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Table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65071"/>
              </p:ext>
            </p:extLst>
          </p:nvPr>
        </p:nvGraphicFramePr>
        <p:xfrm>
          <a:off x="609600" y="3957021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09600" y="4876905"/>
            <a:ext cx="7010400" cy="366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A[5](2) means output location C[2]</a:t>
            </a:r>
            <a:endParaRPr lang="en-CA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18125"/>
              </p:ext>
            </p:extLst>
          </p:nvPr>
        </p:nvGraphicFramePr>
        <p:xfrm>
          <a:off x="609600" y="53070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9525"/>
              </p:ext>
            </p:extLst>
          </p:nvPr>
        </p:nvGraphicFramePr>
        <p:xfrm>
          <a:off x="609600" y="6090621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946711" y="3531149"/>
            <a:ext cx="2133600" cy="308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B: Output Array 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6939887" y="5687724"/>
            <a:ext cx="2133600" cy="308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B: Output Array </a:t>
            </a:r>
            <a:endParaRPr lang="en-CA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44754"/>
              </p:ext>
            </p:extLst>
          </p:nvPr>
        </p:nvGraphicFramePr>
        <p:xfrm>
          <a:off x="609600" y="2011785"/>
          <a:ext cx="4572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b="1" kern="1200" noProof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CA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2215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2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6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7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8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9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12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9553</TotalTime>
  <Words>1325</Words>
  <Application>Microsoft Office PowerPoint</Application>
  <PresentationFormat>On-screen Show (4:3)</PresentationFormat>
  <Paragraphs>636</Paragraphs>
  <Slides>25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ＭＳ Ｐゴシック</vt:lpstr>
      <vt:lpstr>Arabic Typesetting</vt:lpstr>
      <vt:lpstr>Arial</vt:lpstr>
      <vt:lpstr>Cambria Math</vt:lpstr>
      <vt:lpstr>Comic Sans MS</vt:lpstr>
      <vt:lpstr>Courier New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Clip</vt:lpstr>
      <vt:lpstr>PowerPoint Presentation</vt:lpstr>
      <vt:lpstr>PowerPoint Presentation</vt:lpstr>
      <vt:lpstr>Counting Sort (Cormen Book)</vt:lpstr>
      <vt:lpstr>Step 1</vt:lpstr>
      <vt:lpstr>Step 1(Cont.)</vt:lpstr>
      <vt:lpstr>Step 2</vt:lpstr>
      <vt:lpstr>Algorithm</vt:lpstr>
      <vt:lpstr>Example</vt:lpstr>
      <vt:lpstr>Example</vt:lpstr>
      <vt:lpstr>Example</vt:lpstr>
      <vt:lpstr>Example</vt:lpstr>
      <vt:lpstr>Counting Sort and analysis</vt:lpstr>
      <vt:lpstr>Analysis of Counting Sort</vt:lpstr>
      <vt:lpstr>Bucket-Sort (§ 4.5.1)</vt:lpstr>
      <vt:lpstr>Bucket-Sort (§ 4.5.1)</vt:lpstr>
      <vt:lpstr>Example</vt:lpstr>
      <vt:lpstr>Properties and Extensions</vt:lpstr>
      <vt:lpstr>Radix-Sort for Binary Numbers</vt:lpstr>
      <vt:lpstr>Radix Sort</vt:lpstr>
      <vt:lpstr>An Example</vt:lpstr>
      <vt:lpstr>Radix-Sort for Binary Numbers</vt:lpstr>
      <vt:lpstr>Example</vt:lpstr>
      <vt:lpstr>Analysis of Radix Sort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582</cp:revision>
  <cp:lastPrinted>2010-08-24T17:19:38Z</cp:lastPrinted>
  <dcterms:created xsi:type="dcterms:W3CDTF">2010-08-24T16:58:28Z</dcterms:created>
  <dcterms:modified xsi:type="dcterms:W3CDTF">2016-05-31T16:32:09Z</dcterms:modified>
</cp:coreProperties>
</file>