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33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54" r:id="rId11"/>
    <p:sldId id="345" r:id="rId12"/>
    <p:sldId id="346" r:id="rId13"/>
    <p:sldId id="347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3" r:id="rId22"/>
    <p:sldId id="362" r:id="rId23"/>
    <p:sldId id="364" r:id="rId24"/>
    <p:sldId id="365" r:id="rId25"/>
    <p:sldId id="367" r:id="rId26"/>
    <p:sldId id="366" r:id="rId27"/>
    <p:sldId id="369" r:id="rId28"/>
    <p:sldId id="368" r:id="rId29"/>
    <p:sldId id="348" r:id="rId30"/>
    <p:sldId id="305" r:id="rId31"/>
    <p:sldId id="317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99CCFF"/>
    <a:srgbClr val="FF6600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47" autoAdjust="0"/>
  </p:normalViewPr>
  <p:slideViewPr>
    <p:cSldViewPr>
      <p:cViewPr varScale="1">
        <p:scale>
          <a:sx n="62" d="100"/>
          <a:sy n="62" d="100"/>
        </p:scale>
        <p:origin x="15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7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C077C7F1-4D8B-404B-BB7E-B08B49E8F8F2}" type="datetime1">
              <a:rPr lang="en-US" smtClean="0"/>
              <a:t>6/3/2017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8DE75-6520-45A7-B500-007BC252D069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DBC34-EE8A-4481-901E-5D58C072EAC8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0BA65-0269-4865-B913-24588730E401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7DB2D-AC22-477E-817E-D292443E5F0D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2BA92-6BEA-44E3-B2EF-51DADDD72F5E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54DD1-3F40-4897-B8DF-FBB2060985CD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D362-33E2-4C04-BDC2-C6CD10E647E9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21490-599F-4556-9D7A-B589A1D54E3C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15E21-82C6-4DBC-845F-67EFCFE74651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D34EA-7A31-4D9A-AEED-939A0FA401C8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645BE5B2-7CD2-44D7-BA9A-6CE5ECCC15B9}" type="datetime1">
              <a:rPr lang="en-US" smtClean="0"/>
              <a:t>6/3/2017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49690" y="1326581"/>
            <a:ext cx="6019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Dynamic Programming – </a:t>
            </a:r>
          </a:p>
          <a:p>
            <a:endParaRPr lang="en-US" sz="3200" i="0" dirty="0"/>
          </a:p>
          <a:p>
            <a:r>
              <a:rPr lang="en-US" sz="3200" i="0" dirty="0" smtClean="0"/>
              <a:t>Matrix </a:t>
            </a:r>
            <a:r>
              <a:rPr lang="en-US" sz="3200" i="0" smtClean="0"/>
              <a:t>chain Product</a:t>
            </a:r>
            <a:endParaRPr lang="en-US" sz="3200" i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r>
              <a:rPr lang="en-US"/>
              <a:t>“Recursive”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77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8077200" cy="472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Subproblem </a:t>
                </a:r>
                <a:r>
                  <a:rPr lang="en-US" b="1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optimality</a:t>
                </a:r>
                <a:r>
                  <a:rPr lang="en-US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: </a:t>
                </a:r>
                <a:r>
                  <a:rPr lang="en-US" dirty="0">
                    <a:latin typeface="High Tower Text" panose="02040502050506030303" pitchFamily="18" charset="0"/>
                  </a:rPr>
                  <a:t>The optimal solution can be defined in terms of optimal subproblems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latin typeface="High Tower Text" panose="02040502050506030303" pitchFamily="18" charset="0"/>
                  </a:rPr>
                  <a:t>The final </a:t>
                </a:r>
                <a:r>
                  <a:rPr lang="en-US" dirty="0">
                    <a:latin typeface="High Tower Text" panose="02040502050506030303" pitchFamily="18" charset="0"/>
                  </a:rPr>
                  <a:t>multiplication </a:t>
                </a:r>
                <a:r>
                  <a:rPr lang="en-US" dirty="0" smtClean="0">
                    <a:latin typeface="High Tower Text" panose="02040502050506030303" pitchFamily="18" charset="0"/>
                  </a:rPr>
                  <a:t>be the root </a:t>
                </a:r>
                <a:r>
                  <a:rPr lang="en-US" dirty="0">
                    <a:latin typeface="High Tower Text" panose="02040502050506030303" pitchFamily="18" charset="0"/>
                  </a:rPr>
                  <a:t>of the expression </a:t>
                </a:r>
                <a:r>
                  <a:rPr lang="en-US" dirty="0" smtClean="0">
                    <a:latin typeface="High Tower Text" panose="02040502050506030303" pitchFamily="18" charset="0"/>
                  </a:rPr>
                  <a:t>tree</a:t>
                </a:r>
                <a:endParaRPr lang="en-US" dirty="0">
                  <a:latin typeface="High Tower Text" panose="0204050205050603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Say, the final multiply is </a:t>
                </a:r>
                <a:r>
                  <a:rPr lang="en-US" dirty="0" smtClean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at index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)∗(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Then the optimal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0,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 is the sum of </a:t>
                </a:r>
                <a:r>
                  <a:rPr lang="en-US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two optimal subproblems</a:t>
                </a:r>
                <a:r>
                  <a:rPr lang="en-US" dirty="0">
                    <a:latin typeface="High Tower Text" panose="0204050205050603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0,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High Tower Text" panose="02040502050506030303" pitchFamily="18" charset="0"/>
                  </a:rPr>
                  <a:t> </a:t>
                </a:r>
                <a:r>
                  <a:rPr lang="en-US" dirty="0">
                    <a:latin typeface="High Tower Text" panose="02040502050506030303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+1,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aseline="-25000" dirty="0" smtClean="0">
                    <a:latin typeface="High Tower Text" panose="02040502050506030303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plus the time for the last multiply.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latin typeface="High Tower Text" panose="02040502050506030303" pitchFamily="18" charset="0"/>
                  </a:rPr>
                  <a:t>If </a:t>
                </a:r>
                <a:r>
                  <a:rPr lang="en-US" dirty="0">
                    <a:latin typeface="High Tower Text" panose="02040502050506030303" pitchFamily="18" charset="0"/>
                  </a:rPr>
                  <a:t>the global optimum did not have these optimal subproblems, we could define an even better “optimal” solution.</a:t>
                </a:r>
                <a:endParaRPr lang="en-US" sz="2000" dirty="0"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6077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8077200" cy="4724400"/>
              </a:xfrm>
              <a:blipFill rotWithShape="0">
                <a:blip r:embed="rId2"/>
                <a:stretch>
                  <a:fillRect l="-377" t="-23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0776" name="Picture 8" descr="BD1963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49" y="-1"/>
            <a:ext cx="768252" cy="12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019800" cy="1143000"/>
          </a:xfrm>
        </p:spPr>
        <p:txBody>
          <a:bodyPr/>
          <a:lstStyle/>
          <a:p>
            <a:r>
              <a:rPr lang="en-US" dirty="0"/>
              <a:t>Characterizing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93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530350"/>
                <a:ext cx="8839200" cy="502285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>
                    <a:latin typeface="High Tower Text" panose="02040502050506030303" pitchFamily="18" charset="0"/>
                  </a:rPr>
                  <a:t>The global optimal has to be defined in terms of optimal subproblems, </a:t>
                </a:r>
                <a:r>
                  <a:rPr lang="en-US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depending on where the final multiply is at</a:t>
                </a:r>
                <a:r>
                  <a:rPr lang="en-US" dirty="0">
                    <a:latin typeface="High Tower Text" panose="02040502050506030303" pitchFamily="18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Let us consider all possible places for that final multiply: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𝑑</m:t>
                        </m:r>
                      </m:e>
                      <m:sub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× 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𝑑</m:t>
                        </m:r>
                      </m:e>
                      <m:sub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High Tower Text" panose="02040502050506030303" pitchFamily="18" charset="0"/>
                    <a:cs typeface="Tahoma" panose="020B0604030504040204" pitchFamily="34" charset="0"/>
                  </a:rPr>
                  <a:t>dimensional matrix.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High Tower Text" panose="02040502050506030303" pitchFamily="18" charset="0"/>
                    <a:cs typeface="Tahoma" panose="020B0604030504040204" pitchFamily="34" charset="0"/>
                  </a:rPr>
                  <a:t>So, a characterizing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High Tower Text" panose="02040502050506030303" pitchFamily="18" charset="0"/>
                    <a:cs typeface="Tahoma" panose="020B0604030504040204" pitchFamily="34" charset="0"/>
                  </a:rPr>
                  <a:t> is the following</a:t>
                </a:r>
                <a:r>
                  <a:rPr lang="en-US" dirty="0" smtClean="0">
                    <a:latin typeface="High Tower Text" panose="02040502050506030303" pitchFamily="18" charset="0"/>
                    <a:cs typeface="Tahoma" panose="020B0604030504040204" pitchFamily="34" charset="0"/>
                  </a:rPr>
                  <a:t>:</a:t>
                </a:r>
              </a:p>
              <a:p>
                <a:pPr marL="366713" lvl="1" indent="0">
                  <a:lnSpc>
                    <a:spcPct val="90000"/>
                  </a:lnSpc>
                  <a:buNone/>
                </a:pPr>
                <a:endParaRPr lang="en-US" i="1" dirty="0" smtClean="0">
                  <a:latin typeface="High Tower Text" panose="02040502050506030303" pitchFamily="18" charset="0"/>
                  <a:cs typeface="Tahoma" panose="020B0604030504040204" pitchFamily="34" charset="0"/>
                </a:endParaRPr>
              </a:p>
              <a:p>
                <a:pPr marL="366713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CA" sz="32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≤</m:t>
                              </m:r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𝑘</m:t>
                              </m:r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&lt;</m:t>
                              </m:r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𝑘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+1,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𝑘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320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High Tower Text" panose="02040502050506030303" pitchFamily="18" charset="0"/>
                  <a:cs typeface="Tahoma" panose="020B060403050404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 smtClean="0">
                  <a:latin typeface="High Tower Text" panose="02040502050506030303" pitchFamily="18" charset="0"/>
                  <a:cs typeface="Tahoma" panose="020B060403050404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latin typeface="High Tower Text" panose="02040502050506030303" pitchFamily="18" charset="0"/>
                    <a:cs typeface="Tahoma" panose="020B0604030504040204" pitchFamily="34" charset="0"/>
                  </a:rPr>
                  <a:t>Note </a:t>
                </a:r>
                <a:r>
                  <a:rPr lang="en-US" sz="2400" dirty="0">
                    <a:latin typeface="High Tower Text" panose="02040502050506030303" pitchFamily="18" charset="0"/>
                    <a:cs typeface="Tahoma" panose="020B0604030504040204" pitchFamily="34" charset="0"/>
                  </a:rPr>
                  <a:t>that subproblems are </a:t>
                </a:r>
                <a:r>
                  <a:rPr lang="en-US" sz="2400" u="sng" dirty="0">
                    <a:solidFill>
                      <a:srgbClr val="0000FF"/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not independent–the </a:t>
                </a:r>
                <a:r>
                  <a:rPr lang="en-US" sz="2400" b="1" u="sng" dirty="0">
                    <a:solidFill>
                      <a:srgbClr val="0000FF"/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subproblems overlap</a:t>
                </a:r>
                <a:r>
                  <a:rPr lang="en-US" sz="2400" u="sng" dirty="0">
                    <a:latin typeface="High Tower Text" panose="02040502050506030303" pitchFamily="18" charset="0"/>
                    <a:cs typeface="Tahoma" panose="020B0604030504040204" pitchFamily="34" charset="0"/>
                  </a:rPr>
                  <a:t>.</a:t>
                </a:r>
                <a:endParaRPr lang="en-US" sz="2400" u="sng" dirty="0"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6793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530350"/>
                <a:ext cx="8839200" cy="5022850"/>
              </a:xfrm>
              <a:blipFill rotWithShape="0">
                <a:blip r:embed="rId2"/>
                <a:stretch>
                  <a:fillRect l="-276" t="-2063" b="-54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943" name="Picture 7" descr="j02992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0"/>
            <a:ext cx="1604962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53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70" name="Rectangle 106"/>
          <p:cNvSpPr>
            <a:spLocks noChangeArrowheads="1"/>
          </p:cNvSpPr>
          <p:nvPr/>
        </p:nvSpPr>
        <p:spPr bwMode="auto">
          <a:xfrm>
            <a:off x="561975" y="128588"/>
            <a:ext cx="655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60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Dynamic Programming Algorithm Visualization</a:t>
            </a:r>
          </a:p>
        </p:txBody>
      </p:sp>
      <p:pic>
        <p:nvPicPr>
          <p:cNvPr id="190571" name="Picture 107" descr="BD0551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91" y="-17462"/>
            <a:ext cx="1188409" cy="12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0572" name="Rectangle 108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-45824" y="1676400"/>
                <a:ext cx="4690849" cy="4724400"/>
              </a:xfrm>
              <a:noFill/>
              <a:ln/>
            </p:spPr>
            <p:txBody>
              <a:bodyPr/>
              <a:lstStyle/>
              <a:p>
                <a:r>
                  <a:rPr lang="en-US" sz="2400" dirty="0" smtClean="0">
                    <a:latin typeface="High Tower Text" panose="02040502050506030303" pitchFamily="18" charset="0"/>
                  </a:rPr>
                  <a:t>The bottom-up construction fills in the N array by diagonals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CA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CA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High Tower Text" panose="02040502050506030303" pitchFamily="18" charset="0"/>
                  </a:rPr>
                  <a:t> gets </a:t>
                </a:r>
                <a:r>
                  <a:rPr lang="en-US" sz="2400" dirty="0">
                    <a:latin typeface="High Tower Text" panose="02040502050506030303" pitchFamily="18" charset="0"/>
                  </a:rPr>
                  <a:t>values from previous entries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sz="2400" b="0" i="0" dirty="0" smtClean="0">
                    <a:latin typeface="High Tower Text" panose="02040502050506030303" pitchFamily="18" charset="0"/>
                  </a:rPr>
                  <a:t>-</a:t>
                </a:r>
                <a:r>
                  <a:rPr lang="en-US" sz="2400" i="0" dirty="0" smtClean="0">
                    <a:latin typeface="High Tower Text" panose="02040502050506030303" pitchFamily="18" charset="0"/>
                  </a:rPr>
                  <a:t>th</a:t>
                </a:r>
                <a:r>
                  <a:rPr lang="en-US" sz="2400" dirty="0">
                    <a:latin typeface="High Tower Text" panose="02040502050506030303" pitchFamily="18" charset="0"/>
                  </a:rPr>
                  <a:t> row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latin typeface="High Tower Text" panose="02040502050506030303" pitchFamily="18" charset="0"/>
                  </a:rPr>
                  <a:t>-</a:t>
                </a:r>
                <a:r>
                  <a:rPr lang="en-US" sz="2400" dirty="0" err="1" smtClean="0">
                    <a:latin typeface="High Tower Text" panose="02040502050506030303" pitchFamily="18" charset="0"/>
                  </a:rPr>
                  <a:t>th</a:t>
                </a:r>
                <a:r>
                  <a:rPr lang="en-US" sz="2400" dirty="0" smtClean="0">
                    <a:latin typeface="High Tower Text" panose="02040502050506030303" pitchFamily="18" charset="0"/>
                  </a:rPr>
                  <a:t> </a:t>
                </a:r>
                <a:r>
                  <a:rPr lang="en-US" sz="2400" dirty="0">
                    <a:latin typeface="High Tower Text" panose="02040502050506030303" pitchFamily="18" charset="0"/>
                  </a:rPr>
                  <a:t>column </a:t>
                </a:r>
              </a:p>
              <a:p>
                <a:r>
                  <a:rPr lang="en-US" sz="2400" dirty="0">
                    <a:latin typeface="High Tower Text" panose="02040502050506030303" pitchFamily="18" charset="0"/>
                  </a:rPr>
                  <a:t>Filling in each entry in the N table takes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High Tower Text" panose="02040502050506030303" pitchFamily="18" charset="0"/>
                  </a:rPr>
                  <a:t> time.</a:t>
                </a:r>
              </a:p>
              <a:p>
                <a:r>
                  <a:rPr lang="en-US" sz="2400" dirty="0">
                    <a:latin typeface="High Tower Text" panose="02040502050506030303" pitchFamily="18" charset="0"/>
                  </a:rPr>
                  <a:t>Total run time: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High Tower Text" panose="02040502050506030303" pitchFamily="18" charset="0"/>
                </a:endParaRPr>
              </a:p>
              <a:p>
                <a:r>
                  <a:rPr lang="en-US" sz="2400" dirty="0">
                    <a:latin typeface="High Tower Text" panose="02040502050506030303" pitchFamily="18" charset="0"/>
                  </a:rPr>
                  <a:t>Getting actual parenthesization can be done by remembering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High Tower Text" panose="02040502050506030303" pitchFamily="18" charset="0"/>
                  </a:rPr>
                  <a:t>” for each N entry</a:t>
                </a:r>
              </a:p>
            </p:txBody>
          </p:sp>
        </mc:Choice>
        <mc:Fallback>
          <p:sp>
            <p:nvSpPr>
              <p:cNvPr id="190572" name="Rectangle 108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45824" y="1676400"/>
                <a:ext cx="4690849" cy="4724400"/>
              </a:xfrm>
              <a:blipFill rotWithShape="0">
                <a:blip r:embed="rId4"/>
                <a:stretch>
                  <a:fillRect l="-260" t="-1161" r="-3506"/>
                </a:stretch>
              </a:blipFill>
              <a:ln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0642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89530"/>
              </p:ext>
            </p:extLst>
          </p:nvPr>
        </p:nvGraphicFramePr>
        <p:xfrm>
          <a:off x="4572000" y="1676400"/>
          <a:ext cx="4343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5" imgW="2209680" imgH="291960" progId="Equation.3">
                  <p:embed/>
                </p:oleObj>
              </mc:Choice>
              <mc:Fallback>
                <p:oleObj name="Equation" r:id="rId5" imgW="2209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343400" cy="5746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164"/>
          <p:cNvSpPr>
            <a:spLocks noChangeArrowheads="1"/>
          </p:cNvSpPr>
          <p:nvPr/>
        </p:nvSpPr>
        <p:spPr bwMode="auto">
          <a:xfrm>
            <a:off x="7924800" y="2743200"/>
            <a:ext cx="304800" cy="304800"/>
          </a:xfrm>
          <a:prstGeom prst="rect">
            <a:avLst/>
          </a:prstGeom>
          <a:solidFill>
            <a:srgbClr val="BE2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89" name="Text Box 161"/>
          <p:cNvSpPr txBox="1">
            <a:spLocks noChangeArrowheads="1"/>
          </p:cNvSpPr>
          <p:nvPr/>
        </p:nvSpPr>
        <p:spPr bwMode="auto">
          <a:xfrm>
            <a:off x="8297862" y="3276600"/>
            <a:ext cx="8306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dirty="0" smtClean="0">
                <a:solidFill>
                  <a:srgbClr val="40458C"/>
                </a:solidFill>
                <a:latin typeface="Tahoma" panose="020B0604030504040204" pitchFamily="34" charset="0"/>
              </a:rPr>
              <a:t>answer</a:t>
            </a:r>
          </a:p>
        </p:txBody>
      </p:sp>
      <p:sp>
        <p:nvSpPr>
          <p:cNvPr id="90" name="Line 162"/>
          <p:cNvSpPr>
            <a:spLocks noChangeShapeType="1"/>
          </p:cNvSpPr>
          <p:nvPr/>
        </p:nvSpPr>
        <p:spPr bwMode="auto">
          <a:xfrm flipH="1" flipV="1">
            <a:off x="8353425" y="2895600"/>
            <a:ext cx="457200" cy="304800"/>
          </a:xfrm>
          <a:prstGeom prst="line">
            <a:avLst/>
          </a:prstGeom>
          <a:noFill/>
          <a:ln w="1905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grpSp>
        <p:nvGrpSpPr>
          <p:cNvPr id="91" name="Group 160"/>
          <p:cNvGrpSpPr>
            <a:grpSpLocks/>
          </p:cNvGrpSpPr>
          <p:nvPr/>
        </p:nvGrpSpPr>
        <p:grpSpPr bwMode="auto">
          <a:xfrm>
            <a:off x="5791200" y="2743200"/>
            <a:ext cx="2438400" cy="2438400"/>
            <a:chOff x="2880" y="1536"/>
            <a:chExt cx="1536" cy="1536"/>
          </a:xfrm>
        </p:grpSpPr>
        <p:sp>
          <p:nvSpPr>
            <p:cNvPr id="92" name="Rectangle 151"/>
            <p:cNvSpPr>
              <a:spLocks noChangeArrowheads="1"/>
            </p:cNvSpPr>
            <p:nvPr/>
          </p:nvSpPr>
          <p:spPr bwMode="auto">
            <a:xfrm>
              <a:off x="2880" y="1536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3" name="Rectangle 152"/>
            <p:cNvSpPr>
              <a:spLocks noChangeArrowheads="1"/>
            </p:cNvSpPr>
            <p:nvPr/>
          </p:nvSpPr>
          <p:spPr bwMode="auto">
            <a:xfrm>
              <a:off x="3072" y="1728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4" name="Rectangle 153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5" name="Rectangle 154"/>
            <p:cNvSpPr>
              <a:spLocks noChangeArrowheads="1"/>
            </p:cNvSpPr>
            <p:nvPr/>
          </p:nvSpPr>
          <p:spPr bwMode="auto">
            <a:xfrm>
              <a:off x="3456" y="2112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6" name="Rectangle 155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7" name="Rectangle 156"/>
            <p:cNvSpPr>
              <a:spLocks noChangeArrowheads="1"/>
            </p:cNvSpPr>
            <p:nvPr/>
          </p:nvSpPr>
          <p:spPr bwMode="auto">
            <a:xfrm>
              <a:off x="3840" y="2496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8" name="Rectangle 157"/>
            <p:cNvSpPr>
              <a:spLocks noChangeArrowheads="1"/>
            </p:cNvSpPr>
            <p:nvPr/>
          </p:nvSpPr>
          <p:spPr bwMode="auto">
            <a:xfrm>
              <a:off x="4032" y="2688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9" name="Rectangle 158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100" name="Group 149"/>
          <p:cNvGrpSpPr>
            <a:grpSpLocks/>
          </p:cNvGrpSpPr>
          <p:nvPr/>
        </p:nvGrpSpPr>
        <p:grpSpPr bwMode="auto">
          <a:xfrm>
            <a:off x="5486400" y="2743200"/>
            <a:ext cx="2743200" cy="2743200"/>
            <a:chOff x="2688" y="1536"/>
            <a:chExt cx="1728" cy="1728"/>
          </a:xfrm>
        </p:grpSpPr>
        <p:sp>
          <p:nvSpPr>
            <p:cNvPr id="101" name="Rectangle 139"/>
            <p:cNvSpPr>
              <a:spLocks noChangeArrowheads="1"/>
            </p:cNvSpPr>
            <p:nvPr/>
          </p:nvSpPr>
          <p:spPr bwMode="auto">
            <a:xfrm>
              <a:off x="2688" y="1536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2" name="Rectangle 140"/>
            <p:cNvSpPr>
              <a:spLocks noChangeArrowheads="1"/>
            </p:cNvSpPr>
            <p:nvPr/>
          </p:nvSpPr>
          <p:spPr bwMode="auto">
            <a:xfrm>
              <a:off x="2880" y="1728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3" name="Rectangle 141"/>
            <p:cNvSpPr>
              <a:spLocks noChangeArrowheads="1"/>
            </p:cNvSpPr>
            <p:nvPr/>
          </p:nvSpPr>
          <p:spPr bwMode="auto">
            <a:xfrm>
              <a:off x="3072" y="1920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4" name="Rectangle 142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5" name="Rectangle 143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6" name="Rectangle 144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7" name="Rectangle 145"/>
            <p:cNvSpPr>
              <a:spLocks noChangeArrowheads="1"/>
            </p:cNvSpPr>
            <p:nvPr/>
          </p:nvSpPr>
          <p:spPr bwMode="auto">
            <a:xfrm>
              <a:off x="3840" y="2688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8" name="Rectangle 146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9" name="Rectangle 147"/>
            <p:cNvSpPr>
              <a:spLocks noChangeArrowheads="1"/>
            </p:cNvSpPr>
            <p:nvPr/>
          </p:nvSpPr>
          <p:spPr bwMode="auto">
            <a:xfrm>
              <a:off x="4224" y="3072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110" name="Group 137"/>
          <p:cNvGrpSpPr>
            <a:grpSpLocks/>
          </p:cNvGrpSpPr>
          <p:nvPr/>
        </p:nvGrpSpPr>
        <p:grpSpPr bwMode="auto">
          <a:xfrm>
            <a:off x="5181600" y="2743200"/>
            <a:ext cx="3048000" cy="3048000"/>
            <a:chOff x="2496" y="1536"/>
            <a:chExt cx="1920" cy="1920"/>
          </a:xfrm>
        </p:grpSpPr>
        <p:sp>
          <p:nvSpPr>
            <p:cNvPr id="111" name="Rectangle 117"/>
            <p:cNvSpPr>
              <a:spLocks noChangeArrowheads="1"/>
            </p:cNvSpPr>
            <p:nvPr/>
          </p:nvSpPr>
          <p:spPr bwMode="auto">
            <a:xfrm>
              <a:off x="2496" y="1536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2" name="Rectangle 119"/>
            <p:cNvSpPr>
              <a:spLocks noChangeArrowheads="1"/>
            </p:cNvSpPr>
            <p:nvPr/>
          </p:nvSpPr>
          <p:spPr bwMode="auto">
            <a:xfrm>
              <a:off x="2688" y="1728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3" name="Rectangle 121"/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4" name="Rectangle 123"/>
            <p:cNvSpPr>
              <a:spLocks noChangeArrowheads="1"/>
            </p:cNvSpPr>
            <p:nvPr/>
          </p:nvSpPr>
          <p:spPr bwMode="auto">
            <a:xfrm>
              <a:off x="3072" y="2112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5" name="Rectangle 125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3456" y="2496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7" name="Rectangle 129"/>
            <p:cNvSpPr>
              <a:spLocks noChangeArrowheads="1"/>
            </p:cNvSpPr>
            <p:nvPr/>
          </p:nvSpPr>
          <p:spPr bwMode="auto">
            <a:xfrm>
              <a:off x="3648" y="2688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8" name="Rectangle 131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9" name="Rectangle 133"/>
            <p:cNvSpPr>
              <a:spLocks noChangeArrowheads="1"/>
            </p:cNvSpPr>
            <p:nvPr/>
          </p:nvSpPr>
          <p:spPr bwMode="auto">
            <a:xfrm>
              <a:off x="4032" y="3072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20" name="Rectangle 135"/>
            <p:cNvSpPr>
              <a:spLocks noChangeArrowheads="1"/>
            </p:cNvSpPr>
            <p:nvPr/>
          </p:nvSpPr>
          <p:spPr bwMode="auto">
            <a:xfrm>
              <a:off x="4224" y="3264"/>
              <a:ext cx="192" cy="192"/>
            </a:xfrm>
            <a:prstGeom prst="rect">
              <a:avLst/>
            </a:prstGeom>
            <a:solidFill>
              <a:srgbClr val="ECD8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121" name="Line 89"/>
          <p:cNvSpPr>
            <a:spLocks noChangeShapeType="1"/>
          </p:cNvSpPr>
          <p:nvPr/>
        </p:nvSpPr>
        <p:spPr bwMode="auto">
          <a:xfrm>
            <a:off x="4876800" y="2743200"/>
            <a:ext cx="3352800" cy="0"/>
          </a:xfrm>
          <a:prstGeom prst="line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22" name="Line 90"/>
          <p:cNvSpPr>
            <a:spLocks noChangeShapeType="1"/>
          </p:cNvSpPr>
          <p:nvPr/>
        </p:nvSpPr>
        <p:spPr bwMode="auto">
          <a:xfrm>
            <a:off x="5181600" y="2438400"/>
            <a:ext cx="0" cy="3657600"/>
          </a:xfrm>
          <a:prstGeom prst="line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23" name="Text Box 91"/>
          <p:cNvSpPr txBox="1">
            <a:spLocks noChangeArrowheads="1"/>
          </p:cNvSpPr>
          <p:nvPr/>
        </p:nvSpPr>
        <p:spPr bwMode="auto">
          <a:xfrm>
            <a:off x="4784725" y="22939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smtClean="0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24" name="Text Box 92"/>
          <p:cNvSpPr txBox="1">
            <a:spLocks noChangeArrowheads="1"/>
          </p:cNvSpPr>
          <p:nvPr/>
        </p:nvSpPr>
        <p:spPr bwMode="auto">
          <a:xfrm>
            <a:off x="5181600" y="23463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5" name="Text Box 93"/>
          <p:cNvSpPr txBox="1">
            <a:spLocks noChangeArrowheads="1"/>
          </p:cNvSpPr>
          <p:nvPr/>
        </p:nvSpPr>
        <p:spPr bwMode="auto">
          <a:xfrm>
            <a:off x="5495925" y="23463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26" name="Text Box 94"/>
          <p:cNvSpPr txBox="1">
            <a:spLocks noChangeArrowheads="1"/>
          </p:cNvSpPr>
          <p:nvPr/>
        </p:nvSpPr>
        <p:spPr bwMode="auto">
          <a:xfrm>
            <a:off x="4818063" y="274320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7" name="Text Box 95"/>
          <p:cNvSpPr txBox="1">
            <a:spLocks noChangeArrowheads="1"/>
          </p:cNvSpPr>
          <p:nvPr/>
        </p:nvSpPr>
        <p:spPr bwMode="auto">
          <a:xfrm>
            <a:off x="4818063" y="304800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28" name="Text Box 97"/>
          <p:cNvSpPr txBox="1">
            <a:spLocks noChangeArrowheads="1"/>
          </p:cNvSpPr>
          <p:nvPr/>
        </p:nvSpPr>
        <p:spPr bwMode="auto">
          <a:xfrm>
            <a:off x="5791200" y="23463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29" name="Text Box 98"/>
          <p:cNvSpPr txBox="1">
            <a:spLocks noChangeArrowheads="1"/>
          </p:cNvSpPr>
          <p:nvPr/>
        </p:nvSpPr>
        <p:spPr bwMode="auto">
          <a:xfrm>
            <a:off x="7315200" y="2346325"/>
            <a:ext cx="350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dirty="0" smtClean="0">
                <a:solidFill>
                  <a:srgbClr val="40458C"/>
                </a:solidFill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130" name="Text Box 99"/>
          <p:cNvSpPr txBox="1">
            <a:spLocks noChangeArrowheads="1"/>
          </p:cNvSpPr>
          <p:nvPr/>
        </p:nvSpPr>
        <p:spPr bwMode="auto">
          <a:xfrm>
            <a:off x="4724400" y="54102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n-1</a:t>
            </a:r>
          </a:p>
        </p:txBody>
      </p:sp>
      <p:sp>
        <p:nvSpPr>
          <p:cNvPr id="131" name="Text Box 100"/>
          <p:cNvSpPr txBox="1">
            <a:spLocks noChangeArrowheads="1"/>
          </p:cNvSpPr>
          <p:nvPr/>
        </p:nvSpPr>
        <p:spPr bwMode="auto">
          <a:xfrm>
            <a:off x="4791075" y="3276600"/>
            <a:ext cx="350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132" name="Text Box 101"/>
          <p:cNvSpPr txBox="1">
            <a:spLocks noChangeArrowheads="1"/>
          </p:cNvSpPr>
          <p:nvPr/>
        </p:nvSpPr>
        <p:spPr bwMode="auto">
          <a:xfrm>
            <a:off x="7848600" y="2346325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n-1</a:t>
            </a:r>
          </a:p>
        </p:txBody>
      </p:sp>
      <p:sp>
        <p:nvSpPr>
          <p:cNvPr id="133" name="Text Box 102"/>
          <p:cNvSpPr txBox="1">
            <a:spLocks noChangeArrowheads="1"/>
          </p:cNvSpPr>
          <p:nvPr/>
        </p:nvSpPr>
        <p:spPr bwMode="auto">
          <a:xfrm>
            <a:off x="7073900" y="234632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34" name="Text Box 103"/>
          <p:cNvSpPr txBox="1">
            <a:spLocks noChangeArrowheads="1"/>
          </p:cNvSpPr>
          <p:nvPr/>
        </p:nvSpPr>
        <p:spPr bwMode="auto">
          <a:xfrm>
            <a:off x="4851400" y="362585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35" name="Rectangle 174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rgbClr val="BE2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36" name="Rectangle 175"/>
          <p:cNvSpPr>
            <a:spLocks noChangeArrowheads="1"/>
          </p:cNvSpPr>
          <p:nvPr/>
        </p:nvSpPr>
        <p:spPr bwMode="auto">
          <a:xfrm flipH="1">
            <a:off x="6096000" y="3657600"/>
            <a:ext cx="3048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grpSp>
        <p:nvGrpSpPr>
          <p:cNvPr id="137" name="Group 105"/>
          <p:cNvGrpSpPr>
            <a:grpSpLocks/>
          </p:cNvGrpSpPr>
          <p:nvPr/>
        </p:nvGrpSpPr>
        <p:grpSpPr bwMode="auto">
          <a:xfrm>
            <a:off x="5105400" y="2743200"/>
            <a:ext cx="3124200" cy="3048000"/>
            <a:chOff x="2208" y="1536"/>
            <a:chExt cx="3120" cy="1920"/>
          </a:xfrm>
        </p:grpSpPr>
        <p:sp>
          <p:nvSpPr>
            <p:cNvPr id="138" name="Line 32"/>
            <p:cNvSpPr>
              <a:spLocks noChangeShapeType="1"/>
            </p:cNvSpPr>
            <p:nvPr/>
          </p:nvSpPr>
          <p:spPr bwMode="white">
            <a:xfrm>
              <a:off x="2208" y="1536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39" name="Line 33"/>
            <p:cNvSpPr>
              <a:spLocks noChangeShapeType="1"/>
            </p:cNvSpPr>
            <p:nvPr/>
          </p:nvSpPr>
          <p:spPr bwMode="white">
            <a:xfrm>
              <a:off x="2208" y="1728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white">
            <a:xfrm>
              <a:off x="2208" y="1920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1" name="Line 35"/>
            <p:cNvSpPr>
              <a:spLocks noChangeShapeType="1"/>
            </p:cNvSpPr>
            <p:nvPr/>
          </p:nvSpPr>
          <p:spPr bwMode="white">
            <a:xfrm>
              <a:off x="2208" y="2112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2" name="Line 36"/>
            <p:cNvSpPr>
              <a:spLocks noChangeShapeType="1"/>
            </p:cNvSpPr>
            <p:nvPr/>
          </p:nvSpPr>
          <p:spPr bwMode="white">
            <a:xfrm>
              <a:off x="2208" y="2304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white">
            <a:xfrm>
              <a:off x="2208" y="2496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white">
            <a:xfrm>
              <a:off x="2208" y="2688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white">
            <a:xfrm>
              <a:off x="2208" y="2880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6" name="Line 40"/>
            <p:cNvSpPr>
              <a:spLocks noChangeShapeType="1"/>
            </p:cNvSpPr>
            <p:nvPr/>
          </p:nvSpPr>
          <p:spPr bwMode="white">
            <a:xfrm>
              <a:off x="2208" y="3072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white">
            <a:xfrm>
              <a:off x="2208" y="3264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8" name="Line 42"/>
            <p:cNvSpPr>
              <a:spLocks noChangeShapeType="1"/>
            </p:cNvSpPr>
            <p:nvPr/>
          </p:nvSpPr>
          <p:spPr bwMode="white">
            <a:xfrm>
              <a:off x="2208" y="3456"/>
              <a:ext cx="3120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149" name="Group 136"/>
          <p:cNvGrpSpPr>
            <a:grpSpLocks/>
          </p:cNvGrpSpPr>
          <p:nvPr/>
        </p:nvGrpSpPr>
        <p:grpSpPr bwMode="auto">
          <a:xfrm>
            <a:off x="5181600" y="2667000"/>
            <a:ext cx="3048000" cy="3124200"/>
            <a:chOff x="2496" y="1488"/>
            <a:chExt cx="1920" cy="1968"/>
          </a:xfrm>
        </p:grpSpPr>
        <p:sp>
          <p:nvSpPr>
            <p:cNvPr id="150" name="Line 60"/>
            <p:cNvSpPr>
              <a:spLocks noChangeShapeType="1"/>
            </p:cNvSpPr>
            <p:nvPr/>
          </p:nvSpPr>
          <p:spPr bwMode="white">
            <a:xfrm>
              <a:off x="2496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1" name="Line 61"/>
            <p:cNvSpPr>
              <a:spLocks noChangeShapeType="1"/>
            </p:cNvSpPr>
            <p:nvPr/>
          </p:nvSpPr>
          <p:spPr bwMode="white">
            <a:xfrm>
              <a:off x="2688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2" name="Line 62"/>
            <p:cNvSpPr>
              <a:spLocks noChangeShapeType="1"/>
            </p:cNvSpPr>
            <p:nvPr/>
          </p:nvSpPr>
          <p:spPr bwMode="white">
            <a:xfrm>
              <a:off x="2880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3" name="Line 63"/>
            <p:cNvSpPr>
              <a:spLocks noChangeShapeType="1"/>
            </p:cNvSpPr>
            <p:nvPr/>
          </p:nvSpPr>
          <p:spPr bwMode="white">
            <a:xfrm>
              <a:off x="3072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4" name="Line 64"/>
            <p:cNvSpPr>
              <a:spLocks noChangeShapeType="1"/>
            </p:cNvSpPr>
            <p:nvPr/>
          </p:nvSpPr>
          <p:spPr bwMode="white">
            <a:xfrm>
              <a:off x="3264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5" name="Line 65"/>
            <p:cNvSpPr>
              <a:spLocks noChangeShapeType="1"/>
            </p:cNvSpPr>
            <p:nvPr/>
          </p:nvSpPr>
          <p:spPr bwMode="white">
            <a:xfrm>
              <a:off x="3456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6" name="Line 66"/>
            <p:cNvSpPr>
              <a:spLocks noChangeShapeType="1"/>
            </p:cNvSpPr>
            <p:nvPr/>
          </p:nvSpPr>
          <p:spPr bwMode="white">
            <a:xfrm>
              <a:off x="3648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7" name="Line 67"/>
            <p:cNvSpPr>
              <a:spLocks noChangeShapeType="1"/>
            </p:cNvSpPr>
            <p:nvPr/>
          </p:nvSpPr>
          <p:spPr bwMode="white">
            <a:xfrm>
              <a:off x="3840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8" name="Line 68"/>
            <p:cNvSpPr>
              <a:spLocks noChangeShapeType="1"/>
            </p:cNvSpPr>
            <p:nvPr/>
          </p:nvSpPr>
          <p:spPr bwMode="white">
            <a:xfrm>
              <a:off x="4032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9" name="Line 69"/>
            <p:cNvSpPr>
              <a:spLocks noChangeShapeType="1"/>
            </p:cNvSpPr>
            <p:nvPr/>
          </p:nvSpPr>
          <p:spPr bwMode="white">
            <a:xfrm>
              <a:off x="4224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0" name="Line 70"/>
            <p:cNvSpPr>
              <a:spLocks noChangeShapeType="1"/>
            </p:cNvSpPr>
            <p:nvPr/>
          </p:nvSpPr>
          <p:spPr bwMode="white">
            <a:xfrm>
              <a:off x="4416" y="1488"/>
              <a:ext cx="0" cy="196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161" name="Text Box 179"/>
          <p:cNvSpPr txBox="1">
            <a:spLocks noChangeArrowheads="1"/>
          </p:cNvSpPr>
          <p:nvPr/>
        </p:nvSpPr>
        <p:spPr bwMode="auto">
          <a:xfrm>
            <a:off x="6148388" y="2346325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62" name="Text Box 180"/>
          <p:cNvSpPr txBox="1">
            <a:spLocks noChangeArrowheads="1"/>
          </p:cNvSpPr>
          <p:nvPr/>
        </p:nvSpPr>
        <p:spPr bwMode="auto">
          <a:xfrm>
            <a:off x="4845050" y="454025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63" name="Rectangle 181"/>
          <p:cNvSpPr>
            <a:spLocks noChangeArrowheads="1"/>
          </p:cNvSpPr>
          <p:nvPr/>
        </p:nvSpPr>
        <p:spPr bwMode="auto">
          <a:xfrm rot="16200000">
            <a:off x="6400800" y="3657600"/>
            <a:ext cx="304800" cy="304800"/>
          </a:xfrm>
          <a:prstGeom prst="rect">
            <a:avLst/>
          </a:prstGeom>
          <a:solidFill>
            <a:srgbClr val="99CCFF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64" name="Rectangle 176"/>
          <p:cNvSpPr>
            <a:spLocks noChangeArrowheads="1"/>
          </p:cNvSpPr>
          <p:nvPr/>
        </p:nvSpPr>
        <p:spPr bwMode="auto">
          <a:xfrm rot="16200000">
            <a:off x="7010400" y="3962400"/>
            <a:ext cx="3048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65" name="Rectangle 182"/>
          <p:cNvSpPr>
            <a:spLocks noChangeArrowheads="1"/>
          </p:cNvSpPr>
          <p:nvPr/>
        </p:nvSpPr>
        <p:spPr bwMode="auto">
          <a:xfrm rot="16200000">
            <a:off x="7010400" y="4267200"/>
            <a:ext cx="304800" cy="304800"/>
          </a:xfrm>
          <a:prstGeom prst="rect">
            <a:avLst/>
          </a:prstGeom>
          <a:solidFill>
            <a:srgbClr val="99CCFF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66" name="Rectangle 183"/>
          <p:cNvSpPr>
            <a:spLocks noChangeArrowheads="1"/>
          </p:cNvSpPr>
          <p:nvPr/>
        </p:nvSpPr>
        <p:spPr bwMode="auto">
          <a:xfrm rot="16200000">
            <a:off x="6696075" y="3657600"/>
            <a:ext cx="304800" cy="304800"/>
          </a:xfrm>
          <a:prstGeom prst="rect">
            <a:avLst/>
          </a:prstGeom>
          <a:solidFill>
            <a:srgbClr val="3399FF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67" name="Rectangle 184"/>
          <p:cNvSpPr>
            <a:spLocks noChangeArrowheads="1"/>
          </p:cNvSpPr>
          <p:nvPr/>
        </p:nvSpPr>
        <p:spPr bwMode="auto">
          <a:xfrm rot="16200000">
            <a:off x="7010400" y="4572000"/>
            <a:ext cx="304800" cy="304800"/>
          </a:xfrm>
          <a:prstGeom prst="rect">
            <a:avLst/>
          </a:prstGeom>
          <a:solidFill>
            <a:srgbClr val="3399FF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143000"/>
          </a:xfrm>
        </p:spPr>
        <p:txBody>
          <a:bodyPr/>
          <a:lstStyle/>
          <a:p>
            <a:r>
              <a:rPr lang="en-US"/>
              <a:t>Dynamic Programming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79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91403" y="1464860"/>
                <a:ext cx="8382000" cy="1752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 smtClean="0">
                    <a:latin typeface="High Tower Text" panose="02040502050506030303" pitchFamily="18" charset="0"/>
                  </a:rPr>
                  <a:t>Since </a:t>
                </a:r>
                <a:r>
                  <a:rPr lang="en-US" sz="2000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subproblems overlap</a:t>
                </a:r>
                <a:r>
                  <a:rPr lang="en-US" sz="2000" dirty="0">
                    <a:latin typeface="High Tower Text" panose="02040502050506030303" pitchFamily="18" charset="0"/>
                  </a:rPr>
                  <a:t>, we don’t use recursion.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High Tower Text" panose="02040502050506030303" pitchFamily="18" charset="0"/>
                  </a:rPr>
                  <a:t>Instead, we construct optimal subproblems “bottom-up.” 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CA" sz="20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CA" sz="20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CA" sz="20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High Tower Text" panose="02040502050506030303" pitchFamily="18" charset="0"/>
                  </a:rPr>
                  <a:t>’s </a:t>
                </a:r>
                <a:r>
                  <a:rPr lang="en-US" sz="2000" dirty="0">
                    <a:latin typeface="High Tower Text" panose="02040502050506030303" pitchFamily="18" charset="0"/>
                  </a:rPr>
                  <a:t>are easy, so start with them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High Tower Text" panose="02040502050506030303" pitchFamily="18" charset="0"/>
                  </a:rPr>
                  <a:t>Then do problems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” 2,3,… </m:t>
                    </m:r>
                  </m:oMath>
                </a14:m>
                <a:r>
                  <a:rPr lang="en-US" sz="2000" dirty="0">
                    <a:latin typeface="High Tower Text" panose="02040502050506030303" pitchFamily="18" charset="0"/>
                  </a:rPr>
                  <a:t>subproblems, and so on.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High Tower Text" panose="02040502050506030303" pitchFamily="18" charset="0"/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6179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1403" y="1464860"/>
                <a:ext cx="8382000" cy="1752600"/>
              </a:xfrm>
              <a:blipFill rotWithShape="0">
                <a:blip r:embed="rId2"/>
                <a:stretch>
                  <a:fillRect t="-4861" b="-20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1996" name="Picture 204" descr="BD0551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95263"/>
            <a:ext cx="1306512" cy="14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997" name="Text Box 205"/>
          <p:cNvSpPr txBox="1">
            <a:spLocks noChangeArrowheads="1"/>
          </p:cNvSpPr>
          <p:nvPr/>
        </p:nvSpPr>
        <p:spPr bwMode="auto">
          <a:xfrm>
            <a:off x="456063" y="3207224"/>
            <a:ext cx="8499143" cy="35640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matrixChain</a:t>
            </a:r>
            <a:r>
              <a:rPr lang="en-US" sz="16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matrices to be multiplied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operations in an optimal </a:t>
            </a:r>
            <a:r>
              <a:rPr lang="en-US" sz="16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parenthesization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600" i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6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endParaRPr lang="en-US" sz="16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16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 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{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16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is the length of the problem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}</a:t>
            </a:r>
            <a:endParaRPr lang="en-US" sz="16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16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 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endParaRPr lang="en-US" sz="16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b="1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</a:t>
            </a:r>
            <a:r>
              <a:rPr lang="en-US" sz="16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sz="16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1600" i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6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</a:t>
            </a:r>
            <a:r>
              <a:rPr lang="en-US" sz="16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min{</a:t>
            </a:r>
            <a:r>
              <a:rPr lang="en-US" sz="16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sz="16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+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</a:t>
            </a:r>
            <a:r>
              <a:rPr lang="en-US" sz="16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,j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+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</a:t>
            </a:r>
            <a:r>
              <a:rPr lang="en-US" sz="16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</a:t>
            </a:r>
            <a:r>
              <a:rPr lang="en-US" sz="16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6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return</a:t>
            </a:r>
            <a:r>
              <a:rPr lang="en-US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16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16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0,</a:t>
            </a:r>
            <a:r>
              <a:rPr lang="en-US" sz="1600" b="1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16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-1</a:t>
            </a:r>
            <a:r>
              <a:rPr lang="en-US" sz="16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0027" y="2742375"/>
            <a:ext cx="54729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i="0" dirty="0" smtClean="0"/>
              <a:t>I prefer the code given in the next slide</a:t>
            </a:r>
            <a:endParaRPr lang="en-CA" i="0" dirty="0"/>
          </a:p>
        </p:txBody>
      </p:sp>
    </p:spTree>
    <p:extLst>
      <p:ext uri="{BB962C8B-B14F-4D97-AF65-F5344CB8AC3E}">
        <p14:creationId xmlns:p14="http://schemas.microsoft.com/office/powerpoint/2010/main" val="404386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Input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: Array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[0…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] containing matrix dimensions 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Result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: Minimum-cost table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and split table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MATRIX-CHAIN-ORDER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[ ],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for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← 1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]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← 0 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for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← 2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for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← 1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n-l+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	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←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+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-1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	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]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←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anose="05050102010706020507" pitchFamily="18" charset="2"/>
              </a:rPr>
              <a:t>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for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←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j-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		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←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]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+1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]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-1]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]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]</a:t>
            </a:r>
            <a:endParaRPr kumimoji="0" lang="en-US" sz="20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	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&lt;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]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			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]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←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q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			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]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←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03064" y="5544819"/>
            <a:ext cx="3352800" cy="101441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Takes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2400" baseline="300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 time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Requires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2400" baseline="30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 space</a:t>
            </a:r>
          </a:p>
        </p:txBody>
      </p:sp>
      <p:graphicFrame>
        <p:nvGraphicFramePr>
          <p:cNvPr id="4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025538"/>
              </p:ext>
            </p:extLst>
          </p:nvPr>
        </p:nvGraphicFramePr>
        <p:xfrm>
          <a:off x="4587240" y="3528060"/>
          <a:ext cx="4343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2209680" imgH="291960" progId="Equation.3">
                  <p:embed/>
                </p:oleObj>
              </mc:Choice>
              <mc:Fallback>
                <p:oleObj name="Equation" r:id="rId3" imgW="2209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240" y="3528060"/>
                        <a:ext cx="4343400" cy="5746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89777" y="3005435"/>
            <a:ext cx="160492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Short note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94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01938194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83809"/>
              </p:ext>
            </p:extLst>
          </p:nvPr>
        </p:nvGraphicFramePr>
        <p:xfrm>
          <a:off x="1676400" y="1600200"/>
          <a:ext cx="6172200" cy="4952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707571">
                <a:tc>
                  <a:txBody>
                    <a:bodyPr/>
                    <a:lstStyle/>
                    <a:p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15199" y="1600199"/>
                <a:ext cx="377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1600199"/>
                <a:ext cx="37715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7431424" y="1981200"/>
            <a:ext cx="188576" cy="224136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52600" y="1674167"/>
                <a:ext cx="385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4167"/>
                <a:ext cx="38549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2057400" y="1869132"/>
            <a:ext cx="300310" cy="18826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61907124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42602"/>
              </p:ext>
            </p:extLst>
          </p:nvPr>
        </p:nvGraphicFramePr>
        <p:xfrm>
          <a:off x="1676400" y="1600200"/>
          <a:ext cx="6172200" cy="4952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</a:tr>
              <a:tr h="707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15199" y="1600199"/>
                <a:ext cx="377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1600199"/>
                <a:ext cx="37715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7431424" y="1981200"/>
            <a:ext cx="188576" cy="224136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1674167"/>
                <a:ext cx="385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4167"/>
                <a:ext cx="38549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2057400" y="1869132"/>
            <a:ext cx="300310" cy="18826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00716559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26343"/>
                  </p:ext>
                </p:extLst>
              </p:nvPr>
            </p:nvGraphicFramePr>
            <p:xfrm>
              <a:off x="2438400" y="1574320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26343"/>
                  </p:ext>
                </p:extLst>
              </p:nvPr>
            </p:nvGraphicFramePr>
            <p:xfrm>
              <a:off x="2438400" y="1574320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201042" t="-100000" r="-502083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2489982" y="1527176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383" r="-2128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 r="-16327" b="-34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5181600"/>
                <a:ext cx="7467600" cy="1315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/>
                                </a:rPr>
                                <m:t>1≤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+1,2]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dirty="0">
                        <a:latin typeface="Cambria Math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dirty="0">
                        <a:latin typeface="Cambria Math"/>
                      </a:rPr>
                      <m:t>+</m:t>
                    </m:r>
                    <m:r>
                      <a:rPr lang="en-US" dirty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[2,2]</m:t>
                    </m:r>
                    <m:r>
                      <a:rPr lang="en-US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30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35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15=15750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81600"/>
                <a:ext cx="7467600" cy="13156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4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4661028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50204"/>
                  </p:ext>
                </p:extLst>
              </p:nvPr>
            </p:nvGraphicFramePr>
            <p:xfrm>
              <a:off x="2438400" y="1574320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50204"/>
                  </p:ext>
                </p:extLst>
              </p:nvPr>
            </p:nvGraphicFramePr>
            <p:xfrm>
              <a:off x="2438400" y="1574320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201042" t="-100000" r="-502083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7447" t="-200000" r="-412766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2489982" y="1527176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383" r="-2128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 r="-16327" b="-34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5181600"/>
                <a:ext cx="7467600" cy="1315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/>
                                </a:rPr>
                                <m:t>2≤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+1,3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dirty="0">
                        <a:latin typeface="Cambria Math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dirty="0">
                        <a:latin typeface="Cambria Math"/>
                      </a:rPr>
                      <m:t>+</m:t>
                    </m:r>
                    <m:r>
                      <a:rPr lang="en-US" dirty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[3,3]</m:t>
                    </m:r>
                    <m:r>
                      <a:rPr lang="en-US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35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15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5=2625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81600"/>
                <a:ext cx="7467600" cy="13156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6736994"/>
              </p:ext>
            </p:extLst>
          </p:nvPr>
        </p:nvGraphicFramePr>
        <p:xfrm>
          <a:off x="2489982" y="45847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18889"/>
                  </p:ext>
                </p:extLst>
              </p:nvPr>
            </p:nvGraphicFramePr>
            <p:xfrm>
              <a:off x="2362198" y="1592103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18889"/>
                  </p:ext>
                </p:extLst>
              </p:nvPr>
            </p:nvGraphicFramePr>
            <p:xfrm>
              <a:off x="2362198" y="1592103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200000" t="-101190" r="-498969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309574" t="-201190" r="-414894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388889" t="-301190" r="-293939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504167" t="-401190" r="-203125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597938" t="-501190" r="-101031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2489982" y="1527176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383" r="-2128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 r="-16327" b="-34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84849" y="5181600"/>
                <a:ext cx="7467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Similarly,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[3,4],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[4,5],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[5,6]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49" y="5181600"/>
                <a:ext cx="74676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30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5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85800" y="1551781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i="0" dirty="0"/>
              <a:t>Dynamic Programming</a:t>
            </a:r>
          </a:p>
        </p:txBody>
      </p:sp>
      <p:pic>
        <p:nvPicPr>
          <p:cNvPr id="6" name="Picture 5" descr="j01989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42381"/>
            <a:ext cx="2819400" cy="27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079909"/>
                  </p:ext>
                </p:extLst>
              </p:nvPr>
            </p:nvGraphicFramePr>
            <p:xfrm>
              <a:off x="12421" y="2292140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7875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079909"/>
                  </p:ext>
                </p:extLst>
              </p:nvPr>
            </p:nvGraphicFramePr>
            <p:xfrm>
              <a:off x="12421" y="2292140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203125" t="-102381" r="-505208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309574" t="-102381" r="-415957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309574" t="-202381" r="-415957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388889" t="-302381" r="-294949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504167" t="-402381" r="-204167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597938" t="-502381" r="-102062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6608826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-28433" y="2209800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383" r="-2128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 r="-16327" b="-34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65464" y="1600200"/>
                <a:ext cx="4572000" cy="2785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1≤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[</m:t>
                          </m:r>
                          <m:r>
                            <a:rPr lang="en-US" sz="2000" dirty="0">
                              <a:latin typeface="Cambria Math"/>
                            </a:rPr>
                            <m:t>𝑘</m:t>
                          </m:r>
                          <m:r>
                            <a:rPr lang="en-US" sz="2000" dirty="0">
                              <a:latin typeface="Cambria Math"/>
                            </a:rPr>
                            <m:t>+1,3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]+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	 </a:t>
                </a:r>
                <a:r>
                  <a:rPr lang="en-US" sz="2000" dirty="0" smtClean="0"/>
                  <a:t>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[2,3]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dirty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000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,3]+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dirty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dirty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	        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/>
                      </a:rPr>
                      <m:t>𝑚𝑖𝑛</m:t>
                    </m:r>
                    <m:d>
                      <m:dPr>
                        <m:begChr m:val="{"/>
                        <m:endChr m:val="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2625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5250=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𝟕𝟖𝟕𝟓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15750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2625=18375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64" y="1600200"/>
                <a:ext cx="4572000" cy="2785443"/>
              </a:xfrm>
              <a:prstGeom prst="rect">
                <a:avLst/>
              </a:prstGeom>
              <a:blipFill rotWithShape="0">
                <a:blip r:embed="rId5"/>
                <a:stretch>
                  <a:fillRect r="-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744159"/>
                  </p:ext>
                </p:extLst>
              </p:nvPr>
            </p:nvGraphicFramePr>
            <p:xfrm>
              <a:off x="2438400" y="1574320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7875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4375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2500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3500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744159"/>
                  </p:ext>
                </p:extLst>
              </p:nvPr>
            </p:nvGraphicFramePr>
            <p:xfrm>
              <a:off x="2438400" y="1574320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201042" t="-100000" r="-502083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7447" t="-100000" r="-412766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7447" t="-200000" r="-412766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86869" t="-200000" r="-291919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86869" t="-300000" r="-291919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02083" t="-300000" r="-201042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02083" t="-400000" r="-201042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95876" t="-400000" r="-98969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95876" t="-500000" r="-98969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8345825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489982" y="1527176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383" r="-2128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 r="-16327" b="-34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5181600"/>
                <a:ext cx="7467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0" dirty="0" smtClean="0"/>
                  <a:t>Similarly,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[2,4], </m:t>
                    </m:r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[3,5], </m:t>
                    </m:r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[4,6]</m:t>
                    </m:r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81600"/>
                <a:ext cx="746760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9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2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549645"/>
                  </p:ext>
                </p:extLst>
              </p:nvPr>
            </p:nvGraphicFramePr>
            <p:xfrm>
              <a:off x="88898" y="1527176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7875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9375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4375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2500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3500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549645"/>
                  </p:ext>
                </p:extLst>
              </p:nvPr>
            </p:nvGraphicFramePr>
            <p:xfrm>
              <a:off x="88898" y="1527176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202083" t="-101190" r="-502083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101190" r="-412766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87879" t="-101190" r="-291919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201190" r="-412766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87879" t="-201190" r="-291919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87879" t="-304819" r="-291919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03125" t="-304819" r="-201042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03125" t="-400000" r="-201042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96907" t="-400000" r="-98969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96907" t="-500000" r="-98969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32581789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52400" y="1447800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2083"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 r="-14286" b="-34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4400" y="1763236"/>
                <a:ext cx="4419600" cy="357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1≤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&lt;4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[</m:t>
                          </m:r>
                          <m:r>
                            <a:rPr lang="en-US" sz="2000" dirty="0">
                              <a:latin typeface="Cambria Math"/>
                            </a:rPr>
                            <m:t>𝑘</m:t>
                          </m:r>
                          <m:r>
                            <a:rPr lang="en-US" sz="2000" dirty="0">
                              <a:latin typeface="Cambria Math"/>
                            </a:rPr>
                            <m:t>+1,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4]+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	 </a:t>
                </a: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𝑚𝑖𝑛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1,1</m:t>
                                </m:r>
                              </m:e>
                            </m:d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[2,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]+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dirty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[3,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]+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dirty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,4]+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dirty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dirty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r>
                  <a:rPr lang="en-US" sz="2000" dirty="0"/>
                  <a:t>	     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/>
                      </a:rPr>
                      <m:t>=</m:t>
                    </m:r>
                    <m:r>
                      <a:rPr lang="en-US" sz="2000" dirty="0">
                        <a:latin typeface="Cambria Math"/>
                      </a:rPr>
                      <m:t>𝑚𝑖𝑛</m:t>
                    </m:r>
                    <m:d>
                      <m:dPr>
                        <m:begChr m:val="{"/>
                        <m:endChr m:val="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4375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30.35.10=14875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15750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750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30.15.10=21000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7875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30.5.10=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𝟗𝟑𝟕𝟓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763236"/>
                <a:ext cx="4419600" cy="3571106"/>
              </a:xfrm>
              <a:prstGeom prst="rect">
                <a:avLst/>
              </a:prstGeom>
              <a:blipFill rotWithShape="1">
                <a:blip r:embed="rId5"/>
                <a:stretch>
                  <a:fillRect r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9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650227"/>
                  </p:ext>
                </p:extLst>
              </p:nvPr>
            </p:nvGraphicFramePr>
            <p:xfrm>
              <a:off x="88898" y="1527176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7875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9375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4375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7125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2500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3500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650227"/>
                  </p:ext>
                </p:extLst>
              </p:nvPr>
            </p:nvGraphicFramePr>
            <p:xfrm>
              <a:off x="88898" y="1527176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202083" t="-101190" r="-502083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308511" t="-101190" r="-412766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387879" t="-101190" r="-291919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308511" t="-201190" r="-412766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387879" t="-201190" r="-291919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7125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387879" t="-304819" r="-291919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503125" t="-304819" r="-201042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503125" t="-400000" r="-201042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596907" t="-400000" r="-98969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596907" t="-500000" r="-98969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1289341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52400" y="1447800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67" r="-2083"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4286" r="-14286" b="-34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4400" y="1763236"/>
                <a:ext cx="4191000" cy="3520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2≤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&lt;5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[</m:t>
                          </m:r>
                          <m:r>
                            <a:rPr lang="en-US" sz="2000" dirty="0">
                              <a:latin typeface="Cambria Math"/>
                            </a:rPr>
                            <m:t>𝑘</m:t>
                          </m:r>
                          <m:r>
                            <a:rPr lang="en-US" sz="2000" dirty="0">
                              <a:latin typeface="Cambria Math"/>
                            </a:rPr>
                            <m:t>+1,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5]+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	 </a:t>
                </a: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𝑚𝑖𝑛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000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3.5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]+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2,3</m:t>
                                </m:r>
                              </m:e>
                            </m:d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4,5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]+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5,5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]+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r>
                  <a:rPr lang="en-US" sz="2000" dirty="0"/>
                  <a:t>	     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/>
                      </a:rPr>
                      <m:t>=</m:t>
                    </m:r>
                    <m:r>
                      <a:rPr lang="en-US" sz="2000" dirty="0">
                        <a:latin typeface="Cambria Math"/>
                      </a:rPr>
                      <m:t>𝑚𝑖𝑛</m:t>
                    </m:r>
                    <m:d>
                      <m:dPr>
                        <m:begChr m:val="{"/>
                        <m:endChr m:val="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2500</m:t>
                            </m:r>
                            <m:r>
                              <a:rPr lang="en-US" sz="20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35.15.20=13000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2625+1000+35.5.20=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𝟕𝟏𝟐𝟓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4375+0+35.10.20=11375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763236"/>
                <a:ext cx="4191000" cy="3520900"/>
              </a:xfrm>
              <a:prstGeom prst="rect">
                <a:avLst/>
              </a:prstGeom>
              <a:blipFill rotWithShape="0">
                <a:blip r:embed="rId6"/>
                <a:stretch>
                  <a:fillRect r="-97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13900"/>
                  </p:ext>
                </p:extLst>
              </p:nvPr>
            </p:nvGraphicFramePr>
            <p:xfrm>
              <a:off x="2101087" y="1715344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7875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9375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4375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7125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2500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5375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3500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13900"/>
                  </p:ext>
                </p:extLst>
              </p:nvPr>
            </p:nvGraphicFramePr>
            <p:xfrm>
              <a:off x="2101087" y="1715344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99783"/>
                    <a:gridCol w="587473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202083" t="-100000" r="-502083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100000" r="-412766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87879" t="-100000" r="-291919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200000" r="-412766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87879" t="-200000" r="-291919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7125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87879" t="-300000" r="-291919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03125" t="-300000" r="-201042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5375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03125" t="-400000" r="-201042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96907" t="-400000" r="-98969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96907" t="-500000" r="-98969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6757796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64589" y="1635968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2083" b="-10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 r="-16327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02789" y="5369768"/>
                <a:ext cx="2636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0" dirty="0" smtClean="0"/>
                  <a:t>Similarly,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[3,6]</m:t>
                    </m:r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89" y="5369768"/>
                <a:ext cx="2636011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546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1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535486"/>
                  </p:ext>
                </p:extLst>
              </p:nvPr>
            </p:nvGraphicFramePr>
            <p:xfrm>
              <a:off x="88898" y="1527176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45320"/>
                    <a:gridCol w="641936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7875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9375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11875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4375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7125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750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2500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5375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3500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535486"/>
                  </p:ext>
                </p:extLst>
              </p:nvPr>
            </p:nvGraphicFramePr>
            <p:xfrm>
              <a:off x="88898" y="1527176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45320"/>
                    <a:gridCol w="641936"/>
                    <a:gridCol w="587473"/>
                    <a:gridCol w="587473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202083" t="-101190" r="-502083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101190" r="-412766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26667" t="-101190" r="-331111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11875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201190" r="-412766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26667" t="-201190" r="-331111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7125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26667" t="-304819" r="-331111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51429" t="-304819" r="-183810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5375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51429" t="-400000" r="-183810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96907" t="-400000" r="-98969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96907" t="-500000" r="-98969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9582141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52400" y="1447800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2083"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 r="-14286" b="-34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4400" y="1650417"/>
                <a:ext cx="4432300" cy="4480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1≤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&lt;5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[</m:t>
                          </m:r>
                          <m:r>
                            <a:rPr lang="en-US" sz="2000" dirty="0">
                              <a:latin typeface="Cambria Math"/>
                            </a:rPr>
                            <m:t>𝑘</m:t>
                          </m:r>
                          <m:r>
                            <a:rPr lang="en-US" sz="2000" dirty="0">
                              <a:latin typeface="Cambria Math"/>
                            </a:rPr>
                            <m:t>+1,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5]+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	 </a:t>
                </a:r>
                <a:r>
                  <a:rPr lang="en-US" sz="2000" dirty="0" smtClean="0"/>
                  <a:t>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2.5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sz="2000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3,5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dirty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dirty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1,3</m:t>
                                  </m:r>
                                </m:e>
                              </m:d>
                              <m:r>
                                <a:rPr lang="en-US" sz="2000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4,5</m:t>
                              </m:r>
                              <m:r>
                                <a:rPr lang="en-US" sz="2000" dirty="0">
                                  <a:latin typeface="Cambria Math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dirty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dirty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1,4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dirty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dirty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/>
                </a:endParaRPr>
              </a:p>
              <a:p>
                <a:r>
                  <a:rPr lang="en-US" sz="2000" dirty="0"/>
                  <a:t>	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= 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/>
                      </a:rPr>
                      <m:t>𝑚</m:t>
                    </m:r>
                    <m:r>
                      <a:rPr lang="en-US" sz="1800" dirty="0">
                        <a:latin typeface="Cambria Math"/>
                      </a:rPr>
                      <m:t>𝑖𝑛</m:t>
                    </m:r>
                    <m:d>
                      <m:dPr>
                        <m:begChr m:val="{"/>
                        <m:endChr m:val="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dirty="0">
                                <a:latin typeface="Cambria Math"/>
                              </a:rPr>
                              <m:t>0+7125+30.</m:t>
                            </m:r>
                            <m:r>
                              <a:rPr lang="en-US" sz="1800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1800" dirty="0">
                                <a:latin typeface="Cambria Math"/>
                              </a:rPr>
                              <m:t>5.20=16125</m:t>
                            </m:r>
                          </m:e>
                          <m:e>
                            <m:r>
                              <a:rPr lang="en-US" sz="1800" dirty="0">
                                <a:latin typeface="Cambria Math"/>
                              </a:rPr>
                              <m:t>15750+2500+30.15.20</m:t>
                            </m:r>
                            <m:r>
                              <a:rPr lang="en-US" sz="1800" b="1" dirty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dirty="0">
                                <a:latin typeface="Cambria Math"/>
                              </a:rPr>
                              <m:t>27250</m:t>
                            </m:r>
                          </m:e>
                          <m:e>
                            <m:r>
                              <a:rPr lang="en-US" sz="1800" dirty="0">
                                <a:latin typeface="Cambria Math"/>
                              </a:rPr>
                              <m:t>7875+1000+3</m:t>
                            </m:r>
                            <m:r>
                              <a:rPr lang="en-US" sz="1800" b="0" i="1" dirty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1800" dirty="0">
                                <a:latin typeface="Cambria Math"/>
                              </a:rPr>
                              <m:t>.5.20=</m:t>
                            </m:r>
                            <m:r>
                              <a:rPr lang="en-US" sz="1800" b="1" i="1" dirty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dirty="0" smtClean="0">
                                <a:latin typeface="Cambria Math"/>
                              </a:rPr>
                              <m:t>𝟏𝟖</m:t>
                            </m:r>
                            <m:r>
                              <a:rPr lang="en-US" sz="1800" b="1" i="1" dirty="0">
                                <a:latin typeface="Cambria Math"/>
                              </a:rPr>
                              <m:t>𝟕𝟓</m:t>
                            </m:r>
                          </m:e>
                          <m:e>
                            <m:r>
                              <a:rPr lang="en-US" sz="1800" b="0" i="1" dirty="0" smtClean="0">
                                <a:latin typeface="Cambria Math"/>
                              </a:rPr>
                              <m:t>9375</m:t>
                            </m:r>
                            <m:r>
                              <a:rPr lang="en-US" sz="18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1800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latin typeface="Cambria Math"/>
                              </a:rPr>
                              <m:t>30.10.20=15375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50417"/>
                <a:ext cx="4432300" cy="4480907"/>
              </a:xfrm>
              <a:prstGeom prst="rect">
                <a:avLst/>
              </a:prstGeom>
              <a:blipFill rotWithShape="0">
                <a:blip r:embed="rId5"/>
                <a:stretch>
                  <a:fillRect l="-1376" r="-39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925586"/>
                  </p:ext>
                </p:extLst>
              </p:nvPr>
            </p:nvGraphicFramePr>
            <p:xfrm>
              <a:off x="2374508" y="1715344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45320"/>
                    <a:gridCol w="641936"/>
                    <a:gridCol w="653854"/>
                    <a:gridCol w="521092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7875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9375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11875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4375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7125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10500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750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2500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5375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3500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925586"/>
                  </p:ext>
                </p:extLst>
              </p:nvPr>
            </p:nvGraphicFramePr>
            <p:xfrm>
              <a:off x="2374508" y="1715344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45320"/>
                    <a:gridCol w="641936"/>
                    <a:gridCol w="653854"/>
                    <a:gridCol w="521092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202083" t="-100000" r="-502083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100000" r="-412766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31461" t="-100000" r="-335955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11875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200000" r="-412766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31461" t="-200000" r="-335955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7125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10500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31461" t="-300000" r="-33595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46226" t="-300000" r="-18207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5375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46226" t="-400000" r="-182075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41121" t="-400000" r="-80374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41121" t="-500000" r="-80374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773956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438010" y="1635968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2083" b="-10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327" r="-14286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66903" y="5556002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dirty="0" smtClean="0"/>
                  <a:t>Similarly,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2,6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03" y="5556002"/>
                <a:ext cx="335280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4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516081"/>
                  </p:ext>
                </p:extLst>
              </p:nvPr>
            </p:nvGraphicFramePr>
            <p:xfrm>
              <a:off x="2374508" y="1715344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45320"/>
                    <a:gridCol w="641936"/>
                    <a:gridCol w="653854"/>
                    <a:gridCol w="521092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15750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7875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9375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11875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15125</a:t>
                          </a:r>
                          <a:endParaRPr kumimoji="0" 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2625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4375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7125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10500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750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2500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5375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3500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516081"/>
                  </p:ext>
                </p:extLst>
              </p:nvPr>
            </p:nvGraphicFramePr>
            <p:xfrm>
              <a:off x="2374508" y="1715344"/>
              <a:ext cx="4699784" cy="35814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473"/>
                    <a:gridCol w="587473"/>
                    <a:gridCol w="587473"/>
                    <a:gridCol w="575163"/>
                    <a:gridCol w="545320"/>
                    <a:gridCol w="641936"/>
                    <a:gridCol w="653854"/>
                    <a:gridCol w="521092"/>
                  </a:tblGrid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202083" t="-100000" r="-502083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100000" r="-412766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31461" t="-100000" r="-335955" b="-5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11875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15125</a:t>
                          </a:r>
                          <a:endParaRPr kumimoji="0" 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308511" t="-200000" r="-412766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31461" t="-200000" r="-335955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7125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10500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31461" t="-300000" r="-33595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46226" t="-300000" r="-18207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5375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446226" t="-400000" r="-182075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41121" t="-400000" r="-80374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2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2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2"/>
                          <a:stretch>
                            <a:fillRect l="-541121" t="-500000" r="-80374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51162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 anchorCtr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47579070"/>
              </p:ext>
            </p:extLst>
          </p:nvPr>
        </p:nvGraphicFramePr>
        <p:xfrm>
          <a:off x="2584098" y="381000"/>
          <a:ext cx="6521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86"/>
                <a:gridCol w="931686"/>
                <a:gridCol w="931686"/>
                <a:gridCol w="931686"/>
                <a:gridCol w="931686"/>
                <a:gridCol w="931686"/>
                <a:gridCol w="931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Matrix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Dimension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30x35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35x15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15x5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5x10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20x25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438010" y="1635968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2083" b="-10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327" r="-14286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24283" y="5579258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0" dirty="0" smtClean="0"/>
                  <a:t>Similarly,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latin typeface="Cambria Math"/>
                      </a:rPr>
                      <m:t>[1,6]</m:t>
                    </m:r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83" y="5579258"/>
                <a:ext cx="335280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81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2861"/>
              </p:ext>
            </p:extLst>
          </p:nvPr>
        </p:nvGraphicFramePr>
        <p:xfrm>
          <a:off x="322731" y="1700895"/>
          <a:ext cx="4699784" cy="3581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473"/>
                <a:gridCol w="587473"/>
                <a:gridCol w="587473"/>
                <a:gridCol w="575163"/>
                <a:gridCol w="545320"/>
                <a:gridCol w="641936"/>
                <a:gridCol w="653854"/>
                <a:gridCol w="521092"/>
              </a:tblGrid>
              <a:tr h="511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511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  <a:tr h="511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</a:tr>
              <a:tr h="511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</a:tr>
              <a:tr h="511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</a:tr>
              <a:tr h="511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</a:tr>
              <a:tr h="511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Now keep tracking of split index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386233" y="1621519"/>
            <a:ext cx="4572000" cy="568530"/>
            <a:chOff x="76200" y="1653395"/>
            <a:chExt cx="5939754" cy="64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653395"/>
                  <a:ext cx="377155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6383" r="-2128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5660737" y="2076960"/>
              <a:ext cx="188575" cy="224136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727363"/>
                  <a:ext cx="38549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286" r="-16327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Arrow 11"/>
            <p:cNvSpPr/>
            <p:nvPr/>
          </p:nvSpPr>
          <p:spPr>
            <a:xfrm>
              <a:off x="381000" y="1922328"/>
              <a:ext cx="300310" cy="18826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1845620"/>
                <a:ext cx="335280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b="0" i="1" baseline="-25000" dirty="0" smtClean="0"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latin typeface="Cambria Math"/>
                      </a:rPr>
                      <m:t>𝐴</m:t>
                    </m:r>
                    <m:r>
                      <a:rPr lang="en-US" sz="2000" b="0" i="1" baseline="-25000" dirty="0" smtClean="0"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latin typeface="Cambria Math"/>
                      </a:rPr>
                      <m:t>𝐴</m:t>
                    </m:r>
                    <m:r>
                      <a:rPr lang="en-US" sz="2000" b="0" i="1" baseline="-25000" dirty="0" smtClean="0">
                        <a:latin typeface="Cambria Math"/>
                      </a:rPr>
                      <m:t>3</m:t>
                    </m:r>
                    <m:r>
                      <a:rPr lang="en-US" sz="2000" b="0" i="1" dirty="0" smtClean="0">
                        <a:latin typeface="Cambria Math"/>
                      </a:rPr>
                      <m:t>𝐴</m:t>
                    </m:r>
                    <m:r>
                      <a:rPr lang="en-US" sz="2000" b="0" i="1" baseline="-25000" dirty="0" smtClean="0">
                        <a:latin typeface="Cambria Math"/>
                      </a:rPr>
                      <m:t>4</m:t>
                    </m:r>
                    <m:r>
                      <a:rPr lang="en-US" sz="2000" b="0" i="1" dirty="0" smtClean="0">
                        <a:latin typeface="Cambria Math"/>
                      </a:rPr>
                      <m:t>𝐴</m:t>
                    </m:r>
                    <m:r>
                      <a:rPr lang="en-US" sz="2000" b="0" i="1" baseline="-25000" dirty="0" smtClean="0">
                        <a:latin typeface="Cambria Math"/>
                      </a:rPr>
                      <m:t>5</m:t>
                    </m:r>
                    <m:r>
                      <a:rPr lang="en-US" sz="2000" b="0" i="1" dirty="0" smtClean="0">
                        <a:latin typeface="Cambria Math"/>
                      </a:rPr>
                      <m:t>𝐴</m:t>
                    </m:r>
                    <m:r>
                      <a:rPr lang="en-US" sz="2000" b="0" i="1" baseline="-25000" dirty="0" smtClean="0">
                        <a:latin typeface="Cambria Math"/>
                      </a:rPr>
                      <m:t>6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845620"/>
                <a:ext cx="3352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818" t="-615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38800" y="2260244"/>
                <a:ext cx="335280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2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3</m:t>
                    </m:r>
                    <m:r>
                      <a:rPr lang="en-US" sz="2000" dirty="0">
                        <a:latin typeface="Cambria Math"/>
                      </a:rPr>
                      <m:t>)(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4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5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6</m:t>
                    </m:r>
                    <m:r>
                      <a:rPr lang="en-US" sz="2000" dirty="0">
                        <a:latin typeface="Cambria Math"/>
                      </a:rPr>
                      <m:t>)</m:t>
                    </m:r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260244"/>
                <a:ext cx="335280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818" t="-615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38800" y="2667000"/>
                <a:ext cx="335280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2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3</m:t>
                    </m:r>
                    <m:r>
                      <a:rPr lang="en-US" sz="2000" dirty="0">
                        <a:latin typeface="Cambria Math"/>
                      </a:rPr>
                      <m:t>)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4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5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6</m:t>
                    </m:r>
                    <m:r>
                      <a:rPr lang="en-US" sz="2000" dirty="0">
                        <a:latin typeface="Cambria Math"/>
                      </a:rPr>
                      <m:t>)</m:t>
                    </m:r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667000"/>
                <a:ext cx="3352800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818" t="-615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38800" y="3081675"/>
                <a:ext cx="335280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2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3</m:t>
                    </m:r>
                    <m:r>
                      <a:rPr lang="en-US" sz="2000" dirty="0">
                        <a:latin typeface="Cambria Math"/>
                      </a:rPr>
                      <m:t>))(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4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5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𝐴</m:t>
                    </m:r>
                    <m:r>
                      <a:rPr lang="en-US" sz="2000" baseline="-25000" dirty="0">
                        <a:latin typeface="Cambria Math"/>
                      </a:rPr>
                      <m:t>6</m:t>
                    </m:r>
                    <m:r>
                      <a:rPr lang="en-US" sz="2000" dirty="0">
                        <a:latin typeface="Cambria Math"/>
                      </a:rPr>
                      <m:t>)</m:t>
                    </m:r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081675"/>
                <a:ext cx="335280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818" t="-615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42672" y="2264840"/>
            <a:ext cx="4191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62400" y="3810000"/>
            <a:ext cx="4191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4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763000" cy="1143000"/>
          </a:xfrm>
        </p:spPr>
        <p:txBody>
          <a:bodyPr/>
          <a:lstStyle/>
          <a:p>
            <a:r>
              <a:rPr lang="en-US" sz="3200" dirty="0"/>
              <a:t>The General Dynamic Programming Technique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96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536535"/>
                <a:ext cx="8170460" cy="4953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High Tower Text" panose="02040502050506030303" pitchFamily="18" charset="0"/>
                  </a:rPr>
                  <a:t>Applies to a problem that at first seems to require a lot of time (possibly exponential), provided we have: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Simple subproblems</a:t>
                </a:r>
                <a:r>
                  <a:rPr lang="en-US" sz="2400" b="1" dirty="0">
                    <a:solidFill>
                      <a:schemeClr val="tx2"/>
                    </a:solidFill>
                    <a:latin typeface="High Tower Text" panose="02040502050506030303" pitchFamily="18" charset="0"/>
                  </a:rPr>
                  <a:t>:</a:t>
                </a:r>
                <a:r>
                  <a:rPr lang="en-US" sz="2400" dirty="0">
                    <a:latin typeface="High Tower Text" panose="02040502050506030303" pitchFamily="18" charset="0"/>
                  </a:rPr>
                  <a:t> the subproblems can be defined in terms of a few variables, such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High Tower Text" panose="02040502050506030303" pitchFamily="18" charset="0"/>
                  </a:rPr>
                  <a:t>, and so 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Subproblem optimality</a:t>
                </a:r>
                <a:r>
                  <a:rPr lang="en-US" sz="2400" b="1" dirty="0">
                    <a:solidFill>
                      <a:schemeClr val="tx2"/>
                    </a:solidFill>
                    <a:latin typeface="High Tower Text" panose="02040502050506030303" pitchFamily="18" charset="0"/>
                  </a:rPr>
                  <a:t>:</a:t>
                </a:r>
                <a:r>
                  <a:rPr lang="en-US" sz="2400" dirty="0">
                    <a:latin typeface="High Tower Text" panose="02040502050506030303" pitchFamily="18" charset="0"/>
                  </a:rPr>
                  <a:t> the global optimum value can be defined in terms of optimal subproblems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Subproblem overlap</a:t>
                </a:r>
                <a:r>
                  <a:rPr lang="en-US" sz="2400" b="1" dirty="0">
                    <a:solidFill>
                      <a:schemeClr val="tx2"/>
                    </a:solidFill>
                    <a:latin typeface="High Tower Text" panose="02040502050506030303" pitchFamily="18" charset="0"/>
                  </a:rPr>
                  <a:t>:</a:t>
                </a:r>
                <a:r>
                  <a:rPr lang="en-US" sz="2400" dirty="0">
                    <a:latin typeface="High Tower Text" panose="02040502050506030303" pitchFamily="18" charset="0"/>
                  </a:rPr>
                  <a:t> the subproblems are not independent, but instead they overlap (hence, should be constructed bottom-up).</a:t>
                </a:r>
              </a:p>
            </p:txBody>
          </p:sp>
        </mc:Choice>
        <mc:Fallback>
          <p:sp>
            <p:nvSpPr>
              <p:cNvPr id="16896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536535"/>
                <a:ext cx="8170460" cy="4953000"/>
              </a:xfrm>
              <a:blipFill rotWithShape="0">
                <a:blip r:embed="rId2"/>
                <a:stretch>
                  <a:fillRect l="-373" t="-2091" r="-1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8965" name="Picture 5" descr="BD0749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713" y="-15282"/>
            <a:ext cx="11985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95952" y="1546178"/>
            <a:ext cx="7772400" cy="2263822"/>
          </a:xfrm>
        </p:spPr>
        <p:txBody>
          <a:bodyPr/>
          <a:lstStyle/>
          <a:p>
            <a:pPr lvl="1"/>
            <a:r>
              <a:rPr lang="en-US" sz="2400" dirty="0" smtClean="0">
                <a:latin typeface="High Tower Text" panose="02040502050506030303" pitchFamily="18" charset="0"/>
              </a:rPr>
              <a:t>Matrix Chain-Product (</a:t>
            </a:r>
            <a:r>
              <a:rPr lang="en-US" sz="2400" dirty="0" smtClean="0">
                <a:latin typeface="High Tower Text" panose="02040502050506030303" pitchFamily="18" charset="0"/>
                <a:cs typeface="Tahoma" panose="020B0604030504040204" pitchFamily="34" charset="0"/>
              </a:rPr>
              <a:t>§5.3.1</a:t>
            </a:r>
            <a:r>
              <a:rPr lang="en-US" sz="2400" dirty="0" smtClean="0">
                <a:latin typeface="High Tower Text" panose="02040502050506030303" pitchFamily="18" charset="0"/>
              </a:rPr>
              <a:t>)</a:t>
            </a:r>
          </a:p>
          <a:p>
            <a:pPr lvl="1"/>
            <a:r>
              <a:rPr lang="en-US" sz="2400" dirty="0" smtClean="0">
                <a:latin typeface="High Tower Text" panose="02040502050506030303" pitchFamily="18" charset="0"/>
              </a:rPr>
              <a:t>The General Technique (</a:t>
            </a:r>
            <a:r>
              <a:rPr lang="en-US" sz="2400" dirty="0" smtClean="0">
                <a:latin typeface="High Tower Text" panose="02040502050506030303" pitchFamily="18" charset="0"/>
                <a:cs typeface="Tahoma" panose="020B0604030504040204" pitchFamily="34" charset="0"/>
              </a:rPr>
              <a:t>§5.3.2</a:t>
            </a:r>
            <a:r>
              <a:rPr lang="en-US" sz="2400" dirty="0" smtClean="0">
                <a:latin typeface="High Tower Text" panose="02040502050506030303" pitchFamily="18" charset="0"/>
              </a:rPr>
              <a:t>)</a:t>
            </a:r>
            <a:endParaRPr lang="en-US" sz="2400" dirty="0">
              <a:latin typeface="High Tower Text" panose="02040502050506030303" pitchFamily="18" charset="0"/>
            </a:endParaRPr>
          </a:p>
        </p:txBody>
      </p:sp>
      <p:pic>
        <p:nvPicPr>
          <p:cNvPr id="6149" name="Picture 5" descr="j0198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2971800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dirty="0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Algorithm Design: Foundations, Analysis, and Internet Examples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Michael T. Goodrich and Roberto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Tamassia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John Wiley &amp; Sons.</a:t>
            </a:r>
          </a:p>
          <a:p>
            <a:r>
              <a:rPr lang="en-CA" dirty="0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Introduction to Algorithms. 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Thomas H.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Cormen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Charles E.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Leiserson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Ronald L.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Rivest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Clifford Stein.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Chain-Products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41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1524000"/>
                <a:ext cx="5164138" cy="4038600"/>
              </a:xfrm>
            </p:spPr>
            <p:txBody>
              <a:bodyPr/>
              <a:lstStyle/>
              <a:p>
                <a:r>
                  <a:rPr lang="en-US" sz="2400" b="1" dirty="0">
                    <a:latin typeface="High Tower Text" panose="02040502050506030303" pitchFamily="18" charset="0"/>
                  </a:rPr>
                  <a:t>Dynamic Programming </a:t>
                </a:r>
                <a:r>
                  <a:rPr lang="en-US" sz="2400" dirty="0">
                    <a:latin typeface="High Tower Text" panose="02040502050506030303" pitchFamily="18" charset="0"/>
                  </a:rPr>
                  <a:t>is a general algorithm design paradigm.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Rather than give the general structure, let us first give a motivating example:</a:t>
                </a:r>
              </a:p>
              <a:p>
                <a:pPr lvl="1"/>
                <a:r>
                  <a:rPr lang="en-US" sz="2000" b="1" dirty="0">
                    <a:latin typeface="High Tower Text" panose="02040502050506030303" pitchFamily="18" charset="0"/>
                  </a:rPr>
                  <a:t>Matrix Chain-Products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Review: Matrix Multiplication.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000" b="1" i="1" dirty="0">
                  <a:solidFill>
                    <a:schemeClr val="tx1"/>
                  </a:solidFill>
                  <a:latin typeface="High Tower Text" panose="02040502050506030303" pitchFamily="18" charset="0"/>
                </a:endParaRPr>
              </a:p>
              <a:p>
                <a:pPr lvl="1"/>
                <a:r>
                  <a:rPr lang="en-US" sz="2000" b="1" i="1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A</a:t>
                </a:r>
                <a:r>
                  <a:rPr lang="en-US" sz="2000" i="1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is</a:t>
                </a:r>
                <a:r>
                  <a:rPr lang="en-US" sz="2000" i="1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and</a:t>
                </a:r>
                <a:r>
                  <a:rPr lang="en-US" sz="2000" i="1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 </a:t>
                </a:r>
                <a:r>
                  <a:rPr lang="en-US" sz="2000" b="1" i="1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B</a:t>
                </a:r>
                <a:r>
                  <a:rPr lang="en-US" sz="2000" i="1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is</a:t>
                </a:r>
                <a:r>
                  <a:rPr lang="en-US" sz="2000" i="1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000" b="1" i="1" dirty="0">
                  <a:solidFill>
                    <a:schemeClr val="tx1"/>
                  </a:solidFill>
                  <a:latin typeface="High Tower Text" panose="020405020505060303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time</a:t>
                </a:r>
              </a:p>
            </p:txBody>
          </p:sp>
        </mc:Choice>
        <mc:Fallback>
          <p:sp>
            <p:nvSpPr>
              <p:cNvPr id="14541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1524000"/>
                <a:ext cx="5164138" cy="4038600"/>
              </a:xfrm>
              <a:blipFill rotWithShape="0">
                <a:blip r:embed="rId3"/>
                <a:stretch>
                  <a:fillRect l="-236" t="-1357" r="-8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464" name="Rectangle 56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pic>
        <p:nvPicPr>
          <p:cNvPr id="145468" name="Picture 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21" y="70752"/>
            <a:ext cx="1579388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549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860145"/>
              </p:ext>
            </p:extLst>
          </p:nvPr>
        </p:nvGraphicFramePr>
        <p:xfrm>
          <a:off x="724279" y="5133690"/>
          <a:ext cx="33147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5" imgW="1638000" imgH="431640" progId="Equation.3">
                  <p:embed/>
                </p:oleObj>
              </mc:Choice>
              <mc:Fallback>
                <p:oleObj name="Equation" r:id="rId5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79" y="5133690"/>
                        <a:ext cx="3314700" cy="8731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59250" y="2061144"/>
            <a:ext cx="4984750" cy="4419600"/>
            <a:chOff x="2064" y="1440"/>
            <a:chExt cx="3140" cy="2784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496" y="3264"/>
              <a:ext cx="1152" cy="576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40" y="1920"/>
              <a:ext cx="960" cy="11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40" y="3264"/>
              <a:ext cx="960" cy="576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224" y="1920"/>
              <a:ext cx="192" cy="115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496" y="3456"/>
              <a:ext cx="1152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2492" y="321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3840" y="321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" name="Text Box 71"/>
            <p:cNvSpPr txBox="1">
              <a:spLocks noChangeArrowheads="1"/>
            </p:cNvSpPr>
            <p:nvPr/>
          </p:nvSpPr>
          <p:spPr bwMode="auto">
            <a:xfrm>
              <a:off x="3840" y="18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2064" y="34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5" name="Text Box 73"/>
            <p:cNvSpPr txBox="1">
              <a:spLocks noChangeArrowheads="1"/>
            </p:cNvSpPr>
            <p:nvPr/>
          </p:nvSpPr>
          <p:spPr bwMode="auto">
            <a:xfrm>
              <a:off x="4992" y="34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6" name="Text Box 74"/>
            <p:cNvSpPr txBox="1">
              <a:spLocks noChangeArrowheads="1"/>
            </p:cNvSpPr>
            <p:nvPr/>
          </p:nvSpPr>
          <p:spPr bwMode="auto">
            <a:xfrm>
              <a:off x="4236" y="144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7" name="Text Box 75"/>
            <p:cNvSpPr txBox="1">
              <a:spLocks noChangeArrowheads="1"/>
            </p:cNvSpPr>
            <p:nvPr/>
          </p:nvSpPr>
          <p:spPr bwMode="auto">
            <a:xfrm>
              <a:off x="2928" y="28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8" name="Text Box 76"/>
            <p:cNvSpPr txBox="1">
              <a:spLocks noChangeArrowheads="1"/>
            </p:cNvSpPr>
            <p:nvPr/>
          </p:nvSpPr>
          <p:spPr bwMode="auto">
            <a:xfrm>
              <a:off x="4272" y="393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9" name="Text Box 77"/>
            <p:cNvSpPr txBox="1">
              <a:spLocks noChangeArrowheads="1"/>
            </p:cNvSpPr>
            <p:nvPr/>
          </p:nvSpPr>
          <p:spPr bwMode="auto">
            <a:xfrm>
              <a:off x="3504" y="230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0" name="Text Box 78"/>
            <p:cNvSpPr txBox="1">
              <a:spLocks noChangeArrowheads="1"/>
            </p:cNvSpPr>
            <p:nvPr/>
          </p:nvSpPr>
          <p:spPr bwMode="auto">
            <a:xfrm>
              <a:off x="2903" y="3408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4247" y="2208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52" name="Text Box 80"/>
            <p:cNvSpPr txBox="1">
              <a:spLocks noChangeArrowheads="1"/>
            </p:cNvSpPr>
            <p:nvPr/>
          </p:nvSpPr>
          <p:spPr bwMode="auto">
            <a:xfrm>
              <a:off x="4386" y="3408"/>
              <a:ext cx="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i,j</a:t>
              </a:r>
            </a:p>
          </p:txBody>
        </p:sp>
        <p:sp>
          <p:nvSpPr>
            <p:cNvPr id="53" name="AutoShape 81"/>
            <p:cNvSpPr>
              <a:spLocks/>
            </p:cNvSpPr>
            <p:nvPr/>
          </p:nvSpPr>
          <p:spPr bwMode="auto">
            <a:xfrm>
              <a:off x="2256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4" name="AutoShape 82"/>
            <p:cNvSpPr>
              <a:spLocks/>
            </p:cNvSpPr>
            <p:nvPr/>
          </p:nvSpPr>
          <p:spPr bwMode="auto">
            <a:xfrm flipH="1">
              <a:off x="4848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5" name="AutoShape 83"/>
            <p:cNvSpPr>
              <a:spLocks/>
            </p:cNvSpPr>
            <p:nvPr/>
          </p:nvSpPr>
          <p:spPr bwMode="auto">
            <a:xfrm>
              <a:off x="3696" y="1920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6" name="AutoShape 84"/>
            <p:cNvSpPr>
              <a:spLocks/>
            </p:cNvSpPr>
            <p:nvPr/>
          </p:nvSpPr>
          <p:spPr bwMode="auto">
            <a:xfrm rot="-5400000">
              <a:off x="4248" y="348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7" name="AutoShape 85"/>
            <p:cNvSpPr>
              <a:spLocks/>
            </p:cNvSpPr>
            <p:nvPr/>
          </p:nvSpPr>
          <p:spPr bwMode="auto">
            <a:xfrm rot="5400000">
              <a:off x="2976" y="2592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8" name="AutoShape 86"/>
            <p:cNvSpPr>
              <a:spLocks/>
            </p:cNvSpPr>
            <p:nvPr/>
          </p:nvSpPr>
          <p:spPr bwMode="auto">
            <a:xfrm rot="5400000">
              <a:off x="4248" y="132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1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5791200"/>
            <a:ext cx="8305800" cy="335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838200" y="5410200"/>
            <a:ext cx="83058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Chain-Products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27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1524000"/>
                <a:ext cx="6781800" cy="4953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b="1" dirty="0" smtClean="0">
                    <a:solidFill>
                      <a:schemeClr val="tx2"/>
                    </a:solidFill>
                    <a:latin typeface="High Tower Text" panose="02040502050506030303" pitchFamily="18" charset="0"/>
                  </a:rPr>
                  <a:t>Matrix Chain-Product: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baseline="-25000" dirty="0">
                  <a:solidFill>
                    <a:schemeClr val="tx1"/>
                  </a:solidFill>
                  <a:latin typeface="High Tower Text" panose="0204050205050603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𝑑</m:t>
                        </m:r>
                      </m:e>
                      <m:sub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×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𝑑</m:t>
                        </m:r>
                      </m:e>
                      <m:sub>
                        <m:r>
                          <a:rPr lang="en-CA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CA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High Tower Text" panose="0204050205050603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Problem: How to parenthesize?</a:t>
                </a:r>
              </a:p>
              <a:p>
                <a:pPr>
                  <a:lnSpc>
                    <a:spcPct val="90000"/>
                  </a:lnSpc>
                </a:pPr>
                <a:endParaRPr lang="en-US" sz="2800" dirty="0" smtClean="0">
                  <a:latin typeface="High Tower Text" panose="02040502050506030303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 smtClean="0">
                    <a:latin typeface="High Tower Text" panose="02040502050506030303" pitchFamily="18" charset="0"/>
                  </a:rPr>
                  <a:t>Example</a:t>
                </a:r>
                <a:endParaRPr lang="en-US" sz="2800" dirty="0">
                  <a:latin typeface="High Tower Text" panose="0204050205050603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B is 3 </a:t>
                </a:r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× 100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C is 100 × 5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D is 5 × 5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(B*C)*D takes 1500 + 75 = </a:t>
                </a:r>
                <a:r>
                  <a:rPr 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1575 ops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B*(C*D) takes </a:t>
                </a: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2500 + 1500 = </a:t>
                </a:r>
                <a:r>
                  <a:rPr lang="en-US" sz="2400" b="1" dirty="0">
                    <a:solidFill>
                      <a:srgbClr val="FF0000"/>
                    </a:solidFill>
                    <a:latin typeface="High Tower Text" panose="02040502050506030303" pitchFamily="18" charset="0"/>
                    <a:cs typeface="Tahoma" panose="020B0604030504040204" pitchFamily="34" charset="0"/>
                  </a:rPr>
                  <a:t>4000 ops</a:t>
                </a:r>
              </a:p>
            </p:txBody>
          </p:sp>
        </mc:Choice>
        <mc:Fallback>
          <p:sp>
            <p:nvSpPr>
              <p:cNvPr id="18227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1524000"/>
                <a:ext cx="6781800" cy="4953000"/>
              </a:xfrm>
              <a:blipFill rotWithShape="0">
                <a:blip r:embed="rId2"/>
                <a:stretch>
                  <a:fillRect l="-450" t="-2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-1"/>
            <a:ext cx="1981200" cy="12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29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1524000"/>
                <a:ext cx="8229600" cy="4953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b="1" dirty="0" smtClean="0">
                    <a:solidFill>
                      <a:schemeClr val="tx2"/>
                    </a:solidFill>
                    <a:latin typeface="High Tower Text" panose="02040502050506030303" pitchFamily="18" charset="0"/>
                  </a:rPr>
                  <a:t>Matrix Chain-Product Alg.: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High Tower Text" panose="02040502050506030303" pitchFamily="18" charset="0"/>
                  </a:rPr>
                  <a:t>Try all possible ways </a:t>
                </a:r>
                <a:r>
                  <a:rPr lang="en-US" sz="2400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to parenthesize </a:t>
                </a:r>
                <a:endParaRPr lang="en-CA" sz="2400" i="1" dirty="0" smtClean="0">
                  <a:solidFill>
                    <a:schemeClr val="tx1"/>
                  </a:solidFill>
                  <a:latin typeface="High Tower Text" panose="02040502050506030303" pitchFamily="18" charset="0"/>
                </a:endParaRPr>
              </a:p>
              <a:p>
                <a:pPr marL="366713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baseline="-25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baseline="-250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∗…∗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CA" b="1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CA" b="1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1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High Tower Text" panose="0204050205050603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Calculate number of ops for each one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rgbClr val="0066FF"/>
                    </a:solidFill>
                    <a:latin typeface="High Tower Text" panose="02040502050506030303" pitchFamily="18" charset="0"/>
                  </a:rPr>
                  <a:t>Pick the one that is best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High Tower Text" panose="02040502050506030303" pitchFamily="18" charset="0"/>
                  </a:rPr>
                  <a:t>Running time: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The number of </a:t>
                </a:r>
                <a:r>
                  <a:rPr lang="en-US" dirty="0" smtClean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all different parenthesization </a:t>
                </a: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is </a:t>
                </a:r>
                <a:r>
                  <a:rPr lang="en-US" dirty="0" smtClean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equal </a:t>
                </a: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to the number of </a:t>
                </a:r>
                <a:r>
                  <a:rPr lang="en-US" dirty="0" smtClean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all different binary </a:t>
                </a: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trees </a:t>
                </a:r>
                <a:r>
                  <a:rPr lang="en-US" dirty="0" smtClean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that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external nodes</a:t>
                </a:r>
                <a:endParaRPr lang="en-US" dirty="0">
                  <a:solidFill>
                    <a:schemeClr val="tx1"/>
                  </a:solidFill>
                  <a:latin typeface="High Tower Text" panose="0204050205050603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This is </a:t>
                </a:r>
                <a:r>
                  <a:rPr lang="en-US" b="1" dirty="0">
                    <a:solidFill>
                      <a:srgbClr val="FF0000"/>
                    </a:solidFill>
                    <a:latin typeface="High Tower Text" panose="02040502050506030303" pitchFamily="18" charset="0"/>
                  </a:rPr>
                  <a:t>exponential</a:t>
                </a: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It is called the </a:t>
                </a:r>
                <a:r>
                  <a:rPr lang="en-US" b="1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Catalan number</a:t>
                </a:r>
                <a:r>
                  <a:rPr lang="en-US" dirty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, and it is almost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High Tower Text" panose="02040502050506030303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High Tower Text" panose="0204050205050603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High Tower Text" panose="02040502050506030303" pitchFamily="18" charset="0"/>
                  </a:rPr>
                  <a:t>This is a terrible algorithm!</a:t>
                </a:r>
              </a:p>
            </p:txBody>
          </p:sp>
        </mc:Choice>
        <mc:Fallback>
          <p:sp>
            <p:nvSpPr>
              <p:cNvPr id="18329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1524000"/>
                <a:ext cx="8229600" cy="4953000"/>
              </a:xfrm>
              <a:blipFill rotWithShape="0">
                <a:blip r:embed="rId2"/>
                <a:stretch>
                  <a:fillRect l="-370" t="-2091" b="-2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3302" name="Picture 6" descr="BD0537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"/>
            <a:ext cx="1371600" cy="126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1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6063"/>
            <a:ext cx="8077200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  <a:latin typeface="High Tower Text" panose="02040502050506030303" pitchFamily="18" charset="0"/>
              </a:rPr>
              <a:t>Idea #1: </a:t>
            </a:r>
            <a:r>
              <a:rPr lang="en-US" sz="2800" dirty="0" smtClean="0">
                <a:latin typeface="High Tower Text" panose="02040502050506030303" pitchFamily="18" charset="0"/>
              </a:rPr>
              <a:t>Repeatedly </a:t>
            </a:r>
            <a:r>
              <a:rPr lang="en-US" sz="2800" dirty="0">
                <a:latin typeface="High Tower Text" panose="02040502050506030303" pitchFamily="18" charset="0"/>
              </a:rPr>
              <a:t>select the product that uses </a:t>
            </a:r>
            <a:r>
              <a:rPr lang="en-US" sz="2800" dirty="0" smtClean="0">
                <a:latin typeface="High Tower Text" panose="02040502050506030303" pitchFamily="18" charset="0"/>
              </a:rPr>
              <a:t>the </a:t>
            </a:r>
            <a:r>
              <a:rPr lang="en-US" sz="2800" dirty="0">
                <a:latin typeface="High Tower Text" panose="02040502050506030303" pitchFamily="18" charset="0"/>
              </a:rPr>
              <a:t>most operations.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FF"/>
                </a:solidFill>
                <a:latin typeface="High Tower Text" panose="02040502050506030303" pitchFamily="18" charset="0"/>
              </a:rPr>
              <a:t>Counter-example</a:t>
            </a:r>
            <a:r>
              <a:rPr lang="en-US" sz="2800" dirty="0">
                <a:solidFill>
                  <a:srgbClr val="0000FF"/>
                </a:solidFill>
                <a:latin typeface="High Tower Text" panose="02040502050506030303" pitchFamily="18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</a:rPr>
              <a:t>A is 10 </a:t>
            </a: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× 5</a:t>
            </a:r>
            <a:endParaRPr lang="en-US" sz="2400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</a:rPr>
              <a:t>B is 5 </a:t>
            </a: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× 10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C is 10 × 5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D is 5 × 10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Greedy idea #1 gives </a:t>
            </a:r>
            <a:r>
              <a:rPr lang="en-US" sz="2400" b="1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(A*B)*(C*D)</a:t>
            </a: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, which takes </a:t>
            </a:r>
            <a:endParaRPr lang="en-US" sz="2400" dirty="0" smtClean="0">
              <a:solidFill>
                <a:schemeClr val="tx1"/>
              </a:solidFill>
              <a:latin typeface="High Tower Text" panose="02040502050506030303" pitchFamily="18" charset="0"/>
              <a:cs typeface="Tahoma" panose="020B0604030504040204" pitchFamily="34" charset="0"/>
            </a:endParaRPr>
          </a:p>
          <a:p>
            <a:pPr marL="366713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500 + 500 +1000= </a:t>
            </a:r>
            <a:r>
              <a:rPr lang="en-US" sz="2400" dirty="0">
                <a:solidFill>
                  <a:srgbClr val="FF0000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2000 ops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But: </a:t>
            </a:r>
            <a:r>
              <a:rPr lang="en-US" sz="2400" b="1" dirty="0" smtClean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*((B*C)*D) </a:t>
            </a: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takes </a:t>
            </a:r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250 + 250 + 500 </a:t>
            </a: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= </a:t>
            </a:r>
            <a:r>
              <a:rPr lang="en-US" sz="2400" b="1" dirty="0">
                <a:solidFill>
                  <a:srgbClr val="00B050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1000 ops</a:t>
            </a:r>
          </a:p>
        </p:txBody>
      </p:sp>
      <p:pic>
        <p:nvPicPr>
          <p:cNvPr id="146439" name="Picture 7" descr="BS006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400"/>
            <a:ext cx="14192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Greedy Approach</a:t>
            </a:r>
          </a:p>
        </p:txBody>
      </p:sp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41084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High Tower Text" panose="02040502050506030303" pitchFamily="18" charset="0"/>
              </a:rPr>
              <a:t>Idea #2:</a:t>
            </a:r>
            <a:r>
              <a:rPr lang="en-US" sz="2800" dirty="0">
                <a:latin typeface="High Tower Text" panose="02040502050506030303" pitchFamily="18" charset="0"/>
              </a:rPr>
              <a:t> </a:t>
            </a:r>
            <a:r>
              <a:rPr lang="en-US" sz="2800" dirty="0" smtClean="0">
                <a:latin typeface="High Tower Text" panose="02040502050506030303" pitchFamily="18" charset="0"/>
              </a:rPr>
              <a:t>Repeatedly </a:t>
            </a:r>
            <a:r>
              <a:rPr lang="en-US" sz="2800" dirty="0">
                <a:latin typeface="High Tower Text" panose="02040502050506030303" pitchFamily="18" charset="0"/>
              </a:rPr>
              <a:t>select the product that uses the fewest operations.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High Tower Text" panose="02040502050506030303" pitchFamily="18" charset="0"/>
              </a:rPr>
              <a:t>Counter-example: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</a:rPr>
              <a:t>A is 101 </a:t>
            </a: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× 11</a:t>
            </a:r>
            <a:endParaRPr lang="en-US" sz="2400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</a:rPr>
              <a:t>B is 11 </a:t>
            </a: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× 9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C is 9 × 100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D is 100 × 99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Greedy idea #2 gives A*((B*C)*D)), which takes </a:t>
            </a:r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9900+108900+109989=228789 </a:t>
            </a: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ops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(A*B)*(C*D) takes </a:t>
            </a:r>
            <a:r>
              <a:rPr lang="en-US" dirty="0" smtClean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9999+89100+89991=189090 </a:t>
            </a:r>
            <a:r>
              <a:rPr lang="en-US" sz="2400" dirty="0">
                <a:solidFill>
                  <a:schemeClr val="tx1"/>
                </a:solidFill>
                <a:latin typeface="High Tower Text" panose="02040502050506030303" pitchFamily="18" charset="0"/>
                <a:cs typeface="Tahoma" panose="020B0604030504040204" pitchFamily="34" charset="0"/>
              </a:rPr>
              <a:t>ops</a:t>
            </a:r>
            <a:endParaRPr lang="en-US" sz="2000" dirty="0">
              <a:solidFill>
                <a:schemeClr val="tx1"/>
              </a:solidFill>
              <a:latin typeface="High Tower Text" panose="02040502050506030303" pitchFamily="18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High Tower Text" panose="02040502050506030303" pitchFamily="18" charset="0"/>
                <a:cs typeface="Tahoma" panose="020B0604030504040204" pitchFamily="34" charset="0"/>
              </a:rPr>
              <a:t>The greedy approach is not giving us the optimal value.</a:t>
            </a:r>
          </a:p>
        </p:txBody>
      </p:sp>
      <p:pic>
        <p:nvPicPr>
          <p:cNvPr id="184324" name="Picture 4" descr="BS006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400"/>
            <a:ext cx="14192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r>
              <a:rPr lang="en-US"/>
              <a:t>“Recursive”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77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8077200" cy="472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Define </a:t>
                </a:r>
                <a:r>
                  <a:rPr lang="en-US" b="1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subproblems</a:t>
                </a:r>
                <a:r>
                  <a:rPr lang="en-US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Find the best parenthesization of </a:t>
                </a:r>
                <a:endParaRPr lang="en-CA" i="1" dirty="0" smtClean="0">
                  <a:latin typeface="High Tower Text" panose="02040502050506030303" pitchFamily="18" charset="0"/>
                  <a:cs typeface="Courier New" panose="02070309020205020404" pitchFamily="49" charset="0"/>
                </a:endParaRPr>
              </a:p>
              <a:p>
                <a:pPr marL="366713" lvl="1" indent="0">
                  <a:lnSpc>
                    <a:spcPct val="90000"/>
                  </a:lnSpc>
                  <a:buNone/>
                </a:pPr>
                <a:r>
                  <a:rPr lang="en-US" dirty="0" smtClean="0">
                    <a:latin typeface="High Tower Text" panose="02040502050506030303" pitchFamily="18" charset="0"/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∗…∗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latin typeface="High Tower Text" panose="02040502050506030303" pitchFamily="18" charset="0"/>
                  </a:rPr>
                  <a:t>Let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 </a:t>
                </a:r>
                <a:r>
                  <a:rPr lang="en-US" dirty="0" smtClean="0">
                    <a:latin typeface="High Tower Text" panose="02040502050506030303" pitchFamily="18" charset="0"/>
                  </a:rPr>
                  <a:t>= the </a:t>
                </a:r>
                <a:r>
                  <a:rPr lang="en-US" dirty="0">
                    <a:latin typeface="High Tower Text" panose="02040502050506030303" pitchFamily="18" charset="0"/>
                  </a:rPr>
                  <a:t>number of operations </a:t>
                </a:r>
                <a:r>
                  <a:rPr lang="en-US" dirty="0" smtClean="0">
                    <a:latin typeface="High Tower Text" panose="02040502050506030303" pitchFamily="18" charset="0"/>
                  </a:rPr>
                  <a:t>for this subproblem</a:t>
                </a:r>
                <a:r>
                  <a:rPr lang="en-US" dirty="0">
                    <a:latin typeface="High Tower Text" panose="02040502050506030303" pitchFamily="18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latin typeface="High Tower Text" panose="02040502050506030303" pitchFamily="18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0,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sub>
                    </m:sSub>
                    <m:r>
                      <a:rPr lang="en-CA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 </m:t>
                    </m:r>
                  </m:oMath>
                </a14:m>
                <a:r>
                  <a:rPr lang="en-US" dirty="0" smtClean="0">
                    <a:latin typeface="High Tower Text" panose="02040502050506030303" pitchFamily="18" charset="0"/>
                  </a:rPr>
                  <a:t>The </a:t>
                </a:r>
                <a:r>
                  <a:rPr lang="en-US" dirty="0">
                    <a:latin typeface="High Tower Text" panose="02040502050506030303" pitchFamily="18" charset="0"/>
                  </a:rPr>
                  <a:t>optimal solution for the whole </a:t>
                </a:r>
                <a:r>
                  <a:rPr lang="en-US" dirty="0" smtClean="0">
                    <a:latin typeface="High Tower Text" panose="02040502050506030303" pitchFamily="18" charset="0"/>
                  </a:rPr>
                  <a:t>problem</a:t>
                </a:r>
                <a:endParaRPr lang="en-US" dirty="0"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6077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8077200" cy="4724400"/>
              </a:xfrm>
              <a:blipFill rotWithShape="0">
                <a:blip r:embed="rId2"/>
                <a:stretch>
                  <a:fillRect l="-377" t="-23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0776" name="Picture 8" descr="BD1963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3648"/>
            <a:ext cx="805218" cy="13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2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11311</TotalTime>
  <Words>1291</Words>
  <Application>Microsoft Office PowerPoint</Application>
  <PresentationFormat>On-screen Show (4:3)</PresentationFormat>
  <Paragraphs>779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ＭＳ Ｐゴシック</vt:lpstr>
      <vt:lpstr>Arabic Typesetting</vt:lpstr>
      <vt:lpstr>Arial</vt:lpstr>
      <vt:lpstr>Cambria Math</vt:lpstr>
      <vt:lpstr>Courier New</vt:lpstr>
      <vt:lpstr>High Tower Text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Presentation</vt:lpstr>
      <vt:lpstr>PowerPoint Presentation</vt:lpstr>
      <vt:lpstr>Outline and Reading</vt:lpstr>
      <vt:lpstr>Matrix Chain-Products</vt:lpstr>
      <vt:lpstr>Matrix Chain-Products</vt:lpstr>
      <vt:lpstr>Enumeration Approach</vt:lpstr>
      <vt:lpstr>Greedy Approach</vt:lpstr>
      <vt:lpstr>Another Greedy Approach</vt:lpstr>
      <vt:lpstr>“Recursive” Approach</vt:lpstr>
      <vt:lpstr>“Recursive” Approach</vt:lpstr>
      <vt:lpstr>Characterizing Equation</vt:lpstr>
      <vt:lpstr>PowerPoint Presentation</vt:lpstr>
      <vt:lpstr>Dynamic Programming Algorithm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Example: Now keep tracking of split index</vt:lpstr>
      <vt:lpstr>The General Dynamic Programming Technique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685</cp:revision>
  <cp:lastPrinted>2010-08-24T17:19:38Z</cp:lastPrinted>
  <dcterms:created xsi:type="dcterms:W3CDTF">2010-08-24T16:58:28Z</dcterms:created>
  <dcterms:modified xsi:type="dcterms:W3CDTF">2017-06-04T04:43:34Z</dcterms:modified>
</cp:coreProperties>
</file>