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4" r:id="rId1"/>
  </p:sldMasterIdLst>
  <p:notesMasterIdLst>
    <p:notesMasterId r:id="rId25"/>
  </p:notesMasterIdLst>
  <p:sldIdLst>
    <p:sldId id="256" r:id="rId2"/>
    <p:sldId id="337" r:id="rId3"/>
    <p:sldId id="338" r:id="rId4"/>
    <p:sldId id="349" r:id="rId5"/>
    <p:sldId id="370" r:id="rId6"/>
    <p:sldId id="350" r:id="rId7"/>
    <p:sldId id="372" r:id="rId8"/>
    <p:sldId id="375" r:id="rId9"/>
    <p:sldId id="377" r:id="rId10"/>
    <p:sldId id="352" r:id="rId11"/>
    <p:sldId id="353" r:id="rId12"/>
    <p:sldId id="378" r:id="rId13"/>
    <p:sldId id="382" r:id="rId14"/>
    <p:sldId id="379" r:id="rId15"/>
    <p:sldId id="380" r:id="rId16"/>
    <p:sldId id="383" r:id="rId17"/>
    <p:sldId id="381" r:id="rId18"/>
    <p:sldId id="384" r:id="rId19"/>
    <p:sldId id="385" r:id="rId20"/>
    <p:sldId id="386" r:id="rId21"/>
    <p:sldId id="387" r:id="rId22"/>
    <p:sldId id="305" r:id="rId23"/>
    <p:sldId id="317" r:id="rId2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99CCFF"/>
    <a:srgbClr val="FF6600"/>
    <a:srgbClr val="FF9900"/>
    <a:srgbClr val="BEDAE4"/>
    <a:srgbClr val="DDDDDD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4" autoAdjust="0"/>
  </p:normalViewPr>
  <p:slideViewPr>
    <p:cSldViewPr>
      <p:cViewPr varScale="1">
        <p:scale>
          <a:sx n="71" d="100"/>
          <a:sy n="71" d="100"/>
        </p:scale>
        <p:origin x="135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9.xml"/><Relationship Id="rId2" Type="http://schemas.openxmlformats.org/officeDocument/2006/relationships/slide" Target="slides/slide8.xml"/><Relationship Id="rId1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i="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i="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i="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i="0"/>
            </a:lvl1pPr>
          </a:lstStyle>
          <a:p>
            <a:pPr>
              <a:defRPr/>
            </a:pPr>
            <a:fld id="{314F3D7C-21D6-4227-8FA8-1D4DB449E5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081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777E02F-1B31-44E2-BA6C-E91BF286E69C}" type="slidenum">
              <a:rPr lang="en-US" sz="1300" i="0" smtClean="0"/>
              <a:pPr/>
              <a:t>1</a:t>
            </a:fld>
            <a:endParaRPr lang="en-US" sz="1300" i="0" smtClean="0"/>
          </a:p>
        </p:txBody>
      </p:sp>
    </p:spTree>
    <p:extLst>
      <p:ext uri="{BB962C8B-B14F-4D97-AF65-F5344CB8AC3E}">
        <p14:creationId xmlns:p14="http://schemas.microsoft.com/office/powerpoint/2010/main" val="2047629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Dynamic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13C19B9-579C-4A4B-A644-0FBEA377E4CA}" type="datetime8">
              <a:rPr lang="en-US"/>
              <a:pPr/>
              <a:t>6/4/2017 12:45 AM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23260B-1C3E-4A62-A7FC-BDD99D70D2D9}" type="slidenum">
              <a:rPr lang="en-US"/>
              <a:pPr/>
              <a:t>6</a:t>
            </a:fld>
            <a:endParaRPr lang="en-US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15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452A96D-7051-4137-ACC8-41428E668B0A}" type="slidenum">
              <a:rPr lang="zh-CN" altLang="en-US" sz="1200" b="0">
                <a:latin typeface="Times New Roman" panose="02020603050405020304" pitchFamily="18" charset="0"/>
                <a:ea typeface="SimSun" panose="02010600030101010101" pitchFamily="2" charset="-122"/>
              </a:rPr>
              <a:pPr/>
              <a:t>7</a:t>
            </a:fld>
            <a:endParaRPr lang="en-US" altLang="zh-CN" sz="12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69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BD9EDB2-A7E1-4927-8288-44FFB09348F0}" type="slidenum">
              <a:rPr lang="zh-CN" altLang="en-US" sz="1200" b="0">
                <a:latin typeface="Times New Roman" panose="02020603050405020304" pitchFamily="18" charset="0"/>
                <a:ea typeface="SimSun" panose="02010600030101010101" pitchFamily="2" charset="-122"/>
              </a:rPr>
              <a:pPr/>
              <a:t>8</a:t>
            </a:fld>
            <a:endParaRPr lang="en-US" altLang="zh-CN" sz="12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7271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1BF9442-9F1B-41E0-885B-6AAC0BFD912B}" type="slidenum">
              <a:rPr lang="zh-CN" altLang="en-US" sz="1200" b="0">
                <a:latin typeface="Times New Roman" panose="02020603050405020304" pitchFamily="18" charset="0"/>
                <a:ea typeface="SimSun" panose="02010600030101010101" pitchFamily="2" charset="-122"/>
              </a:rPr>
              <a:pPr/>
              <a:t>9</a:t>
            </a:fld>
            <a:endParaRPr lang="en-US" altLang="zh-CN" sz="12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0344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  <a:latin typeface="Arial" charset="0"/>
                <a:ea typeface="ＭＳ Ｐゴシック" pitchFamily="-107" charset="-128"/>
                <a:cs typeface="+mn-cs"/>
              </a:defRPr>
            </a:lvl1pPr>
          </a:lstStyle>
          <a:p>
            <a:pPr>
              <a:defRPr/>
            </a:pPr>
            <a:fld id="{DAFE008E-9165-4C94-AAF8-2D88785B432E}" type="datetime1">
              <a:rPr lang="en-US" smtClean="0"/>
              <a:t>6/4/2017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Dynamic Programming</a:t>
            </a: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C62FFF8-A695-42B7-8022-BA8F1CAEE8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99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BBD356-81B6-4CCC-81DC-334373E03D4F}" type="datetime1">
              <a:rPr lang="en-US" smtClean="0"/>
              <a:t>6/4/2017</a:t>
            </a:fld>
            <a:endParaRPr lang="en-US" sz="110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Dynamic Programming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A2BB3-3542-42D5-808D-8C46F9ED9B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95077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3EC611-2DC9-4BF0-AFCF-BD682072FC3A}" type="datetime1">
              <a:rPr lang="en-US" smtClean="0"/>
              <a:t>6/4/2017</a:t>
            </a:fld>
            <a:endParaRPr lang="en-US" sz="110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Dynamic Programming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188CE-1AD3-4A17-B22F-043263F07C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068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2pPr>
              <a:defRPr>
                <a:solidFill>
                  <a:schemeClr val="accent6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74782-6A5A-4A77-AE65-6C5D36CC9EB8}" type="datetime1">
              <a:rPr lang="en-US" smtClean="0"/>
              <a:t>6/4/2017</a:t>
            </a:fld>
            <a:endParaRPr lang="en-US" sz="110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Dynamic Programming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FFEE5-1079-4204-AB67-2850F64BBE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28142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3309D-5744-4C56-8A02-543B898DE961}" type="datetime1">
              <a:rPr lang="en-US" smtClean="0"/>
              <a:t>6/4/2017</a:t>
            </a:fld>
            <a:endParaRPr lang="en-US" sz="110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>
              <a:defRPr/>
            </a:pPr>
            <a:fld id="{926F3AE3-E4D5-433E-B4AE-CD3CC8654E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361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26B68-803B-4F06-B035-72ECE6AD304A}" type="datetime1">
              <a:rPr lang="en-US" smtClean="0"/>
              <a:t>6/4/2017</a:t>
            </a:fld>
            <a:endParaRPr lang="en-US" sz="110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FAD22A-A8EB-4E0B-89D9-F261DE636A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33310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40647-4227-4F56-A26E-BD368ED2B5A4}" type="datetime1">
              <a:rPr lang="en-US" smtClean="0"/>
              <a:t>6/4/2017</a:t>
            </a:fld>
            <a:endParaRPr lang="en-US" sz="110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89C2E-4EB9-46AA-9ADB-B5962A6190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5293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73391C-6622-44A8-B5D3-1DBFD1EC861A}" type="datetime1">
              <a:rPr lang="en-US" smtClean="0"/>
              <a:t>6/4/2017</a:t>
            </a:fld>
            <a:endParaRPr lang="en-US" sz="110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Dynamic Programming</a:t>
            </a: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EEDEDC-9BEC-4EFE-9CAA-11D79887F8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5231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D8333B-7565-49BC-B9AE-6650159D6BFB}" type="datetime1">
              <a:rPr lang="en-US" smtClean="0"/>
              <a:t>6/4/2017</a:t>
            </a:fld>
            <a:endParaRPr lang="en-US" sz="11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Dynamic Programming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64E7E03-4F7D-4CD2-BDB9-3E841B525E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47502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2D303-97AA-4873-BA19-980325733587}" type="datetime1">
              <a:rPr lang="en-US" smtClean="0"/>
              <a:t>6/4/2017</a:t>
            </a:fld>
            <a:endParaRPr lang="en-US" sz="110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Dynamic Programming</a:t>
            </a: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26E71-6BF0-4AB9-B001-0771C1DC18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38422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0E577D-7BBA-4DC4-95E8-A6C0C6BCACE7}" type="datetime1">
              <a:rPr lang="en-US" smtClean="0"/>
              <a:t>6/4/2017</a:t>
            </a:fld>
            <a:endParaRPr lang="en-US" sz="110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373829AF-C005-4BF1-B586-DB35989949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2"/>
                </a:solidFill>
                <a:latin typeface="Arial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6A5375A6-67D8-4E73-BF7A-50956E105D04}" type="datetime1">
              <a:rPr lang="en-US" smtClean="0"/>
              <a:t>6/4/2017</a:t>
            </a:fld>
            <a:endParaRPr lang="en-US" sz="11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100">
                <a:solidFill>
                  <a:schemeClr val="tx2"/>
                </a:solidFill>
                <a:latin typeface="Arial" charset="0"/>
                <a:ea typeface="ＭＳ Ｐゴシック" pitchFamily="-107" charset="-128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Dynamic Programming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D7FE648-C9F8-48A5-8665-DFB0BF8BEB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3" r:id="rId1"/>
    <p:sldLayoutId id="2147484299" r:id="rId2"/>
    <p:sldLayoutId id="2147484304" r:id="rId3"/>
    <p:sldLayoutId id="2147484305" r:id="rId4"/>
    <p:sldLayoutId id="2147484306" r:id="rId5"/>
    <p:sldLayoutId id="2147484300" r:id="rId6"/>
    <p:sldLayoutId id="2147484307" r:id="rId7"/>
    <p:sldLayoutId id="2147484301" r:id="rId8"/>
    <p:sldLayoutId id="2147484308" r:id="rId9"/>
    <p:sldLayoutId id="2147484302" r:id="rId10"/>
    <p:sldLayoutId id="2147484309" r:id="rId11"/>
  </p:sldLayoutIdLst>
  <p:transition>
    <p:fade thruBlk="1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ＭＳ Ｐゴシック" pitchFamily="27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27" charset="-18"/>
          <a:ea typeface="ＭＳ Ｐゴシック" pitchFamily="27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27" charset="-18"/>
          <a:ea typeface="ＭＳ Ｐゴシック" pitchFamily="27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27" charset="-18"/>
          <a:ea typeface="ＭＳ Ｐゴシック" pitchFamily="27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27" charset="-18"/>
          <a:ea typeface="ＭＳ Ｐゴシック" pitchFamily="27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27" charset="-1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27" charset="-1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27" charset="-1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27" charset="-18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800" kern="1200">
          <a:solidFill>
            <a:schemeClr val="tx1"/>
          </a:solidFill>
          <a:latin typeface="+mn-lt"/>
          <a:ea typeface="ＭＳ Ｐゴシック" pitchFamily="27" charset="-128"/>
          <a:cs typeface="ＭＳ Ｐゴシック" charset="0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400" kern="1200">
          <a:solidFill>
            <a:srgbClr val="0000FF"/>
          </a:solidFill>
          <a:latin typeface="+mn-lt"/>
          <a:ea typeface="ＭＳ Ｐゴシック" pitchFamily="27" charset="-128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ＭＳ Ｐゴシック" pitchFamily="27" charset="-128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6BB1C9"/>
        </a:buClr>
        <a:buSzPct val="75000"/>
        <a:buFont typeface="Wingdings" panose="05000000000000000000" pitchFamily="2" charset="2"/>
        <a:buChar char=""/>
        <a:defRPr kern="1200">
          <a:solidFill>
            <a:schemeClr val="tx1"/>
          </a:solidFill>
          <a:latin typeface="+mn-lt"/>
          <a:ea typeface="ＭＳ Ｐゴシック" pitchFamily="27" charset="-128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6585CF"/>
        </a:buClr>
        <a:buSzPct val="65000"/>
        <a:buFont typeface="Wingdings" panose="05000000000000000000" pitchFamily="2" charset="2"/>
        <a:buChar char=""/>
        <a:defRPr kern="1200">
          <a:solidFill>
            <a:schemeClr val="tx1"/>
          </a:solidFill>
          <a:latin typeface="+mn-lt"/>
          <a:ea typeface="ＭＳ Ｐゴシック" pitchFamily="27" charset="-128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5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5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../media/image7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9.pn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hyperlink" Target="http://loki.cs.brown.edu:8081/webae/images/cover-large.jpg" TargetMode="External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2438400"/>
            <a:ext cx="6400800" cy="313055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</a:pPr>
            <a:r>
              <a:rPr lang="en-US" sz="19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Algorithms &amp; Data Structures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</a:pPr>
            <a:r>
              <a:rPr lang="en-US" sz="19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ITCS 6114/8114</a:t>
            </a:r>
          </a:p>
          <a:p>
            <a:pPr eaLnBrk="1" hangingPunct="1">
              <a:lnSpc>
                <a:spcPct val="80000"/>
              </a:lnSpc>
            </a:pPr>
            <a:endParaRPr lang="en-US" sz="1900" dirty="0" smtClean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Dr. Dewan Tanvir Ahmed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Department of Computer Science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University of North Carolina at Charlotte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609600" y="304800"/>
            <a:ext cx="77724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sz="4000" i="0"/>
          </a:p>
        </p:txBody>
      </p:sp>
      <p:sp>
        <p:nvSpPr>
          <p:cNvPr id="13317" name="Rectangle 8"/>
          <p:cNvSpPr>
            <a:spLocks noChangeArrowheads="1"/>
          </p:cNvSpPr>
          <p:nvPr/>
        </p:nvSpPr>
        <p:spPr bwMode="auto">
          <a:xfrm>
            <a:off x="2349690" y="1326581"/>
            <a:ext cx="60198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3200" i="0" dirty="0" smtClean="0"/>
              <a:t>Dynamic Programming - </a:t>
            </a:r>
          </a:p>
          <a:p>
            <a:endParaRPr lang="en-US" sz="3200" i="0" dirty="0"/>
          </a:p>
          <a:p>
            <a:r>
              <a:rPr lang="en-US" sz="3200" i="0" dirty="0" smtClean="0"/>
              <a:t>0-1 </a:t>
            </a:r>
            <a:r>
              <a:rPr lang="en-US" sz="3200" i="0" dirty="0"/>
              <a:t>Knapsack Problem </a:t>
            </a:r>
            <a:endParaRPr lang="en-US" sz="3200" i="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382000" cy="1143000"/>
          </a:xfrm>
        </p:spPr>
        <p:txBody>
          <a:bodyPr/>
          <a:lstStyle/>
          <a:p>
            <a:r>
              <a:rPr lang="en-US" dirty="0"/>
              <a:t>A 0/1 Knapsack Algorithm, Second Attempt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9443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31950"/>
                <a:ext cx="8991599" cy="46482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 baseline="-25000" dirty="0" err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latin typeface="High Tower Text" panose="02040502050506030303" pitchFamily="18" charset="0"/>
                  </a:rPr>
                  <a:t>: Set of items numbered 1 to k.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latin typeface="High Tower Text" panose="02040502050506030303" pitchFamily="18" charset="0"/>
                  </a:rPr>
                  <a:t>Define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sz="2400" dirty="0">
                    <a:latin typeface="High Tower Text" panose="02040502050506030303" pitchFamily="18" charset="0"/>
                  </a:rPr>
                  <a:t>to be </a:t>
                </a:r>
                <a:r>
                  <a:rPr lang="en-US" sz="2400" dirty="0" smtClean="0">
                    <a:solidFill>
                      <a:srgbClr val="0000FF"/>
                    </a:solidFill>
                    <a:latin typeface="High Tower Text" panose="02040502050506030303" pitchFamily="18" charset="0"/>
                  </a:rPr>
                  <a:t>the best selection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 baseline="-25000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latin typeface="High Tower Text" panose="02040502050506030303" pitchFamily="18" charset="0"/>
                  </a:rPr>
                  <a:t> with weight at most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2400" dirty="0">
                  <a:latin typeface="High Tower Text" panose="02040502050506030303" pitchFamily="18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400" b="1" dirty="0">
                    <a:solidFill>
                      <a:srgbClr val="0000FF"/>
                    </a:solidFill>
                    <a:latin typeface="High Tower Text" panose="02040502050506030303" pitchFamily="18" charset="0"/>
                  </a:rPr>
                  <a:t>Good news</a:t>
                </a:r>
                <a:r>
                  <a:rPr lang="en-US" sz="2400" dirty="0">
                    <a:latin typeface="High Tower Text" panose="02040502050506030303" pitchFamily="18" charset="0"/>
                  </a:rPr>
                  <a:t>: this does have subproblem optimality.</a:t>
                </a:r>
              </a:p>
              <a:p>
                <a:pPr>
                  <a:lnSpc>
                    <a:spcPct val="90000"/>
                  </a:lnSpc>
                </a:pPr>
                <a:endParaRPr lang="en-US" sz="2400" dirty="0">
                  <a:latin typeface="High Tower Text" panose="02040502050506030303" pitchFamily="18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sz="2800" dirty="0">
                  <a:latin typeface="High Tower Text" panose="02040502050506030303" pitchFamily="18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sz="2800" dirty="0">
                  <a:latin typeface="High Tower Text" panose="02040502050506030303" pitchFamily="18" charset="0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sz="2800" dirty="0" smtClean="0">
                    <a:latin typeface="High Tower Text" panose="02040502050506030303" pitchFamily="18" charset="0"/>
                  </a:rPr>
                  <a:t>i.e</a:t>
                </a:r>
                <a:r>
                  <a:rPr lang="en-US" sz="2800" dirty="0">
                    <a:latin typeface="High Tower Text" panose="02040502050506030303" pitchFamily="18" charset="0"/>
                  </a:rPr>
                  <a:t>., the best subset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baseline="-25000" dirty="0" err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>
                    <a:latin typeface="High Tower Text" panose="02040502050506030303" pitchFamily="18" charset="0"/>
                  </a:rPr>
                  <a:t> with weight at most w is either 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dirty="0">
                    <a:latin typeface="High Tower Text" panose="02040502050506030303" pitchFamily="18" charset="0"/>
                  </a:rPr>
                  <a:t>the best subset of </a:t>
                </a:r>
                <a:r>
                  <a:rPr lang="en-US" dirty="0" smtClean="0">
                    <a:latin typeface="High Tower Text" panose="02040502050506030303" pitchFamily="18" charset="0"/>
                  </a:rPr>
                  <a:t>S</a:t>
                </a:r>
                <a:r>
                  <a:rPr lang="en-US" baseline="-25000" dirty="0" smtClean="0">
                    <a:latin typeface="High Tower Text" panose="02040502050506030303" pitchFamily="18" charset="0"/>
                  </a:rPr>
                  <a:t>k-1</a:t>
                </a:r>
                <a:r>
                  <a:rPr lang="en-US" dirty="0" smtClean="0">
                    <a:latin typeface="High Tower Text" panose="02040502050506030303" pitchFamily="18" charset="0"/>
                  </a:rPr>
                  <a:t> </a:t>
                </a:r>
                <a:r>
                  <a:rPr lang="en-US" dirty="0">
                    <a:latin typeface="High Tower Text" panose="02040502050506030303" pitchFamily="18" charset="0"/>
                  </a:rPr>
                  <a:t>with weight at most w or 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dirty="0">
                    <a:latin typeface="High Tower Text" panose="02040502050506030303" pitchFamily="18" charset="0"/>
                  </a:rPr>
                  <a:t>the best subset of S</a:t>
                </a:r>
                <a:r>
                  <a:rPr lang="en-US" baseline="-25000" dirty="0">
                    <a:latin typeface="High Tower Text" panose="02040502050506030303" pitchFamily="18" charset="0"/>
                  </a:rPr>
                  <a:t>k-1</a:t>
                </a:r>
                <a:r>
                  <a:rPr lang="en-US" dirty="0">
                    <a:latin typeface="High Tower Text" panose="02040502050506030303" pitchFamily="18" charset="0"/>
                  </a:rPr>
                  <a:t> with weight at most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High Tower Text" panose="02040502050506030303" pitchFamily="18" charset="0"/>
                  </a:rPr>
                  <a:t> plus item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>
                  <a:latin typeface="High Tower Text" panose="02040502050506030303" pitchFamily="18" charset="0"/>
                </a:endParaRPr>
              </a:p>
            </p:txBody>
          </p:sp>
        </mc:Choice>
        <mc:Fallback>
          <p:sp>
            <p:nvSpPr>
              <p:cNvPr id="189443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31950"/>
                <a:ext cx="8991599" cy="4648200"/>
              </a:xfrm>
              <a:blipFill rotWithShape="0">
                <a:blip r:embed="rId3"/>
                <a:stretch>
                  <a:fillRect l="-136" t="-183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945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2932140"/>
              </p:ext>
            </p:extLst>
          </p:nvPr>
        </p:nvGraphicFramePr>
        <p:xfrm>
          <a:off x="749300" y="3124200"/>
          <a:ext cx="81026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2" name="Equation" r:id="rId4" imgW="3708360" imgH="482400" progId="Equation.3">
                  <p:embed/>
                </p:oleObj>
              </mc:Choice>
              <mc:Fallback>
                <p:oleObj name="Equation" r:id="rId4" imgW="37083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3124200"/>
                        <a:ext cx="81026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96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934200" cy="1143000"/>
          </a:xfrm>
        </p:spPr>
        <p:txBody>
          <a:bodyPr/>
          <a:lstStyle/>
          <a:p>
            <a:r>
              <a:rPr lang="en-US"/>
              <a:t>0/1 Knapsack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8419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1206" y="2738912"/>
                <a:ext cx="8465593" cy="37338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400" dirty="0" smtClean="0">
                    <a:solidFill>
                      <a:srgbClr val="C00000"/>
                    </a:solidFill>
                    <a:latin typeface="High Tower Text" panose="02040502050506030303" pitchFamily="18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  <a:latin typeface="High Tower Text" panose="02040502050506030303" pitchFamily="18" charset="0"/>
                  </a:rPr>
                  <a:t> is defined in terms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−1,∗]</m:t>
                    </m:r>
                  </m:oMath>
                </a14:m>
                <a:r>
                  <a:rPr lang="en-US" sz="2400" dirty="0">
                    <a:latin typeface="High Tower Text" panose="02040502050506030303" pitchFamily="18" charset="0"/>
                  </a:rPr>
                  <a:t>, we can use two arrays of instead of a matrix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latin typeface="High Tower Text" panose="02040502050506030303" pitchFamily="18" charset="0"/>
                  </a:rPr>
                  <a:t>Running time: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𝑛𝑊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High Tower Text" panose="02040502050506030303" pitchFamily="18" charset="0"/>
                  </a:rPr>
                  <a:t>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latin typeface="High Tower Text" panose="02040502050506030303" pitchFamily="18" charset="0"/>
                  </a:rPr>
                  <a:t>Not a polynomial-time algorithm since W may be large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latin typeface="High Tower Text" panose="02040502050506030303" pitchFamily="18" charset="0"/>
                  </a:rPr>
                  <a:t>This is a </a:t>
                </a:r>
                <a:r>
                  <a:rPr lang="en-US" sz="2400" dirty="0">
                    <a:solidFill>
                      <a:srgbClr val="0000FF"/>
                    </a:solidFill>
                    <a:latin typeface="High Tower Text" panose="02040502050506030303" pitchFamily="18" charset="0"/>
                  </a:rPr>
                  <a:t>pseudo-polynomial</a:t>
                </a:r>
                <a:r>
                  <a:rPr lang="en-US" sz="2400" dirty="0">
                    <a:latin typeface="High Tower Text" panose="02040502050506030303" pitchFamily="18" charset="0"/>
                  </a:rPr>
                  <a:t> time algorithm</a:t>
                </a:r>
              </a:p>
            </p:txBody>
          </p:sp>
        </mc:Choice>
        <mc:Fallback>
          <p:sp>
            <p:nvSpPr>
              <p:cNvPr id="188419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1206" y="2738912"/>
                <a:ext cx="8465593" cy="3733800"/>
              </a:xfrm>
              <a:blipFill rotWithShape="0">
                <a:blip r:embed="rId3"/>
                <a:stretch>
                  <a:fillRect l="-144" t="-228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84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876573"/>
              </p:ext>
            </p:extLst>
          </p:nvPr>
        </p:nvGraphicFramePr>
        <p:xfrm>
          <a:off x="8229600" y="0"/>
          <a:ext cx="838200" cy="1009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0" name="Clip" r:id="rId4" imgW="2225520" imgH="2682720" progId="MS_ClipArt_Gallery.5">
                  <p:embed/>
                </p:oleObj>
              </mc:Choice>
              <mc:Fallback>
                <p:oleObj name="Clip" r:id="rId4" imgW="2225520" imgH="268272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0"/>
                        <a:ext cx="838200" cy="10094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6947415"/>
              </p:ext>
            </p:extLst>
          </p:nvPr>
        </p:nvGraphicFramePr>
        <p:xfrm>
          <a:off x="625522" y="1619249"/>
          <a:ext cx="7521682" cy="978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1" name="Equation" r:id="rId6" imgW="3708360" imgH="482400" progId="Equation.3">
                  <p:embed/>
                </p:oleObj>
              </mc:Choice>
              <mc:Fallback>
                <p:oleObj name="Equation" r:id="rId6" imgW="37083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522" y="1619249"/>
                        <a:ext cx="7521682" cy="9788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217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934200" cy="1143000"/>
          </a:xfrm>
        </p:spPr>
        <p:txBody>
          <a:bodyPr/>
          <a:lstStyle/>
          <a:p>
            <a:r>
              <a:rPr lang="en-US" dirty="0"/>
              <a:t>0/1 Knapsack Algorithm</a:t>
            </a:r>
          </a:p>
        </p:txBody>
      </p:sp>
      <p:sp>
        <p:nvSpPr>
          <p:cNvPr id="188420" name="Text Box 4"/>
          <p:cNvSpPr txBox="1">
            <a:spLocks noChangeArrowheads="1"/>
          </p:cNvSpPr>
          <p:nvPr/>
        </p:nvSpPr>
        <p:spPr bwMode="auto">
          <a:xfrm>
            <a:off x="266700" y="2361283"/>
            <a:ext cx="8877300" cy="39426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algn="l" defTabSz="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42900" algn="l" defTabSz="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628650" algn="l" defTabSz="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defTabSz="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defTabSz="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1800" b="1" i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en-US" sz="1800" i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01Knapsack</a:t>
            </a:r>
            <a:r>
              <a:rPr lang="en-US" sz="18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</a:t>
            </a:r>
            <a:r>
              <a:rPr lang="en-US" sz="18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8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18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i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Input:</a:t>
            </a:r>
            <a:r>
              <a:rPr lang="en-US" sz="1800" i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800" b="1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8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en-US" sz="1800" b="1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8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items with benefit </a:t>
            </a:r>
            <a:r>
              <a:rPr lang="en-US" sz="1800" b="1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800" b="1" i="0" baseline="-25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sz="18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weight </a:t>
            </a:r>
            <a:r>
              <a:rPr lang="en-US" sz="1800" b="1" i="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800" b="1" i="0" baseline="-25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800" i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maximum </a:t>
            </a:r>
            <a:r>
              <a:rPr lang="en-US" sz="18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weight </a:t>
            </a:r>
            <a:r>
              <a:rPr lang="en-US" sz="1800" b="1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sz="1800" i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18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i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  <a:r>
              <a:rPr lang="en-US" sz="1800" i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benefit of best subset of </a:t>
            </a:r>
            <a:r>
              <a:rPr lang="en-US" sz="1800" b="1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8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weight </a:t>
            </a:r>
            <a:r>
              <a:rPr lang="en-US" sz="18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 most </a:t>
            </a:r>
            <a:r>
              <a:rPr lang="en-US" sz="1800" b="1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18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i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18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8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8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8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 arrays of length</a:t>
            </a:r>
            <a:r>
              <a:rPr lang="en-US" sz="18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8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1800" b="1" i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</a:t>
            </a:r>
            <a:r>
              <a:rPr lang="en-US" sz="18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 </a:t>
            </a:r>
            <a:r>
              <a:rPr lang="en-US" sz="18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 </a:t>
            </a:r>
            <a:r>
              <a:rPr lang="en-US" sz="1800" b="1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0</a:t>
            </a:r>
            <a:r>
              <a:rPr lang="en-US" sz="18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sz="1800" b="1" i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to </a:t>
            </a:r>
            <a:r>
              <a:rPr lang="en-US" sz="1800" b="1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800" b="1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i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do</a:t>
            </a:r>
            <a:endParaRPr lang="en-US" sz="1800" i="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18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</a:t>
            </a:r>
            <a:r>
              <a:rPr lang="en-US" sz="1800" b="1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B[w]</a:t>
            </a:r>
            <a:r>
              <a:rPr lang="en-US" sz="18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 </a:t>
            </a:r>
            <a:r>
              <a:rPr lang="en-US" sz="1800" b="1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800" b="1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1800" b="1" i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18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 1 </a:t>
            </a:r>
            <a:r>
              <a:rPr lang="en-US" sz="1800" b="1" i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to </a:t>
            </a:r>
            <a:r>
              <a:rPr lang="en-US" sz="1800" b="1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800" b="1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i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do</a:t>
            </a:r>
            <a:endParaRPr lang="en-US" sz="1800" i="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18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i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array</a:t>
            </a:r>
            <a:r>
              <a:rPr lang="en-US" sz="18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8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 array</a:t>
            </a:r>
            <a:r>
              <a:rPr lang="en-US" sz="18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endParaRPr lang="en-US" sz="1800" i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1800" b="1" i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</a:t>
            </a:r>
            <a:r>
              <a:rPr lang="en-US" sz="18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8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 </a:t>
            </a:r>
            <a:r>
              <a:rPr lang="en-US" sz="1800" b="1" i="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800" b="1" i="0" baseline="-25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18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sz="1800" b="1" i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to </a:t>
            </a:r>
            <a:r>
              <a:rPr lang="en-US" sz="1800" b="1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W</a:t>
            </a:r>
            <a:r>
              <a:rPr lang="en-US" sz="1800" b="1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i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do</a:t>
            </a:r>
            <a:endParaRPr lang="en-US" sz="1800" i="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1800" b="1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b="1" i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A[w-</a:t>
            </a:r>
            <a:r>
              <a:rPr lang="en-US" sz="1800" b="1" i="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800" b="1" i="0" baseline="-25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1800" b="1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8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800" b="1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i="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800" b="1" i="0" baseline="-25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1800" b="1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A[w] </a:t>
            </a:r>
            <a:r>
              <a:rPr lang="en-US" sz="1800" b="1" i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then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1800" b="1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	</a:t>
            </a:r>
            <a:r>
              <a:rPr lang="en-US" sz="1800" b="1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B[w]</a:t>
            </a:r>
            <a:r>
              <a:rPr lang="en-US" sz="18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 </a:t>
            </a:r>
            <a:r>
              <a:rPr lang="en-US" sz="1800" b="1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A[w-</a:t>
            </a:r>
            <a:r>
              <a:rPr lang="en-US" sz="1800" b="1" i="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800" b="1" i="0" baseline="-25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1800" b="1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8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800" b="1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i="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800" b="1" i="0" baseline="-25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18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sz="1800" b="1" i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8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b="1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800" i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	</a:t>
            </a:r>
            <a:r>
              <a:rPr lang="en-US" sz="1800" b="1" i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	</a:t>
            </a:r>
          </a:p>
        </p:txBody>
      </p:sp>
      <p:graphicFrame>
        <p:nvGraphicFramePr>
          <p:cNvPr id="188421" name="Object 5"/>
          <p:cNvGraphicFramePr>
            <a:graphicFrameLocks noChangeAspect="1"/>
          </p:cNvGraphicFramePr>
          <p:nvPr/>
        </p:nvGraphicFramePr>
        <p:xfrm>
          <a:off x="7526338" y="152400"/>
          <a:ext cx="1328737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2" name="Clip" r:id="rId3" imgW="2225520" imgH="2682720" progId="MS_ClipArt_Gallery.5">
                  <p:embed/>
                </p:oleObj>
              </mc:Choice>
              <mc:Fallback>
                <p:oleObj name="Clip" r:id="rId3" imgW="2225520" imgH="268272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6338" y="152400"/>
                        <a:ext cx="1328737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1072077"/>
              </p:ext>
            </p:extLst>
          </p:nvPr>
        </p:nvGraphicFramePr>
        <p:xfrm>
          <a:off x="623248" y="1562100"/>
          <a:ext cx="5929952" cy="771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3" name="Equation" r:id="rId5" imgW="3708360" imgH="482400" progId="Equation.3">
                  <p:embed/>
                </p:oleObj>
              </mc:Choice>
              <mc:Fallback>
                <p:oleObj name="Equation" r:id="rId5" imgW="37083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248" y="1562100"/>
                        <a:ext cx="5929952" cy="7717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607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0/1 Knapsack </a:t>
            </a:r>
            <a:r>
              <a:rPr lang="en-US" dirty="0" smtClean="0"/>
              <a:t>Algorithm (using Matrix)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90" y="1828800"/>
            <a:ext cx="8096135" cy="3581400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0641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934200" cy="1143000"/>
          </a:xfrm>
        </p:spPr>
        <p:txBody>
          <a:bodyPr/>
          <a:lstStyle/>
          <a:p>
            <a:r>
              <a:rPr lang="en-US" dirty="0" smtClean="0"/>
              <a:t>Example: 0/1 </a:t>
            </a:r>
            <a:r>
              <a:rPr lang="en-US" dirty="0"/>
              <a:t>Knapsack Algorithm</a:t>
            </a:r>
          </a:p>
        </p:txBody>
      </p:sp>
      <p:graphicFrame>
        <p:nvGraphicFramePr>
          <p:cNvPr id="188421" name="Object 5"/>
          <p:cNvGraphicFramePr>
            <a:graphicFrameLocks noChangeAspect="1"/>
          </p:cNvGraphicFramePr>
          <p:nvPr/>
        </p:nvGraphicFramePr>
        <p:xfrm>
          <a:off x="7526338" y="152400"/>
          <a:ext cx="1328737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7" name="Clip" r:id="rId3" imgW="2225520" imgH="2682720" progId="MS_ClipArt_Gallery.5">
                  <p:embed/>
                </p:oleObj>
              </mc:Choice>
              <mc:Fallback>
                <p:oleObj name="Clip" r:id="rId3" imgW="2225520" imgH="268272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6338" y="152400"/>
                        <a:ext cx="1328737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4594573"/>
                  </p:ext>
                </p:extLst>
              </p:nvPr>
            </p:nvGraphicFramePr>
            <p:xfrm>
              <a:off x="1752600" y="2133600"/>
              <a:ext cx="508000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16000"/>
                    <a:gridCol w="1016000"/>
                    <a:gridCol w="1016000"/>
                    <a:gridCol w="1016000"/>
                    <a:gridCol w="1016000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CA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dirty="0" smtClean="0"/>
                            <a:t>2</a:t>
                          </a:r>
                          <a:endParaRPr lang="en-CA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dirty="0" smtClean="0"/>
                            <a:t>3</a:t>
                          </a:r>
                          <a:endParaRPr lang="en-CA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dirty="0" smtClean="0"/>
                            <a:t>4</a:t>
                          </a:r>
                          <a:endParaRPr lang="en-CA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1" i="1" dirty="0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CA" b="1" i="1" dirty="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10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40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30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50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1" i="1" dirty="0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CA" b="1" i="1" dirty="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5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6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3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4594573"/>
                  </p:ext>
                </p:extLst>
              </p:nvPr>
            </p:nvGraphicFramePr>
            <p:xfrm>
              <a:off x="1752600" y="2133600"/>
              <a:ext cx="508000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16000"/>
                    <a:gridCol w="1016000"/>
                    <a:gridCol w="1016000"/>
                    <a:gridCol w="1016000"/>
                    <a:gridCol w="10160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599" t="-8197" r="-40059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00599" t="-8197" r="-30059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dirty="0" smtClean="0"/>
                            <a:t>2</a:t>
                          </a:r>
                          <a:endParaRPr lang="en-CA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dirty="0" smtClean="0"/>
                            <a:t>3</a:t>
                          </a:r>
                          <a:endParaRPr lang="en-CA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dirty="0" smtClean="0"/>
                            <a:t>4</a:t>
                          </a:r>
                          <a:endParaRPr lang="en-CA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599" t="-108197" r="-40059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10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40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30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50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599" t="-208197" r="-40059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5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6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3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34344" y="1625245"/>
                <a:ext cx="1784719" cy="461665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CA" dirty="0" smtClean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= 10</m:t>
                    </m:r>
                  </m:oMath>
                </a14:m>
                <a:endParaRPr lang="en-CA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344" y="1625245"/>
                <a:ext cx="1784719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5479" t="-10667" r="-342" b="-30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66700" y="3404075"/>
                <a:ext cx="8839200" cy="83099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CA" i="0" dirty="0" smtClean="0">
                    <a:latin typeface="High Tower Text" panose="02040502050506030303" pitchFamily="18" charset="0"/>
                    <a:cs typeface="Courier New" panose="02070309020205020404" pitchFamily="49" charset="0"/>
                  </a:rPr>
                  <a:t>I will show Bottom-up computing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𝑣</m:t>
                    </m:r>
                    <m:r>
                      <a:rPr lang="en-CA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CA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CA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CA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𝑤</m:t>
                    </m:r>
                    <m:r>
                      <a:rPr lang="en-CA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 </m:t>
                    </m:r>
                  </m:oMath>
                </a14:m>
                <a:r>
                  <a:rPr lang="en-CA" i="0" dirty="0" smtClean="0">
                    <a:latin typeface="High Tower Text" panose="02040502050506030303" pitchFamily="18" charset="0"/>
                    <a:cs typeface="Courier New" panose="02070309020205020404" pitchFamily="49" charset="0"/>
                  </a:rPr>
                  <a:t>(</a:t>
                </a:r>
                <a:r>
                  <a:rPr lang="en-CA" i="0" dirty="0">
                    <a:latin typeface="High Tower Text" panose="02040502050506030303" pitchFamily="18" charset="0"/>
                    <a:cs typeface="Courier New" panose="02070309020205020404" pitchFamily="49" charset="0"/>
                  </a:rPr>
                  <a:t>using iteration</a:t>
                </a:r>
                <a:r>
                  <a:rPr lang="en-CA" i="0" dirty="0" smtClean="0">
                    <a:latin typeface="High Tower Text" panose="02040502050506030303" pitchFamily="18" charset="0"/>
                    <a:cs typeface="Courier New" panose="02070309020205020404" pitchFamily="49" charset="0"/>
                  </a:rPr>
                  <a:t>, not </a:t>
                </a:r>
                <a:r>
                  <a:rPr lang="en-CA" i="0" dirty="0">
                    <a:latin typeface="High Tower Text" panose="02040502050506030303" pitchFamily="18" charset="0"/>
                    <a:cs typeface="Courier New" panose="02070309020205020404" pitchFamily="49" charset="0"/>
                  </a:rPr>
                  <a:t>recursion).</a:t>
                </a: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" y="3404075"/>
                <a:ext cx="8839200" cy="830997"/>
              </a:xfrm>
              <a:prstGeom prst="rect">
                <a:avLst/>
              </a:prstGeom>
              <a:blipFill rotWithShape="0">
                <a:blip r:embed="rId7"/>
                <a:stretch>
                  <a:fillRect l="-1103" t="-5839" b="-1459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574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0/1 Knapsack Algorithm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5347958"/>
                  </p:ext>
                </p:extLst>
              </p:nvPr>
            </p:nvGraphicFramePr>
            <p:xfrm>
              <a:off x="1524000" y="3048000"/>
              <a:ext cx="6095999" cy="2763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/>
                    <a:gridCol w="870857"/>
                    <a:gridCol w="870857"/>
                    <a:gridCol w="851481"/>
                    <a:gridCol w="890233"/>
                    <a:gridCol w="870857"/>
                    <a:gridCol w="870857"/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𝑉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[</m:t>
                                </m:r>
                                <m:r>
                                  <a:rPr lang="en-CA" i="1" dirty="0" err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𝑖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, 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𝑤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] 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1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2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W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0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0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0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0</a:t>
                          </a:r>
                          <a:endParaRPr lang="en-CA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1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2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en-CA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en-CA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n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5347958"/>
                  </p:ext>
                </p:extLst>
              </p:nvPr>
            </p:nvGraphicFramePr>
            <p:xfrm>
              <a:off x="1524000" y="3048000"/>
              <a:ext cx="6095999" cy="2763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857"/>
                    <a:gridCol w="870857"/>
                    <a:gridCol w="870857"/>
                    <a:gridCol w="851481"/>
                    <a:gridCol w="890233"/>
                    <a:gridCol w="870857"/>
                    <a:gridCol w="870857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99" t="-8333" r="-601399" b="-6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1399" t="-8333" r="-501399" b="-6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1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2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90411" t="-8333" r="-197945" b="-6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00699" t="-8333" r="-102098" b="-6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W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99" t="-106557" r="-601399" b="-568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0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0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0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0</a:t>
                          </a:r>
                          <a:endParaRPr lang="en-CA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1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2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99" t="-165333" r="-601399" b="-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n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Down Arrow 6"/>
          <p:cNvSpPr/>
          <p:nvPr/>
        </p:nvSpPr>
        <p:spPr>
          <a:xfrm>
            <a:off x="7848600" y="3276600"/>
            <a:ext cx="533400" cy="236220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86854" y="2324100"/>
                <a:ext cx="8485080" cy="49244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CA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320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320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CA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CA" sz="3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CA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CA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CA" sz="3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3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3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CA" sz="3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CA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32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2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CA" sz="32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sz="32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320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CA" sz="32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320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320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CA" sz="320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CA" sz="32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CA" sz="32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32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CA" sz="32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sz="3200" dirty="0" smtClean="0"/>
                  <a:t>)</a:t>
                </a:r>
                <a:endParaRPr lang="en-CA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54" y="2324100"/>
                <a:ext cx="8485080" cy="492443"/>
              </a:xfrm>
              <a:prstGeom prst="rect">
                <a:avLst/>
              </a:prstGeom>
              <a:blipFill rotWithShape="0">
                <a:blip r:embed="rId3"/>
                <a:stretch>
                  <a:fillRect t="-24691" r="-1221" b="-4938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568657" y="1502093"/>
            <a:ext cx="8465593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800" kern="1200">
                <a:solidFill>
                  <a:schemeClr val="tx1"/>
                </a:solidFill>
                <a:latin typeface="+mn-lt"/>
                <a:ea typeface="ＭＳ Ｐゴシック" pitchFamily="27" charset="-128"/>
                <a:cs typeface="ＭＳ Ｐゴシック" charset="0"/>
              </a:defRPr>
            </a:lvl1pPr>
            <a:lvl2pPr marL="639763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400" kern="1200">
                <a:solidFill>
                  <a:schemeClr val="accent6">
                    <a:lumMod val="50000"/>
                  </a:schemeClr>
                </a:solidFill>
                <a:latin typeface="+mn-lt"/>
                <a:ea typeface="ＭＳ Ｐゴシック" pitchFamily="27" charset="-128"/>
                <a:cs typeface="+mn-cs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ＭＳ Ｐゴシック" pitchFamily="27" charset="-128"/>
                <a:cs typeface="+mn-cs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6BB1C9"/>
              </a:buClr>
              <a:buSzPct val="75000"/>
              <a:buFont typeface="Wingdings" panose="05000000000000000000" pitchFamily="2" charset="2"/>
              <a:buChar char=""/>
              <a:defRPr kern="1200">
                <a:solidFill>
                  <a:schemeClr val="tx1"/>
                </a:solidFill>
                <a:latin typeface="+mn-lt"/>
                <a:ea typeface="ＭＳ Ｐゴシック" pitchFamily="27" charset="-128"/>
                <a:cs typeface="+mn-cs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6585CF"/>
              </a:buClr>
              <a:buSzPct val="65000"/>
              <a:buFont typeface="Wingdings" panose="05000000000000000000" pitchFamily="2" charset="2"/>
              <a:buChar char=""/>
              <a:defRPr kern="1200">
                <a:solidFill>
                  <a:schemeClr val="tx1"/>
                </a:solidFill>
                <a:latin typeface="+mn-lt"/>
                <a:ea typeface="ＭＳ Ｐゴシック" pitchFamily="27" charset="-128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i="0" dirty="0" smtClean="0">
                <a:latin typeface="High Tower Text" panose="02040502050506030303" pitchFamily="18" charset="0"/>
              </a:rPr>
              <a:t>Use the following equation and find the optimal value in bottom-up fashion.</a:t>
            </a:r>
            <a:endParaRPr lang="en-US" sz="2400" i="0" dirty="0"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07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0/1 Knapsack Algorithm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792536"/>
                  </p:ext>
                </p:extLst>
              </p:nvPr>
            </p:nvGraphicFramePr>
            <p:xfrm>
              <a:off x="762000" y="3962400"/>
              <a:ext cx="7620005" cy="268820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5000"/>
                    <a:gridCol w="635000"/>
                    <a:gridCol w="635000"/>
                    <a:gridCol w="620873"/>
                    <a:gridCol w="649132"/>
                    <a:gridCol w="635000"/>
                    <a:gridCol w="635000"/>
                    <a:gridCol w="635000"/>
                    <a:gridCol w="635000"/>
                    <a:gridCol w="635000"/>
                    <a:gridCol w="635000"/>
                    <a:gridCol w="635000"/>
                  </a:tblGrid>
                  <a:tr h="44345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400" b="0" i="1" dirty="0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𝑉</m:t>
                                </m:r>
                                <m:r>
                                  <a:rPr lang="en-CA" sz="1400" i="1" dirty="0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[</m:t>
                                </m:r>
                                <m:r>
                                  <a:rPr lang="en-CA" sz="1400" i="1" dirty="0" err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𝑖</m:t>
                                </m:r>
                                <m:r>
                                  <a:rPr lang="en-CA" sz="1400" i="1" dirty="0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, </m:t>
                                </m:r>
                                <m:r>
                                  <a:rPr lang="en-CA" sz="1400" i="1" dirty="0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𝑤</m:t>
                                </m:r>
                                <m:r>
                                  <a:rPr lang="en-CA" sz="1400" i="1" dirty="0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] 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1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2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6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7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8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9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10</a:t>
                          </a:r>
                          <a:endParaRPr lang="en-CA" dirty="0"/>
                        </a:p>
                      </a:txBody>
                      <a:tcPr/>
                    </a:tc>
                  </a:tr>
                  <a:tr h="47094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40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CA" sz="1400" b="0" i="1" dirty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0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</a:tr>
                  <a:tr h="4434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1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</a:tr>
                  <a:tr h="4434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2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</a:tr>
                  <a:tr h="4434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3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</a:tr>
                  <a:tr h="4434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792536"/>
                  </p:ext>
                </p:extLst>
              </p:nvPr>
            </p:nvGraphicFramePr>
            <p:xfrm>
              <a:off x="762000" y="3962400"/>
              <a:ext cx="7620005" cy="268820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5000"/>
                    <a:gridCol w="635000"/>
                    <a:gridCol w="635000"/>
                    <a:gridCol w="620873"/>
                    <a:gridCol w="649132"/>
                    <a:gridCol w="635000"/>
                    <a:gridCol w="635000"/>
                    <a:gridCol w="635000"/>
                    <a:gridCol w="635000"/>
                    <a:gridCol w="635000"/>
                    <a:gridCol w="635000"/>
                    <a:gridCol w="635000"/>
                  </a:tblGrid>
                  <a:tr h="4434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923" t="-6849" r="-1104808" b="-5082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1923" t="-6849" r="-1004808" b="-5082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1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2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93396" t="-6849" r="-690566" b="-5082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98095" t="-6849" r="-597143" b="-5082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6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7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8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9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10</a:t>
                          </a:r>
                          <a:endParaRPr lang="en-CA" dirty="0"/>
                        </a:p>
                      </a:txBody>
                      <a:tcPr/>
                    </a:tc>
                  </a:tr>
                  <a:tr h="4709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923" t="-101299" r="-1104808" b="-38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0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</a:tr>
                  <a:tr h="4434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1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</a:tr>
                  <a:tr h="4434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2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</a:tr>
                  <a:tr h="4434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3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</a:tr>
                  <a:tr h="4434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4400" y="2819400"/>
                <a:ext cx="7360861" cy="4308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CA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280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280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CA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CA" sz="2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CA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CA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CA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CA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CA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28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CA" sz="28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sz="28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280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CA" sz="2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80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280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CA" sz="280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CA" sz="28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CA" sz="28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CA" sz="28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sz="2800" dirty="0" smtClean="0"/>
                  <a:t>)</a:t>
                </a:r>
                <a:endParaRPr lang="en-CA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7360861" cy="430887"/>
              </a:xfrm>
              <a:prstGeom prst="rect">
                <a:avLst/>
              </a:prstGeom>
              <a:blipFill rotWithShape="0">
                <a:blip r:embed="rId3"/>
                <a:stretch>
                  <a:fillRect t="-25714" r="-1906" b="-5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7189791"/>
                  </p:ext>
                </p:extLst>
              </p:nvPr>
            </p:nvGraphicFramePr>
            <p:xfrm>
              <a:off x="2057400" y="1600200"/>
              <a:ext cx="508000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16000"/>
                    <a:gridCol w="1016000"/>
                    <a:gridCol w="1016000"/>
                    <a:gridCol w="1016000"/>
                    <a:gridCol w="1016000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CA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dirty="0" smtClean="0"/>
                            <a:t>2</a:t>
                          </a:r>
                          <a:endParaRPr lang="en-CA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dirty="0" smtClean="0"/>
                            <a:t>3</a:t>
                          </a:r>
                          <a:endParaRPr lang="en-CA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dirty="0" smtClean="0"/>
                            <a:t>4</a:t>
                          </a:r>
                          <a:endParaRPr lang="en-CA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1" i="1" dirty="0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CA" b="1" i="1" dirty="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10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40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30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50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1" i="1" dirty="0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CA" b="1" i="1" dirty="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5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6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3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7189791"/>
                  </p:ext>
                </p:extLst>
              </p:nvPr>
            </p:nvGraphicFramePr>
            <p:xfrm>
              <a:off x="2057400" y="1600200"/>
              <a:ext cx="508000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16000"/>
                    <a:gridCol w="1016000"/>
                    <a:gridCol w="1016000"/>
                    <a:gridCol w="1016000"/>
                    <a:gridCol w="10160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99" t="-8197" r="-40059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599" t="-8197" r="-30059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dirty="0" smtClean="0"/>
                            <a:t>2</a:t>
                          </a:r>
                          <a:endParaRPr lang="en-CA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dirty="0" smtClean="0"/>
                            <a:t>3</a:t>
                          </a:r>
                          <a:endParaRPr lang="en-CA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dirty="0" smtClean="0"/>
                            <a:t>4</a:t>
                          </a:r>
                          <a:endParaRPr lang="en-CA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99" t="-108197" r="-40059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10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40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30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50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99" t="-208197" r="-40059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5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6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3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163598"/>
              </p:ext>
            </p:extLst>
          </p:nvPr>
        </p:nvGraphicFramePr>
        <p:xfrm>
          <a:off x="2034573" y="4405952"/>
          <a:ext cx="6350005" cy="470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000"/>
                <a:gridCol w="620873"/>
                <a:gridCol w="649132"/>
                <a:gridCol w="635000"/>
                <a:gridCol w="635000"/>
                <a:gridCol w="635000"/>
                <a:gridCol w="635000"/>
                <a:gridCol w="635000"/>
                <a:gridCol w="635000"/>
                <a:gridCol w="635000"/>
              </a:tblGrid>
              <a:tr h="470948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0066FF"/>
                          </a:solidFill>
                        </a:rPr>
                        <a:t>0</a:t>
                      </a:r>
                      <a:endParaRPr lang="en-CA" b="1" dirty="0">
                        <a:solidFill>
                          <a:srgbClr val="00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0066FF"/>
                          </a:solidFill>
                        </a:rPr>
                        <a:t>0</a:t>
                      </a:r>
                      <a:endParaRPr lang="en-CA" b="1" dirty="0">
                        <a:solidFill>
                          <a:srgbClr val="00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0066FF"/>
                          </a:solidFill>
                        </a:rPr>
                        <a:t>0</a:t>
                      </a:r>
                      <a:endParaRPr lang="en-CA" b="1" dirty="0">
                        <a:solidFill>
                          <a:srgbClr val="00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0066FF"/>
                          </a:solidFill>
                        </a:rPr>
                        <a:t>0</a:t>
                      </a:r>
                      <a:endParaRPr lang="en-CA" b="1" dirty="0">
                        <a:solidFill>
                          <a:srgbClr val="00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0066FF"/>
                          </a:solidFill>
                        </a:rPr>
                        <a:t>0</a:t>
                      </a:r>
                      <a:endParaRPr lang="en-CA" b="1" dirty="0">
                        <a:solidFill>
                          <a:srgbClr val="00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0066FF"/>
                          </a:solidFill>
                        </a:rPr>
                        <a:t>0</a:t>
                      </a:r>
                      <a:endParaRPr lang="en-CA" b="1" dirty="0">
                        <a:solidFill>
                          <a:srgbClr val="00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0066FF"/>
                          </a:solidFill>
                        </a:rPr>
                        <a:t>0</a:t>
                      </a:r>
                      <a:endParaRPr lang="en-CA" b="1" dirty="0">
                        <a:solidFill>
                          <a:srgbClr val="00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0066FF"/>
                          </a:solidFill>
                        </a:rPr>
                        <a:t>0</a:t>
                      </a:r>
                      <a:endParaRPr lang="en-CA" b="1" dirty="0">
                        <a:solidFill>
                          <a:srgbClr val="00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0066FF"/>
                          </a:solidFill>
                        </a:rPr>
                        <a:t>0</a:t>
                      </a:r>
                      <a:endParaRPr lang="en-CA" b="1" dirty="0">
                        <a:solidFill>
                          <a:srgbClr val="00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0066FF"/>
                          </a:solidFill>
                        </a:rPr>
                        <a:t>0</a:t>
                      </a:r>
                      <a:endParaRPr lang="en-CA" b="1" dirty="0">
                        <a:solidFill>
                          <a:srgbClr val="0066FF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39201"/>
              </p:ext>
            </p:extLst>
          </p:nvPr>
        </p:nvGraphicFramePr>
        <p:xfrm>
          <a:off x="1403365" y="4876800"/>
          <a:ext cx="635000" cy="17738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000"/>
              </a:tblGrid>
              <a:tr h="443452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CA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43452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CA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43452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CA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43452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CA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06668"/>
              </p:ext>
            </p:extLst>
          </p:nvPr>
        </p:nvGraphicFramePr>
        <p:xfrm>
          <a:off x="2034573" y="4876800"/>
          <a:ext cx="2540005" cy="4434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000"/>
                <a:gridCol w="620873"/>
                <a:gridCol w="649132"/>
                <a:gridCol w="635000"/>
              </a:tblGrid>
              <a:tr h="443452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562874"/>
              </p:ext>
            </p:extLst>
          </p:nvPr>
        </p:nvGraphicFramePr>
        <p:xfrm>
          <a:off x="4576469" y="4876800"/>
          <a:ext cx="3810000" cy="4434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000"/>
                <a:gridCol w="635000"/>
                <a:gridCol w="635000"/>
                <a:gridCol w="635000"/>
                <a:gridCol w="635000"/>
                <a:gridCol w="635000"/>
              </a:tblGrid>
              <a:tr h="443452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10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966685"/>
              </p:ext>
            </p:extLst>
          </p:nvPr>
        </p:nvGraphicFramePr>
        <p:xfrm>
          <a:off x="2034573" y="5334000"/>
          <a:ext cx="2540005" cy="4434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000"/>
                <a:gridCol w="620873"/>
                <a:gridCol w="649132"/>
                <a:gridCol w="635000"/>
              </a:tblGrid>
              <a:tr h="443452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40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763246"/>
              </p:ext>
            </p:extLst>
          </p:nvPr>
        </p:nvGraphicFramePr>
        <p:xfrm>
          <a:off x="4572000" y="5320352"/>
          <a:ext cx="2540000" cy="4434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000"/>
                <a:gridCol w="635000"/>
                <a:gridCol w="635000"/>
                <a:gridCol w="635000"/>
              </a:tblGrid>
              <a:tr h="443452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40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644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0/1 Knapsack Algorithm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3042831"/>
                  </p:ext>
                </p:extLst>
              </p:nvPr>
            </p:nvGraphicFramePr>
            <p:xfrm>
              <a:off x="762000" y="3962400"/>
              <a:ext cx="7620005" cy="268820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5000"/>
                    <a:gridCol w="635000"/>
                    <a:gridCol w="635000"/>
                    <a:gridCol w="620873"/>
                    <a:gridCol w="649132"/>
                    <a:gridCol w="635000"/>
                    <a:gridCol w="635000"/>
                    <a:gridCol w="635000"/>
                    <a:gridCol w="635000"/>
                    <a:gridCol w="635000"/>
                    <a:gridCol w="635000"/>
                    <a:gridCol w="635000"/>
                  </a:tblGrid>
                  <a:tr h="44345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400" b="1" i="1" dirty="0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𝑽</m:t>
                                </m:r>
                                <m:r>
                                  <a:rPr lang="en-CA" sz="1400" b="1" i="1" dirty="0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[</m:t>
                                </m:r>
                                <m:r>
                                  <a:rPr lang="en-CA" sz="1400" b="1" i="1" dirty="0" err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𝒊</m:t>
                                </m:r>
                                <m:r>
                                  <a:rPr lang="en-CA" sz="1400" b="1" i="1" dirty="0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, </m:t>
                                </m:r>
                                <m:r>
                                  <a:rPr lang="en-CA" sz="1400" b="1" i="1" dirty="0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𝒘</m:t>
                                </m:r>
                                <m:r>
                                  <a:rPr lang="en-CA" sz="1400" b="1" i="1" dirty="0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]</m:t>
                                </m:r>
                                <m:r>
                                  <a:rPr lang="en-CA" sz="1400" i="1" dirty="0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1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2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6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7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8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9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10</a:t>
                          </a:r>
                          <a:endParaRPr lang="en-CA" dirty="0"/>
                        </a:p>
                      </a:txBody>
                      <a:tcPr/>
                    </a:tc>
                  </a:tr>
                  <a:tr h="47094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40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CA" sz="1400" b="0" i="1" dirty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0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</a:tr>
                  <a:tr h="4434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1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</a:tr>
                  <a:tr h="4434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2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</a:tr>
                  <a:tr h="4434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3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</a:tr>
                  <a:tr h="4434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3042831"/>
                  </p:ext>
                </p:extLst>
              </p:nvPr>
            </p:nvGraphicFramePr>
            <p:xfrm>
              <a:off x="762000" y="3962400"/>
              <a:ext cx="7620005" cy="268820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5000"/>
                    <a:gridCol w="635000"/>
                    <a:gridCol w="635000"/>
                    <a:gridCol w="620873"/>
                    <a:gridCol w="649132"/>
                    <a:gridCol w="635000"/>
                    <a:gridCol w="635000"/>
                    <a:gridCol w="635000"/>
                    <a:gridCol w="635000"/>
                    <a:gridCol w="635000"/>
                    <a:gridCol w="635000"/>
                    <a:gridCol w="635000"/>
                  </a:tblGrid>
                  <a:tr h="4434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923" t="-6849" r="-1104808" b="-5082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1923" t="-6849" r="-1004808" b="-5082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1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2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93396" t="-6849" r="-690566" b="-5082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98095" t="-6849" r="-597143" b="-5082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6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7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8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9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10</a:t>
                          </a:r>
                          <a:endParaRPr lang="en-CA" dirty="0"/>
                        </a:p>
                      </a:txBody>
                      <a:tcPr/>
                    </a:tc>
                  </a:tr>
                  <a:tr h="4709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923" t="-101299" r="-1104808" b="-38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0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</a:tr>
                  <a:tr h="4434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1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</a:tr>
                  <a:tr h="4434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2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</a:tr>
                  <a:tr h="4434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3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</a:tr>
                  <a:tr h="4434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4400" y="2819400"/>
                <a:ext cx="7360861" cy="4308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CA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280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280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CA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CA" sz="2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CA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CA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CA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CA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CA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28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CA" sz="28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sz="28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280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CA" sz="2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80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280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CA" sz="280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CA" sz="28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CA" sz="28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CA" sz="28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sz="2800" dirty="0" smtClean="0"/>
                  <a:t>)</a:t>
                </a:r>
                <a:endParaRPr lang="en-CA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7360861" cy="430887"/>
              </a:xfrm>
              <a:prstGeom prst="rect">
                <a:avLst/>
              </a:prstGeom>
              <a:blipFill rotWithShape="0">
                <a:blip r:embed="rId3"/>
                <a:stretch>
                  <a:fillRect t="-25714" r="-1906" b="-5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7189791"/>
                  </p:ext>
                </p:extLst>
              </p:nvPr>
            </p:nvGraphicFramePr>
            <p:xfrm>
              <a:off x="2057400" y="1600200"/>
              <a:ext cx="508000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16000"/>
                    <a:gridCol w="1016000"/>
                    <a:gridCol w="1016000"/>
                    <a:gridCol w="1016000"/>
                    <a:gridCol w="1016000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CA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dirty="0" smtClean="0"/>
                            <a:t>2</a:t>
                          </a:r>
                          <a:endParaRPr lang="en-CA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dirty="0" smtClean="0"/>
                            <a:t>3</a:t>
                          </a:r>
                          <a:endParaRPr lang="en-CA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dirty="0" smtClean="0"/>
                            <a:t>4</a:t>
                          </a:r>
                          <a:endParaRPr lang="en-CA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1" i="1" dirty="0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CA" b="1" i="1" dirty="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10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40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30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50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1" i="1" dirty="0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CA" b="1" i="1" dirty="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5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6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3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7189791"/>
                  </p:ext>
                </p:extLst>
              </p:nvPr>
            </p:nvGraphicFramePr>
            <p:xfrm>
              <a:off x="2057400" y="1600200"/>
              <a:ext cx="508000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16000"/>
                    <a:gridCol w="1016000"/>
                    <a:gridCol w="1016000"/>
                    <a:gridCol w="1016000"/>
                    <a:gridCol w="10160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99" t="-8197" r="-40059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599" t="-8197" r="-30059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dirty="0" smtClean="0"/>
                            <a:t>2</a:t>
                          </a:r>
                          <a:endParaRPr lang="en-CA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dirty="0" smtClean="0"/>
                            <a:t>3</a:t>
                          </a:r>
                          <a:endParaRPr lang="en-CA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dirty="0" smtClean="0"/>
                            <a:t>4</a:t>
                          </a:r>
                          <a:endParaRPr lang="en-CA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99" t="-108197" r="-40059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10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40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30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50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99" t="-208197" r="-40059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5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6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3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163598"/>
              </p:ext>
            </p:extLst>
          </p:nvPr>
        </p:nvGraphicFramePr>
        <p:xfrm>
          <a:off x="2034573" y="4405952"/>
          <a:ext cx="6350005" cy="470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000"/>
                <a:gridCol w="620873"/>
                <a:gridCol w="649132"/>
                <a:gridCol w="635000"/>
                <a:gridCol w="635000"/>
                <a:gridCol w="635000"/>
                <a:gridCol w="635000"/>
                <a:gridCol w="635000"/>
                <a:gridCol w="635000"/>
                <a:gridCol w="635000"/>
              </a:tblGrid>
              <a:tr h="470948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0066FF"/>
                          </a:solidFill>
                        </a:rPr>
                        <a:t>0</a:t>
                      </a:r>
                      <a:endParaRPr lang="en-CA" b="1" dirty="0">
                        <a:solidFill>
                          <a:srgbClr val="00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0066FF"/>
                          </a:solidFill>
                        </a:rPr>
                        <a:t>0</a:t>
                      </a:r>
                      <a:endParaRPr lang="en-CA" b="1" dirty="0">
                        <a:solidFill>
                          <a:srgbClr val="00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0066FF"/>
                          </a:solidFill>
                        </a:rPr>
                        <a:t>0</a:t>
                      </a:r>
                      <a:endParaRPr lang="en-CA" b="1" dirty="0">
                        <a:solidFill>
                          <a:srgbClr val="00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0066FF"/>
                          </a:solidFill>
                        </a:rPr>
                        <a:t>0</a:t>
                      </a:r>
                      <a:endParaRPr lang="en-CA" b="1" dirty="0">
                        <a:solidFill>
                          <a:srgbClr val="00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0066FF"/>
                          </a:solidFill>
                        </a:rPr>
                        <a:t>0</a:t>
                      </a:r>
                      <a:endParaRPr lang="en-CA" b="1" dirty="0">
                        <a:solidFill>
                          <a:srgbClr val="00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0066FF"/>
                          </a:solidFill>
                        </a:rPr>
                        <a:t>0</a:t>
                      </a:r>
                      <a:endParaRPr lang="en-CA" b="1" dirty="0">
                        <a:solidFill>
                          <a:srgbClr val="00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0066FF"/>
                          </a:solidFill>
                        </a:rPr>
                        <a:t>0</a:t>
                      </a:r>
                      <a:endParaRPr lang="en-CA" b="1" dirty="0">
                        <a:solidFill>
                          <a:srgbClr val="00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0066FF"/>
                          </a:solidFill>
                        </a:rPr>
                        <a:t>0</a:t>
                      </a:r>
                      <a:endParaRPr lang="en-CA" b="1" dirty="0">
                        <a:solidFill>
                          <a:srgbClr val="00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0066FF"/>
                          </a:solidFill>
                        </a:rPr>
                        <a:t>0</a:t>
                      </a:r>
                      <a:endParaRPr lang="en-CA" b="1" dirty="0">
                        <a:solidFill>
                          <a:srgbClr val="00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0066FF"/>
                          </a:solidFill>
                        </a:rPr>
                        <a:t>0</a:t>
                      </a:r>
                      <a:endParaRPr lang="en-CA" b="1" dirty="0">
                        <a:solidFill>
                          <a:srgbClr val="0066FF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39201"/>
              </p:ext>
            </p:extLst>
          </p:nvPr>
        </p:nvGraphicFramePr>
        <p:xfrm>
          <a:off x="1403365" y="4876800"/>
          <a:ext cx="635000" cy="17738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000"/>
              </a:tblGrid>
              <a:tr h="443452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CA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43452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CA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43452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CA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43452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CA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06668"/>
              </p:ext>
            </p:extLst>
          </p:nvPr>
        </p:nvGraphicFramePr>
        <p:xfrm>
          <a:off x="2034573" y="4876800"/>
          <a:ext cx="2540005" cy="4434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000"/>
                <a:gridCol w="620873"/>
                <a:gridCol w="649132"/>
                <a:gridCol w="635000"/>
              </a:tblGrid>
              <a:tr h="443452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562874"/>
              </p:ext>
            </p:extLst>
          </p:nvPr>
        </p:nvGraphicFramePr>
        <p:xfrm>
          <a:off x="4576469" y="4876800"/>
          <a:ext cx="3810000" cy="4434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000"/>
                <a:gridCol w="635000"/>
                <a:gridCol w="635000"/>
                <a:gridCol w="635000"/>
                <a:gridCol w="635000"/>
                <a:gridCol w="635000"/>
              </a:tblGrid>
              <a:tr h="443452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10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966685"/>
              </p:ext>
            </p:extLst>
          </p:nvPr>
        </p:nvGraphicFramePr>
        <p:xfrm>
          <a:off x="2034573" y="5334000"/>
          <a:ext cx="2540005" cy="4434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000"/>
                <a:gridCol w="620873"/>
                <a:gridCol w="649132"/>
                <a:gridCol w="635000"/>
              </a:tblGrid>
              <a:tr h="443452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40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763246"/>
              </p:ext>
            </p:extLst>
          </p:nvPr>
        </p:nvGraphicFramePr>
        <p:xfrm>
          <a:off x="4572000" y="5320352"/>
          <a:ext cx="2540000" cy="4434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000"/>
                <a:gridCol w="635000"/>
                <a:gridCol w="635000"/>
                <a:gridCol w="635000"/>
              </a:tblGrid>
              <a:tr h="443452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40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060286"/>
              </p:ext>
            </p:extLst>
          </p:nvPr>
        </p:nvGraphicFramePr>
        <p:xfrm>
          <a:off x="7113896" y="5320352"/>
          <a:ext cx="1270000" cy="4434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000"/>
                <a:gridCol w="635000"/>
              </a:tblGrid>
              <a:tr h="443452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50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Oval 17"/>
          <p:cNvSpPr/>
          <p:nvPr/>
        </p:nvSpPr>
        <p:spPr>
          <a:xfrm>
            <a:off x="7149152" y="4830015"/>
            <a:ext cx="609600" cy="559713"/>
          </a:xfrm>
          <a:prstGeom prst="ellipse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4572000" y="4800600"/>
            <a:ext cx="609600" cy="559713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406241"/>
              </p:ext>
            </p:extLst>
          </p:nvPr>
        </p:nvGraphicFramePr>
        <p:xfrm>
          <a:off x="3213100" y="3364091"/>
          <a:ext cx="3327400" cy="4434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3700"/>
                <a:gridCol w="1663700"/>
              </a:tblGrid>
              <a:tr h="443452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10</a:t>
                      </a:r>
                      <a:endParaRPr lang="en-CA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(40+10)</a:t>
                      </a:r>
                      <a:endParaRPr lang="en-CA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8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0/1 Knapsack Algorithm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139449"/>
                  </p:ext>
                </p:extLst>
              </p:nvPr>
            </p:nvGraphicFramePr>
            <p:xfrm>
              <a:off x="762000" y="3962400"/>
              <a:ext cx="7620005" cy="268820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5000"/>
                    <a:gridCol w="635000"/>
                    <a:gridCol w="635000"/>
                    <a:gridCol w="620873"/>
                    <a:gridCol w="649132"/>
                    <a:gridCol w="635000"/>
                    <a:gridCol w="635000"/>
                    <a:gridCol w="635000"/>
                    <a:gridCol w="635000"/>
                    <a:gridCol w="635000"/>
                    <a:gridCol w="635000"/>
                    <a:gridCol w="635000"/>
                  </a:tblGrid>
                  <a:tr h="44345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400" b="1" i="1" dirty="0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𝑽</m:t>
                                </m:r>
                                <m:r>
                                  <a:rPr lang="en-CA" sz="1400" b="1" i="1" dirty="0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[</m:t>
                                </m:r>
                                <m:r>
                                  <a:rPr lang="en-CA" sz="1400" b="1" i="1" dirty="0" err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𝒊</m:t>
                                </m:r>
                                <m:r>
                                  <a:rPr lang="en-CA" sz="1400" b="1" i="1" dirty="0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, </m:t>
                                </m:r>
                                <m:r>
                                  <a:rPr lang="en-CA" sz="1400" b="1" i="1" dirty="0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𝒘</m:t>
                                </m:r>
                                <m:r>
                                  <a:rPr lang="en-CA" sz="1400" b="1" i="1" dirty="0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]</m:t>
                                </m:r>
                                <m:r>
                                  <a:rPr lang="en-CA" sz="1400" i="1" dirty="0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1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2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6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7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8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9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10</a:t>
                          </a:r>
                          <a:endParaRPr lang="en-CA" dirty="0"/>
                        </a:p>
                      </a:txBody>
                      <a:tcPr/>
                    </a:tc>
                  </a:tr>
                  <a:tr h="47094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40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CA" sz="1400" b="0" i="1" dirty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0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</a:tr>
                  <a:tr h="4434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1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</a:tr>
                  <a:tr h="4434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2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</a:tr>
                  <a:tr h="4434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3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40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40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</a:tr>
                  <a:tr h="4434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139449"/>
                  </p:ext>
                </p:extLst>
              </p:nvPr>
            </p:nvGraphicFramePr>
            <p:xfrm>
              <a:off x="762000" y="3962400"/>
              <a:ext cx="7620005" cy="268820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5000"/>
                    <a:gridCol w="635000"/>
                    <a:gridCol w="635000"/>
                    <a:gridCol w="620873"/>
                    <a:gridCol w="649132"/>
                    <a:gridCol w="635000"/>
                    <a:gridCol w="635000"/>
                    <a:gridCol w="635000"/>
                    <a:gridCol w="635000"/>
                    <a:gridCol w="635000"/>
                    <a:gridCol w="635000"/>
                    <a:gridCol w="635000"/>
                  </a:tblGrid>
                  <a:tr h="4434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923" t="-6849" r="-1104808" b="-5082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1923" t="-6849" r="-1004808" b="-5082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1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2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93396" t="-6849" r="-690566" b="-5082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98095" t="-6849" r="-597143" b="-5082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6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7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8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9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10</a:t>
                          </a:r>
                          <a:endParaRPr lang="en-CA" dirty="0"/>
                        </a:p>
                      </a:txBody>
                      <a:tcPr/>
                    </a:tc>
                  </a:tr>
                  <a:tr h="4709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923" t="-101299" r="-1104808" b="-38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0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</a:tr>
                  <a:tr h="4434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1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</a:tr>
                  <a:tr h="4434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2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</a:tr>
                  <a:tr h="4434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3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40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40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</a:tr>
                  <a:tr h="4434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4400" y="2819400"/>
                <a:ext cx="7360861" cy="4308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CA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280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280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CA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CA" sz="2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CA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CA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CA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CA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CA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28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CA" sz="28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sz="28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280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CA" sz="2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80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280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CA" sz="280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CA" sz="28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CA" sz="28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CA" sz="28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sz="2800" dirty="0" smtClean="0"/>
                  <a:t>)</a:t>
                </a:r>
                <a:endParaRPr lang="en-CA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7360861" cy="430887"/>
              </a:xfrm>
              <a:prstGeom prst="rect">
                <a:avLst/>
              </a:prstGeom>
              <a:blipFill rotWithShape="0">
                <a:blip r:embed="rId3"/>
                <a:stretch>
                  <a:fillRect t="-25714" r="-1906" b="-5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7189791"/>
                  </p:ext>
                </p:extLst>
              </p:nvPr>
            </p:nvGraphicFramePr>
            <p:xfrm>
              <a:off x="2057400" y="1600200"/>
              <a:ext cx="508000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16000"/>
                    <a:gridCol w="1016000"/>
                    <a:gridCol w="1016000"/>
                    <a:gridCol w="1016000"/>
                    <a:gridCol w="1016000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CA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dirty="0" smtClean="0"/>
                            <a:t>2</a:t>
                          </a:r>
                          <a:endParaRPr lang="en-CA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dirty="0" smtClean="0"/>
                            <a:t>3</a:t>
                          </a:r>
                          <a:endParaRPr lang="en-CA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dirty="0" smtClean="0"/>
                            <a:t>4</a:t>
                          </a:r>
                          <a:endParaRPr lang="en-CA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1" i="1" dirty="0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CA" b="1" i="1" dirty="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10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40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30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50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1" i="1" dirty="0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CA" b="1" i="1" dirty="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5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6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3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7189791"/>
                  </p:ext>
                </p:extLst>
              </p:nvPr>
            </p:nvGraphicFramePr>
            <p:xfrm>
              <a:off x="2057400" y="1600200"/>
              <a:ext cx="508000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16000"/>
                    <a:gridCol w="1016000"/>
                    <a:gridCol w="1016000"/>
                    <a:gridCol w="1016000"/>
                    <a:gridCol w="10160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99" t="-8197" r="-40059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599" t="-8197" r="-30059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dirty="0" smtClean="0"/>
                            <a:t>2</a:t>
                          </a:r>
                          <a:endParaRPr lang="en-CA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dirty="0" smtClean="0"/>
                            <a:t>3</a:t>
                          </a:r>
                          <a:endParaRPr lang="en-CA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dirty="0" smtClean="0"/>
                            <a:t>4</a:t>
                          </a:r>
                          <a:endParaRPr lang="en-CA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99" t="-108197" r="-40059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10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40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30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50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99" t="-208197" r="-40059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5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6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3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163598"/>
              </p:ext>
            </p:extLst>
          </p:nvPr>
        </p:nvGraphicFramePr>
        <p:xfrm>
          <a:off x="2034573" y="4405952"/>
          <a:ext cx="6350005" cy="470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000"/>
                <a:gridCol w="620873"/>
                <a:gridCol w="649132"/>
                <a:gridCol w="635000"/>
                <a:gridCol w="635000"/>
                <a:gridCol w="635000"/>
                <a:gridCol w="635000"/>
                <a:gridCol w="635000"/>
                <a:gridCol w="635000"/>
                <a:gridCol w="635000"/>
              </a:tblGrid>
              <a:tr h="470948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0066FF"/>
                          </a:solidFill>
                        </a:rPr>
                        <a:t>0</a:t>
                      </a:r>
                      <a:endParaRPr lang="en-CA" b="1" dirty="0">
                        <a:solidFill>
                          <a:srgbClr val="00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0066FF"/>
                          </a:solidFill>
                        </a:rPr>
                        <a:t>0</a:t>
                      </a:r>
                      <a:endParaRPr lang="en-CA" b="1" dirty="0">
                        <a:solidFill>
                          <a:srgbClr val="00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0066FF"/>
                          </a:solidFill>
                        </a:rPr>
                        <a:t>0</a:t>
                      </a:r>
                      <a:endParaRPr lang="en-CA" b="1" dirty="0">
                        <a:solidFill>
                          <a:srgbClr val="00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0066FF"/>
                          </a:solidFill>
                        </a:rPr>
                        <a:t>0</a:t>
                      </a:r>
                      <a:endParaRPr lang="en-CA" b="1" dirty="0">
                        <a:solidFill>
                          <a:srgbClr val="00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0066FF"/>
                          </a:solidFill>
                        </a:rPr>
                        <a:t>0</a:t>
                      </a:r>
                      <a:endParaRPr lang="en-CA" b="1" dirty="0">
                        <a:solidFill>
                          <a:srgbClr val="00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0066FF"/>
                          </a:solidFill>
                        </a:rPr>
                        <a:t>0</a:t>
                      </a:r>
                      <a:endParaRPr lang="en-CA" b="1" dirty="0">
                        <a:solidFill>
                          <a:srgbClr val="00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0066FF"/>
                          </a:solidFill>
                        </a:rPr>
                        <a:t>0</a:t>
                      </a:r>
                      <a:endParaRPr lang="en-CA" b="1" dirty="0">
                        <a:solidFill>
                          <a:srgbClr val="00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0066FF"/>
                          </a:solidFill>
                        </a:rPr>
                        <a:t>0</a:t>
                      </a:r>
                      <a:endParaRPr lang="en-CA" b="1" dirty="0">
                        <a:solidFill>
                          <a:srgbClr val="00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0066FF"/>
                          </a:solidFill>
                        </a:rPr>
                        <a:t>0</a:t>
                      </a:r>
                      <a:endParaRPr lang="en-CA" b="1" dirty="0">
                        <a:solidFill>
                          <a:srgbClr val="00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0066FF"/>
                          </a:solidFill>
                        </a:rPr>
                        <a:t>0</a:t>
                      </a:r>
                      <a:endParaRPr lang="en-CA" b="1" dirty="0">
                        <a:solidFill>
                          <a:srgbClr val="0066FF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39201"/>
              </p:ext>
            </p:extLst>
          </p:nvPr>
        </p:nvGraphicFramePr>
        <p:xfrm>
          <a:off x="1403365" y="4876800"/>
          <a:ext cx="635000" cy="17738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000"/>
              </a:tblGrid>
              <a:tr h="443452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CA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43452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CA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43452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CA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43452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CA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06668"/>
              </p:ext>
            </p:extLst>
          </p:nvPr>
        </p:nvGraphicFramePr>
        <p:xfrm>
          <a:off x="2034573" y="4876800"/>
          <a:ext cx="2540005" cy="4434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000"/>
                <a:gridCol w="620873"/>
                <a:gridCol w="649132"/>
                <a:gridCol w="635000"/>
              </a:tblGrid>
              <a:tr h="443452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562874"/>
              </p:ext>
            </p:extLst>
          </p:nvPr>
        </p:nvGraphicFramePr>
        <p:xfrm>
          <a:off x="4576469" y="4876800"/>
          <a:ext cx="3810000" cy="4434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000"/>
                <a:gridCol w="635000"/>
                <a:gridCol w="635000"/>
                <a:gridCol w="635000"/>
                <a:gridCol w="635000"/>
                <a:gridCol w="635000"/>
              </a:tblGrid>
              <a:tr h="443452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10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966685"/>
              </p:ext>
            </p:extLst>
          </p:nvPr>
        </p:nvGraphicFramePr>
        <p:xfrm>
          <a:off x="2034573" y="5334000"/>
          <a:ext cx="2540005" cy="4434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000"/>
                <a:gridCol w="620873"/>
                <a:gridCol w="649132"/>
                <a:gridCol w="635000"/>
              </a:tblGrid>
              <a:tr h="443452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40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763246"/>
              </p:ext>
            </p:extLst>
          </p:nvPr>
        </p:nvGraphicFramePr>
        <p:xfrm>
          <a:off x="4572000" y="5320352"/>
          <a:ext cx="2540000" cy="4434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000"/>
                <a:gridCol w="635000"/>
                <a:gridCol w="635000"/>
                <a:gridCol w="635000"/>
              </a:tblGrid>
              <a:tr h="443452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40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060286"/>
              </p:ext>
            </p:extLst>
          </p:nvPr>
        </p:nvGraphicFramePr>
        <p:xfrm>
          <a:off x="7113896" y="5320352"/>
          <a:ext cx="1270000" cy="4434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000"/>
                <a:gridCol w="635000"/>
              </a:tblGrid>
              <a:tr h="443452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50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Oval 17"/>
          <p:cNvSpPr/>
          <p:nvPr/>
        </p:nvSpPr>
        <p:spPr>
          <a:xfrm>
            <a:off x="7104266" y="5247718"/>
            <a:ext cx="609600" cy="559713"/>
          </a:xfrm>
          <a:prstGeom prst="ellipse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3276600" y="5247717"/>
            <a:ext cx="609600" cy="559713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475675"/>
              </p:ext>
            </p:extLst>
          </p:nvPr>
        </p:nvGraphicFramePr>
        <p:xfrm>
          <a:off x="3213100" y="3364091"/>
          <a:ext cx="3327400" cy="4434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3700"/>
                <a:gridCol w="1663700"/>
              </a:tblGrid>
              <a:tr h="443452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50</a:t>
                      </a:r>
                      <a:endParaRPr lang="en-CA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(30+0)</a:t>
                      </a:r>
                      <a:endParaRPr lang="en-CA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161519"/>
              </p:ext>
            </p:extLst>
          </p:nvPr>
        </p:nvGraphicFramePr>
        <p:xfrm>
          <a:off x="2030104" y="5763904"/>
          <a:ext cx="3810005" cy="4434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000"/>
                <a:gridCol w="620873"/>
                <a:gridCol w="649132"/>
                <a:gridCol w="635000"/>
                <a:gridCol w="635000"/>
                <a:gridCol w="635000"/>
              </a:tblGrid>
              <a:tr h="443452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40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7190096" y="5762921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CA" sz="1800" i="0" dirty="0">
                <a:solidFill>
                  <a:prstClr val="black"/>
                </a:solidFill>
                <a:latin typeface="Tw Cen MT"/>
              </a:rPr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307488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0/1 Knapsack Algorithm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8809953"/>
                  </p:ext>
                </p:extLst>
              </p:nvPr>
            </p:nvGraphicFramePr>
            <p:xfrm>
              <a:off x="762000" y="3962400"/>
              <a:ext cx="7620005" cy="268820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5000"/>
                    <a:gridCol w="635000"/>
                    <a:gridCol w="635000"/>
                    <a:gridCol w="620873"/>
                    <a:gridCol w="649132"/>
                    <a:gridCol w="635000"/>
                    <a:gridCol w="635000"/>
                    <a:gridCol w="635000"/>
                    <a:gridCol w="635000"/>
                    <a:gridCol w="635000"/>
                    <a:gridCol w="635000"/>
                    <a:gridCol w="635000"/>
                  </a:tblGrid>
                  <a:tr h="44345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400" b="1" i="1" dirty="0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𝑽</m:t>
                                </m:r>
                                <m:r>
                                  <a:rPr lang="en-CA" sz="1400" b="1" i="1" dirty="0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[</m:t>
                                </m:r>
                                <m:r>
                                  <a:rPr lang="en-CA" sz="1400" b="1" i="1" dirty="0" err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𝒊</m:t>
                                </m:r>
                                <m:r>
                                  <a:rPr lang="en-CA" sz="1400" b="1" i="1" dirty="0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, </m:t>
                                </m:r>
                                <m:r>
                                  <a:rPr lang="en-CA" sz="1400" b="1" i="1" dirty="0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𝒘</m:t>
                                </m:r>
                                <m:r>
                                  <a:rPr lang="en-CA" sz="1400" b="1" i="1" dirty="0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]</m:t>
                                </m:r>
                                <m:r>
                                  <a:rPr lang="en-CA" sz="1400" i="1" dirty="0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1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2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6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7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8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9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10</a:t>
                          </a:r>
                          <a:endParaRPr lang="en-CA" dirty="0"/>
                        </a:p>
                      </a:txBody>
                      <a:tcPr/>
                    </a:tc>
                  </a:tr>
                  <a:tr h="47094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40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CA" sz="1400" b="0" i="1" dirty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0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</a:tr>
                  <a:tr h="4434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1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</a:tr>
                  <a:tr h="4434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2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</a:tr>
                  <a:tr h="4434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3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40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40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50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</a:tr>
                  <a:tr h="4434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8809953"/>
                  </p:ext>
                </p:extLst>
              </p:nvPr>
            </p:nvGraphicFramePr>
            <p:xfrm>
              <a:off x="762000" y="3962400"/>
              <a:ext cx="7620005" cy="268820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5000"/>
                    <a:gridCol w="635000"/>
                    <a:gridCol w="635000"/>
                    <a:gridCol w="620873"/>
                    <a:gridCol w="649132"/>
                    <a:gridCol w="635000"/>
                    <a:gridCol w="635000"/>
                    <a:gridCol w="635000"/>
                    <a:gridCol w="635000"/>
                    <a:gridCol w="635000"/>
                    <a:gridCol w="635000"/>
                    <a:gridCol w="635000"/>
                  </a:tblGrid>
                  <a:tr h="4434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923" t="-6849" r="-1104808" b="-5082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1923" t="-6849" r="-1004808" b="-5082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1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2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93396" t="-6849" r="-690566" b="-5082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98095" t="-6849" r="-597143" b="-5082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6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7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8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9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10</a:t>
                          </a:r>
                          <a:endParaRPr lang="en-CA" dirty="0"/>
                        </a:p>
                      </a:txBody>
                      <a:tcPr/>
                    </a:tc>
                  </a:tr>
                  <a:tr h="4709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923" t="-101299" r="-1104808" b="-38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0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</a:tr>
                  <a:tr h="4434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1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</a:tr>
                  <a:tr h="4434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2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</a:tr>
                  <a:tr h="4434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3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40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40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50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</a:tr>
                  <a:tr h="4434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4400" y="2819400"/>
                <a:ext cx="7360861" cy="4308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CA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280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280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CA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CA" sz="2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CA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CA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CA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CA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CA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28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CA" sz="28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sz="28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280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CA" sz="2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80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280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CA" sz="280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CA" sz="28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CA" sz="28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CA" sz="28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sz="2800" dirty="0" smtClean="0"/>
                  <a:t>)</a:t>
                </a:r>
                <a:endParaRPr lang="en-CA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7360861" cy="430887"/>
              </a:xfrm>
              <a:prstGeom prst="rect">
                <a:avLst/>
              </a:prstGeom>
              <a:blipFill rotWithShape="0">
                <a:blip r:embed="rId3"/>
                <a:stretch>
                  <a:fillRect t="-25714" r="-1906" b="-5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7189791"/>
                  </p:ext>
                </p:extLst>
              </p:nvPr>
            </p:nvGraphicFramePr>
            <p:xfrm>
              <a:off x="2057400" y="1600200"/>
              <a:ext cx="508000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16000"/>
                    <a:gridCol w="1016000"/>
                    <a:gridCol w="1016000"/>
                    <a:gridCol w="1016000"/>
                    <a:gridCol w="1016000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CA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dirty="0" smtClean="0"/>
                            <a:t>2</a:t>
                          </a:r>
                          <a:endParaRPr lang="en-CA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dirty="0" smtClean="0"/>
                            <a:t>3</a:t>
                          </a:r>
                          <a:endParaRPr lang="en-CA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dirty="0" smtClean="0"/>
                            <a:t>4</a:t>
                          </a:r>
                          <a:endParaRPr lang="en-CA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1" i="1" dirty="0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CA" b="1" i="1" dirty="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10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40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30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50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1" i="1" dirty="0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CA" b="1" i="1" dirty="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5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6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3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7189791"/>
                  </p:ext>
                </p:extLst>
              </p:nvPr>
            </p:nvGraphicFramePr>
            <p:xfrm>
              <a:off x="2057400" y="1600200"/>
              <a:ext cx="508000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16000"/>
                    <a:gridCol w="1016000"/>
                    <a:gridCol w="1016000"/>
                    <a:gridCol w="1016000"/>
                    <a:gridCol w="10160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99" t="-8197" r="-40059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599" t="-8197" r="-30059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dirty="0" smtClean="0"/>
                            <a:t>2</a:t>
                          </a:r>
                          <a:endParaRPr lang="en-CA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dirty="0" smtClean="0"/>
                            <a:t>3</a:t>
                          </a:r>
                          <a:endParaRPr lang="en-CA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dirty="0" smtClean="0"/>
                            <a:t>4</a:t>
                          </a:r>
                          <a:endParaRPr lang="en-CA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99" t="-108197" r="-40059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10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40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30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50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99" t="-208197" r="-40059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5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6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3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163598"/>
              </p:ext>
            </p:extLst>
          </p:nvPr>
        </p:nvGraphicFramePr>
        <p:xfrm>
          <a:off x="2034573" y="4405952"/>
          <a:ext cx="6350005" cy="470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000"/>
                <a:gridCol w="620873"/>
                <a:gridCol w="649132"/>
                <a:gridCol w="635000"/>
                <a:gridCol w="635000"/>
                <a:gridCol w="635000"/>
                <a:gridCol w="635000"/>
                <a:gridCol w="635000"/>
                <a:gridCol w="635000"/>
                <a:gridCol w="635000"/>
              </a:tblGrid>
              <a:tr h="470948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0066FF"/>
                          </a:solidFill>
                        </a:rPr>
                        <a:t>0</a:t>
                      </a:r>
                      <a:endParaRPr lang="en-CA" b="1" dirty="0">
                        <a:solidFill>
                          <a:srgbClr val="00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0066FF"/>
                          </a:solidFill>
                        </a:rPr>
                        <a:t>0</a:t>
                      </a:r>
                      <a:endParaRPr lang="en-CA" b="1" dirty="0">
                        <a:solidFill>
                          <a:srgbClr val="00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0066FF"/>
                          </a:solidFill>
                        </a:rPr>
                        <a:t>0</a:t>
                      </a:r>
                      <a:endParaRPr lang="en-CA" b="1" dirty="0">
                        <a:solidFill>
                          <a:srgbClr val="00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0066FF"/>
                          </a:solidFill>
                        </a:rPr>
                        <a:t>0</a:t>
                      </a:r>
                      <a:endParaRPr lang="en-CA" b="1" dirty="0">
                        <a:solidFill>
                          <a:srgbClr val="00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0066FF"/>
                          </a:solidFill>
                        </a:rPr>
                        <a:t>0</a:t>
                      </a:r>
                      <a:endParaRPr lang="en-CA" b="1" dirty="0">
                        <a:solidFill>
                          <a:srgbClr val="00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0066FF"/>
                          </a:solidFill>
                        </a:rPr>
                        <a:t>0</a:t>
                      </a:r>
                      <a:endParaRPr lang="en-CA" b="1" dirty="0">
                        <a:solidFill>
                          <a:srgbClr val="00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0066FF"/>
                          </a:solidFill>
                        </a:rPr>
                        <a:t>0</a:t>
                      </a:r>
                      <a:endParaRPr lang="en-CA" b="1" dirty="0">
                        <a:solidFill>
                          <a:srgbClr val="00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0066FF"/>
                          </a:solidFill>
                        </a:rPr>
                        <a:t>0</a:t>
                      </a:r>
                      <a:endParaRPr lang="en-CA" b="1" dirty="0">
                        <a:solidFill>
                          <a:srgbClr val="00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0066FF"/>
                          </a:solidFill>
                        </a:rPr>
                        <a:t>0</a:t>
                      </a:r>
                      <a:endParaRPr lang="en-CA" b="1" dirty="0">
                        <a:solidFill>
                          <a:srgbClr val="00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0066FF"/>
                          </a:solidFill>
                        </a:rPr>
                        <a:t>0</a:t>
                      </a:r>
                      <a:endParaRPr lang="en-CA" b="1" dirty="0">
                        <a:solidFill>
                          <a:srgbClr val="0066FF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39201"/>
              </p:ext>
            </p:extLst>
          </p:nvPr>
        </p:nvGraphicFramePr>
        <p:xfrm>
          <a:off x="1403365" y="4876800"/>
          <a:ext cx="635000" cy="17738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000"/>
              </a:tblGrid>
              <a:tr h="443452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CA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43452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CA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43452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CA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43452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CA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06668"/>
              </p:ext>
            </p:extLst>
          </p:nvPr>
        </p:nvGraphicFramePr>
        <p:xfrm>
          <a:off x="2034573" y="4876800"/>
          <a:ext cx="2540005" cy="4434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000"/>
                <a:gridCol w="620873"/>
                <a:gridCol w="649132"/>
                <a:gridCol w="635000"/>
              </a:tblGrid>
              <a:tr h="443452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562874"/>
              </p:ext>
            </p:extLst>
          </p:nvPr>
        </p:nvGraphicFramePr>
        <p:xfrm>
          <a:off x="4576469" y="4876800"/>
          <a:ext cx="3810000" cy="4434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000"/>
                <a:gridCol w="635000"/>
                <a:gridCol w="635000"/>
                <a:gridCol w="635000"/>
                <a:gridCol w="635000"/>
                <a:gridCol w="635000"/>
              </a:tblGrid>
              <a:tr h="443452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10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966685"/>
              </p:ext>
            </p:extLst>
          </p:nvPr>
        </p:nvGraphicFramePr>
        <p:xfrm>
          <a:off x="2034573" y="5334000"/>
          <a:ext cx="2540005" cy="4434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000"/>
                <a:gridCol w="620873"/>
                <a:gridCol w="649132"/>
                <a:gridCol w="635000"/>
              </a:tblGrid>
              <a:tr h="443452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40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763246"/>
              </p:ext>
            </p:extLst>
          </p:nvPr>
        </p:nvGraphicFramePr>
        <p:xfrm>
          <a:off x="4572000" y="5320352"/>
          <a:ext cx="2540000" cy="4434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000"/>
                <a:gridCol w="635000"/>
                <a:gridCol w="635000"/>
                <a:gridCol w="635000"/>
              </a:tblGrid>
              <a:tr h="443452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40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060286"/>
              </p:ext>
            </p:extLst>
          </p:nvPr>
        </p:nvGraphicFramePr>
        <p:xfrm>
          <a:off x="7113896" y="5320352"/>
          <a:ext cx="1270000" cy="4434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000"/>
                <a:gridCol w="635000"/>
              </a:tblGrid>
              <a:tr h="443452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50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Oval 17"/>
          <p:cNvSpPr/>
          <p:nvPr/>
        </p:nvSpPr>
        <p:spPr>
          <a:xfrm>
            <a:off x="7772400" y="5247718"/>
            <a:ext cx="609600" cy="559713"/>
          </a:xfrm>
          <a:prstGeom prst="ellipse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3944734" y="5247717"/>
            <a:ext cx="609600" cy="559713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801270"/>
              </p:ext>
            </p:extLst>
          </p:nvPr>
        </p:nvGraphicFramePr>
        <p:xfrm>
          <a:off x="3213100" y="3364091"/>
          <a:ext cx="3327400" cy="4434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3700"/>
                <a:gridCol w="1663700"/>
              </a:tblGrid>
              <a:tr h="443452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50</a:t>
                      </a:r>
                      <a:endParaRPr lang="en-CA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(30+40)</a:t>
                      </a:r>
                      <a:endParaRPr lang="en-CA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161519"/>
              </p:ext>
            </p:extLst>
          </p:nvPr>
        </p:nvGraphicFramePr>
        <p:xfrm>
          <a:off x="2030104" y="5763904"/>
          <a:ext cx="3810005" cy="4434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000"/>
                <a:gridCol w="620873"/>
                <a:gridCol w="649132"/>
                <a:gridCol w="635000"/>
                <a:gridCol w="635000"/>
                <a:gridCol w="635000"/>
              </a:tblGrid>
              <a:tr h="443452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40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7808338" y="5780134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CA" sz="1800" i="0" dirty="0" smtClean="0">
                <a:solidFill>
                  <a:prstClr val="black"/>
                </a:solidFill>
                <a:latin typeface="Tw Cen MT"/>
              </a:rPr>
              <a:t>70</a:t>
            </a:r>
            <a:endParaRPr lang="en-CA" sz="1800" i="0" dirty="0">
              <a:solidFill>
                <a:prstClr val="black"/>
              </a:solidFill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386376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685800" y="1551781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i="0" dirty="0"/>
              <a:t>Dynamic Programming</a:t>
            </a:r>
          </a:p>
        </p:txBody>
      </p:sp>
      <p:pic>
        <p:nvPicPr>
          <p:cNvPr id="6" name="Picture 5" descr="j019895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542381"/>
            <a:ext cx="2819400" cy="276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81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754992"/>
              </p:ext>
            </p:extLst>
          </p:nvPr>
        </p:nvGraphicFramePr>
        <p:xfrm>
          <a:off x="2030104" y="5763904"/>
          <a:ext cx="3810005" cy="4434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000"/>
                <a:gridCol w="620873"/>
                <a:gridCol w="649132"/>
                <a:gridCol w="635000"/>
                <a:gridCol w="635000"/>
                <a:gridCol w="635000"/>
              </a:tblGrid>
              <a:tr h="443452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40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739561"/>
              </p:ext>
            </p:extLst>
          </p:nvPr>
        </p:nvGraphicFramePr>
        <p:xfrm>
          <a:off x="3936773" y="6199496"/>
          <a:ext cx="1905005" cy="4434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000"/>
                <a:gridCol w="620873"/>
                <a:gridCol w="649132"/>
              </a:tblGrid>
              <a:tr h="443452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50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0/1 Knapsack Algorithm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5020890"/>
                  </p:ext>
                </p:extLst>
              </p:nvPr>
            </p:nvGraphicFramePr>
            <p:xfrm>
              <a:off x="762000" y="3962400"/>
              <a:ext cx="7620005" cy="268820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5000"/>
                    <a:gridCol w="635000"/>
                    <a:gridCol w="635000"/>
                    <a:gridCol w="620873"/>
                    <a:gridCol w="649132"/>
                    <a:gridCol w="635000"/>
                    <a:gridCol w="635000"/>
                    <a:gridCol w="635000"/>
                    <a:gridCol w="635000"/>
                    <a:gridCol w="635000"/>
                    <a:gridCol w="635000"/>
                    <a:gridCol w="635000"/>
                  </a:tblGrid>
                  <a:tr h="44345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400" b="1" i="1" dirty="0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𝑽</m:t>
                                </m:r>
                                <m:r>
                                  <a:rPr lang="en-CA" sz="1400" b="1" i="1" dirty="0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[</m:t>
                                </m:r>
                                <m:r>
                                  <a:rPr lang="en-CA" sz="1400" b="1" i="1" dirty="0" err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𝒊</m:t>
                                </m:r>
                                <m:r>
                                  <a:rPr lang="en-CA" sz="1400" b="1" i="1" dirty="0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, </m:t>
                                </m:r>
                                <m:r>
                                  <a:rPr lang="en-CA" sz="1400" b="1" i="1" dirty="0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𝒘</m:t>
                                </m:r>
                                <m:r>
                                  <a:rPr lang="en-CA" sz="1400" b="1" i="1" dirty="0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]</m:t>
                                </m:r>
                                <m:r>
                                  <a:rPr lang="en-CA" sz="1400" i="1" dirty="0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1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2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6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7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8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9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10</a:t>
                          </a:r>
                          <a:endParaRPr lang="en-CA" dirty="0"/>
                        </a:p>
                      </a:txBody>
                      <a:tcPr/>
                    </a:tc>
                  </a:tr>
                  <a:tr h="47094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40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CA" sz="1400" b="0" i="1" dirty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0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</a:tr>
                  <a:tr h="4434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1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</a:tr>
                  <a:tr h="4434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2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</a:tr>
                  <a:tr h="4434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3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40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40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50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70</a:t>
                          </a:r>
                          <a:endParaRPr lang="en-CA" dirty="0"/>
                        </a:p>
                      </a:txBody>
                      <a:tcPr/>
                    </a:tc>
                  </a:tr>
                  <a:tr h="4434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5020890"/>
                  </p:ext>
                </p:extLst>
              </p:nvPr>
            </p:nvGraphicFramePr>
            <p:xfrm>
              <a:off x="762000" y="3962400"/>
              <a:ext cx="7620005" cy="268820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5000"/>
                    <a:gridCol w="635000"/>
                    <a:gridCol w="635000"/>
                    <a:gridCol w="620873"/>
                    <a:gridCol w="649132"/>
                    <a:gridCol w="635000"/>
                    <a:gridCol w="635000"/>
                    <a:gridCol w="635000"/>
                    <a:gridCol w="635000"/>
                    <a:gridCol w="635000"/>
                    <a:gridCol w="635000"/>
                    <a:gridCol w="635000"/>
                  </a:tblGrid>
                  <a:tr h="4434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923" t="-6849" r="-1104808" b="-5082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1923" t="-6849" r="-1004808" b="-5082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1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2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93396" t="-6849" r="-690566" b="-5082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98095" t="-6849" r="-597143" b="-5082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6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7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8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9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10</a:t>
                          </a:r>
                          <a:endParaRPr lang="en-CA" dirty="0"/>
                        </a:p>
                      </a:txBody>
                      <a:tcPr/>
                    </a:tc>
                  </a:tr>
                  <a:tr h="4709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923" t="-101299" r="-1104808" b="-38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0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b="1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</a:tr>
                  <a:tr h="4434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1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</a:tr>
                  <a:tr h="4434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2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</a:tr>
                  <a:tr h="4434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3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40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40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50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70</a:t>
                          </a:r>
                          <a:endParaRPr lang="en-CA" dirty="0"/>
                        </a:p>
                      </a:txBody>
                      <a:tcPr/>
                    </a:tc>
                  </a:tr>
                  <a:tr h="4434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4400" y="2819400"/>
                <a:ext cx="7360861" cy="4308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CA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280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280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CA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CA" sz="2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CA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CA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CA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CA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CA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28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CA" sz="28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sz="28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280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CA" sz="2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80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280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CA" sz="280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CA" sz="28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CA" sz="28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CA" sz="28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sz="2800" dirty="0" smtClean="0"/>
                  <a:t>)</a:t>
                </a:r>
                <a:endParaRPr lang="en-CA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19400"/>
                <a:ext cx="7360861" cy="430887"/>
              </a:xfrm>
              <a:prstGeom prst="rect">
                <a:avLst/>
              </a:prstGeom>
              <a:blipFill rotWithShape="0">
                <a:blip r:embed="rId3"/>
                <a:stretch>
                  <a:fillRect t="-25714" r="-1906" b="-5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7189791"/>
                  </p:ext>
                </p:extLst>
              </p:nvPr>
            </p:nvGraphicFramePr>
            <p:xfrm>
              <a:off x="2057400" y="1600200"/>
              <a:ext cx="508000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16000"/>
                    <a:gridCol w="1016000"/>
                    <a:gridCol w="1016000"/>
                    <a:gridCol w="1016000"/>
                    <a:gridCol w="1016000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CA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dirty="0" smtClean="0"/>
                            <a:t>2</a:t>
                          </a:r>
                          <a:endParaRPr lang="en-CA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dirty="0" smtClean="0"/>
                            <a:t>3</a:t>
                          </a:r>
                          <a:endParaRPr lang="en-CA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dirty="0" smtClean="0"/>
                            <a:t>4</a:t>
                          </a:r>
                          <a:endParaRPr lang="en-CA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1" i="1" dirty="0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CA" b="1" i="1" dirty="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10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40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30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50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1" i="1" dirty="0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CA" b="1" i="1" dirty="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5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6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3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7189791"/>
                  </p:ext>
                </p:extLst>
              </p:nvPr>
            </p:nvGraphicFramePr>
            <p:xfrm>
              <a:off x="2057400" y="1600200"/>
              <a:ext cx="508000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16000"/>
                    <a:gridCol w="1016000"/>
                    <a:gridCol w="1016000"/>
                    <a:gridCol w="1016000"/>
                    <a:gridCol w="10160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99" t="-8197" r="-40059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599" t="-8197" r="-30059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dirty="0" smtClean="0"/>
                            <a:t>2</a:t>
                          </a:r>
                          <a:endParaRPr lang="en-CA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dirty="0" smtClean="0"/>
                            <a:t>3</a:t>
                          </a:r>
                          <a:endParaRPr lang="en-CA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dirty="0" smtClean="0"/>
                            <a:t>4</a:t>
                          </a:r>
                          <a:endParaRPr lang="en-CA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99" t="-108197" r="-40059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10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40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30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50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99" t="-208197" r="-40059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5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6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3</a:t>
                          </a:r>
                          <a:endParaRPr lang="en-CA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163598"/>
              </p:ext>
            </p:extLst>
          </p:nvPr>
        </p:nvGraphicFramePr>
        <p:xfrm>
          <a:off x="2034573" y="4405952"/>
          <a:ext cx="6350005" cy="470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000"/>
                <a:gridCol w="620873"/>
                <a:gridCol w="649132"/>
                <a:gridCol w="635000"/>
                <a:gridCol w="635000"/>
                <a:gridCol w="635000"/>
                <a:gridCol w="635000"/>
                <a:gridCol w="635000"/>
                <a:gridCol w="635000"/>
                <a:gridCol w="635000"/>
              </a:tblGrid>
              <a:tr h="470948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0066FF"/>
                          </a:solidFill>
                        </a:rPr>
                        <a:t>0</a:t>
                      </a:r>
                      <a:endParaRPr lang="en-CA" b="1" dirty="0">
                        <a:solidFill>
                          <a:srgbClr val="00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0066FF"/>
                          </a:solidFill>
                        </a:rPr>
                        <a:t>0</a:t>
                      </a:r>
                      <a:endParaRPr lang="en-CA" b="1" dirty="0">
                        <a:solidFill>
                          <a:srgbClr val="00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0066FF"/>
                          </a:solidFill>
                        </a:rPr>
                        <a:t>0</a:t>
                      </a:r>
                      <a:endParaRPr lang="en-CA" b="1" dirty="0">
                        <a:solidFill>
                          <a:srgbClr val="00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0066FF"/>
                          </a:solidFill>
                        </a:rPr>
                        <a:t>0</a:t>
                      </a:r>
                      <a:endParaRPr lang="en-CA" b="1" dirty="0">
                        <a:solidFill>
                          <a:srgbClr val="00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0066FF"/>
                          </a:solidFill>
                        </a:rPr>
                        <a:t>0</a:t>
                      </a:r>
                      <a:endParaRPr lang="en-CA" b="1" dirty="0">
                        <a:solidFill>
                          <a:srgbClr val="00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0066FF"/>
                          </a:solidFill>
                        </a:rPr>
                        <a:t>0</a:t>
                      </a:r>
                      <a:endParaRPr lang="en-CA" b="1" dirty="0">
                        <a:solidFill>
                          <a:srgbClr val="00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0066FF"/>
                          </a:solidFill>
                        </a:rPr>
                        <a:t>0</a:t>
                      </a:r>
                      <a:endParaRPr lang="en-CA" b="1" dirty="0">
                        <a:solidFill>
                          <a:srgbClr val="00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0066FF"/>
                          </a:solidFill>
                        </a:rPr>
                        <a:t>0</a:t>
                      </a:r>
                      <a:endParaRPr lang="en-CA" b="1" dirty="0">
                        <a:solidFill>
                          <a:srgbClr val="00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0066FF"/>
                          </a:solidFill>
                        </a:rPr>
                        <a:t>0</a:t>
                      </a:r>
                      <a:endParaRPr lang="en-CA" b="1" dirty="0">
                        <a:solidFill>
                          <a:srgbClr val="00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rgbClr val="0066FF"/>
                          </a:solidFill>
                        </a:rPr>
                        <a:t>0</a:t>
                      </a:r>
                      <a:endParaRPr lang="en-CA" b="1" dirty="0">
                        <a:solidFill>
                          <a:srgbClr val="0066FF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39201"/>
              </p:ext>
            </p:extLst>
          </p:nvPr>
        </p:nvGraphicFramePr>
        <p:xfrm>
          <a:off x="1403365" y="4876800"/>
          <a:ext cx="635000" cy="17738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000"/>
              </a:tblGrid>
              <a:tr h="443452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CA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43452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CA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43452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CA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43452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CA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06668"/>
              </p:ext>
            </p:extLst>
          </p:nvPr>
        </p:nvGraphicFramePr>
        <p:xfrm>
          <a:off x="2034573" y="4876800"/>
          <a:ext cx="2540005" cy="4434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000"/>
                <a:gridCol w="620873"/>
                <a:gridCol w="649132"/>
                <a:gridCol w="635000"/>
              </a:tblGrid>
              <a:tr h="443452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562874"/>
              </p:ext>
            </p:extLst>
          </p:nvPr>
        </p:nvGraphicFramePr>
        <p:xfrm>
          <a:off x="4576469" y="4876800"/>
          <a:ext cx="3810000" cy="4434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000"/>
                <a:gridCol w="635000"/>
                <a:gridCol w="635000"/>
                <a:gridCol w="635000"/>
                <a:gridCol w="635000"/>
                <a:gridCol w="635000"/>
              </a:tblGrid>
              <a:tr h="443452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10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966685"/>
              </p:ext>
            </p:extLst>
          </p:nvPr>
        </p:nvGraphicFramePr>
        <p:xfrm>
          <a:off x="2034573" y="5334000"/>
          <a:ext cx="2540005" cy="4434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000"/>
                <a:gridCol w="620873"/>
                <a:gridCol w="649132"/>
                <a:gridCol w="635000"/>
              </a:tblGrid>
              <a:tr h="443452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40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763246"/>
              </p:ext>
            </p:extLst>
          </p:nvPr>
        </p:nvGraphicFramePr>
        <p:xfrm>
          <a:off x="4572000" y="5320352"/>
          <a:ext cx="2540000" cy="4434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000"/>
                <a:gridCol w="635000"/>
                <a:gridCol w="635000"/>
                <a:gridCol w="635000"/>
              </a:tblGrid>
              <a:tr h="443452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40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060286"/>
              </p:ext>
            </p:extLst>
          </p:nvPr>
        </p:nvGraphicFramePr>
        <p:xfrm>
          <a:off x="7113896" y="5320352"/>
          <a:ext cx="1270000" cy="4434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000"/>
                <a:gridCol w="635000"/>
              </a:tblGrid>
              <a:tr h="443452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50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Oval 17"/>
          <p:cNvSpPr/>
          <p:nvPr/>
        </p:nvSpPr>
        <p:spPr>
          <a:xfrm>
            <a:off x="5867400" y="5715000"/>
            <a:ext cx="609600" cy="559713"/>
          </a:xfrm>
          <a:prstGeom prst="ellipse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3953385" y="5714999"/>
            <a:ext cx="609600" cy="559713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801865"/>
              </p:ext>
            </p:extLst>
          </p:nvPr>
        </p:nvGraphicFramePr>
        <p:xfrm>
          <a:off x="1524000" y="3352800"/>
          <a:ext cx="3327400" cy="4434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3700"/>
                <a:gridCol w="1663700"/>
              </a:tblGrid>
              <a:tr h="443452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40</a:t>
                      </a:r>
                      <a:endParaRPr lang="en-CA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(50+40)</a:t>
                      </a:r>
                      <a:endParaRPr lang="en-CA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762247"/>
              </p:ext>
            </p:extLst>
          </p:nvPr>
        </p:nvGraphicFramePr>
        <p:xfrm>
          <a:off x="2026081" y="6199496"/>
          <a:ext cx="1905005" cy="4434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000"/>
                <a:gridCol w="620873"/>
                <a:gridCol w="649132"/>
              </a:tblGrid>
              <a:tr h="443452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50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737361"/>
              </p:ext>
            </p:extLst>
          </p:nvPr>
        </p:nvGraphicFramePr>
        <p:xfrm>
          <a:off x="5840104" y="6213144"/>
          <a:ext cx="2540000" cy="4434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000"/>
                <a:gridCol w="635000"/>
                <a:gridCol w="635000"/>
                <a:gridCol w="635000"/>
              </a:tblGrid>
              <a:tr h="443452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90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90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90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bg1"/>
                          </a:solidFill>
                        </a:rPr>
                        <a:t>90</a:t>
                      </a:r>
                      <a:endParaRPr lang="en-C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196084" y="3250287"/>
                <a:ext cx="2306209" cy="52322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CA" sz="2800" dirty="0" err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CA" sz="280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90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084" y="3250287"/>
                <a:ext cx="2306209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6211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Find the actual subset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CA" dirty="0" smtClean="0">
                    <a:latin typeface="High Tower Text" panose="02040502050506030303" pitchFamily="18" charset="0"/>
                  </a:rPr>
                  <a:t>To compute the actual subset</a:t>
                </a:r>
              </a:p>
              <a:p>
                <a:pPr lvl="1"/>
                <a:r>
                  <a:rPr lang="en-CA" dirty="0" smtClean="0">
                    <a:latin typeface="High Tower Text" panose="02040502050506030303" pitchFamily="18" charset="0"/>
                  </a:rPr>
                  <a:t>add an auxiliary array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𝑡𝑎𝑘𝑒𝑛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i="1" dirty="0" err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CA" dirty="0" smtClean="0">
                  <a:latin typeface="High Tower Text" panose="02040502050506030303" pitchFamily="18" charset="0"/>
                </a:endParaRPr>
              </a:p>
              <a:p>
                <a:pPr lvl="1"/>
                <a:r>
                  <a:rPr lang="en-CA" dirty="0" smtClean="0">
                    <a:latin typeface="High Tower Text" panose="02040502050506030303" pitchFamily="18" charset="0"/>
                  </a:rPr>
                  <a:t>which </a:t>
                </a:r>
                <a:r>
                  <a:rPr lang="en-CA" dirty="0">
                    <a:latin typeface="High Tower Text" panose="02040502050506030303" pitchFamily="18" charset="0"/>
                  </a:rPr>
                  <a:t>is 1 if </a:t>
                </a:r>
                <a:r>
                  <a:rPr lang="en-CA" dirty="0" smtClean="0">
                    <a:latin typeface="High Tower Text" panose="02040502050506030303" pitchFamily="18" charset="0"/>
                  </a:rPr>
                  <a:t>we decide </a:t>
                </a:r>
                <a:r>
                  <a:rPr lang="en-CA" dirty="0">
                    <a:latin typeface="High Tower Text" panose="02040502050506030303" pitchFamily="18" charset="0"/>
                  </a:rPr>
                  <a:t>to take the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en-CA" dirty="0" smtClean="0">
                    <a:latin typeface="High Tower Text" panose="02040502050506030303" pitchFamily="18" charset="0"/>
                  </a:rPr>
                  <a:t> item in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CA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i="1" dirty="0" err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CA" dirty="0" smtClean="0">
                    <a:latin typeface="High Tower Text" panose="02040502050506030303" pitchFamily="18" charset="0"/>
                  </a:rPr>
                  <a:t>and </a:t>
                </a:r>
                <a:r>
                  <a:rPr lang="en-CA" dirty="0">
                    <a:latin typeface="High Tower Text" panose="02040502050506030303" pitchFamily="18" charset="0"/>
                  </a:rPr>
                  <a:t>0 otherwise.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374" t="-149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334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CA" smtClean="0">
                <a:ea typeface="ＭＳ Ｐゴシック" panose="020B0600070205080204" pitchFamily="34" charset="-128"/>
              </a:rPr>
              <a:t>Reference	</a:t>
            </a:r>
          </a:p>
        </p:txBody>
      </p:sp>
      <p:sp>
        <p:nvSpPr>
          <p:cNvPr id="91139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CA" sz="2000" dirty="0" smtClean="0">
                <a:solidFill>
                  <a:srgbClr val="C00000"/>
                </a:solidFill>
                <a:latin typeface="High Tower Text" panose="02040502050506030303" pitchFamily="18" charset="0"/>
                <a:ea typeface="ＭＳ Ｐゴシック" panose="020B0600070205080204" pitchFamily="34" charset="-128"/>
                <a:cs typeface="Arabic Typesetting" panose="03020402040406030203" pitchFamily="66" charset="-78"/>
              </a:rPr>
              <a:t>Algorithm Design: Foundations, Analysis, and Internet Examples</a:t>
            </a:r>
            <a:r>
              <a:rPr lang="en-CA" sz="2000" dirty="0" smtClean="0">
                <a:latin typeface="High Tower Text" panose="02040502050506030303" pitchFamily="18" charset="0"/>
                <a:ea typeface="ＭＳ Ｐゴシック" panose="020B0600070205080204" pitchFamily="34" charset="-128"/>
                <a:cs typeface="Arabic Typesetting" panose="03020402040406030203" pitchFamily="66" charset="-78"/>
              </a:rPr>
              <a:t>. Michael T. Goodrich and Roberto </a:t>
            </a:r>
            <a:r>
              <a:rPr lang="en-CA" sz="2000" dirty="0" err="1" smtClean="0">
                <a:latin typeface="High Tower Text" panose="02040502050506030303" pitchFamily="18" charset="0"/>
                <a:ea typeface="ＭＳ Ｐゴシック" panose="020B0600070205080204" pitchFamily="34" charset="-128"/>
                <a:cs typeface="Arabic Typesetting" panose="03020402040406030203" pitchFamily="66" charset="-78"/>
              </a:rPr>
              <a:t>Tamassia</a:t>
            </a:r>
            <a:r>
              <a:rPr lang="en-CA" sz="2000" dirty="0" smtClean="0">
                <a:latin typeface="High Tower Text" panose="02040502050506030303" pitchFamily="18" charset="0"/>
                <a:ea typeface="ＭＳ Ｐゴシック" panose="020B0600070205080204" pitchFamily="34" charset="-128"/>
                <a:cs typeface="Arabic Typesetting" panose="03020402040406030203" pitchFamily="66" charset="-78"/>
              </a:rPr>
              <a:t>. John Wiley &amp; Sons.</a:t>
            </a:r>
          </a:p>
          <a:p>
            <a:r>
              <a:rPr lang="en-CA" sz="2000" dirty="0" smtClean="0">
                <a:solidFill>
                  <a:srgbClr val="C00000"/>
                </a:solidFill>
                <a:latin typeface="High Tower Text" panose="02040502050506030303" pitchFamily="18" charset="0"/>
                <a:ea typeface="ＭＳ Ｐゴシック" panose="020B0600070205080204" pitchFamily="34" charset="-128"/>
                <a:cs typeface="Arabic Typesetting" panose="03020402040406030203" pitchFamily="66" charset="-78"/>
              </a:rPr>
              <a:t>Introduction to Algorithms. </a:t>
            </a:r>
            <a:r>
              <a:rPr lang="en-CA" sz="2000" dirty="0" smtClean="0">
                <a:latin typeface="High Tower Text" panose="02040502050506030303" pitchFamily="18" charset="0"/>
                <a:ea typeface="ＭＳ Ｐゴシック" panose="020B0600070205080204" pitchFamily="34" charset="-128"/>
                <a:cs typeface="Arabic Typesetting" panose="03020402040406030203" pitchFamily="66" charset="-78"/>
              </a:rPr>
              <a:t>Thomas H. </a:t>
            </a:r>
            <a:r>
              <a:rPr lang="en-CA" sz="2000" dirty="0" err="1" smtClean="0">
                <a:latin typeface="High Tower Text" panose="02040502050506030303" pitchFamily="18" charset="0"/>
                <a:ea typeface="ＭＳ Ｐゴシック" panose="020B0600070205080204" pitchFamily="34" charset="-128"/>
                <a:cs typeface="Arabic Typesetting" panose="03020402040406030203" pitchFamily="66" charset="-78"/>
              </a:rPr>
              <a:t>Cormen</a:t>
            </a:r>
            <a:r>
              <a:rPr lang="en-CA" sz="2000" dirty="0" smtClean="0">
                <a:latin typeface="High Tower Text" panose="02040502050506030303" pitchFamily="18" charset="0"/>
                <a:ea typeface="ＭＳ Ｐゴシック" panose="020B0600070205080204" pitchFamily="34" charset="-128"/>
                <a:cs typeface="Arabic Typesetting" panose="03020402040406030203" pitchFamily="66" charset="-78"/>
              </a:rPr>
              <a:t>, Charles E. </a:t>
            </a:r>
            <a:r>
              <a:rPr lang="en-CA" sz="2000" dirty="0" err="1" smtClean="0">
                <a:latin typeface="High Tower Text" panose="02040502050506030303" pitchFamily="18" charset="0"/>
                <a:ea typeface="ＭＳ Ｐゴシック" panose="020B0600070205080204" pitchFamily="34" charset="-128"/>
                <a:cs typeface="Arabic Typesetting" panose="03020402040406030203" pitchFamily="66" charset="-78"/>
              </a:rPr>
              <a:t>Leiserson</a:t>
            </a:r>
            <a:r>
              <a:rPr lang="en-CA" sz="2000" dirty="0" smtClean="0">
                <a:latin typeface="High Tower Text" panose="02040502050506030303" pitchFamily="18" charset="0"/>
                <a:ea typeface="ＭＳ Ｐゴシック" panose="020B0600070205080204" pitchFamily="34" charset="-128"/>
                <a:cs typeface="Arabic Typesetting" panose="03020402040406030203" pitchFamily="66" charset="-78"/>
              </a:rPr>
              <a:t>, Ronald L. </a:t>
            </a:r>
            <a:r>
              <a:rPr lang="en-CA" sz="2000" dirty="0" err="1" smtClean="0">
                <a:latin typeface="High Tower Text" panose="02040502050506030303" pitchFamily="18" charset="0"/>
                <a:ea typeface="ＭＳ Ｐゴシック" panose="020B0600070205080204" pitchFamily="34" charset="-128"/>
                <a:cs typeface="Arabic Typesetting" panose="03020402040406030203" pitchFamily="66" charset="-78"/>
              </a:rPr>
              <a:t>Rivest</a:t>
            </a:r>
            <a:r>
              <a:rPr lang="en-CA" sz="2000" dirty="0" smtClean="0">
                <a:latin typeface="High Tower Text" panose="02040502050506030303" pitchFamily="18" charset="0"/>
                <a:ea typeface="ＭＳ Ｐゴシック" panose="020B0600070205080204" pitchFamily="34" charset="-128"/>
                <a:cs typeface="Arabic Typesetting" panose="03020402040406030203" pitchFamily="66" charset="-78"/>
              </a:rPr>
              <a:t>, Clifford Stein.	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CA" sz="5400" smtClean="0"/>
          </a:p>
          <a:p>
            <a:pPr marL="0" indent="0" algn="ctr">
              <a:buNone/>
            </a:pPr>
            <a:r>
              <a:rPr lang="en-CA" sz="5400" smtClean="0"/>
              <a:t>Thank </a:t>
            </a:r>
            <a:r>
              <a:rPr lang="en-CA" sz="5400" dirty="0" smtClean="0"/>
              <a:t>you!</a:t>
            </a:r>
            <a:endParaRPr lang="en-CA" sz="5400" dirty="0"/>
          </a:p>
        </p:txBody>
      </p:sp>
    </p:spTree>
    <p:extLst>
      <p:ext uri="{BB962C8B-B14F-4D97-AF65-F5344CB8AC3E}">
        <p14:creationId xmlns:p14="http://schemas.microsoft.com/office/powerpoint/2010/main" val="242882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and Reading</a:t>
            </a:r>
          </a:p>
        </p:txBody>
      </p:sp>
      <p:sp>
        <p:nvSpPr>
          <p:cNvPr id="61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12648" y="1524000"/>
            <a:ext cx="7772400" cy="2263822"/>
          </a:xfrm>
        </p:spPr>
        <p:txBody>
          <a:bodyPr/>
          <a:lstStyle/>
          <a:p>
            <a:r>
              <a:rPr lang="en-US" sz="2800" dirty="0" smtClean="0"/>
              <a:t>0-1 Knapsack Problem (</a:t>
            </a:r>
            <a:r>
              <a:rPr lang="en-US" sz="2800" dirty="0" smtClean="0">
                <a:cs typeface="Tahoma" panose="020B0604030504040204" pitchFamily="34" charset="0"/>
              </a:rPr>
              <a:t>§5.3.3</a:t>
            </a:r>
            <a:r>
              <a:rPr lang="en-US" sz="2800" dirty="0" smtClean="0"/>
              <a:t>)</a:t>
            </a:r>
          </a:p>
        </p:txBody>
      </p:sp>
      <p:pic>
        <p:nvPicPr>
          <p:cNvPr id="6149" name="Picture 5" descr="j019848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581400"/>
            <a:ext cx="2971800" cy="266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76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r>
              <a:rPr lang="en-US"/>
              <a:t>The 0/1 Knapsack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5347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09600" y="1600200"/>
                <a:ext cx="8153400" cy="4419600"/>
              </a:xfrm>
            </p:spPr>
            <p:txBody>
              <a:bodyPr/>
              <a:lstStyle/>
              <a:p>
                <a:pPr>
                  <a:lnSpc>
                    <a:spcPct val="80000"/>
                  </a:lnSpc>
                </a:pPr>
                <a:r>
                  <a:rPr lang="en-US" dirty="0">
                    <a:latin typeface="High Tower Text" panose="02040502050506030303" pitchFamily="18" charset="0"/>
                  </a:rPr>
                  <a:t>Given: A set 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High Tower Text" panose="02040502050506030303" pitchFamily="18" charset="0"/>
                  </a:rPr>
                  <a:t> items, with each item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latin typeface="High Tower Text" panose="02040502050506030303" pitchFamily="18" charset="0"/>
                  </a:rPr>
                  <a:t> having</a:t>
                </a: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latin typeface="High Tower Text" panose="02040502050506030303" pitchFamily="18" charset="0"/>
                  </a:rPr>
                  <a:t> - a positive weight</a:t>
                </a: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latin typeface="High Tower Text" panose="02040502050506030303" pitchFamily="18" charset="0"/>
                  </a:rPr>
                  <a:t> - a positive benefit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dirty="0">
                    <a:latin typeface="High Tower Text" panose="02040502050506030303" pitchFamily="18" charset="0"/>
                  </a:rPr>
                  <a:t>Goal: Choose items with maximum total benefit but with weight at most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 smtClean="0">
                    <a:latin typeface="High Tower Text" panose="02040502050506030303" pitchFamily="18" charset="0"/>
                  </a:rPr>
                  <a:t>.</a:t>
                </a:r>
                <a:endParaRPr lang="en-US" dirty="0">
                  <a:latin typeface="High Tower Text" panose="02040502050506030303" pitchFamily="18" charset="0"/>
                </a:endParaRPr>
              </a:p>
            </p:txBody>
          </p:sp>
        </mc:Choice>
        <mc:Fallback>
          <p:sp>
            <p:nvSpPr>
              <p:cNvPr id="185347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9600" y="1600200"/>
                <a:ext cx="8153400" cy="4419600"/>
              </a:xfrm>
              <a:blipFill rotWithShape="0">
                <a:blip r:embed="rId3"/>
                <a:stretch>
                  <a:fillRect l="-299" t="-317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53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5345420"/>
              </p:ext>
            </p:extLst>
          </p:nvPr>
        </p:nvGraphicFramePr>
        <p:xfrm>
          <a:off x="8131629" y="52388"/>
          <a:ext cx="1012371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" name="Clip" r:id="rId4" imgW="2225520" imgH="2682720" progId="MS_ClipArt_Gallery.5">
                  <p:embed/>
                </p:oleObj>
              </mc:Choice>
              <mc:Fallback>
                <p:oleObj name="Clip" r:id="rId4" imgW="2225520" imgH="268272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1629" y="52388"/>
                        <a:ext cx="1012371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733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r>
              <a:rPr lang="en-US"/>
              <a:t>The 0/1 Knapsack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5347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09600" y="1600200"/>
                <a:ext cx="8153400" cy="4419600"/>
              </a:xfrm>
            </p:spPr>
            <p:txBody>
              <a:bodyPr/>
              <a:lstStyle/>
              <a:p>
                <a:pPr>
                  <a:lnSpc>
                    <a:spcPct val="80000"/>
                  </a:lnSpc>
                </a:pPr>
                <a:r>
                  <a:rPr lang="en-US" dirty="0" smtClean="0">
                    <a:latin typeface="High Tower Text" panose="02040502050506030303" pitchFamily="18" charset="0"/>
                  </a:rPr>
                  <a:t>If </a:t>
                </a:r>
                <a:r>
                  <a:rPr lang="en-US" dirty="0">
                    <a:latin typeface="High Tower Text" panose="02040502050506030303" pitchFamily="18" charset="0"/>
                  </a:rPr>
                  <a:t>we are </a:t>
                </a:r>
                <a:r>
                  <a:rPr lang="en-US" b="1" dirty="0">
                    <a:solidFill>
                      <a:srgbClr val="0000FF"/>
                    </a:solidFill>
                    <a:latin typeface="High Tower Text" panose="02040502050506030303" pitchFamily="18" charset="0"/>
                  </a:rPr>
                  <a:t>not</a:t>
                </a:r>
                <a:r>
                  <a:rPr lang="en-US" dirty="0">
                    <a:solidFill>
                      <a:srgbClr val="0000FF"/>
                    </a:solidFill>
                    <a:latin typeface="High Tower Text" panose="02040502050506030303" pitchFamily="18" charset="0"/>
                  </a:rPr>
                  <a:t> </a:t>
                </a:r>
                <a:r>
                  <a:rPr lang="en-US" dirty="0">
                    <a:latin typeface="High Tower Text" panose="02040502050506030303" pitchFamily="18" charset="0"/>
                  </a:rPr>
                  <a:t>allowed to take fractional amounts, then this is the </a:t>
                </a:r>
                <a:r>
                  <a:rPr lang="en-US" b="1" dirty="0">
                    <a:solidFill>
                      <a:srgbClr val="0000FF"/>
                    </a:solidFill>
                    <a:latin typeface="High Tower Text" panose="02040502050506030303" pitchFamily="18" charset="0"/>
                  </a:rPr>
                  <a:t>0/1 knapsack problem</a:t>
                </a:r>
                <a:r>
                  <a:rPr lang="en-US" dirty="0">
                    <a:latin typeface="High Tower Text" panose="02040502050506030303" pitchFamily="18" charset="0"/>
                  </a:rPr>
                  <a:t>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 smtClean="0">
                    <a:latin typeface="High Tower Text" panose="02040502050506030303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baseline="-25000" dirty="0">
                    <a:latin typeface="High Tower Text" panose="02040502050506030303" pitchFamily="18" charset="0"/>
                  </a:rPr>
                  <a:t> </a:t>
                </a:r>
                <a:r>
                  <a:rPr lang="en-US" dirty="0">
                    <a:latin typeface="High Tower Text" panose="02040502050506030303" pitchFamily="18" charset="0"/>
                  </a:rPr>
                  <a:t>denote the set of items we take</a:t>
                </a:r>
              </a:p>
              <a:p>
                <a:pPr lvl="1">
                  <a:lnSpc>
                    <a:spcPct val="80000"/>
                  </a:lnSpc>
                </a:pPr>
                <a:endParaRPr lang="en-US" dirty="0">
                  <a:latin typeface="High Tower Text" panose="02040502050506030303" pitchFamily="18" charset="0"/>
                </a:endParaRPr>
              </a:p>
              <a:p>
                <a:pPr lvl="2">
                  <a:lnSpc>
                    <a:spcPct val="80000"/>
                  </a:lnSpc>
                </a:pPr>
                <a:r>
                  <a:rPr lang="en-US" dirty="0">
                    <a:latin typeface="High Tower Text" panose="02040502050506030303" pitchFamily="18" charset="0"/>
                  </a:rPr>
                  <a:t>Objective: maximize</a:t>
                </a:r>
              </a:p>
              <a:p>
                <a:pPr lvl="2">
                  <a:lnSpc>
                    <a:spcPct val="80000"/>
                  </a:lnSpc>
                </a:pPr>
                <a:endParaRPr lang="en-US" dirty="0">
                  <a:latin typeface="High Tower Text" panose="02040502050506030303" pitchFamily="18" charset="0"/>
                </a:endParaRPr>
              </a:p>
              <a:p>
                <a:pPr lvl="2">
                  <a:lnSpc>
                    <a:spcPct val="80000"/>
                  </a:lnSpc>
                </a:pPr>
                <a:endParaRPr lang="en-US" dirty="0">
                  <a:latin typeface="High Tower Text" panose="02040502050506030303" pitchFamily="18" charset="0"/>
                </a:endParaRPr>
              </a:p>
              <a:p>
                <a:pPr lvl="2">
                  <a:lnSpc>
                    <a:spcPct val="80000"/>
                  </a:lnSpc>
                </a:pPr>
                <a:r>
                  <a:rPr lang="en-US" dirty="0">
                    <a:latin typeface="High Tower Text" panose="02040502050506030303" pitchFamily="18" charset="0"/>
                  </a:rPr>
                  <a:t>Constraint:</a:t>
                </a:r>
              </a:p>
            </p:txBody>
          </p:sp>
        </mc:Choice>
        <mc:Fallback>
          <p:sp>
            <p:nvSpPr>
              <p:cNvPr id="185347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9600" y="1600200"/>
                <a:ext cx="8153400" cy="4419600"/>
              </a:xfrm>
              <a:blipFill rotWithShape="0">
                <a:blip r:embed="rId3"/>
                <a:stretch>
                  <a:fillRect l="-299" t="-317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53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7388847"/>
              </p:ext>
            </p:extLst>
          </p:nvPr>
        </p:nvGraphicFramePr>
        <p:xfrm>
          <a:off x="8207829" y="27214"/>
          <a:ext cx="908957" cy="1094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1" name="Clip" r:id="rId4" imgW="2225520" imgH="2682720" progId="MS_ClipArt_Gallery.5">
                  <p:embed/>
                </p:oleObj>
              </mc:Choice>
              <mc:Fallback>
                <p:oleObj name="Clip" r:id="rId4" imgW="2225520" imgH="268272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7829" y="27214"/>
                        <a:ext cx="908957" cy="10946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624810"/>
              </p:ext>
            </p:extLst>
          </p:nvPr>
        </p:nvGraphicFramePr>
        <p:xfrm>
          <a:off x="4028295" y="2916570"/>
          <a:ext cx="597493" cy="617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2" name="Equation" r:id="rId6" imgW="330120" imgH="342720" progId="Equation.3">
                  <p:embed/>
                </p:oleObj>
              </mc:Choice>
              <mc:Fallback>
                <p:oleObj name="Equation" r:id="rId6" imgW="33012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8295" y="2916570"/>
                        <a:ext cx="597493" cy="617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5056430"/>
              </p:ext>
            </p:extLst>
          </p:nvPr>
        </p:nvGraphicFramePr>
        <p:xfrm>
          <a:off x="3143236" y="3833383"/>
          <a:ext cx="1292025" cy="666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3" name="Equation" r:id="rId8" imgW="660240" imgH="342720" progId="Equation.3">
                  <p:embed/>
                </p:oleObj>
              </mc:Choice>
              <mc:Fallback>
                <p:oleObj name="Equation" r:id="rId8" imgW="66024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36" y="3833383"/>
                        <a:ext cx="1292025" cy="6666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928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539" name="Group 171"/>
          <p:cNvGrpSpPr>
            <a:grpSpLocks/>
          </p:cNvGrpSpPr>
          <p:nvPr/>
        </p:nvGrpSpPr>
        <p:grpSpPr bwMode="auto">
          <a:xfrm>
            <a:off x="3786116" y="2458872"/>
            <a:ext cx="885825" cy="1262063"/>
            <a:chOff x="3474" y="61"/>
            <a:chExt cx="558" cy="795"/>
          </a:xfrm>
        </p:grpSpPr>
        <p:sp>
          <p:nvSpPr>
            <p:cNvPr id="186466" name="Freeform 98"/>
            <p:cNvSpPr>
              <a:spLocks/>
            </p:cNvSpPr>
            <p:nvPr/>
          </p:nvSpPr>
          <p:spPr bwMode="auto">
            <a:xfrm>
              <a:off x="3478" y="66"/>
              <a:ext cx="540" cy="774"/>
            </a:xfrm>
            <a:custGeom>
              <a:avLst/>
              <a:gdLst>
                <a:gd name="T0" fmla="*/ 0 w 920"/>
                <a:gd name="T1" fmla="*/ 129 h 1680"/>
                <a:gd name="T2" fmla="*/ 692 w 920"/>
                <a:gd name="T3" fmla="*/ 30 h 1680"/>
                <a:gd name="T4" fmla="*/ 693 w 920"/>
                <a:gd name="T5" fmla="*/ 29 h 1680"/>
                <a:gd name="T6" fmla="*/ 696 w 920"/>
                <a:gd name="T7" fmla="*/ 26 h 1680"/>
                <a:gd name="T8" fmla="*/ 703 w 920"/>
                <a:gd name="T9" fmla="*/ 23 h 1680"/>
                <a:gd name="T10" fmla="*/ 711 w 920"/>
                <a:gd name="T11" fmla="*/ 19 h 1680"/>
                <a:gd name="T12" fmla="*/ 720 w 920"/>
                <a:gd name="T13" fmla="*/ 15 h 1680"/>
                <a:gd name="T14" fmla="*/ 732 w 920"/>
                <a:gd name="T15" fmla="*/ 10 h 1680"/>
                <a:gd name="T16" fmla="*/ 746 w 920"/>
                <a:gd name="T17" fmla="*/ 7 h 1680"/>
                <a:gd name="T18" fmla="*/ 761 w 920"/>
                <a:gd name="T19" fmla="*/ 3 h 1680"/>
                <a:gd name="T20" fmla="*/ 776 w 920"/>
                <a:gd name="T21" fmla="*/ 1 h 1680"/>
                <a:gd name="T22" fmla="*/ 793 w 920"/>
                <a:gd name="T23" fmla="*/ 0 h 1680"/>
                <a:gd name="T24" fmla="*/ 810 w 920"/>
                <a:gd name="T25" fmla="*/ 1 h 1680"/>
                <a:gd name="T26" fmla="*/ 829 w 920"/>
                <a:gd name="T27" fmla="*/ 4 h 1680"/>
                <a:gd name="T28" fmla="*/ 848 w 920"/>
                <a:gd name="T29" fmla="*/ 9 h 1680"/>
                <a:gd name="T30" fmla="*/ 867 w 920"/>
                <a:gd name="T31" fmla="*/ 18 h 1680"/>
                <a:gd name="T32" fmla="*/ 886 w 920"/>
                <a:gd name="T33" fmla="*/ 30 h 1680"/>
                <a:gd name="T34" fmla="*/ 906 w 920"/>
                <a:gd name="T35" fmla="*/ 45 h 1680"/>
                <a:gd name="T36" fmla="*/ 920 w 920"/>
                <a:gd name="T37" fmla="*/ 1640 h 1680"/>
                <a:gd name="T38" fmla="*/ 918 w 920"/>
                <a:gd name="T39" fmla="*/ 1641 h 1680"/>
                <a:gd name="T40" fmla="*/ 914 w 920"/>
                <a:gd name="T41" fmla="*/ 1642 h 1680"/>
                <a:gd name="T42" fmla="*/ 907 w 920"/>
                <a:gd name="T43" fmla="*/ 1645 h 1680"/>
                <a:gd name="T44" fmla="*/ 898 w 920"/>
                <a:gd name="T45" fmla="*/ 1648 h 1680"/>
                <a:gd name="T46" fmla="*/ 887 w 920"/>
                <a:gd name="T47" fmla="*/ 1651 h 1680"/>
                <a:gd name="T48" fmla="*/ 874 w 920"/>
                <a:gd name="T49" fmla="*/ 1656 h 1680"/>
                <a:gd name="T50" fmla="*/ 859 w 920"/>
                <a:gd name="T51" fmla="*/ 1661 h 1680"/>
                <a:gd name="T52" fmla="*/ 841 w 920"/>
                <a:gd name="T53" fmla="*/ 1664 h 1680"/>
                <a:gd name="T54" fmla="*/ 822 w 920"/>
                <a:gd name="T55" fmla="*/ 1669 h 1680"/>
                <a:gd name="T56" fmla="*/ 802 w 920"/>
                <a:gd name="T57" fmla="*/ 1672 h 1680"/>
                <a:gd name="T58" fmla="*/ 780 w 920"/>
                <a:gd name="T59" fmla="*/ 1676 h 1680"/>
                <a:gd name="T60" fmla="*/ 758 w 920"/>
                <a:gd name="T61" fmla="*/ 1678 h 1680"/>
                <a:gd name="T62" fmla="*/ 734 w 920"/>
                <a:gd name="T63" fmla="*/ 1679 h 1680"/>
                <a:gd name="T64" fmla="*/ 710 w 920"/>
                <a:gd name="T65" fmla="*/ 1680 h 1680"/>
                <a:gd name="T66" fmla="*/ 685 w 920"/>
                <a:gd name="T67" fmla="*/ 1679 h 1680"/>
                <a:gd name="T68" fmla="*/ 659 w 920"/>
                <a:gd name="T69" fmla="*/ 1677 h 1680"/>
                <a:gd name="T70" fmla="*/ 20 w 920"/>
                <a:gd name="T71" fmla="*/ 1632 h 1680"/>
                <a:gd name="T72" fmla="*/ 0 w 920"/>
                <a:gd name="T73" fmla="*/ 129 h 1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0" h="1680">
                  <a:moveTo>
                    <a:pt x="0" y="129"/>
                  </a:moveTo>
                  <a:lnTo>
                    <a:pt x="692" y="30"/>
                  </a:lnTo>
                  <a:lnTo>
                    <a:pt x="693" y="29"/>
                  </a:lnTo>
                  <a:lnTo>
                    <a:pt x="696" y="26"/>
                  </a:lnTo>
                  <a:lnTo>
                    <a:pt x="703" y="23"/>
                  </a:lnTo>
                  <a:lnTo>
                    <a:pt x="711" y="19"/>
                  </a:lnTo>
                  <a:lnTo>
                    <a:pt x="720" y="15"/>
                  </a:lnTo>
                  <a:lnTo>
                    <a:pt x="732" y="10"/>
                  </a:lnTo>
                  <a:lnTo>
                    <a:pt x="746" y="7"/>
                  </a:lnTo>
                  <a:lnTo>
                    <a:pt x="761" y="3"/>
                  </a:lnTo>
                  <a:lnTo>
                    <a:pt x="776" y="1"/>
                  </a:lnTo>
                  <a:lnTo>
                    <a:pt x="793" y="0"/>
                  </a:lnTo>
                  <a:lnTo>
                    <a:pt x="810" y="1"/>
                  </a:lnTo>
                  <a:lnTo>
                    <a:pt x="829" y="4"/>
                  </a:lnTo>
                  <a:lnTo>
                    <a:pt x="848" y="9"/>
                  </a:lnTo>
                  <a:lnTo>
                    <a:pt x="867" y="18"/>
                  </a:lnTo>
                  <a:lnTo>
                    <a:pt x="886" y="30"/>
                  </a:lnTo>
                  <a:lnTo>
                    <a:pt x="906" y="45"/>
                  </a:lnTo>
                  <a:lnTo>
                    <a:pt x="920" y="1640"/>
                  </a:lnTo>
                  <a:lnTo>
                    <a:pt x="918" y="1641"/>
                  </a:lnTo>
                  <a:lnTo>
                    <a:pt x="914" y="1642"/>
                  </a:lnTo>
                  <a:lnTo>
                    <a:pt x="907" y="1645"/>
                  </a:lnTo>
                  <a:lnTo>
                    <a:pt x="898" y="1648"/>
                  </a:lnTo>
                  <a:lnTo>
                    <a:pt x="887" y="1651"/>
                  </a:lnTo>
                  <a:lnTo>
                    <a:pt x="874" y="1656"/>
                  </a:lnTo>
                  <a:lnTo>
                    <a:pt x="859" y="1661"/>
                  </a:lnTo>
                  <a:lnTo>
                    <a:pt x="841" y="1664"/>
                  </a:lnTo>
                  <a:lnTo>
                    <a:pt x="822" y="1669"/>
                  </a:lnTo>
                  <a:lnTo>
                    <a:pt x="802" y="1672"/>
                  </a:lnTo>
                  <a:lnTo>
                    <a:pt x="780" y="1676"/>
                  </a:lnTo>
                  <a:lnTo>
                    <a:pt x="758" y="1678"/>
                  </a:lnTo>
                  <a:lnTo>
                    <a:pt x="734" y="1679"/>
                  </a:lnTo>
                  <a:lnTo>
                    <a:pt x="710" y="1680"/>
                  </a:lnTo>
                  <a:lnTo>
                    <a:pt x="685" y="1679"/>
                  </a:lnTo>
                  <a:lnTo>
                    <a:pt x="659" y="1677"/>
                  </a:lnTo>
                  <a:lnTo>
                    <a:pt x="20" y="1632"/>
                  </a:lnTo>
                  <a:lnTo>
                    <a:pt x="0" y="129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 i="0">
                <a:latin typeface="High Tower Text" panose="02040502050506030303" pitchFamily="18" charset="0"/>
              </a:endParaRPr>
            </a:p>
          </p:txBody>
        </p:sp>
        <p:sp>
          <p:nvSpPr>
            <p:cNvPr id="186467" name="Freeform 99"/>
            <p:cNvSpPr>
              <a:spLocks/>
            </p:cNvSpPr>
            <p:nvPr/>
          </p:nvSpPr>
          <p:spPr bwMode="auto">
            <a:xfrm>
              <a:off x="3474" y="85"/>
              <a:ext cx="436" cy="752"/>
            </a:xfrm>
            <a:custGeom>
              <a:avLst/>
              <a:gdLst>
                <a:gd name="T0" fmla="*/ 703 w 743"/>
                <a:gd name="T1" fmla="*/ 0 h 1632"/>
                <a:gd name="T2" fmla="*/ 743 w 743"/>
                <a:gd name="T3" fmla="*/ 1632 h 1632"/>
                <a:gd name="T4" fmla="*/ 21 w 743"/>
                <a:gd name="T5" fmla="*/ 1602 h 1632"/>
                <a:gd name="T6" fmla="*/ 0 w 743"/>
                <a:gd name="T7" fmla="*/ 106 h 1632"/>
                <a:gd name="T8" fmla="*/ 703 w 743"/>
                <a:gd name="T9" fmla="*/ 0 h 1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3" h="1632">
                  <a:moveTo>
                    <a:pt x="703" y="0"/>
                  </a:moveTo>
                  <a:lnTo>
                    <a:pt x="743" y="1632"/>
                  </a:lnTo>
                  <a:lnTo>
                    <a:pt x="21" y="1602"/>
                  </a:lnTo>
                  <a:lnTo>
                    <a:pt x="0" y="106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007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 i="0">
                <a:latin typeface="High Tower Text" panose="02040502050506030303" pitchFamily="18" charset="0"/>
              </a:endParaRPr>
            </a:p>
          </p:txBody>
        </p:sp>
        <p:sp>
          <p:nvSpPr>
            <p:cNvPr id="186468" name="Freeform 100"/>
            <p:cNvSpPr>
              <a:spLocks/>
            </p:cNvSpPr>
            <p:nvPr/>
          </p:nvSpPr>
          <p:spPr bwMode="auto">
            <a:xfrm>
              <a:off x="3886" y="73"/>
              <a:ext cx="85" cy="783"/>
            </a:xfrm>
            <a:custGeom>
              <a:avLst/>
              <a:gdLst>
                <a:gd name="T0" fmla="*/ 75 w 144"/>
                <a:gd name="T1" fmla="*/ 10 h 1701"/>
                <a:gd name="T2" fmla="*/ 75 w 144"/>
                <a:gd name="T3" fmla="*/ 80 h 1701"/>
                <a:gd name="T4" fmla="*/ 77 w 144"/>
                <a:gd name="T5" fmla="*/ 264 h 1701"/>
                <a:gd name="T6" fmla="*/ 81 w 144"/>
                <a:gd name="T7" fmla="*/ 526 h 1701"/>
                <a:gd name="T8" fmla="*/ 88 w 144"/>
                <a:gd name="T9" fmla="*/ 825 h 1701"/>
                <a:gd name="T10" fmla="*/ 96 w 144"/>
                <a:gd name="T11" fmla="*/ 1126 h 1701"/>
                <a:gd name="T12" fmla="*/ 108 w 144"/>
                <a:gd name="T13" fmla="*/ 1387 h 1701"/>
                <a:gd name="T14" fmla="*/ 123 w 144"/>
                <a:gd name="T15" fmla="*/ 1574 h 1701"/>
                <a:gd name="T16" fmla="*/ 144 w 144"/>
                <a:gd name="T17" fmla="*/ 1646 h 1701"/>
                <a:gd name="T18" fmla="*/ 31 w 144"/>
                <a:gd name="T19" fmla="*/ 1701 h 1701"/>
                <a:gd name="T20" fmla="*/ 0 w 144"/>
                <a:gd name="T21" fmla="*/ 26 h 1701"/>
                <a:gd name="T22" fmla="*/ 2 w 144"/>
                <a:gd name="T23" fmla="*/ 24 h 1701"/>
                <a:gd name="T24" fmla="*/ 10 w 144"/>
                <a:gd name="T25" fmla="*/ 19 h 1701"/>
                <a:gd name="T26" fmla="*/ 21 w 144"/>
                <a:gd name="T27" fmla="*/ 13 h 1701"/>
                <a:gd name="T28" fmla="*/ 35 w 144"/>
                <a:gd name="T29" fmla="*/ 6 h 1701"/>
                <a:gd name="T30" fmla="*/ 47 w 144"/>
                <a:gd name="T31" fmla="*/ 2 h 1701"/>
                <a:gd name="T32" fmla="*/ 59 w 144"/>
                <a:gd name="T33" fmla="*/ 0 h 1701"/>
                <a:gd name="T34" fmla="*/ 69 w 144"/>
                <a:gd name="T35" fmla="*/ 2 h 1701"/>
                <a:gd name="T36" fmla="*/ 75 w 144"/>
                <a:gd name="T37" fmla="*/ 1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4" h="1701">
                  <a:moveTo>
                    <a:pt x="75" y="10"/>
                  </a:moveTo>
                  <a:lnTo>
                    <a:pt x="75" y="80"/>
                  </a:lnTo>
                  <a:lnTo>
                    <a:pt x="77" y="264"/>
                  </a:lnTo>
                  <a:lnTo>
                    <a:pt x="81" y="526"/>
                  </a:lnTo>
                  <a:lnTo>
                    <a:pt x="88" y="825"/>
                  </a:lnTo>
                  <a:lnTo>
                    <a:pt x="96" y="1126"/>
                  </a:lnTo>
                  <a:lnTo>
                    <a:pt x="108" y="1387"/>
                  </a:lnTo>
                  <a:lnTo>
                    <a:pt x="123" y="1574"/>
                  </a:lnTo>
                  <a:lnTo>
                    <a:pt x="144" y="1646"/>
                  </a:lnTo>
                  <a:lnTo>
                    <a:pt x="31" y="1701"/>
                  </a:lnTo>
                  <a:lnTo>
                    <a:pt x="0" y="26"/>
                  </a:lnTo>
                  <a:lnTo>
                    <a:pt x="2" y="24"/>
                  </a:lnTo>
                  <a:lnTo>
                    <a:pt x="10" y="19"/>
                  </a:lnTo>
                  <a:lnTo>
                    <a:pt x="21" y="13"/>
                  </a:lnTo>
                  <a:lnTo>
                    <a:pt x="35" y="6"/>
                  </a:lnTo>
                  <a:lnTo>
                    <a:pt x="47" y="2"/>
                  </a:lnTo>
                  <a:lnTo>
                    <a:pt x="59" y="0"/>
                  </a:lnTo>
                  <a:lnTo>
                    <a:pt x="69" y="2"/>
                  </a:lnTo>
                  <a:lnTo>
                    <a:pt x="75" y="10"/>
                  </a:lnTo>
                  <a:close/>
                </a:path>
              </a:pathLst>
            </a:custGeom>
            <a:solidFill>
              <a:srgbClr val="007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 i="0">
                <a:latin typeface="High Tower Text" panose="02040502050506030303" pitchFamily="18" charset="0"/>
              </a:endParaRPr>
            </a:p>
          </p:txBody>
        </p:sp>
        <p:sp>
          <p:nvSpPr>
            <p:cNvPr id="186469" name="Freeform 101"/>
            <p:cNvSpPr>
              <a:spLocks/>
            </p:cNvSpPr>
            <p:nvPr/>
          </p:nvSpPr>
          <p:spPr bwMode="auto">
            <a:xfrm>
              <a:off x="3906" y="188"/>
              <a:ext cx="124" cy="51"/>
            </a:xfrm>
            <a:custGeom>
              <a:avLst/>
              <a:gdLst>
                <a:gd name="T0" fmla="*/ 4 w 210"/>
                <a:gd name="T1" fmla="*/ 20 h 111"/>
                <a:gd name="T2" fmla="*/ 6 w 210"/>
                <a:gd name="T3" fmla="*/ 20 h 111"/>
                <a:gd name="T4" fmla="*/ 11 w 210"/>
                <a:gd name="T5" fmla="*/ 19 h 111"/>
                <a:gd name="T6" fmla="*/ 19 w 210"/>
                <a:gd name="T7" fmla="*/ 17 h 111"/>
                <a:gd name="T8" fmla="*/ 31 w 210"/>
                <a:gd name="T9" fmla="*/ 14 h 111"/>
                <a:gd name="T10" fmla="*/ 43 w 210"/>
                <a:gd name="T11" fmla="*/ 12 h 111"/>
                <a:gd name="T12" fmla="*/ 58 w 210"/>
                <a:gd name="T13" fmla="*/ 10 h 111"/>
                <a:gd name="T14" fmla="*/ 74 w 210"/>
                <a:gd name="T15" fmla="*/ 6 h 111"/>
                <a:gd name="T16" fmla="*/ 92 w 210"/>
                <a:gd name="T17" fmla="*/ 4 h 111"/>
                <a:gd name="T18" fmla="*/ 109 w 210"/>
                <a:gd name="T19" fmla="*/ 3 h 111"/>
                <a:gd name="T20" fmla="*/ 127 w 210"/>
                <a:gd name="T21" fmla="*/ 0 h 111"/>
                <a:gd name="T22" fmla="*/ 145 w 210"/>
                <a:gd name="T23" fmla="*/ 0 h 111"/>
                <a:gd name="T24" fmla="*/ 161 w 210"/>
                <a:gd name="T25" fmla="*/ 0 h 111"/>
                <a:gd name="T26" fmla="*/ 176 w 210"/>
                <a:gd name="T27" fmla="*/ 2 h 111"/>
                <a:gd name="T28" fmla="*/ 190 w 210"/>
                <a:gd name="T29" fmla="*/ 5 h 111"/>
                <a:gd name="T30" fmla="*/ 201 w 210"/>
                <a:gd name="T31" fmla="*/ 9 h 111"/>
                <a:gd name="T32" fmla="*/ 210 w 210"/>
                <a:gd name="T33" fmla="*/ 14 h 111"/>
                <a:gd name="T34" fmla="*/ 206 w 210"/>
                <a:gd name="T35" fmla="*/ 101 h 111"/>
                <a:gd name="T36" fmla="*/ 203 w 210"/>
                <a:gd name="T37" fmla="*/ 101 h 111"/>
                <a:gd name="T38" fmla="*/ 198 w 210"/>
                <a:gd name="T39" fmla="*/ 100 h 111"/>
                <a:gd name="T40" fmla="*/ 188 w 210"/>
                <a:gd name="T41" fmla="*/ 98 h 111"/>
                <a:gd name="T42" fmla="*/ 177 w 210"/>
                <a:gd name="T43" fmla="*/ 97 h 111"/>
                <a:gd name="T44" fmla="*/ 163 w 210"/>
                <a:gd name="T45" fmla="*/ 96 h 111"/>
                <a:gd name="T46" fmla="*/ 147 w 210"/>
                <a:gd name="T47" fmla="*/ 95 h 111"/>
                <a:gd name="T48" fmla="*/ 130 w 210"/>
                <a:gd name="T49" fmla="*/ 94 h 111"/>
                <a:gd name="T50" fmla="*/ 111 w 210"/>
                <a:gd name="T51" fmla="*/ 93 h 111"/>
                <a:gd name="T52" fmla="*/ 93 w 210"/>
                <a:gd name="T53" fmla="*/ 91 h 111"/>
                <a:gd name="T54" fmla="*/ 74 w 210"/>
                <a:gd name="T55" fmla="*/ 93 h 111"/>
                <a:gd name="T56" fmla="*/ 57 w 210"/>
                <a:gd name="T57" fmla="*/ 93 h 111"/>
                <a:gd name="T58" fmla="*/ 41 w 210"/>
                <a:gd name="T59" fmla="*/ 95 h 111"/>
                <a:gd name="T60" fmla="*/ 27 w 210"/>
                <a:gd name="T61" fmla="*/ 97 h 111"/>
                <a:gd name="T62" fmla="*/ 15 w 210"/>
                <a:gd name="T63" fmla="*/ 101 h 111"/>
                <a:gd name="T64" fmla="*/ 5 w 210"/>
                <a:gd name="T65" fmla="*/ 105 h 111"/>
                <a:gd name="T66" fmla="*/ 0 w 210"/>
                <a:gd name="T67" fmla="*/ 111 h 111"/>
                <a:gd name="T68" fmla="*/ 4 w 210"/>
                <a:gd name="T69" fmla="*/ 2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0" h="111">
                  <a:moveTo>
                    <a:pt x="4" y="20"/>
                  </a:moveTo>
                  <a:lnTo>
                    <a:pt x="6" y="20"/>
                  </a:lnTo>
                  <a:lnTo>
                    <a:pt x="11" y="19"/>
                  </a:lnTo>
                  <a:lnTo>
                    <a:pt x="19" y="17"/>
                  </a:lnTo>
                  <a:lnTo>
                    <a:pt x="31" y="14"/>
                  </a:lnTo>
                  <a:lnTo>
                    <a:pt x="43" y="12"/>
                  </a:lnTo>
                  <a:lnTo>
                    <a:pt x="58" y="10"/>
                  </a:lnTo>
                  <a:lnTo>
                    <a:pt x="74" y="6"/>
                  </a:lnTo>
                  <a:lnTo>
                    <a:pt x="92" y="4"/>
                  </a:lnTo>
                  <a:lnTo>
                    <a:pt x="109" y="3"/>
                  </a:lnTo>
                  <a:lnTo>
                    <a:pt x="127" y="0"/>
                  </a:lnTo>
                  <a:lnTo>
                    <a:pt x="145" y="0"/>
                  </a:lnTo>
                  <a:lnTo>
                    <a:pt x="161" y="0"/>
                  </a:lnTo>
                  <a:lnTo>
                    <a:pt x="176" y="2"/>
                  </a:lnTo>
                  <a:lnTo>
                    <a:pt x="190" y="5"/>
                  </a:lnTo>
                  <a:lnTo>
                    <a:pt x="201" y="9"/>
                  </a:lnTo>
                  <a:lnTo>
                    <a:pt x="210" y="14"/>
                  </a:lnTo>
                  <a:lnTo>
                    <a:pt x="206" y="101"/>
                  </a:lnTo>
                  <a:lnTo>
                    <a:pt x="203" y="101"/>
                  </a:lnTo>
                  <a:lnTo>
                    <a:pt x="198" y="100"/>
                  </a:lnTo>
                  <a:lnTo>
                    <a:pt x="188" y="98"/>
                  </a:lnTo>
                  <a:lnTo>
                    <a:pt x="177" y="97"/>
                  </a:lnTo>
                  <a:lnTo>
                    <a:pt x="163" y="96"/>
                  </a:lnTo>
                  <a:lnTo>
                    <a:pt x="147" y="95"/>
                  </a:lnTo>
                  <a:lnTo>
                    <a:pt x="130" y="94"/>
                  </a:lnTo>
                  <a:lnTo>
                    <a:pt x="111" y="93"/>
                  </a:lnTo>
                  <a:lnTo>
                    <a:pt x="93" y="91"/>
                  </a:lnTo>
                  <a:lnTo>
                    <a:pt x="74" y="93"/>
                  </a:lnTo>
                  <a:lnTo>
                    <a:pt x="57" y="93"/>
                  </a:lnTo>
                  <a:lnTo>
                    <a:pt x="41" y="95"/>
                  </a:lnTo>
                  <a:lnTo>
                    <a:pt x="27" y="97"/>
                  </a:lnTo>
                  <a:lnTo>
                    <a:pt x="15" y="101"/>
                  </a:lnTo>
                  <a:lnTo>
                    <a:pt x="5" y="105"/>
                  </a:lnTo>
                  <a:lnTo>
                    <a:pt x="0" y="111"/>
                  </a:lnTo>
                  <a:lnTo>
                    <a:pt x="4" y="20"/>
                  </a:lnTo>
                  <a:close/>
                </a:path>
              </a:pathLst>
            </a:custGeom>
            <a:solidFill>
              <a:srgbClr val="919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 i="0">
                <a:latin typeface="High Tower Text" panose="02040502050506030303" pitchFamily="18" charset="0"/>
              </a:endParaRPr>
            </a:p>
          </p:txBody>
        </p:sp>
        <p:sp>
          <p:nvSpPr>
            <p:cNvPr id="186470" name="Freeform 102"/>
            <p:cNvSpPr>
              <a:spLocks/>
            </p:cNvSpPr>
            <p:nvPr/>
          </p:nvSpPr>
          <p:spPr bwMode="auto">
            <a:xfrm>
              <a:off x="3946" y="188"/>
              <a:ext cx="65" cy="44"/>
            </a:xfrm>
            <a:custGeom>
              <a:avLst/>
              <a:gdLst>
                <a:gd name="T0" fmla="*/ 0 w 109"/>
                <a:gd name="T1" fmla="*/ 12 h 94"/>
                <a:gd name="T2" fmla="*/ 3 w 109"/>
                <a:gd name="T3" fmla="*/ 13 h 94"/>
                <a:gd name="T4" fmla="*/ 12 w 109"/>
                <a:gd name="T5" fmla="*/ 17 h 94"/>
                <a:gd name="T6" fmla="*/ 24 w 109"/>
                <a:gd name="T7" fmla="*/ 23 h 94"/>
                <a:gd name="T8" fmla="*/ 38 w 109"/>
                <a:gd name="T9" fmla="*/ 31 h 94"/>
                <a:gd name="T10" fmla="*/ 51 w 109"/>
                <a:gd name="T11" fmla="*/ 42 h 94"/>
                <a:gd name="T12" fmla="*/ 62 w 109"/>
                <a:gd name="T13" fmla="*/ 55 h 94"/>
                <a:gd name="T14" fmla="*/ 69 w 109"/>
                <a:gd name="T15" fmla="*/ 71 h 94"/>
                <a:gd name="T16" fmla="*/ 69 w 109"/>
                <a:gd name="T17" fmla="*/ 88 h 94"/>
                <a:gd name="T18" fmla="*/ 109 w 109"/>
                <a:gd name="T19" fmla="*/ 94 h 94"/>
                <a:gd name="T20" fmla="*/ 104 w 109"/>
                <a:gd name="T21" fmla="*/ 8 h 94"/>
                <a:gd name="T22" fmla="*/ 102 w 109"/>
                <a:gd name="T23" fmla="*/ 7 h 94"/>
                <a:gd name="T24" fmla="*/ 96 w 109"/>
                <a:gd name="T25" fmla="*/ 5 h 94"/>
                <a:gd name="T26" fmla="*/ 87 w 109"/>
                <a:gd name="T27" fmla="*/ 2 h 94"/>
                <a:gd name="T28" fmla="*/ 75 w 109"/>
                <a:gd name="T29" fmla="*/ 1 h 94"/>
                <a:gd name="T30" fmla="*/ 60 w 109"/>
                <a:gd name="T31" fmla="*/ 0 h 94"/>
                <a:gd name="T32" fmla="*/ 41 w 109"/>
                <a:gd name="T33" fmla="*/ 1 h 94"/>
                <a:gd name="T34" fmla="*/ 22 w 109"/>
                <a:gd name="T35" fmla="*/ 5 h 94"/>
                <a:gd name="T36" fmla="*/ 0 w 109"/>
                <a:gd name="T37" fmla="*/ 1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9" h="94">
                  <a:moveTo>
                    <a:pt x="0" y="12"/>
                  </a:moveTo>
                  <a:lnTo>
                    <a:pt x="3" y="13"/>
                  </a:lnTo>
                  <a:lnTo>
                    <a:pt x="12" y="17"/>
                  </a:lnTo>
                  <a:lnTo>
                    <a:pt x="24" y="23"/>
                  </a:lnTo>
                  <a:lnTo>
                    <a:pt x="38" y="31"/>
                  </a:lnTo>
                  <a:lnTo>
                    <a:pt x="51" y="42"/>
                  </a:lnTo>
                  <a:lnTo>
                    <a:pt x="62" y="55"/>
                  </a:lnTo>
                  <a:lnTo>
                    <a:pt x="69" y="71"/>
                  </a:lnTo>
                  <a:lnTo>
                    <a:pt x="69" y="88"/>
                  </a:lnTo>
                  <a:lnTo>
                    <a:pt x="109" y="94"/>
                  </a:lnTo>
                  <a:lnTo>
                    <a:pt x="104" y="8"/>
                  </a:lnTo>
                  <a:lnTo>
                    <a:pt x="102" y="7"/>
                  </a:lnTo>
                  <a:lnTo>
                    <a:pt x="96" y="5"/>
                  </a:lnTo>
                  <a:lnTo>
                    <a:pt x="87" y="2"/>
                  </a:lnTo>
                  <a:lnTo>
                    <a:pt x="75" y="1"/>
                  </a:lnTo>
                  <a:lnTo>
                    <a:pt x="60" y="0"/>
                  </a:lnTo>
                  <a:lnTo>
                    <a:pt x="41" y="1"/>
                  </a:lnTo>
                  <a:lnTo>
                    <a:pt x="22" y="5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 i="0">
                <a:latin typeface="High Tower Text" panose="02040502050506030303" pitchFamily="18" charset="0"/>
              </a:endParaRPr>
            </a:p>
          </p:txBody>
        </p:sp>
        <p:sp>
          <p:nvSpPr>
            <p:cNvPr id="186471" name="Freeform 103"/>
            <p:cNvSpPr>
              <a:spLocks/>
            </p:cNvSpPr>
            <p:nvPr/>
          </p:nvSpPr>
          <p:spPr bwMode="auto">
            <a:xfrm>
              <a:off x="3905" y="269"/>
              <a:ext cx="123" cy="18"/>
            </a:xfrm>
            <a:custGeom>
              <a:avLst/>
              <a:gdLst>
                <a:gd name="T0" fmla="*/ 5 w 211"/>
                <a:gd name="T1" fmla="*/ 7 h 39"/>
                <a:gd name="T2" fmla="*/ 7 w 211"/>
                <a:gd name="T3" fmla="*/ 7 h 39"/>
                <a:gd name="T4" fmla="*/ 12 w 211"/>
                <a:gd name="T5" fmla="*/ 7 h 39"/>
                <a:gd name="T6" fmla="*/ 20 w 211"/>
                <a:gd name="T7" fmla="*/ 5 h 39"/>
                <a:gd name="T8" fmla="*/ 31 w 211"/>
                <a:gd name="T9" fmla="*/ 4 h 39"/>
                <a:gd name="T10" fmla="*/ 44 w 211"/>
                <a:gd name="T11" fmla="*/ 4 h 39"/>
                <a:gd name="T12" fmla="*/ 59 w 211"/>
                <a:gd name="T13" fmla="*/ 3 h 39"/>
                <a:gd name="T14" fmla="*/ 75 w 211"/>
                <a:gd name="T15" fmla="*/ 2 h 39"/>
                <a:gd name="T16" fmla="*/ 92 w 211"/>
                <a:gd name="T17" fmla="*/ 1 h 39"/>
                <a:gd name="T18" fmla="*/ 110 w 211"/>
                <a:gd name="T19" fmla="*/ 1 h 39"/>
                <a:gd name="T20" fmla="*/ 128 w 211"/>
                <a:gd name="T21" fmla="*/ 0 h 39"/>
                <a:gd name="T22" fmla="*/ 145 w 211"/>
                <a:gd name="T23" fmla="*/ 0 h 39"/>
                <a:gd name="T24" fmla="*/ 162 w 211"/>
                <a:gd name="T25" fmla="*/ 1 h 39"/>
                <a:gd name="T26" fmla="*/ 176 w 211"/>
                <a:gd name="T27" fmla="*/ 1 h 39"/>
                <a:gd name="T28" fmla="*/ 190 w 211"/>
                <a:gd name="T29" fmla="*/ 2 h 39"/>
                <a:gd name="T30" fmla="*/ 202 w 211"/>
                <a:gd name="T31" fmla="*/ 3 h 39"/>
                <a:gd name="T32" fmla="*/ 211 w 211"/>
                <a:gd name="T33" fmla="*/ 5 h 39"/>
                <a:gd name="T34" fmla="*/ 206 w 211"/>
                <a:gd name="T35" fmla="*/ 35 h 39"/>
                <a:gd name="T36" fmla="*/ 204 w 211"/>
                <a:gd name="T37" fmla="*/ 35 h 39"/>
                <a:gd name="T38" fmla="*/ 198 w 211"/>
                <a:gd name="T39" fmla="*/ 35 h 39"/>
                <a:gd name="T40" fmla="*/ 189 w 211"/>
                <a:gd name="T41" fmla="*/ 34 h 39"/>
                <a:gd name="T42" fmla="*/ 178 w 211"/>
                <a:gd name="T43" fmla="*/ 34 h 39"/>
                <a:gd name="T44" fmla="*/ 164 w 211"/>
                <a:gd name="T45" fmla="*/ 33 h 39"/>
                <a:gd name="T46" fmla="*/ 148 w 211"/>
                <a:gd name="T47" fmla="*/ 33 h 39"/>
                <a:gd name="T48" fmla="*/ 130 w 211"/>
                <a:gd name="T49" fmla="*/ 33 h 39"/>
                <a:gd name="T50" fmla="*/ 112 w 211"/>
                <a:gd name="T51" fmla="*/ 32 h 39"/>
                <a:gd name="T52" fmla="*/ 94 w 211"/>
                <a:gd name="T53" fmla="*/ 32 h 39"/>
                <a:gd name="T54" fmla="*/ 75 w 211"/>
                <a:gd name="T55" fmla="*/ 32 h 39"/>
                <a:gd name="T56" fmla="*/ 58 w 211"/>
                <a:gd name="T57" fmla="*/ 32 h 39"/>
                <a:gd name="T58" fmla="*/ 42 w 211"/>
                <a:gd name="T59" fmla="*/ 33 h 39"/>
                <a:gd name="T60" fmla="*/ 28 w 211"/>
                <a:gd name="T61" fmla="*/ 34 h 39"/>
                <a:gd name="T62" fmla="*/ 15 w 211"/>
                <a:gd name="T63" fmla="*/ 35 h 39"/>
                <a:gd name="T64" fmla="*/ 6 w 211"/>
                <a:gd name="T65" fmla="*/ 37 h 39"/>
                <a:gd name="T66" fmla="*/ 0 w 211"/>
                <a:gd name="T67" fmla="*/ 39 h 39"/>
                <a:gd name="T68" fmla="*/ 5 w 211"/>
                <a:gd name="T69" fmla="*/ 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1" h="39">
                  <a:moveTo>
                    <a:pt x="5" y="7"/>
                  </a:moveTo>
                  <a:lnTo>
                    <a:pt x="7" y="7"/>
                  </a:lnTo>
                  <a:lnTo>
                    <a:pt x="12" y="7"/>
                  </a:lnTo>
                  <a:lnTo>
                    <a:pt x="20" y="5"/>
                  </a:lnTo>
                  <a:lnTo>
                    <a:pt x="31" y="4"/>
                  </a:lnTo>
                  <a:lnTo>
                    <a:pt x="44" y="4"/>
                  </a:lnTo>
                  <a:lnTo>
                    <a:pt x="59" y="3"/>
                  </a:lnTo>
                  <a:lnTo>
                    <a:pt x="75" y="2"/>
                  </a:lnTo>
                  <a:lnTo>
                    <a:pt x="92" y="1"/>
                  </a:lnTo>
                  <a:lnTo>
                    <a:pt x="110" y="1"/>
                  </a:lnTo>
                  <a:lnTo>
                    <a:pt x="128" y="0"/>
                  </a:lnTo>
                  <a:lnTo>
                    <a:pt x="145" y="0"/>
                  </a:lnTo>
                  <a:lnTo>
                    <a:pt x="162" y="1"/>
                  </a:lnTo>
                  <a:lnTo>
                    <a:pt x="176" y="1"/>
                  </a:lnTo>
                  <a:lnTo>
                    <a:pt x="190" y="2"/>
                  </a:lnTo>
                  <a:lnTo>
                    <a:pt x="202" y="3"/>
                  </a:lnTo>
                  <a:lnTo>
                    <a:pt x="211" y="5"/>
                  </a:lnTo>
                  <a:lnTo>
                    <a:pt x="206" y="35"/>
                  </a:lnTo>
                  <a:lnTo>
                    <a:pt x="204" y="35"/>
                  </a:lnTo>
                  <a:lnTo>
                    <a:pt x="198" y="35"/>
                  </a:lnTo>
                  <a:lnTo>
                    <a:pt x="189" y="34"/>
                  </a:lnTo>
                  <a:lnTo>
                    <a:pt x="178" y="34"/>
                  </a:lnTo>
                  <a:lnTo>
                    <a:pt x="164" y="33"/>
                  </a:lnTo>
                  <a:lnTo>
                    <a:pt x="148" y="33"/>
                  </a:lnTo>
                  <a:lnTo>
                    <a:pt x="130" y="33"/>
                  </a:lnTo>
                  <a:lnTo>
                    <a:pt x="112" y="32"/>
                  </a:lnTo>
                  <a:lnTo>
                    <a:pt x="94" y="32"/>
                  </a:lnTo>
                  <a:lnTo>
                    <a:pt x="75" y="32"/>
                  </a:lnTo>
                  <a:lnTo>
                    <a:pt x="58" y="32"/>
                  </a:lnTo>
                  <a:lnTo>
                    <a:pt x="42" y="33"/>
                  </a:lnTo>
                  <a:lnTo>
                    <a:pt x="28" y="34"/>
                  </a:lnTo>
                  <a:lnTo>
                    <a:pt x="15" y="35"/>
                  </a:lnTo>
                  <a:lnTo>
                    <a:pt x="6" y="37"/>
                  </a:lnTo>
                  <a:lnTo>
                    <a:pt x="0" y="39"/>
                  </a:lnTo>
                  <a:lnTo>
                    <a:pt x="5" y="7"/>
                  </a:lnTo>
                  <a:close/>
                </a:path>
              </a:pathLst>
            </a:custGeom>
            <a:solidFill>
              <a:srgbClr val="919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 i="0">
                <a:latin typeface="High Tower Text" panose="02040502050506030303" pitchFamily="18" charset="0"/>
              </a:endParaRPr>
            </a:p>
          </p:txBody>
        </p:sp>
        <p:sp>
          <p:nvSpPr>
            <p:cNvPr id="186472" name="Freeform 104"/>
            <p:cNvSpPr>
              <a:spLocks/>
            </p:cNvSpPr>
            <p:nvPr/>
          </p:nvSpPr>
          <p:spPr bwMode="auto">
            <a:xfrm>
              <a:off x="3945" y="269"/>
              <a:ext cx="65" cy="16"/>
            </a:xfrm>
            <a:custGeom>
              <a:avLst/>
              <a:gdLst>
                <a:gd name="T0" fmla="*/ 0 w 110"/>
                <a:gd name="T1" fmla="*/ 4 h 33"/>
                <a:gd name="T2" fmla="*/ 4 w 110"/>
                <a:gd name="T3" fmla="*/ 4 h 33"/>
                <a:gd name="T4" fmla="*/ 12 w 110"/>
                <a:gd name="T5" fmla="*/ 6 h 33"/>
                <a:gd name="T6" fmla="*/ 25 w 110"/>
                <a:gd name="T7" fmla="*/ 8 h 33"/>
                <a:gd name="T8" fmla="*/ 38 w 110"/>
                <a:gd name="T9" fmla="*/ 11 h 33"/>
                <a:gd name="T10" fmla="*/ 51 w 110"/>
                <a:gd name="T11" fmla="*/ 15 h 33"/>
                <a:gd name="T12" fmla="*/ 61 w 110"/>
                <a:gd name="T13" fmla="*/ 19 h 33"/>
                <a:gd name="T14" fmla="*/ 68 w 110"/>
                <a:gd name="T15" fmla="*/ 25 h 33"/>
                <a:gd name="T16" fmla="*/ 68 w 110"/>
                <a:gd name="T17" fmla="*/ 31 h 33"/>
                <a:gd name="T18" fmla="*/ 110 w 110"/>
                <a:gd name="T19" fmla="*/ 33 h 33"/>
                <a:gd name="T20" fmla="*/ 105 w 110"/>
                <a:gd name="T21" fmla="*/ 2 h 33"/>
                <a:gd name="T22" fmla="*/ 103 w 110"/>
                <a:gd name="T23" fmla="*/ 2 h 33"/>
                <a:gd name="T24" fmla="*/ 97 w 110"/>
                <a:gd name="T25" fmla="*/ 1 h 33"/>
                <a:gd name="T26" fmla="*/ 88 w 110"/>
                <a:gd name="T27" fmla="*/ 1 h 33"/>
                <a:gd name="T28" fmla="*/ 75 w 110"/>
                <a:gd name="T29" fmla="*/ 0 h 33"/>
                <a:gd name="T30" fmla="*/ 59 w 110"/>
                <a:gd name="T31" fmla="*/ 0 h 33"/>
                <a:gd name="T32" fmla="*/ 42 w 110"/>
                <a:gd name="T33" fmla="*/ 0 h 33"/>
                <a:gd name="T34" fmla="*/ 22 w 110"/>
                <a:gd name="T35" fmla="*/ 2 h 33"/>
                <a:gd name="T36" fmla="*/ 0 w 110"/>
                <a:gd name="T37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33">
                  <a:moveTo>
                    <a:pt x="0" y="4"/>
                  </a:moveTo>
                  <a:lnTo>
                    <a:pt x="4" y="4"/>
                  </a:lnTo>
                  <a:lnTo>
                    <a:pt x="12" y="6"/>
                  </a:lnTo>
                  <a:lnTo>
                    <a:pt x="25" y="8"/>
                  </a:lnTo>
                  <a:lnTo>
                    <a:pt x="38" y="11"/>
                  </a:lnTo>
                  <a:lnTo>
                    <a:pt x="51" y="15"/>
                  </a:lnTo>
                  <a:lnTo>
                    <a:pt x="61" y="19"/>
                  </a:lnTo>
                  <a:lnTo>
                    <a:pt x="68" y="25"/>
                  </a:lnTo>
                  <a:lnTo>
                    <a:pt x="68" y="31"/>
                  </a:lnTo>
                  <a:lnTo>
                    <a:pt x="110" y="33"/>
                  </a:lnTo>
                  <a:lnTo>
                    <a:pt x="105" y="2"/>
                  </a:lnTo>
                  <a:lnTo>
                    <a:pt x="103" y="2"/>
                  </a:lnTo>
                  <a:lnTo>
                    <a:pt x="97" y="1"/>
                  </a:lnTo>
                  <a:lnTo>
                    <a:pt x="88" y="1"/>
                  </a:lnTo>
                  <a:lnTo>
                    <a:pt x="75" y="0"/>
                  </a:lnTo>
                  <a:lnTo>
                    <a:pt x="59" y="0"/>
                  </a:lnTo>
                  <a:lnTo>
                    <a:pt x="42" y="0"/>
                  </a:lnTo>
                  <a:lnTo>
                    <a:pt x="22" y="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 i="0">
                <a:latin typeface="High Tower Text" panose="02040502050506030303" pitchFamily="18" charset="0"/>
              </a:endParaRPr>
            </a:p>
          </p:txBody>
        </p:sp>
        <p:sp>
          <p:nvSpPr>
            <p:cNvPr id="186473" name="Freeform 105"/>
            <p:cNvSpPr>
              <a:spLocks/>
            </p:cNvSpPr>
            <p:nvPr/>
          </p:nvSpPr>
          <p:spPr bwMode="auto">
            <a:xfrm>
              <a:off x="3909" y="722"/>
              <a:ext cx="118" cy="29"/>
            </a:xfrm>
            <a:custGeom>
              <a:avLst/>
              <a:gdLst>
                <a:gd name="T0" fmla="*/ 4 w 203"/>
                <a:gd name="T1" fmla="*/ 27 h 61"/>
                <a:gd name="T2" fmla="*/ 6 w 203"/>
                <a:gd name="T3" fmla="*/ 27 h 61"/>
                <a:gd name="T4" fmla="*/ 11 w 203"/>
                <a:gd name="T5" fmla="*/ 26 h 61"/>
                <a:gd name="T6" fmla="*/ 19 w 203"/>
                <a:gd name="T7" fmla="*/ 24 h 61"/>
                <a:gd name="T8" fmla="*/ 29 w 203"/>
                <a:gd name="T9" fmla="*/ 21 h 61"/>
                <a:gd name="T10" fmla="*/ 42 w 203"/>
                <a:gd name="T11" fmla="*/ 19 h 61"/>
                <a:gd name="T12" fmla="*/ 57 w 203"/>
                <a:gd name="T13" fmla="*/ 17 h 61"/>
                <a:gd name="T14" fmla="*/ 72 w 203"/>
                <a:gd name="T15" fmla="*/ 13 h 61"/>
                <a:gd name="T16" fmla="*/ 88 w 203"/>
                <a:gd name="T17" fmla="*/ 11 h 61"/>
                <a:gd name="T18" fmla="*/ 105 w 203"/>
                <a:gd name="T19" fmla="*/ 8 h 61"/>
                <a:gd name="T20" fmla="*/ 122 w 203"/>
                <a:gd name="T21" fmla="*/ 5 h 61"/>
                <a:gd name="T22" fmla="*/ 138 w 203"/>
                <a:gd name="T23" fmla="*/ 3 h 61"/>
                <a:gd name="T24" fmla="*/ 155 w 203"/>
                <a:gd name="T25" fmla="*/ 2 h 61"/>
                <a:gd name="T26" fmla="*/ 169 w 203"/>
                <a:gd name="T27" fmla="*/ 1 h 61"/>
                <a:gd name="T28" fmla="*/ 183 w 203"/>
                <a:gd name="T29" fmla="*/ 0 h 61"/>
                <a:gd name="T30" fmla="*/ 194 w 203"/>
                <a:gd name="T31" fmla="*/ 0 h 61"/>
                <a:gd name="T32" fmla="*/ 203 w 203"/>
                <a:gd name="T33" fmla="*/ 1 h 61"/>
                <a:gd name="T34" fmla="*/ 199 w 203"/>
                <a:gd name="T35" fmla="*/ 32 h 61"/>
                <a:gd name="T36" fmla="*/ 197 w 203"/>
                <a:gd name="T37" fmla="*/ 32 h 61"/>
                <a:gd name="T38" fmla="*/ 191 w 203"/>
                <a:gd name="T39" fmla="*/ 33 h 61"/>
                <a:gd name="T40" fmla="*/ 183 w 203"/>
                <a:gd name="T41" fmla="*/ 33 h 61"/>
                <a:gd name="T42" fmla="*/ 172 w 203"/>
                <a:gd name="T43" fmla="*/ 34 h 61"/>
                <a:gd name="T44" fmla="*/ 158 w 203"/>
                <a:gd name="T45" fmla="*/ 35 h 61"/>
                <a:gd name="T46" fmla="*/ 142 w 203"/>
                <a:gd name="T47" fmla="*/ 36 h 61"/>
                <a:gd name="T48" fmla="*/ 126 w 203"/>
                <a:gd name="T49" fmla="*/ 39 h 61"/>
                <a:gd name="T50" fmla="*/ 108 w 203"/>
                <a:gd name="T51" fmla="*/ 41 h 61"/>
                <a:gd name="T52" fmla="*/ 90 w 203"/>
                <a:gd name="T53" fmla="*/ 42 h 61"/>
                <a:gd name="T54" fmla="*/ 73 w 203"/>
                <a:gd name="T55" fmla="*/ 44 h 61"/>
                <a:gd name="T56" fmla="*/ 57 w 203"/>
                <a:gd name="T57" fmla="*/ 47 h 61"/>
                <a:gd name="T58" fmla="*/ 40 w 203"/>
                <a:gd name="T59" fmla="*/ 50 h 61"/>
                <a:gd name="T60" fmla="*/ 27 w 203"/>
                <a:gd name="T61" fmla="*/ 53 h 61"/>
                <a:gd name="T62" fmla="*/ 15 w 203"/>
                <a:gd name="T63" fmla="*/ 55 h 61"/>
                <a:gd name="T64" fmla="*/ 6 w 203"/>
                <a:gd name="T65" fmla="*/ 58 h 61"/>
                <a:gd name="T66" fmla="*/ 0 w 203"/>
                <a:gd name="T67" fmla="*/ 61 h 61"/>
                <a:gd name="T68" fmla="*/ 4 w 203"/>
                <a:gd name="T69" fmla="*/ 2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3" h="61">
                  <a:moveTo>
                    <a:pt x="4" y="27"/>
                  </a:moveTo>
                  <a:lnTo>
                    <a:pt x="6" y="27"/>
                  </a:lnTo>
                  <a:lnTo>
                    <a:pt x="11" y="26"/>
                  </a:lnTo>
                  <a:lnTo>
                    <a:pt x="19" y="24"/>
                  </a:lnTo>
                  <a:lnTo>
                    <a:pt x="29" y="21"/>
                  </a:lnTo>
                  <a:lnTo>
                    <a:pt x="42" y="19"/>
                  </a:lnTo>
                  <a:lnTo>
                    <a:pt x="57" y="17"/>
                  </a:lnTo>
                  <a:lnTo>
                    <a:pt x="72" y="13"/>
                  </a:lnTo>
                  <a:lnTo>
                    <a:pt x="88" y="11"/>
                  </a:lnTo>
                  <a:lnTo>
                    <a:pt x="105" y="8"/>
                  </a:lnTo>
                  <a:lnTo>
                    <a:pt x="122" y="5"/>
                  </a:lnTo>
                  <a:lnTo>
                    <a:pt x="138" y="3"/>
                  </a:lnTo>
                  <a:lnTo>
                    <a:pt x="155" y="2"/>
                  </a:lnTo>
                  <a:lnTo>
                    <a:pt x="169" y="1"/>
                  </a:lnTo>
                  <a:lnTo>
                    <a:pt x="183" y="0"/>
                  </a:lnTo>
                  <a:lnTo>
                    <a:pt x="194" y="0"/>
                  </a:lnTo>
                  <a:lnTo>
                    <a:pt x="203" y="1"/>
                  </a:lnTo>
                  <a:lnTo>
                    <a:pt x="199" y="32"/>
                  </a:lnTo>
                  <a:lnTo>
                    <a:pt x="197" y="32"/>
                  </a:lnTo>
                  <a:lnTo>
                    <a:pt x="191" y="33"/>
                  </a:lnTo>
                  <a:lnTo>
                    <a:pt x="183" y="33"/>
                  </a:lnTo>
                  <a:lnTo>
                    <a:pt x="172" y="34"/>
                  </a:lnTo>
                  <a:lnTo>
                    <a:pt x="158" y="35"/>
                  </a:lnTo>
                  <a:lnTo>
                    <a:pt x="142" y="36"/>
                  </a:lnTo>
                  <a:lnTo>
                    <a:pt x="126" y="39"/>
                  </a:lnTo>
                  <a:lnTo>
                    <a:pt x="108" y="41"/>
                  </a:lnTo>
                  <a:lnTo>
                    <a:pt x="90" y="42"/>
                  </a:lnTo>
                  <a:lnTo>
                    <a:pt x="73" y="44"/>
                  </a:lnTo>
                  <a:lnTo>
                    <a:pt x="57" y="47"/>
                  </a:lnTo>
                  <a:lnTo>
                    <a:pt x="40" y="50"/>
                  </a:lnTo>
                  <a:lnTo>
                    <a:pt x="27" y="53"/>
                  </a:lnTo>
                  <a:lnTo>
                    <a:pt x="15" y="55"/>
                  </a:lnTo>
                  <a:lnTo>
                    <a:pt x="6" y="58"/>
                  </a:lnTo>
                  <a:lnTo>
                    <a:pt x="0" y="61"/>
                  </a:lnTo>
                  <a:lnTo>
                    <a:pt x="4" y="27"/>
                  </a:lnTo>
                  <a:close/>
                </a:path>
              </a:pathLst>
            </a:custGeom>
            <a:solidFill>
              <a:srgbClr val="919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 i="0">
                <a:latin typeface="High Tower Text" panose="02040502050506030303" pitchFamily="18" charset="0"/>
              </a:endParaRPr>
            </a:p>
          </p:txBody>
        </p:sp>
        <p:sp>
          <p:nvSpPr>
            <p:cNvPr id="186474" name="Freeform 106"/>
            <p:cNvSpPr>
              <a:spLocks/>
            </p:cNvSpPr>
            <p:nvPr/>
          </p:nvSpPr>
          <p:spPr bwMode="auto">
            <a:xfrm>
              <a:off x="3947" y="724"/>
              <a:ext cx="63" cy="16"/>
            </a:xfrm>
            <a:custGeom>
              <a:avLst/>
              <a:gdLst>
                <a:gd name="T0" fmla="*/ 0 w 106"/>
                <a:gd name="T1" fmla="*/ 15 h 33"/>
                <a:gd name="T2" fmla="*/ 3 w 106"/>
                <a:gd name="T3" fmla="*/ 15 h 33"/>
                <a:gd name="T4" fmla="*/ 11 w 106"/>
                <a:gd name="T5" fmla="*/ 15 h 33"/>
                <a:gd name="T6" fmla="*/ 23 w 106"/>
                <a:gd name="T7" fmla="*/ 16 h 33"/>
                <a:gd name="T8" fmla="*/ 37 w 106"/>
                <a:gd name="T9" fmla="*/ 17 h 33"/>
                <a:gd name="T10" fmla="*/ 49 w 106"/>
                <a:gd name="T11" fmla="*/ 20 h 33"/>
                <a:gd name="T12" fmla="*/ 60 w 106"/>
                <a:gd name="T13" fmla="*/ 23 h 33"/>
                <a:gd name="T14" fmla="*/ 67 w 106"/>
                <a:gd name="T15" fmla="*/ 28 h 33"/>
                <a:gd name="T16" fmla="*/ 67 w 106"/>
                <a:gd name="T17" fmla="*/ 33 h 33"/>
                <a:gd name="T18" fmla="*/ 106 w 106"/>
                <a:gd name="T19" fmla="*/ 31 h 33"/>
                <a:gd name="T20" fmla="*/ 101 w 106"/>
                <a:gd name="T21" fmla="*/ 0 h 33"/>
                <a:gd name="T22" fmla="*/ 99 w 106"/>
                <a:gd name="T23" fmla="*/ 0 h 33"/>
                <a:gd name="T24" fmla="*/ 93 w 106"/>
                <a:gd name="T25" fmla="*/ 0 h 33"/>
                <a:gd name="T26" fmla="*/ 84 w 106"/>
                <a:gd name="T27" fmla="*/ 0 h 33"/>
                <a:gd name="T28" fmla="*/ 72 w 106"/>
                <a:gd name="T29" fmla="*/ 1 h 33"/>
                <a:gd name="T30" fmla="*/ 57 w 106"/>
                <a:gd name="T31" fmla="*/ 3 h 33"/>
                <a:gd name="T32" fmla="*/ 40 w 106"/>
                <a:gd name="T33" fmla="*/ 6 h 33"/>
                <a:gd name="T34" fmla="*/ 21 w 106"/>
                <a:gd name="T35" fmla="*/ 9 h 33"/>
                <a:gd name="T36" fmla="*/ 0 w 106"/>
                <a:gd name="T37" fmla="*/ 15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6" h="33">
                  <a:moveTo>
                    <a:pt x="0" y="15"/>
                  </a:moveTo>
                  <a:lnTo>
                    <a:pt x="3" y="15"/>
                  </a:lnTo>
                  <a:lnTo>
                    <a:pt x="11" y="15"/>
                  </a:lnTo>
                  <a:lnTo>
                    <a:pt x="23" y="16"/>
                  </a:lnTo>
                  <a:lnTo>
                    <a:pt x="37" y="17"/>
                  </a:lnTo>
                  <a:lnTo>
                    <a:pt x="49" y="20"/>
                  </a:lnTo>
                  <a:lnTo>
                    <a:pt x="60" y="23"/>
                  </a:lnTo>
                  <a:lnTo>
                    <a:pt x="67" y="28"/>
                  </a:lnTo>
                  <a:lnTo>
                    <a:pt x="67" y="33"/>
                  </a:lnTo>
                  <a:lnTo>
                    <a:pt x="106" y="31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3" y="0"/>
                  </a:lnTo>
                  <a:lnTo>
                    <a:pt x="84" y="0"/>
                  </a:lnTo>
                  <a:lnTo>
                    <a:pt x="72" y="1"/>
                  </a:lnTo>
                  <a:lnTo>
                    <a:pt x="57" y="3"/>
                  </a:lnTo>
                  <a:lnTo>
                    <a:pt x="40" y="6"/>
                  </a:lnTo>
                  <a:lnTo>
                    <a:pt x="21" y="9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 i="0">
                <a:latin typeface="High Tower Text" panose="02040502050506030303" pitchFamily="18" charset="0"/>
              </a:endParaRPr>
            </a:p>
          </p:txBody>
        </p:sp>
        <p:sp>
          <p:nvSpPr>
            <p:cNvPr id="186477" name="Freeform 109"/>
            <p:cNvSpPr>
              <a:spLocks/>
            </p:cNvSpPr>
            <p:nvPr/>
          </p:nvSpPr>
          <p:spPr bwMode="auto">
            <a:xfrm>
              <a:off x="3546" y="822"/>
              <a:ext cx="472" cy="34"/>
            </a:xfrm>
            <a:custGeom>
              <a:avLst/>
              <a:gdLst>
                <a:gd name="T0" fmla="*/ 3 w 803"/>
                <a:gd name="T1" fmla="*/ 30 h 75"/>
                <a:gd name="T2" fmla="*/ 26 w 803"/>
                <a:gd name="T3" fmla="*/ 28 h 75"/>
                <a:gd name="T4" fmla="*/ 72 w 803"/>
                <a:gd name="T5" fmla="*/ 25 h 75"/>
                <a:gd name="T6" fmla="*/ 137 w 803"/>
                <a:gd name="T7" fmla="*/ 24 h 75"/>
                <a:gd name="T8" fmla="*/ 219 w 803"/>
                <a:gd name="T9" fmla="*/ 25 h 75"/>
                <a:gd name="T10" fmla="*/ 315 w 803"/>
                <a:gd name="T11" fmla="*/ 31 h 75"/>
                <a:gd name="T12" fmla="*/ 426 w 803"/>
                <a:gd name="T13" fmla="*/ 43 h 75"/>
                <a:gd name="T14" fmla="*/ 547 w 803"/>
                <a:gd name="T15" fmla="*/ 62 h 75"/>
                <a:gd name="T16" fmla="*/ 613 w 803"/>
                <a:gd name="T17" fmla="*/ 75 h 75"/>
                <a:gd name="T18" fmla="*/ 626 w 803"/>
                <a:gd name="T19" fmla="*/ 72 h 75"/>
                <a:gd name="T20" fmla="*/ 652 w 803"/>
                <a:gd name="T21" fmla="*/ 69 h 75"/>
                <a:gd name="T22" fmla="*/ 684 w 803"/>
                <a:gd name="T23" fmla="*/ 63 h 75"/>
                <a:gd name="T24" fmla="*/ 719 w 803"/>
                <a:gd name="T25" fmla="*/ 55 h 75"/>
                <a:gd name="T26" fmla="*/ 752 w 803"/>
                <a:gd name="T27" fmla="*/ 44 h 75"/>
                <a:gd name="T28" fmla="*/ 780 w 803"/>
                <a:gd name="T29" fmla="*/ 29 h 75"/>
                <a:gd name="T30" fmla="*/ 798 w 803"/>
                <a:gd name="T31" fmla="*/ 10 h 75"/>
                <a:gd name="T32" fmla="*/ 801 w 803"/>
                <a:gd name="T33" fmla="*/ 0 h 75"/>
                <a:gd name="T34" fmla="*/ 791 w 803"/>
                <a:gd name="T35" fmla="*/ 5 h 75"/>
                <a:gd name="T36" fmla="*/ 774 w 803"/>
                <a:gd name="T37" fmla="*/ 10 h 75"/>
                <a:gd name="T38" fmla="*/ 748 w 803"/>
                <a:gd name="T39" fmla="*/ 17 h 75"/>
                <a:gd name="T40" fmla="*/ 720 w 803"/>
                <a:gd name="T41" fmla="*/ 25 h 75"/>
                <a:gd name="T42" fmla="*/ 689 w 803"/>
                <a:gd name="T43" fmla="*/ 32 h 75"/>
                <a:gd name="T44" fmla="*/ 656 w 803"/>
                <a:gd name="T45" fmla="*/ 37 h 75"/>
                <a:gd name="T46" fmla="*/ 625 w 803"/>
                <a:gd name="T47" fmla="*/ 38 h 75"/>
                <a:gd name="T48" fmla="*/ 606 w 803"/>
                <a:gd name="T49" fmla="*/ 36 h 75"/>
                <a:gd name="T50" fmla="*/ 569 w 803"/>
                <a:gd name="T51" fmla="*/ 32 h 75"/>
                <a:gd name="T52" fmla="*/ 504 w 803"/>
                <a:gd name="T53" fmla="*/ 26 h 75"/>
                <a:gd name="T54" fmla="*/ 419 w 803"/>
                <a:gd name="T55" fmla="*/ 20 h 75"/>
                <a:gd name="T56" fmla="*/ 322 w 803"/>
                <a:gd name="T57" fmla="*/ 14 h 75"/>
                <a:gd name="T58" fmla="*/ 221 w 803"/>
                <a:gd name="T59" fmla="*/ 11 h 75"/>
                <a:gd name="T60" fmla="*/ 122 w 803"/>
                <a:gd name="T61" fmla="*/ 14 h 75"/>
                <a:gd name="T62" fmla="*/ 35 w 803"/>
                <a:gd name="T63" fmla="*/ 2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3" h="75">
                  <a:moveTo>
                    <a:pt x="0" y="30"/>
                  </a:moveTo>
                  <a:lnTo>
                    <a:pt x="3" y="30"/>
                  </a:lnTo>
                  <a:lnTo>
                    <a:pt x="11" y="29"/>
                  </a:lnTo>
                  <a:lnTo>
                    <a:pt x="26" y="28"/>
                  </a:lnTo>
                  <a:lnTo>
                    <a:pt x="47" y="26"/>
                  </a:lnTo>
                  <a:lnTo>
                    <a:pt x="72" y="25"/>
                  </a:lnTo>
                  <a:lnTo>
                    <a:pt x="102" y="24"/>
                  </a:lnTo>
                  <a:lnTo>
                    <a:pt x="137" y="24"/>
                  </a:lnTo>
                  <a:lnTo>
                    <a:pt x="176" y="24"/>
                  </a:lnTo>
                  <a:lnTo>
                    <a:pt x="219" y="25"/>
                  </a:lnTo>
                  <a:lnTo>
                    <a:pt x="265" y="28"/>
                  </a:lnTo>
                  <a:lnTo>
                    <a:pt x="315" y="31"/>
                  </a:lnTo>
                  <a:lnTo>
                    <a:pt x="369" y="36"/>
                  </a:lnTo>
                  <a:lnTo>
                    <a:pt x="426" y="43"/>
                  </a:lnTo>
                  <a:lnTo>
                    <a:pt x="485" y="52"/>
                  </a:lnTo>
                  <a:lnTo>
                    <a:pt x="547" y="62"/>
                  </a:lnTo>
                  <a:lnTo>
                    <a:pt x="610" y="75"/>
                  </a:lnTo>
                  <a:lnTo>
                    <a:pt x="613" y="75"/>
                  </a:lnTo>
                  <a:lnTo>
                    <a:pt x="618" y="74"/>
                  </a:lnTo>
                  <a:lnTo>
                    <a:pt x="626" y="72"/>
                  </a:lnTo>
                  <a:lnTo>
                    <a:pt x="638" y="71"/>
                  </a:lnTo>
                  <a:lnTo>
                    <a:pt x="652" y="69"/>
                  </a:lnTo>
                  <a:lnTo>
                    <a:pt x="668" y="67"/>
                  </a:lnTo>
                  <a:lnTo>
                    <a:pt x="684" y="63"/>
                  </a:lnTo>
                  <a:lnTo>
                    <a:pt x="701" y="60"/>
                  </a:lnTo>
                  <a:lnTo>
                    <a:pt x="719" y="55"/>
                  </a:lnTo>
                  <a:lnTo>
                    <a:pt x="736" y="49"/>
                  </a:lnTo>
                  <a:lnTo>
                    <a:pt x="752" y="44"/>
                  </a:lnTo>
                  <a:lnTo>
                    <a:pt x="767" y="37"/>
                  </a:lnTo>
                  <a:lnTo>
                    <a:pt x="780" y="29"/>
                  </a:lnTo>
                  <a:lnTo>
                    <a:pt x="790" y="21"/>
                  </a:lnTo>
                  <a:lnTo>
                    <a:pt x="798" y="10"/>
                  </a:lnTo>
                  <a:lnTo>
                    <a:pt x="803" y="0"/>
                  </a:lnTo>
                  <a:lnTo>
                    <a:pt x="801" y="0"/>
                  </a:lnTo>
                  <a:lnTo>
                    <a:pt x="798" y="2"/>
                  </a:lnTo>
                  <a:lnTo>
                    <a:pt x="791" y="5"/>
                  </a:lnTo>
                  <a:lnTo>
                    <a:pt x="783" y="7"/>
                  </a:lnTo>
                  <a:lnTo>
                    <a:pt x="774" y="10"/>
                  </a:lnTo>
                  <a:lnTo>
                    <a:pt x="762" y="14"/>
                  </a:lnTo>
                  <a:lnTo>
                    <a:pt x="748" y="17"/>
                  </a:lnTo>
                  <a:lnTo>
                    <a:pt x="735" y="22"/>
                  </a:lnTo>
                  <a:lnTo>
                    <a:pt x="720" y="25"/>
                  </a:lnTo>
                  <a:lnTo>
                    <a:pt x="705" y="29"/>
                  </a:lnTo>
                  <a:lnTo>
                    <a:pt x="689" y="32"/>
                  </a:lnTo>
                  <a:lnTo>
                    <a:pt x="672" y="34"/>
                  </a:lnTo>
                  <a:lnTo>
                    <a:pt x="656" y="37"/>
                  </a:lnTo>
                  <a:lnTo>
                    <a:pt x="640" y="38"/>
                  </a:lnTo>
                  <a:lnTo>
                    <a:pt x="625" y="38"/>
                  </a:lnTo>
                  <a:lnTo>
                    <a:pt x="610" y="37"/>
                  </a:lnTo>
                  <a:lnTo>
                    <a:pt x="606" y="36"/>
                  </a:lnTo>
                  <a:lnTo>
                    <a:pt x="592" y="34"/>
                  </a:lnTo>
                  <a:lnTo>
                    <a:pt x="569" y="32"/>
                  </a:lnTo>
                  <a:lnTo>
                    <a:pt x="540" y="29"/>
                  </a:lnTo>
                  <a:lnTo>
                    <a:pt x="504" y="26"/>
                  </a:lnTo>
                  <a:lnTo>
                    <a:pt x="464" y="23"/>
                  </a:lnTo>
                  <a:lnTo>
                    <a:pt x="419" y="20"/>
                  </a:lnTo>
                  <a:lnTo>
                    <a:pt x="372" y="16"/>
                  </a:lnTo>
                  <a:lnTo>
                    <a:pt x="322" y="14"/>
                  </a:lnTo>
                  <a:lnTo>
                    <a:pt x="272" y="11"/>
                  </a:lnTo>
                  <a:lnTo>
                    <a:pt x="221" y="11"/>
                  </a:lnTo>
                  <a:lnTo>
                    <a:pt x="170" y="11"/>
                  </a:lnTo>
                  <a:lnTo>
                    <a:pt x="122" y="14"/>
                  </a:lnTo>
                  <a:lnTo>
                    <a:pt x="77" y="17"/>
                  </a:lnTo>
                  <a:lnTo>
                    <a:pt x="35" y="22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 i="0">
                <a:latin typeface="High Tower Text" panose="02040502050506030303" pitchFamily="18" charset="0"/>
              </a:endParaRPr>
            </a:p>
          </p:txBody>
        </p:sp>
        <p:sp>
          <p:nvSpPr>
            <p:cNvPr id="186478" name="Freeform 110"/>
            <p:cNvSpPr>
              <a:spLocks/>
            </p:cNvSpPr>
            <p:nvPr/>
          </p:nvSpPr>
          <p:spPr bwMode="auto">
            <a:xfrm>
              <a:off x="4018" y="104"/>
              <a:ext cx="14" cy="703"/>
            </a:xfrm>
            <a:custGeom>
              <a:avLst/>
              <a:gdLst>
                <a:gd name="T0" fmla="*/ 0 w 25"/>
                <a:gd name="T1" fmla="*/ 0 h 1526"/>
                <a:gd name="T2" fmla="*/ 13 w 25"/>
                <a:gd name="T3" fmla="*/ 1526 h 1526"/>
                <a:gd name="T4" fmla="*/ 15 w 25"/>
                <a:gd name="T5" fmla="*/ 1460 h 1526"/>
                <a:gd name="T6" fmla="*/ 18 w 25"/>
                <a:gd name="T7" fmla="*/ 1287 h 1526"/>
                <a:gd name="T8" fmla="*/ 22 w 25"/>
                <a:gd name="T9" fmla="*/ 1043 h 1526"/>
                <a:gd name="T10" fmla="*/ 25 w 25"/>
                <a:gd name="T11" fmla="*/ 762 h 1526"/>
                <a:gd name="T12" fmla="*/ 25 w 25"/>
                <a:gd name="T13" fmla="*/ 482 h 1526"/>
                <a:gd name="T14" fmla="*/ 23 w 25"/>
                <a:gd name="T15" fmla="*/ 238 h 1526"/>
                <a:gd name="T16" fmla="*/ 15 w 25"/>
                <a:gd name="T17" fmla="*/ 65 h 1526"/>
                <a:gd name="T18" fmla="*/ 0 w 25"/>
                <a:gd name="T19" fmla="*/ 0 h 1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1526">
                  <a:moveTo>
                    <a:pt x="0" y="0"/>
                  </a:moveTo>
                  <a:lnTo>
                    <a:pt x="13" y="1526"/>
                  </a:lnTo>
                  <a:lnTo>
                    <a:pt x="15" y="1460"/>
                  </a:lnTo>
                  <a:lnTo>
                    <a:pt x="18" y="1287"/>
                  </a:lnTo>
                  <a:lnTo>
                    <a:pt x="22" y="1043"/>
                  </a:lnTo>
                  <a:lnTo>
                    <a:pt x="25" y="762"/>
                  </a:lnTo>
                  <a:lnTo>
                    <a:pt x="25" y="482"/>
                  </a:lnTo>
                  <a:lnTo>
                    <a:pt x="23" y="238"/>
                  </a:lnTo>
                  <a:lnTo>
                    <a:pt x="15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 i="0">
                <a:latin typeface="High Tower Text" panose="02040502050506030303" pitchFamily="18" charset="0"/>
              </a:endParaRPr>
            </a:p>
          </p:txBody>
        </p:sp>
        <p:sp>
          <p:nvSpPr>
            <p:cNvPr id="186479" name="Freeform 111"/>
            <p:cNvSpPr>
              <a:spLocks/>
            </p:cNvSpPr>
            <p:nvPr/>
          </p:nvSpPr>
          <p:spPr bwMode="auto">
            <a:xfrm>
              <a:off x="3895" y="112"/>
              <a:ext cx="15" cy="702"/>
            </a:xfrm>
            <a:custGeom>
              <a:avLst/>
              <a:gdLst>
                <a:gd name="T0" fmla="*/ 0 w 25"/>
                <a:gd name="T1" fmla="*/ 0 h 1526"/>
                <a:gd name="T2" fmla="*/ 14 w 25"/>
                <a:gd name="T3" fmla="*/ 1526 h 1526"/>
                <a:gd name="T4" fmla="*/ 15 w 25"/>
                <a:gd name="T5" fmla="*/ 1460 h 1526"/>
                <a:gd name="T6" fmla="*/ 18 w 25"/>
                <a:gd name="T7" fmla="*/ 1287 h 1526"/>
                <a:gd name="T8" fmla="*/ 22 w 25"/>
                <a:gd name="T9" fmla="*/ 1043 h 1526"/>
                <a:gd name="T10" fmla="*/ 25 w 25"/>
                <a:gd name="T11" fmla="*/ 762 h 1526"/>
                <a:gd name="T12" fmla="*/ 25 w 25"/>
                <a:gd name="T13" fmla="*/ 482 h 1526"/>
                <a:gd name="T14" fmla="*/ 23 w 25"/>
                <a:gd name="T15" fmla="*/ 238 h 1526"/>
                <a:gd name="T16" fmla="*/ 15 w 25"/>
                <a:gd name="T17" fmla="*/ 65 h 1526"/>
                <a:gd name="T18" fmla="*/ 0 w 25"/>
                <a:gd name="T19" fmla="*/ 0 h 1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1526">
                  <a:moveTo>
                    <a:pt x="0" y="0"/>
                  </a:moveTo>
                  <a:lnTo>
                    <a:pt x="14" y="1526"/>
                  </a:lnTo>
                  <a:lnTo>
                    <a:pt x="15" y="1460"/>
                  </a:lnTo>
                  <a:lnTo>
                    <a:pt x="18" y="1287"/>
                  </a:lnTo>
                  <a:lnTo>
                    <a:pt x="22" y="1043"/>
                  </a:lnTo>
                  <a:lnTo>
                    <a:pt x="25" y="762"/>
                  </a:lnTo>
                  <a:lnTo>
                    <a:pt x="25" y="482"/>
                  </a:lnTo>
                  <a:lnTo>
                    <a:pt x="23" y="238"/>
                  </a:lnTo>
                  <a:lnTo>
                    <a:pt x="15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 i="0">
                <a:latin typeface="High Tower Text" panose="02040502050506030303" pitchFamily="18" charset="0"/>
              </a:endParaRPr>
            </a:p>
          </p:txBody>
        </p:sp>
        <p:sp>
          <p:nvSpPr>
            <p:cNvPr id="186480" name="Freeform 112"/>
            <p:cNvSpPr>
              <a:spLocks/>
            </p:cNvSpPr>
            <p:nvPr/>
          </p:nvSpPr>
          <p:spPr bwMode="auto">
            <a:xfrm>
              <a:off x="3885" y="61"/>
              <a:ext cx="136" cy="38"/>
            </a:xfrm>
            <a:custGeom>
              <a:avLst/>
              <a:gdLst>
                <a:gd name="T0" fmla="*/ 0 w 233"/>
                <a:gd name="T1" fmla="*/ 34 h 82"/>
                <a:gd name="T2" fmla="*/ 2 w 233"/>
                <a:gd name="T3" fmla="*/ 32 h 82"/>
                <a:gd name="T4" fmla="*/ 9 w 233"/>
                <a:gd name="T5" fmla="*/ 29 h 82"/>
                <a:gd name="T6" fmla="*/ 21 w 233"/>
                <a:gd name="T7" fmla="*/ 26 h 82"/>
                <a:gd name="T8" fmla="*/ 34 w 233"/>
                <a:gd name="T9" fmla="*/ 20 h 82"/>
                <a:gd name="T10" fmla="*/ 52 w 233"/>
                <a:gd name="T11" fmla="*/ 15 h 82"/>
                <a:gd name="T12" fmla="*/ 70 w 233"/>
                <a:gd name="T13" fmla="*/ 9 h 82"/>
                <a:gd name="T14" fmla="*/ 91 w 233"/>
                <a:gd name="T15" fmla="*/ 5 h 82"/>
                <a:gd name="T16" fmla="*/ 112 w 233"/>
                <a:gd name="T17" fmla="*/ 1 h 82"/>
                <a:gd name="T18" fmla="*/ 132 w 233"/>
                <a:gd name="T19" fmla="*/ 0 h 82"/>
                <a:gd name="T20" fmla="*/ 153 w 233"/>
                <a:gd name="T21" fmla="*/ 1 h 82"/>
                <a:gd name="T22" fmla="*/ 173 w 233"/>
                <a:gd name="T23" fmla="*/ 5 h 82"/>
                <a:gd name="T24" fmla="*/ 191 w 233"/>
                <a:gd name="T25" fmla="*/ 12 h 82"/>
                <a:gd name="T26" fmla="*/ 206 w 233"/>
                <a:gd name="T27" fmla="*/ 22 h 82"/>
                <a:gd name="T28" fmla="*/ 219 w 233"/>
                <a:gd name="T29" fmla="*/ 37 h 82"/>
                <a:gd name="T30" fmla="*/ 228 w 233"/>
                <a:gd name="T31" fmla="*/ 57 h 82"/>
                <a:gd name="T32" fmla="*/ 233 w 233"/>
                <a:gd name="T33" fmla="*/ 82 h 82"/>
                <a:gd name="T34" fmla="*/ 231 w 233"/>
                <a:gd name="T35" fmla="*/ 81 h 82"/>
                <a:gd name="T36" fmla="*/ 230 w 233"/>
                <a:gd name="T37" fmla="*/ 77 h 82"/>
                <a:gd name="T38" fmla="*/ 227 w 233"/>
                <a:gd name="T39" fmla="*/ 73 h 82"/>
                <a:gd name="T40" fmla="*/ 222 w 233"/>
                <a:gd name="T41" fmla="*/ 67 h 82"/>
                <a:gd name="T42" fmla="*/ 215 w 233"/>
                <a:gd name="T43" fmla="*/ 60 h 82"/>
                <a:gd name="T44" fmla="*/ 207 w 233"/>
                <a:gd name="T45" fmla="*/ 53 h 82"/>
                <a:gd name="T46" fmla="*/ 197 w 233"/>
                <a:gd name="T47" fmla="*/ 46 h 82"/>
                <a:gd name="T48" fmla="*/ 185 w 233"/>
                <a:gd name="T49" fmla="*/ 38 h 82"/>
                <a:gd name="T50" fmla="*/ 170 w 233"/>
                <a:gd name="T51" fmla="*/ 32 h 82"/>
                <a:gd name="T52" fmla="*/ 154 w 233"/>
                <a:gd name="T53" fmla="*/ 27 h 82"/>
                <a:gd name="T54" fmla="*/ 135 w 233"/>
                <a:gd name="T55" fmla="*/ 22 h 82"/>
                <a:gd name="T56" fmla="*/ 114 w 233"/>
                <a:gd name="T57" fmla="*/ 20 h 82"/>
                <a:gd name="T58" fmla="*/ 90 w 233"/>
                <a:gd name="T59" fmla="*/ 20 h 82"/>
                <a:gd name="T60" fmla="*/ 62 w 233"/>
                <a:gd name="T61" fmla="*/ 21 h 82"/>
                <a:gd name="T62" fmla="*/ 32 w 233"/>
                <a:gd name="T63" fmla="*/ 26 h 82"/>
                <a:gd name="T64" fmla="*/ 0 w 233"/>
                <a:gd name="T65" fmla="*/ 3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3" h="82">
                  <a:moveTo>
                    <a:pt x="0" y="34"/>
                  </a:moveTo>
                  <a:lnTo>
                    <a:pt x="2" y="32"/>
                  </a:lnTo>
                  <a:lnTo>
                    <a:pt x="9" y="29"/>
                  </a:lnTo>
                  <a:lnTo>
                    <a:pt x="21" y="26"/>
                  </a:lnTo>
                  <a:lnTo>
                    <a:pt x="34" y="20"/>
                  </a:lnTo>
                  <a:lnTo>
                    <a:pt x="52" y="15"/>
                  </a:lnTo>
                  <a:lnTo>
                    <a:pt x="70" y="9"/>
                  </a:lnTo>
                  <a:lnTo>
                    <a:pt x="91" y="5"/>
                  </a:lnTo>
                  <a:lnTo>
                    <a:pt x="112" y="1"/>
                  </a:lnTo>
                  <a:lnTo>
                    <a:pt x="132" y="0"/>
                  </a:lnTo>
                  <a:lnTo>
                    <a:pt x="153" y="1"/>
                  </a:lnTo>
                  <a:lnTo>
                    <a:pt x="173" y="5"/>
                  </a:lnTo>
                  <a:lnTo>
                    <a:pt x="191" y="12"/>
                  </a:lnTo>
                  <a:lnTo>
                    <a:pt x="206" y="22"/>
                  </a:lnTo>
                  <a:lnTo>
                    <a:pt x="219" y="37"/>
                  </a:lnTo>
                  <a:lnTo>
                    <a:pt x="228" y="57"/>
                  </a:lnTo>
                  <a:lnTo>
                    <a:pt x="233" y="82"/>
                  </a:lnTo>
                  <a:lnTo>
                    <a:pt x="231" y="81"/>
                  </a:lnTo>
                  <a:lnTo>
                    <a:pt x="230" y="77"/>
                  </a:lnTo>
                  <a:lnTo>
                    <a:pt x="227" y="73"/>
                  </a:lnTo>
                  <a:lnTo>
                    <a:pt x="222" y="67"/>
                  </a:lnTo>
                  <a:lnTo>
                    <a:pt x="215" y="60"/>
                  </a:lnTo>
                  <a:lnTo>
                    <a:pt x="207" y="53"/>
                  </a:lnTo>
                  <a:lnTo>
                    <a:pt x="197" y="46"/>
                  </a:lnTo>
                  <a:lnTo>
                    <a:pt x="185" y="38"/>
                  </a:lnTo>
                  <a:lnTo>
                    <a:pt x="170" y="32"/>
                  </a:lnTo>
                  <a:lnTo>
                    <a:pt x="154" y="27"/>
                  </a:lnTo>
                  <a:lnTo>
                    <a:pt x="135" y="22"/>
                  </a:lnTo>
                  <a:lnTo>
                    <a:pt x="114" y="20"/>
                  </a:lnTo>
                  <a:lnTo>
                    <a:pt x="90" y="20"/>
                  </a:lnTo>
                  <a:lnTo>
                    <a:pt x="62" y="21"/>
                  </a:lnTo>
                  <a:lnTo>
                    <a:pt x="32" y="26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 i="0">
                <a:latin typeface="High Tower Text" panose="02040502050506030303" pitchFamily="18" charset="0"/>
              </a:endParaRPr>
            </a:p>
          </p:txBody>
        </p:sp>
      </p:grpSp>
      <p:grpSp>
        <p:nvGrpSpPr>
          <p:cNvPr id="186538" name="Group 170"/>
          <p:cNvGrpSpPr>
            <a:grpSpLocks/>
          </p:cNvGrpSpPr>
          <p:nvPr/>
        </p:nvGrpSpPr>
        <p:grpSpPr bwMode="auto">
          <a:xfrm>
            <a:off x="3108254" y="2831141"/>
            <a:ext cx="762000" cy="947738"/>
            <a:chOff x="2496" y="48"/>
            <a:chExt cx="614" cy="837"/>
          </a:xfrm>
        </p:grpSpPr>
        <p:sp>
          <p:nvSpPr>
            <p:cNvPr id="186475" name="Freeform 107"/>
            <p:cNvSpPr>
              <a:spLocks/>
            </p:cNvSpPr>
            <p:nvPr/>
          </p:nvSpPr>
          <p:spPr bwMode="auto">
            <a:xfrm>
              <a:off x="2702" y="76"/>
              <a:ext cx="408" cy="95"/>
            </a:xfrm>
            <a:custGeom>
              <a:avLst/>
              <a:gdLst>
                <a:gd name="T0" fmla="*/ 693 w 693"/>
                <a:gd name="T1" fmla="*/ 0 h 208"/>
                <a:gd name="T2" fmla="*/ 81 w 693"/>
                <a:gd name="T3" fmla="*/ 91 h 208"/>
                <a:gd name="T4" fmla="*/ 78 w 693"/>
                <a:gd name="T5" fmla="*/ 91 h 208"/>
                <a:gd name="T6" fmla="*/ 68 w 693"/>
                <a:gd name="T7" fmla="*/ 92 h 208"/>
                <a:gd name="T8" fmla="*/ 53 w 693"/>
                <a:gd name="T9" fmla="*/ 96 h 208"/>
                <a:gd name="T10" fmla="*/ 37 w 693"/>
                <a:gd name="T11" fmla="*/ 104 h 208"/>
                <a:gd name="T12" fmla="*/ 20 w 693"/>
                <a:gd name="T13" fmla="*/ 118 h 208"/>
                <a:gd name="T14" fmla="*/ 8 w 693"/>
                <a:gd name="T15" fmla="*/ 139 h 208"/>
                <a:gd name="T16" fmla="*/ 0 w 693"/>
                <a:gd name="T17" fmla="*/ 168 h 208"/>
                <a:gd name="T18" fmla="*/ 0 w 693"/>
                <a:gd name="T19" fmla="*/ 208 h 208"/>
                <a:gd name="T20" fmla="*/ 0 w 693"/>
                <a:gd name="T21" fmla="*/ 204 h 208"/>
                <a:gd name="T22" fmla="*/ 0 w 693"/>
                <a:gd name="T23" fmla="*/ 195 h 208"/>
                <a:gd name="T24" fmla="*/ 2 w 693"/>
                <a:gd name="T25" fmla="*/ 181 h 208"/>
                <a:gd name="T26" fmla="*/ 5 w 693"/>
                <a:gd name="T27" fmla="*/ 164 h 208"/>
                <a:gd name="T28" fmla="*/ 13 w 693"/>
                <a:gd name="T29" fmla="*/ 148 h 208"/>
                <a:gd name="T30" fmla="*/ 25 w 693"/>
                <a:gd name="T31" fmla="*/ 132 h 208"/>
                <a:gd name="T32" fmla="*/ 43 w 693"/>
                <a:gd name="T33" fmla="*/ 118 h 208"/>
                <a:gd name="T34" fmla="*/ 68 w 693"/>
                <a:gd name="T35" fmla="*/ 110 h 208"/>
                <a:gd name="T36" fmla="*/ 73 w 693"/>
                <a:gd name="T37" fmla="*/ 109 h 208"/>
                <a:gd name="T38" fmla="*/ 89 w 693"/>
                <a:gd name="T39" fmla="*/ 106 h 208"/>
                <a:gd name="T40" fmla="*/ 116 w 693"/>
                <a:gd name="T41" fmla="*/ 102 h 208"/>
                <a:gd name="T42" fmla="*/ 149 w 693"/>
                <a:gd name="T43" fmla="*/ 96 h 208"/>
                <a:gd name="T44" fmla="*/ 191 w 693"/>
                <a:gd name="T45" fmla="*/ 89 h 208"/>
                <a:gd name="T46" fmla="*/ 236 w 693"/>
                <a:gd name="T47" fmla="*/ 82 h 208"/>
                <a:gd name="T48" fmla="*/ 286 w 693"/>
                <a:gd name="T49" fmla="*/ 73 h 208"/>
                <a:gd name="T50" fmla="*/ 339 w 693"/>
                <a:gd name="T51" fmla="*/ 65 h 208"/>
                <a:gd name="T52" fmla="*/ 392 w 693"/>
                <a:gd name="T53" fmla="*/ 56 h 208"/>
                <a:gd name="T54" fmla="*/ 447 w 693"/>
                <a:gd name="T55" fmla="*/ 46 h 208"/>
                <a:gd name="T56" fmla="*/ 500 w 693"/>
                <a:gd name="T57" fmla="*/ 37 h 208"/>
                <a:gd name="T58" fmla="*/ 549 w 693"/>
                <a:gd name="T59" fmla="*/ 28 h 208"/>
                <a:gd name="T60" fmla="*/ 594 w 693"/>
                <a:gd name="T61" fmla="*/ 20 h 208"/>
                <a:gd name="T62" fmla="*/ 634 w 693"/>
                <a:gd name="T63" fmla="*/ 12 h 208"/>
                <a:gd name="T64" fmla="*/ 668 w 693"/>
                <a:gd name="T65" fmla="*/ 6 h 208"/>
                <a:gd name="T66" fmla="*/ 693 w 693"/>
                <a:gd name="T67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93" h="208">
                  <a:moveTo>
                    <a:pt x="693" y="0"/>
                  </a:moveTo>
                  <a:lnTo>
                    <a:pt x="81" y="91"/>
                  </a:lnTo>
                  <a:lnTo>
                    <a:pt x="78" y="91"/>
                  </a:lnTo>
                  <a:lnTo>
                    <a:pt x="68" y="92"/>
                  </a:lnTo>
                  <a:lnTo>
                    <a:pt x="53" y="96"/>
                  </a:lnTo>
                  <a:lnTo>
                    <a:pt x="37" y="104"/>
                  </a:lnTo>
                  <a:lnTo>
                    <a:pt x="20" y="118"/>
                  </a:lnTo>
                  <a:lnTo>
                    <a:pt x="8" y="139"/>
                  </a:lnTo>
                  <a:lnTo>
                    <a:pt x="0" y="168"/>
                  </a:lnTo>
                  <a:lnTo>
                    <a:pt x="0" y="208"/>
                  </a:lnTo>
                  <a:lnTo>
                    <a:pt x="0" y="204"/>
                  </a:lnTo>
                  <a:lnTo>
                    <a:pt x="0" y="195"/>
                  </a:lnTo>
                  <a:lnTo>
                    <a:pt x="2" y="181"/>
                  </a:lnTo>
                  <a:lnTo>
                    <a:pt x="5" y="164"/>
                  </a:lnTo>
                  <a:lnTo>
                    <a:pt x="13" y="148"/>
                  </a:lnTo>
                  <a:lnTo>
                    <a:pt x="25" y="132"/>
                  </a:lnTo>
                  <a:lnTo>
                    <a:pt x="43" y="118"/>
                  </a:lnTo>
                  <a:lnTo>
                    <a:pt x="68" y="110"/>
                  </a:lnTo>
                  <a:lnTo>
                    <a:pt x="73" y="109"/>
                  </a:lnTo>
                  <a:lnTo>
                    <a:pt x="89" y="106"/>
                  </a:lnTo>
                  <a:lnTo>
                    <a:pt x="116" y="102"/>
                  </a:lnTo>
                  <a:lnTo>
                    <a:pt x="149" y="96"/>
                  </a:lnTo>
                  <a:lnTo>
                    <a:pt x="191" y="89"/>
                  </a:lnTo>
                  <a:lnTo>
                    <a:pt x="236" y="82"/>
                  </a:lnTo>
                  <a:lnTo>
                    <a:pt x="286" y="73"/>
                  </a:lnTo>
                  <a:lnTo>
                    <a:pt x="339" y="65"/>
                  </a:lnTo>
                  <a:lnTo>
                    <a:pt x="392" y="56"/>
                  </a:lnTo>
                  <a:lnTo>
                    <a:pt x="447" y="46"/>
                  </a:lnTo>
                  <a:lnTo>
                    <a:pt x="500" y="37"/>
                  </a:lnTo>
                  <a:lnTo>
                    <a:pt x="549" y="28"/>
                  </a:lnTo>
                  <a:lnTo>
                    <a:pt x="594" y="20"/>
                  </a:lnTo>
                  <a:lnTo>
                    <a:pt x="634" y="12"/>
                  </a:lnTo>
                  <a:lnTo>
                    <a:pt x="668" y="6"/>
                  </a:lnTo>
                  <a:lnTo>
                    <a:pt x="6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 i="0">
                <a:latin typeface="High Tower Text" panose="02040502050506030303" pitchFamily="18" charset="0"/>
              </a:endParaRPr>
            </a:p>
          </p:txBody>
        </p:sp>
        <p:sp>
          <p:nvSpPr>
            <p:cNvPr id="186476" name="Freeform 108"/>
            <p:cNvSpPr>
              <a:spLocks/>
            </p:cNvSpPr>
            <p:nvPr/>
          </p:nvSpPr>
          <p:spPr bwMode="auto">
            <a:xfrm>
              <a:off x="2701" y="204"/>
              <a:ext cx="58" cy="635"/>
            </a:xfrm>
            <a:custGeom>
              <a:avLst/>
              <a:gdLst>
                <a:gd name="T0" fmla="*/ 0 w 98"/>
                <a:gd name="T1" fmla="*/ 0 h 1380"/>
                <a:gd name="T2" fmla="*/ 30 w 98"/>
                <a:gd name="T3" fmla="*/ 1273 h 1380"/>
                <a:gd name="T4" fmla="*/ 30 w 98"/>
                <a:gd name="T5" fmla="*/ 1277 h 1380"/>
                <a:gd name="T6" fmla="*/ 29 w 98"/>
                <a:gd name="T7" fmla="*/ 1288 h 1380"/>
                <a:gd name="T8" fmla="*/ 29 w 98"/>
                <a:gd name="T9" fmla="*/ 1304 h 1380"/>
                <a:gd name="T10" fmla="*/ 33 w 98"/>
                <a:gd name="T11" fmla="*/ 1322 h 1380"/>
                <a:gd name="T12" fmla="*/ 40 w 98"/>
                <a:gd name="T13" fmla="*/ 1341 h 1380"/>
                <a:gd name="T14" fmla="*/ 52 w 98"/>
                <a:gd name="T15" fmla="*/ 1357 h 1380"/>
                <a:gd name="T16" fmla="*/ 72 w 98"/>
                <a:gd name="T17" fmla="*/ 1367 h 1380"/>
                <a:gd name="T18" fmla="*/ 98 w 98"/>
                <a:gd name="T19" fmla="*/ 1372 h 1380"/>
                <a:gd name="T20" fmla="*/ 94 w 98"/>
                <a:gd name="T21" fmla="*/ 1374 h 1380"/>
                <a:gd name="T22" fmla="*/ 82 w 98"/>
                <a:gd name="T23" fmla="*/ 1378 h 1380"/>
                <a:gd name="T24" fmla="*/ 66 w 98"/>
                <a:gd name="T25" fmla="*/ 1380 h 1380"/>
                <a:gd name="T26" fmla="*/ 48 w 98"/>
                <a:gd name="T27" fmla="*/ 1376 h 1380"/>
                <a:gd name="T28" fmla="*/ 30 w 98"/>
                <a:gd name="T29" fmla="*/ 1364 h 1380"/>
                <a:gd name="T30" fmla="*/ 14 w 98"/>
                <a:gd name="T31" fmla="*/ 1337 h 1380"/>
                <a:gd name="T32" fmla="*/ 5 w 98"/>
                <a:gd name="T33" fmla="*/ 1292 h 1380"/>
                <a:gd name="T34" fmla="*/ 3 w 98"/>
                <a:gd name="T35" fmla="*/ 1228 h 1380"/>
                <a:gd name="T36" fmla="*/ 0 w 98"/>
                <a:gd name="T37" fmla="*/ 0 h 1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8" h="1380">
                  <a:moveTo>
                    <a:pt x="0" y="0"/>
                  </a:moveTo>
                  <a:lnTo>
                    <a:pt x="30" y="1273"/>
                  </a:lnTo>
                  <a:lnTo>
                    <a:pt x="30" y="1277"/>
                  </a:lnTo>
                  <a:lnTo>
                    <a:pt x="29" y="1288"/>
                  </a:lnTo>
                  <a:lnTo>
                    <a:pt x="29" y="1304"/>
                  </a:lnTo>
                  <a:lnTo>
                    <a:pt x="33" y="1322"/>
                  </a:lnTo>
                  <a:lnTo>
                    <a:pt x="40" y="1341"/>
                  </a:lnTo>
                  <a:lnTo>
                    <a:pt x="52" y="1357"/>
                  </a:lnTo>
                  <a:lnTo>
                    <a:pt x="72" y="1367"/>
                  </a:lnTo>
                  <a:lnTo>
                    <a:pt x="98" y="1372"/>
                  </a:lnTo>
                  <a:lnTo>
                    <a:pt x="94" y="1374"/>
                  </a:lnTo>
                  <a:lnTo>
                    <a:pt x="82" y="1378"/>
                  </a:lnTo>
                  <a:lnTo>
                    <a:pt x="66" y="1380"/>
                  </a:lnTo>
                  <a:lnTo>
                    <a:pt x="48" y="1376"/>
                  </a:lnTo>
                  <a:lnTo>
                    <a:pt x="30" y="1364"/>
                  </a:lnTo>
                  <a:lnTo>
                    <a:pt x="14" y="1337"/>
                  </a:lnTo>
                  <a:lnTo>
                    <a:pt x="5" y="1292"/>
                  </a:lnTo>
                  <a:lnTo>
                    <a:pt x="3" y="12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 i="0">
                <a:latin typeface="High Tower Text" panose="02040502050506030303" pitchFamily="18" charset="0"/>
              </a:endParaRPr>
            </a:p>
          </p:txBody>
        </p:sp>
        <p:sp>
          <p:nvSpPr>
            <p:cNvPr id="186481" name="Freeform 113"/>
            <p:cNvSpPr>
              <a:spLocks/>
            </p:cNvSpPr>
            <p:nvPr/>
          </p:nvSpPr>
          <p:spPr bwMode="auto">
            <a:xfrm>
              <a:off x="2514" y="54"/>
              <a:ext cx="567" cy="815"/>
            </a:xfrm>
            <a:custGeom>
              <a:avLst/>
              <a:gdLst>
                <a:gd name="T0" fmla="*/ 0 w 968"/>
                <a:gd name="T1" fmla="*/ 136 h 1769"/>
                <a:gd name="T2" fmla="*/ 727 w 968"/>
                <a:gd name="T3" fmla="*/ 31 h 1769"/>
                <a:gd name="T4" fmla="*/ 728 w 968"/>
                <a:gd name="T5" fmla="*/ 30 h 1769"/>
                <a:gd name="T6" fmla="*/ 733 w 968"/>
                <a:gd name="T7" fmla="*/ 28 h 1769"/>
                <a:gd name="T8" fmla="*/ 739 w 968"/>
                <a:gd name="T9" fmla="*/ 24 h 1769"/>
                <a:gd name="T10" fmla="*/ 747 w 968"/>
                <a:gd name="T11" fmla="*/ 21 h 1769"/>
                <a:gd name="T12" fmla="*/ 758 w 968"/>
                <a:gd name="T13" fmla="*/ 16 h 1769"/>
                <a:gd name="T14" fmla="*/ 770 w 968"/>
                <a:gd name="T15" fmla="*/ 12 h 1769"/>
                <a:gd name="T16" fmla="*/ 784 w 968"/>
                <a:gd name="T17" fmla="*/ 7 h 1769"/>
                <a:gd name="T18" fmla="*/ 800 w 968"/>
                <a:gd name="T19" fmla="*/ 4 h 1769"/>
                <a:gd name="T20" fmla="*/ 816 w 968"/>
                <a:gd name="T21" fmla="*/ 1 h 1769"/>
                <a:gd name="T22" fmla="*/ 834 w 968"/>
                <a:gd name="T23" fmla="*/ 0 h 1769"/>
                <a:gd name="T24" fmla="*/ 853 w 968"/>
                <a:gd name="T25" fmla="*/ 1 h 1769"/>
                <a:gd name="T26" fmla="*/ 872 w 968"/>
                <a:gd name="T27" fmla="*/ 5 h 1769"/>
                <a:gd name="T28" fmla="*/ 893 w 968"/>
                <a:gd name="T29" fmla="*/ 10 h 1769"/>
                <a:gd name="T30" fmla="*/ 913 w 968"/>
                <a:gd name="T31" fmla="*/ 20 h 1769"/>
                <a:gd name="T32" fmla="*/ 933 w 968"/>
                <a:gd name="T33" fmla="*/ 31 h 1769"/>
                <a:gd name="T34" fmla="*/ 954 w 968"/>
                <a:gd name="T35" fmla="*/ 47 h 1769"/>
                <a:gd name="T36" fmla="*/ 968 w 968"/>
                <a:gd name="T37" fmla="*/ 1727 h 1769"/>
                <a:gd name="T38" fmla="*/ 967 w 968"/>
                <a:gd name="T39" fmla="*/ 1728 h 1769"/>
                <a:gd name="T40" fmla="*/ 962 w 968"/>
                <a:gd name="T41" fmla="*/ 1729 h 1769"/>
                <a:gd name="T42" fmla="*/ 955 w 968"/>
                <a:gd name="T43" fmla="*/ 1731 h 1769"/>
                <a:gd name="T44" fmla="*/ 945 w 968"/>
                <a:gd name="T45" fmla="*/ 1735 h 1769"/>
                <a:gd name="T46" fmla="*/ 933 w 968"/>
                <a:gd name="T47" fmla="*/ 1739 h 1769"/>
                <a:gd name="T48" fmla="*/ 919 w 968"/>
                <a:gd name="T49" fmla="*/ 1743 h 1769"/>
                <a:gd name="T50" fmla="*/ 903 w 968"/>
                <a:gd name="T51" fmla="*/ 1747 h 1769"/>
                <a:gd name="T52" fmla="*/ 885 w 968"/>
                <a:gd name="T53" fmla="*/ 1752 h 1769"/>
                <a:gd name="T54" fmla="*/ 865 w 968"/>
                <a:gd name="T55" fmla="*/ 1757 h 1769"/>
                <a:gd name="T56" fmla="*/ 843 w 968"/>
                <a:gd name="T57" fmla="*/ 1760 h 1769"/>
                <a:gd name="T58" fmla="*/ 822 w 968"/>
                <a:gd name="T59" fmla="*/ 1764 h 1769"/>
                <a:gd name="T60" fmla="*/ 797 w 968"/>
                <a:gd name="T61" fmla="*/ 1767 h 1769"/>
                <a:gd name="T62" fmla="*/ 772 w 968"/>
                <a:gd name="T63" fmla="*/ 1768 h 1769"/>
                <a:gd name="T64" fmla="*/ 747 w 968"/>
                <a:gd name="T65" fmla="*/ 1769 h 1769"/>
                <a:gd name="T66" fmla="*/ 720 w 968"/>
                <a:gd name="T67" fmla="*/ 1768 h 1769"/>
                <a:gd name="T68" fmla="*/ 694 w 968"/>
                <a:gd name="T69" fmla="*/ 1766 h 1769"/>
                <a:gd name="T70" fmla="*/ 22 w 968"/>
                <a:gd name="T71" fmla="*/ 1719 h 1769"/>
                <a:gd name="T72" fmla="*/ 0 w 968"/>
                <a:gd name="T73" fmla="*/ 136 h 1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68" h="1769">
                  <a:moveTo>
                    <a:pt x="0" y="136"/>
                  </a:moveTo>
                  <a:lnTo>
                    <a:pt x="727" y="31"/>
                  </a:lnTo>
                  <a:lnTo>
                    <a:pt x="728" y="30"/>
                  </a:lnTo>
                  <a:lnTo>
                    <a:pt x="733" y="28"/>
                  </a:lnTo>
                  <a:lnTo>
                    <a:pt x="739" y="24"/>
                  </a:lnTo>
                  <a:lnTo>
                    <a:pt x="747" y="21"/>
                  </a:lnTo>
                  <a:lnTo>
                    <a:pt x="758" y="16"/>
                  </a:lnTo>
                  <a:lnTo>
                    <a:pt x="770" y="12"/>
                  </a:lnTo>
                  <a:lnTo>
                    <a:pt x="784" y="7"/>
                  </a:lnTo>
                  <a:lnTo>
                    <a:pt x="800" y="4"/>
                  </a:lnTo>
                  <a:lnTo>
                    <a:pt x="816" y="1"/>
                  </a:lnTo>
                  <a:lnTo>
                    <a:pt x="834" y="0"/>
                  </a:lnTo>
                  <a:lnTo>
                    <a:pt x="853" y="1"/>
                  </a:lnTo>
                  <a:lnTo>
                    <a:pt x="872" y="5"/>
                  </a:lnTo>
                  <a:lnTo>
                    <a:pt x="893" y="10"/>
                  </a:lnTo>
                  <a:lnTo>
                    <a:pt x="913" y="20"/>
                  </a:lnTo>
                  <a:lnTo>
                    <a:pt x="933" y="31"/>
                  </a:lnTo>
                  <a:lnTo>
                    <a:pt x="954" y="47"/>
                  </a:lnTo>
                  <a:lnTo>
                    <a:pt x="968" y="1727"/>
                  </a:lnTo>
                  <a:lnTo>
                    <a:pt x="967" y="1728"/>
                  </a:lnTo>
                  <a:lnTo>
                    <a:pt x="962" y="1729"/>
                  </a:lnTo>
                  <a:lnTo>
                    <a:pt x="955" y="1731"/>
                  </a:lnTo>
                  <a:lnTo>
                    <a:pt x="945" y="1735"/>
                  </a:lnTo>
                  <a:lnTo>
                    <a:pt x="933" y="1739"/>
                  </a:lnTo>
                  <a:lnTo>
                    <a:pt x="919" y="1743"/>
                  </a:lnTo>
                  <a:lnTo>
                    <a:pt x="903" y="1747"/>
                  </a:lnTo>
                  <a:lnTo>
                    <a:pt x="885" y="1752"/>
                  </a:lnTo>
                  <a:lnTo>
                    <a:pt x="865" y="1757"/>
                  </a:lnTo>
                  <a:lnTo>
                    <a:pt x="843" y="1760"/>
                  </a:lnTo>
                  <a:lnTo>
                    <a:pt x="822" y="1764"/>
                  </a:lnTo>
                  <a:lnTo>
                    <a:pt x="797" y="1767"/>
                  </a:lnTo>
                  <a:lnTo>
                    <a:pt x="772" y="1768"/>
                  </a:lnTo>
                  <a:lnTo>
                    <a:pt x="747" y="1769"/>
                  </a:lnTo>
                  <a:lnTo>
                    <a:pt x="720" y="1768"/>
                  </a:lnTo>
                  <a:lnTo>
                    <a:pt x="694" y="1766"/>
                  </a:lnTo>
                  <a:lnTo>
                    <a:pt x="22" y="1719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 i="0">
                <a:latin typeface="High Tower Text" panose="02040502050506030303" pitchFamily="18" charset="0"/>
              </a:endParaRPr>
            </a:p>
          </p:txBody>
        </p:sp>
        <p:sp>
          <p:nvSpPr>
            <p:cNvPr id="186482" name="Freeform 114"/>
            <p:cNvSpPr>
              <a:spLocks/>
            </p:cNvSpPr>
            <p:nvPr/>
          </p:nvSpPr>
          <p:spPr bwMode="auto">
            <a:xfrm>
              <a:off x="2510" y="73"/>
              <a:ext cx="458" cy="792"/>
            </a:xfrm>
            <a:custGeom>
              <a:avLst/>
              <a:gdLst>
                <a:gd name="T0" fmla="*/ 738 w 781"/>
                <a:gd name="T1" fmla="*/ 0 h 1718"/>
                <a:gd name="T2" fmla="*/ 781 w 781"/>
                <a:gd name="T3" fmla="*/ 1718 h 1718"/>
                <a:gd name="T4" fmla="*/ 21 w 781"/>
                <a:gd name="T5" fmla="*/ 1686 h 1718"/>
                <a:gd name="T6" fmla="*/ 0 w 781"/>
                <a:gd name="T7" fmla="*/ 111 h 1718"/>
                <a:gd name="T8" fmla="*/ 738 w 781"/>
                <a:gd name="T9" fmla="*/ 0 h 1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1" h="1718">
                  <a:moveTo>
                    <a:pt x="738" y="0"/>
                  </a:moveTo>
                  <a:lnTo>
                    <a:pt x="781" y="1718"/>
                  </a:lnTo>
                  <a:lnTo>
                    <a:pt x="21" y="1686"/>
                  </a:lnTo>
                  <a:lnTo>
                    <a:pt x="0" y="111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rgbClr val="007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 i="0">
                <a:latin typeface="High Tower Text" panose="02040502050506030303" pitchFamily="18" charset="0"/>
              </a:endParaRPr>
            </a:p>
          </p:txBody>
        </p:sp>
        <p:sp>
          <p:nvSpPr>
            <p:cNvPr id="186483" name="Freeform 115"/>
            <p:cNvSpPr>
              <a:spLocks/>
            </p:cNvSpPr>
            <p:nvPr/>
          </p:nvSpPr>
          <p:spPr bwMode="auto">
            <a:xfrm>
              <a:off x="2938" y="61"/>
              <a:ext cx="90" cy="824"/>
            </a:xfrm>
            <a:custGeom>
              <a:avLst/>
              <a:gdLst>
                <a:gd name="T0" fmla="*/ 79 w 152"/>
                <a:gd name="T1" fmla="*/ 12 h 1791"/>
                <a:gd name="T2" fmla="*/ 79 w 152"/>
                <a:gd name="T3" fmla="*/ 85 h 1791"/>
                <a:gd name="T4" fmla="*/ 81 w 152"/>
                <a:gd name="T5" fmla="*/ 280 h 1791"/>
                <a:gd name="T6" fmla="*/ 86 w 152"/>
                <a:gd name="T7" fmla="*/ 555 h 1791"/>
                <a:gd name="T8" fmla="*/ 92 w 152"/>
                <a:gd name="T9" fmla="*/ 870 h 1791"/>
                <a:gd name="T10" fmla="*/ 101 w 152"/>
                <a:gd name="T11" fmla="*/ 1186 h 1791"/>
                <a:gd name="T12" fmla="*/ 114 w 152"/>
                <a:gd name="T13" fmla="*/ 1462 h 1791"/>
                <a:gd name="T14" fmla="*/ 131 w 152"/>
                <a:gd name="T15" fmla="*/ 1658 h 1791"/>
                <a:gd name="T16" fmla="*/ 152 w 152"/>
                <a:gd name="T17" fmla="*/ 1732 h 1791"/>
                <a:gd name="T18" fmla="*/ 33 w 152"/>
                <a:gd name="T19" fmla="*/ 1791 h 1791"/>
                <a:gd name="T20" fmla="*/ 0 w 152"/>
                <a:gd name="T21" fmla="*/ 28 h 1791"/>
                <a:gd name="T22" fmla="*/ 3 w 152"/>
                <a:gd name="T23" fmla="*/ 25 h 1791"/>
                <a:gd name="T24" fmla="*/ 11 w 152"/>
                <a:gd name="T25" fmla="*/ 21 h 1791"/>
                <a:gd name="T26" fmla="*/ 23 w 152"/>
                <a:gd name="T27" fmla="*/ 14 h 1791"/>
                <a:gd name="T28" fmla="*/ 37 w 152"/>
                <a:gd name="T29" fmla="*/ 7 h 1791"/>
                <a:gd name="T30" fmla="*/ 50 w 152"/>
                <a:gd name="T31" fmla="*/ 2 h 1791"/>
                <a:gd name="T32" fmla="*/ 63 w 152"/>
                <a:gd name="T33" fmla="*/ 0 h 1791"/>
                <a:gd name="T34" fmla="*/ 73 w 152"/>
                <a:gd name="T35" fmla="*/ 4 h 1791"/>
                <a:gd name="T36" fmla="*/ 79 w 152"/>
                <a:gd name="T37" fmla="*/ 12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" h="1791">
                  <a:moveTo>
                    <a:pt x="79" y="12"/>
                  </a:moveTo>
                  <a:lnTo>
                    <a:pt x="79" y="85"/>
                  </a:lnTo>
                  <a:lnTo>
                    <a:pt x="81" y="280"/>
                  </a:lnTo>
                  <a:lnTo>
                    <a:pt x="86" y="555"/>
                  </a:lnTo>
                  <a:lnTo>
                    <a:pt x="92" y="870"/>
                  </a:lnTo>
                  <a:lnTo>
                    <a:pt x="101" y="1186"/>
                  </a:lnTo>
                  <a:lnTo>
                    <a:pt x="114" y="1462"/>
                  </a:lnTo>
                  <a:lnTo>
                    <a:pt x="131" y="1658"/>
                  </a:lnTo>
                  <a:lnTo>
                    <a:pt x="152" y="1732"/>
                  </a:lnTo>
                  <a:lnTo>
                    <a:pt x="33" y="1791"/>
                  </a:lnTo>
                  <a:lnTo>
                    <a:pt x="0" y="28"/>
                  </a:lnTo>
                  <a:lnTo>
                    <a:pt x="3" y="25"/>
                  </a:lnTo>
                  <a:lnTo>
                    <a:pt x="11" y="21"/>
                  </a:lnTo>
                  <a:lnTo>
                    <a:pt x="23" y="14"/>
                  </a:lnTo>
                  <a:lnTo>
                    <a:pt x="37" y="7"/>
                  </a:lnTo>
                  <a:lnTo>
                    <a:pt x="50" y="2"/>
                  </a:lnTo>
                  <a:lnTo>
                    <a:pt x="63" y="0"/>
                  </a:lnTo>
                  <a:lnTo>
                    <a:pt x="73" y="4"/>
                  </a:lnTo>
                  <a:lnTo>
                    <a:pt x="79" y="12"/>
                  </a:lnTo>
                  <a:close/>
                </a:path>
              </a:pathLst>
            </a:custGeom>
            <a:solidFill>
              <a:srgbClr val="007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 i="0">
                <a:latin typeface="High Tower Text" panose="02040502050506030303" pitchFamily="18" charset="0"/>
              </a:endParaRPr>
            </a:p>
          </p:txBody>
        </p:sp>
        <p:sp>
          <p:nvSpPr>
            <p:cNvPr id="186484" name="Freeform 116"/>
            <p:cNvSpPr>
              <a:spLocks/>
            </p:cNvSpPr>
            <p:nvPr/>
          </p:nvSpPr>
          <p:spPr bwMode="auto">
            <a:xfrm>
              <a:off x="2961" y="182"/>
              <a:ext cx="129" cy="53"/>
            </a:xfrm>
            <a:custGeom>
              <a:avLst/>
              <a:gdLst>
                <a:gd name="T0" fmla="*/ 4 w 221"/>
                <a:gd name="T1" fmla="*/ 20 h 116"/>
                <a:gd name="T2" fmla="*/ 6 w 221"/>
                <a:gd name="T3" fmla="*/ 20 h 116"/>
                <a:gd name="T4" fmla="*/ 12 w 221"/>
                <a:gd name="T5" fmla="*/ 18 h 116"/>
                <a:gd name="T6" fmla="*/ 20 w 221"/>
                <a:gd name="T7" fmla="*/ 17 h 116"/>
                <a:gd name="T8" fmla="*/ 32 w 221"/>
                <a:gd name="T9" fmla="*/ 15 h 116"/>
                <a:gd name="T10" fmla="*/ 46 w 221"/>
                <a:gd name="T11" fmla="*/ 11 h 116"/>
                <a:gd name="T12" fmla="*/ 61 w 221"/>
                <a:gd name="T13" fmla="*/ 9 h 116"/>
                <a:gd name="T14" fmla="*/ 78 w 221"/>
                <a:gd name="T15" fmla="*/ 7 h 116"/>
                <a:gd name="T16" fmla="*/ 96 w 221"/>
                <a:gd name="T17" fmla="*/ 3 h 116"/>
                <a:gd name="T18" fmla="*/ 115 w 221"/>
                <a:gd name="T19" fmla="*/ 2 h 116"/>
                <a:gd name="T20" fmla="*/ 133 w 221"/>
                <a:gd name="T21" fmla="*/ 1 h 116"/>
                <a:gd name="T22" fmla="*/ 152 w 221"/>
                <a:gd name="T23" fmla="*/ 0 h 116"/>
                <a:gd name="T24" fmla="*/ 169 w 221"/>
                <a:gd name="T25" fmla="*/ 0 h 116"/>
                <a:gd name="T26" fmla="*/ 185 w 221"/>
                <a:gd name="T27" fmla="*/ 2 h 116"/>
                <a:gd name="T28" fmla="*/ 199 w 221"/>
                <a:gd name="T29" fmla="*/ 4 h 116"/>
                <a:gd name="T30" fmla="*/ 212 w 221"/>
                <a:gd name="T31" fmla="*/ 9 h 116"/>
                <a:gd name="T32" fmla="*/ 221 w 221"/>
                <a:gd name="T33" fmla="*/ 15 h 116"/>
                <a:gd name="T34" fmla="*/ 216 w 221"/>
                <a:gd name="T35" fmla="*/ 106 h 116"/>
                <a:gd name="T36" fmla="*/ 214 w 221"/>
                <a:gd name="T37" fmla="*/ 106 h 116"/>
                <a:gd name="T38" fmla="*/ 208 w 221"/>
                <a:gd name="T39" fmla="*/ 104 h 116"/>
                <a:gd name="T40" fmla="*/ 198 w 221"/>
                <a:gd name="T41" fmla="*/ 103 h 116"/>
                <a:gd name="T42" fmla="*/ 185 w 221"/>
                <a:gd name="T43" fmla="*/ 102 h 116"/>
                <a:gd name="T44" fmla="*/ 170 w 221"/>
                <a:gd name="T45" fmla="*/ 101 h 116"/>
                <a:gd name="T46" fmla="*/ 154 w 221"/>
                <a:gd name="T47" fmla="*/ 99 h 116"/>
                <a:gd name="T48" fmla="*/ 136 w 221"/>
                <a:gd name="T49" fmla="*/ 98 h 116"/>
                <a:gd name="T50" fmla="*/ 117 w 221"/>
                <a:gd name="T51" fmla="*/ 96 h 116"/>
                <a:gd name="T52" fmla="*/ 97 w 221"/>
                <a:gd name="T53" fmla="*/ 96 h 116"/>
                <a:gd name="T54" fmla="*/ 78 w 221"/>
                <a:gd name="T55" fmla="*/ 96 h 116"/>
                <a:gd name="T56" fmla="*/ 59 w 221"/>
                <a:gd name="T57" fmla="*/ 98 h 116"/>
                <a:gd name="T58" fmla="*/ 43 w 221"/>
                <a:gd name="T59" fmla="*/ 99 h 116"/>
                <a:gd name="T60" fmla="*/ 28 w 221"/>
                <a:gd name="T61" fmla="*/ 101 h 116"/>
                <a:gd name="T62" fmla="*/ 16 w 221"/>
                <a:gd name="T63" fmla="*/ 104 h 116"/>
                <a:gd name="T64" fmla="*/ 5 w 221"/>
                <a:gd name="T65" fmla="*/ 110 h 116"/>
                <a:gd name="T66" fmla="*/ 0 w 221"/>
                <a:gd name="T67" fmla="*/ 116 h 116"/>
                <a:gd name="T68" fmla="*/ 4 w 221"/>
                <a:gd name="T69" fmla="*/ 2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1" h="116">
                  <a:moveTo>
                    <a:pt x="4" y="20"/>
                  </a:moveTo>
                  <a:lnTo>
                    <a:pt x="6" y="20"/>
                  </a:lnTo>
                  <a:lnTo>
                    <a:pt x="12" y="18"/>
                  </a:lnTo>
                  <a:lnTo>
                    <a:pt x="20" y="17"/>
                  </a:lnTo>
                  <a:lnTo>
                    <a:pt x="32" y="15"/>
                  </a:lnTo>
                  <a:lnTo>
                    <a:pt x="46" y="11"/>
                  </a:lnTo>
                  <a:lnTo>
                    <a:pt x="61" y="9"/>
                  </a:lnTo>
                  <a:lnTo>
                    <a:pt x="78" y="7"/>
                  </a:lnTo>
                  <a:lnTo>
                    <a:pt x="96" y="3"/>
                  </a:lnTo>
                  <a:lnTo>
                    <a:pt x="115" y="2"/>
                  </a:lnTo>
                  <a:lnTo>
                    <a:pt x="133" y="1"/>
                  </a:lnTo>
                  <a:lnTo>
                    <a:pt x="152" y="0"/>
                  </a:lnTo>
                  <a:lnTo>
                    <a:pt x="169" y="0"/>
                  </a:lnTo>
                  <a:lnTo>
                    <a:pt x="185" y="2"/>
                  </a:lnTo>
                  <a:lnTo>
                    <a:pt x="199" y="4"/>
                  </a:lnTo>
                  <a:lnTo>
                    <a:pt x="212" y="9"/>
                  </a:lnTo>
                  <a:lnTo>
                    <a:pt x="221" y="15"/>
                  </a:lnTo>
                  <a:lnTo>
                    <a:pt x="216" y="106"/>
                  </a:lnTo>
                  <a:lnTo>
                    <a:pt x="214" y="106"/>
                  </a:lnTo>
                  <a:lnTo>
                    <a:pt x="208" y="104"/>
                  </a:lnTo>
                  <a:lnTo>
                    <a:pt x="198" y="103"/>
                  </a:lnTo>
                  <a:lnTo>
                    <a:pt x="185" y="102"/>
                  </a:lnTo>
                  <a:lnTo>
                    <a:pt x="170" y="101"/>
                  </a:lnTo>
                  <a:lnTo>
                    <a:pt x="154" y="99"/>
                  </a:lnTo>
                  <a:lnTo>
                    <a:pt x="136" y="98"/>
                  </a:lnTo>
                  <a:lnTo>
                    <a:pt x="117" y="96"/>
                  </a:lnTo>
                  <a:lnTo>
                    <a:pt x="97" y="96"/>
                  </a:lnTo>
                  <a:lnTo>
                    <a:pt x="78" y="96"/>
                  </a:lnTo>
                  <a:lnTo>
                    <a:pt x="59" y="98"/>
                  </a:lnTo>
                  <a:lnTo>
                    <a:pt x="43" y="99"/>
                  </a:lnTo>
                  <a:lnTo>
                    <a:pt x="28" y="101"/>
                  </a:lnTo>
                  <a:lnTo>
                    <a:pt x="16" y="104"/>
                  </a:lnTo>
                  <a:lnTo>
                    <a:pt x="5" y="110"/>
                  </a:lnTo>
                  <a:lnTo>
                    <a:pt x="0" y="116"/>
                  </a:lnTo>
                  <a:lnTo>
                    <a:pt x="4" y="20"/>
                  </a:lnTo>
                  <a:close/>
                </a:path>
              </a:pathLst>
            </a:custGeom>
            <a:solidFill>
              <a:srgbClr val="919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 i="0">
                <a:latin typeface="High Tower Text" panose="02040502050506030303" pitchFamily="18" charset="0"/>
              </a:endParaRPr>
            </a:p>
          </p:txBody>
        </p:sp>
        <p:sp>
          <p:nvSpPr>
            <p:cNvPr id="186485" name="Freeform 117"/>
            <p:cNvSpPr>
              <a:spLocks/>
            </p:cNvSpPr>
            <p:nvPr/>
          </p:nvSpPr>
          <p:spPr bwMode="auto">
            <a:xfrm>
              <a:off x="3002" y="182"/>
              <a:ext cx="69" cy="46"/>
            </a:xfrm>
            <a:custGeom>
              <a:avLst/>
              <a:gdLst>
                <a:gd name="T0" fmla="*/ 0 w 116"/>
                <a:gd name="T1" fmla="*/ 13 h 98"/>
                <a:gd name="T2" fmla="*/ 3 w 116"/>
                <a:gd name="T3" fmla="*/ 14 h 98"/>
                <a:gd name="T4" fmla="*/ 13 w 116"/>
                <a:gd name="T5" fmla="*/ 17 h 98"/>
                <a:gd name="T6" fmla="*/ 25 w 116"/>
                <a:gd name="T7" fmla="*/ 24 h 98"/>
                <a:gd name="T8" fmla="*/ 40 w 116"/>
                <a:gd name="T9" fmla="*/ 32 h 98"/>
                <a:gd name="T10" fmla="*/ 54 w 116"/>
                <a:gd name="T11" fmla="*/ 44 h 98"/>
                <a:gd name="T12" fmla="*/ 66 w 116"/>
                <a:gd name="T13" fmla="*/ 58 h 98"/>
                <a:gd name="T14" fmla="*/ 73 w 116"/>
                <a:gd name="T15" fmla="*/ 74 h 98"/>
                <a:gd name="T16" fmla="*/ 73 w 116"/>
                <a:gd name="T17" fmla="*/ 93 h 98"/>
                <a:gd name="T18" fmla="*/ 116 w 116"/>
                <a:gd name="T19" fmla="*/ 98 h 98"/>
                <a:gd name="T20" fmla="*/ 111 w 116"/>
                <a:gd name="T21" fmla="*/ 8 h 98"/>
                <a:gd name="T22" fmla="*/ 108 w 116"/>
                <a:gd name="T23" fmla="*/ 7 h 98"/>
                <a:gd name="T24" fmla="*/ 103 w 116"/>
                <a:gd name="T25" fmla="*/ 5 h 98"/>
                <a:gd name="T26" fmla="*/ 92 w 116"/>
                <a:gd name="T27" fmla="*/ 2 h 98"/>
                <a:gd name="T28" fmla="*/ 79 w 116"/>
                <a:gd name="T29" fmla="*/ 0 h 98"/>
                <a:gd name="T30" fmla="*/ 63 w 116"/>
                <a:gd name="T31" fmla="*/ 0 h 98"/>
                <a:gd name="T32" fmla="*/ 44 w 116"/>
                <a:gd name="T33" fmla="*/ 1 h 98"/>
                <a:gd name="T34" fmla="*/ 23 w 116"/>
                <a:gd name="T35" fmla="*/ 5 h 98"/>
                <a:gd name="T36" fmla="*/ 0 w 116"/>
                <a:gd name="T37" fmla="*/ 1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6" h="98">
                  <a:moveTo>
                    <a:pt x="0" y="13"/>
                  </a:moveTo>
                  <a:lnTo>
                    <a:pt x="3" y="14"/>
                  </a:lnTo>
                  <a:lnTo>
                    <a:pt x="13" y="17"/>
                  </a:lnTo>
                  <a:lnTo>
                    <a:pt x="25" y="24"/>
                  </a:lnTo>
                  <a:lnTo>
                    <a:pt x="40" y="32"/>
                  </a:lnTo>
                  <a:lnTo>
                    <a:pt x="54" y="44"/>
                  </a:lnTo>
                  <a:lnTo>
                    <a:pt x="66" y="58"/>
                  </a:lnTo>
                  <a:lnTo>
                    <a:pt x="73" y="74"/>
                  </a:lnTo>
                  <a:lnTo>
                    <a:pt x="73" y="93"/>
                  </a:lnTo>
                  <a:lnTo>
                    <a:pt x="116" y="98"/>
                  </a:lnTo>
                  <a:lnTo>
                    <a:pt x="111" y="8"/>
                  </a:lnTo>
                  <a:lnTo>
                    <a:pt x="108" y="7"/>
                  </a:lnTo>
                  <a:lnTo>
                    <a:pt x="103" y="5"/>
                  </a:lnTo>
                  <a:lnTo>
                    <a:pt x="92" y="2"/>
                  </a:lnTo>
                  <a:lnTo>
                    <a:pt x="79" y="0"/>
                  </a:lnTo>
                  <a:lnTo>
                    <a:pt x="63" y="0"/>
                  </a:lnTo>
                  <a:lnTo>
                    <a:pt x="44" y="1"/>
                  </a:lnTo>
                  <a:lnTo>
                    <a:pt x="23" y="5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 i="0">
                <a:latin typeface="High Tower Text" panose="02040502050506030303" pitchFamily="18" charset="0"/>
              </a:endParaRPr>
            </a:p>
          </p:txBody>
        </p:sp>
        <p:sp>
          <p:nvSpPr>
            <p:cNvPr id="186486" name="Freeform 118"/>
            <p:cNvSpPr>
              <a:spLocks/>
            </p:cNvSpPr>
            <p:nvPr/>
          </p:nvSpPr>
          <p:spPr bwMode="auto">
            <a:xfrm>
              <a:off x="2958" y="267"/>
              <a:ext cx="131" cy="19"/>
            </a:xfrm>
            <a:custGeom>
              <a:avLst/>
              <a:gdLst>
                <a:gd name="T0" fmla="*/ 5 w 221"/>
                <a:gd name="T1" fmla="*/ 7 h 41"/>
                <a:gd name="T2" fmla="*/ 7 w 221"/>
                <a:gd name="T3" fmla="*/ 7 h 41"/>
                <a:gd name="T4" fmla="*/ 13 w 221"/>
                <a:gd name="T5" fmla="*/ 6 h 41"/>
                <a:gd name="T6" fmla="*/ 21 w 221"/>
                <a:gd name="T7" fmla="*/ 6 h 41"/>
                <a:gd name="T8" fmla="*/ 32 w 221"/>
                <a:gd name="T9" fmla="*/ 5 h 41"/>
                <a:gd name="T10" fmla="*/ 46 w 221"/>
                <a:gd name="T11" fmla="*/ 4 h 41"/>
                <a:gd name="T12" fmla="*/ 62 w 221"/>
                <a:gd name="T13" fmla="*/ 3 h 41"/>
                <a:gd name="T14" fmla="*/ 80 w 221"/>
                <a:gd name="T15" fmla="*/ 3 h 41"/>
                <a:gd name="T16" fmla="*/ 97 w 221"/>
                <a:gd name="T17" fmla="*/ 1 h 41"/>
                <a:gd name="T18" fmla="*/ 115 w 221"/>
                <a:gd name="T19" fmla="*/ 0 h 41"/>
                <a:gd name="T20" fmla="*/ 134 w 221"/>
                <a:gd name="T21" fmla="*/ 0 h 41"/>
                <a:gd name="T22" fmla="*/ 152 w 221"/>
                <a:gd name="T23" fmla="*/ 0 h 41"/>
                <a:gd name="T24" fmla="*/ 169 w 221"/>
                <a:gd name="T25" fmla="*/ 0 h 41"/>
                <a:gd name="T26" fmla="*/ 186 w 221"/>
                <a:gd name="T27" fmla="*/ 0 h 41"/>
                <a:gd name="T28" fmla="*/ 199 w 221"/>
                <a:gd name="T29" fmla="*/ 1 h 41"/>
                <a:gd name="T30" fmla="*/ 212 w 221"/>
                <a:gd name="T31" fmla="*/ 3 h 41"/>
                <a:gd name="T32" fmla="*/ 221 w 221"/>
                <a:gd name="T33" fmla="*/ 5 h 41"/>
                <a:gd name="T34" fmla="*/ 217 w 221"/>
                <a:gd name="T35" fmla="*/ 37 h 41"/>
                <a:gd name="T36" fmla="*/ 214 w 221"/>
                <a:gd name="T37" fmla="*/ 37 h 41"/>
                <a:gd name="T38" fmla="*/ 209 w 221"/>
                <a:gd name="T39" fmla="*/ 37 h 41"/>
                <a:gd name="T40" fmla="*/ 198 w 221"/>
                <a:gd name="T41" fmla="*/ 36 h 41"/>
                <a:gd name="T42" fmla="*/ 187 w 221"/>
                <a:gd name="T43" fmla="*/ 36 h 41"/>
                <a:gd name="T44" fmla="*/ 172 w 221"/>
                <a:gd name="T45" fmla="*/ 35 h 41"/>
                <a:gd name="T46" fmla="*/ 154 w 221"/>
                <a:gd name="T47" fmla="*/ 35 h 41"/>
                <a:gd name="T48" fmla="*/ 136 w 221"/>
                <a:gd name="T49" fmla="*/ 35 h 41"/>
                <a:gd name="T50" fmla="*/ 118 w 221"/>
                <a:gd name="T51" fmla="*/ 34 h 41"/>
                <a:gd name="T52" fmla="*/ 98 w 221"/>
                <a:gd name="T53" fmla="*/ 34 h 41"/>
                <a:gd name="T54" fmla="*/ 80 w 221"/>
                <a:gd name="T55" fmla="*/ 34 h 41"/>
                <a:gd name="T56" fmla="*/ 61 w 221"/>
                <a:gd name="T57" fmla="*/ 34 h 41"/>
                <a:gd name="T58" fmla="*/ 44 w 221"/>
                <a:gd name="T59" fmla="*/ 35 h 41"/>
                <a:gd name="T60" fmla="*/ 29 w 221"/>
                <a:gd name="T61" fmla="*/ 36 h 41"/>
                <a:gd name="T62" fmla="*/ 16 w 221"/>
                <a:gd name="T63" fmla="*/ 37 h 41"/>
                <a:gd name="T64" fmla="*/ 7 w 221"/>
                <a:gd name="T65" fmla="*/ 38 h 41"/>
                <a:gd name="T66" fmla="*/ 0 w 221"/>
                <a:gd name="T67" fmla="*/ 41 h 41"/>
                <a:gd name="T68" fmla="*/ 5 w 221"/>
                <a:gd name="T6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1" h="41">
                  <a:moveTo>
                    <a:pt x="5" y="7"/>
                  </a:moveTo>
                  <a:lnTo>
                    <a:pt x="7" y="7"/>
                  </a:lnTo>
                  <a:lnTo>
                    <a:pt x="13" y="6"/>
                  </a:lnTo>
                  <a:lnTo>
                    <a:pt x="21" y="6"/>
                  </a:lnTo>
                  <a:lnTo>
                    <a:pt x="32" y="5"/>
                  </a:lnTo>
                  <a:lnTo>
                    <a:pt x="46" y="4"/>
                  </a:lnTo>
                  <a:lnTo>
                    <a:pt x="62" y="3"/>
                  </a:lnTo>
                  <a:lnTo>
                    <a:pt x="80" y="3"/>
                  </a:lnTo>
                  <a:lnTo>
                    <a:pt x="97" y="1"/>
                  </a:lnTo>
                  <a:lnTo>
                    <a:pt x="115" y="0"/>
                  </a:lnTo>
                  <a:lnTo>
                    <a:pt x="134" y="0"/>
                  </a:lnTo>
                  <a:lnTo>
                    <a:pt x="152" y="0"/>
                  </a:lnTo>
                  <a:lnTo>
                    <a:pt x="169" y="0"/>
                  </a:lnTo>
                  <a:lnTo>
                    <a:pt x="186" y="0"/>
                  </a:lnTo>
                  <a:lnTo>
                    <a:pt x="199" y="1"/>
                  </a:lnTo>
                  <a:lnTo>
                    <a:pt x="212" y="3"/>
                  </a:lnTo>
                  <a:lnTo>
                    <a:pt x="221" y="5"/>
                  </a:lnTo>
                  <a:lnTo>
                    <a:pt x="217" y="37"/>
                  </a:lnTo>
                  <a:lnTo>
                    <a:pt x="214" y="37"/>
                  </a:lnTo>
                  <a:lnTo>
                    <a:pt x="209" y="37"/>
                  </a:lnTo>
                  <a:lnTo>
                    <a:pt x="198" y="36"/>
                  </a:lnTo>
                  <a:lnTo>
                    <a:pt x="187" y="36"/>
                  </a:lnTo>
                  <a:lnTo>
                    <a:pt x="172" y="35"/>
                  </a:lnTo>
                  <a:lnTo>
                    <a:pt x="154" y="35"/>
                  </a:lnTo>
                  <a:lnTo>
                    <a:pt x="136" y="35"/>
                  </a:lnTo>
                  <a:lnTo>
                    <a:pt x="118" y="34"/>
                  </a:lnTo>
                  <a:lnTo>
                    <a:pt x="98" y="34"/>
                  </a:lnTo>
                  <a:lnTo>
                    <a:pt x="80" y="34"/>
                  </a:lnTo>
                  <a:lnTo>
                    <a:pt x="61" y="34"/>
                  </a:lnTo>
                  <a:lnTo>
                    <a:pt x="44" y="35"/>
                  </a:lnTo>
                  <a:lnTo>
                    <a:pt x="29" y="36"/>
                  </a:lnTo>
                  <a:lnTo>
                    <a:pt x="16" y="37"/>
                  </a:lnTo>
                  <a:lnTo>
                    <a:pt x="7" y="38"/>
                  </a:lnTo>
                  <a:lnTo>
                    <a:pt x="0" y="41"/>
                  </a:lnTo>
                  <a:lnTo>
                    <a:pt x="5" y="7"/>
                  </a:lnTo>
                  <a:close/>
                </a:path>
              </a:pathLst>
            </a:custGeom>
            <a:solidFill>
              <a:srgbClr val="919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 i="0">
                <a:latin typeface="High Tower Text" panose="02040502050506030303" pitchFamily="18" charset="0"/>
              </a:endParaRPr>
            </a:p>
          </p:txBody>
        </p:sp>
        <p:sp>
          <p:nvSpPr>
            <p:cNvPr id="186487" name="Freeform 119"/>
            <p:cNvSpPr>
              <a:spLocks/>
            </p:cNvSpPr>
            <p:nvPr/>
          </p:nvSpPr>
          <p:spPr bwMode="auto">
            <a:xfrm>
              <a:off x="3001" y="267"/>
              <a:ext cx="68" cy="16"/>
            </a:xfrm>
            <a:custGeom>
              <a:avLst/>
              <a:gdLst>
                <a:gd name="T0" fmla="*/ 0 w 115"/>
                <a:gd name="T1" fmla="*/ 5 h 35"/>
                <a:gd name="T2" fmla="*/ 3 w 115"/>
                <a:gd name="T3" fmla="*/ 5 h 35"/>
                <a:gd name="T4" fmla="*/ 12 w 115"/>
                <a:gd name="T5" fmla="*/ 7 h 35"/>
                <a:gd name="T6" fmla="*/ 25 w 115"/>
                <a:gd name="T7" fmla="*/ 9 h 35"/>
                <a:gd name="T8" fmla="*/ 39 w 115"/>
                <a:gd name="T9" fmla="*/ 12 h 35"/>
                <a:gd name="T10" fmla="*/ 53 w 115"/>
                <a:gd name="T11" fmla="*/ 16 h 35"/>
                <a:gd name="T12" fmla="*/ 64 w 115"/>
                <a:gd name="T13" fmla="*/ 21 h 35"/>
                <a:gd name="T14" fmla="*/ 71 w 115"/>
                <a:gd name="T15" fmla="*/ 27 h 35"/>
                <a:gd name="T16" fmla="*/ 71 w 115"/>
                <a:gd name="T17" fmla="*/ 34 h 35"/>
                <a:gd name="T18" fmla="*/ 115 w 115"/>
                <a:gd name="T19" fmla="*/ 35 h 35"/>
                <a:gd name="T20" fmla="*/ 110 w 115"/>
                <a:gd name="T21" fmla="*/ 4 h 35"/>
                <a:gd name="T22" fmla="*/ 108 w 115"/>
                <a:gd name="T23" fmla="*/ 4 h 35"/>
                <a:gd name="T24" fmla="*/ 102 w 115"/>
                <a:gd name="T25" fmla="*/ 3 h 35"/>
                <a:gd name="T26" fmla="*/ 92 w 115"/>
                <a:gd name="T27" fmla="*/ 1 h 35"/>
                <a:gd name="T28" fmla="*/ 78 w 115"/>
                <a:gd name="T29" fmla="*/ 0 h 35"/>
                <a:gd name="T30" fmla="*/ 62 w 115"/>
                <a:gd name="T31" fmla="*/ 0 h 35"/>
                <a:gd name="T32" fmla="*/ 43 w 115"/>
                <a:gd name="T33" fmla="*/ 0 h 35"/>
                <a:gd name="T34" fmla="*/ 23 w 115"/>
                <a:gd name="T35" fmla="*/ 3 h 35"/>
                <a:gd name="T36" fmla="*/ 0 w 115"/>
                <a:gd name="T37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5" h="35">
                  <a:moveTo>
                    <a:pt x="0" y="5"/>
                  </a:moveTo>
                  <a:lnTo>
                    <a:pt x="3" y="5"/>
                  </a:lnTo>
                  <a:lnTo>
                    <a:pt x="12" y="7"/>
                  </a:lnTo>
                  <a:lnTo>
                    <a:pt x="25" y="9"/>
                  </a:lnTo>
                  <a:lnTo>
                    <a:pt x="39" y="12"/>
                  </a:lnTo>
                  <a:lnTo>
                    <a:pt x="53" y="16"/>
                  </a:lnTo>
                  <a:lnTo>
                    <a:pt x="64" y="21"/>
                  </a:lnTo>
                  <a:lnTo>
                    <a:pt x="71" y="27"/>
                  </a:lnTo>
                  <a:lnTo>
                    <a:pt x="71" y="34"/>
                  </a:lnTo>
                  <a:lnTo>
                    <a:pt x="115" y="35"/>
                  </a:lnTo>
                  <a:lnTo>
                    <a:pt x="110" y="4"/>
                  </a:lnTo>
                  <a:lnTo>
                    <a:pt x="108" y="4"/>
                  </a:lnTo>
                  <a:lnTo>
                    <a:pt x="102" y="3"/>
                  </a:lnTo>
                  <a:lnTo>
                    <a:pt x="92" y="1"/>
                  </a:lnTo>
                  <a:lnTo>
                    <a:pt x="78" y="0"/>
                  </a:lnTo>
                  <a:lnTo>
                    <a:pt x="62" y="0"/>
                  </a:lnTo>
                  <a:lnTo>
                    <a:pt x="43" y="0"/>
                  </a:lnTo>
                  <a:lnTo>
                    <a:pt x="23" y="3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 i="0">
                <a:latin typeface="High Tower Text" panose="02040502050506030303" pitchFamily="18" charset="0"/>
              </a:endParaRPr>
            </a:p>
          </p:txBody>
        </p:sp>
        <p:sp>
          <p:nvSpPr>
            <p:cNvPr id="186488" name="Freeform 120"/>
            <p:cNvSpPr>
              <a:spLocks/>
            </p:cNvSpPr>
            <p:nvPr/>
          </p:nvSpPr>
          <p:spPr bwMode="auto">
            <a:xfrm>
              <a:off x="2963" y="744"/>
              <a:ext cx="126" cy="31"/>
            </a:xfrm>
            <a:custGeom>
              <a:avLst/>
              <a:gdLst>
                <a:gd name="T0" fmla="*/ 5 w 214"/>
                <a:gd name="T1" fmla="*/ 30 h 65"/>
                <a:gd name="T2" fmla="*/ 7 w 214"/>
                <a:gd name="T3" fmla="*/ 30 h 65"/>
                <a:gd name="T4" fmla="*/ 12 w 214"/>
                <a:gd name="T5" fmla="*/ 29 h 65"/>
                <a:gd name="T6" fmla="*/ 21 w 214"/>
                <a:gd name="T7" fmla="*/ 26 h 65"/>
                <a:gd name="T8" fmla="*/ 31 w 214"/>
                <a:gd name="T9" fmla="*/ 24 h 65"/>
                <a:gd name="T10" fmla="*/ 45 w 214"/>
                <a:gd name="T11" fmla="*/ 22 h 65"/>
                <a:gd name="T12" fmla="*/ 60 w 214"/>
                <a:gd name="T13" fmla="*/ 18 h 65"/>
                <a:gd name="T14" fmla="*/ 76 w 214"/>
                <a:gd name="T15" fmla="*/ 16 h 65"/>
                <a:gd name="T16" fmla="*/ 93 w 214"/>
                <a:gd name="T17" fmla="*/ 12 h 65"/>
                <a:gd name="T18" fmla="*/ 112 w 214"/>
                <a:gd name="T19" fmla="*/ 9 h 65"/>
                <a:gd name="T20" fmla="*/ 129 w 214"/>
                <a:gd name="T21" fmla="*/ 7 h 65"/>
                <a:gd name="T22" fmla="*/ 146 w 214"/>
                <a:gd name="T23" fmla="*/ 4 h 65"/>
                <a:gd name="T24" fmla="*/ 164 w 214"/>
                <a:gd name="T25" fmla="*/ 2 h 65"/>
                <a:gd name="T26" fmla="*/ 179 w 214"/>
                <a:gd name="T27" fmla="*/ 1 h 65"/>
                <a:gd name="T28" fmla="*/ 194 w 214"/>
                <a:gd name="T29" fmla="*/ 0 h 65"/>
                <a:gd name="T30" fmla="*/ 205 w 214"/>
                <a:gd name="T31" fmla="*/ 0 h 65"/>
                <a:gd name="T32" fmla="*/ 214 w 214"/>
                <a:gd name="T33" fmla="*/ 1 h 65"/>
                <a:gd name="T34" fmla="*/ 210 w 214"/>
                <a:gd name="T35" fmla="*/ 34 h 65"/>
                <a:gd name="T36" fmla="*/ 207 w 214"/>
                <a:gd name="T37" fmla="*/ 34 h 65"/>
                <a:gd name="T38" fmla="*/ 202 w 214"/>
                <a:gd name="T39" fmla="*/ 35 h 65"/>
                <a:gd name="T40" fmla="*/ 192 w 214"/>
                <a:gd name="T41" fmla="*/ 35 h 65"/>
                <a:gd name="T42" fmla="*/ 180 w 214"/>
                <a:gd name="T43" fmla="*/ 37 h 65"/>
                <a:gd name="T44" fmla="*/ 166 w 214"/>
                <a:gd name="T45" fmla="*/ 38 h 65"/>
                <a:gd name="T46" fmla="*/ 150 w 214"/>
                <a:gd name="T47" fmla="*/ 40 h 65"/>
                <a:gd name="T48" fmla="*/ 131 w 214"/>
                <a:gd name="T49" fmla="*/ 41 h 65"/>
                <a:gd name="T50" fmla="*/ 114 w 214"/>
                <a:gd name="T51" fmla="*/ 44 h 65"/>
                <a:gd name="T52" fmla="*/ 94 w 214"/>
                <a:gd name="T53" fmla="*/ 46 h 65"/>
                <a:gd name="T54" fmla="*/ 76 w 214"/>
                <a:gd name="T55" fmla="*/ 48 h 65"/>
                <a:gd name="T56" fmla="*/ 59 w 214"/>
                <a:gd name="T57" fmla="*/ 50 h 65"/>
                <a:gd name="T58" fmla="*/ 43 w 214"/>
                <a:gd name="T59" fmla="*/ 53 h 65"/>
                <a:gd name="T60" fmla="*/ 28 w 214"/>
                <a:gd name="T61" fmla="*/ 56 h 65"/>
                <a:gd name="T62" fmla="*/ 16 w 214"/>
                <a:gd name="T63" fmla="*/ 60 h 65"/>
                <a:gd name="T64" fmla="*/ 6 w 214"/>
                <a:gd name="T65" fmla="*/ 62 h 65"/>
                <a:gd name="T66" fmla="*/ 0 w 214"/>
                <a:gd name="T67" fmla="*/ 65 h 65"/>
                <a:gd name="T68" fmla="*/ 5 w 214"/>
                <a:gd name="T69" fmla="*/ 3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4" h="65">
                  <a:moveTo>
                    <a:pt x="5" y="30"/>
                  </a:moveTo>
                  <a:lnTo>
                    <a:pt x="7" y="30"/>
                  </a:lnTo>
                  <a:lnTo>
                    <a:pt x="12" y="29"/>
                  </a:lnTo>
                  <a:lnTo>
                    <a:pt x="21" y="26"/>
                  </a:lnTo>
                  <a:lnTo>
                    <a:pt x="31" y="24"/>
                  </a:lnTo>
                  <a:lnTo>
                    <a:pt x="45" y="22"/>
                  </a:lnTo>
                  <a:lnTo>
                    <a:pt x="60" y="18"/>
                  </a:lnTo>
                  <a:lnTo>
                    <a:pt x="76" y="16"/>
                  </a:lnTo>
                  <a:lnTo>
                    <a:pt x="93" y="12"/>
                  </a:lnTo>
                  <a:lnTo>
                    <a:pt x="112" y="9"/>
                  </a:lnTo>
                  <a:lnTo>
                    <a:pt x="129" y="7"/>
                  </a:lnTo>
                  <a:lnTo>
                    <a:pt x="146" y="4"/>
                  </a:lnTo>
                  <a:lnTo>
                    <a:pt x="164" y="2"/>
                  </a:lnTo>
                  <a:lnTo>
                    <a:pt x="179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4" y="1"/>
                  </a:lnTo>
                  <a:lnTo>
                    <a:pt x="210" y="34"/>
                  </a:lnTo>
                  <a:lnTo>
                    <a:pt x="207" y="34"/>
                  </a:lnTo>
                  <a:lnTo>
                    <a:pt x="202" y="35"/>
                  </a:lnTo>
                  <a:lnTo>
                    <a:pt x="192" y="35"/>
                  </a:lnTo>
                  <a:lnTo>
                    <a:pt x="180" y="37"/>
                  </a:lnTo>
                  <a:lnTo>
                    <a:pt x="166" y="38"/>
                  </a:lnTo>
                  <a:lnTo>
                    <a:pt x="150" y="40"/>
                  </a:lnTo>
                  <a:lnTo>
                    <a:pt x="131" y="41"/>
                  </a:lnTo>
                  <a:lnTo>
                    <a:pt x="114" y="44"/>
                  </a:lnTo>
                  <a:lnTo>
                    <a:pt x="94" y="46"/>
                  </a:lnTo>
                  <a:lnTo>
                    <a:pt x="76" y="48"/>
                  </a:lnTo>
                  <a:lnTo>
                    <a:pt x="59" y="50"/>
                  </a:lnTo>
                  <a:lnTo>
                    <a:pt x="43" y="53"/>
                  </a:lnTo>
                  <a:lnTo>
                    <a:pt x="28" y="56"/>
                  </a:lnTo>
                  <a:lnTo>
                    <a:pt x="16" y="60"/>
                  </a:lnTo>
                  <a:lnTo>
                    <a:pt x="6" y="62"/>
                  </a:lnTo>
                  <a:lnTo>
                    <a:pt x="0" y="65"/>
                  </a:lnTo>
                  <a:lnTo>
                    <a:pt x="5" y="30"/>
                  </a:lnTo>
                  <a:close/>
                </a:path>
              </a:pathLst>
            </a:custGeom>
            <a:solidFill>
              <a:srgbClr val="919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 i="0">
                <a:latin typeface="High Tower Text" panose="02040502050506030303" pitchFamily="18" charset="0"/>
              </a:endParaRPr>
            </a:p>
          </p:txBody>
        </p:sp>
        <p:sp>
          <p:nvSpPr>
            <p:cNvPr id="186489" name="Freeform 121"/>
            <p:cNvSpPr>
              <a:spLocks/>
            </p:cNvSpPr>
            <p:nvPr/>
          </p:nvSpPr>
          <p:spPr bwMode="auto">
            <a:xfrm>
              <a:off x="3003" y="746"/>
              <a:ext cx="67" cy="16"/>
            </a:xfrm>
            <a:custGeom>
              <a:avLst/>
              <a:gdLst>
                <a:gd name="T0" fmla="*/ 0 w 113"/>
                <a:gd name="T1" fmla="*/ 15 h 35"/>
                <a:gd name="T2" fmla="*/ 4 w 113"/>
                <a:gd name="T3" fmla="*/ 15 h 35"/>
                <a:gd name="T4" fmla="*/ 13 w 113"/>
                <a:gd name="T5" fmla="*/ 15 h 35"/>
                <a:gd name="T6" fmla="*/ 24 w 113"/>
                <a:gd name="T7" fmla="*/ 16 h 35"/>
                <a:gd name="T8" fmla="*/ 39 w 113"/>
                <a:gd name="T9" fmla="*/ 18 h 35"/>
                <a:gd name="T10" fmla="*/ 52 w 113"/>
                <a:gd name="T11" fmla="*/ 20 h 35"/>
                <a:gd name="T12" fmla="*/ 64 w 113"/>
                <a:gd name="T13" fmla="*/ 23 h 35"/>
                <a:gd name="T14" fmla="*/ 70 w 113"/>
                <a:gd name="T15" fmla="*/ 28 h 35"/>
                <a:gd name="T16" fmla="*/ 70 w 113"/>
                <a:gd name="T17" fmla="*/ 35 h 35"/>
                <a:gd name="T18" fmla="*/ 113 w 113"/>
                <a:gd name="T19" fmla="*/ 31 h 35"/>
                <a:gd name="T20" fmla="*/ 107 w 113"/>
                <a:gd name="T21" fmla="*/ 0 h 35"/>
                <a:gd name="T22" fmla="*/ 105 w 113"/>
                <a:gd name="T23" fmla="*/ 0 h 35"/>
                <a:gd name="T24" fmla="*/ 99 w 113"/>
                <a:gd name="T25" fmla="*/ 0 h 35"/>
                <a:gd name="T26" fmla="*/ 90 w 113"/>
                <a:gd name="T27" fmla="*/ 0 h 35"/>
                <a:gd name="T28" fmla="*/ 76 w 113"/>
                <a:gd name="T29" fmla="*/ 2 h 35"/>
                <a:gd name="T30" fmla="*/ 61 w 113"/>
                <a:gd name="T31" fmla="*/ 3 h 35"/>
                <a:gd name="T32" fmla="*/ 43 w 113"/>
                <a:gd name="T33" fmla="*/ 6 h 35"/>
                <a:gd name="T34" fmla="*/ 22 w 113"/>
                <a:gd name="T35" fmla="*/ 10 h 35"/>
                <a:gd name="T36" fmla="*/ 0 w 113"/>
                <a:gd name="T37" fmla="*/ 1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3" h="35">
                  <a:moveTo>
                    <a:pt x="0" y="15"/>
                  </a:moveTo>
                  <a:lnTo>
                    <a:pt x="4" y="15"/>
                  </a:lnTo>
                  <a:lnTo>
                    <a:pt x="13" y="15"/>
                  </a:lnTo>
                  <a:lnTo>
                    <a:pt x="24" y="16"/>
                  </a:lnTo>
                  <a:lnTo>
                    <a:pt x="39" y="18"/>
                  </a:lnTo>
                  <a:lnTo>
                    <a:pt x="52" y="20"/>
                  </a:lnTo>
                  <a:lnTo>
                    <a:pt x="64" y="23"/>
                  </a:lnTo>
                  <a:lnTo>
                    <a:pt x="70" y="28"/>
                  </a:lnTo>
                  <a:lnTo>
                    <a:pt x="70" y="35"/>
                  </a:lnTo>
                  <a:lnTo>
                    <a:pt x="113" y="31"/>
                  </a:lnTo>
                  <a:lnTo>
                    <a:pt x="107" y="0"/>
                  </a:lnTo>
                  <a:lnTo>
                    <a:pt x="105" y="0"/>
                  </a:lnTo>
                  <a:lnTo>
                    <a:pt x="99" y="0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61" y="3"/>
                  </a:lnTo>
                  <a:lnTo>
                    <a:pt x="43" y="6"/>
                  </a:lnTo>
                  <a:lnTo>
                    <a:pt x="22" y="1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 i="0">
                <a:latin typeface="High Tower Text" panose="02040502050506030303" pitchFamily="18" charset="0"/>
              </a:endParaRPr>
            </a:p>
          </p:txBody>
        </p:sp>
        <p:sp>
          <p:nvSpPr>
            <p:cNvPr id="186490" name="Freeform 122"/>
            <p:cNvSpPr>
              <a:spLocks/>
            </p:cNvSpPr>
            <p:nvPr/>
          </p:nvSpPr>
          <p:spPr bwMode="auto">
            <a:xfrm>
              <a:off x="2496" y="63"/>
              <a:ext cx="429" cy="101"/>
            </a:xfrm>
            <a:custGeom>
              <a:avLst/>
              <a:gdLst>
                <a:gd name="T0" fmla="*/ 730 w 730"/>
                <a:gd name="T1" fmla="*/ 0 h 219"/>
                <a:gd name="T2" fmla="*/ 87 w 730"/>
                <a:gd name="T3" fmla="*/ 95 h 219"/>
                <a:gd name="T4" fmla="*/ 82 w 730"/>
                <a:gd name="T5" fmla="*/ 95 h 219"/>
                <a:gd name="T6" fmla="*/ 72 w 730"/>
                <a:gd name="T7" fmla="*/ 97 h 219"/>
                <a:gd name="T8" fmla="*/ 57 w 730"/>
                <a:gd name="T9" fmla="*/ 101 h 219"/>
                <a:gd name="T10" fmla="*/ 40 w 730"/>
                <a:gd name="T11" fmla="*/ 109 h 219"/>
                <a:gd name="T12" fmla="*/ 22 w 730"/>
                <a:gd name="T13" fmla="*/ 123 h 219"/>
                <a:gd name="T14" fmla="*/ 10 w 730"/>
                <a:gd name="T15" fmla="*/ 145 h 219"/>
                <a:gd name="T16" fmla="*/ 0 w 730"/>
                <a:gd name="T17" fmla="*/ 177 h 219"/>
                <a:gd name="T18" fmla="*/ 0 w 730"/>
                <a:gd name="T19" fmla="*/ 219 h 219"/>
                <a:gd name="T20" fmla="*/ 0 w 730"/>
                <a:gd name="T21" fmla="*/ 215 h 219"/>
                <a:gd name="T22" fmla="*/ 0 w 730"/>
                <a:gd name="T23" fmla="*/ 205 h 219"/>
                <a:gd name="T24" fmla="*/ 3 w 730"/>
                <a:gd name="T25" fmla="*/ 190 h 219"/>
                <a:gd name="T26" fmla="*/ 7 w 730"/>
                <a:gd name="T27" fmla="*/ 173 h 219"/>
                <a:gd name="T28" fmla="*/ 15 w 730"/>
                <a:gd name="T29" fmla="*/ 155 h 219"/>
                <a:gd name="T30" fmla="*/ 28 w 730"/>
                <a:gd name="T31" fmla="*/ 138 h 219"/>
                <a:gd name="T32" fmla="*/ 46 w 730"/>
                <a:gd name="T33" fmla="*/ 124 h 219"/>
                <a:gd name="T34" fmla="*/ 73 w 730"/>
                <a:gd name="T35" fmla="*/ 115 h 219"/>
                <a:gd name="T36" fmla="*/ 79 w 730"/>
                <a:gd name="T37" fmla="*/ 114 h 219"/>
                <a:gd name="T38" fmla="*/ 96 w 730"/>
                <a:gd name="T39" fmla="*/ 112 h 219"/>
                <a:gd name="T40" fmla="*/ 124 w 730"/>
                <a:gd name="T41" fmla="*/ 107 h 219"/>
                <a:gd name="T42" fmla="*/ 159 w 730"/>
                <a:gd name="T43" fmla="*/ 101 h 219"/>
                <a:gd name="T44" fmla="*/ 202 w 730"/>
                <a:gd name="T45" fmla="*/ 93 h 219"/>
                <a:gd name="T46" fmla="*/ 250 w 730"/>
                <a:gd name="T47" fmla="*/ 85 h 219"/>
                <a:gd name="T48" fmla="*/ 303 w 730"/>
                <a:gd name="T49" fmla="*/ 77 h 219"/>
                <a:gd name="T50" fmla="*/ 359 w 730"/>
                <a:gd name="T51" fmla="*/ 68 h 219"/>
                <a:gd name="T52" fmla="*/ 415 w 730"/>
                <a:gd name="T53" fmla="*/ 57 h 219"/>
                <a:gd name="T54" fmla="*/ 472 w 730"/>
                <a:gd name="T55" fmla="*/ 48 h 219"/>
                <a:gd name="T56" fmla="*/ 526 w 730"/>
                <a:gd name="T57" fmla="*/ 38 h 219"/>
                <a:gd name="T58" fmla="*/ 579 w 730"/>
                <a:gd name="T59" fmla="*/ 29 h 219"/>
                <a:gd name="T60" fmla="*/ 626 w 730"/>
                <a:gd name="T61" fmla="*/ 21 h 219"/>
                <a:gd name="T62" fmla="*/ 669 w 730"/>
                <a:gd name="T63" fmla="*/ 12 h 219"/>
                <a:gd name="T64" fmla="*/ 703 w 730"/>
                <a:gd name="T65" fmla="*/ 6 h 219"/>
                <a:gd name="T66" fmla="*/ 730 w 730"/>
                <a:gd name="T67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30" h="219">
                  <a:moveTo>
                    <a:pt x="730" y="0"/>
                  </a:moveTo>
                  <a:lnTo>
                    <a:pt x="87" y="95"/>
                  </a:lnTo>
                  <a:lnTo>
                    <a:pt x="82" y="95"/>
                  </a:lnTo>
                  <a:lnTo>
                    <a:pt x="72" y="97"/>
                  </a:lnTo>
                  <a:lnTo>
                    <a:pt x="57" y="101"/>
                  </a:lnTo>
                  <a:lnTo>
                    <a:pt x="40" y="109"/>
                  </a:lnTo>
                  <a:lnTo>
                    <a:pt x="22" y="123"/>
                  </a:lnTo>
                  <a:lnTo>
                    <a:pt x="10" y="145"/>
                  </a:lnTo>
                  <a:lnTo>
                    <a:pt x="0" y="177"/>
                  </a:lnTo>
                  <a:lnTo>
                    <a:pt x="0" y="219"/>
                  </a:lnTo>
                  <a:lnTo>
                    <a:pt x="0" y="215"/>
                  </a:lnTo>
                  <a:lnTo>
                    <a:pt x="0" y="205"/>
                  </a:lnTo>
                  <a:lnTo>
                    <a:pt x="3" y="190"/>
                  </a:lnTo>
                  <a:lnTo>
                    <a:pt x="7" y="173"/>
                  </a:lnTo>
                  <a:lnTo>
                    <a:pt x="15" y="155"/>
                  </a:lnTo>
                  <a:lnTo>
                    <a:pt x="28" y="138"/>
                  </a:lnTo>
                  <a:lnTo>
                    <a:pt x="46" y="124"/>
                  </a:lnTo>
                  <a:lnTo>
                    <a:pt x="73" y="115"/>
                  </a:lnTo>
                  <a:lnTo>
                    <a:pt x="79" y="114"/>
                  </a:lnTo>
                  <a:lnTo>
                    <a:pt x="96" y="112"/>
                  </a:lnTo>
                  <a:lnTo>
                    <a:pt x="124" y="107"/>
                  </a:lnTo>
                  <a:lnTo>
                    <a:pt x="159" y="101"/>
                  </a:lnTo>
                  <a:lnTo>
                    <a:pt x="202" y="93"/>
                  </a:lnTo>
                  <a:lnTo>
                    <a:pt x="250" y="85"/>
                  </a:lnTo>
                  <a:lnTo>
                    <a:pt x="303" y="77"/>
                  </a:lnTo>
                  <a:lnTo>
                    <a:pt x="359" y="68"/>
                  </a:lnTo>
                  <a:lnTo>
                    <a:pt x="415" y="57"/>
                  </a:lnTo>
                  <a:lnTo>
                    <a:pt x="472" y="48"/>
                  </a:lnTo>
                  <a:lnTo>
                    <a:pt x="526" y="38"/>
                  </a:lnTo>
                  <a:lnTo>
                    <a:pt x="579" y="29"/>
                  </a:lnTo>
                  <a:lnTo>
                    <a:pt x="626" y="21"/>
                  </a:lnTo>
                  <a:lnTo>
                    <a:pt x="669" y="12"/>
                  </a:lnTo>
                  <a:lnTo>
                    <a:pt x="703" y="6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 i="0">
                <a:latin typeface="High Tower Text" panose="02040502050506030303" pitchFamily="18" charset="0"/>
              </a:endParaRPr>
            </a:p>
          </p:txBody>
        </p:sp>
        <p:sp>
          <p:nvSpPr>
            <p:cNvPr id="186492" name="Freeform 124"/>
            <p:cNvSpPr>
              <a:spLocks/>
            </p:cNvSpPr>
            <p:nvPr/>
          </p:nvSpPr>
          <p:spPr bwMode="auto">
            <a:xfrm>
              <a:off x="2586" y="849"/>
              <a:ext cx="495" cy="36"/>
            </a:xfrm>
            <a:custGeom>
              <a:avLst/>
              <a:gdLst>
                <a:gd name="T0" fmla="*/ 4 w 845"/>
                <a:gd name="T1" fmla="*/ 31 h 79"/>
                <a:gd name="T2" fmla="*/ 28 w 845"/>
                <a:gd name="T3" fmla="*/ 28 h 79"/>
                <a:gd name="T4" fmla="*/ 76 w 845"/>
                <a:gd name="T5" fmla="*/ 26 h 79"/>
                <a:gd name="T6" fmla="*/ 144 w 845"/>
                <a:gd name="T7" fmla="*/ 25 h 79"/>
                <a:gd name="T8" fmla="*/ 231 w 845"/>
                <a:gd name="T9" fmla="*/ 26 h 79"/>
                <a:gd name="T10" fmla="*/ 332 w 845"/>
                <a:gd name="T11" fmla="*/ 33 h 79"/>
                <a:gd name="T12" fmla="*/ 449 w 845"/>
                <a:gd name="T13" fmla="*/ 46 h 79"/>
                <a:gd name="T14" fmla="*/ 575 w 845"/>
                <a:gd name="T15" fmla="*/ 65 h 79"/>
                <a:gd name="T16" fmla="*/ 644 w 845"/>
                <a:gd name="T17" fmla="*/ 79 h 79"/>
                <a:gd name="T18" fmla="*/ 659 w 845"/>
                <a:gd name="T19" fmla="*/ 77 h 79"/>
                <a:gd name="T20" fmla="*/ 686 w 845"/>
                <a:gd name="T21" fmla="*/ 73 h 79"/>
                <a:gd name="T22" fmla="*/ 720 w 845"/>
                <a:gd name="T23" fmla="*/ 68 h 79"/>
                <a:gd name="T24" fmla="*/ 756 w 845"/>
                <a:gd name="T25" fmla="*/ 58 h 79"/>
                <a:gd name="T26" fmla="*/ 792 w 845"/>
                <a:gd name="T27" fmla="*/ 46 h 79"/>
                <a:gd name="T28" fmla="*/ 821 w 845"/>
                <a:gd name="T29" fmla="*/ 31 h 79"/>
                <a:gd name="T30" fmla="*/ 840 w 845"/>
                <a:gd name="T31" fmla="*/ 11 h 79"/>
                <a:gd name="T32" fmla="*/ 844 w 845"/>
                <a:gd name="T33" fmla="*/ 0 h 79"/>
                <a:gd name="T34" fmla="*/ 833 w 845"/>
                <a:gd name="T35" fmla="*/ 4 h 79"/>
                <a:gd name="T36" fmla="*/ 814 w 845"/>
                <a:gd name="T37" fmla="*/ 10 h 79"/>
                <a:gd name="T38" fmla="*/ 788 w 845"/>
                <a:gd name="T39" fmla="*/ 18 h 79"/>
                <a:gd name="T40" fmla="*/ 757 w 845"/>
                <a:gd name="T41" fmla="*/ 26 h 79"/>
                <a:gd name="T42" fmla="*/ 724 w 845"/>
                <a:gd name="T43" fmla="*/ 33 h 79"/>
                <a:gd name="T44" fmla="*/ 690 w 845"/>
                <a:gd name="T45" fmla="*/ 38 h 79"/>
                <a:gd name="T46" fmla="*/ 657 w 845"/>
                <a:gd name="T47" fmla="*/ 40 h 79"/>
                <a:gd name="T48" fmla="*/ 638 w 845"/>
                <a:gd name="T49" fmla="*/ 38 h 79"/>
                <a:gd name="T50" fmla="*/ 598 w 845"/>
                <a:gd name="T51" fmla="*/ 34 h 79"/>
                <a:gd name="T52" fmla="*/ 530 w 845"/>
                <a:gd name="T53" fmla="*/ 27 h 79"/>
                <a:gd name="T54" fmla="*/ 442 w 845"/>
                <a:gd name="T55" fmla="*/ 20 h 79"/>
                <a:gd name="T56" fmla="*/ 339 w 845"/>
                <a:gd name="T57" fmla="*/ 15 h 79"/>
                <a:gd name="T58" fmla="*/ 232 w 845"/>
                <a:gd name="T59" fmla="*/ 11 h 79"/>
                <a:gd name="T60" fmla="*/ 129 w 845"/>
                <a:gd name="T61" fmla="*/ 13 h 79"/>
                <a:gd name="T62" fmla="*/ 38 w 845"/>
                <a:gd name="T63" fmla="*/ 23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45" h="79">
                  <a:moveTo>
                    <a:pt x="0" y="31"/>
                  </a:moveTo>
                  <a:lnTo>
                    <a:pt x="4" y="31"/>
                  </a:lnTo>
                  <a:lnTo>
                    <a:pt x="13" y="30"/>
                  </a:lnTo>
                  <a:lnTo>
                    <a:pt x="28" y="28"/>
                  </a:lnTo>
                  <a:lnTo>
                    <a:pt x="50" y="27"/>
                  </a:lnTo>
                  <a:lnTo>
                    <a:pt x="76" y="26"/>
                  </a:lnTo>
                  <a:lnTo>
                    <a:pt x="108" y="25"/>
                  </a:lnTo>
                  <a:lnTo>
                    <a:pt x="144" y="25"/>
                  </a:lnTo>
                  <a:lnTo>
                    <a:pt x="185" y="25"/>
                  </a:lnTo>
                  <a:lnTo>
                    <a:pt x="231" y="26"/>
                  </a:lnTo>
                  <a:lnTo>
                    <a:pt x="279" y="28"/>
                  </a:lnTo>
                  <a:lnTo>
                    <a:pt x="332" y="33"/>
                  </a:lnTo>
                  <a:lnTo>
                    <a:pt x="389" y="38"/>
                  </a:lnTo>
                  <a:lnTo>
                    <a:pt x="449" y="46"/>
                  </a:lnTo>
                  <a:lnTo>
                    <a:pt x="511" y="54"/>
                  </a:lnTo>
                  <a:lnTo>
                    <a:pt x="575" y="65"/>
                  </a:lnTo>
                  <a:lnTo>
                    <a:pt x="642" y="79"/>
                  </a:lnTo>
                  <a:lnTo>
                    <a:pt x="644" y="79"/>
                  </a:lnTo>
                  <a:lnTo>
                    <a:pt x="650" y="78"/>
                  </a:lnTo>
                  <a:lnTo>
                    <a:pt x="659" y="77"/>
                  </a:lnTo>
                  <a:lnTo>
                    <a:pt x="672" y="76"/>
                  </a:lnTo>
                  <a:lnTo>
                    <a:pt x="686" y="73"/>
                  </a:lnTo>
                  <a:lnTo>
                    <a:pt x="703" y="71"/>
                  </a:lnTo>
                  <a:lnTo>
                    <a:pt x="720" y="68"/>
                  </a:lnTo>
                  <a:lnTo>
                    <a:pt x="739" y="63"/>
                  </a:lnTo>
                  <a:lnTo>
                    <a:pt x="756" y="58"/>
                  </a:lnTo>
                  <a:lnTo>
                    <a:pt x="775" y="53"/>
                  </a:lnTo>
                  <a:lnTo>
                    <a:pt x="792" y="46"/>
                  </a:lnTo>
                  <a:lnTo>
                    <a:pt x="807" y="39"/>
                  </a:lnTo>
                  <a:lnTo>
                    <a:pt x="821" y="31"/>
                  </a:lnTo>
                  <a:lnTo>
                    <a:pt x="832" y="22"/>
                  </a:lnTo>
                  <a:lnTo>
                    <a:pt x="840" y="11"/>
                  </a:lnTo>
                  <a:lnTo>
                    <a:pt x="845" y="0"/>
                  </a:lnTo>
                  <a:lnTo>
                    <a:pt x="844" y="0"/>
                  </a:lnTo>
                  <a:lnTo>
                    <a:pt x="839" y="2"/>
                  </a:lnTo>
                  <a:lnTo>
                    <a:pt x="833" y="4"/>
                  </a:lnTo>
                  <a:lnTo>
                    <a:pt x="824" y="7"/>
                  </a:lnTo>
                  <a:lnTo>
                    <a:pt x="814" y="10"/>
                  </a:lnTo>
                  <a:lnTo>
                    <a:pt x="802" y="15"/>
                  </a:lnTo>
                  <a:lnTo>
                    <a:pt x="788" y="18"/>
                  </a:lnTo>
                  <a:lnTo>
                    <a:pt x="773" y="23"/>
                  </a:lnTo>
                  <a:lnTo>
                    <a:pt x="757" y="26"/>
                  </a:lnTo>
                  <a:lnTo>
                    <a:pt x="741" y="30"/>
                  </a:lnTo>
                  <a:lnTo>
                    <a:pt x="724" y="33"/>
                  </a:lnTo>
                  <a:lnTo>
                    <a:pt x="708" y="37"/>
                  </a:lnTo>
                  <a:lnTo>
                    <a:pt x="690" y="38"/>
                  </a:lnTo>
                  <a:lnTo>
                    <a:pt x="673" y="40"/>
                  </a:lnTo>
                  <a:lnTo>
                    <a:pt x="657" y="40"/>
                  </a:lnTo>
                  <a:lnTo>
                    <a:pt x="642" y="39"/>
                  </a:lnTo>
                  <a:lnTo>
                    <a:pt x="638" y="38"/>
                  </a:lnTo>
                  <a:lnTo>
                    <a:pt x="623" y="37"/>
                  </a:lnTo>
                  <a:lnTo>
                    <a:pt x="598" y="34"/>
                  </a:lnTo>
                  <a:lnTo>
                    <a:pt x="568" y="31"/>
                  </a:lnTo>
                  <a:lnTo>
                    <a:pt x="530" y="27"/>
                  </a:lnTo>
                  <a:lnTo>
                    <a:pt x="488" y="24"/>
                  </a:lnTo>
                  <a:lnTo>
                    <a:pt x="442" y="20"/>
                  </a:lnTo>
                  <a:lnTo>
                    <a:pt x="391" y="17"/>
                  </a:lnTo>
                  <a:lnTo>
                    <a:pt x="339" y="15"/>
                  </a:lnTo>
                  <a:lnTo>
                    <a:pt x="285" y="12"/>
                  </a:lnTo>
                  <a:lnTo>
                    <a:pt x="232" y="11"/>
                  </a:lnTo>
                  <a:lnTo>
                    <a:pt x="179" y="12"/>
                  </a:lnTo>
                  <a:lnTo>
                    <a:pt x="129" y="13"/>
                  </a:lnTo>
                  <a:lnTo>
                    <a:pt x="81" y="18"/>
                  </a:lnTo>
                  <a:lnTo>
                    <a:pt x="38" y="23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 i="0">
                <a:latin typeface="High Tower Text" panose="02040502050506030303" pitchFamily="18" charset="0"/>
              </a:endParaRPr>
            </a:p>
          </p:txBody>
        </p:sp>
        <p:sp>
          <p:nvSpPr>
            <p:cNvPr id="186493" name="Freeform 125"/>
            <p:cNvSpPr>
              <a:spLocks/>
            </p:cNvSpPr>
            <p:nvPr/>
          </p:nvSpPr>
          <p:spPr bwMode="auto">
            <a:xfrm>
              <a:off x="3077" y="94"/>
              <a:ext cx="16" cy="740"/>
            </a:xfrm>
            <a:custGeom>
              <a:avLst/>
              <a:gdLst>
                <a:gd name="T0" fmla="*/ 0 w 26"/>
                <a:gd name="T1" fmla="*/ 0 h 1606"/>
                <a:gd name="T2" fmla="*/ 15 w 26"/>
                <a:gd name="T3" fmla="*/ 1606 h 1606"/>
                <a:gd name="T4" fmla="*/ 16 w 26"/>
                <a:gd name="T5" fmla="*/ 1537 h 1606"/>
                <a:gd name="T6" fmla="*/ 19 w 26"/>
                <a:gd name="T7" fmla="*/ 1355 h 1606"/>
                <a:gd name="T8" fmla="*/ 23 w 26"/>
                <a:gd name="T9" fmla="*/ 1098 h 1606"/>
                <a:gd name="T10" fmla="*/ 26 w 26"/>
                <a:gd name="T11" fmla="*/ 802 h 1606"/>
                <a:gd name="T12" fmla="*/ 26 w 26"/>
                <a:gd name="T13" fmla="*/ 508 h 1606"/>
                <a:gd name="T14" fmla="*/ 24 w 26"/>
                <a:gd name="T15" fmla="*/ 251 h 1606"/>
                <a:gd name="T16" fmla="*/ 15 w 26"/>
                <a:gd name="T17" fmla="*/ 69 h 1606"/>
                <a:gd name="T18" fmla="*/ 0 w 26"/>
                <a:gd name="T19" fmla="*/ 0 h 1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1606">
                  <a:moveTo>
                    <a:pt x="0" y="0"/>
                  </a:moveTo>
                  <a:lnTo>
                    <a:pt x="15" y="1606"/>
                  </a:lnTo>
                  <a:lnTo>
                    <a:pt x="16" y="1537"/>
                  </a:lnTo>
                  <a:lnTo>
                    <a:pt x="19" y="1355"/>
                  </a:lnTo>
                  <a:lnTo>
                    <a:pt x="23" y="1098"/>
                  </a:lnTo>
                  <a:lnTo>
                    <a:pt x="26" y="802"/>
                  </a:lnTo>
                  <a:lnTo>
                    <a:pt x="26" y="508"/>
                  </a:lnTo>
                  <a:lnTo>
                    <a:pt x="24" y="251"/>
                  </a:lnTo>
                  <a:lnTo>
                    <a:pt x="15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 i="0">
                <a:latin typeface="High Tower Text" panose="02040502050506030303" pitchFamily="18" charset="0"/>
              </a:endParaRPr>
            </a:p>
          </p:txBody>
        </p:sp>
        <p:sp>
          <p:nvSpPr>
            <p:cNvPr id="186494" name="Freeform 126"/>
            <p:cNvSpPr>
              <a:spLocks/>
            </p:cNvSpPr>
            <p:nvPr/>
          </p:nvSpPr>
          <p:spPr bwMode="auto">
            <a:xfrm>
              <a:off x="2948" y="101"/>
              <a:ext cx="15" cy="740"/>
            </a:xfrm>
            <a:custGeom>
              <a:avLst/>
              <a:gdLst>
                <a:gd name="T0" fmla="*/ 0 w 26"/>
                <a:gd name="T1" fmla="*/ 0 h 1607"/>
                <a:gd name="T2" fmla="*/ 15 w 26"/>
                <a:gd name="T3" fmla="*/ 1607 h 1607"/>
                <a:gd name="T4" fmla="*/ 16 w 26"/>
                <a:gd name="T5" fmla="*/ 1537 h 1607"/>
                <a:gd name="T6" fmla="*/ 19 w 26"/>
                <a:gd name="T7" fmla="*/ 1355 h 1607"/>
                <a:gd name="T8" fmla="*/ 23 w 26"/>
                <a:gd name="T9" fmla="*/ 1099 h 1607"/>
                <a:gd name="T10" fmla="*/ 26 w 26"/>
                <a:gd name="T11" fmla="*/ 803 h 1607"/>
                <a:gd name="T12" fmla="*/ 26 w 26"/>
                <a:gd name="T13" fmla="*/ 508 h 1607"/>
                <a:gd name="T14" fmla="*/ 24 w 26"/>
                <a:gd name="T15" fmla="*/ 251 h 1607"/>
                <a:gd name="T16" fmla="*/ 15 w 26"/>
                <a:gd name="T17" fmla="*/ 69 h 1607"/>
                <a:gd name="T18" fmla="*/ 0 w 26"/>
                <a:gd name="T19" fmla="*/ 0 h 1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1607">
                  <a:moveTo>
                    <a:pt x="0" y="0"/>
                  </a:moveTo>
                  <a:lnTo>
                    <a:pt x="15" y="1607"/>
                  </a:lnTo>
                  <a:lnTo>
                    <a:pt x="16" y="1537"/>
                  </a:lnTo>
                  <a:lnTo>
                    <a:pt x="19" y="1355"/>
                  </a:lnTo>
                  <a:lnTo>
                    <a:pt x="23" y="1099"/>
                  </a:lnTo>
                  <a:lnTo>
                    <a:pt x="26" y="803"/>
                  </a:lnTo>
                  <a:lnTo>
                    <a:pt x="26" y="508"/>
                  </a:lnTo>
                  <a:lnTo>
                    <a:pt x="24" y="251"/>
                  </a:lnTo>
                  <a:lnTo>
                    <a:pt x="15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 i="0">
                <a:latin typeface="High Tower Text" panose="02040502050506030303" pitchFamily="18" charset="0"/>
              </a:endParaRPr>
            </a:p>
          </p:txBody>
        </p:sp>
        <p:sp>
          <p:nvSpPr>
            <p:cNvPr id="186495" name="Freeform 127"/>
            <p:cNvSpPr>
              <a:spLocks/>
            </p:cNvSpPr>
            <p:nvPr/>
          </p:nvSpPr>
          <p:spPr bwMode="auto">
            <a:xfrm>
              <a:off x="2937" y="48"/>
              <a:ext cx="145" cy="40"/>
            </a:xfrm>
            <a:custGeom>
              <a:avLst/>
              <a:gdLst>
                <a:gd name="T0" fmla="*/ 0 w 246"/>
                <a:gd name="T1" fmla="*/ 36 h 87"/>
                <a:gd name="T2" fmla="*/ 3 w 246"/>
                <a:gd name="T3" fmla="*/ 35 h 87"/>
                <a:gd name="T4" fmla="*/ 11 w 246"/>
                <a:gd name="T5" fmla="*/ 32 h 87"/>
                <a:gd name="T6" fmla="*/ 22 w 246"/>
                <a:gd name="T7" fmla="*/ 27 h 87"/>
                <a:gd name="T8" fmla="*/ 37 w 246"/>
                <a:gd name="T9" fmla="*/ 22 h 87"/>
                <a:gd name="T10" fmla="*/ 55 w 246"/>
                <a:gd name="T11" fmla="*/ 17 h 87"/>
                <a:gd name="T12" fmla="*/ 74 w 246"/>
                <a:gd name="T13" fmla="*/ 11 h 87"/>
                <a:gd name="T14" fmla="*/ 96 w 246"/>
                <a:gd name="T15" fmla="*/ 6 h 87"/>
                <a:gd name="T16" fmla="*/ 118 w 246"/>
                <a:gd name="T17" fmla="*/ 3 h 87"/>
                <a:gd name="T18" fmla="*/ 140 w 246"/>
                <a:gd name="T19" fmla="*/ 0 h 87"/>
                <a:gd name="T20" fmla="*/ 162 w 246"/>
                <a:gd name="T21" fmla="*/ 2 h 87"/>
                <a:gd name="T22" fmla="*/ 182 w 246"/>
                <a:gd name="T23" fmla="*/ 5 h 87"/>
                <a:gd name="T24" fmla="*/ 202 w 246"/>
                <a:gd name="T25" fmla="*/ 12 h 87"/>
                <a:gd name="T26" fmla="*/ 218 w 246"/>
                <a:gd name="T27" fmla="*/ 23 h 87"/>
                <a:gd name="T28" fmla="*/ 231 w 246"/>
                <a:gd name="T29" fmla="*/ 40 h 87"/>
                <a:gd name="T30" fmla="*/ 241 w 246"/>
                <a:gd name="T31" fmla="*/ 60 h 87"/>
                <a:gd name="T32" fmla="*/ 246 w 246"/>
                <a:gd name="T33" fmla="*/ 87 h 87"/>
                <a:gd name="T34" fmla="*/ 245 w 246"/>
                <a:gd name="T35" fmla="*/ 86 h 87"/>
                <a:gd name="T36" fmla="*/ 243 w 246"/>
                <a:gd name="T37" fmla="*/ 82 h 87"/>
                <a:gd name="T38" fmla="*/ 240 w 246"/>
                <a:gd name="T39" fmla="*/ 78 h 87"/>
                <a:gd name="T40" fmla="*/ 234 w 246"/>
                <a:gd name="T41" fmla="*/ 72 h 87"/>
                <a:gd name="T42" fmla="*/ 227 w 246"/>
                <a:gd name="T43" fmla="*/ 65 h 87"/>
                <a:gd name="T44" fmla="*/ 219 w 246"/>
                <a:gd name="T45" fmla="*/ 57 h 87"/>
                <a:gd name="T46" fmla="*/ 208 w 246"/>
                <a:gd name="T47" fmla="*/ 49 h 87"/>
                <a:gd name="T48" fmla="*/ 195 w 246"/>
                <a:gd name="T49" fmla="*/ 42 h 87"/>
                <a:gd name="T50" fmla="*/ 180 w 246"/>
                <a:gd name="T51" fmla="*/ 35 h 87"/>
                <a:gd name="T52" fmla="*/ 163 w 246"/>
                <a:gd name="T53" fmla="*/ 29 h 87"/>
                <a:gd name="T54" fmla="*/ 142 w 246"/>
                <a:gd name="T55" fmla="*/ 25 h 87"/>
                <a:gd name="T56" fmla="*/ 120 w 246"/>
                <a:gd name="T57" fmla="*/ 21 h 87"/>
                <a:gd name="T58" fmla="*/ 95 w 246"/>
                <a:gd name="T59" fmla="*/ 21 h 87"/>
                <a:gd name="T60" fmla="*/ 66 w 246"/>
                <a:gd name="T61" fmla="*/ 23 h 87"/>
                <a:gd name="T62" fmla="*/ 35 w 246"/>
                <a:gd name="T63" fmla="*/ 28 h 87"/>
                <a:gd name="T64" fmla="*/ 0 w 246"/>
                <a:gd name="T65" fmla="*/ 36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6" h="87">
                  <a:moveTo>
                    <a:pt x="0" y="36"/>
                  </a:moveTo>
                  <a:lnTo>
                    <a:pt x="3" y="35"/>
                  </a:lnTo>
                  <a:lnTo>
                    <a:pt x="11" y="32"/>
                  </a:lnTo>
                  <a:lnTo>
                    <a:pt x="22" y="27"/>
                  </a:lnTo>
                  <a:lnTo>
                    <a:pt x="37" y="22"/>
                  </a:lnTo>
                  <a:lnTo>
                    <a:pt x="55" y="17"/>
                  </a:lnTo>
                  <a:lnTo>
                    <a:pt x="74" y="11"/>
                  </a:lnTo>
                  <a:lnTo>
                    <a:pt x="96" y="6"/>
                  </a:lnTo>
                  <a:lnTo>
                    <a:pt x="118" y="3"/>
                  </a:lnTo>
                  <a:lnTo>
                    <a:pt x="140" y="0"/>
                  </a:lnTo>
                  <a:lnTo>
                    <a:pt x="162" y="2"/>
                  </a:lnTo>
                  <a:lnTo>
                    <a:pt x="182" y="5"/>
                  </a:lnTo>
                  <a:lnTo>
                    <a:pt x="202" y="12"/>
                  </a:lnTo>
                  <a:lnTo>
                    <a:pt x="218" y="23"/>
                  </a:lnTo>
                  <a:lnTo>
                    <a:pt x="231" y="40"/>
                  </a:lnTo>
                  <a:lnTo>
                    <a:pt x="241" y="60"/>
                  </a:lnTo>
                  <a:lnTo>
                    <a:pt x="246" y="87"/>
                  </a:lnTo>
                  <a:lnTo>
                    <a:pt x="245" y="86"/>
                  </a:lnTo>
                  <a:lnTo>
                    <a:pt x="243" y="82"/>
                  </a:lnTo>
                  <a:lnTo>
                    <a:pt x="240" y="78"/>
                  </a:lnTo>
                  <a:lnTo>
                    <a:pt x="234" y="72"/>
                  </a:lnTo>
                  <a:lnTo>
                    <a:pt x="227" y="65"/>
                  </a:lnTo>
                  <a:lnTo>
                    <a:pt x="219" y="57"/>
                  </a:lnTo>
                  <a:lnTo>
                    <a:pt x="208" y="49"/>
                  </a:lnTo>
                  <a:lnTo>
                    <a:pt x="195" y="42"/>
                  </a:lnTo>
                  <a:lnTo>
                    <a:pt x="180" y="35"/>
                  </a:lnTo>
                  <a:lnTo>
                    <a:pt x="163" y="29"/>
                  </a:lnTo>
                  <a:lnTo>
                    <a:pt x="142" y="25"/>
                  </a:lnTo>
                  <a:lnTo>
                    <a:pt x="120" y="21"/>
                  </a:lnTo>
                  <a:lnTo>
                    <a:pt x="95" y="21"/>
                  </a:lnTo>
                  <a:lnTo>
                    <a:pt x="66" y="23"/>
                  </a:lnTo>
                  <a:lnTo>
                    <a:pt x="35" y="28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 i="0">
                <a:latin typeface="High Tower Text" panose="02040502050506030303" pitchFamily="18" charset="0"/>
              </a:endParaRPr>
            </a:p>
          </p:txBody>
        </p:sp>
      </p:grpSp>
      <p:grpSp>
        <p:nvGrpSpPr>
          <p:cNvPr id="186537" name="Group 169"/>
          <p:cNvGrpSpPr>
            <a:grpSpLocks/>
          </p:cNvGrpSpPr>
          <p:nvPr/>
        </p:nvGrpSpPr>
        <p:grpSpPr bwMode="auto">
          <a:xfrm>
            <a:off x="2414516" y="2839872"/>
            <a:ext cx="915988" cy="895350"/>
            <a:chOff x="2448" y="386"/>
            <a:chExt cx="577" cy="564"/>
          </a:xfrm>
        </p:grpSpPr>
        <p:sp>
          <p:nvSpPr>
            <p:cNvPr id="186496" name="Freeform 128"/>
            <p:cNvSpPr>
              <a:spLocks/>
            </p:cNvSpPr>
            <p:nvPr/>
          </p:nvSpPr>
          <p:spPr bwMode="auto">
            <a:xfrm>
              <a:off x="2458" y="394"/>
              <a:ext cx="566" cy="556"/>
            </a:xfrm>
            <a:custGeom>
              <a:avLst/>
              <a:gdLst>
                <a:gd name="T0" fmla="*/ 776 w 964"/>
                <a:gd name="T1" fmla="*/ 100 h 1206"/>
                <a:gd name="T2" fmla="*/ 784 w 964"/>
                <a:gd name="T3" fmla="*/ 172 h 1206"/>
                <a:gd name="T4" fmla="*/ 800 w 964"/>
                <a:gd name="T5" fmla="*/ 300 h 1206"/>
                <a:gd name="T6" fmla="*/ 823 w 964"/>
                <a:gd name="T7" fmla="*/ 463 h 1206"/>
                <a:gd name="T8" fmla="*/ 850 w 964"/>
                <a:gd name="T9" fmla="*/ 640 h 1206"/>
                <a:gd name="T10" fmla="*/ 880 w 964"/>
                <a:gd name="T11" fmla="*/ 813 h 1206"/>
                <a:gd name="T12" fmla="*/ 913 w 964"/>
                <a:gd name="T13" fmla="*/ 961 h 1206"/>
                <a:gd name="T14" fmla="*/ 947 w 964"/>
                <a:gd name="T15" fmla="*/ 1067 h 1206"/>
                <a:gd name="T16" fmla="*/ 860 w 964"/>
                <a:gd name="T17" fmla="*/ 1206 h 1206"/>
                <a:gd name="T18" fmla="*/ 837 w 964"/>
                <a:gd name="T19" fmla="*/ 1200 h 1206"/>
                <a:gd name="T20" fmla="*/ 774 w 964"/>
                <a:gd name="T21" fmla="*/ 1186 h 1206"/>
                <a:gd name="T22" fmla="*/ 684 w 964"/>
                <a:gd name="T23" fmla="*/ 1167 h 1206"/>
                <a:gd name="T24" fmla="*/ 576 w 964"/>
                <a:gd name="T25" fmla="*/ 1147 h 1206"/>
                <a:gd name="T26" fmla="*/ 462 w 964"/>
                <a:gd name="T27" fmla="*/ 1129 h 1206"/>
                <a:gd name="T28" fmla="*/ 353 w 964"/>
                <a:gd name="T29" fmla="*/ 1117 h 1206"/>
                <a:gd name="T30" fmla="*/ 260 w 964"/>
                <a:gd name="T31" fmla="*/ 1115 h 1206"/>
                <a:gd name="T32" fmla="*/ 194 w 964"/>
                <a:gd name="T33" fmla="*/ 1124 h 1206"/>
                <a:gd name="T34" fmla="*/ 190 w 964"/>
                <a:gd name="T35" fmla="*/ 1086 h 1206"/>
                <a:gd name="T36" fmla="*/ 176 w 964"/>
                <a:gd name="T37" fmla="*/ 983 h 1206"/>
                <a:gd name="T38" fmla="*/ 155 w 964"/>
                <a:gd name="T39" fmla="*/ 838 h 1206"/>
                <a:gd name="T40" fmla="*/ 129 w 964"/>
                <a:gd name="T41" fmla="*/ 670 h 1206"/>
                <a:gd name="T42" fmla="*/ 99 w 964"/>
                <a:gd name="T43" fmla="*/ 499 h 1206"/>
                <a:gd name="T44" fmla="*/ 65 w 964"/>
                <a:gd name="T45" fmla="*/ 346 h 1206"/>
                <a:gd name="T46" fmla="*/ 32 w 964"/>
                <a:gd name="T47" fmla="*/ 232 h 1206"/>
                <a:gd name="T48" fmla="*/ 0 w 964"/>
                <a:gd name="T49" fmla="*/ 176 h 1206"/>
                <a:gd name="T50" fmla="*/ 23 w 964"/>
                <a:gd name="T51" fmla="*/ 163 h 1206"/>
                <a:gd name="T52" fmla="*/ 73 w 964"/>
                <a:gd name="T53" fmla="*/ 127 h 1206"/>
                <a:gd name="T54" fmla="*/ 118 w 964"/>
                <a:gd name="T55" fmla="*/ 72 h 1206"/>
                <a:gd name="T56" fmla="*/ 129 w 964"/>
                <a:gd name="T57" fmla="*/ 0 h 1206"/>
                <a:gd name="T58" fmla="*/ 154 w 964"/>
                <a:gd name="T59" fmla="*/ 4 h 1206"/>
                <a:gd name="T60" fmla="*/ 221 w 964"/>
                <a:gd name="T61" fmla="*/ 15 h 1206"/>
                <a:gd name="T62" fmla="*/ 318 w 964"/>
                <a:gd name="T63" fmla="*/ 31 h 1206"/>
                <a:gd name="T64" fmla="*/ 429 w 964"/>
                <a:gd name="T65" fmla="*/ 48 h 1206"/>
                <a:gd name="T66" fmla="*/ 544 w 964"/>
                <a:gd name="T67" fmla="*/ 64 h 1206"/>
                <a:gd name="T68" fmla="*/ 649 w 964"/>
                <a:gd name="T69" fmla="*/ 79 h 1206"/>
                <a:gd name="T70" fmla="*/ 730 w 964"/>
                <a:gd name="T71" fmla="*/ 88 h 1206"/>
                <a:gd name="T72" fmla="*/ 775 w 964"/>
                <a:gd name="T73" fmla="*/ 89 h 1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64" h="1206">
                  <a:moveTo>
                    <a:pt x="775" y="89"/>
                  </a:moveTo>
                  <a:lnTo>
                    <a:pt x="776" y="100"/>
                  </a:lnTo>
                  <a:lnTo>
                    <a:pt x="780" y="127"/>
                  </a:lnTo>
                  <a:lnTo>
                    <a:pt x="784" y="172"/>
                  </a:lnTo>
                  <a:lnTo>
                    <a:pt x="792" y="231"/>
                  </a:lnTo>
                  <a:lnTo>
                    <a:pt x="800" y="300"/>
                  </a:lnTo>
                  <a:lnTo>
                    <a:pt x="811" y="377"/>
                  </a:lnTo>
                  <a:lnTo>
                    <a:pt x="823" y="463"/>
                  </a:lnTo>
                  <a:lnTo>
                    <a:pt x="836" y="550"/>
                  </a:lnTo>
                  <a:lnTo>
                    <a:pt x="850" y="640"/>
                  </a:lnTo>
                  <a:lnTo>
                    <a:pt x="865" y="728"/>
                  </a:lnTo>
                  <a:lnTo>
                    <a:pt x="880" y="813"/>
                  </a:lnTo>
                  <a:lnTo>
                    <a:pt x="896" y="891"/>
                  </a:lnTo>
                  <a:lnTo>
                    <a:pt x="913" y="961"/>
                  </a:lnTo>
                  <a:lnTo>
                    <a:pt x="930" y="1021"/>
                  </a:lnTo>
                  <a:lnTo>
                    <a:pt x="947" y="1067"/>
                  </a:lnTo>
                  <a:lnTo>
                    <a:pt x="964" y="1097"/>
                  </a:lnTo>
                  <a:lnTo>
                    <a:pt x="860" y="1206"/>
                  </a:lnTo>
                  <a:lnTo>
                    <a:pt x="854" y="1204"/>
                  </a:lnTo>
                  <a:lnTo>
                    <a:pt x="837" y="1200"/>
                  </a:lnTo>
                  <a:lnTo>
                    <a:pt x="809" y="1194"/>
                  </a:lnTo>
                  <a:lnTo>
                    <a:pt x="774" y="1186"/>
                  </a:lnTo>
                  <a:lnTo>
                    <a:pt x="732" y="1177"/>
                  </a:lnTo>
                  <a:lnTo>
                    <a:pt x="684" y="1167"/>
                  </a:lnTo>
                  <a:lnTo>
                    <a:pt x="631" y="1157"/>
                  </a:lnTo>
                  <a:lnTo>
                    <a:pt x="576" y="1147"/>
                  </a:lnTo>
                  <a:lnTo>
                    <a:pt x="519" y="1138"/>
                  </a:lnTo>
                  <a:lnTo>
                    <a:pt x="462" y="1129"/>
                  </a:lnTo>
                  <a:lnTo>
                    <a:pt x="406" y="1123"/>
                  </a:lnTo>
                  <a:lnTo>
                    <a:pt x="353" y="1117"/>
                  </a:lnTo>
                  <a:lnTo>
                    <a:pt x="304" y="1115"/>
                  </a:lnTo>
                  <a:lnTo>
                    <a:pt x="260" y="1115"/>
                  </a:lnTo>
                  <a:lnTo>
                    <a:pt x="223" y="1117"/>
                  </a:lnTo>
                  <a:lnTo>
                    <a:pt x="194" y="1124"/>
                  </a:lnTo>
                  <a:lnTo>
                    <a:pt x="193" y="1113"/>
                  </a:lnTo>
                  <a:lnTo>
                    <a:pt x="190" y="1086"/>
                  </a:lnTo>
                  <a:lnTo>
                    <a:pt x="184" y="1041"/>
                  </a:lnTo>
                  <a:lnTo>
                    <a:pt x="176" y="983"/>
                  </a:lnTo>
                  <a:lnTo>
                    <a:pt x="167" y="915"/>
                  </a:lnTo>
                  <a:lnTo>
                    <a:pt x="155" y="838"/>
                  </a:lnTo>
                  <a:lnTo>
                    <a:pt x="142" y="755"/>
                  </a:lnTo>
                  <a:lnTo>
                    <a:pt x="129" y="670"/>
                  </a:lnTo>
                  <a:lnTo>
                    <a:pt x="114" y="584"/>
                  </a:lnTo>
                  <a:lnTo>
                    <a:pt x="99" y="499"/>
                  </a:lnTo>
                  <a:lnTo>
                    <a:pt x="83" y="420"/>
                  </a:lnTo>
                  <a:lnTo>
                    <a:pt x="65" y="346"/>
                  </a:lnTo>
                  <a:lnTo>
                    <a:pt x="49" y="283"/>
                  </a:lnTo>
                  <a:lnTo>
                    <a:pt x="32" y="232"/>
                  </a:lnTo>
                  <a:lnTo>
                    <a:pt x="16" y="195"/>
                  </a:lnTo>
                  <a:lnTo>
                    <a:pt x="0" y="176"/>
                  </a:lnTo>
                  <a:lnTo>
                    <a:pt x="6" y="172"/>
                  </a:lnTo>
                  <a:lnTo>
                    <a:pt x="23" y="163"/>
                  </a:lnTo>
                  <a:lnTo>
                    <a:pt x="47" y="148"/>
                  </a:lnTo>
                  <a:lnTo>
                    <a:pt x="73" y="127"/>
                  </a:lnTo>
                  <a:lnTo>
                    <a:pt x="99" y="102"/>
                  </a:lnTo>
                  <a:lnTo>
                    <a:pt x="118" y="72"/>
                  </a:lnTo>
                  <a:lnTo>
                    <a:pt x="130" y="38"/>
                  </a:lnTo>
                  <a:lnTo>
                    <a:pt x="129" y="0"/>
                  </a:lnTo>
                  <a:lnTo>
                    <a:pt x="136" y="1"/>
                  </a:lnTo>
                  <a:lnTo>
                    <a:pt x="154" y="4"/>
                  </a:lnTo>
                  <a:lnTo>
                    <a:pt x="183" y="9"/>
                  </a:lnTo>
                  <a:lnTo>
                    <a:pt x="221" y="15"/>
                  </a:lnTo>
                  <a:lnTo>
                    <a:pt x="267" y="23"/>
                  </a:lnTo>
                  <a:lnTo>
                    <a:pt x="318" y="31"/>
                  </a:lnTo>
                  <a:lnTo>
                    <a:pt x="373" y="39"/>
                  </a:lnTo>
                  <a:lnTo>
                    <a:pt x="429" y="48"/>
                  </a:lnTo>
                  <a:lnTo>
                    <a:pt x="488" y="56"/>
                  </a:lnTo>
                  <a:lnTo>
                    <a:pt x="544" y="64"/>
                  </a:lnTo>
                  <a:lnTo>
                    <a:pt x="599" y="72"/>
                  </a:lnTo>
                  <a:lnTo>
                    <a:pt x="649" y="79"/>
                  </a:lnTo>
                  <a:lnTo>
                    <a:pt x="693" y="84"/>
                  </a:lnTo>
                  <a:lnTo>
                    <a:pt x="730" y="88"/>
                  </a:lnTo>
                  <a:lnTo>
                    <a:pt x="758" y="89"/>
                  </a:lnTo>
                  <a:lnTo>
                    <a:pt x="775" y="89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 i="0">
                <a:latin typeface="High Tower Text" panose="02040502050506030303" pitchFamily="18" charset="0"/>
              </a:endParaRPr>
            </a:p>
          </p:txBody>
        </p:sp>
        <p:sp>
          <p:nvSpPr>
            <p:cNvPr id="186497" name="Freeform 129"/>
            <p:cNvSpPr>
              <a:spLocks/>
            </p:cNvSpPr>
            <p:nvPr/>
          </p:nvSpPr>
          <p:spPr bwMode="auto">
            <a:xfrm>
              <a:off x="2483" y="406"/>
              <a:ext cx="411" cy="80"/>
            </a:xfrm>
            <a:custGeom>
              <a:avLst/>
              <a:gdLst>
                <a:gd name="T0" fmla="*/ 700 w 700"/>
                <a:gd name="T1" fmla="*/ 80 h 172"/>
                <a:gd name="T2" fmla="*/ 614 w 700"/>
                <a:gd name="T3" fmla="*/ 172 h 172"/>
                <a:gd name="T4" fmla="*/ 607 w 700"/>
                <a:gd name="T5" fmla="*/ 171 h 172"/>
                <a:gd name="T6" fmla="*/ 590 w 700"/>
                <a:gd name="T7" fmla="*/ 168 h 172"/>
                <a:gd name="T8" fmla="*/ 561 w 700"/>
                <a:gd name="T9" fmla="*/ 165 h 172"/>
                <a:gd name="T10" fmla="*/ 524 w 700"/>
                <a:gd name="T11" fmla="*/ 160 h 172"/>
                <a:gd name="T12" fmla="*/ 479 w 700"/>
                <a:gd name="T13" fmla="*/ 154 h 172"/>
                <a:gd name="T14" fmla="*/ 431 w 700"/>
                <a:gd name="T15" fmla="*/ 149 h 172"/>
                <a:gd name="T16" fmla="*/ 378 w 700"/>
                <a:gd name="T17" fmla="*/ 142 h 172"/>
                <a:gd name="T18" fmla="*/ 323 w 700"/>
                <a:gd name="T19" fmla="*/ 136 h 172"/>
                <a:gd name="T20" fmla="*/ 266 w 700"/>
                <a:gd name="T21" fmla="*/ 130 h 172"/>
                <a:gd name="T22" fmla="*/ 212 w 700"/>
                <a:gd name="T23" fmla="*/ 124 h 172"/>
                <a:gd name="T24" fmla="*/ 160 w 700"/>
                <a:gd name="T25" fmla="*/ 121 h 172"/>
                <a:gd name="T26" fmla="*/ 113 w 700"/>
                <a:gd name="T27" fmla="*/ 118 h 172"/>
                <a:gd name="T28" fmla="*/ 71 w 700"/>
                <a:gd name="T29" fmla="*/ 115 h 172"/>
                <a:gd name="T30" fmla="*/ 38 w 700"/>
                <a:gd name="T31" fmla="*/ 115 h 172"/>
                <a:gd name="T32" fmla="*/ 14 w 700"/>
                <a:gd name="T33" fmla="*/ 118 h 172"/>
                <a:gd name="T34" fmla="*/ 0 w 700"/>
                <a:gd name="T35" fmla="*/ 121 h 172"/>
                <a:gd name="T36" fmla="*/ 91 w 700"/>
                <a:gd name="T37" fmla="*/ 0 h 172"/>
                <a:gd name="T38" fmla="*/ 97 w 700"/>
                <a:gd name="T39" fmla="*/ 1 h 172"/>
                <a:gd name="T40" fmla="*/ 112 w 700"/>
                <a:gd name="T41" fmla="*/ 3 h 172"/>
                <a:gd name="T42" fmla="*/ 136 w 700"/>
                <a:gd name="T43" fmla="*/ 7 h 172"/>
                <a:gd name="T44" fmla="*/ 167 w 700"/>
                <a:gd name="T45" fmla="*/ 13 h 172"/>
                <a:gd name="T46" fmla="*/ 205 w 700"/>
                <a:gd name="T47" fmla="*/ 18 h 172"/>
                <a:gd name="T48" fmla="*/ 248 w 700"/>
                <a:gd name="T49" fmla="*/ 25 h 172"/>
                <a:gd name="T50" fmla="*/ 295 w 700"/>
                <a:gd name="T51" fmla="*/ 32 h 172"/>
                <a:gd name="T52" fmla="*/ 345 w 700"/>
                <a:gd name="T53" fmla="*/ 39 h 172"/>
                <a:gd name="T54" fmla="*/ 396 w 700"/>
                <a:gd name="T55" fmla="*/ 47 h 172"/>
                <a:gd name="T56" fmla="*/ 448 w 700"/>
                <a:gd name="T57" fmla="*/ 54 h 172"/>
                <a:gd name="T58" fmla="*/ 499 w 700"/>
                <a:gd name="T59" fmla="*/ 61 h 172"/>
                <a:gd name="T60" fmla="*/ 548 w 700"/>
                <a:gd name="T61" fmla="*/ 67 h 172"/>
                <a:gd name="T62" fmla="*/ 593 w 700"/>
                <a:gd name="T63" fmla="*/ 73 h 172"/>
                <a:gd name="T64" fmla="*/ 635 w 700"/>
                <a:gd name="T65" fmla="*/ 76 h 172"/>
                <a:gd name="T66" fmla="*/ 672 w 700"/>
                <a:gd name="T67" fmla="*/ 78 h 172"/>
                <a:gd name="T68" fmla="*/ 700 w 700"/>
                <a:gd name="T69" fmla="*/ 8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00" h="172">
                  <a:moveTo>
                    <a:pt x="700" y="80"/>
                  </a:moveTo>
                  <a:lnTo>
                    <a:pt x="614" y="172"/>
                  </a:lnTo>
                  <a:lnTo>
                    <a:pt x="607" y="171"/>
                  </a:lnTo>
                  <a:lnTo>
                    <a:pt x="590" y="168"/>
                  </a:lnTo>
                  <a:lnTo>
                    <a:pt x="561" y="165"/>
                  </a:lnTo>
                  <a:lnTo>
                    <a:pt x="524" y="160"/>
                  </a:lnTo>
                  <a:lnTo>
                    <a:pt x="479" y="154"/>
                  </a:lnTo>
                  <a:lnTo>
                    <a:pt x="431" y="149"/>
                  </a:lnTo>
                  <a:lnTo>
                    <a:pt x="378" y="142"/>
                  </a:lnTo>
                  <a:lnTo>
                    <a:pt x="323" y="136"/>
                  </a:lnTo>
                  <a:lnTo>
                    <a:pt x="266" y="130"/>
                  </a:lnTo>
                  <a:lnTo>
                    <a:pt x="212" y="124"/>
                  </a:lnTo>
                  <a:lnTo>
                    <a:pt x="160" y="121"/>
                  </a:lnTo>
                  <a:lnTo>
                    <a:pt x="113" y="118"/>
                  </a:lnTo>
                  <a:lnTo>
                    <a:pt x="71" y="115"/>
                  </a:lnTo>
                  <a:lnTo>
                    <a:pt x="38" y="115"/>
                  </a:lnTo>
                  <a:lnTo>
                    <a:pt x="14" y="118"/>
                  </a:lnTo>
                  <a:lnTo>
                    <a:pt x="0" y="121"/>
                  </a:lnTo>
                  <a:lnTo>
                    <a:pt x="91" y="0"/>
                  </a:lnTo>
                  <a:lnTo>
                    <a:pt x="97" y="1"/>
                  </a:lnTo>
                  <a:lnTo>
                    <a:pt x="112" y="3"/>
                  </a:lnTo>
                  <a:lnTo>
                    <a:pt x="136" y="7"/>
                  </a:lnTo>
                  <a:lnTo>
                    <a:pt x="167" y="13"/>
                  </a:lnTo>
                  <a:lnTo>
                    <a:pt x="205" y="18"/>
                  </a:lnTo>
                  <a:lnTo>
                    <a:pt x="248" y="25"/>
                  </a:lnTo>
                  <a:lnTo>
                    <a:pt x="295" y="32"/>
                  </a:lnTo>
                  <a:lnTo>
                    <a:pt x="345" y="39"/>
                  </a:lnTo>
                  <a:lnTo>
                    <a:pt x="396" y="47"/>
                  </a:lnTo>
                  <a:lnTo>
                    <a:pt x="448" y="54"/>
                  </a:lnTo>
                  <a:lnTo>
                    <a:pt x="499" y="61"/>
                  </a:lnTo>
                  <a:lnTo>
                    <a:pt x="548" y="67"/>
                  </a:lnTo>
                  <a:lnTo>
                    <a:pt x="593" y="73"/>
                  </a:lnTo>
                  <a:lnTo>
                    <a:pt x="635" y="76"/>
                  </a:lnTo>
                  <a:lnTo>
                    <a:pt x="672" y="78"/>
                  </a:lnTo>
                  <a:lnTo>
                    <a:pt x="700" y="80"/>
                  </a:lnTo>
                  <a:close/>
                </a:path>
              </a:pathLst>
            </a:custGeom>
            <a:solidFill>
              <a:srgbClr val="CC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 i="0">
                <a:latin typeface="High Tower Text" panose="02040502050506030303" pitchFamily="18" charset="0"/>
              </a:endParaRPr>
            </a:p>
          </p:txBody>
        </p:sp>
        <p:sp>
          <p:nvSpPr>
            <p:cNvPr id="186498" name="Freeform 130"/>
            <p:cNvSpPr>
              <a:spLocks/>
            </p:cNvSpPr>
            <p:nvPr/>
          </p:nvSpPr>
          <p:spPr bwMode="auto">
            <a:xfrm>
              <a:off x="2846" y="458"/>
              <a:ext cx="178" cy="492"/>
            </a:xfrm>
            <a:custGeom>
              <a:avLst/>
              <a:gdLst>
                <a:gd name="T0" fmla="*/ 0 w 303"/>
                <a:gd name="T1" fmla="*/ 88 h 1068"/>
                <a:gd name="T2" fmla="*/ 0 w 303"/>
                <a:gd name="T3" fmla="*/ 95 h 1068"/>
                <a:gd name="T4" fmla="*/ 2 w 303"/>
                <a:gd name="T5" fmla="*/ 115 h 1068"/>
                <a:gd name="T6" fmla="*/ 6 w 303"/>
                <a:gd name="T7" fmla="*/ 147 h 1068"/>
                <a:gd name="T8" fmla="*/ 9 w 303"/>
                <a:gd name="T9" fmla="*/ 190 h 1068"/>
                <a:gd name="T10" fmla="*/ 15 w 303"/>
                <a:gd name="T11" fmla="*/ 241 h 1068"/>
                <a:gd name="T12" fmla="*/ 23 w 303"/>
                <a:gd name="T13" fmla="*/ 300 h 1068"/>
                <a:gd name="T14" fmla="*/ 31 w 303"/>
                <a:gd name="T15" fmla="*/ 367 h 1068"/>
                <a:gd name="T16" fmla="*/ 42 w 303"/>
                <a:gd name="T17" fmla="*/ 440 h 1068"/>
                <a:gd name="T18" fmla="*/ 54 w 303"/>
                <a:gd name="T19" fmla="*/ 516 h 1068"/>
                <a:gd name="T20" fmla="*/ 69 w 303"/>
                <a:gd name="T21" fmla="*/ 595 h 1068"/>
                <a:gd name="T22" fmla="*/ 85 w 303"/>
                <a:gd name="T23" fmla="*/ 677 h 1068"/>
                <a:gd name="T24" fmla="*/ 104 w 303"/>
                <a:gd name="T25" fmla="*/ 759 h 1068"/>
                <a:gd name="T26" fmla="*/ 124 w 303"/>
                <a:gd name="T27" fmla="*/ 839 h 1068"/>
                <a:gd name="T28" fmla="*/ 146 w 303"/>
                <a:gd name="T29" fmla="*/ 919 h 1068"/>
                <a:gd name="T30" fmla="*/ 172 w 303"/>
                <a:gd name="T31" fmla="*/ 996 h 1068"/>
                <a:gd name="T32" fmla="*/ 199 w 303"/>
                <a:gd name="T33" fmla="*/ 1068 h 1068"/>
                <a:gd name="T34" fmla="*/ 303 w 303"/>
                <a:gd name="T35" fmla="*/ 959 h 1068"/>
                <a:gd name="T36" fmla="*/ 303 w 303"/>
                <a:gd name="T37" fmla="*/ 959 h 1068"/>
                <a:gd name="T38" fmla="*/ 301 w 303"/>
                <a:gd name="T39" fmla="*/ 957 h 1068"/>
                <a:gd name="T40" fmla="*/ 297 w 303"/>
                <a:gd name="T41" fmla="*/ 953 h 1068"/>
                <a:gd name="T42" fmla="*/ 294 w 303"/>
                <a:gd name="T43" fmla="*/ 944 h 1068"/>
                <a:gd name="T44" fmla="*/ 288 w 303"/>
                <a:gd name="T45" fmla="*/ 930 h 1068"/>
                <a:gd name="T46" fmla="*/ 281 w 303"/>
                <a:gd name="T47" fmla="*/ 909 h 1068"/>
                <a:gd name="T48" fmla="*/ 272 w 303"/>
                <a:gd name="T49" fmla="*/ 879 h 1068"/>
                <a:gd name="T50" fmla="*/ 263 w 303"/>
                <a:gd name="T51" fmla="*/ 839 h 1068"/>
                <a:gd name="T52" fmla="*/ 250 w 303"/>
                <a:gd name="T53" fmla="*/ 789 h 1068"/>
                <a:gd name="T54" fmla="*/ 237 w 303"/>
                <a:gd name="T55" fmla="*/ 725 h 1068"/>
                <a:gd name="T56" fmla="*/ 221 w 303"/>
                <a:gd name="T57" fmla="*/ 647 h 1068"/>
                <a:gd name="T58" fmla="*/ 204 w 303"/>
                <a:gd name="T59" fmla="*/ 555 h 1068"/>
                <a:gd name="T60" fmla="*/ 185 w 303"/>
                <a:gd name="T61" fmla="*/ 444 h 1068"/>
                <a:gd name="T62" fmla="*/ 163 w 303"/>
                <a:gd name="T63" fmla="*/ 317 h 1068"/>
                <a:gd name="T64" fmla="*/ 140 w 303"/>
                <a:gd name="T65" fmla="*/ 169 h 1068"/>
                <a:gd name="T66" fmla="*/ 115 w 303"/>
                <a:gd name="T67" fmla="*/ 0 h 1068"/>
                <a:gd name="T68" fmla="*/ 0 w 303"/>
                <a:gd name="T69" fmla="*/ 88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3" h="1068">
                  <a:moveTo>
                    <a:pt x="0" y="88"/>
                  </a:moveTo>
                  <a:lnTo>
                    <a:pt x="0" y="95"/>
                  </a:lnTo>
                  <a:lnTo>
                    <a:pt x="2" y="115"/>
                  </a:lnTo>
                  <a:lnTo>
                    <a:pt x="6" y="147"/>
                  </a:lnTo>
                  <a:lnTo>
                    <a:pt x="9" y="190"/>
                  </a:lnTo>
                  <a:lnTo>
                    <a:pt x="15" y="241"/>
                  </a:lnTo>
                  <a:lnTo>
                    <a:pt x="23" y="300"/>
                  </a:lnTo>
                  <a:lnTo>
                    <a:pt x="31" y="367"/>
                  </a:lnTo>
                  <a:lnTo>
                    <a:pt x="42" y="440"/>
                  </a:lnTo>
                  <a:lnTo>
                    <a:pt x="54" y="516"/>
                  </a:lnTo>
                  <a:lnTo>
                    <a:pt x="69" y="595"/>
                  </a:lnTo>
                  <a:lnTo>
                    <a:pt x="85" y="677"/>
                  </a:lnTo>
                  <a:lnTo>
                    <a:pt x="104" y="759"/>
                  </a:lnTo>
                  <a:lnTo>
                    <a:pt x="124" y="839"/>
                  </a:lnTo>
                  <a:lnTo>
                    <a:pt x="146" y="919"/>
                  </a:lnTo>
                  <a:lnTo>
                    <a:pt x="172" y="996"/>
                  </a:lnTo>
                  <a:lnTo>
                    <a:pt x="199" y="1068"/>
                  </a:lnTo>
                  <a:lnTo>
                    <a:pt x="303" y="959"/>
                  </a:lnTo>
                  <a:lnTo>
                    <a:pt x="303" y="959"/>
                  </a:lnTo>
                  <a:lnTo>
                    <a:pt x="301" y="957"/>
                  </a:lnTo>
                  <a:lnTo>
                    <a:pt x="297" y="953"/>
                  </a:lnTo>
                  <a:lnTo>
                    <a:pt x="294" y="944"/>
                  </a:lnTo>
                  <a:lnTo>
                    <a:pt x="288" y="930"/>
                  </a:lnTo>
                  <a:lnTo>
                    <a:pt x="281" y="909"/>
                  </a:lnTo>
                  <a:lnTo>
                    <a:pt x="272" y="879"/>
                  </a:lnTo>
                  <a:lnTo>
                    <a:pt x="263" y="839"/>
                  </a:lnTo>
                  <a:lnTo>
                    <a:pt x="250" y="789"/>
                  </a:lnTo>
                  <a:lnTo>
                    <a:pt x="237" y="725"/>
                  </a:lnTo>
                  <a:lnTo>
                    <a:pt x="221" y="647"/>
                  </a:lnTo>
                  <a:lnTo>
                    <a:pt x="204" y="555"/>
                  </a:lnTo>
                  <a:lnTo>
                    <a:pt x="185" y="444"/>
                  </a:lnTo>
                  <a:lnTo>
                    <a:pt x="163" y="317"/>
                  </a:lnTo>
                  <a:lnTo>
                    <a:pt x="140" y="169"/>
                  </a:lnTo>
                  <a:lnTo>
                    <a:pt x="115" y="0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 i="0">
                <a:latin typeface="High Tower Text" panose="02040502050506030303" pitchFamily="18" charset="0"/>
              </a:endParaRPr>
            </a:p>
          </p:txBody>
        </p:sp>
        <p:sp>
          <p:nvSpPr>
            <p:cNvPr id="186499" name="Freeform 131"/>
            <p:cNvSpPr>
              <a:spLocks/>
            </p:cNvSpPr>
            <p:nvPr/>
          </p:nvSpPr>
          <p:spPr bwMode="auto">
            <a:xfrm>
              <a:off x="2836" y="443"/>
              <a:ext cx="54" cy="43"/>
            </a:xfrm>
            <a:custGeom>
              <a:avLst/>
              <a:gdLst>
                <a:gd name="T0" fmla="*/ 91 w 91"/>
                <a:gd name="T1" fmla="*/ 0 h 92"/>
                <a:gd name="T2" fmla="*/ 87 w 91"/>
                <a:gd name="T3" fmla="*/ 2 h 92"/>
                <a:gd name="T4" fmla="*/ 74 w 91"/>
                <a:gd name="T5" fmla="*/ 8 h 92"/>
                <a:gd name="T6" fmla="*/ 57 w 91"/>
                <a:gd name="T7" fmla="*/ 18 h 92"/>
                <a:gd name="T8" fmla="*/ 37 w 91"/>
                <a:gd name="T9" fmla="*/ 29 h 92"/>
                <a:gd name="T10" fmla="*/ 20 w 91"/>
                <a:gd name="T11" fmla="*/ 43 h 92"/>
                <a:gd name="T12" fmla="*/ 6 w 91"/>
                <a:gd name="T13" fmla="*/ 59 h 92"/>
                <a:gd name="T14" fmla="*/ 0 w 91"/>
                <a:gd name="T15" fmla="*/ 76 h 92"/>
                <a:gd name="T16" fmla="*/ 5 w 91"/>
                <a:gd name="T17" fmla="*/ 92 h 92"/>
                <a:gd name="T18" fmla="*/ 91 w 91"/>
                <a:gd name="T1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92">
                  <a:moveTo>
                    <a:pt x="91" y="0"/>
                  </a:moveTo>
                  <a:lnTo>
                    <a:pt x="87" y="2"/>
                  </a:lnTo>
                  <a:lnTo>
                    <a:pt x="74" y="8"/>
                  </a:lnTo>
                  <a:lnTo>
                    <a:pt x="57" y="18"/>
                  </a:lnTo>
                  <a:lnTo>
                    <a:pt x="37" y="29"/>
                  </a:lnTo>
                  <a:lnTo>
                    <a:pt x="20" y="43"/>
                  </a:lnTo>
                  <a:lnTo>
                    <a:pt x="6" y="59"/>
                  </a:lnTo>
                  <a:lnTo>
                    <a:pt x="0" y="76"/>
                  </a:lnTo>
                  <a:lnTo>
                    <a:pt x="5" y="9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 i="0">
                <a:latin typeface="High Tower Text" panose="02040502050506030303" pitchFamily="18" charset="0"/>
              </a:endParaRPr>
            </a:p>
          </p:txBody>
        </p:sp>
        <p:sp>
          <p:nvSpPr>
            <p:cNvPr id="186500" name="Freeform 132"/>
            <p:cNvSpPr>
              <a:spLocks/>
            </p:cNvSpPr>
            <p:nvPr/>
          </p:nvSpPr>
          <p:spPr bwMode="auto">
            <a:xfrm>
              <a:off x="2532" y="386"/>
              <a:ext cx="384" cy="42"/>
            </a:xfrm>
            <a:custGeom>
              <a:avLst/>
              <a:gdLst>
                <a:gd name="T0" fmla="*/ 654 w 654"/>
                <a:gd name="T1" fmla="*/ 91 h 92"/>
                <a:gd name="T2" fmla="*/ 652 w 654"/>
                <a:gd name="T3" fmla="*/ 91 h 92"/>
                <a:gd name="T4" fmla="*/ 648 w 654"/>
                <a:gd name="T5" fmla="*/ 91 h 92"/>
                <a:gd name="T6" fmla="*/ 640 w 654"/>
                <a:gd name="T7" fmla="*/ 92 h 92"/>
                <a:gd name="T8" fmla="*/ 627 w 654"/>
                <a:gd name="T9" fmla="*/ 92 h 92"/>
                <a:gd name="T10" fmla="*/ 611 w 654"/>
                <a:gd name="T11" fmla="*/ 92 h 92"/>
                <a:gd name="T12" fmla="*/ 591 w 654"/>
                <a:gd name="T13" fmla="*/ 92 h 92"/>
                <a:gd name="T14" fmla="*/ 565 w 654"/>
                <a:gd name="T15" fmla="*/ 91 h 92"/>
                <a:gd name="T16" fmla="*/ 534 w 654"/>
                <a:gd name="T17" fmla="*/ 89 h 92"/>
                <a:gd name="T18" fmla="*/ 498 w 654"/>
                <a:gd name="T19" fmla="*/ 86 h 92"/>
                <a:gd name="T20" fmla="*/ 454 w 654"/>
                <a:gd name="T21" fmla="*/ 81 h 92"/>
                <a:gd name="T22" fmla="*/ 406 w 654"/>
                <a:gd name="T23" fmla="*/ 75 h 92"/>
                <a:gd name="T24" fmla="*/ 349 w 654"/>
                <a:gd name="T25" fmla="*/ 68 h 92"/>
                <a:gd name="T26" fmla="*/ 287 w 654"/>
                <a:gd name="T27" fmla="*/ 59 h 92"/>
                <a:gd name="T28" fmla="*/ 216 w 654"/>
                <a:gd name="T29" fmla="*/ 47 h 92"/>
                <a:gd name="T30" fmla="*/ 137 w 654"/>
                <a:gd name="T31" fmla="*/ 35 h 92"/>
                <a:gd name="T32" fmla="*/ 51 w 654"/>
                <a:gd name="T33" fmla="*/ 19 h 92"/>
                <a:gd name="T34" fmla="*/ 49 w 654"/>
                <a:gd name="T35" fmla="*/ 18 h 92"/>
                <a:gd name="T36" fmla="*/ 43 w 654"/>
                <a:gd name="T37" fmla="*/ 16 h 92"/>
                <a:gd name="T38" fmla="*/ 34 w 654"/>
                <a:gd name="T39" fmla="*/ 14 h 92"/>
                <a:gd name="T40" fmla="*/ 24 w 654"/>
                <a:gd name="T41" fmla="*/ 14 h 92"/>
                <a:gd name="T42" fmla="*/ 15 w 654"/>
                <a:gd name="T43" fmla="*/ 15 h 92"/>
                <a:gd name="T44" fmla="*/ 8 w 654"/>
                <a:gd name="T45" fmla="*/ 21 h 92"/>
                <a:gd name="T46" fmla="*/ 5 w 654"/>
                <a:gd name="T47" fmla="*/ 30 h 92"/>
                <a:gd name="T48" fmla="*/ 6 w 654"/>
                <a:gd name="T49" fmla="*/ 44 h 92"/>
                <a:gd name="T50" fmla="*/ 5 w 654"/>
                <a:gd name="T51" fmla="*/ 42 h 92"/>
                <a:gd name="T52" fmla="*/ 1 w 654"/>
                <a:gd name="T53" fmla="*/ 34 h 92"/>
                <a:gd name="T54" fmla="*/ 0 w 654"/>
                <a:gd name="T55" fmla="*/ 24 h 92"/>
                <a:gd name="T56" fmla="*/ 1 w 654"/>
                <a:gd name="T57" fmla="*/ 14 h 92"/>
                <a:gd name="T58" fmla="*/ 7 w 654"/>
                <a:gd name="T59" fmla="*/ 6 h 92"/>
                <a:gd name="T60" fmla="*/ 20 w 654"/>
                <a:gd name="T61" fmla="*/ 0 h 92"/>
                <a:gd name="T62" fmla="*/ 43 w 654"/>
                <a:gd name="T63" fmla="*/ 0 h 92"/>
                <a:gd name="T64" fmla="*/ 76 w 654"/>
                <a:gd name="T65" fmla="*/ 8 h 92"/>
                <a:gd name="T66" fmla="*/ 80 w 654"/>
                <a:gd name="T67" fmla="*/ 9 h 92"/>
                <a:gd name="T68" fmla="*/ 91 w 654"/>
                <a:gd name="T69" fmla="*/ 12 h 92"/>
                <a:gd name="T70" fmla="*/ 109 w 654"/>
                <a:gd name="T71" fmla="*/ 15 h 92"/>
                <a:gd name="T72" fmla="*/ 132 w 654"/>
                <a:gd name="T73" fmla="*/ 20 h 92"/>
                <a:gd name="T74" fmla="*/ 160 w 654"/>
                <a:gd name="T75" fmla="*/ 26 h 92"/>
                <a:gd name="T76" fmla="*/ 194 w 654"/>
                <a:gd name="T77" fmla="*/ 31 h 92"/>
                <a:gd name="T78" fmla="*/ 232 w 654"/>
                <a:gd name="T79" fmla="*/ 38 h 92"/>
                <a:gd name="T80" fmla="*/ 273 w 654"/>
                <a:gd name="T81" fmla="*/ 45 h 92"/>
                <a:gd name="T82" fmla="*/ 317 w 654"/>
                <a:gd name="T83" fmla="*/ 53 h 92"/>
                <a:gd name="T84" fmla="*/ 363 w 654"/>
                <a:gd name="T85" fmla="*/ 60 h 92"/>
                <a:gd name="T86" fmla="*/ 410 w 654"/>
                <a:gd name="T87" fmla="*/ 67 h 92"/>
                <a:gd name="T88" fmla="*/ 460 w 654"/>
                <a:gd name="T89" fmla="*/ 74 h 92"/>
                <a:gd name="T90" fmla="*/ 510 w 654"/>
                <a:gd name="T91" fmla="*/ 80 h 92"/>
                <a:gd name="T92" fmla="*/ 558 w 654"/>
                <a:gd name="T93" fmla="*/ 84 h 92"/>
                <a:gd name="T94" fmla="*/ 606 w 654"/>
                <a:gd name="T95" fmla="*/ 89 h 92"/>
                <a:gd name="T96" fmla="*/ 654 w 654"/>
                <a:gd name="T97" fmla="*/ 9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54" h="92">
                  <a:moveTo>
                    <a:pt x="654" y="91"/>
                  </a:moveTo>
                  <a:lnTo>
                    <a:pt x="652" y="91"/>
                  </a:lnTo>
                  <a:lnTo>
                    <a:pt x="648" y="91"/>
                  </a:lnTo>
                  <a:lnTo>
                    <a:pt x="640" y="92"/>
                  </a:lnTo>
                  <a:lnTo>
                    <a:pt x="627" y="92"/>
                  </a:lnTo>
                  <a:lnTo>
                    <a:pt x="611" y="92"/>
                  </a:lnTo>
                  <a:lnTo>
                    <a:pt x="591" y="92"/>
                  </a:lnTo>
                  <a:lnTo>
                    <a:pt x="565" y="91"/>
                  </a:lnTo>
                  <a:lnTo>
                    <a:pt x="534" y="89"/>
                  </a:lnTo>
                  <a:lnTo>
                    <a:pt x="498" y="86"/>
                  </a:lnTo>
                  <a:lnTo>
                    <a:pt x="454" y="81"/>
                  </a:lnTo>
                  <a:lnTo>
                    <a:pt x="406" y="75"/>
                  </a:lnTo>
                  <a:lnTo>
                    <a:pt x="349" y="68"/>
                  </a:lnTo>
                  <a:lnTo>
                    <a:pt x="287" y="59"/>
                  </a:lnTo>
                  <a:lnTo>
                    <a:pt x="216" y="47"/>
                  </a:lnTo>
                  <a:lnTo>
                    <a:pt x="137" y="35"/>
                  </a:lnTo>
                  <a:lnTo>
                    <a:pt x="51" y="19"/>
                  </a:lnTo>
                  <a:lnTo>
                    <a:pt x="49" y="18"/>
                  </a:lnTo>
                  <a:lnTo>
                    <a:pt x="43" y="16"/>
                  </a:lnTo>
                  <a:lnTo>
                    <a:pt x="34" y="14"/>
                  </a:lnTo>
                  <a:lnTo>
                    <a:pt x="24" y="14"/>
                  </a:lnTo>
                  <a:lnTo>
                    <a:pt x="15" y="15"/>
                  </a:lnTo>
                  <a:lnTo>
                    <a:pt x="8" y="21"/>
                  </a:lnTo>
                  <a:lnTo>
                    <a:pt x="5" y="30"/>
                  </a:lnTo>
                  <a:lnTo>
                    <a:pt x="6" y="44"/>
                  </a:lnTo>
                  <a:lnTo>
                    <a:pt x="5" y="42"/>
                  </a:lnTo>
                  <a:lnTo>
                    <a:pt x="1" y="34"/>
                  </a:lnTo>
                  <a:lnTo>
                    <a:pt x="0" y="24"/>
                  </a:lnTo>
                  <a:lnTo>
                    <a:pt x="1" y="14"/>
                  </a:lnTo>
                  <a:lnTo>
                    <a:pt x="7" y="6"/>
                  </a:lnTo>
                  <a:lnTo>
                    <a:pt x="20" y="0"/>
                  </a:lnTo>
                  <a:lnTo>
                    <a:pt x="43" y="0"/>
                  </a:lnTo>
                  <a:lnTo>
                    <a:pt x="76" y="8"/>
                  </a:lnTo>
                  <a:lnTo>
                    <a:pt x="80" y="9"/>
                  </a:lnTo>
                  <a:lnTo>
                    <a:pt x="91" y="12"/>
                  </a:lnTo>
                  <a:lnTo>
                    <a:pt x="109" y="15"/>
                  </a:lnTo>
                  <a:lnTo>
                    <a:pt x="132" y="20"/>
                  </a:lnTo>
                  <a:lnTo>
                    <a:pt x="160" y="26"/>
                  </a:lnTo>
                  <a:lnTo>
                    <a:pt x="194" y="31"/>
                  </a:lnTo>
                  <a:lnTo>
                    <a:pt x="232" y="38"/>
                  </a:lnTo>
                  <a:lnTo>
                    <a:pt x="273" y="45"/>
                  </a:lnTo>
                  <a:lnTo>
                    <a:pt x="317" y="53"/>
                  </a:lnTo>
                  <a:lnTo>
                    <a:pt x="363" y="60"/>
                  </a:lnTo>
                  <a:lnTo>
                    <a:pt x="410" y="67"/>
                  </a:lnTo>
                  <a:lnTo>
                    <a:pt x="460" y="74"/>
                  </a:lnTo>
                  <a:lnTo>
                    <a:pt x="510" y="80"/>
                  </a:lnTo>
                  <a:lnTo>
                    <a:pt x="558" y="84"/>
                  </a:lnTo>
                  <a:lnTo>
                    <a:pt x="606" y="89"/>
                  </a:lnTo>
                  <a:lnTo>
                    <a:pt x="654" y="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 i="0">
                <a:latin typeface="High Tower Text" panose="02040502050506030303" pitchFamily="18" charset="0"/>
              </a:endParaRPr>
            </a:p>
          </p:txBody>
        </p:sp>
        <p:sp>
          <p:nvSpPr>
            <p:cNvPr id="186501" name="Freeform 133"/>
            <p:cNvSpPr>
              <a:spLocks/>
            </p:cNvSpPr>
            <p:nvPr/>
          </p:nvSpPr>
          <p:spPr bwMode="auto">
            <a:xfrm>
              <a:off x="2448" y="458"/>
              <a:ext cx="396" cy="29"/>
            </a:xfrm>
            <a:custGeom>
              <a:avLst/>
              <a:gdLst>
                <a:gd name="T0" fmla="*/ 674 w 674"/>
                <a:gd name="T1" fmla="*/ 59 h 62"/>
                <a:gd name="T2" fmla="*/ 667 w 674"/>
                <a:gd name="T3" fmla="*/ 58 h 62"/>
                <a:gd name="T4" fmla="*/ 649 w 674"/>
                <a:gd name="T5" fmla="*/ 55 h 62"/>
                <a:gd name="T6" fmla="*/ 620 w 674"/>
                <a:gd name="T7" fmla="*/ 51 h 62"/>
                <a:gd name="T8" fmla="*/ 582 w 674"/>
                <a:gd name="T9" fmla="*/ 45 h 62"/>
                <a:gd name="T10" fmla="*/ 536 w 674"/>
                <a:gd name="T11" fmla="*/ 38 h 62"/>
                <a:gd name="T12" fmla="*/ 484 w 674"/>
                <a:gd name="T13" fmla="*/ 31 h 62"/>
                <a:gd name="T14" fmla="*/ 429 w 674"/>
                <a:gd name="T15" fmla="*/ 24 h 62"/>
                <a:gd name="T16" fmla="*/ 371 w 674"/>
                <a:gd name="T17" fmla="*/ 17 h 62"/>
                <a:gd name="T18" fmla="*/ 312 w 674"/>
                <a:gd name="T19" fmla="*/ 11 h 62"/>
                <a:gd name="T20" fmla="*/ 254 w 674"/>
                <a:gd name="T21" fmla="*/ 6 h 62"/>
                <a:gd name="T22" fmla="*/ 197 w 674"/>
                <a:gd name="T23" fmla="*/ 2 h 62"/>
                <a:gd name="T24" fmla="*/ 145 w 674"/>
                <a:gd name="T25" fmla="*/ 0 h 62"/>
                <a:gd name="T26" fmla="*/ 98 w 674"/>
                <a:gd name="T27" fmla="*/ 0 h 62"/>
                <a:gd name="T28" fmla="*/ 59 w 674"/>
                <a:gd name="T29" fmla="*/ 2 h 62"/>
                <a:gd name="T30" fmla="*/ 27 w 674"/>
                <a:gd name="T31" fmla="*/ 8 h 62"/>
                <a:gd name="T32" fmla="*/ 6 w 674"/>
                <a:gd name="T33" fmla="*/ 16 h 62"/>
                <a:gd name="T34" fmla="*/ 5 w 674"/>
                <a:gd name="T35" fmla="*/ 17 h 62"/>
                <a:gd name="T36" fmla="*/ 4 w 674"/>
                <a:gd name="T37" fmla="*/ 18 h 62"/>
                <a:gd name="T38" fmla="*/ 1 w 674"/>
                <a:gd name="T39" fmla="*/ 22 h 62"/>
                <a:gd name="T40" fmla="*/ 0 w 674"/>
                <a:gd name="T41" fmla="*/ 26 h 62"/>
                <a:gd name="T42" fmla="*/ 0 w 674"/>
                <a:gd name="T43" fmla="*/ 33 h 62"/>
                <a:gd name="T44" fmla="*/ 2 w 674"/>
                <a:gd name="T45" fmla="*/ 41 h 62"/>
                <a:gd name="T46" fmla="*/ 9 w 674"/>
                <a:gd name="T47" fmla="*/ 51 h 62"/>
                <a:gd name="T48" fmla="*/ 20 w 674"/>
                <a:gd name="T49" fmla="*/ 62 h 62"/>
                <a:gd name="T50" fmla="*/ 19 w 674"/>
                <a:gd name="T51" fmla="*/ 61 h 62"/>
                <a:gd name="T52" fmla="*/ 19 w 674"/>
                <a:gd name="T53" fmla="*/ 56 h 62"/>
                <a:gd name="T54" fmla="*/ 17 w 674"/>
                <a:gd name="T55" fmla="*/ 49 h 62"/>
                <a:gd name="T56" fmla="*/ 19 w 674"/>
                <a:gd name="T57" fmla="*/ 43 h 62"/>
                <a:gd name="T58" fmla="*/ 23 w 674"/>
                <a:gd name="T59" fmla="*/ 36 h 62"/>
                <a:gd name="T60" fmla="*/ 31 w 674"/>
                <a:gd name="T61" fmla="*/ 29 h 62"/>
                <a:gd name="T62" fmla="*/ 45 w 674"/>
                <a:gd name="T63" fmla="*/ 24 h 62"/>
                <a:gd name="T64" fmla="*/ 65 w 674"/>
                <a:gd name="T65" fmla="*/ 23 h 62"/>
                <a:gd name="T66" fmla="*/ 66 w 674"/>
                <a:gd name="T67" fmla="*/ 23 h 62"/>
                <a:gd name="T68" fmla="*/ 72 w 674"/>
                <a:gd name="T69" fmla="*/ 22 h 62"/>
                <a:gd name="T70" fmla="*/ 81 w 674"/>
                <a:gd name="T71" fmla="*/ 22 h 62"/>
                <a:gd name="T72" fmla="*/ 93 w 674"/>
                <a:gd name="T73" fmla="*/ 21 h 62"/>
                <a:gd name="T74" fmla="*/ 111 w 674"/>
                <a:gd name="T75" fmla="*/ 20 h 62"/>
                <a:gd name="T76" fmla="*/ 134 w 674"/>
                <a:gd name="T77" fmla="*/ 20 h 62"/>
                <a:gd name="T78" fmla="*/ 160 w 674"/>
                <a:gd name="T79" fmla="*/ 18 h 62"/>
                <a:gd name="T80" fmla="*/ 193 w 674"/>
                <a:gd name="T81" fmla="*/ 20 h 62"/>
                <a:gd name="T82" fmla="*/ 231 w 674"/>
                <a:gd name="T83" fmla="*/ 21 h 62"/>
                <a:gd name="T84" fmla="*/ 274 w 674"/>
                <a:gd name="T85" fmla="*/ 22 h 62"/>
                <a:gd name="T86" fmla="*/ 324 w 674"/>
                <a:gd name="T87" fmla="*/ 25 h 62"/>
                <a:gd name="T88" fmla="*/ 380 w 674"/>
                <a:gd name="T89" fmla="*/ 29 h 62"/>
                <a:gd name="T90" fmla="*/ 443 w 674"/>
                <a:gd name="T91" fmla="*/ 34 h 62"/>
                <a:gd name="T92" fmla="*/ 513 w 674"/>
                <a:gd name="T93" fmla="*/ 40 h 62"/>
                <a:gd name="T94" fmla="*/ 590 w 674"/>
                <a:gd name="T95" fmla="*/ 48 h 62"/>
                <a:gd name="T96" fmla="*/ 674 w 674"/>
                <a:gd name="T97" fmla="*/ 5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74" h="62">
                  <a:moveTo>
                    <a:pt x="674" y="59"/>
                  </a:moveTo>
                  <a:lnTo>
                    <a:pt x="667" y="58"/>
                  </a:lnTo>
                  <a:lnTo>
                    <a:pt x="649" y="55"/>
                  </a:lnTo>
                  <a:lnTo>
                    <a:pt x="620" y="51"/>
                  </a:lnTo>
                  <a:lnTo>
                    <a:pt x="582" y="45"/>
                  </a:lnTo>
                  <a:lnTo>
                    <a:pt x="536" y="38"/>
                  </a:lnTo>
                  <a:lnTo>
                    <a:pt x="484" y="31"/>
                  </a:lnTo>
                  <a:lnTo>
                    <a:pt x="429" y="24"/>
                  </a:lnTo>
                  <a:lnTo>
                    <a:pt x="371" y="17"/>
                  </a:lnTo>
                  <a:lnTo>
                    <a:pt x="312" y="11"/>
                  </a:lnTo>
                  <a:lnTo>
                    <a:pt x="254" y="6"/>
                  </a:lnTo>
                  <a:lnTo>
                    <a:pt x="197" y="2"/>
                  </a:lnTo>
                  <a:lnTo>
                    <a:pt x="145" y="0"/>
                  </a:lnTo>
                  <a:lnTo>
                    <a:pt x="98" y="0"/>
                  </a:lnTo>
                  <a:lnTo>
                    <a:pt x="59" y="2"/>
                  </a:lnTo>
                  <a:lnTo>
                    <a:pt x="27" y="8"/>
                  </a:lnTo>
                  <a:lnTo>
                    <a:pt x="6" y="16"/>
                  </a:lnTo>
                  <a:lnTo>
                    <a:pt x="5" y="17"/>
                  </a:lnTo>
                  <a:lnTo>
                    <a:pt x="4" y="18"/>
                  </a:lnTo>
                  <a:lnTo>
                    <a:pt x="1" y="22"/>
                  </a:lnTo>
                  <a:lnTo>
                    <a:pt x="0" y="26"/>
                  </a:lnTo>
                  <a:lnTo>
                    <a:pt x="0" y="33"/>
                  </a:lnTo>
                  <a:lnTo>
                    <a:pt x="2" y="41"/>
                  </a:lnTo>
                  <a:lnTo>
                    <a:pt x="9" y="51"/>
                  </a:lnTo>
                  <a:lnTo>
                    <a:pt x="20" y="62"/>
                  </a:lnTo>
                  <a:lnTo>
                    <a:pt x="19" y="61"/>
                  </a:lnTo>
                  <a:lnTo>
                    <a:pt x="19" y="56"/>
                  </a:lnTo>
                  <a:lnTo>
                    <a:pt x="17" y="49"/>
                  </a:lnTo>
                  <a:lnTo>
                    <a:pt x="19" y="43"/>
                  </a:lnTo>
                  <a:lnTo>
                    <a:pt x="23" y="36"/>
                  </a:lnTo>
                  <a:lnTo>
                    <a:pt x="31" y="29"/>
                  </a:lnTo>
                  <a:lnTo>
                    <a:pt x="45" y="24"/>
                  </a:lnTo>
                  <a:lnTo>
                    <a:pt x="65" y="23"/>
                  </a:lnTo>
                  <a:lnTo>
                    <a:pt x="66" y="23"/>
                  </a:lnTo>
                  <a:lnTo>
                    <a:pt x="72" y="22"/>
                  </a:lnTo>
                  <a:lnTo>
                    <a:pt x="81" y="22"/>
                  </a:lnTo>
                  <a:lnTo>
                    <a:pt x="93" y="21"/>
                  </a:lnTo>
                  <a:lnTo>
                    <a:pt x="111" y="20"/>
                  </a:lnTo>
                  <a:lnTo>
                    <a:pt x="134" y="20"/>
                  </a:lnTo>
                  <a:lnTo>
                    <a:pt x="160" y="18"/>
                  </a:lnTo>
                  <a:lnTo>
                    <a:pt x="193" y="20"/>
                  </a:lnTo>
                  <a:lnTo>
                    <a:pt x="231" y="21"/>
                  </a:lnTo>
                  <a:lnTo>
                    <a:pt x="274" y="22"/>
                  </a:lnTo>
                  <a:lnTo>
                    <a:pt x="324" y="25"/>
                  </a:lnTo>
                  <a:lnTo>
                    <a:pt x="380" y="29"/>
                  </a:lnTo>
                  <a:lnTo>
                    <a:pt x="443" y="34"/>
                  </a:lnTo>
                  <a:lnTo>
                    <a:pt x="513" y="40"/>
                  </a:lnTo>
                  <a:lnTo>
                    <a:pt x="590" y="48"/>
                  </a:lnTo>
                  <a:lnTo>
                    <a:pt x="674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 i="0">
                <a:latin typeface="High Tower Text" panose="02040502050506030303" pitchFamily="18" charset="0"/>
              </a:endParaRPr>
            </a:p>
          </p:txBody>
        </p:sp>
        <p:sp>
          <p:nvSpPr>
            <p:cNvPr id="186502" name="Freeform 134"/>
            <p:cNvSpPr>
              <a:spLocks/>
            </p:cNvSpPr>
            <p:nvPr/>
          </p:nvSpPr>
          <p:spPr bwMode="auto">
            <a:xfrm>
              <a:off x="2916" y="435"/>
              <a:ext cx="109" cy="455"/>
            </a:xfrm>
            <a:custGeom>
              <a:avLst/>
              <a:gdLst>
                <a:gd name="T0" fmla="*/ 0 w 187"/>
                <a:gd name="T1" fmla="*/ 0 h 990"/>
                <a:gd name="T2" fmla="*/ 1 w 187"/>
                <a:gd name="T3" fmla="*/ 9 h 990"/>
                <a:gd name="T4" fmla="*/ 3 w 187"/>
                <a:gd name="T5" fmla="*/ 36 h 990"/>
                <a:gd name="T6" fmla="*/ 6 w 187"/>
                <a:gd name="T7" fmla="*/ 77 h 990"/>
                <a:gd name="T8" fmla="*/ 11 w 187"/>
                <a:gd name="T9" fmla="*/ 131 h 990"/>
                <a:gd name="T10" fmla="*/ 18 w 187"/>
                <a:gd name="T11" fmla="*/ 196 h 990"/>
                <a:gd name="T12" fmla="*/ 24 w 187"/>
                <a:gd name="T13" fmla="*/ 268 h 990"/>
                <a:gd name="T14" fmla="*/ 34 w 187"/>
                <a:gd name="T15" fmla="*/ 348 h 990"/>
                <a:gd name="T16" fmla="*/ 44 w 187"/>
                <a:gd name="T17" fmla="*/ 431 h 990"/>
                <a:gd name="T18" fmla="*/ 57 w 187"/>
                <a:gd name="T19" fmla="*/ 517 h 990"/>
                <a:gd name="T20" fmla="*/ 71 w 187"/>
                <a:gd name="T21" fmla="*/ 602 h 990"/>
                <a:gd name="T22" fmla="*/ 86 w 187"/>
                <a:gd name="T23" fmla="*/ 685 h 990"/>
                <a:gd name="T24" fmla="*/ 103 w 187"/>
                <a:gd name="T25" fmla="*/ 764 h 990"/>
                <a:gd name="T26" fmla="*/ 121 w 187"/>
                <a:gd name="T27" fmla="*/ 835 h 990"/>
                <a:gd name="T28" fmla="*/ 141 w 187"/>
                <a:gd name="T29" fmla="*/ 899 h 990"/>
                <a:gd name="T30" fmla="*/ 163 w 187"/>
                <a:gd name="T31" fmla="*/ 950 h 990"/>
                <a:gd name="T32" fmla="*/ 187 w 187"/>
                <a:gd name="T33" fmla="*/ 990 h 990"/>
                <a:gd name="T34" fmla="*/ 186 w 187"/>
                <a:gd name="T35" fmla="*/ 985 h 990"/>
                <a:gd name="T36" fmla="*/ 182 w 187"/>
                <a:gd name="T37" fmla="*/ 971 h 990"/>
                <a:gd name="T38" fmla="*/ 175 w 187"/>
                <a:gd name="T39" fmla="*/ 949 h 990"/>
                <a:gd name="T40" fmla="*/ 167 w 187"/>
                <a:gd name="T41" fmla="*/ 919 h 990"/>
                <a:gd name="T42" fmla="*/ 158 w 187"/>
                <a:gd name="T43" fmla="*/ 880 h 990"/>
                <a:gd name="T44" fmla="*/ 147 w 187"/>
                <a:gd name="T45" fmla="*/ 834 h 990"/>
                <a:gd name="T46" fmla="*/ 134 w 187"/>
                <a:gd name="T47" fmla="*/ 780 h 990"/>
                <a:gd name="T48" fmla="*/ 120 w 187"/>
                <a:gd name="T49" fmla="*/ 719 h 990"/>
                <a:gd name="T50" fmla="*/ 106 w 187"/>
                <a:gd name="T51" fmla="*/ 651 h 990"/>
                <a:gd name="T52" fmla="*/ 91 w 187"/>
                <a:gd name="T53" fmla="*/ 576 h 990"/>
                <a:gd name="T54" fmla="*/ 75 w 187"/>
                <a:gd name="T55" fmla="*/ 494 h 990"/>
                <a:gd name="T56" fmla="*/ 59 w 187"/>
                <a:gd name="T57" fmla="*/ 407 h 990"/>
                <a:gd name="T58" fmla="*/ 44 w 187"/>
                <a:gd name="T59" fmla="*/ 313 h 990"/>
                <a:gd name="T60" fmla="*/ 29 w 187"/>
                <a:gd name="T61" fmla="*/ 214 h 990"/>
                <a:gd name="T62" fmla="*/ 14 w 187"/>
                <a:gd name="T63" fmla="*/ 110 h 990"/>
                <a:gd name="T64" fmla="*/ 0 w 187"/>
                <a:gd name="T65" fmla="*/ 0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7" h="990">
                  <a:moveTo>
                    <a:pt x="0" y="0"/>
                  </a:moveTo>
                  <a:lnTo>
                    <a:pt x="1" y="9"/>
                  </a:lnTo>
                  <a:lnTo>
                    <a:pt x="3" y="36"/>
                  </a:lnTo>
                  <a:lnTo>
                    <a:pt x="6" y="77"/>
                  </a:lnTo>
                  <a:lnTo>
                    <a:pt x="11" y="131"/>
                  </a:lnTo>
                  <a:lnTo>
                    <a:pt x="18" y="196"/>
                  </a:lnTo>
                  <a:lnTo>
                    <a:pt x="24" y="268"/>
                  </a:lnTo>
                  <a:lnTo>
                    <a:pt x="34" y="348"/>
                  </a:lnTo>
                  <a:lnTo>
                    <a:pt x="44" y="431"/>
                  </a:lnTo>
                  <a:lnTo>
                    <a:pt x="57" y="517"/>
                  </a:lnTo>
                  <a:lnTo>
                    <a:pt x="71" y="602"/>
                  </a:lnTo>
                  <a:lnTo>
                    <a:pt x="86" y="685"/>
                  </a:lnTo>
                  <a:lnTo>
                    <a:pt x="103" y="764"/>
                  </a:lnTo>
                  <a:lnTo>
                    <a:pt x="121" y="835"/>
                  </a:lnTo>
                  <a:lnTo>
                    <a:pt x="141" y="899"/>
                  </a:lnTo>
                  <a:lnTo>
                    <a:pt x="163" y="950"/>
                  </a:lnTo>
                  <a:lnTo>
                    <a:pt x="187" y="990"/>
                  </a:lnTo>
                  <a:lnTo>
                    <a:pt x="186" y="985"/>
                  </a:lnTo>
                  <a:lnTo>
                    <a:pt x="182" y="971"/>
                  </a:lnTo>
                  <a:lnTo>
                    <a:pt x="175" y="949"/>
                  </a:lnTo>
                  <a:lnTo>
                    <a:pt x="167" y="919"/>
                  </a:lnTo>
                  <a:lnTo>
                    <a:pt x="158" y="880"/>
                  </a:lnTo>
                  <a:lnTo>
                    <a:pt x="147" y="834"/>
                  </a:lnTo>
                  <a:lnTo>
                    <a:pt x="134" y="780"/>
                  </a:lnTo>
                  <a:lnTo>
                    <a:pt x="120" y="719"/>
                  </a:lnTo>
                  <a:lnTo>
                    <a:pt x="106" y="651"/>
                  </a:lnTo>
                  <a:lnTo>
                    <a:pt x="91" y="576"/>
                  </a:lnTo>
                  <a:lnTo>
                    <a:pt x="75" y="494"/>
                  </a:lnTo>
                  <a:lnTo>
                    <a:pt x="59" y="407"/>
                  </a:lnTo>
                  <a:lnTo>
                    <a:pt x="44" y="313"/>
                  </a:lnTo>
                  <a:lnTo>
                    <a:pt x="29" y="214"/>
                  </a:lnTo>
                  <a:lnTo>
                    <a:pt x="14" y="1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 i="0">
                <a:latin typeface="High Tower Text" panose="02040502050506030303" pitchFamily="18" charset="0"/>
              </a:endParaRPr>
            </a:p>
          </p:txBody>
        </p:sp>
        <p:sp>
          <p:nvSpPr>
            <p:cNvPr id="186503" name="Freeform 135"/>
            <p:cNvSpPr>
              <a:spLocks/>
            </p:cNvSpPr>
            <p:nvPr/>
          </p:nvSpPr>
          <p:spPr bwMode="auto">
            <a:xfrm>
              <a:off x="2846" y="498"/>
              <a:ext cx="117" cy="447"/>
            </a:xfrm>
            <a:custGeom>
              <a:avLst/>
              <a:gdLst>
                <a:gd name="T0" fmla="*/ 0 w 199"/>
                <a:gd name="T1" fmla="*/ 0 h 969"/>
                <a:gd name="T2" fmla="*/ 1 w 199"/>
                <a:gd name="T3" fmla="*/ 11 h 969"/>
                <a:gd name="T4" fmla="*/ 4 w 199"/>
                <a:gd name="T5" fmla="*/ 40 h 969"/>
                <a:gd name="T6" fmla="*/ 10 w 199"/>
                <a:gd name="T7" fmla="*/ 85 h 969"/>
                <a:gd name="T8" fmla="*/ 18 w 199"/>
                <a:gd name="T9" fmla="*/ 143 h 969"/>
                <a:gd name="T10" fmla="*/ 27 w 199"/>
                <a:gd name="T11" fmla="*/ 212 h 969"/>
                <a:gd name="T12" fmla="*/ 38 w 199"/>
                <a:gd name="T13" fmla="*/ 290 h 969"/>
                <a:gd name="T14" fmla="*/ 51 w 199"/>
                <a:gd name="T15" fmla="*/ 374 h 969"/>
                <a:gd name="T16" fmla="*/ 64 w 199"/>
                <a:gd name="T17" fmla="*/ 460 h 969"/>
                <a:gd name="T18" fmla="*/ 79 w 199"/>
                <a:gd name="T19" fmla="*/ 549 h 969"/>
                <a:gd name="T20" fmla="*/ 94 w 199"/>
                <a:gd name="T21" fmla="*/ 634 h 969"/>
                <a:gd name="T22" fmla="*/ 112 w 199"/>
                <a:gd name="T23" fmla="*/ 716 h 969"/>
                <a:gd name="T24" fmla="*/ 128 w 199"/>
                <a:gd name="T25" fmla="*/ 791 h 969"/>
                <a:gd name="T26" fmla="*/ 146 w 199"/>
                <a:gd name="T27" fmla="*/ 856 h 969"/>
                <a:gd name="T28" fmla="*/ 163 w 199"/>
                <a:gd name="T29" fmla="*/ 909 h 969"/>
                <a:gd name="T30" fmla="*/ 182 w 199"/>
                <a:gd name="T31" fmla="*/ 947 h 969"/>
                <a:gd name="T32" fmla="*/ 199 w 199"/>
                <a:gd name="T33" fmla="*/ 969 h 969"/>
                <a:gd name="T34" fmla="*/ 198 w 199"/>
                <a:gd name="T35" fmla="*/ 967 h 969"/>
                <a:gd name="T36" fmla="*/ 196 w 199"/>
                <a:gd name="T37" fmla="*/ 961 h 969"/>
                <a:gd name="T38" fmla="*/ 191 w 199"/>
                <a:gd name="T39" fmla="*/ 948 h 969"/>
                <a:gd name="T40" fmla="*/ 184 w 199"/>
                <a:gd name="T41" fmla="*/ 931 h 969"/>
                <a:gd name="T42" fmla="*/ 176 w 199"/>
                <a:gd name="T43" fmla="*/ 907 h 969"/>
                <a:gd name="T44" fmla="*/ 167 w 199"/>
                <a:gd name="T45" fmla="*/ 875 h 969"/>
                <a:gd name="T46" fmla="*/ 155 w 199"/>
                <a:gd name="T47" fmla="*/ 836 h 969"/>
                <a:gd name="T48" fmla="*/ 143 w 199"/>
                <a:gd name="T49" fmla="*/ 787 h 969"/>
                <a:gd name="T50" fmla="*/ 129 w 199"/>
                <a:gd name="T51" fmla="*/ 730 h 969"/>
                <a:gd name="T52" fmla="*/ 114 w 199"/>
                <a:gd name="T53" fmla="*/ 662 h 969"/>
                <a:gd name="T54" fmla="*/ 97 w 199"/>
                <a:gd name="T55" fmla="*/ 582 h 969"/>
                <a:gd name="T56" fmla="*/ 79 w 199"/>
                <a:gd name="T57" fmla="*/ 492 h 969"/>
                <a:gd name="T58" fmla="*/ 61 w 199"/>
                <a:gd name="T59" fmla="*/ 390 h 969"/>
                <a:gd name="T60" fmla="*/ 41 w 199"/>
                <a:gd name="T61" fmla="*/ 273 h 969"/>
                <a:gd name="T62" fmla="*/ 21 w 199"/>
                <a:gd name="T63" fmla="*/ 144 h 969"/>
                <a:gd name="T64" fmla="*/ 0 w 199"/>
                <a:gd name="T65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9" h="969">
                  <a:moveTo>
                    <a:pt x="0" y="0"/>
                  </a:moveTo>
                  <a:lnTo>
                    <a:pt x="1" y="11"/>
                  </a:lnTo>
                  <a:lnTo>
                    <a:pt x="4" y="40"/>
                  </a:lnTo>
                  <a:lnTo>
                    <a:pt x="10" y="85"/>
                  </a:lnTo>
                  <a:lnTo>
                    <a:pt x="18" y="143"/>
                  </a:lnTo>
                  <a:lnTo>
                    <a:pt x="27" y="212"/>
                  </a:lnTo>
                  <a:lnTo>
                    <a:pt x="38" y="290"/>
                  </a:lnTo>
                  <a:lnTo>
                    <a:pt x="51" y="374"/>
                  </a:lnTo>
                  <a:lnTo>
                    <a:pt x="64" y="460"/>
                  </a:lnTo>
                  <a:lnTo>
                    <a:pt x="79" y="549"/>
                  </a:lnTo>
                  <a:lnTo>
                    <a:pt x="94" y="634"/>
                  </a:lnTo>
                  <a:lnTo>
                    <a:pt x="112" y="716"/>
                  </a:lnTo>
                  <a:lnTo>
                    <a:pt x="128" y="791"/>
                  </a:lnTo>
                  <a:lnTo>
                    <a:pt x="146" y="856"/>
                  </a:lnTo>
                  <a:lnTo>
                    <a:pt x="163" y="909"/>
                  </a:lnTo>
                  <a:lnTo>
                    <a:pt x="182" y="947"/>
                  </a:lnTo>
                  <a:lnTo>
                    <a:pt x="199" y="969"/>
                  </a:lnTo>
                  <a:lnTo>
                    <a:pt x="198" y="967"/>
                  </a:lnTo>
                  <a:lnTo>
                    <a:pt x="196" y="961"/>
                  </a:lnTo>
                  <a:lnTo>
                    <a:pt x="191" y="948"/>
                  </a:lnTo>
                  <a:lnTo>
                    <a:pt x="184" y="931"/>
                  </a:lnTo>
                  <a:lnTo>
                    <a:pt x="176" y="907"/>
                  </a:lnTo>
                  <a:lnTo>
                    <a:pt x="167" y="875"/>
                  </a:lnTo>
                  <a:lnTo>
                    <a:pt x="155" y="836"/>
                  </a:lnTo>
                  <a:lnTo>
                    <a:pt x="143" y="787"/>
                  </a:lnTo>
                  <a:lnTo>
                    <a:pt x="129" y="730"/>
                  </a:lnTo>
                  <a:lnTo>
                    <a:pt x="114" y="662"/>
                  </a:lnTo>
                  <a:lnTo>
                    <a:pt x="97" y="582"/>
                  </a:lnTo>
                  <a:lnTo>
                    <a:pt x="79" y="492"/>
                  </a:lnTo>
                  <a:lnTo>
                    <a:pt x="61" y="390"/>
                  </a:lnTo>
                  <a:lnTo>
                    <a:pt x="41" y="273"/>
                  </a:lnTo>
                  <a:lnTo>
                    <a:pt x="21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 i="0">
                <a:latin typeface="High Tower Text" panose="02040502050506030303" pitchFamily="18" charset="0"/>
              </a:endParaRPr>
            </a:p>
          </p:txBody>
        </p:sp>
        <p:sp>
          <p:nvSpPr>
            <p:cNvPr id="186504" name="Freeform 136"/>
            <p:cNvSpPr>
              <a:spLocks/>
            </p:cNvSpPr>
            <p:nvPr/>
          </p:nvSpPr>
          <p:spPr bwMode="auto">
            <a:xfrm>
              <a:off x="2821" y="900"/>
              <a:ext cx="55" cy="45"/>
            </a:xfrm>
            <a:custGeom>
              <a:avLst/>
              <a:gdLst>
                <a:gd name="T0" fmla="*/ 93 w 93"/>
                <a:gd name="T1" fmla="*/ 0 h 98"/>
                <a:gd name="T2" fmla="*/ 92 w 93"/>
                <a:gd name="T3" fmla="*/ 4 h 98"/>
                <a:gd name="T4" fmla="*/ 89 w 93"/>
                <a:gd name="T5" fmla="*/ 13 h 98"/>
                <a:gd name="T6" fmla="*/ 85 w 93"/>
                <a:gd name="T7" fmla="*/ 26 h 98"/>
                <a:gd name="T8" fmla="*/ 77 w 93"/>
                <a:gd name="T9" fmla="*/ 41 h 98"/>
                <a:gd name="T10" fmla="*/ 65 w 93"/>
                <a:gd name="T11" fmla="*/ 58 h 98"/>
                <a:gd name="T12" fmla="*/ 49 w 93"/>
                <a:gd name="T13" fmla="*/ 74 h 98"/>
                <a:gd name="T14" fmla="*/ 27 w 93"/>
                <a:gd name="T15" fmla="*/ 88 h 98"/>
                <a:gd name="T16" fmla="*/ 0 w 93"/>
                <a:gd name="T17" fmla="*/ 98 h 98"/>
                <a:gd name="T18" fmla="*/ 3 w 93"/>
                <a:gd name="T19" fmla="*/ 95 h 98"/>
                <a:gd name="T20" fmla="*/ 12 w 93"/>
                <a:gd name="T21" fmla="*/ 88 h 98"/>
                <a:gd name="T22" fmla="*/ 26 w 93"/>
                <a:gd name="T23" fmla="*/ 75 h 98"/>
                <a:gd name="T24" fmla="*/ 41 w 93"/>
                <a:gd name="T25" fmla="*/ 61 h 98"/>
                <a:gd name="T26" fmla="*/ 58 w 93"/>
                <a:gd name="T27" fmla="*/ 45 h 98"/>
                <a:gd name="T28" fmla="*/ 73 w 93"/>
                <a:gd name="T29" fmla="*/ 29 h 98"/>
                <a:gd name="T30" fmla="*/ 85 w 93"/>
                <a:gd name="T31" fmla="*/ 14 h 98"/>
                <a:gd name="T32" fmla="*/ 93 w 93"/>
                <a:gd name="T3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3" h="98">
                  <a:moveTo>
                    <a:pt x="93" y="0"/>
                  </a:moveTo>
                  <a:lnTo>
                    <a:pt x="92" y="4"/>
                  </a:lnTo>
                  <a:lnTo>
                    <a:pt x="89" y="13"/>
                  </a:lnTo>
                  <a:lnTo>
                    <a:pt x="85" y="26"/>
                  </a:lnTo>
                  <a:lnTo>
                    <a:pt x="77" y="41"/>
                  </a:lnTo>
                  <a:lnTo>
                    <a:pt x="65" y="58"/>
                  </a:lnTo>
                  <a:lnTo>
                    <a:pt x="49" y="74"/>
                  </a:lnTo>
                  <a:lnTo>
                    <a:pt x="27" y="88"/>
                  </a:lnTo>
                  <a:lnTo>
                    <a:pt x="0" y="98"/>
                  </a:lnTo>
                  <a:lnTo>
                    <a:pt x="3" y="95"/>
                  </a:lnTo>
                  <a:lnTo>
                    <a:pt x="12" y="88"/>
                  </a:lnTo>
                  <a:lnTo>
                    <a:pt x="26" y="75"/>
                  </a:lnTo>
                  <a:lnTo>
                    <a:pt x="41" y="61"/>
                  </a:lnTo>
                  <a:lnTo>
                    <a:pt x="58" y="45"/>
                  </a:lnTo>
                  <a:lnTo>
                    <a:pt x="73" y="29"/>
                  </a:lnTo>
                  <a:lnTo>
                    <a:pt x="85" y="14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 i="0">
                <a:latin typeface="High Tower Text" panose="02040502050506030303" pitchFamily="18" charset="0"/>
              </a:endParaRPr>
            </a:p>
          </p:txBody>
        </p:sp>
        <p:sp>
          <p:nvSpPr>
            <p:cNvPr id="186505" name="Freeform 137"/>
            <p:cNvSpPr>
              <a:spLocks/>
            </p:cNvSpPr>
            <p:nvPr/>
          </p:nvSpPr>
          <p:spPr bwMode="auto">
            <a:xfrm>
              <a:off x="2572" y="912"/>
              <a:ext cx="383" cy="34"/>
            </a:xfrm>
            <a:custGeom>
              <a:avLst/>
              <a:gdLst>
                <a:gd name="T0" fmla="*/ 652 w 652"/>
                <a:gd name="T1" fmla="*/ 74 h 74"/>
                <a:gd name="T2" fmla="*/ 647 w 652"/>
                <a:gd name="T3" fmla="*/ 72 h 74"/>
                <a:gd name="T4" fmla="*/ 629 w 652"/>
                <a:gd name="T5" fmla="*/ 69 h 74"/>
                <a:gd name="T6" fmla="*/ 603 w 652"/>
                <a:gd name="T7" fmla="*/ 63 h 74"/>
                <a:gd name="T8" fmla="*/ 567 w 652"/>
                <a:gd name="T9" fmla="*/ 56 h 74"/>
                <a:gd name="T10" fmla="*/ 526 w 652"/>
                <a:gd name="T11" fmla="*/ 48 h 74"/>
                <a:gd name="T12" fmla="*/ 478 w 652"/>
                <a:gd name="T13" fmla="*/ 40 h 74"/>
                <a:gd name="T14" fmla="*/ 427 w 652"/>
                <a:gd name="T15" fmla="*/ 32 h 74"/>
                <a:gd name="T16" fmla="*/ 372 w 652"/>
                <a:gd name="T17" fmla="*/ 23 h 74"/>
                <a:gd name="T18" fmla="*/ 316 w 652"/>
                <a:gd name="T19" fmla="*/ 16 h 74"/>
                <a:gd name="T20" fmla="*/ 261 w 652"/>
                <a:gd name="T21" fmla="*/ 9 h 74"/>
                <a:gd name="T22" fmla="*/ 205 w 652"/>
                <a:gd name="T23" fmla="*/ 3 h 74"/>
                <a:gd name="T24" fmla="*/ 153 w 652"/>
                <a:gd name="T25" fmla="*/ 1 h 74"/>
                <a:gd name="T26" fmla="*/ 106 w 652"/>
                <a:gd name="T27" fmla="*/ 0 h 74"/>
                <a:gd name="T28" fmla="*/ 64 w 652"/>
                <a:gd name="T29" fmla="*/ 2 h 74"/>
                <a:gd name="T30" fmla="*/ 28 w 652"/>
                <a:gd name="T31" fmla="*/ 7 h 74"/>
                <a:gd name="T32" fmla="*/ 0 w 652"/>
                <a:gd name="T33" fmla="*/ 16 h 74"/>
                <a:gd name="T34" fmla="*/ 5 w 652"/>
                <a:gd name="T35" fmla="*/ 16 h 74"/>
                <a:gd name="T36" fmla="*/ 20 w 652"/>
                <a:gd name="T37" fmla="*/ 16 h 74"/>
                <a:gd name="T38" fmla="*/ 43 w 652"/>
                <a:gd name="T39" fmla="*/ 17 h 74"/>
                <a:gd name="T40" fmla="*/ 74 w 652"/>
                <a:gd name="T41" fmla="*/ 17 h 74"/>
                <a:gd name="T42" fmla="*/ 111 w 652"/>
                <a:gd name="T43" fmla="*/ 18 h 74"/>
                <a:gd name="T44" fmla="*/ 153 w 652"/>
                <a:gd name="T45" fmla="*/ 19 h 74"/>
                <a:gd name="T46" fmla="*/ 201 w 652"/>
                <a:gd name="T47" fmla="*/ 22 h 74"/>
                <a:gd name="T48" fmla="*/ 251 w 652"/>
                <a:gd name="T49" fmla="*/ 24 h 74"/>
                <a:gd name="T50" fmla="*/ 304 w 652"/>
                <a:gd name="T51" fmla="*/ 28 h 74"/>
                <a:gd name="T52" fmla="*/ 359 w 652"/>
                <a:gd name="T53" fmla="*/ 32 h 74"/>
                <a:gd name="T54" fmla="*/ 413 w 652"/>
                <a:gd name="T55" fmla="*/ 37 h 74"/>
                <a:gd name="T56" fmla="*/ 467 w 652"/>
                <a:gd name="T57" fmla="*/ 41 h 74"/>
                <a:gd name="T58" fmla="*/ 519 w 652"/>
                <a:gd name="T59" fmla="*/ 48 h 74"/>
                <a:gd name="T60" fmla="*/ 567 w 652"/>
                <a:gd name="T61" fmla="*/ 55 h 74"/>
                <a:gd name="T62" fmla="*/ 612 w 652"/>
                <a:gd name="T63" fmla="*/ 64 h 74"/>
                <a:gd name="T64" fmla="*/ 652 w 652"/>
                <a:gd name="T65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52" h="74">
                  <a:moveTo>
                    <a:pt x="652" y="74"/>
                  </a:moveTo>
                  <a:lnTo>
                    <a:pt x="647" y="72"/>
                  </a:lnTo>
                  <a:lnTo>
                    <a:pt x="629" y="69"/>
                  </a:lnTo>
                  <a:lnTo>
                    <a:pt x="603" y="63"/>
                  </a:lnTo>
                  <a:lnTo>
                    <a:pt x="567" y="56"/>
                  </a:lnTo>
                  <a:lnTo>
                    <a:pt x="526" y="48"/>
                  </a:lnTo>
                  <a:lnTo>
                    <a:pt x="478" y="40"/>
                  </a:lnTo>
                  <a:lnTo>
                    <a:pt x="427" y="32"/>
                  </a:lnTo>
                  <a:lnTo>
                    <a:pt x="372" y="23"/>
                  </a:lnTo>
                  <a:lnTo>
                    <a:pt x="316" y="16"/>
                  </a:lnTo>
                  <a:lnTo>
                    <a:pt x="261" y="9"/>
                  </a:lnTo>
                  <a:lnTo>
                    <a:pt x="205" y="3"/>
                  </a:lnTo>
                  <a:lnTo>
                    <a:pt x="153" y="1"/>
                  </a:lnTo>
                  <a:lnTo>
                    <a:pt x="106" y="0"/>
                  </a:lnTo>
                  <a:lnTo>
                    <a:pt x="64" y="2"/>
                  </a:lnTo>
                  <a:lnTo>
                    <a:pt x="28" y="7"/>
                  </a:lnTo>
                  <a:lnTo>
                    <a:pt x="0" y="16"/>
                  </a:lnTo>
                  <a:lnTo>
                    <a:pt x="5" y="16"/>
                  </a:lnTo>
                  <a:lnTo>
                    <a:pt x="20" y="16"/>
                  </a:lnTo>
                  <a:lnTo>
                    <a:pt x="43" y="17"/>
                  </a:lnTo>
                  <a:lnTo>
                    <a:pt x="74" y="17"/>
                  </a:lnTo>
                  <a:lnTo>
                    <a:pt x="111" y="18"/>
                  </a:lnTo>
                  <a:lnTo>
                    <a:pt x="153" y="19"/>
                  </a:lnTo>
                  <a:lnTo>
                    <a:pt x="201" y="22"/>
                  </a:lnTo>
                  <a:lnTo>
                    <a:pt x="251" y="24"/>
                  </a:lnTo>
                  <a:lnTo>
                    <a:pt x="304" y="28"/>
                  </a:lnTo>
                  <a:lnTo>
                    <a:pt x="359" y="32"/>
                  </a:lnTo>
                  <a:lnTo>
                    <a:pt x="413" y="37"/>
                  </a:lnTo>
                  <a:lnTo>
                    <a:pt x="467" y="41"/>
                  </a:lnTo>
                  <a:lnTo>
                    <a:pt x="519" y="48"/>
                  </a:lnTo>
                  <a:lnTo>
                    <a:pt x="567" y="55"/>
                  </a:lnTo>
                  <a:lnTo>
                    <a:pt x="612" y="64"/>
                  </a:lnTo>
                  <a:lnTo>
                    <a:pt x="652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 i="0">
                <a:latin typeface="High Tower Text" panose="02040502050506030303" pitchFamily="18" charset="0"/>
              </a:endParaRPr>
            </a:p>
          </p:txBody>
        </p:sp>
      </p:grp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5257800" cy="1143000"/>
          </a:xfrm>
        </p:spPr>
        <p:txBody>
          <a:bodyPr/>
          <a:lstStyle/>
          <a:p>
            <a:r>
              <a:rPr lang="en-US"/>
              <a:t>Example</a:t>
            </a:r>
          </a:p>
        </p:txBody>
      </p:sp>
      <p:graphicFrame>
        <p:nvGraphicFramePr>
          <p:cNvPr id="186372" name="Object 4"/>
          <p:cNvGraphicFramePr>
            <a:graphicFrameLocks noChangeAspect="1"/>
          </p:cNvGraphicFramePr>
          <p:nvPr/>
        </p:nvGraphicFramePr>
        <p:xfrm>
          <a:off x="7526338" y="152400"/>
          <a:ext cx="1328737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5" name="Clip" r:id="rId4" imgW="2225520" imgH="2682720" progId="MS_ClipArt_Gallery.5">
                  <p:embed/>
                </p:oleObj>
              </mc:Choice>
              <mc:Fallback>
                <p:oleObj name="Clip" r:id="rId4" imgW="2225520" imgH="268272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6338" y="152400"/>
                        <a:ext cx="1328737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378" name="Text Box 10"/>
          <p:cNvSpPr txBox="1">
            <a:spLocks noChangeArrowheads="1"/>
          </p:cNvSpPr>
          <p:nvPr/>
        </p:nvSpPr>
        <p:spPr bwMode="auto">
          <a:xfrm>
            <a:off x="720654" y="4135272"/>
            <a:ext cx="12522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latin typeface="High Tower Text" panose="02040502050506030303" pitchFamily="18" charset="0"/>
              </a:rPr>
              <a:t>Weight:</a:t>
            </a:r>
          </a:p>
        </p:txBody>
      </p:sp>
      <p:sp>
        <p:nvSpPr>
          <p:cNvPr id="186379" name="Text Box 11"/>
          <p:cNvSpPr txBox="1">
            <a:spLocks noChangeArrowheads="1"/>
          </p:cNvSpPr>
          <p:nvPr/>
        </p:nvSpPr>
        <p:spPr bwMode="auto">
          <a:xfrm>
            <a:off x="738116" y="4516272"/>
            <a:ext cx="12009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latin typeface="High Tower Text" panose="02040502050506030303" pitchFamily="18" charset="0"/>
              </a:rPr>
              <a:t>Benefit:</a:t>
            </a:r>
          </a:p>
        </p:txBody>
      </p:sp>
      <p:sp>
        <p:nvSpPr>
          <p:cNvPr id="186380" name="Text Box 12"/>
          <p:cNvSpPr txBox="1">
            <a:spLocks noChangeArrowheads="1"/>
          </p:cNvSpPr>
          <p:nvPr/>
        </p:nvSpPr>
        <p:spPr bwMode="auto">
          <a:xfrm>
            <a:off x="2158929" y="3754272"/>
            <a:ext cx="23916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 i="0">
                <a:solidFill>
                  <a:srgbClr val="000000"/>
                </a:solidFill>
                <a:latin typeface="High Tower Text" panose="02040502050506030303" pitchFamily="18" charset="0"/>
              </a:rPr>
              <a:t>1</a:t>
            </a:r>
          </a:p>
        </p:txBody>
      </p:sp>
      <p:sp>
        <p:nvSpPr>
          <p:cNvPr id="186381" name="Text Box 13"/>
          <p:cNvSpPr txBox="1">
            <a:spLocks noChangeArrowheads="1"/>
          </p:cNvSpPr>
          <p:nvPr/>
        </p:nvSpPr>
        <p:spPr bwMode="auto">
          <a:xfrm>
            <a:off x="2901879" y="3754272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 i="0">
                <a:solidFill>
                  <a:srgbClr val="000000"/>
                </a:solidFill>
                <a:latin typeface="High Tower Text" panose="02040502050506030303" pitchFamily="18" charset="0"/>
              </a:rPr>
              <a:t>2</a:t>
            </a:r>
          </a:p>
        </p:txBody>
      </p:sp>
      <p:sp>
        <p:nvSpPr>
          <p:cNvPr id="186382" name="Text Box 14"/>
          <p:cNvSpPr txBox="1">
            <a:spLocks noChangeArrowheads="1"/>
          </p:cNvSpPr>
          <p:nvPr/>
        </p:nvSpPr>
        <p:spPr bwMode="auto">
          <a:xfrm>
            <a:off x="3592441" y="3754272"/>
            <a:ext cx="2519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 i="0">
                <a:solidFill>
                  <a:srgbClr val="000000"/>
                </a:solidFill>
                <a:latin typeface="High Tower Text" panose="02040502050506030303" pitchFamily="18" charset="0"/>
              </a:rPr>
              <a:t>3</a:t>
            </a:r>
          </a:p>
        </p:txBody>
      </p:sp>
      <p:sp>
        <p:nvSpPr>
          <p:cNvPr id="186383" name="Text Box 15"/>
          <p:cNvSpPr txBox="1">
            <a:spLocks noChangeArrowheads="1"/>
          </p:cNvSpPr>
          <p:nvPr/>
        </p:nvSpPr>
        <p:spPr bwMode="auto">
          <a:xfrm>
            <a:off x="4284591" y="3754272"/>
            <a:ext cx="27122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 i="0">
                <a:solidFill>
                  <a:srgbClr val="000000"/>
                </a:solidFill>
                <a:latin typeface="High Tower Text" panose="02040502050506030303" pitchFamily="18" charset="0"/>
              </a:rPr>
              <a:t>4</a:t>
            </a:r>
          </a:p>
        </p:txBody>
      </p:sp>
      <p:sp>
        <p:nvSpPr>
          <p:cNvPr id="186384" name="Text Box 16"/>
          <p:cNvSpPr txBox="1">
            <a:spLocks noChangeArrowheads="1"/>
          </p:cNvSpPr>
          <p:nvPr/>
        </p:nvSpPr>
        <p:spPr bwMode="auto">
          <a:xfrm>
            <a:off x="4959279" y="3754272"/>
            <a:ext cx="2551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 i="0">
                <a:solidFill>
                  <a:srgbClr val="000000"/>
                </a:solidFill>
                <a:latin typeface="High Tower Text" panose="02040502050506030303" pitchFamily="18" charset="0"/>
              </a:rPr>
              <a:t>5</a:t>
            </a:r>
          </a:p>
        </p:txBody>
      </p:sp>
      <p:sp>
        <p:nvSpPr>
          <p:cNvPr id="186385" name="Text Box 17"/>
          <p:cNvSpPr txBox="1">
            <a:spLocks noChangeArrowheads="1"/>
          </p:cNvSpPr>
          <p:nvPr/>
        </p:nvSpPr>
        <p:spPr bwMode="auto">
          <a:xfrm>
            <a:off x="2027166" y="4211472"/>
            <a:ext cx="5501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0">
                <a:latin typeface="High Tower Text" panose="02040502050506030303" pitchFamily="18" charset="0"/>
              </a:rPr>
              <a:t>4 in</a:t>
            </a:r>
          </a:p>
        </p:txBody>
      </p:sp>
      <p:sp>
        <p:nvSpPr>
          <p:cNvPr id="186386" name="Text Box 18"/>
          <p:cNvSpPr txBox="1">
            <a:spLocks noChangeArrowheads="1"/>
          </p:cNvSpPr>
          <p:nvPr/>
        </p:nvSpPr>
        <p:spPr bwMode="auto">
          <a:xfrm>
            <a:off x="2770116" y="4211472"/>
            <a:ext cx="5341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0">
                <a:latin typeface="High Tower Text" panose="02040502050506030303" pitchFamily="18" charset="0"/>
              </a:rPr>
              <a:t>2 in</a:t>
            </a:r>
          </a:p>
        </p:txBody>
      </p:sp>
      <p:sp>
        <p:nvSpPr>
          <p:cNvPr id="186387" name="Text Box 19"/>
          <p:cNvSpPr txBox="1">
            <a:spLocks noChangeArrowheads="1"/>
          </p:cNvSpPr>
          <p:nvPr/>
        </p:nvSpPr>
        <p:spPr bwMode="auto">
          <a:xfrm>
            <a:off x="3460679" y="4211472"/>
            <a:ext cx="5341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0">
                <a:latin typeface="High Tower Text" panose="02040502050506030303" pitchFamily="18" charset="0"/>
              </a:rPr>
              <a:t>2 in</a:t>
            </a:r>
          </a:p>
        </p:txBody>
      </p:sp>
      <p:sp>
        <p:nvSpPr>
          <p:cNvPr id="186388" name="Text Box 20"/>
          <p:cNvSpPr txBox="1">
            <a:spLocks noChangeArrowheads="1"/>
          </p:cNvSpPr>
          <p:nvPr/>
        </p:nvSpPr>
        <p:spPr bwMode="auto">
          <a:xfrm>
            <a:off x="4152829" y="4211472"/>
            <a:ext cx="5501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0">
                <a:latin typeface="High Tower Text" panose="02040502050506030303" pitchFamily="18" charset="0"/>
              </a:rPr>
              <a:t>6 in</a:t>
            </a:r>
          </a:p>
        </p:txBody>
      </p:sp>
      <p:sp>
        <p:nvSpPr>
          <p:cNvPr id="186389" name="Text Box 21"/>
          <p:cNvSpPr txBox="1">
            <a:spLocks noChangeArrowheads="1"/>
          </p:cNvSpPr>
          <p:nvPr/>
        </p:nvSpPr>
        <p:spPr bwMode="auto">
          <a:xfrm>
            <a:off x="4827516" y="4211472"/>
            <a:ext cx="5341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0">
                <a:latin typeface="High Tower Text" panose="02040502050506030303" pitchFamily="18" charset="0"/>
              </a:rPr>
              <a:t>2 in</a:t>
            </a:r>
          </a:p>
        </p:txBody>
      </p:sp>
      <p:sp>
        <p:nvSpPr>
          <p:cNvPr id="186390" name="Text Box 22"/>
          <p:cNvSpPr txBox="1">
            <a:spLocks noChangeArrowheads="1"/>
          </p:cNvSpPr>
          <p:nvPr/>
        </p:nvSpPr>
        <p:spPr bwMode="auto">
          <a:xfrm>
            <a:off x="2028754" y="4592472"/>
            <a:ext cx="4844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0">
                <a:latin typeface="High Tower Text" panose="02040502050506030303" pitchFamily="18" charset="0"/>
              </a:rPr>
              <a:t>$20</a:t>
            </a:r>
          </a:p>
        </p:txBody>
      </p:sp>
      <p:sp>
        <p:nvSpPr>
          <p:cNvPr id="186391" name="Text Box 23"/>
          <p:cNvSpPr txBox="1">
            <a:spLocks noChangeArrowheads="1"/>
          </p:cNvSpPr>
          <p:nvPr/>
        </p:nvSpPr>
        <p:spPr bwMode="auto">
          <a:xfrm>
            <a:off x="2832029" y="4592472"/>
            <a:ext cx="3658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0">
                <a:latin typeface="High Tower Text" panose="02040502050506030303" pitchFamily="18" charset="0"/>
              </a:rPr>
              <a:t>$3</a:t>
            </a:r>
          </a:p>
        </p:txBody>
      </p:sp>
      <p:sp>
        <p:nvSpPr>
          <p:cNvPr id="186392" name="Text Box 24"/>
          <p:cNvSpPr txBox="1">
            <a:spLocks noChangeArrowheads="1"/>
          </p:cNvSpPr>
          <p:nvPr/>
        </p:nvSpPr>
        <p:spPr bwMode="auto">
          <a:xfrm>
            <a:off x="3524179" y="4592472"/>
            <a:ext cx="3898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0">
                <a:latin typeface="High Tower Text" panose="02040502050506030303" pitchFamily="18" charset="0"/>
              </a:rPr>
              <a:t>$6</a:t>
            </a:r>
          </a:p>
        </p:txBody>
      </p:sp>
      <p:sp>
        <p:nvSpPr>
          <p:cNvPr id="186393" name="Text Box 25"/>
          <p:cNvSpPr txBox="1">
            <a:spLocks noChangeArrowheads="1"/>
          </p:cNvSpPr>
          <p:nvPr/>
        </p:nvSpPr>
        <p:spPr bwMode="auto">
          <a:xfrm>
            <a:off x="4154416" y="4592472"/>
            <a:ext cx="463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0">
                <a:latin typeface="High Tower Text" panose="02040502050506030303" pitchFamily="18" charset="0"/>
              </a:rPr>
              <a:t>$25</a:t>
            </a:r>
          </a:p>
        </p:txBody>
      </p:sp>
      <p:sp>
        <p:nvSpPr>
          <p:cNvPr id="186394" name="Text Box 26"/>
          <p:cNvSpPr txBox="1">
            <a:spLocks noChangeArrowheads="1"/>
          </p:cNvSpPr>
          <p:nvPr/>
        </p:nvSpPr>
        <p:spPr bwMode="auto">
          <a:xfrm>
            <a:off x="4827516" y="4592472"/>
            <a:ext cx="5004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0" dirty="0">
                <a:latin typeface="High Tower Text" panose="02040502050506030303" pitchFamily="18" charset="0"/>
              </a:rPr>
              <a:t>$80</a:t>
            </a:r>
          </a:p>
        </p:txBody>
      </p:sp>
      <p:sp>
        <p:nvSpPr>
          <p:cNvPr id="186395" name="Text Box 27"/>
          <p:cNvSpPr txBox="1">
            <a:spLocks noChangeArrowheads="1"/>
          </p:cNvSpPr>
          <p:nvPr/>
        </p:nvSpPr>
        <p:spPr bwMode="auto">
          <a:xfrm>
            <a:off x="509516" y="3144672"/>
            <a:ext cx="10005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latin typeface="High Tower Text" panose="02040502050506030303" pitchFamily="18" charset="0"/>
              </a:rPr>
              <a:t>Items:</a:t>
            </a:r>
          </a:p>
        </p:txBody>
      </p:sp>
      <p:sp>
        <p:nvSpPr>
          <p:cNvPr id="186410" name="Text Box 42"/>
          <p:cNvSpPr txBox="1">
            <a:spLocks noChangeArrowheads="1"/>
          </p:cNvSpPr>
          <p:nvPr/>
        </p:nvSpPr>
        <p:spPr bwMode="auto">
          <a:xfrm>
            <a:off x="6453116" y="3678072"/>
            <a:ext cx="184217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0">
                <a:latin typeface="High Tower Text" panose="02040502050506030303" pitchFamily="18" charset="0"/>
              </a:rPr>
              <a:t>box of width 9 in</a:t>
            </a:r>
          </a:p>
        </p:txBody>
      </p:sp>
      <p:sp>
        <p:nvSpPr>
          <p:cNvPr id="186411" name="Line 43"/>
          <p:cNvSpPr>
            <a:spLocks noChangeShapeType="1"/>
          </p:cNvSpPr>
          <p:nvPr/>
        </p:nvSpPr>
        <p:spPr bwMode="auto">
          <a:xfrm>
            <a:off x="5767316" y="2535072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i="0">
              <a:latin typeface="High Tower Text" panose="02040502050506030303" pitchFamily="18" charset="0"/>
            </a:endParaRPr>
          </a:p>
        </p:txBody>
      </p:sp>
      <p:sp>
        <p:nvSpPr>
          <p:cNvPr id="186412" name="Text Box 44"/>
          <p:cNvSpPr txBox="1">
            <a:spLocks noChangeArrowheads="1"/>
          </p:cNvSpPr>
          <p:nvPr/>
        </p:nvSpPr>
        <p:spPr bwMode="auto">
          <a:xfrm>
            <a:off x="6376916" y="4059072"/>
            <a:ext cx="2119491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i="0">
                <a:latin typeface="High Tower Text" panose="02040502050506030303" pitchFamily="18" charset="0"/>
              </a:rPr>
              <a:t>Solution:</a:t>
            </a:r>
          </a:p>
          <a:p>
            <a:pPr algn="l">
              <a:buFontTx/>
              <a:buChar char="•"/>
            </a:pPr>
            <a:r>
              <a:rPr lang="en-US" sz="2000" i="0">
                <a:latin typeface="High Tower Text" panose="02040502050506030303" pitchFamily="18" charset="0"/>
              </a:rPr>
              <a:t> item 5 ($80, 2 in)</a:t>
            </a:r>
          </a:p>
          <a:p>
            <a:pPr algn="l">
              <a:buFontTx/>
              <a:buChar char="•"/>
            </a:pPr>
            <a:r>
              <a:rPr lang="en-US" sz="2000" i="0">
                <a:latin typeface="High Tower Text" panose="02040502050506030303" pitchFamily="18" charset="0"/>
              </a:rPr>
              <a:t> item 3 ($6, 2in)</a:t>
            </a:r>
          </a:p>
          <a:p>
            <a:pPr algn="l">
              <a:buFontTx/>
              <a:buChar char="•"/>
            </a:pPr>
            <a:r>
              <a:rPr lang="en-US" sz="2000" i="0">
                <a:latin typeface="High Tower Text" panose="02040502050506030303" pitchFamily="18" charset="0"/>
              </a:rPr>
              <a:t> item 1 ($20, 4in)</a:t>
            </a:r>
          </a:p>
        </p:txBody>
      </p:sp>
      <p:sp>
        <p:nvSpPr>
          <p:cNvPr id="186413" name="Text Box 45"/>
          <p:cNvSpPr txBox="1">
            <a:spLocks noChangeArrowheads="1"/>
          </p:cNvSpPr>
          <p:nvPr/>
        </p:nvSpPr>
        <p:spPr bwMode="auto">
          <a:xfrm>
            <a:off x="6453116" y="2306472"/>
            <a:ext cx="16433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latin typeface="High Tower Text" panose="02040502050506030303" pitchFamily="18" charset="0"/>
              </a:rPr>
              <a:t>“knapsack”</a:t>
            </a:r>
          </a:p>
        </p:txBody>
      </p:sp>
      <p:pic>
        <p:nvPicPr>
          <p:cNvPr id="186416" name="Picture 48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554" y="2535072"/>
            <a:ext cx="944562" cy="117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6536" name="Group 168"/>
          <p:cNvGrpSpPr>
            <a:grpSpLocks/>
          </p:cNvGrpSpPr>
          <p:nvPr/>
        </p:nvGrpSpPr>
        <p:grpSpPr bwMode="auto">
          <a:xfrm>
            <a:off x="1728716" y="2535072"/>
            <a:ext cx="1090613" cy="1209675"/>
            <a:chOff x="1392" y="198"/>
            <a:chExt cx="687" cy="762"/>
          </a:xfrm>
        </p:grpSpPr>
        <p:sp>
          <p:nvSpPr>
            <p:cNvPr id="186491" name="Freeform 123"/>
            <p:cNvSpPr>
              <a:spLocks/>
            </p:cNvSpPr>
            <p:nvPr/>
          </p:nvSpPr>
          <p:spPr bwMode="auto">
            <a:xfrm>
              <a:off x="1906" y="198"/>
              <a:ext cx="61" cy="669"/>
            </a:xfrm>
            <a:custGeom>
              <a:avLst/>
              <a:gdLst>
                <a:gd name="T0" fmla="*/ 0 w 104"/>
                <a:gd name="T1" fmla="*/ 0 h 1452"/>
                <a:gd name="T2" fmla="*/ 31 w 104"/>
                <a:gd name="T3" fmla="*/ 1339 h 1452"/>
                <a:gd name="T4" fmla="*/ 31 w 104"/>
                <a:gd name="T5" fmla="*/ 1344 h 1452"/>
                <a:gd name="T6" fmla="*/ 30 w 104"/>
                <a:gd name="T7" fmla="*/ 1355 h 1452"/>
                <a:gd name="T8" fmla="*/ 31 w 104"/>
                <a:gd name="T9" fmla="*/ 1371 h 1452"/>
                <a:gd name="T10" fmla="*/ 35 w 104"/>
                <a:gd name="T11" fmla="*/ 1391 h 1452"/>
                <a:gd name="T12" fmla="*/ 42 w 104"/>
                <a:gd name="T13" fmla="*/ 1411 h 1452"/>
                <a:gd name="T14" fmla="*/ 55 w 104"/>
                <a:gd name="T15" fmla="*/ 1427 h 1452"/>
                <a:gd name="T16" fmla="*/ 75 w 104"/>
                <a:gd name="T17" fmla="*/ 1438 h 1452"/>
                <a:gd name="T18" fmla="*/ 104 w 104"/>
                <a:gd name="T19" fmla="*/ 1443 h 1452"/>
                <a:gd name="T20" fmla="*/ 99 w 104"/>
                <a:gd name="T21" fmla="*/ 1445 h 1452"/>
                <a:gd name="T22" fmla="*/ 86 w 104"/>
                <a:gd name="T23" fmla="*/ 1450 h 1452"/>
                <a:gd name="T24" fmla="*/ 70 w 104"/>
                <a:gd name="T25" fmla="*/ 1452 h 1452"/>
                <a:gd name="T26" fmla="*/ 51 w 104"/>
                <a:gd name="T27" fmla="*/ 1447 h 1452"/>
                <a:gd name="T28" fmla="*/ 31 w 104"/>
                <a:gd name="T29" fmla="*/ 1434 h 1452"/>
                <a:gd name="T30" fmla="*/ 15 w 104"/>
                <a:gd name="T31" fmla="*/ 1406 h 1452"/>
                <a:gd name="T32" fmla="*/ 5 w 104"/>
                <a:gd name="T33" fmla="*/ 1360 h 1452"/>
                <a:gd name="T34" fmla="*/ 2 w 104"/>
                <a:gd name="T35" fmla="*/ 1291 h 1452"/>
                <a:gd name="T36" fmla="*/ 0 w 104"/>
                <a:gd name="T37" fmla="*/ 0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" h="1452">
                  <a:moveTo>
                    <a:pt x="0" y="0"/>
                  </a:moveTo>
                  <a:lnTo>
                    <a:pt x="31" y="1339"/>
                  </a:lnTo>
                  <a:lnTo>
                    <a:pt x="31" y="1344"/>
                  </a:lnTo>
                  <a:lnTo>
                    <a:pt x="30" y="1355"/>
                  </a:lnTo>
                  <a:lnTo>
                    <a:pt x="31" y="1371"/>
                  </a:lnTo>
                  <a:lnTo>
                    <a:pt x="35" y="1391"/>
                  </a:lnTo>
                  <a:lnTo>
                    <a:pt x="42" y="1411"/>
                  </a:lnTo>
                  <a:lnTo>
                    <a:pt x="55" y="1427"/>
                  </a:lnTo>
                  <a:lnTo>
                    <a:pt x="75" y="1438"/>
                  </a:lnTo>
                  <a:lnTo>
                    <a:pt x="104" y="1443"/>
                  </a:lnTo>
                  <a:lnTo>
                    <a:pt x="99" y="1445"/>
                  </a:lnTo>
                  <a:lnTo>
                    <a:pt x="86" y="1450"/>
                  </a:lnTo>
                  <a:lnTo>
                    <a:pt x="70" y="1452"/>
                  </a:lnTo>
                  <a:lnTo>
                    <a:pt x="51" y="1447"/>
                  </a:lnTo>
                  <a:lnTo>
                    <a:pt x="31" y="1434"/>
                  </a:lnTo>
                  <a:lnTo>
                    <a:pt x="15" y="1406"/>
                  </a:lnTo>
                  <a:lnTo>
                    <a:pt x="5" y="1360"/>
                  </a:lnTo>
                  <a:lnTo>
                    <a:pt x="2" y="12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 i="0">
                <a:latin typeface="High Tower Text" panose="02040502050506030303" pitchFamily="18" charset="0"/>
              </a:endParaRPr>
            </a:p>
          </p:txBody>
        </p:sp>
        <p:sp>
          <p:nvSpPr>
            <p:cNvPr id="186506" name="Freeform 138"/>
            <p:cNvSpPr>
              <a:spLocks/>
            </p:cNvSpPr>
            <p:nvPr/>
          </p:nvSpPr>
          <p:spPr bwMode="auto">
            <a:xfrm>
              <a:off x="1771" y="492"/>
              <a:ext cx="99" cy="403"/>
            </a:xfrm>
            <a:custGeom>
              <a:avLst/>
              <a:gdLst>
                <a:gd name="T0" fmla="*/ 0 w 168"/>
                <a:gd name="T1" fmla="*/ 0 h 874"/>
                <a:gd name="T2" fmla="*/ 7 w 168"/>
                <a:gd name="T3" fmla="*/ 15 h 874"/>
                <a:gd name="T4" fmla="*/ 24 w 168"/>
                <a:gd name="T5" fmla="*/ 58 h 874"/>
                <a:gd name="T6" fmla="*/ 48 w 168"/>
                <a:gd name="T7" fmla="*/ 131 h 874"/>
                <a:gd name="T8" fmla="*/ 77 w 168"/>
                <a:gd name="T9" fmla="*/ 230 h 874"/>
                <a:gd name="T10" fmla="*/ 107 w 168"/>
                <a:gd name="T11" fmla="*/ 356 h 874"/>
                <a:gd name="T12" fmla="*/ 133 w 168"/>
                <a:gd name="T13" fmla="*/ 505 h 874"/>
                <a:gd name="T14" fmla="*/ 155 w 168"/>
                <a:gd name="T15" fmla="*/ 678 h 874"/>
                <a:gd name="T16" fmla="*/ 168 w 168"/>
                <a:gd name="T17" fmla="*/ 874 h 874"/>
                <a:gd name="T18" fmla="*/ 165 w 168"/>
                <a:gd name="T19" fmla="*/ 845 h 874"/>
                <a:gd name="T20" fmla="*/ 154 w 168"/>
                <a:gd name="T21" fmla="*/ 766 h 874"/>
                <a:gd name="T22" fmla="*/ 138 w 168"/>
                <a:gd name="T23" fmla="*/ 650 h 874"/>
                <a:gd name="T24" fmla="*/ 116 w 168"/>
                <a:gd name="T25" fmla="*/ 512 h 874"/>
                <a:gd name="T26" fmla="*/ 91 w 168"/>
                <a:gd name="T27" fmla="*/ 365 h 874"/>
                <a:gd name="T28" fmla="*/ 62 w 168"/>
                <a:gd name="T29" fmla="*/ 221 h 874"/>
                <a:gd name="T30" fmla="*/ 32 w 168"/>
                <a:gd name="T31" fmla="*/ 95 h 874"/>
                <a:gd name="T32" fmla="*/ 0 w 168"/>
                <a:gd name="T33" fmla="*/ 0 h 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8" h="874">
                  <a:moveTo>
                    <a:pt x="0" y="0"/>
                  </a:moveTo>
                  <a:lnTo>
                    <a:pt x="7" y="15"/>
                  </a:lnTo>
                  <a:lnTo>
                    <a:pt x="24" y="58"/>
                  </a:lnTo>
                  <a:lnTo>
                    <a:pt x="48" y="131"/>
                  </a:lnTo>
                  <a:lnTo>
                    <a:pt x="77" y="230"/>
                  </a:lnTo>
                  <a:lnTo>
                    <a:pt x="107" y="356"/>
                  </a:lnTo>
                  <a:lnTo>
                    <a:pt x="133" y="505"/>
                  </a:lnTo>
                  <a:lnTo>
                    <a:pt x="155" y="678"/>
                  </a:lnTo>
                  <a:lnTo>
                    <a:pt x="168" y="874"/>
                  </a:lnTo>
                  <a:lnTo>
                    <a:pt x="165" y="845"/>
                  </a:lnTo>
                  <a:lnTo>
                    <a:pt x="154" y="766"/>
                  </a:lnTo>
                  <a:lnTo>
                    <a:pt x="138" y="650"/>
                  </a:lnTo>
                  <a:lnTo>
                    <a:pt x="116" y="512"/>
                  </a:lnTo>
                  <a:lnTo>
                    <a:pt x="91" y="365"/>
                  </a:lnTo>
                  <a:lnTo>
                    <a:pt x="62" y="221"/>
                  </a:lnTo>
                  <a:lnTo>
                    <a:pt x="32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 i="0">
                <a:latin typeface="High Tower Text" panose="02040502050506030303" pitchFamily="18" charset="0"/>
              </a:endParaRPr>
            </a:p>
          </p:txBody>
        </p:sp>
        <p:sp>
          <p:nvSpPr>
            <p:cNvPr id="186507" name="Freeform 139"/>
            <p:cNvSpPr>
              <a:spLocks/>
            </p:cNvSpPr>
            <p:nvPr/>
          </p:nvSpPr>
          <p:spPr bwMode="auto">
            <a:xfrm>
              <a:off x="1791" y="408"/>
              <a:ext cx="60" cy="45"/>
            </a:xfrm>
            <a:custGeom>
              <a:avLst/>
              <a:gdLst>
                <a:gd name="T0" fmla="*/ 102 w 102"/>
                <a:gd name="T1" fmla="*/ 0 h 98"/>
                <a:gd name="T2" fmla="*/ 99 w 102"/>
                <a:gd name="T3" fmla="*/ 4 h 98"/>
                <a:gd name="T4" fmla="*/ 95 w 102"/>
                <a:gd name="T5" fmla="*/ 13 h 98"/>
                <a:gd name="T6" fmla="*/ 87 w 102"/>
                <a:gd name="T7" fmla="*/ 27 h 98"/>
                <a:gd name="T8" fmla="*/ 75 w 102"/>
                <a:gd name="T9" fmla="*/ 42 h 98"/>
                <a:gd name="T10" fmla="*/ 60 w 102"/>
                <a:gd name="T11" fmla="*/ 59 h 98"/>
                <a:gd name="T12" fmla="*/ 43 w 102"/>
                <a:gd name="T13" fmla="*/ 75 h 98"/>
                <a:gd name="T14" fmla="*/ 23 w 102"/>
                <a:gd name="T15" fmla="*/ 89 h 98"/>
                <a:gd name="T16" fmla="*/ 0 w 102"/>
                <a:gd name="T17" fmla="*/ 98 h 98"/>
                <a:gd name="T18" fmla="*/ 5 w 102"/>
                <a:gd name="T19" fmla="*/ 95 h 98"/>
                <a:gd name="T20" fmla="*/ 15 w 102"/>
                <a:gd name="T21" fmla="*/ 86 h 98"/>
                <a:gd name="T22" fmla="*/ 31 w 102"/>
                <a:gd name="T23" fmla="*/ 72 h 98"/>
                <a:gd name="T24" fmla="*/ 49 w 102"/>
                <a:gd name="T25" fmla="*/ 55 h 98"/>
                <a:gd name="T26" fmla="*/ 67 w 102"/>
                <a:gd name="T27" fmla="*/ 39 h 98"/>
                <a:gd name="T28" fmla="*/ 83 w 102"/>
                <a:gd name="T29" fmla="*/ 22 h 98"/>
                <a:gd name="T30" fmla="*/ 96 w 102"/>
                <a:gd name="T31" fmla="*/ 9 h 98"/>
                <a:gd name="T32" fmla="*/ 102 w 102"/>
                <a:gd name="T3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2" h="98">
                  <a:moveTo>
                    <a:pt x="102" y="0"/>
                  </a:moveTo>
                  <a:lnTo>
                    <a:pt x="99" y="4"/>
                  </a:lnTo>
                  <a:lnTo>
                    <a:pt x="95" y="13"/>
                  </a:lnTo>
                  <a:lnTo>
                    <a:pt x="87" y="27"/>
                  </a:lnTo>
                  <a:lnTo>
                    <a:pt x="75" y="42"/>
                  </a:lnTo>
                  <a:lnTo>
                    <a:pt x="60" y="59"/>
                  </a:lnTo>
                  <a:lnTo>
                    <a:pt x="43" y="75"/>
                  </a:lnTo>
                  <a:lnTo>
                    <a:pt x="23" y="89"/>
                  </a:lnTo>
                  <a:lnTo>
                    <a:pt x="0" y="98"/>
                  </a:lnTo>
                  <a:lnTo>
                    <a:pt x="5" y="95"/>
                  </a:lnTo>
                  <a:lnTo>
                    <a:pt x="15" y="86"/>
                  </a:lnTo>
                  <a:lnTo>
                    <a:pt x="31" y="72"/>
                  </a:lnTo>
                  <a:lnTo>
                    <a:pt x="49" y="55"/>
                  </a:lnTo>
                  <a:lnTo>
                    <a:pt x="67" y="39"/>
                  </a:lnTo>
                  <a:lnTo>
                    <a:pt x="83" y="22"/>
                  </a:lnTo>
                  <a:lnTo>
                    <a:pt x="96" y="9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 i="0">
                <a:latin typeface="High Tower Text" panose="02040502050506030303" pitchFamily="18" charset="0"/>
              </a:endParaRPr>
            </a:p>
          </p:txBody>
        </p:sp>
        <p:sp>
          <p:nvSpPr>
            <p:cNvPr id="186508" name="Freeform 140"/>
            <p:cNvSpPr>
              <a:spLocks/>
            </p:cNvSpPr>
            <p:nvPr/>
          </p:nvSpPr>
          <p:spPr bwMode="auto">
            <a:xfrm>
              <a:off x="1405" y="285"/>
              <a:ext cx="669" cy="666"/>
            </a:xfrm>
            <a:custGeom>
              <a:avLst/>
              <a:gdLst>
                <a:gd name="T0" fmla="*/ 822 w 1140"/>
                <a:gd name="T1" fmla="*/ 14 h 1447"/>
                <a:gd name="T2" fmla="*/ 823 w 1140"/>
                <a:gd name="T3" fmla="*/ 13 h 1447"/>
                <a:gd name="T4" fmla="*/ 828 w 1140"/>
                <a:gd name="T5" fmla="*/ 12 h 1447"/>
                <a:gd name="T6" fmla="*/ 836 w 1140"/>
                <a:gd name="T7" fmla="*/ 9 h 1447"/>
                <a:gd name="T8" fmla="*/ 845 w 1140"/>
                <a:gd name="T9" fmla="*/ 6 h 1447"/>
                <a:gd name="T10" fmla="*/ 858 w 1140"/>
                <a:gd name="T11" fmla="*/ 4 h 1447"/>
                <a:gd name="T12" fmla="*/ 872 w 1140"/>
                <a:gd name="T13" fmla="*/ 1 h 1447"/>
                <a:gd name="T14" fmla="*/ 891 w 1140"/>
                <a:gd name="T15" fmla="*/ 0 h 1447"/>
                <a:gd name="T16" fmla="*/ 910 w 1140"/>
                <a:gd name="T17" fmla="*/ 0 h 1447"/>
                <a:gd name="T18" fmla="*/ 932 w 1140"/>
                <a:gd name="T19" fmla="*/ 3 h 1447"/>
                <a:gd name="T20" fmla="*/ 957 w 1140"/>
                <a:gd name="T21" fmla="*/ 7 h 1447"/>
                <a:gd name="T22" fmla="*/ 983 w 1140"/>
                <a:gd name="T23" fmla="*/ 14 h 1447"/>
                <a:gd name="T24" fmla="*/ 1011 w 1140"/>
                <a:gd name="T25" fmla="*/ 24 h 1447"/>
                <a:gd name="T26" fmla="*/ 1041 w 1140"/>
                <a:gd name="T27" fmla="*/ 38 h 1447"/>
                <a:gd name="T28" fmla="*/ 1072 w 1140"/>
                <a:gd name="T29" fmla="*/ 57 h 1447"/>
                <a:gd name="T30" fmla="*/ 1105 w 1140"/>
                <a:gd name="T31" fmla="*/ 79 h 1447"/>
                <a:gd name="T32" fmla="*/ 1140 w 1140"/>
                <a:gd name="T33" fmla="*/ 105 h 1447"/>
                <a:gd name="T34" fmla="*/ 991 w 1140"/>
                <a:gd name="T35" fmla="*/ 1438 h 1447"/>
                <a:gd name="T36" fmla="*/ 989 w 1140"/>
                <a:gd name="T37" fmla="*/ 1438 h 1447"/>
                <a:gd name="T38" fmla="*/ 983 w 1140"/>
                <a:gd name="T39" fmla="*/ 1439 h 1447"/>
                <a:gd name="T40" fmla="*/ 973 w 1140"/>
                <a:gd name="T41" fmla="*/ 1440 h 1447"/>
                <a:gd name="T42" fmla="*/ 960 w 1140"/>
                <a:gd name="T43" fmla="*/ 1442 h 1447"/>
                <a:gd name="T44" fmla="*/ 944 w 1140"/>
                <a:gd name="T45" fmla="*/ 1444 h 1447"/>
                <a:gd name="T46" fmla="*/ 925 w 1140"/>
                <a:gd name="T47" fmla="*/ 1445 h 1447"/>
                <a:gd name="T48" fmla="*/ 906 w 1140"/>
                <a:gd name="T49" fmla="*/ 1446 h 1447"/>
                <a:gd name="T50" fmla="*/ 884 w 1140"/>
                <a:gd name="T51" fmla="*/ 1447 h 1447"/>
                <a:gd name="T52" fmla="*/ 861 w 1140"/>
                <a:gd name="T53" fmla="*/ 1447 h 1447"/>
                <a:gd name="T54" fmla="*/ 837 w 1140"/>
                <a:gd name="T55" fmla="*/ 1446 h 1447"/>
                <a:gd name="T56" fmla="*/ 811 w 1140"/>
                <a:gd name="T57" fmla="*/ 1444 h 1447"/>
                <a:gd name="T58" fmla="*/ 787 w 1140"/>
                <a:gd name="T59" fmla="*/ 1440 h 1447"/>
                <a:gd name="T60" fmla="*/ 763 w 1140"/>
                <a:gd name="T61" fmla="*/ 1435 h 1447"/>
                <a:gd name="T62" fmla="*/ 740 w 1140"/>
                <a:gd name="T63" fmla="*/ 1430 h 1447"/>
                <a:gd name="T64" fmla="*/ 718 w 1140"/>
                <a:gd name="T65" fmla="*/ 1422 h 1447"/>
                <a:gd name="T66" fmla="*/ 697 w 1140"/>
                <a:gd name="T67" fmla="*/ 1411 h 1447"/>
                <a:gd name="T68" fmla="*/ 0 w 1140"/>
                <a:gd name="T69" fmla="*/ 1373 h 1447"/>
                <a:gd name="T70" fmla="*/ 111 w 1140"/>
                <a:gd name="T71" fmla="*/ 170 h 1447"/>
                <a:gd name="T72" fmla="*/ 822 w 1140"/>
                <a:gd name="T73" fmla="*/ 14 h 1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0" h="1447">
                  <a:moveTo>
                    <a:pt x="822" y="14"/>
                  </a:moveTo>
                  <a:lnTo>
                    <a:pt x="823" y="13"/>
                  </a:lnTo>
                  <a:lnTo>
                    <a:pt x="828" y="12"/>
                  </a:lnTo>
                  <a:lnTo>
                    <a:pt x="836" y="9"/>
                  </a:lnTo>
                  <a:lnTo>
                    <a:pt x="845" y="6"/>
                  </a:lnTo>
                  <a:lnTo>
                    <a:pt x="858" y="4"/>
                  </a:lnTo>
                  <a:lnTo>
                    <a:pt x="872" y="1"/>
                  </a:lnTo>
                  <a:lnTo>
                    <a:pt x="891" y="0"/>
                  </a:lnTo>
                  <a:lnTo>
                    <a:pt x="910" y="0"/>
                  </a:lnTo>
                  <a:lnTo>
                    <a:pt x="932" y="3"/>
                  </a:lnTo>
                  <a:lnTo>
                    <a:pt x="957" y="7"/>
                  </a:lnTo>
                  <a:lnTo>
                    <a:pt x="983" y="14"/>
                  </a:lnTo>
                  <a:lnTo>
                    <a:pt x="1011" y="24"/>
                  </a:lnTo>
                  <a:lnTo>
                    <a:pt x="1041" y="38"/>
                  </a:lnTo>
                  <a:lnTo>
                    <a:pt x="1072" y="57"/>
                  </a:lnTo>
                  <a:lnTo>
                    <a:pt x="1105" y="79"/>
                  </a:lnTo>
                  <a:lnTo>
                    <a:pt x="1140" y="105"/>
                  </a:lnTo>
                  <a:lnTo>
                    <a:pt x="991" y="1438"/>
                  </a:lnTo>
                  <a:lnTo>
                    <a:pt x="989" y="1438"/>
                  </a:lnTo>
                  <a:lnTo>
                    <a:pt x="983" y="1439"/>
                  </a:lnTo>
                  <a:lnTo>
                    <a:pt x="973" y="1440"/>
                  </a:lnTo>
                  <a:lnTo>
                    <a:pt x="960" y="1442"/>
                  </a:lnTo>
                  <a:lnTo>
                    <a:pt x="944" y="1444"/>
                  </a:lnTo>
                  <a:lnTo>
                    <a:pt x="925" y="1445"/>
                  </a:lnTo>
                  <a:lnTo>
                    <a:pt x="906" y="1446"/>
                  </a:lnTo>
                  <a:lnTo>
                    <a:pt x="884" y="1447"/>
                  </a:lnTo>
                  <a:lnTo>
                    <a:pt x="861" y="1447"/>
                  </a:lnTo>
                  <a:lnTo>
                    <a:pt x="837" y="1446"/>
                  </a:lnTo>
                  <a:lnTo>
                    <a:pt x="811" y="1444"/>
                  </a:lnTo>
                  <a:lnTo>
                    <a:pt x="787" y="1440"/>
                  </a:lnTo>
                  <a:lnTo>
                    <a:pt x="763" y="1435"/>
                  </a:lnTo>
                  <a:lnTo>
                    <a:pt x="740" y="1430"/>
                  </a:lnTo>
                  <a:lnTo>
                    <a:pt x="718" y="1422"/>
                  </a:lnTo>
                  <a:lnTo>
                    <a:pt x="697" y="1411"/>
                  </a:lnTo>
                  <a:lnTo>
                    <a:pt x="0" y="1373"/>
                  </a:lnTo>
                  <a:lnTo>
                    <a:pt x="111" y="170"/>
                  </a:lnTo>
                  <a:lnTo>
                    <a:pt x="822" y="14"/>
                  </a:lnTo>
                  <a:close/>
                </a:path>
              </a:pathLst>
            </a:custGeom>
            <a:solidFill>
              <a:srgbClr val="BAE5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 i="0">
                <a:latin typeface="High Tower Text" panose="02040502050506030303" pitchFamily="18" charset="0"/>
              </a:endParaRPr>
            </a:p>
          </p:txBody>
        </p:sp>
        <p:sp>
          <p:nvSpPr>
            <p:cNvPr id="186509" name="Freeform 141"/>
            <p:cNvSpPr>
              <a:spLocks/>
            </p:cNvSpPr>
            <p:nvPr/>
          </p:nvSpPr>
          <p:spPr bwMode="auto">
            <a:xfrm>
              <a:off x="1392" y="294"/>
              <a:ext cx="546" cy="641"/>
            </a:xfrm>
            <a:custGeom>
              <a:avLst/>
              <a:gdLst>
                <a:gd name="T0" fmla="*/ 930 w 930"/>
                <a:gd name="T1" fmla="*/ 6 h 1392"/>
                <a:gd name="T2" fmla="*/ 783 w 930"/>
                <a:gd name="T3" fmla="*/ 1392 h 1392"/>
                <a:gd name="T4" fmla="*/ 0 w 930"/>
                <a:gd name="T5" fmla="*/ 1366 h 1392"/>
                <a:gd name="T6" fmla="*/ 134 w 930"/>
                <a:gd name="T7" fmla="*/ 150 h 1392"/>
                <a:gd name="T8" fmla="*/ 136 w 930"/>
                <a:gd name="T9" fmla="*/ 150 h 1392"/>
                <a:gd name="T10" fmla="*/ 142 w 930"/>
                <a:gd name="T11" fmla="*/ 147 h 1392"/>
                <a:gd name="T12" fmla="*/ 152 w 930"/>
                <a:gd name="T13" fmla="*/ 145 h 1392"/>
                <a:gd name="T14" fmla="*/ 166 w 930"/>
                <a:gd name="T15" fmla="*/ 142 h 1392"/>
                <a:gd name="T16" fmla="*/ 184 w 930"/>
                <a:gd name="T17" fmla="*/ 138 h 1392"/>
                <a:gd name="T18" fmla="*/ 204 w 930"/>
                <a:gd name="T19" fmla="*/ 133 h 1392"/>
                <a:gd name="T20" fmla="*/ 227 w 930"/>
                <a:gd name="T21" fmla="*/ 128 h 1392"/>
                <a:gd name="T22" fmla="*/ 253 w 930"/>
                <a:gd name="T23" fmla="*/ 122 h 1392"/>
                <a:gd name="T24" fmla="*/ 280 w 930"/>
                <a:gd name="T25" fmla="*/ 115 h 1392"/>
                <a:gd name="T26" fmla="*/ 310 w 930"/>
                <a:gd name="T27" fmla="*/ 108 h 1392"/>
                <a:gd name="T28" fmla="*/ 343 w 930"/>
                <a:gd name="T29" fmla="*/ 101 h 1392"/>
                <a:gd name="T30" fmla="*/ 376 w 930"/>
                <a:gd name="T31" fmla="*/ 93 h 1392"/>
                <a:gd name="T32" fmla="*/ 409 w 930"/>
                <a:gd name="T33" fmla="*/ 86 h 1392"/>
                <a:gd name="T34" fmla="*/ 445 w 930"/>
                <a:gd name="T35" fmla="*/ 78 h 1392"/>
                <a:gd name="T36" fmla="*/ 481 w 930"/>
                <a:gd name="T37" fmla="*/ 70 h 1392"/>
                <a:gd name="T38" fmla="*/ 518 w 930"/>
                <a:gd name="T39" fmla="*/ 63 h 1392"/>
                <a:gd name="T40" fmla="*/ 553 w 930"/>
                <a:gd name="T41" fmla="*/ 55 h 1392"/>
                <a:gd name="T42" fmla="*/ 590 w 930"/>
                <a:gd name="T43" fmla="*/ 48 h 1392"/>
                <a:gd name="T44" fmla="*/ 626 w 930"/>
                <a:gd name="T45" fmla="*/ 41 h 1392"/>
                <a:gd name="T46" fmla="*/ 660 w 930"/>
                <a:gd name="T47" fmla="*/ 34 h 1392"/>
                <a:gd name="T48" fmla="*/ 695 w 930"/>
                <a:gd name="T49" fmla="*/ 28 h 1392"/>
                <a:gd name="T50" fmla="*/ 728 w 930"/>
                <a:gd name="T51" fmla="*/ 22 h 1392"/>
                <a:gd name="T52" fmla="*/ 760 w 930"/>
                <a:gd name="T53" fmla="*/ 16 h 1392"/>
                <a:gd name="T54" fmla="*/ 789 w 930"/>
                <a:gd name="T55" fmla="*/ 11 h 1392"/>
                <a:gd name="T56" fmla="*/ 817 w 930"/>
                <a:gd name="T57" fmla="*/ 8 h 1392"/>
                <a:gd name="T58" fmla="*/ 842 w 930"/>
                <a:gd name="T59" fmla="*/ 4 h 1392"/>
                <a:gd name="T60" fmla="*/ 864 w 930"/>
                <a:gd name="T61" fmla="*/ 2 h 1392"/>
                <a:gd name="T62" fmla="*/ 885 w 930"/>
                <a:gd name="T63" fmla="*/ 1 h 1392"/>
                <a:gd name="T64" fmla="*/ 901 w 930"/>
                <a:gd name="T65" fmla="*/ 0 h 1392"/>
                <a:gd name="T66" fmla="*/ 915 w 930"/>
                <a:gd name="T67" fmla="*/ 1 h 1392"/>
                <a:gd name="T68" fmla="*/ 924 w 930"/>
                <a:gd name="T69" fmla="*/ 2 h 1392"/>
                <a:gd name="T70" fmla="*/ 930 w 930"/>
                <a:gd name="T71" fmla="*/ 6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30" h="1392">
                  <a:moveTo>
                    <a:pt x="930" y="6"/>
                  </a:moveTo>
                  <a:lnTo>
                    <a:pt x="783" y="1392"/>
                  </a:lnTo>
                  <a:lnTo>
                    <a:pt x="0" y="1366"/>
                  </a:lnTo>
                  <a:lnTo>
                    <a:pt x="134" y="150"/>
                  </a:lnTo>
                  <a:lnTo>
                    <a:pt x="136" y="150"/>
                  </a:lnTo>
                  <a:lnTo>
                    <a:pt x="142" y="147"/>
                  </a:lnTo>
                  <a:lnTo>
                    <a:pt x="152" y="145"/>
                  </a:lnTo>
                  <a:lnTo>
                    <a:pt x="166" y="142"/>
                  </a:lnTo>
                  <a:lnTo>
                    <a:pt x="184" y="138"/>
                  </a:lnTo>
                  <a:lnTo>
                    <a:pt x="204" y="133"/>
                  </a:lnTo>
                  <a:lnTo>
                    <a:pt x="227" y="128"/>
                  </a:lnTo>
                  <a:lnTo>
                    <a:pt x="253" y="122"/>
                  </a:lnTo>
                  <a:lnTo>
                    <a:pt x="280" y="115"/>
                  </a:lnTo>
                  <a:lnTo>
                    <a:pt x="310" y="108"/>
                  </a:lnTo>
                  <a:lnTo>
                    <a:pt x="343" y="101"/>
                  </a:lnTo>
                  <a:lnTo>
                    <a:pt x="376" y="93"/>
                  </a:lnTo>
                  <a:lnTo>
                    <a:pt x="409" y="86"/>
                  </a:lnTo>
                  <a:lnTo>
                    <a:pt x="445" y="78"/>
                  </a:lnTo>
                  <a:lnTo>
                    <a:pt x="481" y="70"/>
                  </a:lnTo>
                  <a:lnTo>
                    <a:pt x="518" y="63"/>
                  </a:lnTo>
                  <a:lnTo>
                    <a:pt x="553" y="55"/>
                  </a:lnTo>
                  <a:lnTo>
                    <a:pt x="590" y="48"/>
                  </a:lnTo>
                  <a:lnTo>
                    <a:pt x="626" y="41"/>
                  </a:lnTo>
                  <a:lnTo>
                    <a:pt x="660" y="34"/>
                  </a:lnTo>
                  <a:lnTo>
                    <a:pt x="695" y="28"/>
                  </a:lnTo>
                  <a:lnTo>
                    <a:pt x="728" y="22"/>
                  </a:lnTo>
                  <a:lnTo>
                    <a:pt x="760" y="16"/>
                  </a:lnTo>
                  <a:lnTo>
                    <a:pt x="789" y="11"/>
                  </a:lnTo>
                  <a:lnTo>
                    <a:pt x="817" y="8"/>
                  </a:lnTo>
                  <a:lnTo>
                    <a:pt x="842" y="4"/>
                  </a:lnTo>
                  <a:lnTo>
                    <a:pt x="864" y="2"/>
                  </a:lnTo>
                  <a:lnTo>
                    <a:pt x="885" y="1"/>
                  </a:lnTo>
                  <a:lnTo>
                    <a:pt x="901" y="0"/>
                  </a:lnTo>
                  <a:lnTo>
                    <a:pt x="915" y="1"/>
                  </a:lnTo>
                  <a:lnTo>
                    <a:pt x="924" y="2"/>
                  </a:lnTo>
                  <a:lnTo>
                    <a:pt x="930" y="6"/>
                  </a:lnTo>
                  <a:close/>
                </a:path>
              </a:pathLst>
            </a:custGeom>
            <a:solidFill>
              <a:srgbClr val="A0D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 i="0">
                <a:latin typeface="High Tower Text" panose="02040502050506030303" pitchFamily="18" charset="0"/>
              </a:endParaRPr>
            </a:p>
          </p:txBody>
        </p:sp>
        <p:sp>
          <p:nvSpPr>
            <p:cNvPr id="186510" name="Freeform 142"/>
            <p:cNvSpPr>
              <a:spLocks/>
            </p:cNvSpPr>
            <p:nvPr/>
          </p:nvSpPr>
          <p:spPr bwMode="auto">
            <a:xfrm>
              <a:off x="1752" y="317"/>
              <a:ext cx="132" cy="598"/>
            </a:xfrm>
            <a:custGeom>
              <a:avLst/>
              <a:gdLst>
                <a:gd name="T0" fmla="*/ 0 w 223"/>
                <a:gd name="T1" fmla="*/ 33 h 1298"/>
                <a:gd name="T2" fmla="*/ 5 w 223"/>
                <a:gd name="T3" fmla="*/ 69 h 1298"/>
                <a:gd name="T4" fmla="*/ 20 w 223"/>
                <a:gd name="T5" fmla="*/ 171 h 1298"/>
                <a:gd name="T6" fmla="*/ 39 w 223"/>
                <a:gd name="T7" fmla="*/ 322 h 1298"/>
                <a:gd name="T8" fmla="*/ 58 w 223"/>
                <a:gd name="T9" fmla="*/ 507 h 1298"/>
                <a:gd name="T10" fmla="*/ 72 w 223"/>
                <a:gd name="T11" fmla="*/ 712 h 1298"/>
                <a:gd name="T12" fmla="*/ 78 w 223"/>
                <a:gd name="T13" fmla="*/ 923 h 1298"/>
                <a:gd name="T14" fmla="*/ 70 w 223"/>
                <a:gd name="T15" fmla="*/ 1123 h 1298"/>
                <a:gd name="T16" fmla="*/ 44 w 223"/>
                <a:gd name="T17" fmla="*/ 1298 h 1298"/>
                <a:gd name="T18" fmla="*/ 223 w 223"/>
                <a:gd name="T19" fmla="*/ 0 h 1298"/>
                <a:gd name="T20" fmla="*/ 0 w 223"/>
                <a:gd name="T21" fmla="*/ 33 h 1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3" h="1298">
                  <a:moveTo>
                    <a:pt x="0" y="33"/>
                  </a:moveTo>
                  <a:lnTo>
                    <a:pt x="5" y="69"/>
                  </a:lnTo>
                  <a:lnTo>
                    <a:pt x="20" y="171"/>
                  </a:lnTo>
                  <a:lnTo>
                    <a:pt x="39" y="322"/>
                  </a:lnTo>
                  <a:lnTo>
                    <a:pt x="58" y="507"/>
                  </a:lnTo>
                  <a:lnTo>
                    <a:pt x="72" y="712"/>
                  </a:lnTo>
                  <a:lnTo>
                    <a:pt x="78" y="923"/>
                  </a:lnTo>
                  <a:lnTo>
                    <a:pt x="70" y="1123"/>
                  </a:lnTo>
                  <a:lnTo>
                    <a:pt x="44" y="1298"/>
                  </a:lnTo>
                  <a:lnTo>
                    <a:pt x="223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87D1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 i="0">
                <a:latin typeface="High Tower Text" panose="02040502050506030303" pitchFamily="18" charset="0"/>
              </a:endParaRPr>
            </a:p>
          </p:txBody>
        </p:sp>
        <p:sp>
          <p:nvSpPr>
            <p:cNvPr id="186511" name="Freeform 143"/>
            <p:cNvSpPr>
              <a:spLocks/>
            </p:cNvSpPr>
            <p:nvPr/>
          </p:nvSpPr>
          <p:spPr bwMode="auto">
            <a:xfrm>
              <a:off x="1963" y="317"/>
              <a:ext cx="116" cy="630"/>
            </a:xfrm>
            <a:custGeom>
              <a:avLst/>
              <a:gdLst>
                <a:gd name="T0" fmla="*/ 133 w 198"/>
                <a:gd name="T1" fmla="*/ 0 h 1368"/>
                <a:gd name="T2" fmla="*/ 0 w 198"/>
                <a:gd name="T3" fmla="*/ 1368 h 1368"/>
                <a:gd name="T4" fmla="*/ 40 w 198"/>
                <a:gd name="T5" fmla="*/ 1367 h 1368"/>
                <a:gd name="T6" fmla="*/ 198 w 198"/>
                <a:gd name="T7" fmla="*/ 70 h 1368"/>
                <a:gd name="T8" fmla="*/ 133 w 198"/>
                <a:gd name="T9" fmla="*/ 0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1368">
                  <a:moveTo>
                    <a:pt x="133" y="0"/>
                  </a:moveTo>
                  <a:lnTo>
                    <a:pt x="0" y="1368"/>
                  </a:lnTo>
                  <a:lnTo>
                    <a:pt x="40" y="1367"/>
                  </a:lnTo>
                  <a:lnTo>
                    <a:pt x="198" y="70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A0D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 i="0">
                <a:latin typeface="High Tower Text" panose="02040502050506030303" pitchFamily="18" charset="0"/>
              </a:endParaRPr>
            </a:p>
          </p:txBody>
        </p:sp>
        <p:sp>
          <p:nvSpPr>
            <p:cNvPr id="186512" name="Freeform 144"/>
            <p:cNvSpPr>
              <a:spLocks/>
            </p:cNvSpPr>
            <p:nvPr/>
          </p:nvSpPr>
          <p:spPr bwMode="auto">
            <a:xfrm>
              <a:off x="1877" y="397"/>
              <a:ext cx="191" cy="38"/>
            </a:xfrm>
            <a:custGeom>
              <a:avLst/>
              <a:gdLst>
                <a:gd name="T0" fmla="*/ 324 w 324"/>
                <a:gd name="T1" fmla="*/ 83 h 83"/>
                <a:gd name="T2" fmla="*/ 323 w 324"/>
                <a:gd name="T3" fmla="*/ 82 h 83"/>
                <a:gd name="T4" fmla="*/ 319 w 324"/>
                <a:gd name="T5" fmla="*/ 77 h 83"/>
                <a:gd name="T6" fmla="*/ 312 w 324"/>
                <a:gd name="T7" fmla="*/ 72 h 83"/>
                <a:gd name="T8" fmla="*/ 302 w 324"/>
                <a:gd name="T9" fmla="*/ 65 h 83"/>
                <a:gd name="T10" fmla="*/ 291 w 324"/>
                <a:gd name="T11" fmla="*/ 57 h 83"/>
                <a:gd name="T12" fmla="*/ 276 w 324"/>
                <a:gd name="T13" fmla="*/ 48 h 83"/>
                <a:gd name="T14" fmla="*/ 260 w 324"/>
                <a:gd name="T15" fmla="*/ 37 h 83"/>
                <a:gd name="T16" fmla="*/ 240 w 324"/>
                <a:gd name="T17" fmla="*/ 28 h 83"/>
                <a:gd name="T18" fmla="*/ 218 w 324"/>
                <a:gd name="T19" fmla="*/ 20 h 83"/>
                <a:gd name="T20" fmla="*/ 194 w 324"/>
                <a:gd name="T21" fmla="*/ 12 h 83"/>
                <a:gd name="T22" fmla="*/ 168 w 324"/>
                <a:gd name="T23" fmla="*/ 6 h 83"/>
                <a:gd name="T24" fmla="*/ 138 w 324"/>
                <a:gd name="T25" fmla="*/ 1 h 83"/>
                <a:gd name="T26" fmla="*/ 107 w 324"/>
                <a:gd name="T27" fmla="*/ 0 h 83"/>
                <a:gd name="T28" fmla="*/ 73 w 324"/>
                <a:gd name="T29" fmla="*/ 0 h 83"/>
                <a:gd name="T30" fmla="*/ 38 w 324"/>
                <a:gd name="T31" fmla="*/ 5 h 83"/>
                <a:gd name="T32" fmla="*/ 0 w 324"/>
                <a:gd name="T33" fmla="*/ 13 h 83"/>
                <a:gd name="T34" fmla="*/ 3 w 324"/>
                <a:gd name="T35" fmla="*/ 13 h 83"/>
                <a:gd name="T36" fmla="*/ 11 w 324"/>
                <a:gd name="T37" fmla="*/ 14 h 83"/>
                <a:gd name="T38" fmla="*/ 25 w 324"/>
                <a:gd name="T39" fmla="*/ 15 h 83"/>
                <a:gd name="T40" fmla="*/ 43 w 324"/>
                <a:gd name="T41" fmla="*/ 18 h 83"/>
                <a:gd name="T42" fmla="*/ 64 w 324"/>
                <a:gd name="T43" fmla="*/ 20 h 83"/>
                <a:gd name="T44" fmla="*/ 88 w 324"/>
                <a:gd name="T45" fmla="*/ 23 h 83"/>
                <a:gd name="T46" fmla="*/ 115 w 324"/>
                <a:gd name="T47" fmla="*/ 27 h 83"/>
                <a:gd name="T48" fmla="*/ 142 w 324"/>
                <a:gd name="T49" fmla="*/ 31 h 83"/>
                <a:gd name="T50" fmla="*/ 171 w 324"/>
                <a:gd name="T51" fmla="*/ 36 h 83"/>
                <a:gd name="T52" fmla="*/ 199 w 324"/>
                <a:gd name="T53" fmla="*/ 42 h 83"/>
                <a:gd name="T54" fmla="*/ 226 w 324"/>
                <a:gd name="T55" fmla="*/ 48 h 83"/>
                <a:gd name="T56" fmla="*/ 252 w 324"/>
                <a:gd name="T57" fmla="*/ 53 h 83"/>
                <a:gd name="T58" fmla="*/ 275 w 324"/>
                <a:gd name="T59" fmla="*/ 60 h 83"/>
                <a:gd name="T60" fmla="*/ 296 w 324"/>
                <a:gd name="T61" fmla="*/ 67 h 83"/>
                <a:gd name="T62" fmla="*/ 312 w 324"/>
                <a:gd name="T63" fmla="*/ 75 h 83"/>
                <a:gd name="T64" fmla="*/ 324 w 324"/>
                <a:gd name="T6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4" h="83">
                  <a:moveTo>
                    <a:pt x="324" y="83"/>
                  </a:moveTo>
                  <a:lnTo>
                    <a:pt x="323" y="82"/>
                  </a:lnTo>
                  <a:lnTo>
                    <a:pt x="319" y="77"/>
                  </a:lnTo>
                  <a:lnTo>
                    <a:pt x="312" y="72"/>
                  </a:lnTo>
                  <a:lnTo>
                    <a:pt x="302" y="65"/>
                  </a:lnTo>
                  <a:lnTo>
                    <a:pt x="291" y="57"/>
                  </a:lnTo>
                  <a:lnTo>
                    <a:pt x="276" y="48"/>
                  </a:lnTo>
                  <a:lnTo>
                    <a:pt x="260" y="37"/>
                  </a:lnTo>
                  <a:lnTo>
                    <a:pt x="240" y="28"/>
                  </a:lnTo>
                  <a:lnTo>
                    <a:pt x="218" y="20"/>
                  </a:lnTo>
                  <a:lnTo>
                    <a:pt x="194" y="12"/>
                  </a:lnTo>
                  <a:lnTo>
                    <a:pt x="168" y="6"/>
                  </a:lnTo>
                  <a:lnTo>
                    <a:pt x="138" y="1"/>
                  </a:lnTo>
                  <a:lnTo>
                    <a:pt x="107" y="0"/>
                  </a:lnTo>
                  <a:lnTo>
                    <a:pt x="73" y="0"/>
                  </a:lnTo>
                  <a:lnTo>
                    <a:pt x="38" y="5"/>
                  </a:lnTo>
                  <a:lnTo>
                    <a:pt x="0" y="13"/>
                  </a:lnTo>
                  <a:lnTo>
                    <a:pt x="3" y="13"/>
                  </a:lnTo>
                  <a:lnTo>
                    <a:pt x="11" y="14"/>
                  </a:lnTo>
                  <a:lnTo>
                    <a:pt x="25" y="15"/>
                  </a:lnTo>
                  <a:lnTo>
                    <a:pt x="43" y="18"/>
                  </a:lnTo>
                  <a:lnTo>
                    <a:pt x="64" y="20"/>
                  </a:lnTo>
                  <a:lnTo>
                    <a:pt x="88" y="23"/>
                  </a:lnTo>
                  <a:lnTo>
                    <a:pt x="115" y="27"/>
                  </a:lnTo>
                  <a:lnTo>
                    <a:pt x="142" y="31"/>
                  </a:lnTo>
                  <a:lnTo>
                    <a:pt x="171" y="36"/>
                  </a:lnTo>
                  <a:lnTo>
                    <a:pt x="199" y="42"/>
                  </a:lnTo>
                  <a:lnTo>
                    <a:pt x="226" y="48"/>
                  </a:lnTo>
                  <a:lnTo>
                    <a:pt x="252" y="53"/>
                  </a:lnTo>
                  <a:lnTo>
                    <a:pt x="275" y="60"/>
                  </a:lnTo>
                  <a:lnTo>
                    <a:pt x="296" y="67"/>
                  </a:lnTo>
                  <a:lnTo>
                    <a:pt x="312" y="75"/>
                  </a:lnTo>
                  <a:lnTo>
                    <a:pt x="324" y="83"/>
                  </a:lnTo>
                  <a:close/>
                </a:path>
              </a:pathLst>
            </a:custGeom>
            <a:solidFill>
              <a:srgbClr val="919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 i="0">
                <a:latin typeface="High Tower Text" panose="02040502050506030303" pitchFamily="18" charset="0"/>
              </a:endParaRPr>
            </a:p>
          </p:txBody>
        </p:sp>
        <p:sp>
          <p:nvSpPr>
            <p:cNvPr id="186513" name="Freeform 145"/>
            <p:cNvSpPr>
              <a:spLocks/>
            </p:cNvSpPr>
            <p:nvPr/>
          </p:nvSpPr>
          <p:spPr bwMode="auto">
            <a:xfrm>
              <a:off x="1877" y="429"/>
              <a:ext cx="191" cy="41"/>
            </a:xfrm>
            <a:custGeom>
              <a:avLst/>
              <a:gdLst>
                <a:gd name="T0" fmla="*/ 324 w 324"/>
                <a:gd name="T1" fmla="*/ 87 h 87"/>
                <a:gd name="T2" fmla="*/ 323 w 324"/>
                <a:gd name="T3" fmla="*/ 86 h 87"/>
                <a:gd name="T4" fmla="*/ 317 w 324"/>
                <a:gd name="T5" fmla="*/ 82 h 87"/>
                <a:gd name="T6" fmla="*/ 309 w 324"/>
                <a:gd name="T7" fmla="*/ 75 h 87"/>
                <a:gd name="T8" fmla="*/ 298 w 324"/>
                <a:gd name="T9" fmla="*/ 67 h 87"/>
                <a:gd name="T10" fmla="*/ 284 w 324"/>
                <a:gd name="T11" fmla="*/ 57 h 87"/>
                <a:gd name="T12" fmla="*/ 268 w 324"/>
                <a:gd name="T13" fmla="*/ 47 h 87"/>
                <a:gd name="T14" fmla="*/ 248 w 324"/>
                <a:gd name="T15" fmla="*/ 38 h 87"/>
                <a:gd name="T16" fmla="*/ 228 w 324"/>
                <a:gd name="T17" fmla="*/ 27 h 87"/>
                <a:gd name="T18" fmla="*/ 205 w 324"/>
                <a:gd name="T19" fmla="*/ 18 h 87"/>
                <a:gd name="T20" fmla="*/ 179 w 324"/>
                <a:gd name="T21" fmla="*/ 10 h 87"/>
                <a:gd name="T22" fmla="*/ 153 w 324"/>
                <a:gd name="T23" fmla="*/ 4 h 87"/>
                <a:gd name="T24" fmla="*/ 124 w 324"/>
                <a:gd name="T25" fmla="*/ 0 h 87"/>
                <a:gd name="T26" fmla="*/ 94 w 324"/>
                <a:gd name="T27" fmla="*/ 0 h 87"/>
                <a:gd name="T28" fmla="*/ 64 w 324"/>
                <a:gd name="T29" fmla="*/ 2 h 87"/>
                <a:gd name="T30" fmla="*/ 32 w 324"/>
                <a:gd name="T31" fmla="*/ 8 h 87"/>
                <a:gd name="T32" fmla="*/ 0 w 324"/>
                <a:gd name="T33" fmla="*/ 18 h 87"/>
                <a:gd name="T34" fmla="*/ 3 w 324"/>
                <a:gd name="T35" fmla="*/ 18 h 87"/>
                <a:gd name="T36" fmla="*/ 11 w 324"/>
                <a:gd name="T37" fmla="*/ 19 h 87"/>
                <a:gd name="T38" fmla="*/ 25 w 324"/>
                <a:gd name="T39" fmla="*/ 20 h 87"/>
                <a:gd name="T40" fmla="*/ 43 w 324"/>
                <a:gd name="T41" fmla="*/ 23 h 87"/>
                <a:gd name="T42" fmla="*/ 64 w 324"/>
                <a:gd name="T43" fmla="*/ 25 h 87"/>
                <a:gd name="T44" fmla="*/ 88 w 324"/>
                <a:gd name="T45" fmla="*/ 29 h 87"/>
                <a:gd name="T46" fmla="*/ 115 w 324"/>
                <a:gd name="T47" fmla="*/ 32 h 87"/>
                <a:gd name="T48" fmla="*/ 142 w 324"/>
                <a:gd name="T49" fmla="*/ 37 h 87"/>
                <a:gd name="T50" fmla="*/ 171 w 324"/>
                <a:gd name="T51" fmla="*/ 41 h 87"/>
                <a:gd name="T52" fmla="*/ 199 w 324"/>
                <a:gd name="T53" fmla="*/ 46 h 87"/>
                <a:gd name="T54" fmla="*/ 226 w 324"/>
                <a:gd name="T55" fmla="*/ 52 h 87"/>
                <a:gd name="T56" fmla="*/ 252 w 324"/>
                <a:gd name="T57" fmla="*/ 58 h 87"/>
                <a:gd name="T58" fmla="*/ 275 w 324"/>
                <a:gd name="T59" fmla="*/ 64 h 87"/>
                <a:gd name="T60" fmla="*/ 296 w 324"/>
                <a:gd name="T61" fmla="*/ 72 h 87"/>
                <a:gd name="T62" fmla="*/ 312 w 324"/>
                <a:gd name="T63" fmla="*/ 79 h 87"/>
                <a:gd name="T64" fmla="*/ 324 w 324"/>
                <a:gd name="T65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4" h="87">
                  <a:moveTo>
                    <a:pt x="324" y="87"/>
                  </a:moveTo>
                  <a:lnTo>
                    <a:pt x="323" y="86"/>
                  </a:lnTo>
                  <a:lnTo>
                    <a:pt x="317" y="82"/>
                  </a:lnTo>
                  <a:lnTo>
                    <a:pt x="309" y="75"/>
                  </a:lnTo>
                  <a:lnTo>
                    <a:pt x="298" y="67"/>
                  </a:lnTo>
                  <a:lnTo>
                    <a:pt x="284" y="57"/>
                  </a:lnTo>
                  <a:lnTo>
                    <a:pt x="268" y="47"/>
                  </a:lnTo>
                  <a:lnTo>
                    <a:pt x="248" y="38"/>
                  </a:lnTo>
                  <a:lnTo>
                    <a:pt x="228" y="27"/>
                  </a:lnTo>
                  <a:lnTo>
                    <a:pt x="205" y="18"/>
                  </a:lnTo>
                  <a:lnTo>
                    <a:pt x="179" y="10"/>
                  </a:lnTo>
                  <a:lnTo>
                    <a:pt x="153" y="4"/>
                  </a:lnTo>
                  <a:lnTo>
                    <a:pt x="124" y="0"/>
                  </a:lnTo>
                  <a:lnTo>
                    <a:pt x="94" y="0"/>
                  </a:lnTo>
                  <a:lnTo>
                    <a:pt x="64" y="2"/>
                  </a:lnTo>
                  <a:lnTo>
                    <a:pt x="32" y="8"/>
                  </a:lnTo>
                  <a:lnTo>
                    <a:pt x="0" y="18"/>
                  </a:lnTo>
                  <a:lnTo>
                    <a:pt x="3" y="18"/>
                  </a:lnTo>
                  <a:lnTo>
                    <a:pt x="11" y="19"/>
                  </a:lnTo>
                  <a:lnTo>
                    <a:pt x="25" y="20"/>
                  </a:lnTo>
                  <a:lnTo>
                    <a:pt x="43" y="23"/>
                  </a:lnTo>
                  <a:lnTo>
                    <a:pt x="64" y="25"/>
                  </a:lnTo>
                  <a:lnTo>
                    <a:pt x="88" y="29"/>
                  </a:lnTo>
                  <a:lnTo>
                    <a:pt x="115" y="32"/>
                  </a:lnTo>
                  <a:lnTo>
                    <a:pt x="142" y="37"/>
                  </a:lnTo>
                  <a:lnTo>
                    <a:pt x="171" y="41"/>
                  </a:lnTo>
                  <a:lnTo>
                    <a:pt x="199" y="46"/>
                  </a:lnTo>
                  <a:lnTo>
                    <a:pt x="226" y="52"/>
                  </a:lnTo>
                  <a:lnTo>
                    <a:pt x="252" y="58"/>
                  </a:lnTo>
                  <a:lnTo>
                    <a:pt x="275" y="64"/>
                  </a:lnTo>
                  <a:lnTo>
                    <a:pt x="296" y="72"/>
                  </a:lnTo>
                  <a:lnTo>
                    <a:pt x="312" y="79"/>
                  </a:lnTo>
                  <a:lnTo>
                    <a:pt x="324" y="87"/>
                  </a:lnTo>
                  <a:close/>
                </a:path>
              </a:pathLst>
            </a:custGeom>
            <a:solidFill>
              <a:srgbClr val="919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 i="0">
                <a:latin typeface="High Tower Text" panose="02040502050506030303" pitchFamily="18" charset="0"/>
              </a:endParaRPr>
            </a:p>
          </p:txBody>
        </p:sp>
        <p:sp>
          <p:nvSpPr>
            <p:cNvPr id="186514" name="Freeform 146"/>
            <p:cNvSpPr>
              <a:spLocks/>
            </p:cNvSpPr>
            <p:nvPr/>
          </p:nvSpPr>
          <p:spPr bwMode="auto">
            <a:xfrm>
              <a:off x="1820" y="832"/>
              <a:ext cx="185" cy="33"/>
            </a:xfrm>
            <a:custGeom>
              <a:avLst/>
              <a:gdLst>
                <a:gd name="T0" fmla="*/ 313 w 313"/>
                <a:gd name="T1" fmla="*/ 70 h 70"/>
                <a:gd name="T2" fmla="*/ 311 w 313"/>
                <a:gd name="T3" fmla="*/ 69 h 70"/>
                <a:gd name="T4" fmla="*/ 303 w 313"/>
                <a:gd name="T5" fmla="*/ 66 h 70"/>
                <a:gd name="T6" fmla="*/ 291 w 313"/>
                <a:gd name="T7" fmla="*/ 60 h 70"/>
                <a:gd name="T8" fmla="*/ 276 w 313"/>
                <a:gd name="T9" fmla="*/ 52 h 70"/>
                <a:gd name="T10" fmla="*/ 257 w 313"/>
                <a:gd name="T11" fmla="*/ 44 h 70"/>
                <a:gd name="T12" fmla="*/ 236 w 313"/>
                <a:gd name="T13" fmla="*/ 36 h 70"/>
                <a:gd name="T14" fmla="*/ 213 w 313"/>
                <a:gd name="T15" fmla="*/ 26 h 70"/>
                <a:gd name="T16" fmla="*/ 188 w 313"/>
                <a:gd name="T17" fmla="*/ 18 h 70"/>
                <a:gd name="T18" fmla="*/ 162 w 313"/>
                <a:gd name="T19" fmla="*/ 11 h 70"/>
                <a:gd name="T20" fmla="*/ 136 w 313"/>
                <a:gd name="T21" fmla="*/ 6 h 70"/>
                <a:gd name="T22" fmla="*/ 109 w 313"/>
                <a:gd name="T23" fmla="*/ 1 h 70"/>
                <a:gd name="T24" fmla="*/ 84 w 313"/>
                <a:gd name="T25" fmla="*/ 0 h 70"/>
                <a:gd name="T26" fmla="*/ 60 w 313"/>
                <a:gd name="T27" fmla="*/ 1 h 70"/>
                <a:gd name="T28" fmla="*/ 37 w 313"/>
                <a:gd name="T29" fmla="*/ 5 h 70"/>
                <a:gd name="T30" fmla="*/ 17 w 313"/>
                <a:gd name="T31" fmla="*/ 13 h 70"/>
                <a:gd name="T32" fmla="*/ 0 w 313"/>
                <a:gd name="T33" fmla="*/ 25 h 70"/>
                <a:gd name="T34" fmla="*/ 3 w 313"/>
                <a:gd name="T35" fmla="*/ 25 h 70"/>
                <a:gd name="T36" fmla="*/ 11 w 313"/>
                <a:gd name="T37" fmla="*/ 26 h 70"/>
                <a:gd name="T38" fmla="*/ 24 w 313"/>
                <a:gd name="T39" fmla="*/ 28 h 70"/>
                <a:gd name="T40" fmla="*/ 40 w 313"/>
                <a:gd name="T41" fmla="*/ 29 h 70"/>
                <a:gd name="T42" fmla="*/ 61 w 313"/>
                <a:gd name="T43" fmla="*/ 31 h 70"/>
                <a:gd name="T44" fmla="*/ 84 w 313"/>
                <a:gd name="T45" fmla="*/ 33 h 70"/>
                <a:gd name="T46" fmla="*/ 108 w 313"/>
                <a:gd name="T47" fmla="*/ 36 h 70"/>
                <a:gd name="T48" fmla="*/ 135 w 313"/>
                <a:gd name="T49" fmla="*/ 38 h 70"/>
                <a:gd name="T50" fmla="*/ 162 w 313"/>
                <a:gd name="T51" fmla="*/ 41 h 70"/>
                <a:gd name="T52" fmla="*/ 189 w 313"/>
                <a:gd name="T53" fmla="*/ 45 h 70"/>
                <a:gd name="T54" fmla="*/ 215 w 313"/>
                <a:gd name="T55" fmla="*/ 48 h 70"/>
                <a:gd name="T56" fmla="*/ 239 w 313"/>
                <a:gd name="T57" fmla="*/ 53 h 70"/>
                <a:gd name="T58" fmla="*/ 262 w 313"/>
                <a:gd name="T59" fmla="*/ 56 h 70"/>
                <a:gd name="T60" fmla="*/ 283 w 313"/>
                <a:gd name="T61" fmla="*/ 61 h 70"/>
                <a:gd name="T62" fmla="*/ 300 w 313"/>
                <a:gd name="T63" fmla="*/ 66 h 70"/>
                <a:gd name="T64" fmla="*/ 313 w 313"/>
                <a:gd name="T65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3" h="70">
                  <a:moveTo>
                    <a:pt x="313" y="70"/>
                  </a:moveTo>
                  <a:lnTo>
                    <a:pt x="311" y="69"/>
                  </a:lnTo>
                  <a:lnTo>
                    <a:pt x="303" y="66"/>
                  </a:lnTo>
                  <a:lnTo>
                    <a:pt x="291" y="60"/>
                  </a:lnTo>
                  <a:lnTo>
                    <a:pt x="276" y="52"/>
                  </a:lnTo>
                  <a:lnTo>
                    <a:pt x="257" y="44"/>
                  </a:lnTo>
                  <a:lnTo>
                    <a:pt x="236" y="36"/>
                  </a:lnTo>
                  <a:lnTo>
                    <a:pt x="213" y="26"/>
                  </a:lnTo>
                  <a:lnTo>
                    <a:pt x="188" y="18"/>
                  </a:lnTo>
                  <a:lnTo>
                    <a:pt x="162" y="11"/>
                  </a:lnTo>
                  <a:lnTo>
                    <a:pt x="136" y="6"/>
                  </a:lnTo>
                  <a:lnTo>
                    <a:pt x="109" y="1"/>
                  </a:lnTo>
                  <a:lnTo>
                    <a:pt x="84" y="0"/>
                  </a:lnTo>
                  <a:lnTo>
                    <a:pt x="60" y="1"/>
                  </a:lnTo>
                  <a:lnTo>
                    <a:pt x="37" y="5"/>
                  </a:lnTo>
                  <a:lnTo>
                    <a:pt x="17" y="13"/>
                  </a:lnTo>
                  <a:lnTo>
                    <a:pt x="0" y="25"/>
                  </a:lnTo>
                  <a:lnTo>
                    <a:pt x="3" y="25"/>
                  </a:lnTo>
                  <a:lnTo>
                    <a:pt x="11" y="26"/>
                  </a:lnTo>
                  <a:lnTo>
                    <a:pt x="24" y="28"/>
                  </a:lnTo>
                  <a:lnTo>
                    <a:pt x="40" y="29"/>
                  </a:lnTo>
                  <a:lnTo>
                    <a:pt x="61" y="31"/>
                  </a:lnTo>
                  <a:lnTo>
                    <a:pt x="84" y="33"/>
                  </a:lnTo>
                  <a:lnTo>
                    <a:pt x="108" y="36"/>
                  </a:lnTo>
                  <a:lnTo>
                    <a:pt x="135" y="38"/>
                  </a:lnTo>
                  <a:lnTo>
                    <a:pt x="162" y="41"/>
                  </a:lnTo>
                  <a:lnTo>
                    <a:pt x="189" y="45"/>
                  </a:lnTo>
                  <a:lnTo>
                    <a:pt x="215" y="48"/>
                  </a:lnTo>
                  <a:lnTo>
                    <a:pt x="239" y="53"/>
                  </a:lnTo>
                  <a:lnTo>
                    <a:pt x="262" y="56"/>
                  </a:lnTo>
                  <a:lnTo>
                    <a:pt x="283" y="61"/>
                  </a:lnTo>
                  <a:lnTo>
                    <a:pt x="300" y="66"/>
                  </a:lnTo>
                  <a:lnTo>
                    <a:pt x="313" y="70"/>
                  </a:lnTo>
                  <a:close/>
                </a:path>
              </a:pathLst>
            </a:custGeom>
            <a:solidFill>
              <a:srgbClr val="919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 i="0">
                <a:latin typeface="High Tower Text" panose="02040502050506030303" pitchFamily="18" charset="0"/>
              </a:endParaRPr>
            </a:p>
          </p:txBody>
        </p:sp>
        <p:sp>
          <p:nvSpPr>
            <p:cNvPr id="186515" name="Freeform 147"/>
            <p:cNvSpPr>
              <a:spLocks/>
            </p:cNvSpPr>
            <p:nvPr/>
          </p:nvSpPr>
          <p:spPr bwMode="auto">
            <a:xfrm>
              <a:off x="1817" y="862"/>
              <a:ext cx="184" cy="33"/>
            </a:xfrm>
            <a:custGeom>
              <a:avLst/>
              <a:gdLst>
                <a:gd name="T0" fmla="*/ 313 w 313"/>
                <a:gd name="T1" fmla="*/ 70 h 70"/>
                <a:gd name="T2" fmla="*/ 311 w 313"/>
                <a:gd name="T3" fmla="*/ 69 h 70"/>
                <a:gd name="T4" fmla="*/ 303 w 313"/>
                <a:gd name="T5" fmla="*/ 65 h 70"/>
                <a:gd name="T6" fmla="*/ 291 w 313"/>
                <a:gd name="T7" fmla="*/ 60 h 70"/>
                <a:gd name="T8" fmla="*/ 276 w 313"/>
                <a:gd name="T9" fmla="*/ 51 h 70"/>
                <a:gd name="T10" fmla="*/ 257 w 313"/>
                <a:gd name="T11" fmla="*/ 43 h 70"/>
                <a:gd name="T12" fmla="*/ 236 w 313"/>
                <a:gd name="T13" fmla="*/ 35 h 70"/>
                <a:gd name="T14" fmla="*/ 213 w 313"/>
                <a:gd name="T15" fmla="*/ 26 h 70"/>
                <a:gd name="T16" fmla="*/ 188 w 313"/>
                <a:gd name="T17" fmla="*/ 18 h 70"/>
                <a:gd name="T18" fmla="*/ 162 w 313"/>
                <a:gd name="T19" fmla="*/ 11 h 70"/>
                <a:gd name="T20" fmla="*/ 136 w 313"/>
                <a:gd name="T21" fmla="*/ 5 h 70"/>
                <a:gd name="T22" fmla="*/ 109 w 313"/>
                <a:gd name="T23" fmla="*/ 1 h 70"/>
                <a:gd name="T24" fmla="*/ 84 w 313"/>
                <a:gd name="T25" fmla="*/ 0 h 70"/>
                <a:gd name="T26" fmla="*/ 60 w 313"/>
                <a:gd name="T27" fmla="*/ 1 h 70"/>
                <a:gd name="T28" fmla="*/ 37 w 313"/>
                <a:gd name="T29" fmla="*/ 4 h 70"/>
                <a:gd name="T30" fmla="*/ 17 w 313"/>
                <a:gd name="T31" fmla="*/ 12 h 70"/>
                <a:gd name="T32" fmla="*/ 0 w 313"/>
                <a:gd name="T33" fmla="*/ 25 h 70"/>
                <a:gd name="T34" fmla="*/ 3 w 313"/>
                <a:gd name="T35" fmla="*/ 25 h 70"/>
                <a:gd name="T36" fmla="*/ 11 w 313"/>
                <a:gd name="T37" fmla="*/ 26 h 70"/>
                <a:gd name="T38" fmla="*/ 24 w 313"/>
                <a:gd name="T39" fmla="*/ 27 h 70"/>
                <a:gd name="T40" fmla="*/ 40 w 313"/>
                <a:gd name="T41" fmla="*/ 28 h 70"/>
                <a:gd name="T42" fmla="*/ 61 w 313"/>
                <a:gd name="T43" fmla="*/ 31 h 70"/>
                <a:gd name="T44" fmla="*/ 84 w 313"/>
                <a:gd name="T45" fmla="*/ 33 h 70"/>
                <a:gd name="T46" fmla="*/ 108 w 313"/>
                <a:gd name="T47" fmla="*/ 35 h 70"/>
                <a:gd name="T48" fmla="*/ 135 w 313"/>
                <a:gd name="T49" fmla="*/ 38 h 70"/>
                <a:gd name="T50" fmla="*/ 162 w 313"/>
                <a:gd name="T51" fmla="*/ 41 h 70"/>
                <a:gd name="T52" fmla="*/ 189 w 313"/>
                <a:gd name="T53" fmla="*/ 45 h 70"/>
                <a:gd name="T54" fmla="*/ 215 w 313"/>
                <a:gd name="T55" fmla="*/ 48 h 70"/>
                <a:gd name="T56" fmla="*/ 240 w 313"/>
                <a:gd name="T57" fmla="*/ 53 h 70"/>
                <a:gd name="T58" fmla="*/ 263 w 313"/>
                <a:gd name="T59" fmla="*/ 56 h 70"/>
                <a:gd name="T60" fmla="*/ 283 w 313"/>
                <a:gd name="T61" fmla="*/ 61 h 70"/>
                <a:gd name="T62" fmla="*/ 301 w 313"/>
                <a:gd name="T63" fmla="*/ 65 h 70"/>
                <a:gd name="T64" fmla="*/ 313 w 313"/>
                <a:gd name="T65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3" h="70">
                  <a:moveTo>
                    <a:pt x="313" y="70"/>
                  </a:moveTo>
                  <a:lnTo>
                    <a:pt x="311" y="69"/>
                  </a:lnTo>
                  <a:lnTo>
                    <a:pt x="303" y="65"/>
                  </a:lnTo>
                  <a:lnTo>
                    <a:pt x="291" y="60"/>
                  </a:lnTo>
                  <a:lnTo>
                    <a:pt x="276" y="51"/>
                  </a:lnTo>
                  <a:lnTo>
                    <a:pt x="257" y="43"/>
                  </a:lnTo>
                  <a:lnTo>
                    <a:pt x="236" y="35"/>
                  </a:lnTo>
                  <a:lnTo>
                    <a:pt x="213" y="26"/>
                  </a:lnTo>
                  <a:lnTo>
                    <a:pt x="188" y="18"/>
                  </a:lnTo>
                  <a:lnTo>
                    <a:pt x="162" y="11"/>
                  </a:lnTo>
                  <a:lnTo>
                    <a:pt x="136" y="5"/>
                  </a:lnTo>
                  <a:lnTo>
                    <a:pt x="109" y="1"/>
                  </a:lnTo>
                  <a:lnTo>
                    <a:pt x="84" y="0"/>
                  </a:lnTo>
                  <a:lnTo>
                    <a:pt x="60" y="1"/>
                  </a:lnTo>
                  <a:lnTo>
                    <a:pt x="37" y="4"/>
                  </a:lnTo>
                  <a:lnTo>
                    <a:pt x="17" y="12"/>
                  </a:lnTo>
                  <a:lnTo>
                    <a:pt x="0" y="25"/>
                  </a:lnTo>
                  <a:lnTo>
                    <a:pt x="3" y="25"/>
                  </a:lnTo>
                  <a:lnTo>
                    <a:pt x="11" y="26"/>
                  </a:lnTo>
                  <a:lnTo>
                    <a:pt x="24" y="27"/>
                  </a:lnTo>
                  <a:lnTo>
                    <a:pt x="40" y="28"/>
                  </a:lnTo>
                  <a:lnTo>
                    <a:pt x="61" y="31"/>
                  </a:lnTo>
                  <a:lnTo>
                    <a:pt x="84" y="33"/>
                  </a:lnTo>
                  <a:lnTo>
                    <a:pt x="108" y="35"/>
                  </a:lnTo>
                  <a:lnTo>
                    <a:pt x="135" y="38"/>
                  </a:lnTo>
                  <a:lnTo>
                    <a:pt x="162" y="41"/>
                  </a:lnTo>
                  <a:lnTo>
                    <a:pt x="189" y="45"/>
                  </a:lnTo>
                  <a:lnTo>
                    <a:pt x="215" y="48"/>
                  </a:lnTo>
                  <a:lnTo>
                    <a:pt x="240" y="53"/>
                  </a:lnTo>
                  <a:lnTo>
                    <a:pt x="263" y="56"/>
                  </a:lnTo>
                  <a:lnTo>
                    <a:pt x="283" y="61"/>
                  </a:lnTo>
                  <a:lnTo>
                    <a:pt x="301" y="65"/>
                  </a:lnTo>
                  <a:lnTo>
                    <a:pt x="313" y="70"/>
                  </a:lnTo>
                  <a:close/>
                </a:path>
              </a:pathLst>
            </a:custGeom>
            <a:solidFill>
              <a:srgbClr val="919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 i="0">
                <a:latin typeface="High Tower Text" panose="02040502050506030303" pitchFamily="18" charset="0"/>
              </a:endParaRPr>
            </a:p>
          </p:txBody>
        </p:sp>
        <p:sp>
          <p:nvSpPr>
            <p:cNvPr id="186516" name="Freeform 148"/>
            <p:cNvSpPr>
              <a:spLocks/>
            </p:cNvSpPr>
            <p:nvPr/>
          </p:nvSpPr>
          <p:spPr bwMode="auto">
            <a:xfrm>
              <a:off x="1945" y="399"/>
              <a:ext cx="84" cy="20"/>
            </a:xfrm>
            <a:custGeom>
              <a:avLst/>
              <a:gdLst>
                <a:gd name="T0" fmla="*/ 143 w 143"/>
                <a:gd name="T1" fmla="*/ 45 h 45"/>
                <a:gd name="T2" fmla="*/ 140 w 143"/>
                <a:gd name="T3" fmla="*/ 41 h 45"/>
                <a:gd name="T4" fmla="*/ 132 w 143"/>
                <a:gd name="T5" fmla="*/ 33 h 45"/>
                <a:gd name="T6" fmla="*/ 121 w 143"/>
                <a:gd name="T7" fmla="*/ 22 h 45"/>
                <a:gd name="T8" fmla="*/ 104 w 143"/>
                <a:gd name="T9" fmla="*/ 10 h 45"/>
                <a:gd name="T10" fmla="*/ 83 w 143"/>
                <a:gd name="T11" fmla="*/ 2 h 45"/>
                <a:gd name="T12" fmla="*/ 59 w 143"/>
                <a:gd name="T13" fmla="*/ 0 h 45"/>
                <a:gd name="T14" fmla="*/ 31 w 143"/>
                <a:gd name="T15" fmla="*/ 6 h 45"/>
                <a:gd name="T16" fmla="*/ 0 w 143"/>
                <a:gd name="T17" fmla="*/ 22 h 45"/>
                <a:gd name="T18" fmla="*/ 4 w 143"/>
                <a:gd name="T19" fmla="*/ 23 h 45"/>
                <a:gd name="T20" fmla="*/ 16 w 143"/>
                <a:gd name="T21" fmla="*/ 25 h 45"/>
                <a:gd name="T22" fmla="*/ 34 w 143"/>
                <a:gd name="T23" fmla="*/ 29 h 45"/>
                <a:gd name="T24" fmla="*/ 56 w 143"/>
                <a:gd name="T25" fmla="*/ 33 h 45"/>
                <a:gd name="T26" fmla="*/ 79 w 143"/>
                <a:gd name="T27" fmla="*/ 38 h 45"/>
                <a:gd name="T28" fmla="*/ 104 w 143"/>
                <a:gd name="T29" fmla="*/ 41 h 45"/>
                <a:gd name="T30" fmla="*/ 125 w 143"/>
                <a:gd name="T31" fmla="*/ 44 h 45"/>
                <a:gd name="T32" fmla="*/ 143 w 143"/>
                <a:gd name="T3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3" h="45">
                  <a:moveTo>
                    <a:pt x="143" y="45"/>
                  </a:moveTo>
                  <a:lnTo>
                    <a:pt x="140" y="41"/>
                  </a:lnTo>
                  <a:lnTo>
                    <a:pt x="132" y="33"/>
                  </a:lnTo>
                  <a:lnTo>
                    <a:pt x="121" y="22"/>
                  </a:lnTo>
                  <a:lnTo>
                    <a:pt x="104" y="10"/>
                  </a:lnTo>
                  <a:lnTo>
                    <a:pt x="83" y="2"/>
                  </a:lnTo>
                  <a:lnTo>
                    <a:pt x="59" y="0"/>
                  </a:lnTo>
                  <a:lnTo>
                    <a:pt x="31" y="6"/>
                  </a:lnTo>
                  <a:lnTo>
                    <a:pt x="0" y="22"/>
                  </a:lnTo>
                  <a:lnTo>
                    <a:pt x="4" y="23"/>
                  </a:lnTo>
                  <a:lnTo>
                    <a:pt x="16" y="25"/>
                  </a:lnTo>
                  <a:lnTo>
                    <a:pt x="34" y="29"/>
                  </a:lnTo>
                  <a:lnTo>
                    <a:pt x="56" y="33"/>
                  </a:lnTo>
                  <a:lnTo>
                    <a:pt x="79" y="38"/>
                  </a:lnTo>
                  <a:lnTo>
                    <a:pt x="104" y="41"/>
                  </a:lnTo>
                  <a:lnTo>
                    <a:pt x="125" y="44"/>
                  </a:lnTo>
                  <a:lnTo>
                    <a:pt x="143" y="45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 i="0">
                <a:latin typeface="High Tower Text" panose="02040502050506030303" pitchFamily="18" charset="0"/>
              </a:endParaRPr>
            </a:p>
          </p:txBody>
        </p:sp>
        <p:sp>
          <p:nvSpPr>
            <p:cNvPr id="186517" name="Freeform 149"/>
            <p:cNvSpPr>
              <a:spLocks/>
            </p:cNvSpPr>
            <p:nvPr/>
          </p:nvSpPr>
          <p:spPr bwMode="auto">
            <a:xfrm>
              <a:off x="1936" y="435"/>
              <a:ext cx="84" cy="18"/>
            </a:xfrm>
            <a:custGeom>
              <a:avLst/>
              <a:gdLst>
                <a:gd name="T0" fmla="*/ 144 w 144"/>
                <a:gd name="T1" fmla="*/ 41 h 41"/>
                <a:gd name="T2" fmla="*/ 140 w 144"/>
                <a:gd name="T3" fmla="*/ 37 h 41"/>
                <a:gd name="T4" fmla="*/ 131 w 144"/>
                <a:gd name="T5" fmla="*/ 30 h 41"/>
                <a:gd name="T6" fmla="*/ 117 w 144"/>
                <a:gd name="T7" fmla="*/ 20 h 41"/>
                <a:gd name="T8" fmla="*/ 100 w 144"/>
                <a:gd name="T9" fmla="*/ 9 h 41"/>
                <a:gd name="T10" fmla="*/ 78 w 144"/>
                <a:gd name="T11" fmla="*/ 3 h 41"/>
                <a:gd name="T12" fmla="*/ 54 w 144"/>
                <a:gd name="T13" fmla="*/ 0 h 41"/>
                <a:gd name="T14" fmla="*/ 27 w 144"/>
                <a:gd name="T15" fmla="*/ 4 h 41"/>
                <a:gd name="T16" fmla="*/ 0 w 144"/>
                <a:gd name="T17" fmla="*/ 18 h 41"/>
                <a:gd name="T18" fmla="*/ 4 w 144"/>
                <a:gd name="T19" fmla="*/ 19 h 41"/>
                <a:gd name="T20" fmla="*/ 16 w 144"/>
                <a:gd name="T21" fmla="*/ 21 h 41"/>
                <a:gd name="T22" fmla="*/ 34 w 144"/>
                <a:gd name="T23" fmla="*/ 24 h 41"/>
                <a:gd name="T24" fmla="*/ 56 w 144"/>
                <a:gd name="T25" fmla="*/ 29 h 41"/>
                <a:gd name="T26" fmla="*/ 80 w 144"/>
                <a:gd name="T27" fmla="*/ 34 h 41"/>
                <a:gd name="T28" fmla="*/ 103 w 144"/>
                <a:gd name="T29" fmla="*/ 37 h 41"/>
                <a:gd name="T30" fmla="*/ 125 w 144"/>
                <a:gd name="T31" fmla="*/ 39 h 41"/>
                <a:gd name="T32" fmla="*/ 144 w 144"/>
                <a:gd name="T3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4" h="41">
                  <a:moveTo>
                    <a:pt x="144" y="41"/>
                  </a:moveTo>
                  <a:lnTo>
                    <a:pt x="140" y="37"/>
                  </a:lnTo>
                  <a:lnTo>
                    <a:pt x="131" y="30"/>
                  </a:lnTo>
                  <a:lnTo>
                    <a:pt x="117" y="20"/>
                  </a:lnTo>
                  <a:lnTo>
                    <a:pt x="100" y="9"/>
                  </a:lnTo>
                  <a:lnTo>
                    <a:pt x="78" y="3"/>
                  </a:lnTo>
                  <a:lnTo>
                    <a:pt x="54" y="0"/>
                  </a:lnTo>
                  <a:lnTo>
                    <a:pt x="27" y="4"/>
                  </a:lnTo>
                  <a:lnTo>
                    <a:pt x="0" y="18"/>
                  </a:lnTo>
                  <a:lnTo>
                    <a:pt x="4" y="19"/>
                  </a:lnTo>
                  <a:lnTo>
                    <a:pt x="16" y="21"/>
                  </a:lnTo>
                  <a:lnTo>
                    <a:pt x="34" y="24"/>
                  </a:lnTo>
                  <a:lnTo>
                    <a:pt x="56" y="29"/>
                  </a:lnTo>
                  <a:lnTo>
                    <a:pt x="80" y="34"/>
                  </a:lnTo>
                  <a:lnTo>
                    <a:pt x="103" y="37"/>
                  </a:lnTo>
                  <a:lnTo>
                    <a:pt x="125" y="39"/>
                  </a:lnTo>
                  <a:lnTo>
                    <a:pt x="144" y="41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 i="0">
                <a:latin typeface="High Tower Text" panose="02040502050506030303" pitchFamily="18" charset="0"/>
              </a:endParaRPr>
            </a:p>
          </p:txBody>
        </p:sp>
        <p:sp>
          <p:nvSpPr>
            <p:cNvPr id="186518" name="Freeform 150"/>
            <p:cNvSpPr>
              <a:spLocks/>
            </p:cNvSpPr>
            <p:nvPr/>
          </p:nvSpPr>
          <p:spPr bwMode="auto">
            <a:xfrm>
              <a:off x="1882" y="837"/>
              <a:ext cx="84" cy="18"/>
            </a:xfrm>
            <a:custGeom>
              <a:avLst/>
              <a:gdLst>
                <a:gd name="T0" fmla="*/ 144 w 144"/>
                <a:gd name="T1" fmla="*/ 40 h 40"/>
                <a:gd name="T2" fmla="*/ 140 w 144"/>
                <a:gd name="T3" fmla="*/ 37 h 40"/>
                <a:gd name="T4" fmla="*/ 131 w 144"/>
                <a:gd name="T5" fmla="*/ 30 h 40"/>
                <a:gd name="T6" fmla="*/ 117 w 144"/>
                <a:gd name="T7" fmla="*/ 20 h 40"/>
                <a:gd name="T8" fmla="*/ 100 w 144"/>
                <a:gd name="T9" fmla="*/ 9 h 40"/>
                <a:gd name="T10" fmla="*/ 78 w 144"/>
                <a:gd name="T11" fmla="*/ 2 h 40"/>
                <a:gd name="T12" fmla="*/ 54 w 144"/>
                <a:gd name="T13" fmla="*/ 0 h 40"/>
                <a:gd name="T14" fmla="*/ 27 w 144"/>
                <a:gd name="T15" fmla="*/ 4 h 40"/>
                <a:gd name="T16" fmla="*/ 0 w 144"/>
                <a:gd name="T17" fmla="*/ 17 h 40"/>
                <a:gd name="T18" fmla="*/ 4 w 144"/>
                <a:gd name="T19" fmla="*/ 19 h 40"/>
                <a:gd name="T20" fmla="*/ 16 w 144"/>
                <a:gd name="T21" fmla="*/ 21 h 40"/>
                <a:gd name="T22" fmla="*/ 34 w 144"/>
                <a:gd name="T23" fmla="*/ 24 h 40"/>
                <a:gd name="T24" fmla="*/ 56 w 144"/>
                <a:gd name="T25" fmla="*/ 29 h 40"/>
                <a:gd name="T26" fmla="*/ 80 w 144"/>
                <a:gd name="T27" fmla="*/ 34 h 40"/>
                <a:gd name="T28" fmla="*/ 103 w 144"/>
                <a:gd name="T29" fmla="*/ 37 h 40"/>
                <a:gd name="T30" fmla="*/ 125 w 144"/>
                <a:gd name="T31" fmla="*/ 39 h 40"/>
                <a:gd name="T32" fmla="*/ 144 w 144"/>
                <a:gd name="T3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4" h="40">
                  <a:moveTo>
                    <a:pt x="144" y="40"/>
                  </a:moveTo>
                  <a:lnTo>
                    <a:pt x="140" y="37"/>
                  </a:lnTo>
                  <a:lnTo>
                    <a:pt x="131" y="30"/>
                  </a:lnTo>
                  <a:lnTo>
                    <a:pt x="117" y="20"/>
                  </a:lnTo>
                  <a:lnTo>
                    <a:pt x="100" y="9"/>
                  </a:lnTo>
                  <a:lnTo>
                    <a:pt x="78" y="2"/>
                  </a:lnTo>
                  <a:lnTo>
                    <a:pt x="54" y="0"/>
                  </a:lnTo>
                  <a:lnTo>
                    <a:pt x="27" y="4"/>
                  </a:lnTo>
                  <a:lnTo>
                    <a:pt x="0" y="17"/>
                  </a:lnTo>
                  <a:lnTo>
                    <a:pt x="4" y="19"/>
                  </a:lnTo>
                  <a:lnTo>
                    <a:pt x="16" y="21"/>
                  </a:lnTo>
                  <a:lnTo>
                    <a:pt x="34" y="24"/>
                  </a:lnTo>
                  <a:lnTo>
                    <a:pt x="56" y="29"/>
                  </a:lnTo>
                  <a:lnTo>
                    <a:pt x="80" y="34"/>
                  </a:lnTo>
                  <a:lnTo>
                    <a:pt x="103" y="37"/>
                  </a:lnTo>
                  <a:lnTo>
                    <a:pt x="125" y="39"/>
                  </a:lnTo>
                  <a:lnTo>
                    <a:pt x="144" y="4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 i="0">
                <a:latin typeface="High Tower Text" panose="02040502050506030303" pitchFamily="18" charset="0"/>
              </a:endParaRPr>
            </a:p>
          </p:txBody>
        </p:sp>
        <p:sp>
          <p:nvSpPr>
            <p:cNvPr id="186519" name="Freeform 151"/>
            <p:cNvSpPr>
              <a:spLocks/>
            </p:cNvSpPr>
            <p:nvPr/>
          </p:nvSpPr>
          <p:spPr bwMode="auto">
            <a:xfrm>
              <a:off x="1878" y="869"/>
              <a:ext cx="85" cy="18"/>
            </a:xfrm>
            <a:custGeom>
              <a:avLst/>
              <a:gdLst>
                <a:gd name="T0" fmla="*/ 144 w 144"/>
                <a:gd name="T1" fmla="*/ 41 h 41"/>
                <a:gd name="T2" fmla="*/ 140 w 144"/>
                <a:gd name="T3" fmla="*/ 37 h 41"/>
                <a:gd name="T4" fmla="*/ 131 w 144"/>
                <a:gd name="T5" fmla="*/ 30 h 41"/>
                <a:gd name="T6" fmla="*/ 117 w 144"/>
                <a:gd name="T7" fmla="*/ 20 h 41"/>
                <a:gd name="T8" fmla="*/ 100 w 144"/>
                <a:gd name="T9" fmla="*/ 11 h 41"/>
                <a:gd name="T10" fmla="*/ 78 w 144"/>
                <a:gd name="T11" fmla="*/ 3 h 41"/>
                <a:gd name="T12" fmla="*/ 54 w 144"/>
                <a:gd name="T13" fmla="*/ 0 h 41"/>
                <a:gd name="T14" fmla="*/ 27 w 144"/>
                <a:gd name="T15" fmla="*/ 5 h 41"/>
                <a:gd name="T16" fmla="*/ 0 w 144"/>
                <a:gd name="T17" fmla="*/ 19 h 41"/>
                <a:gd name="T18" fmla="*/ 4 w 144"/>
                <a:gd name="T19" fmla="*/ 20 h 41"/>
                <a:gd name="T20" fmla="*/ 16 w 144"/>
                <a:gd name="T21" fmla="*/ 22 h 41"/>
                <a:gd name="T22" fmla="*/ 34 w 144"/>
                <a:gd name="T23" fmla="*/ 26 h 41"/>
                <a:gd name="T24" fmla="*/ 56 w 144"/>
                <a:gd name="T25" fmla="*/ 29 h 41"/>
                <a:gd name="T26" fmla="*/ 80 w 144"/>
                <a:gd name="T27" fmla="*/ 34 h 41"/>
                <a:gd name="T28" fmla="*/ 103 w 144"/>
                <a:gd name="T29" fmla="*/ 37 h 41"/>
                <a:gd name="T30" fmla="*/ 125 w 144"/>
                <a:gd name="T31" fmla="*/ 40 h 41"/>
                <a:gd name="T32" fmla="*/ 144 w 144"/>
                <a:gd name="T3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4" h="41">
                  <a:moveTo>
                    <a:pt x="144" y="41"/>
                  </a:moveTo>
                  <a:lnTo>
                    <a:pt x="140" y="37"/>
                  </a:lnTo>
                  <a:lnTo>
                    <a:pt x="131" y="30"/>
                  </a:lnTo>
                  <a:lnTo>
                    <a:pt x="117" y="20"/>
                  </a:lnTo>
                  <a:lnTo>
                    <a:pt x="100" y="11"/>
                  </a:lnTo>
                  <a:lnTo>
                    <a:pt x="78" y="3"/>
                  </a:lnTo>
                  <a:lnTo>
                    <a:pt x="54" y="0"/>
                  </a:lnTo>
                  <a:lnTo>
                    <a:pt x="27" y="5"/>
                  </a:lnTo>
                  <a:lnTo>
                    <a:pt x="0" y="19"/>
                  </a:lnTo>
                  <a:lnTo>
                    <a:pt x="4" y="20"/>
                  </a:lnTo>
                  <a:lnTo>
                    <a:pt x="16" y="22"/>
                  </a:lnTo>
                  <a:lnTo>
                    <a:pt x="34" y="26"/>
                  </a:lnTo>
                  <a:lnTo>
                    <a:pt x="56" y="29"/>
                  </a:lnTo>
                  <a:lnTo>
                    <a:pt x="80" y="34"/>
                  </a:lnTo>
                  <a:lnTo>
                    <a:pt x="103" y="37"/>
                  </a:lnTo>
                  <a:lnTo>
                    <a:pt x="125" y="40"/>
                  </a:lnTo>
                  <a:lnTo>
                    <a:pt x="144" y="41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 i="0">
                <a:latin typeface="High Tower Text" panose="02040502050506030303" pitchFamily="18" charset="0"/>
              </a:endParaRPr>
            </a:p>
          </p:txBody>
        </p:sp>
        <p:sp>
          <p:nvSpPr>
            <p:cNvPr id="186520" name="Freeform 152"/>
            <p:cNvSpPr>
              <a:spLocks/>
            </p:cNvSpPr>
            <p:nvPr/>
          </p:nvSpPr>
          <p:spPr bwMode="auto">
            <a:xfrm>
              <a:off x="1883" y="442"/>
              <a:ext cx="173" cy="26"/>
            </a:xfrm>
            <a:custGeom>
              <a:avLst/>
              <a:gdLst>
                <a:gd name="T0" fmla="*/ 296 w 296"/>
                <a:gd name="T1" fmla="*/ 58 h 58"/>
                <a:gd name="T2" fmla="*/ 295 w 296"/>
                <a:gd name="T3" fmla="*/ 57 h 58"/>
                <a:gd name="T4" fmla="*/ 290 w 296"/>
                <a:gd name="T5" fmla="*/ 54 h 58"/>
                <a:gd name="T6" fmla="*/ 284 w 296"/>
                <a:gd name="T7" fmla="*/ 52 h 58"/>
                <a:gd name="T8" fmla="*/ 275 w 296"/>
                <a:gd name="T9" fmla="*/ 47 h 58"/>
                <a:gd name="T10" fmla="*/ 264 w 296"/>
                <a:gd name="T11" fmla="*/ 42 h 58"/>
                <a:gd name="T12" fmla="*/ 250 w 296"/>
                <a:gd name="T13" fmla="*/ 37 h 58"/>
                <a:gd name="T14" fmla="*/ 235 w 296"/>
                <a:gd name="T15" fmla="*/ 31 h 58"/>
                <a:gd name="T16" fmla="*/ 216 w 296"/>
                <a:gd name="T17" fmla="*/ 24 h 58"/>
                <a:gd name="T18" fmla="*/ 196 w 296"/>
                <a:gd name="T19" fmla="*/ 19 h 58"/>
                <a:gd name="T20" fmla="*/ 174 w 296"/>
                <a:gd name="T21" fmla="*/ 14 h 58"/>
                <a:gd name="T22" fmla="*/ 149 w 296"/>
                <a:gd name="T23" fmla="*/ 8 h 58"/>
                <a:gd name="T24" fmla="*/ 123 w 296"/>
                <a:gd name="T25" fmla="*/ 5 h 58"/>
                <a:gd name="T26" fmla="*/ 94 w 296"/>
                <a:gd name="T27" fmla="*/ 1 h 58"/>
                <a:gd name="T28" fmla="*/ 64 w 296"/>
                <a:gd name="T29" fmla="*/ 0 h 58"/>
                <a:gd name="T30" fmla="*/ 33 w 296"/>
                <a:gd name="T31" fmla="*/ 0 h 58"/>
                <a:gd name="T32" fmla="*/ 0 w 296"/>
                <a:gd name="T33" fmla="*/ 1 h 58"/>
                <a:gd name="T34" fmla="*/ 2 w 296"/>
                <a:gd name="T35" fmla="*/ 1 h 58"/>
                <a:gd name="T36" fmla="*/ 10 w 296"/>
                <a:gd name="T37" fmla="*/ 3 h 58"/>
                <a:gd name="T38" fmla="*/ 22 w 296"/>
                <a:gd name="T39" fmla="*/ 4 h 58"/>
                <a:gd name="T40" fmla="*/ 37 w 296"/>
                <a:gd name="T41" fmla="*/ 5 h 58"/>
                <a:gd name="T42" fmla="*/ 55 w 296"/>
                <a:gd name="T43" fmla="*/ 7 h 58"/>
                <a:gd name="T44" fmla="*/ 75 w 296"/>
                <a:gd name="T45" fmla="*/ 9 h 58"/>
                <a:gd name="T46" fmla="*/ 98 w 296"/>
                <a:gd name="T47" fmla="*/ 12 h 58"/>
                <a:gd name="T48" fmla="*/ 122 w 296"/>
                <a:gd name="T49" fmla="*/ 15 h 58"/>
                <a:gd name="T50" fmla="*/ 147 w 296"/>
                <a:gd name="T51" fmla="*/ 19 h 58"/>
                <a:gd name="T52" fmla="*/ 171 w 296"/>
                <a:gd name="T53" fmla="*/ 23 h 58"/>
                <a:gd name="T54" fmla="*/ 197 w 296"/>
                <a:gd name="T55" fmla="*/ 28 h 58"/>
                <a:gd name="T56" fmla="*/ 221 w 296"/>
                <a:gd name="T57" fmla="*/ 32 h 58"/>
                <a:gd name="T58" fmla="*/ 243 w 296"/>
                <a:gd name="T59" fmla="*/ 38 h 58"/>
                <a:gd name="T60" fmla="*/ 264 w 296"/>
                <a:gd name="T61" fmla="*/ 44 h 58"/>
                <a:gd name="T62" fmla="*/ 281 w 296"/>
                <a:gd name="T63" fmla="*/ 51 h 58"/>
                <a:gd name="T64" fmla="*/ 296 w 296"/>
                <a:gd name="T6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6" h="58">
                  <a:moveTo>
                    <a:pt x="296" y="58"/>
                  </a:moveTo>
                  <a:lnTo>
                    <a:pt x="295" y="57"/>
                  </a:lnTo>
                  <a:lnTo>
                    <a:pt x="290" y="54"/>
                  </a:lnTo>
                  <a:lnTo>
                    <a:pt x="284" y="52"/>
                  </a:lnTo>
                  <a:lnTo>
                    <a:pt x="275" y="47"/>
                  </a:lnTo>
                  <a:lnTo>
                    <a:pt x="264" y="42"/>
                  </a:lnTo>
                  <a:lnTo>
                    <a:pt x="250" y="37"/>
                  </a:lnTo>
                  <a:lnTo>
                    <a:pt x="235" y="31"/>
                  </a:lnTo>
                  <a:lnTo>
                    <a:pt x="216" y="24"/>
                  </a:lnTo>
                  <a:lnTo>
                    <a:pt x="196" y="19"/>
                  </a:lnTo>
                  <a:lnTo>
                    <a:pt x="174" y="14"/>
                  </a:lnTo>
                  <a:lnTo>
                    <a:pt x="149" y="8"/>
                  </a:lnTo>
                  <a:lnTo>
                    <a:pt x="123" y="5"/>
                  </a:lnTo>
                  <a:lnTo>
                    <a:pt x="94" y="1"/>
                  </a:lnTo>
                  <a:lnTo>
                    <a:pt x="64" y="0"/>
                  </a:lnTo>
                  <a:lnTo>
                    <a:pt x="33" y="0"/>
                  </a:lnTo>
                  <a:lnTo>
                    <a:pt x="0" y="1"/>
                  </a:lnTo>
                  <a:lnTo>
                    <a:pt x="2" y="1"/>
                  </a:lnTo>
                  <a:lnTo>
                    <a:pt x="10" y="3"/>
                  </a:lnTo>
                  <a:lnTo>
                    <a:pt x="22" y="4"/>
                  </a:lnTo>
                  <a:lnTo>
                    <a:pt x="37" y="5"/>
                  </a:lnTo>
                  <a:lnTo>
                    <a:pt x="55" y="7"/>
                  </a:lnTo>
                  <a:lnTo>
                    <a:pt x="75" y="9"/>
                  </a:lnTo>
                  <a:lnTo>
                    <a:pt x="98" y="12"/>
                  </a:lnTo>
                  <a:lnTo>
                    <a:pt x="122" y="15"/>
                  </a:lnTo>
                  <a:lnTo>
                    <a:pt x="147" y="19"/>
                  </a:lnTo>
                  <a:lnTo>
                    <a:pt x="171" y="23"/>
                  </a:lnTo>
                  <a:lnTo>
                    <a:pt x="197" y="28"/>
                  </a:lnTo>
                  <a:lnTo>
                    <a:pt x="221" y="32"/>
                  </a:lnTo>
                  <a:lnTo>
                    <a:pt x="243" y="38"/>
                  </a:lnTo>
                  <a:lnTo>
                    <a:pt x="264" y="44"/>
                  </a:lnTo>
                  <a:lnTo>
                    <a:pt x="281" y="51"/>
                  </a:lnTo>
                  <a:lnTo>
                    <a:pt x="296" y="58"/>
                  </a:lnTo>
                  <a:close/>
                </a:path>
              </a:pathLst>
            </a:custGeom>
            <a:solidFill>
              <a:srgbClr val="A0D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 i="0">
                <a:latin typeface="High Tower Text" panose="02040502050506030303" pitchFamily="18" charset="0"/>
              </a:endParaRPr>
            </a:p>
          </p:txBody>
        </p:sp>
        <p:sp>
          <p:nvSpPr>
            <p:cNvPr id="186521" name="Freeform 153"/>
            <p:cNvSpPr>
              <a:spLocks/>
            </p:cNvSpPr>
            <p:nvPr/>
          </p:nvSpPr>
          <p:spPr bwMode="auto">
            <a:xfrm>
              <a:off x="1890" y="406"/>
              <a:ext cx="173" cy="27"/>
            </a:xfrm>
            <a:custGeom>
              <a:avLst/>
              <a:gdLst>
                <a:gd name="T0" fmla="*/ 296 w 296"/>
                <a:gd name="T1" fmla="*/ 59 h 59"/>
                <a:gd name="T2" fmla="*/ 295 w 296"/>
                <a:gd name="T3" fmla="*/ 58 h 59"/>
                <a:gd name="T4" fmla="*/ 291 w 296"/>
                <a:gd name="T5" fmla="*/ 55 h 59"/>
                <a:gd name="T6" fmla="*/ 285 w 296"/>
                <a:gd name="T7" fmla="*/ 52 h 59"/>
                <a:gd name="T8" fmla="*/ 276 w 296"/>
                <a:gd name="T9" fmla="*/ 48 h 59"/>
                <a:gd name="T10" fmla="*/ 264 w 296"/>
                <a:gd name="T11" fmla="*/ 43 h 59"/>
                <a:gd name="T12" fmla="*/ 250 w 296"/>
                <a:gd name="T13" fmla="*/ 37 h 59"/>
                <a:gd name="T14" fmla="*/ 235 w 296"/>
                <a:gd name="T15" fmla="*/ 31 h 59"/>
                <a:gd name="T16" fmla="*/ 217 w 296"/>
                <a:gd name="T17" fmla="*/ 25 h 59"/>
                <a:gd name="T18" fmla="*/ 196 w 296"/>
                <a:gd name="T19" fmla="*/ 20 h 59"/>
                <a:gd name="T20" fmla="*/ 174 w 296"/>
                <a:gd name="T21" fmla="*/ 14 h 59"/>
                <a:gd name="T22" fmla="*/ 150 w 296"/>
                <a:gd name="T23" fmla="*/ 9 h 59"/>
                <a:gd name="T24" fmla="*/ 124 w 296"/>
                <a:gd name="T25" fmla="*/ 5 h 59"/>
                <a:gd name="T26" fmla="*/ 95 w 296"/>
                <a:gd name="T27" fmla="*/ 2 h 59"/>
                <a:gd name="T28" fmla="*/ 65 w 296"/>
                <a:gd name="T29" fmla="*/ 0 h 59"/>
                <a:gd name="T30" fmla="*/ 34 w 296"/>
                <a:gd name="T31" fmla="*/ 0 h 59"/>
                <a:gd name="T32" fmla="*/ 0 w 296"/>
                <a:gd name="T33" fmla="*/ 1 h 59"/>
                <a:gd name="T34" fmla="*/ 3 w 296"/>
                <a:gd name="T35" fmla="*/ 1 h 59"/>
                <a:gd name="T36" fmla="*/ 11 w 296"/>
                <a:gd name="T37" fmla="*/ 2 h 59"/>
                <a:gd name="T38" fmla="*/ 22 w 296"/>
                <a:gd name="T39" fmla="*/ 3 h 59"/>
                <a:gd name="T40" fmla="*/ 37 w 296"/>
                <a:gd name="T41" fmla="*/ 5 h 59"/>
                <a:gd name="T42" fmla="*/ 56 w 296"/>
                <a:gd name="T43" fmla="*/ 7 h 59"/>
                <a:gd name="T44" fmla="*/ 75 w 296"/>
                <a:gd name="T45" fmla="*/ 9 h 59"/>
                <a:gd name="T46" fmla="*/ 98 w 296"/>
                <a:gd name="T47" fmla="*/ 13 h 59"/>
                <a:gd name="T48" fmla="*/ 123 w 296"/>
                <a:gd name="T49" fmla="*/ 16 h 59"/>
                <a:gd name="T50" fmla="*/ 148 w 296"/>
                <a:gd name="T51" fmla="*/ 20 h 59"/>
                <a:gd name="T52" fmla="*/ 172 w 296"/>
                <a:gd name="T53" fmla="*/ 24 h 59"/>
                <a:gd name="T54" fmla="*/ 197 w 296"/>
                <a:gd name="T55" fmla="*/ 29 h 59"/>
                <a:gd name="T56" fmla="*/ 222 w 296"/>
                <a:gd name="T57" fmla="*/ 33 h 59"/>
                <a:gd name="T58" fmla="*/ 243 w 296"/>
                <a:gd name="T59" fmla="*/ 39 h 59"/>
                <a:gd name="T60" fmla="*/ 264 w 296"/>
                <a:gd name="T61" fmla="*/ 45 h 59"/>
                <a:gd name="T62" fmla="*/ 281 w 296"/>
                <a:gd name="T63" fmla="*/ 52 h 59"/>
                <a:gd name="T64" fmla="*/ 296 w 296"/>
                <a:gd name="T6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6" h="59">
                  <a:moveTo>
                    <a:pt x="296" y="59"/>
                  </a:moveTo>
                  <a:lnTo>
                    <a:pt x="295" y="58"/>
                  </a:lnTo>
                  <a:lnTo>
                    <a:pt x="291" y="55"/>
                  </a:lnTo>
                  <a:lnTo>
                    <a:pt x="285" y="52"/>
                  </a:lnTo>
                  <a:lnTo>
                    <a:pt x="276" y="48"/>
                  </a:lnTo>
                  <a:lnTo>
                    <a:pt x="264" y="43"/>
                  </a:lnTo>
                  <a:lnTo>
                    <a:pt x="250" y="37"/>
                  </a:lnTo>
                  <a:lnTo>
                    <a:pt x="235" y="31"/>
                  </a:lnTo>
                  <a:lnTo>
                    <a:pt x="217" y="25"/>
                  </a:lnTo>
                  <a:lnTo>
                    <a:pt x="196" y="20"/>
                  </a:lnTo>
                  <a:lnTo>
                    <a:pt x="174" y="14"/>
                  </a:lnTo>
                  <a:lnTo>
                    <a:pt x="150" y="9"/>
                  </a:lnTo>
                  <a:lnTo>
                    <a:pt x="124" y="5"/>
                  </a:lnTo>
                  <a:lnTo>
                    <a:pt x="95" y="2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11" y="2"/>
                  </a:lnTo>
                  <a:lnTo>
                    <a:pt x="22" y="3"/>
                  </a:lnTo>
                  <a:lnTo>
                    <a:pt x="37" y="5"/>
                  </a:lnTo>
                  <a:lnTo>
                    <a:pt x="56" y="7"/>
                  </a:lnTo>
                  <a:lnTo>
                    <a:pt x="75" y="9"/>
                  </a:lnTo>
                  <a:lnTo>
                    <a:pt x="98" y="13"/>
                  </a:lnTo>
                  <a:lnTo>
                    <a:pt x="123" y="16"/>
                  </a:lnTo>
                  <a:lnTo>
                    <a:pt x="148" y="20"/>
                  </a:lnTo>
                  <a:lnTo>
                    <a:pt x="172" y="24"/>
                  </a:lnTo>
                  <a:lnTo>
                    <a:pt x="197" y="29"/>
                  </a:lnTo>
                  <a:lnTo>
                    <a:pt x="222" y="33"/>
                  </a:lnTo>
                  <a:lnTo>
                    <a:pt x="243" y="39"/>
                  </a:lnTo>
                  <a:lnTo>
                    <a:pt x="264" y="45"/>
                  </a:lnTo>
                  <a:lnTo>
                    <a:pt x="281" y="52"/>
                  </a:lnTo>
                  <a:lnTo>
                    <a:pt x="296" y="59"/>
                  </a:lnTo>
                  <a:close/>
                </a:path>
              </a:pathLst>
            </a:custGeom>
            <a:solidFill>
              <a:srgbClr val="A0D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 i="0">
                <a:latin typeface="High Tower Text" panose="02040502050506030303" pitchFamily="18" charset="0"/>
              </a:endParaRPr>
            </a:p>
          </p:txBody>
        </p:sp>
        <p:sp>
          <p:nvSpPr>
            <p:cNvPr id="186522" name="Freeform 154"/>
            <p:cNvSpPr>
              <a:spLocks/>
            </p:cNvSpPr>
            <p:nvPr/>
          </p:nvSpPr>
          <p:spPr bwMode="auto">
            <a:xfrm>
              <a:off x="1823" y="844"/>
              <a:ext cx="175" cy="27"/>
            </a:xfrm>
            <a:custGeom>
              <a:avLst/>
              <a:gdLst>
                <a:gd name="T0" fmla="*/ 298 w 298"/>
                <a:gd name="T1" fmla="*/ 59 h 59"/>
                <a:gd name="T2" fmla="*/ 296 w 298"/>
                <a:gd name="T3" fmla="*/ 58 h 59"/>
                <a:gd name="T4" fmla="*/ 292 w 298"/>
                <a:gd name="T5" fmla="*/ 55 h 59"/>
                <a:gd name="T6" fmla="*/ 286 w 298"/>
                <a:gd name="T7" fmla="*/ 52 h 59"/>
                <a:gd name="T8" fmla="*/ 277 w 298"/>
                <a:gd name="T9" fmla="*/ 49 h 59"/>
                <a:gd name="T10" fmla="*/ 265 w 298"/>
                <a:gd name="T11" fmla="*/ 43 h 59"/>
                <a:gd name="T12" fmla="*/ 251 w 298"/>
                <a:gd name="T13" fmla="*/ 37 h 59"/>
                <a:gd name="T14" fmla="*/ 235 w 298"/>
                <a:gd name="T15" fmla="*/ 31 h 59"/>
                <a:gd name="T16" fmla="*/ 217 w 298"/>
                <a:gd name="T17" fmla="*/ 25 h 59"/>
                <a:gd name="T18" fmla="*/ 197 w 298"/>
                <a:gd name="T19" fmla="*/ 20 h 59"/>
                <a:gd name="T20" fmla="*/ 174 w 298"/>
                <a:gd name="T21" fmla="*/ 14 h 59"/>
                <a:gd name="T22" fmla="*/ 150 w 298"/>
                <a:gd name="T23" fmla="*/ 9 h 59"/>
                <a:gd name="T24" fmla="*/ 124 w 298"/>
                <a:gd name="T25" fmla="*/ 5 h 59"/>
                <a:gd name="T26" fmla="*/ 95 w 298"/>
                <a:gd name="T27" fmla="*/ 2 h 59"/>
                <a:gd name="T28" fmla="*/ 65 w 298"/>
                <a:gd name="T29" fmla="*/ 0 h 59"/>
                <a:gd name="T30" fmla="*/ 34 w 298"/>
                <a:gd name="T31" fmla="*/ 0 h 59"/>
                <a:gd name="T32" fmla="*/ 0 w 298"/>
                <a:gd name="T33" fmla="*/ 1 h 59"/>
                <a:gd name="T34" fmla="*/ 3 w 298"/>
                <a:gd name="T35" fmla="*/ 1 h 59"/>
                <a:gd name="T36" fmla="*/ 11 w 298"/>
                <a:gd name="T37" fmla="*/ 2 h 59"/>
                <a:gd name="T38" fmla="*/ 22 w 298"/>
                <a:gd name="T39" fmla="*/ 4 h 59"/>
                <a:gd name="T40" fmla="*/ 37 w 298"/>
                <a:gd name="T41" fmla="*/ 5 h 59"/>
                <a:gd name="T42" fmla="*/ 56 w 298"/>
                <a:gd name="T43" fmla="*/ 7 h 59"/>
                <a:gd name="T44" fmla="*/ 76 w 298"/>
                <a:gd name="T45" fmla="*/ 9 h 59"/>
                <a:gd name="T46" fmla="*/ 98 w 298"/>
                <a:gd name="T47" fmla="*/ 13 h 59"/>
                <a:gd name="T48" fmla="*/ 122 w 298"/>
                <a:gd name="T49" fmla="*/ 16 h 59"/>
                <a:gd name="T50" fmla="*/ 148 w 298"/>
                <a:gd name="T51" fmla="*/ 20 h 59"/>
                <a:gd name="T52" fmla="*/ 173 w 298"/>
                <a:gd name="T53" fmla="*/ 24 h 59"/>
                <a:gd name="T54" fmla="*/ 197 w 298"/>
                <a:gd name="T55" fmla="*/ 29 h 59"/>
                <a:gd name="T56" fmla="*/ 222 w 298"/>
                <a:gd name="T57" fmla="*/ 34 h 59"/>
                <a:gd name="T58" fmla="*/ 245 w 298"/>
                <a:gd name="T59" fmla="*/ 39 h 59"/>
                <a:gd name="T60" fmla="*/ 264 w 298"/>
                <a:gd name="T61" fmla="*/ 45 h 59"/>
                <a:gd name="T62" fmla="*/ 283 w 298"/>
                <a:gd name="T63" fmla="*/ 52 h 59"/>
                <a:gd name="T64" fmla="*/ 298 w 298"/>
                <a:gd name="T6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8" h="59">
                  <a:moveTo>
                    <a:pt x="298" y="59"/>
                  </a:moveTo>
                  <a:lnTo>
                    <a:pt x="296" y="58"/>
                  </a:lnTo>
                  <a:lnTo>
                    <a:pt x="292" y="55"/>
                  </a:lnTo>
                  <a:lnTo>
                    <a:pt x="286" y="52"/>
                  </a:lnTo>
                  <a:lnTo>
                    <a:pt x="277" y="49"/>
                  </a:lnTo>
                  <a:lnTo>
                    <a:pt x="265" y="43"/>
                  </a:lnTo>
                  <a:lnTo>
                    <a:pt x="251" y="37"/>
                  </a:lnTo>
                  <a:lnTo>
                    <a:pt x="235" y="31"/>
                  </a:lnTo>
                  <a:lnTo>
                    <a:pt x="217" y="25"/>
                  </a:lnTo>
                  <a:lnTo>
                    <a:pt x="197" y="20"/>
                  </a:lnTo>
                  <a:lnTo>
                    <a:pt x="174" y="14"/>
                  </a:lnTo>
                  <a:lnTo>
                    <a:pt x="150" y="9"/>
                  </a:lnTo>
                  <a:lnTo>
                    <a:pt x="124" y="5"/>
                  </a:lnTo>
                  <a:lnTo>
                    <a:pt x="95" y="2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11" y="2"/>
                  </a:lnTo>
                  <a:lnTo>
                    <a:pt x="22" y="4"/>
                  </a:lnTo>
                  <a:lnTo>
                    <a:pt x="37" y="5"/>
                  </a:lnTo>
                  <a:lnTo>
                    <a:pt x="56" y="7"/>
                  </a:lnTo>
                  <a:lnTo>
                    <a:pt x="76" y="9"/>
                  </a:lnTo>
                  <a:lnTo>
                    <a:pt x="98" y="13"/>
                  </a:lnTo>
                  <a:lnTo>
                    <a:pt x="122" y="16"/>
                  </a:lnTo>
                  <a:lnTo>
                    <a:pt x="148" y="20"/>
                  </a:lnTo>
                  <a:lnTo>
                    <a:pt x="173" y="24"/>
                  </a:lnTo>
                  <a:lnTo>
                    <a:pt x="197" y="29"/>
                  </a:lnTo>
                  <a:lnTo>
                    <a:pt x="222" y="34"/>
                  </a:lnTo>
                  <a:lnTo>
                    <a:pt x="245" y="39"/>
                  </a:lnTo>
                  <a:lnTo>
                    <a:pt x="264" y="45"/>
                  </a:lnTo>
                  <a:lnTo>
                    <a:pt x="283" y="52"/>
                  </a:lnTo>
                  <a:lnTo>
                    <a:pt x="298" y="59"/>
                  </a:lnTo>
                  <a:close/>
                </a:path>
              </a:pathLst>
            </a:custGeom>
            <a:solidFill>
              <a:srgbClr val="A0D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 i="0">
                <a:latin typeface="High Tower Text" panose="02040502050506030303" pitchFamily="18" charset="0"/>
              </a:endParaRPr>
            </a:p>
          </p:txBody>
        </p:sp>
        <p:sp>
          <p:nvSpPr>
            <p:cNvPr id="186523" name="Freeform 155"/>
            <p:cNvSpPr>
              <a:spLocks/>
            </p:cNvSpPr>
            <p:nvPr/>
          </p:nvSpPr>
          <p:spPr bwMode="auto">
            <a:xfrm>
              <a:off x="1813" y="875"/>
              <a:ext cx="175" cy="27"/>
            </a:xfrm>
            <a:custGeom>
              <a:avLst/>
              <a:gdLst>
                <a:gd name="T0" fmla="*/ 297 w 297"/>
                <a:gd name="T1" fmla="*/ 59 h 59"/>
                <a:gd name="T2" fmla="*/ 296 w 297"/>
                <a:gd name="T3" fmla="*/ 58 h 59"/>
                <a:gd name="T4" fmla="*/ 292 w 297"/>
                <a:gd name="T5" fmla="*/ 55 h 59"/>
                <a:gd name="T6" fmla="*/ 286 w 297"/>
                <a:gd name="T7" fmla="*/ 52 h 59"/>
                <a:gd name="T8" fmla="*/ 277 w 297"/>
                <a:gd name="T9" fmla="*/ 48 h 59"/>
                <a:gd name="T10" fmla="*/ 265 w 297"/>
                <a:gd name="T11" fmla="*/ 43 h 59"/>
                <a:gd name="T12" fmla="*/ 251 w 297"/>
                <a:gd name="T13" fmla="*/ 37 h 59"/>
                <a:gd name="T14" fmla="*/ 235 w 297"/>
                <a:gd name="T15" fmla="*/ 31 h 59"/>
                <a:gd name="T16" fmla="*/ 217 w 297"/>
                <a:gd name="T17" fmla="*/ 25 h 59"/>
                <a:gd name="T18" fmla="*/ 197 w 297"/>
                <a:gd name="T19" fmla="*/ 20 h 59"/>
                <a:gd name="T20" fmla="*/ 174 w 297"/>
                <a:gd name="T21" fmla="*/ 14 h 59"/>
                <a:gd name="T22" fmla="*/ 150 w 297"/>
                <a:gd name="T23" fmla="*/ 9 h 59"/>
                <a:gd name="T24" fmla="*/ 123 w 297"/>
                <a:gd name="T25" fmla="*/ 5 h 59"/>
                <a:gd name="T26" fmla="*/ 95 w 297"/>
                <a:gd name="T27" fmla="*/ 2 h 59"/>
                <a:gd name="T28" fmla="*/ 65 w 297"/>
                <a:gd name="T29" fmla="*/ 0 h 59"/>
                <a:gd name="T30" fmla="*/ 34 w 297"/>
                <a:gd name="T31" fmla="*/ 0 h 59"/>
                <a:gd name="T32" fmla="*/ 0 w 297"/>
                <a:gd name="T33" fmla="*/ 1 h 59"/>
                <a:gd name="T34" fmla="*/ 3 w 297"/>
                <a:gd name="T35" fmla="*/ 1 h 59"/>
                <a:gd name="T36" fmla="*/ 11 w 297"/>
                <a:gd name="T37" fmla="*/ 2 h 59"/>
                <a:gd name="T38" fmla="*/ 22 w 297"/>
                <a:gd name="T39" fmla="*/ 4 h 59"/>
                <a:gd name="T40" fmla="*/ 37 w 297"/>
                <a:gd name="T41" fmla="*/ 5 h 59"/>
                <a:gd name="T42" fmla="*/ 56 w 297"/>
                <a:gd name="T43" fmla="*/ 7 h 59"/>
                <a:gd name="T44" fmla="*/ 76 w 297"/>
                <a:gd name="T45" fmla="*/ 9 h 59"/>
                <a:gd name="T46" fmla="*/ 98 w 297"/>
                <a:gd name="T47" fmla="*/ 13 h 59"/>
                <a:gd name="T48" fmla="*/ 122 w 297"/>
                <a:gd name="T49" fmla="*/ 16 h 59"/>
                <a:gd name="T50" fmla="*/ 148 w 297"/>
                <a:gd name="T51" fmla="*/ 20 h 59"/>
                <a:gd name="T52" fmla="*/ 173 w 297"/>
                <a:gd name="T53" fmla="*/ 24 h 59"/>
                <a:gd name="T54" fmla="*/ 197 w 297"/>
                <a:gd name="T55" fmla="*/ 29 h 59"/>
                <a:gd name="T56" fmla="*/ 221 w 297"/>
                <a:gd name="T57" fmla="*/ 34 h 59"/>
                <a:gd name="T58" fmla="*/ 244 w 297"/>
                <a:gd name="T59" fmla="*/ 39 h 59"/>
                <a:gd name="T60" fmla="*/ 264 w 297"/>
                <a:gd name="T61" fmla="*/ 45 h 59"/>
                <a:gd name="T62" fmla="*/ 282 w 297"/>
                <a:gd name="T63" fmla="*/ 52 h 59"/>
                <a:gd name="T64" fmla="*/ 297 w 297"/>
                <a:gd name="T6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7" h="59">
                  <a:moveTo>
                    <a:pt x="297" y="59"/>
                  </a:moveTo>
                  <a:lnTo>
                    <a:pt x="296" y="58"/>
                  </a:lnTo>
                  <a:lnTo>
                    <a:pt x="292" y="55"/>
                  </a:lnTo>
                  <a:lnTo>
                    <a:pt x="286" y="52"/>
                  </a:lnTo>
                  <a:lnTo>
                    <a:pt x="277" y="48"/>
                  </a:lnTo>
                  <a:lnTo>
                    <a:pt x="265" y="43"/>
                  </a:lnTo>
                  <a:lnTo>
                    <a:pt x="251" y="37"/>
                  </a:lnTo>
                  <a:lnTo>
                    <a:pt x="235" y="31"/>
                  </a:lnTo>
                  <a:lnTo>
                    <a:pt x="217" y="25"/>
                  </a:lnTo>
                  <a:lnTo>
                    <a:pt x="197" y="20"/>
                  </a:lnTo>
                  <a:lnTo>
                    <a:pt x="174" y="14"/>
                  </a:lnTo>
                  <a:lnTo>
                    <a:pt x="150" y="9"/>
                  </a:lnTo>
                  <a:lnTo>
                    <a:pt x="123" y="5"/>
                  </a:lnTo>
                  <a:lnTo>
                    <a:pt x="95" y="2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11" y="2"/>
                  </a:lnTo>
                  <a:lnTo>
                    <a:pt x="22" y="4"/>
                  </a:lnTo>
                  <a:lnTo>
                    <a:pt x="37" y="5"/>
                  </a:lnTo>
                  <a:lnTo>
                    <a:pt x="56" y="7"/>
                  </a:lnTo>
                  <a:lnTo>
                    <a:pt x="76" y="9"/>
                  </a:lnTo>
                  <a:lnTo>
                    <a:pt x="98" y="13"/>
                  </a:lnTo>
                  <a:lnTo>
                    <a:pt x="122" y="16"/>
                  </a:lnTo>
                  <a:lnTo>
                    <a:pt x="148" y="20"/>
                  </a:lnTo>
                  <a:lnTo>
                    <a:pt x="173" y="24"/>
                  </a:lnTo>
                  <a:lnTo>
                    <a:pt x="197" y="29"/>
                  </a:lnTo>
                  <a:lnTo>
                    <a:pt x="221" y="34"/>
                  </a:lnTo>
                  <a:lnTo>
                    <a:pt x="244" y="39"/>
                  </a:lnTo>
                  <a:lnTo>
                    <a:pt x="264" y="45"/>
                  </a:lnTo>
                  <a:lnTo>
                    <a:pt x="282" y="52"/>
                  </a:lnTo>
                  <a:lnTo>
                    <a:pt x="297" y="59"/>
                  </a:lnTo>
                  <a:close/>
                </a:path>
              </a:pathLst>
            </a:custGeom>
            <a:solidFill>
              <a:srgbClr val="A0D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 i="0">
                <a:latin typeface="High Tower Text" panose="02040502050506030303" pitchFamily="18" charset="0"/>
              </a:endParaRPr>
            </a:p>
          </p:txBody>
        </p:sp>
        <p:sp>
          <p:nvSpPr>
            <p:cNvPr id="186524" name="Freeform 156"/>
            <p:cNvSpPr>
              <a:spLocks/>
            </p:cNvSpPr>
            <p:nvPr/>
          </p:nvSpPr>
          <p:spPr bwMode="auto">
            <a:xfrm>
              <a:off x="1400" y="859"/>
              <a:ext cx="79" cy="64"/>
            </a:xfrm>
            <a:custGeom>
              <a:avLst/>
              <a:gdLst>
                <a:gd name="T0" fmla="*/ 20 w 135"/>
                <a:gd name="T1" fmla="*/ 0 h 139"/>
                <a:gd name="T2" fmla="*/ 22 w 135"/>
                <a:gd name="T3" fmla="*/ 4 h 139"/>
                <a:gd name="T4" fmla="*/ 30 w 135"/>
                <a:gd name="T5" fmla="*/ 18 h 139"/>
                <a:gd name="T6" fmla="*/ 40 w 135"/>
                <a:gd name="T7" fmla="*/ 38 h 139"/>
                <a:gd name="T8" fmla="*/ 55 w 135"/>
                <a:gd name="T9" fmla="*/ 59 h 139"/>
                <a:gd name="T10" fmla="*/ 73 w 135"/>
                <a:gd name="T11" fmla="*/ 84 h 139"/>
                <a:gd name="T12" fmla="*/ 92 w 135"/>
                <a:gd name="T13" fmla="*/ 106 h 139"/>
                <a:gd name="T14" fmla="*/ 113 w 135"/>
                <a:gd name="T15" fmla="*/ 123 h 139"/>
                <a:gd name="T16" fmla="*/ 135 w 135"/>
                <a:gd name="T17" fmla="*/ 134 h 139"/>
                <a:gd name="T18" fmla="*/ 129 w 135"/>
                <a:gd name="T19" fmla="*/ 135 h 139"/>
                <a:gd name="T20" fmla="*/ 114 w 135"/>
                <a:gd name="T21" fmla="*/ 138 h 139"/>
                <a:gd name="T22" fmla="*/ 92 w 135"/>
                <a:gd name="T23" fmla="*/ 139 h 139"/>
                <a:gd name="T24" fmla="*/ 68 w 135"/>
                <a:gd name="T25" fmla="*/ 139 h 139"/>
                <a:gd name="T26" fmla="*/ 43 w 135"/>
                <a:gd name="T27" fmla="*/ 134 h 139"/>
                <a:gd name="T28" fmla="*/ 21 w 135"/>
                <a:gd name="T29" fmla="*/ 123 h 139"/>
                <a:gd name="T30" fmla="*/ 6 w 135"/>
                <a:gd name="T31" fmla="*/ 104 h 139"/>
                <a:gd name="T32" fmla="*/ 0 w 135"/>
                <a:gd name="T33" fmla="*/ 77 h 139"/>
                <a:gd name="T34" fmla="*/ 20 w 135"/>
                <a:gd name="T35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5" h="139">
                  <a:moveTo>
                    <a:pt x="20" y="0"/>
                  </a:moveTo>
                  <a:lnTo>
                    <a:pt x="22" y="4"/>
                  </a:lnTo>
                  <a:lnTo>
                    <a:pt x="30" y="18"/>
                  </a:lnTo>
                  <a:lnTo>
                    <a:pt x="40" y="38"/>
                  </a:lnTo>
                  <a:lnTo>
                    <a:pt x="55" y="59"/>
                  </a:lnTo>
                  <a:lnTo>
                    <a:pt x="73" y="84"/>
                  </a:lnTo>
                  <a:lnTo>
                    <a:pt x="92" y="106"/>
                  </a:lnTo>
                  <a:lnTo>
                    <a:pt x="113" y="123"/>
                  </a:lnTo>
                  <a:lnTo>
                    <a:pt x="135" y="134"/>
                  </a:lnTo>
                  <a:lnTo>
                    <a:pt x="129" y="135"/>
                  </a:lnTo>
                  <a:lnTo>
                    <a:pt x="114" y="138"/>
                  </a:lnTo>
                  <a:lnTo>
                    <a:pt x="92" y="139"/>
                  </a:lnTo>
                  <a:lnTo>
                    <a:pt x="68" y="139"/>
                  </a:lnTo>
                  <a:lnTo>
                    <a:pt x="43" y="134"/>
                  </a:lnTo>
                  <a:lnTo>
                    <a:pt x="21" y="123"/>
                  </a:lnTo>
                  <a:lnTo>
                    <a:pt x="6" y="104"/>
                  </a:lnTo>
                  <a:lnTo>
                    <a:pt x="0" y="7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919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 i="0">
                <a:latin typeface="High Tower Text" panose="02040502050506030303" pitchFamily="18" charset="0"/>
              </a:endParaRPr>
            </a:p>
          </p:txBody>
        </p:sp>
        <p:sp>
          <p:nvSpPr>
            <p:cNvPr id="186525" name="Freeform 157"/>
            <p:cNvSpPr>
              <a:spLocks/>
            </p:cNvSpPr>
            <p:nvPr/>
          </p:nvSpPr>
          <p:spPr bwMode="auto">
            <a:xfrm>
              <a:off x="1453" y="358"/>
              <a:ext cx="78" cy="59"/>
            </a:xfrm>
            <a:custGeom>
              <a:avLst/>
              <a:gdLst>
                <a:gd name="T0" fmla="*/ 133 w 133"/>
                <a:gd name="T1" fmla="*/ 0 h 129"/>
                <a:gd name="T2" fmla="*/ 128 w 133"/>
                <a:gd name="T3" fmla="*/ 3 h 129"/>
                <a:gd name="T4" fmla="*/ 118 w 133"/>
                <a:gd name="T5" fmla="*/ 11 h 129"/>
                <a:gd name="T6" fmla="*/ 102 w 133"/>
                <a:gd name="T7" fmla="*/ 22 h 129"/>
                <a:gd name="T8" fmla="*/ 82 w 133"/>
                <a:gd name="T9" fmla="*/ 38 h 129"/>
                <a:gd name="T10" fmla="*/ 61 w 133"/>
                <a:gd name="T11" fmla="*/ 57 h 129"/>
                <a:gd name="T12" fmla="*/ 42 w 133"/>
                <a:gd name="T13" fmla="*/ 79 h 129"/>
                <a:gd name="T14" fmla="*/ 24 w 133"/>
                <a:gd name="T15" fmla="*/ 103 h 129"/>
                <a:gd name="T16" fmla="*/ 12 w 133"/>
                <a:gd name="T17" fmla="*/ 129 h 129"/>
                <a:gd name="T18" fmla="*/ 11 w 133"/>
                <a:gd name="T19" fmla="*/ 125 h 129"/>
                <a:gd name="T20" fmla="*/ 7 w 133"/>
                <a:gd name="T21" fmla="*/ 114 h 129"/>
                <a:gd name="T22" fmla="*/ 4 w 133"/>
                <a:gd name="T23" fmla="*/ 98 h 129"/>
                <a:gd name="T24" fmla="*/ 0 w 133"/>
                <a:gd name="T25" fmla="*/ 79 h 129"/>
                <a:gd name="T26" fmla="*/ 0 w 133"/>
                <a:gd name="T27" fmla="*/ 58 h 129"/>
                <a:gd name="T28" fmla="*/ 4 w 133"/>
                <a:gd name="T29" fmla="*/ 39 h 129"/>
                <a:gd name="T30" fmla="*/ 13 w 133"/>
                <a:gd name="T31" fmla="*/ 22 h 129"/>
                <a:gd name="T32" fmla="*/ 29 w 133"/>
                <a:gd name="T33" fmla="*/ 11 h 129"/>
                <a:gd name="T34" fmla="*/ 133 w 133"/>
                <a:gd name="T35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3" h="129">
                  <a:moveTo>
                    <a:pt x="133" y="0"/>
                  </a:moveTo>
                  <a:lnTo>
                    <a:pt x="128" y="3"/>
                  </a:lnTo>
                  <a:lnTo>
                    <a:pt x="118" y="11"/>
                  </a:lnTo>
                  <a:lnTo>
                    <a:pt x="102" y="22"/>
                  </a:lnTo>
                  <a:lnTo>
                    <a:pt x="82" y="38"/>
                  </a:lnTo>
                  <a:lnTo>
                    <a:pt x="61" y="57"/>
                  </a:lnTo>
                  <a:lnTo>
                    <a:pt x="42" y="79"/>
                  </a:lnTo>
                  <a:lnTo>
                    <a:pt x="24" y="103"/>
                  </a:lnTo>
                  <a:lnTo>
                    <a:pt x="12" y="129"/>
                  </a:lnTo>
                  <a:lnTo>
                    <a:pt x="11" y="125"/>
                  </a:lnTo>
                  <a:lnTo>
                    <a:pt x="7" y="114"/>
                  </a:lnTo>
                  <a:lnTo>
                    <a:pt x="4" y="98"/>
                  </a:lnTo>
                  <a:lnTo>
                    <a:pt x="0" y="79"/>
                  </a:lnTo>
                  <a:lnTo>
                    <a:pt x="0" y="58"/>
                  </a:lnTo>
                  <a:lnTo>
                    <a:pt x="4" y="39"/>
                  </a:lnTo>
                  <a:lnTo>
                    <a:pt x="13" y="22"/>
                  </a:lnTo>
                  <a:lnTo>
                    <a:pt x="29" y="1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919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 i="0">
                <a:latin typeface="High Tower Text" panose="02040502050506030303" pitchFamily="18" charset="0"/>
              </a:endParaRPr>
            </a:p>
          </p:txBody>
        </p:sp>
        <p:sp>
          <p:nvSpPr>
            <p:cNvPr id="186526" name="Freeform 158"/>
            <p:cNvSpPr>
              <a:spLocks/>
            </p:cNvSpPr>
            <p:nvPr/>
          </p:nvSpPr>
          <p:spPr bwMode="auto">
            <a:xfrm>
              <a:off x="1473" y="271"/>
              <a:ext cx="580" cy="73"/>
            </a:xfrm>
            <a:custGeom>
              <a:avLst/>
              <a:gdLst>
                <a:gd name="T0" fmla="*/ 0 w 988"/>
                <a:gd name="T1" fmla="*/ 158 h 158"/>
                <a:gd name="T2" fmla="*/ 641 w 988"/>
                <a:gd name="T3" fmla="*/ 54 h 158"/>
                <a:gd name="T4" fmla="*/ 642 w 988"/>
                <a:gd name="T5" fmla="*/ 53 h 158"/>
                <a:gd name="T6" fmla="*/ 647 w 988"/>
                <a:gd name="T7" fmla="*/ 51 h 158"/>
                <a:gd name="T8" fmla="*/ 654 w 988"/>
                <a:gd name="T9" fmla="*/ 46 h 158"/>
                <a:gd name="T10" fmla="*/ 663 w 988"/>
                <a:gd name="T11" fmla="*/ 42 h 158"/>
                <a:gd name="T12" fmla="*/ 676 w 988"/>
                <a:gd name="T13" fmla="*/ 37 h 158"/>
                <a:gd name="T14" fmla="*/ 691 w 988"/>
                <a:gd name="T15" fmla="*/ 33 h 158"/>
                <a:gd name="T16" fmla="*/ 708 w 988"/>
                <a:gd name="T17" fmla="*/ 28 h 158"/>
                <a:gd name="T18" fmla="*/ 729 w 988"/>
                <a:gd name="T19" fmla="*/ 25 h 158"/>
                <a:gd name="T20" fmla="*/ 752 w 988"/>
                <a:gd name="T21" fmla="*/ 23 h 158"/>
                <a:gd name="T22" fmla="*/ 778 w 988"/>
                <a:gd name="T23" fmla="*/ 23 h 158"/>
                <a:gd name="T24" fmla="*/ 806 w 988"/>
                <a:gd name="T25" fmla="*/ 26 h 158"/>
                <a:gd name="T26" fmla="*/ 837 w 988"/>
                <a:gd name="T27" fmla="*/ 31 h 158"/>
                <a:gd name="T28" fmla="*/ 872 w 988"/>
                <a:gd name="T29" fmla="*/ 39 h 158"/>
                <a:gd name="T30" fmla="*/ 907 w 988"/>
                <a:gd name="T31" fmla="*/ 52 h 158"/>
                <a:gd name="T32" fmla="*/ 947 w 988"/>
                <a:gd name="T33" fmla="*/ 69 h 158"/>
                <a:gd name="T34" fmla="*/ 988 w 988"/>
                <a:gd name="T35" fmla="*/ 90 h 158"/>
                <a:gd name="T36" fmla="*/ 986 w 988"/>
                <a:gd name="T37" fmla="*/ 89 h 158"/>
                <a:gd name="T38" fmla="*/ 980 w 988"/>
                <a:gd name="T39" fmla="*/ 83 h 158"/>
                <a:gd name="T40" fmla="*/ 971 w 988"/>
                <a:gd name="T41" fmla="*/ 76 h 158"/>
                <a:gd name="T42" fmla="*/ 957 w 988"/>
                <a:gd name="T43" fmla="*/ 67 h 158"/>
                <a:gd name="T44" fmla="*/ 941 w 988"/>
                <a:gd name="T45" fmla="*/ 57 h 158"/>
                <a:gd name="T46" fmla="*/ 922 w 988"/>
                <a:gd name="T47" fmla="*/ 46 h 158"/>
                <a:gd name="T48" fmla="*/ 900 w 988"/>
                <a:gd name="T49" fmla="*/ 36 h 158"/>
                <a:gd name="T50" fmla="*/ 876 w 988"/>
                <a:gd name="T51" fmla="*/ 25 h 158"/>
                <a:gd name="T52" fmla="*/ 850 w 988"/>
                <a:gd name="T53" fmla="*/ 15 h 158"/>
                <a:gd name="T54" fmla="*/ 822 w 988"/>
                <a:gd name="T55" fmla="*/ 8 h 158"/>
                <a:gd name="T56" fmla="*/ 792 w 988"/>
                <a:gd name="T57" fmla="*/ 3 h 158"/>
                <a:gd name="T58" fmla="*/ 761 w 988"/>
                <a:gd name="T59" fmla="*/ 0 h 158"/>
                <a:gd name="T60" fmla="*/ 729 w 988"/>
                <a:gd name="T61" fmla="*/ 1 h 158"/>
                <a:gd name="T62" fmla="*/ 695 w 988"/>
                <a:gd name="T63" fmla="*/ 7 h 158"/>
                <a:gd name="T64" fmla="*/ 662 w 988"/>
                <a:gd name="T65" fmla="*/ 18 h 158"/>
                <a:gd name="T66" fmla="*/ 629 w 988"/>
                <a:gd name="T67" fmla="*/ 33 h 158"/>
                <a:gd name="T68" fmla="*/ 0 w 988"/>
                <a:gd name="T69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88" h="158">
                  <a:moveTo>
                    <a:pt x="0" y="158"/>
                  </a:moveTo>
                  <a:lnTo>
                    <a:pt x="641" y="54"/>
                  </a:lnTo>
                  <a:lnTo>
                    <a:pt x="642" y="53"/>
                  </a:lnTo>
                  <a:lnTo>
                    <a:pt x="647" y="51"/>
                  </a:lnTo>
                  <a:lnTo>
                    <a:pt x="654" y="46"/>
                  </a:lnTo>
                  <a:lnTo>
                    <a:pt x="663" y="42"/>
                  </a:lnTo>
                  <a:lnTo>
                    <a:pt x="676" y="37"/>
                  </a:lnTo>
                  <a:lnTo>
                    <a:pt x="691" y="33"/>
                  </a:lnTo>
                  <a:lnTo>
                    <a:pt x="708" y="28"/>
                  </a:lnTo>
                  <a:lnTo>
                    <a:pt x="729" y="25"/>
                  </a:lnTo>
                  <a:lnTo>
                    <a:pt x="752" y="23"/>
                  </a:lnTo>
                  <a:lnTo>
                    <a:pt x="778" y="23"/>
                  </a:lnTo>
                  <a:lnTo>
                    <a:pt x="806" y="26"/>
                  </a:lnTo>
                  <a:lnTo>
                    <a:pt x="837" y="31"/>
                  </a:lnTo>
                  <a:lnTo>
                    <a:pt x="872" y="39"/>
                  </a:lnTo>
                  <a:lnTo>
                    <a:pt x="907" y="52"/>
                  </a:lnTo>
                  <a:lnTo>
                    <a:pt x="947" y="69"/>
                  </a:lnTo>
                  <a:lnTo>
                    <a:pt x="988" y="90"/>
                  </a:lnTo>
                  <a:lnTo>
                    <a:pt x="986" y="89"/>
                  </a:lnTo>
                  <a:lnTo>
                    <a:pt x="980" y="83"/>
                  </a:lnTo>
                  <a:lnTo>
                    <a:pt x="971" y="76"/>
                  </a:lnTo>
                  <a:lnTo>
                    <a:pt x="957" y="67"/>
                  </a:lnTo>
                  <a:lnTo>
                    <a:pt x="941" y="57"/>
                  </a:lnTo>
                  <a:lnTo>
                    <a:pt x="922" y="46"/>
                  </a:lnTo>
                  <a:lnTo>
                    <a:pt x="900" y="36"/>
                  </a:lnTo>
                  <a:lnTo>
                    <a:pt x="876" y="25"/>
                  </a:lnTo>
                  <a:lnTo>
                    <a:pt x="850" y="15"/>
                  </a:lnTo>
                  <a:lnTo>
                    <a:pt x="822" y="8"/>
                  </a:lnTo>
                  <a:lnTo>
                    <a:pt x="792" y="3"/>
                  </a:lnTo>
                  <a:lnTo>
                    <a:pt x="761" y="0"/>
                  </a:lnTo>
                  <a:lnTo>
                    <a:pt x="729" y="1"/>
                  </a:lnTo>
                  <a:lnTo>
                    <a:pt x="695" y="7"/>
                  </a:lnTo>
                  <a:lnTo>
                    <a:pt x="662" y="18"/>
                  </a:lnTo>
                  <a:lnTo>
                    <a:pt x="629" y="33"/>
                  </a:lnTo>
                  <a:lnTo>
                    <a:pt x="0" y="1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 i="0">
                <a:latin typeface="High Tower Text" panose="02040502050506030303" pitchFamily="18" charset="0"/>
              </a:endParaRPr>
            </a:p>
          </p:txBody>
        </p:sp>
        <p:sp>
          <p:nvSpPr>
            <p:cNvPr id="186527" name="Freeform 159"/>
            <p:cNvSpPr>
              <a:spLocks/>
            </p:cNvSpPr>
            <p:nvPr/>
          </p:nvSpPr>
          <p:spPr bwMode="auto">
            <a:xfrm>
              <a:off x="1992" y="343"/>
              <a:ext cx="86" cy="617"/>
            </a:xfrm>
            <a:custGeom>
              <a:avLst/>
              <a:gdLst>
                <a:gd name="T0" fmla="*/ 142 w 147"/>
                <a:gd name="T1" fmla="*/ 0 h 1339"/>
                <a:gd name="T2" fmla="*/ 0 w 147"/>
                <a:gd name="T3" fmla="*/ 1339 h 1339"/>
                <a:gd name="T4" fmla="*/ 8 w 147"/>
                <a:gd name="T5" fmla="*/ 1284 h 1339"/>
                <a:gd name="T6" fmla="*/ 28 w 147"/>
                <a:gd name="T7" fmla="*/ 1139 h 1339"/>
                <a:gd name="T8" fmla="*/ 56 w 147"/>
                <a:gd name="T9" fmla="*/ 933 h 1339"/>
                <a:gd name="T10" fmla="*/ 85 w 147"/>
                <a:gd name="T11" fmla="*/ 694 h 1339"/>
                <a:gd name="T12" fmla="*/ 114 w 147"/>
                <a:gd name="T13" fmla="*/ 452 h 1339"/>
                <a:gd name="T14" fmla="*/ 136 w 147"/>
                <a:gd name="T15" fmla="*/ 237 h 1339"/>
                <a:gd name="T16" fmla="*/ 147 w 147"/>
                <a:gd name="T17" fmla="*/ 76 h 1339"/>
                <a:gd name="T18" fmla="*/ 142 w 147"/>
                <a:gd name="T19" fmla="*/ 0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7" h="1339">
                  <a:moveTo>
                    <a:pt x="142" y="0"/>
                  </a:moveTo>
                  <a:lnTo>
                    <a:pt x="0" y="1339"/>
                  </a:lnTo>
                  <a:lnTo>
                    <a:pt x="8" y="1284"/>
                  </a:lnTo>
                  <a:lnTo>
                    <a:pt x="28" y="1139"/>
                  </a:lnTo>
                  <a:lnTo>
                    <a:pt x="56" y="933"/>
                  </a:lnTo>
                  <a:lnTo>
                    <a:pt x="85" y="694"/>
                  </a:lnTo>
                  <a:lnTo>
                    <a:pt x="114" y="452"/>
                  </a:lnTo>
                  <a:lnTo>
                    <a:pt x="136" y="237"/>
                  </a:lnTo>
                  <a:lnTo>
                    <a:pt x="147" y="76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 i="0">
                <a:latin typeface="High Tower Text" panose="02040502050506030303" pitchFamily="18" charset="0"/>
              </a:endParaRPr>
            </a:p>
          </p:txBody>
        </p:sp>
        <p:sp>
          <p:nvSpPr>
            <p:cNvPr id="186528" name="Freeform 160"/>
            <p:cNvSpPr>
              <a:spLocks/>
            </p:cNvSpPr>
            <p:nvPr/>
          </p:nvSpPr>
          <p:spPr bwMode="auto">
            <a:xfrm>
              <a:off x="1396" y="904"/>
              <a:ext cx="596" cy="56"/>
            </a:xfrm>
            <a:custGeom>
              <a:avLst/>
              <a:gdLst>
                <a:gd name="T0" fmla="*/ 133 w 1015"/>
                <a:gd name="T1" fmla="*/ 55 h 121"/>
                <a:gd name="T2" fmla="*/ 663 w 1015"/>
                <a:gd name="T3" fmla="*/ 103 h 121"/>
                <a:gd name="T4" fmla="*/ 665 w 1015"/>
                <a:gd name="T5" fmla="*/ 103 h 121"/>
                <a:gd name="T6" fmla="*/ 670 w 1015"/>
                <a:gd name="T7" fmla="*/ 104 h 121"/>
                <a:gd name="T8" fmla="*/ 678 w 1015"/>
                <a:gd name="T9" fmla="*/ 105 h 121"/>
                <a:gd name="T10" fmla="*/ 689 w 1015"/>
                <a:gd name="T11" fmla="*/ 106 h 121"/>
                <a:gd name="T12" fmla="*/ 704 w 1015"/>
                <a:gd name="T13" fmla="*/ 108 h 121"/>
                <a:gd name="T14" fmla="*/ 721 w 1015"/>
                <a:gd name="T15" fmla="*/ 110 h 121"/>
                <a:gd name="T16" fmla="*/ 741 w 1015"/>
                <a:gd name="T17" fmla="*/ 111 h 121"/>
                <a:gd name="T18" fmla="*/ 764 w 1015"/>
                <a:gd name="T19" fmla="*/ 113 h 121"/>
                <a:gd name="T20" fmla="*/ 788 w 1015"/>
                <a:gd name="T21" fmla="*/ 116 h 121"/>
                <a:gd name="T22" fmla="*/ 816 w 1015"/>
                <a:gd name="T23" fmla="*/ 117 h 121"/>
                <a:gd name="T24" fmla="*/ 845 w 1015"/>
                <a:gd name="T25" fmla="*/ 119 h 121"/>
                <a:gd name="T26" fmla="*/ 876 w 1015"/>
                <a:gd name="T27" fmla="*/ 120 h 121"/>
                <a:gd name="T28" fmla="*/ 908 w 1015"/>
                <a:gd name="T29" fmla="*/ 121 h 121"/>
                <a:gd name="T30" fmla="*/ 943 w 1015"/>
                <a:gd name="T31" fmla="*/ 121 h 121"/>
                <a:gd name="T32" fmla="*/ 978 w 1015"/>
                <a:gd name="T33" fmla="*/ 121 h 121"/>
                <a:gd name="T34" fmla="*/ 1015 w 1015"/>
                <a:gd name="T35" fmla="*/ 121 h 121"/>
                <a:gd name="T36" fmla="*/ 1014 w 1015"/>
                <a:gd name="T37" fmla="*/ 121 h 121"/>
                <a:gd name="T38" fmla="*/ 1009 w 1015"/>
                <a:gd name="T39" fmla="*/ 121 h 121"/>
                <a:gd name="T40" fmla="*/ 1003 w 1015"/>
                <a:gd name="T41" fmla="*/ 120 h 121"/>
                <a:gd name="T42" fmla="*/ 993 w 1015"/>
                <a:gd name="T43" fmla="*/ 119 h 121"/>
                <a:gd name="T44" fmla="*/ 981 w 1015"/>
                <a:gd name="T45" fmla="*/ 119 h 121"/>
                <a:gd name="T46" fmla="*/ 966 w 1015"/>
                <a:gd name="T47" fmla="*/ 117 h 121"/>
                <a:gd name="T48" fmla="*/ 948 w 1015"/>
                <a:gd name="T49" fmla="*/ 116 h 121"/>
                <a:gd name="T50" fmla="*/ 928 w 1015"/>
                <a:gd name="T51" fmla="*/ 113 h 121"/>
                <a:gd name="T52" fmla="*/ 905 w 1015"/>
                <a:gd name="T53" fmla="*/ 111 h 121"/>
                <a:gd name="T54" fmla="*/ 879 w 1015"/>
                <a:gd name="T55" fmla="*/ 109 h 121"/>
                <a:gd name="T56" fmla="*/ 852 w 1015"/>
                <a:gd name="T57" fmla="*/ 105 h 121"/>
                <a:gd name="T58" fmla="*/ 821 w 1015"/>
                <a:gd name="T59" fmla="*/ 102 h 121"/>
                <a:gd name="T60" fmla="*/ 787 w 1015"/>
                <a:gd name="T61" fmla="*/ 98 h 121"/>
                <a:gd name="T62" fmla="*/ 751 w 1015"/>
                <a:gd name="T63" fmla="*/ 94 h 121"/>
                <a:gd name="T64" fmla="*/ 712 w 1015"/>
                <a:gd name="T65" fmla="*/ 89 h 121"/>
                <a:gd name="T66" fmla="*/ 672 w 1015"/>
                <a:gd name="T67" fmla="*/ 83 h 121"/>
                <a:gd name="T68" fmla="*/ 35 w 1015"/>
                <a:gd name="T69" fmla="*/ 52 h 121"/>
                <a:gd name="T70" fmla="*/ 34 w 1015"/>
                <a:gd name="T71" fmla="*/ 52 h 121"/>
                <a:gd name="T72" fmla="*/ 29 w 1015"/>
                <a:gd name="T73" fmla="*/ 51 h 121"/>
                <a:gd name="T74" fmla="*/ 23 w 1015"/>
                <a:gd name="T75" fmla="*/ 50 h 121"/>
                <a:gd name="T76" fmla="*/ 18 w 1015"/>
                <a:gd name="T77" fmla="*/ 45 h 121"/>
                <a:gd name="T78" fmla="*/ 12 w 1015"/>
                <a:gd name="T79" fmla="*/ 40 h 121"/>
                <a:gd name="T80" fmla="*/ 6 w 1015"/>
                <a:gd name="T81" fmla="*/ 30 h 121"/>
                <a:gd name="T82" fmla="*/ 3 w 1015"/>
                <a:gd name="T83" fmla="*/ 18 h 121"/>
                <a:gd name="T84" fmla="*/ 3 w 1015"/>
                <a:gd name="T85" fmla="*/ 0 h 121"/>
                <a:gd name="T86" fmla="*/ 1 w 1015"/>
                <a:gd name="T87" fmla="*/ 3 h 121"/>
                <a:gd name="T88" fmla="*/ 0 w 1015"/>
                <a:gd name="T89" fmla="*/ 7 h 121"/>
                <a:gd name="T90" fmla="*/ 0 w 1015"/>
                <a:gd name="T91" fmla="*/ 14 h 121"/>
                <a:gd name="T92" fmla="*/ 6 w 1015"/>
                <a:gd name="T93" fmla="*/ 23 h 121"/>
                <a:gd name="T94" fmla="*/ 19 w 1015"/>
                <a:gd name="T95" fmla="*/ 33 h 121"/>
                <a:gd name="T96" fmla="*/ 43 w 1015"/>
                <a:gd name="T97" fmla="*/ 42 h 121"/>
                <a:gd name="T98" fmla="*/ 80 w 1015"/>
                <a:gd name="T99" fmla="*/ 49 h 121"/>
                <a:gd name="T100" fmla="*/ 133 w 1015"/>
                <a:gd name="T101" fmla="*/ 5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15" h="121">
                  <a:moveTo>
                    <a:pt x="133" y="55"/>
                  </a:moveTo>
                  <a:lnTo>
                    <a:pt x="663" y="103"/>
                  </a:lnTo>
                  <a:lnTo>
                    <a:pt x="665" y="103"/>
                  </a:lnTo>
                  <a:lnTo>
                    <a:pt x="670" y="104"/>
                  </a:lnTo>
                  <a:lnTo>
                    <a:pt x="678" y="105"/>
                  </a:lnTo>
                  <a:lnTo>
                    <a:pt x="689" y="106"/>
                  </a:lnTo>
                  <a:lnTo>
                    <a:pt x="704" y="108"/>
                  </a:lnTo>
                  <a:lnTo>
                    <a:pt x="721" y="110"/>
                  </a:lnTo>
                  <a:lnTo>
                    <a:pt x="741" y="111"/>
                  </a:lnTo>
                  <a:lnTo>
                    <a:pt x="764" y="113"/>
                  </a:lnTo>
                  <a:lnTo>
                    <a:pt x="788" y="116"/>
                  </a:lnTo>
                  <a:lnTo>
                    <a:pt x="816" y="117"/>
                  </a:lnTo>
                  <a:lnTo>
                    <a:pt x="845" y="119"/>
                  </a:lnTo>
                  <a:lnTo>
                    <a:pt x="876" y="120"/>
                  </a:lnTo>
                  <a:lnTo>
                    <a:pt x="908" y="121"/>
                  </a:lnTo>
                  <a:lnTo>
                    <a:pt x="943" y="121"/>
                  </a:lnTo>
                  <a:lnTo>
                    <a:pt x="978" y="121"/>
                  </a:lnTo>
                  <a:lnTo>
                    <a:pt x="1015" y="121"/>
                  </a:lnTo>
                  <a:lnTo>
                    <a:pt x="1014" y="121"/>
                  </a:lnTo>
                  <a:lnTo>
                    <a:pt x="1009" y="121"/>
                  </a:lnTo>
                  <a:lnTo>
                    <a:pt x="1003" y="120"/>
                  </a:lnTo>
                  <a:lnTo>
                    <a:pt x="993" y="119"/>
                  </a:lnTo>
                  <a:lnTo>
                    <a:pt x="981" y="119"/>
                  </a:lnTo>
                  <a:lnTo>
                    <a:pt x="966" y="117"/>
                  </a:lnTo>
                  <a:lnTo>
                    <a:pt x="948" y="116"/>
                  </a:lnTo>
                  <a:lnTo>
                    <a:pt x="928" y="113"/>
                  </a:lnTo>
                  <a:lnTo>
                    <a:pt x="905" y="111"/>
                  </a:lnTo>
                  <a:lnTo>
                    <a:pt x="879" y="109"/>
                  </a:lnTo>
                  <a:lnTo>
                    <a:pt x="852" y="105"/>
                  </a:lnTo>
                  <a:lnTo>
                    <a:pt x="821" y="102"/>
                  </a:lnTo>
                  <a:lnTo>
                    <a:pt x="787" y="98"/>
                  </a:lnTo>
                  <a:lnTo>
                    <a:pt x="751" y="94"/>
                  </a:lnTo>
                  <a:lnTo>
                    <a:pt x="712" y="89"/>
                  </a:lnTo>
                  <a:lnTo>
                    <a:pt x="672" y="83"/>
                  </a:lnTo>
                  <a:lnTo>
                    <a:pt x="35" y="52"/>
                  </a:lnTo>
                  <a:lnTo>
                    <a:pt x="34" y="52"/>
                  </a:lnTo>
                  <a:lnTo>
                    <a:pt x="29" y="51"/>
                  </a:lnTo>
                  <a:lnTo>
                    <a:pt x="23" y="50"/>
                  </a:lnTo>
                  <a:lnTo>
                    <a:pt x="18" y="45"/>
                  </a:lnTo>
                  <a:lnTo>
                    <a:pt x="12" y="40"/>
                  </a:lnTo>
                  <a:lnTo>
                    <a:pt x="6" y="30"/>
                  </a:lnTo>
                  <a:lnTo>
                    <a:pt x="3" y="18"/>
                  </a:lnTo>
                  <a:lnTo>
                    <a:pt x="3" y="0"/>
                  </a:lnTo>
                  <a:lnTo>
                    <a:pt x="1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6" y="23"/>
                  </a:lnTo>
                  <a:lnTo>
                    <a:pt x="19" y="33"/>
                  </a:lnTo>
                  <a:lnTo>
                    <a:pt x="43" y="42"/>
                  </a:lnTo>
                  <a:lnTo>
                    <a:pt x="80" y="49"/>
                  </a:lnTo>
                  <a:lnTo>
                    <a:pt x="133" y="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 i="0">
                <a:latin typeface="High Tower Text" panose="02040502050506030303" pitchFamily="18" charset="0"/>
              </a:endParaRPr>
            </a:p>
          </p:txBody>
        </p:sp>
        <p:sp>
          <p:nvSpPr>
            <p:cNvPr id="186529" name="Freeform 161"/>
            <p:cNvSpPr>
              <a:spLocks/>
            </p:cNvSpPr>
            <p:nvPr/>
          </p:nvSpPr>
          <p:spPr bwMode="auto">
            <a:xfrm>
              <a:off x="1396" y="359"/>
              <a:ext cx="69" cy="559"/>
            </a:xfrm>
            <a:custGeom>
              <a:avLst/>
              <a:gdLst>
                <a:gd name="T0" fmla="*/ 118 w 118"/>
                <a:gd name="T1" fmla="*/ 0 h 1211"/>
                <a:gd name="T2" fmla="*/ 0 w 118"/>
                <a:gd name="T3" fmla="*/ 1211 h 1211"/>
                <a:gd name="T4" fmla="*/ 3 w 118"/>
                <a:gd name="T5" fmla="*/ 1160 h 1211"/>
                <a:gd name="T6" fmla="*/ 11 w 118"/>
                <a:gd name="T7" fmla="*/ 1023 h 1211"/>
                <a:gd name="T8" fmla="*/ 23 w 118"/>
                <a:gd name="T9" fmla="*/ 828 h 1211"/>
                <a:gd name="T10" fmla="*/ 38 w 118"/>
                <a:gd name="T11" fmla="*/ 606 h 1211"/>
                <a:gd name="T12" fmla="*/ 57 w 118"/>
                <a:gd name="T13" fmla="*/ 383 h 1211"/>
                <a:gd name="T14" fmla="*/ 76 w 118"/>
                <a:gd name="T15" fmla="*/ 189 h 1211"/>
                <a:gd name="T16" fmla="*/ 97 w 118"/>
                <a:gd name="T17" fmla="*/ 52 h 1211"/>
                <a:gd name="T18" fmla="*/ 118 w 118"/>
                <a:gd name="T19" fmla="*/ 0 h 1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1211">
                  <a:moveTo>
                    <a:pt x="118" y="0"/>
                  </a:moveTo>
                  <a:lnTo>
                    <a:pt x="0" y="1211"/>
                  </a:lnTo>
                  <a:lnTo>
                    <a:pt x="3" y="1160"/>
                  </a:lnTo>
                  <a:lnTo>
                    <a:pt x="11" y="1023"/>
                  </a:lnTo>
                  <a:lnTo>
                    <a:pt x="23" y="828"/>
                  </a:lnTo>
                  <a:lnTo>
                    <a:pt x="38" y="606"/>
                  </a:lnTo>
                  <a:lnTo>
                    <a:pt x="57" y="383"/>
                  </a:lnTo>
                  <a:lnTo>
                    <a:pt x="76" y="189"/>
                  </a:lnTo>
                  <a:lnTo>
                    <a:pt x="97" y="52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 i="0">
                <a:latin typeface="High Tower Text" panose="02040502050506030303" pitchFamily="18" charset="0"/>
              </a:endParaRPr>
            </a:p>
          </p:txBody>
        </p:sp>
        <p:sp>
          <p:nvSpPr>
            <p:cNvPr id="186530" name="Freeform 162"/>
            <p:cNvSpPr>
              <a:spLocks/>
            </p:cNvSpPr>
            <p:nvPr/>
          </p:nvSpPr>
          <p:spPr bwMode="auto">
            <a:xfrm>
              <a:off x="1798" y="316"/>
              <a:ext cx="91" cy="605"/>
            </a:xfrm>
            <a:custGeom>
              <a:avLst/>
              <a:gdLst>
                <a:gd name="T0" fmla="*/ 146 w 153"/>
                <a:gd name="T1" fmla="*/ 0 h 1314"/>
                <a:gd name="T2" fmla="*/ 0 w 153"/>
                <a:gd name="T3" fmla="*/ 1314 h 1314"/>
                <a:gd name="T4" fmla="*/ 2 w 153"/>
                <a:gd name="T5" fmla="*/ 1299 h 1314"/>
                <a:gd name="T6" fmla="*/ 8 w 153"/>
                <a:gd name="T7" fmla="*/ 1259 h 1314"/>
                <a:gd name="T8" fmla="*/ 17 w 153"/>
                <a:gd name="T9" fmla="*/ 1195 h 1314"/>
                <a:gd name="T10" fmla="*/ 29 w 153"/>
                <a:gd name="T11" fmla="*/ 1112 h 1314"/>
                <a:gd name="T12" fmla="*/ 42 w 153"/>
                <a:gd name="T13" fmla="*/ 1014 h 1314"/>
                <a:gd name="T14" fmla="*/ 57 w 153"/>
                <a:gd name="T15" fmla="*/ 904 h 1314"/>
                <a:gd name="T16" fmla="*/ 74 w 153"/>
                <a:gd name="T17" fmla="*/ 787 h 1314"/>
                <a:gd name="T18" fmla="*/ 90 w 153"/>
                <a:gd name="T19" fmla="*/ 665 h 1314"/>
                <a:gd name="T20" fmla="*/ 106 w 153"/>
                <a:gd name="T21" fmla="*/ 544 h 1314"/>
                <a:gd name="T22" fmla="*/ 120 w 153"/>
                <a:gd name="T23" fmla="*/ 425 h 1314"/>
                <a:gd name="T24" fmla="*/ 132 w 153"/>
                <a:gd name="T25" fmla="*/ 315 h 1314"/>
                <a:gd name="T26" fmla="*/ 143 w 153"/>
                <a:gd name="T27" fmla="*/ 214 h 1314"/>
                <a:gd name="T28" fmla="*/ 150 w 153"/>
                <a:gd name="T29" fmla="*/ 129 h 1314"/>
                <a:gd name="T30" fmla="*/ 153 w 153"/>
                <a:gd name="T31" fmla="*/ 62 h 1314"/>
                <a:gd name="T32" fmla="*/ 152 w 153"/>
                <a:gd name="T33" fmla="*/ 19 h 1314"/>
                <a:gd name="T34" fmla="*/ 146 w 153"/>
                <a:gd name="T35" fmla="*/ 0 h 1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3" h="1314">
                  <a:moveTo>
                    <a:pt x="146" y="0"/>
                  </a:moveTo>
                  <a:lnTo>
                    <a:pt x="0" y="1314"/>
                  </a:lnTo>
                  <a:lnTo>
                    <a:pt x="2" y="1299"/>
                  </a:lnTo>
                  <a:lnTo>
                    <a:pt x="8" y="1259"/>
                  </a:lnTo>
                  <a:lnTo>
                    <a:pt x="17" y="1195"/>
                  </a:lnTo>
                  <a:lnTo>
                    <a:pt x="29" y="1112"/>
                  </a:lnTo>
                  <a:lnTo>
                    <a:pt x="42" y="1014"/>
                  </a:lnTo>
                  <a:lnTo>
                    <a:pt x="57" y="904"/>
                  </a:lnTo>
                  <a:lnTo>
                    <a:pt x="74" y="787"/>
                  </a:lnTo>
                  <a:lnTo>
                    <a:pt x="90" y="665"/>
                  </a:lnTo>
                  <a:lnTo>
                    <a:pt x="106" y="544"/>
                  </a:lnTo>
                  <a:lnTo>
                    <a:pt x="120" y="425"/>
                  </a:lnTo>
                  <a:lnTo>
                    <a:pt x="132" y="315"/>
                  </a:lnTo>
                  <a:lnTo>
                    <a:pt x="143" y="214"/>
                  </a:lnTo>
                  <a:lnTo>
                    <a:pt x="150" y="129"/>
                  </a:lnTo>
                  <a:lnTo>
                    <a:pt x="153" y="62"/>
                  </a:lnTo>
                  <a:lnTo>
                    <a:pt x="152" y="19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 i="0">
                <a:latin typeface="High Tower Text" panose="02040502050506030303" pitchFamily="18" charset="0"/>
              </a:endParaRPr>
            </a:p>
          </p:txBody>
        </p:sp>
        <p:sp>
          <p:nvSpPr>
            <p:cNvPr id="186531" name="Freeform 163"/>
            <p:cNvSpPr>
              <a:spLocks/>
            </p:cNvSpPr>
            <p:nvPr/>
          </p:nvSpPr>
          <p:spPr bwMode="auto">
            <a:xfrm>
              <a:off x="1413" y="856"/>
              <a:ext cx="86" cy="72"/>
            </a:xfrm>
            <a:custGeom>
              <a:avLst/>
              <a:gdLst>
                <a:gd name="T0" fmla="*/ 0 w 146"/>
                <a:gd name="T1" fmla="*/ 0 h 155"/>
                <a:gd name="T2" fmla="*/ 1 w 146"/>
                <a:gd name="T3" fmla="*/ 6 h 155"/>
                <a:gd name="T4" fmla="*/ 6 w 146"/>
                <a:gd name="T5" fmla="*/ 21 h 155"/>
                <a:gd name="T6" fmla="*/ 15 w 146"/>
                <a:gd name="T7" fmla="*/ 42 h 155"/>
                <a:gd name="T8" fmla="*/ 29 w 146"/>
                <a:gd name="T9" fmla="*/ 68 h 155"/>
                <a:gd name="T10" fmla="*/ 48 w 146"/>
                <a:gd name="T11" fmla="*/ 94 h 155"/>
                <a:gd name="T12" fmla="*/ 74 w 146"/>
                <a:gd name="T13" fmla="*/ 120 h 155"/>
                <a:gd name="T14" fmla="*/ 106 w 146"/>
                <a:gd name="T15" fmla="*/ 141 h 155"/>
                <a:gd name="T16" fmla="*/ 146 w 146"/>
                <a:gd name="T17" fmla="*/ 155 h 155"/>
                <a:gd name="T18" fmla="*/ 141 w 146"/>
                <a:gd name="T19" fmla="*/ 152 h 155"/>
                <a:gd name="T20" fmla="*/ 126 w 146"/>
                <a:gd name="T21" fmla="*/ 143 h 155"/>
                <a:gd name="T22" fmla="*/ 105 w 146"/>
                <a:gd name="T23" fmla="*/ 128 h 155"/>
                <a:gd name="T24" fmla="*/ 81 w 146"/>
                <a:gd name="T25" fmla="*/ 108 h 155"/>
                <a:gd name="T26" fmla="*/ 54 w 146"/>
                <a:gd name="T27" fmla="*/ 85 h 155"/>
                <a:gd name="T28" fmla="*/ 31 w 146"/>
                <a:gd name="T29" fmla="*/ 59 h 155"/>
                <a:gd name="T30" fmla="*/ 12 w 146"/>
                <a:gd name="T31" fmla="*/ 30 h 155"/>
                <a:gd name="T32" fmla="*/ 0 w 146"/>
                <a:gd name="T3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6" h="155">
                  <a:moveTo>
                    <a:pt x="0" y="0"/>
                  </a:moveTo>
                  <a:lnTo>
                    <a:pt x="1" y="6"/>
                  </a:lnTo>
                  <a:lnTo>
                    <a:pt x="6" y="21"/>
                  </a:lnTo>
                  <a:lnTo>
                    <a:pt x="15" y="42"/>
                  </a:lnTo>
                  <a:lnTo>
                    <a:pt x="29" y="68"/>
                  </a:lnTo>
                  <a:lnTo>
                    <a:pt x="48" y="94"/>
                  </a:lnTo>
                  <a:lnTo>
                    <a:pt x="74" y="120"/>
                  </a:lnTo>
                  <a:lnTo>
                    <a:pt x="106" y="141"/>
                  </a:lnTo>
                  <a:lnTo>
                    <a:pt x="146" y="155"/>
                  </a:lnTo>
                  <a:lnTo>
                    <a:pt x="141" y="152"/>
                  </a:lnTo>
                  <a:lnTo>
                    <a:pt x="126" y="143"/>
                  </a:lnTo>
                  <a:lnTo>
                    <a:pt x="105" y="128"/>
                  </a:lnTo>
                  <a:lnTo>
                    <a:pt x="81" y="108"/>
                  </a:lnTo>
                  <a:lnTo>
                    <a:pt x="54" y="85"/>
                  </a:lnTo>
                  <a:lnTo>
                    <a:pt x="31" y="59"/>
                  </a:lnTo>
                  <a:lnTo>
                    <a:pt x="12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 i="0">
                <a:latin typeface="High Tower Text" panose="02040502050506030303" pitchFamily="18" charset="0"/>
              </a:endParaRPr>
            </a:p>
          </p:txBody>
        </p:sp>
        <p:sp>
          <p:nvSpPr>
            <p:cNvPr id="186532" name="Freeform 164"/>
            <p:cNvSpPr>
              <a:spLocks/>
            </p:cNvSpPr>
            <p:nvPr/>
          </p:nvSpPr>
          <p:spPr bwMode="auto">
            <a:xfrm>
              <a:off x="1458" y="348"/>
              <a:ext cx="85" cy="73"/>
            </a:xfrm>
            <a:custGeom>
              <a:avLst/>
              <a:gdLst>
                <a:gd name="T0" fmla="*/ 148 w 148"/>
                <a:gd name="T1" fmla="*/ 0 h 158"/>
                <a:gd name="T2" fmla="*/ 142 w 148"/>
                <a:gd name="T3" fmla="*/ 4 h 158"/>
                <a:gd name="T4" fmla="*/ 126 w 148"/>
                <a:gd name="T5" fmla="*/ 14 h 158"/>
                <a:gd name="T6" fmla="*/ 104 w 148"/>
                <a:gd name="T7" fmla="*/ 30 h 158"/>
                <a:gd name="T8" fmla="*/ 77 w 148"/>
                <a:gd name="T9" fmla="*/ 50 h 158"/>
                <a:gd name="T10" fmla="*/ 51 w 148"/>
                <a:gd name="T11" fmla="*/ 74 h 158"/>
                <a:gd name="T12" fmla="*/ 27 w 148"/>
                <a:gd name="T13" fmla="*/ 101 h 158"/>
                <a:gd name="T14" fmla="*/ 9 w 148"/>
                <a:gd name="T15" fmla="*/ 129 h 158"/>
                <a:gd name="T16" fmla="*/ 0 w 148"/>
                <a:gd name="T17" fmla="*/ 158 h 158"/>
                <a:gd name="T18" fmla="*/ 4 w 148"/>
                <a:gd name="T19" fmla="*/ 153 h 158"/>
                <a:gd name="T20" fmla="*/ 13 w 148"/>
                <a:gd name="T21" fmla="*/ 136 h 158"/>
                <a:gd name="T22" fmla="*/ 28 w 148"/>
                <a:gd name="T23" fmla="*/ 113 h 158"/>
                <a:gd name="T24" fmla="*/ 47 w 148"/>
                <a:gd name="T25" fmla="*/ 86 h 158"/>
                <a:gd name="T26" fmla="*/ 69 w 148"/>
                <a:gd name="T27" fmla="*/ 58 h 158"/>
                <a:gd name="T28" fmla="*/ 95 w 148"/>
                <a:gd name="T29" fmla="*/ 33 h 158"/>
                <a:gd name="T30" fmla="*/ 121 w 148"/>
                <a:gd name="T31" fmla="*/ 12 h 158"/>
                <a:gd name="T32" fmla="*/ 148 w 148"/>
                <a:gd name="T33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8" h="158">
                  <a:moveTo>
                    <a:pt x="148" y="0"/>
                  </a:moveTo>
                  <a:lnTo>
                    <a:pt x="142" y="4"/>
                  </a:lnTo>
                  <a:lnTo>
                    <a:pt x="126" y="14"/>
                  </a:lnTo>
                  <a:lnTo>
                    <a:pt x="104" y="30"/>
                  </a:lnTo>
                  <a:lnTo>
                    <a:pt x="77" y="50"/>
                  </a:lnTo>
                  <a:lnTo>
                    <a:pt x="51" y="74"/>
                  </a:lnTo>
                  <a:lnTo>
                    <a:pt x="27" y="101"/>
                  </a:lnTo>
                  <a:lnTo>
                    <a:pt x="9" y="129"/>
                  </a:lnTo>
                  <a:lnTo>
                    <a:pt x="0" y="158"/>
                  </a:lnTo>
                  <a:lnTo>
                    <a:pt x="4" y="153"/>
                  </a:lnTo>
                  <a:lnTo>
                    <a:pt x="13" y="136"/>
                  </a:lnTo>
                  <a:lnTo>
                    <a:pt x="28" y="113"/>
                  </a:lnTo>
                  <a:lnTo>
                    <a:pt x="47" y="86"/>
                  </a:lnTo>
                  <a:lnTo>
                    <a:pt x="69" y="58"/>
                  </a:lnTo>
                  <a:lnTo>
                    <a:pt x="95" y="33"/>
                  </a:lnTo>
                  <a:lnTo>
                    <a:pt x="121" y="12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 i="0">
                <a:latin typeface="High Tower Text" panose="02040502050506030303" pitchFamily="18" charset="0"/>
              </a:endParaRPr>
            </a:p>
          </p:txBody>
        </p:sp>
      </p:grpSp>
      <p:grpSp>
        <p:nvGrpSpPr>
          <p:cNvPr id="186560" name="Group 192"/>
          <p:cNvGrpSpPr>
            <a:grpSpLocks/>
          </p:cNvGrpSpPr>
          <p:nvPr/>
        </p:nvGrpSpPr>
        <p:grpSpPr bwMode="auto">
          <a:xfrm>
            <a:off x="6681716" y="2763672"/>
            <a:ext cx="1154113" cy="865188"/>
            <a:chOff x="3648" y="2112"/>
            <a:chExt cx="727" cy="1265"/>
          </a:xfrm>
        </p:grpSpPr>
        <p:sp>
          <p:nvSpPr>
            <p:cNvPr id="186540" name="AutoShape 172"/>
            <p:cNvSpPr>
              <a:spLocks noChangeAspect="1" noChangeArrowheads="1" noTextEdit="1"/>
            </p:cNvSpPr>
            <p:nvPr/>
          </p:nvSpPr>
          <p:spPr bwMode="auto">
            <a:xfrm>
              <a:off x="3648" y="2112"/>
              <a:ext cx="727" cy="1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 i="0">
                <a:latin typeface="High Tower Text" panose="02040502050506030303" pitchFamily="18" charset="0"/>
              </a:endParaRPr>
            </a:p>
          </p:txBody>
        </p:sp>
        <p:sp>
          <p:nvSpPr>
            <p:cNvPr id="186542" name="Freeform 174"/>
            <p:cNvSpPr>
              <a:spLocks/>
            </p:cNvSpPr>
            <p:nvPr/>
          </p:nvSpPr>
          <p:spPr bwMode="auto">
            <a:xfrm>
              <a:off x="3648" y="2112"/>
              <a:ext cx="727" cy="1265"/>
            </a:xfrm>
            <a:custGeom>
              <a:avLst/>
              <a:gdLst>
                <a:gd name="T0" fmla="*/ 0 w 1454"/>
                <a:gd name="T1" fmla="*/ 2315 h 2530"/>
                <a:gd name="T2" fmla="*/ 452 w 1454"/>
                <a:gd name="T3" fmla="*/ 2530 h 2530"/>
                <a:gd name="T4" fmla="*/ 1454 w 1454"/>
                <a:gd name="T5" fmla="*/ 2128 h 2530"/>
                <a:gd name="T6" fmla="*/ 1449 w 1454"/>
                <a:gd name="T7" fmla="*/ 104 h 2530"/>
                <a:gd name="T8" fmla="*/ 963 w 1454"/>
                <a:gd name="T9" fmla="*/ 0 h 2530"/>
                <a:gd name="T10" fmla="*/ 0 w 1454"/>
                <a:gd name="T11" fmla="*/ 217 h 2530"/>
                <a:gd name="T12" fmla="*/ 0 w 1454"/>
                <a:gd name="T13" fmla="*/ 2315 h 2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4" h="2530">
                  <a:moveTo>
                    <a:pt x="0" y="2315"/>
                  </a:moveTo>
                  <a:lnTo>
                    <a:pt x="452" y="2530"/>
                  </a:lnTo>
                  <a:lnTo>
                    <a:pt x="1454" y="2128"/>
                  </a:lnTo>
                  <a:lnTo>
                    <a:pt x="1449" y="104"/>
                  </a:lnTo>
                  <a:lnTo>
                    <a:pt x="963" y="0"/>
                  </a:lnTo>
                  <a:lnTo>
                    <a:pt x="0" y="217"/>
                  </a:lnTo>
                  <a:lnTo>
                    <a:pt x="0" y="23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 i="0">
                <a:latin typeface="High Tower Text" panose="02040502050506030303" pitchFamily="18" charset="0"/>
              </a:endParaRPr>
            </a:p>
          </p:txBody>
        </p:sp>
        <p:sp>
          <p:nvSpPr>
            <p:cNvPr id="186543" name="Freeform 175"/>
            <p:cNvSpPr>
              <a:spLocks/>
            </p:cNvSpPr>
            <p:nvPr/>
          </p:nvSpPr>
          <p:spPr bwMode="auto">
            <a:xfrm>
              <a:off x="3701" y="2149"/>
              <a:ext cx="621" cy="147"/>
            </a:xfrm>
            <a:custGeom>
              <a:avLst/>
              <a:gdLst>
                <a:gd name="T0" fmla="*/ 0 w 1244"/>
                <a:gd name="T1" fmla="*/ 196 h 295"/>
                <a:gd name="T2" fmla="*/ 856 w 1244"/>
                <a:gd name="T3" fmla="*/ 0 h 295"/>
                <a:gd name="T4" fmla="*/ 1244 w 1244"/>
                <a:gd name="T5" fmla="*/ 81 h 295"/>
                <a:gd name="T6" fmla="*/ 351 w 1244"/>
                <a:gd name="T7" fmla="*/ 295 h 295"/>
                <a:gd name="T8" fmla="*/ 0 w 1244"/>
                <a:gd name="T9" fmla="*/ 19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4" h="295">
                  <a:moveTo>
                    <a:pt x="0" y="196"/>
                  </a:moveTo>
                  <a:lnTo>
                    <a:pt x="856" y="0"/>
                  </a:lnTo>
                  <a:lnTo>
                    <a:pt x="1244" y="81"/>
                  </a:lnTo>
                  <a:lnTo>
                    <a:pt x="351" y="295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725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 i="0">
                <a:latin typeface="High Tower Text" panose="02040502050506030303" pitchFamily="18" charset="0"/>
              </a:endParaRPr>
            </a:p>
          </p:txBody>
        </p:sp>
        <p:sp>
          <p:nvSpPr>
            <p:cNvPr id="186545" name="Freeform 177"/>
            <p:cNvSpPr>
              <a:spLocks/>
            </p:cNvSpPr>
            <p:nvPr/>
          </p:nvSpPr>
          <p:spPr bwMode="auto">
            <a:xfrm>
              <a:off x="4151" y="2214"/>
              <a:ext cx="179" cy="932"/>
            </a:xfrm>
            <a:custGeom>
              <a:avLst/>
              <a:gdLst>
                <a:gd name="T0" fmla="*/ 0 w 358"/>
                <a:gd name="T1" fmla="*/ 93 h 1865"/>
                <a:gd name="T2" fmla="*/ 358 w 358"/>
                <a:gd name="T3" fmla="*/ 0 h 1865"/>
                <a:gd name="T4" fmla="*/ 358 w 358"/>
                <a:gd name="T5" fmla="*/ 1865 h 1865"/>
                <a:gd name="T6" fmla="*/ 0 w 358"/>
                <a:gd name="T7" fmla="*/ 1747 h 1865"/>
                <a:gd name="T8" fmla="*/ 0 w 358"/>
                <a:gd name="T9" fmla="*/ 93 h 1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8" h="1865">
                  <a:moveTo>
                    <a:pt x="0" y="93"/>
                  </a:moveTo>
                  <a:lnTo>
                    <a:pt x="358" y="0"/>
                  </a:lnTo>
                  <a:lnTo>
                    <a:pt x="358" y="1865"/>
                  </a:lnTo>
                  <a:lnTo>
                    <a:pt x="0" y="1747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4C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 i="0">
                <a:latin typeface="High Tower Text" panose="02040502050506030303" pitchFamily="18" charset="0"/>
              </a:endParaRPr>
            </a:p>
          </p:txBody>
        </p:sp>
        <p:sp>
          <p:nvSpPr>
            <p:cNvPr id="186546" name="Freeform 178"/>
            <p:cNvSpPr>
              <a:spLocks/>
            </p:cNvSpPr>
            <p:nvPr/>
          </p:nvSpPr>
          <p:spPr bwMode="auto">
            <a:xfrm>
              <a:off x="3685" y="2263"/>
              <a:ext cx="179" cy="1061"/>
            </a:xfrm>
            <a:custGeom>
              <a:avLst/>
              <a:gdLst>
                <a:gd name="T0" fmla="*/ 1 w 357"/>
                <a:gd name="T1" fmla="*/ 0 h 2120"/>
                <a:gd name="T2" fmla="*/ 354 w 357"/>
                <a:gd name="T3" fmla="*/ 105 h 2120"/>
                <a:gd name="T4" fmla="*/ 357 w 357"/>
                <a:gd name="T5" fmla="*/ 2120 h 2120"/>
                <a:gd name="T6" fmla="*/ 0 w 357"/>
                <a:gd name="T7" fmla="*/ 1960 h 2120"/>
                <a:gd name="T8" fmla="*/ 1 w 357"/>
                <a:gd name="T9" fmla="*/ 0 h 2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2120">
                  <a:moveTo>
                    <a:pt x="1" y="0"/>
                  </a:moveTo>
                  <a:lnTo>
                    <a:pt x="354" y="105"/>
                  </a:lnTo>
                  <a:lnTo>
                    <a:pt x="357" y="2120"/>
                  </a:lnTo>
                  <a:lnTo>
                    <a:pt x="0" y="19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C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 i="0">
                <a:latin typeface="High Tower Text" panose="02040502050506030303" pitchFamily="18" charset="0"/>
              </a:endParaRPr>
            </a:p>
          </p:txBody>
        </p:sp>
        <p:sp>
          <p:nvSpPr>
            <p:cNvPr id="186547" name="Freeform 179"/>
            <p:cNvSpPr>
              <a:spLocks/>
            </p:cNvSpPr>
            <p:nvPr/>
          </p:nvSpPr>
          <p:spPr bwMode="auto">
            <a:xfrm>
              <a:off x="3883" y="3087"/>
              <a:ext cx="447" cy="237"/>
            </a:xfrm>
            <a:custGeom>
              <a:avLst/>
              <a:gdLst>
                <a:gd name="T0" fmla="*/ 1 w 892"/>
                <a:gd name="T1" fmla="*/ 199 h 472"/>
                <a:gd name="T2" fmla="*/ 0 w 892"/>
                <a:gd name="T3" fmla="*/ 472 h 472"/>
                <a:gd name="T4" fmla="*/ 892 w 892"/>
                <a:gd name="T5" fmla="*/ 118 h 472"/>
                <a:gd name="T6" fmla="*/ 534 w 892"/>
                <a:gd name="T7" fmla="*/ 0 h 472"/>
                <a:gd name="T8" fmla="*/ 1 w 892"/>
                <a:gd name="T9" fmla="*/ 199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2" h="472">
                  <a:moveTo>
                    <a:pt x="1" y="199"/>
                  </a:moveTo>
                  <a:lnTo>
                    <a:pt x="0" y="472"/>
                  </a:lnTo>
                  <a:lnTo>
                    <a:pt x="892" y="118"/>
                  </a:lnTo>
                  <a:lnTo>
                    <a:pt x="534" y="0"/>
                  </a:lnTo>
                  <a:lnTo>
                    <a:pt x="1" y="199"/>
                  </a:lnTo>
                  <a:close/>
                </a:path>
              </a:pathLst>
            </a:custGeom>
            <a:solidFill>
              <a:srgbClr val="725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 i="0">
                <a:latin typeface="High Tower Text" panose="0204050205050603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530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412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194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2000" y="1600200"/>
                <a:ext cx="7772400" cy="4343400"/>
              </a:xfrm>
            </p:spPr>
            <p:txBody>
              <a:bodyPr/>
              <a:lstStyle/>
              <a:p>
                <a:r>
                  <a:rPr lang="en-US" altLang="zh-CN" dirty="0" smtClean="0">
                    <a:latin typeface="High Tower Text" panose="02040502050506030303" pitchFamily="18" charset="0"/>
                    <a:ea typeface="SimSun" panose="02010600030101010101" pitchFamily="2" charset="-122"/>
                  </a:rPr>
                  <a:t>Since there are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𝑛</m:t>
                    </m:r>
                  </m:oMath>
                </a14:m>
                <a:r>
                  <a:rPr lang="en-US" altLang="zh-CN" dirty="0" smtClean="0">
                    <a:latin typeface="High Tower Text" panose="02040502050506030303" pitchFamily="18" charset="0"/>
                    <a:ea typeface="SimSun" panose="02010600030101010101" pitchFamily="2" charset="-122"/>
                  </a:rPr>
                  <a:t> items, there are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  <m:r>
                      <a:rPr lang="en-US" altLang="zh-CN" i="1" baseline="30000" dirty="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𝑛</m:t>
                    </m:r>
                  </m:oMath>
                </a14:m>
                <a:r>
                  <a:rPr lang="en-US" altLang="zh-CN" dirty="0" smtClean="0">
                    <a:latin typeface="High Tower Text" panose="02040502050506030303" pitchFamily="18" charset="0"/>
                    <a:ea typeface="SimSun" panose="02010600030101010101" pitchFamily="2" charset="-122"/>
                  </a:rPr>
                  <a:t> possible combinations of items.</a:t>
                </a:r>
              </a:p>
              <a:p>
                <a:pPr lvl="1"/>
                <a:r>
                  <a:rPr lang="en-US" altLang="zh-CN" dirty="0" smtClean="0">
                    <a:solidFill>
                      <a:srgbClr val="0000FF"/>
                    </a:solidFill>
                    <a:latin typeface="High Tower Text" panose="02040502050506030303" pitchFamily="18" charset="0"/>
                    <a:ea typeface="SimSun" panose="02010600030101010101" pitchFamily="2" charset="-122"/>
                  </a:rPr>
                  <a:t>go through all combinations and </a:t>
                </a:r>
              </a:p>
              <a:p>
                <a:pPr lvl="1"/>
                <a:r>
                  <a:rPr lang="en-CA" dirty="0" smtClean="0">
                    <a:solidFill>
                      <a:srgbClr val="0000FF"/>
                    </a:solidFill>
                    <a:latin typeface="High Tower Text" panose="02040502050506030303" pitchFamily="18" charset="0"/>
                  </a:rPr>
                  <a:t>Select </a:t>
                </a:r>
                <a:r>
                  <a:rPr lang="en-CA" dirty="0">
                    <a:solidFill>
                      <a:srgbClr val="0000FF"/>
                    </a:solidFill>
                    <a:latin typeface="High Tower Text" panose="02040502050506030303" pitchFamily="18" charset="0"/>
                  </a:rPr>
                  <a:t>the one that has the highest total benefit with weight not exceeding </a:t>
                </a:r>
                <a14:m>
                  <m:oMath xmlns:m="http://schemas.openxmlformats.org/officeDocument/2006/math">
                    <m:r>
                      <a:rPr lang="en-CA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CA" dirty="0">
                  <a:solidFill>
                    <a:srgbClr val="0000FF"/>
                  </a:solidFill>
                  <a:latin typeface="High Tower Text" panose="02040502050506030303" pitchFamily="18" charset="0"/>
                </a:endParaRPr>
              </a:p>
              <a:p>
                <a:r>
                  <a:rPr lang="en-US" altLang="zh-CN" dirty="0" smtClean="0">
                    <a:latin typeface="High Tower Text" panose="02040502050506030303" pitchFamily="18" charset="0"/>
                    <a:ea typeface="SimSun" panose="02010600030101010101" pitchFamily="2" charset="-122"/>
                  </a:rPr>
                  <a:t>Running time will be </a:t>
                </a:r>
                <a14:m>
                  <m:oMath xmlns:m="http://schemas.openxmlformats.org/officeDocument/2006/math">
                    <m:r>
                      <a:rPr lang="en-CA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(</m:t>
                    </m:r>
                    <m:sSup>
                      <m:sSupPr>
                        <m:ctrlPr>
                          <a:rPr lang="en-CA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CA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e>
                      <m:sup>
                        <m:r>
                          <a:rPr lang="en-CA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sup>
                    </m:sSup>
                    <m:r>
                      <a:rPr lang="en-CA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CA" dirty="0">
                    <a:latin typeface="High Tower Text" panose="02040502050506030303" pitchFamily="18" charset="0"/>
                  </a:rPr>
                  <a:t> </a:t>
                </a:r>
                <a:endParaRPr lang="en-US" altLang="zh-CN" dirty="0" smtClean="0">
                  <a:latin typeface="High Tower Text" panose="02040502050506030303" pitchFamily="18" charset="0"/>
                  <a:ea typeface="SimSun" panose="02010600030101010101" pitchFamily="2" charset="-122"/>
                </a:endParaRPr>
              </a:p>
            </p:txBody>
          </p:sp>
        </mc:Choice>
        <mc:Fallback>
          <p:sp>
            <p:nvSpPr>
              <p:cNvPr id="819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2000" y="1600200"/>
                <a:ext cx="7772400" cy="4343400"/>
              </a:xfrm>
              <a:blipFill rotWithShape="0">
                <a:blip r:embed="rId3"/>
                <a:stretch>
                  <a:fillRect l="-314" t="-154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>
          <a:xfrm>
            <a:off x="423854" y="304800"/>
            <a:ext cx="8683752" cy="990600"/>
          </a:xfrm>
        </p:spPr>
        <p:txBody>
          <a:bodyPr/>
          <a:lstStyle/>
          <a:p>
            <a:r>
              <a:rPr lang="en-US" altLang="zh-CN" dirty="0" smtClean="0">
                <a:ea typeface="SimSun" panose="02010600030101010101" pitchFamily="2" charset="-122"/>
              </a:rPr>
              <a:t>0-1 Knapsack problem: Brute-force approach</a:t>
            </a:r>
          </a:p>
        </p:txBody>
      </p:sp>
    </p:spTree>
    <p:extLst>
      <p:ext uri="{BB962C8B-B14F-4D97-AF65-F5344CB8AC3E}">
        <p14:creationId xmlns:p14="http://schemas.microsoft.com/office/powerpoint/2010/main" val="404056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5051" y="1554517"/>
            <a:ext cx="7772400" cy="649027"/>
          </a:xfrm>
        </p:spPr>
        <p:txBody>
          <a:bodyPr/>
          <a:lstStyle/>
          <a:p>
            <a:r>
              <a:rPr lang="en-US" altLang="zh-CN" dirty="0">
                <a:latin typeface="High Tower Text" panose="02040502050506030303" pitchFamily="18" charset="0"/>
                <a:ea typeface="SimSun" panose="02010600030101010101" pitchFamily="2" charset="-122"/>
              </a:rPr>
              <a:t>We need to carefully identify the </a:t>
            </a:r>
            <a:r>
              <a:rPr lang="en-US" altLang="zh-CN" dirty="0" smtClean="0">
                <a:latin typeface="High Tower Text" panose="02040502050506030303" pitchFamily="18" charset="0"/>
                <a:ea typeface="SimSun" panose="02010600030101010101" pitchFamily="2" charset="-122"/>
              </a:rPr>
              <a:t>subproblems</a:t>
            </a:r>
            <a:endParaRPr lang="en-US" altLang="zh-CN" dirty="0">
              <a:latin typeface="High Tower Text" panose="02040502050506030303" pitchFamily="18" charset="0"/>
              <a:ea typeface="SimSun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9572" name="Text Box 4"/>
              <p:cNvSpPr txBox="1">
                <a:spLocks noChangeArrowheads="1"/>
              </p:cNvSpPr>
              <p:nvPr/>
            </p:nvSpPr>
            <p:spPr bwMode="auto">
              <a:xfrm>
                <a:off x="457200" y="2286000"/>
                <a:ext cx="8534400" cy="1384995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wrap="squar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800" b="0" i="0" dirty="0" smtClean="0">
                    <a:solidFill>
                      <a:schemeClr val="bg1"/>
                    </a:solidFill>
                    <a:latin typeface="High Tower Text" panose="02040502050506030303" pitchFamily="18" charset="0"/>
                    <a:ea typeface="SimSun" panose="02010600030101010101" pitchFamily="2" charset="-122"/>
                  </a:rPr>
                  <a:t>If </a:t>
                </a:r>
                <a:r>
                  <a:rPr lang="en-US" altLang="zh-CN" sz="2800" b="0" i="0" dirty="0">
                    <a:solidFill>
                      <a:schemeClr val="bg1"/>
                    </a:solidFill>
                    <a:latin typeface="High Tower Text" panose="02040502050506030303" pitchFamily="18" charset="0"/>
                    <a:ea typeface="SimSun" panose="02010600030101010101" pitchFamily="2" charset="-122"/>
                  </a:rPr>
                  <a:t>items are labeled 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1… </m:t>
                    </m:r>
                    <m:r>
                      <a:rPr lang="en-US" altLang="zh-CN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𝑛</m:t>
                    </m:r>
                  </m:oMath>
                </a14:m>
                <a:r>
                  <a:rPr lang="en-US" altLang="zh-CN" sz="2800" b="0" i="0" dirty="0">
                    <a:solidFill>
                      <a:schemeClr val="bg1"/>
                    </a:solidFill>
                    <a:latin typeface="High Tower Text" panose="02040502050506030303" pitchFamily="18" charset="0"/>
                    <a:ea typeface="SimSun" panose="02010600030101010101" pitchFamily="2" charset="-122"/>
                  </a:rPr>
                  <a:t>, then a </a:t>
                </a:r>
                <a:r>
                  <a:rPr lang="en-US" altLang="zh-CN" sz="2800" b="0" i="0" dirty="0" smtClean="0">
                    <a:solidFill>
                      <a:schemeClr val="bg1"/>
                    </a:solidFill>
                    <a:latin typeface="High Tower Text" panose="02040502050506030303" pitchFamily="18" charset="0"/>
                    <a:ea typeface="SimSun" panose="02010600030101010101" pitchFamily="2" charset="-122"/>
                  </a:rPr>
                  <a:t>subproblem would </a:t>
                </a:r>
                <a:r>
                  <a:rPr lang="en-US" altLang="zh-CN" sz="2800" b="0" i="0" dirty="0">
                    <a:solidFill>
                      <a:schemeClr val="bg1"/>
                    </a:solidFill>
                    <a:latin typeface="High Tower Text" panose="02040502050506030303" pitchFamily="18" charset="0"/>
                    <a:ea typeface="SimSun" panose="02010600030101010101" pitchFamily="2" charset="-122"/>
                  </a:rPr>
                  <a:t>be to find an optimal solution for </a:t>
                </a:r>
                <a:r>
                  <a:rPr lang="en-US" altLang="zh-CN" sz="2800" b="0" i="0" dirty="0" smtClean="0">
                    <a:solidFill>
                      <a:schemeClr val="bg1"/>
                    </a:solidFill>
                    <a:latin typeface="High Tower Text" panose="02040502050506030303" pitchFamily="18" charset="0"/>
                    <a:ea typeface="SimSun" panose="02010600030101010101" pitchFamily="2" charset="-122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𝑆</m:t>
                      </m:r>
                      <m:r>
                        <a:rPr lang="en-US" altLang="zh-CN" sz="2800" b="0" i="1" baseline="-25000" dirty="0" err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𝑘</m:t>
                      </m:r>
                      <m:r>
                        <a:rPr lang="en-US" altLang="zh-CN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 </m:t>
                      </m:r>
                      <m:r>
                        <a:rPr lang="en-US" altLang="zh-CN" sz="2800" b="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 {</m:t>
                      </m:r>
                      <m:r>
                        <a:rPr lang="en-US" altLang="zh-CN" sz="2800" b="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𝑖𝑡𝑒𝑚𝑠</m:t>
                      </m:r>
                      <m:r>
                        <a:rPr lang="en-US" altLang="zh-CN" sz="2800" b="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 </m:t>
                      </m:r>
                      <m:r>
                        <a:rPr lang="en-US" altLang="zh-CN" sz="2800" b="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𝑙𝑎𝑏𝑒𝑙𝑒𝑑</m:t>
                      </m:r>
                      <m:r>
                        <a:rPr lang="en-US" altLang="zh-CN" sz="2800" b="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 1, 2, .. </m:t>
                      </m:r>
                      <m:r>
                        <a:rPr lang="en-US" altLang="zh-CN" sz="2800" b="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𝑘</m:t>
                      </m:r>
                      <m:r>
                        <a:rPr lang="en-US" altLang="zh-CN" sz="2800" b="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}</m:t>
                      </m:r>
                    </m:oMath>
                  </m:oMathPara>
                </a14:m>
                <a:endParaRPr lang="en-US" altLang="zh-CN" sz="2000" b="0" i="0" dirty="0">
                  <a:solidFill>
                    <a:schemeClr val="bg1"/>
                  </a:solidFill>
                  <a:latin typeface="High Tower Text" panose="02040502050506030303" pitchFamily="18" charset="0"/>
                  <a:ea typeface="SimSun" panose="02010600030101010101" pitchFamily="2" charset="-122"/>
                </a:endParaRPr>
              </a:p>
            </p:txBody>
          </p:sp>
        </mc:Choice>
        <mc:Fallback>
          <p:sp>
            <p:nvSpPr>
              <p:cNvPr id="109572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2286000"/>
                <a:ext cx="8534400" cy="1384995"/>
              </a:xfrm>
              <a:prstGeom prst="rect">
                <a:avLst/>
              </a:prstGeom>
              <a:blipFill rotWithShape="0">
                <a:blip r:embed="rId3"/>
                <a:stretch>
                  <a:fillRect l="-1429" t="-44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68" name="Rectangle 7"/>
          <p:cNvSpPr>
            <a:spLocks noGrp="1" noChangeArrowheads="1"/>
          </p:cNvSpPr>
          <p:nvPr>
            <p:ph type="title"/>
          </p:nvPr>
        </p:nvSpPr>
        <p:spPr>
          <a:xfrm>
            <a:off x="609600" y="292100"/>
            <a:ext cx="7924800" cy="1104900"/>
          </a:xfrm>
        </p:spPr>
        <p:txBody>
          <a:bodyPr/>
          <a:lstStyle/>
          <a:p>
            <a:r>
              <a:rPr lang="en-US" altLang="zh-CN" dirty="0" smtClean="0">
                <a:ea typeface="SimSun" panose="02010600030101010101" pitchFamily="2" charset="-122"/>
              </a:rPr>
              <a:t> Defining a Subproblem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457200" y="4038600"/>
                <a:ext cx="8534400" cy="15696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CA" i="0" dirty="0" smtClean="0">
                    <a:solidFill>
                      <a:srgbClr val="0000FF"/>
                    </a:solidFill>
                    <a:latin typeface="High Tower Text" panose="02040502050506030303" pitchFamily="18" charset="0"/>
                    <a:ea typeface="SimSun" panose="02010600030101010101" pitchFamily="2" charset="-122"/>
                  </a:rPr>
                  <a:t>Key Observation Required: </a:t>
                </a:r>
              </a:p>
              <a:p>
                <a:r>
                  <a:rPr lang="en-CA" i="0" dirty="0" smtClean="0">
                    <a:solidFill>
                      <a:schemeClr val="tx1"/>
                    </a:solidFill>
                    <a:latin typeface="High Tower Text" panose="02040502050506030303" pitchFamily="18" charset="0"/>
                    <a:ea typeface="SimSun" panose="02010600030101010101" pitchFamily="2" charset="-122"/>
                  </a:rPr>
                  <a:t>Can </a:t>
                </a:r>
                <a:r>
                  <a:rPr lang="en-CA" i="0" dirty="0">
                    <a:solidFill>
                      <a:schemeClr val="tx1"/>
                    </a:solidFill>
                    <a:latin typeface="High Tower Text" panose="02040502050506030303" pitchFamily="18" charset="0"/>
                    <a:ea typeface="SimSun" panose="02010600030101010101" pitchFamily="2" charset="-122"/>
                  </a:rPr>
                  <a:t>we describe the final solution (</a:t>
                </a:r>
                <a14:m>
                  <m:oMath xmlns:m="http://schemas.openxmlformats.org/officeDocument/2006/math">
                    <m:r>
                      <a:rPr lang="en-CA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𝑆</m:t>
                    </m:r>
                    <m:r>
                      <a:rPr lang="en-CA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𝑛</m:t>
                    </m:r>
                  </m:oMath>
                </a14:m>
                <a:r>
                  <a:rPr lang="en-CA" i="0" dirty="0">
                    <a:solidFill>
                      <a:schemeClr val="tx1"/>
                    </a:solidFill>
                    <a:latin typeface="High Tower Text" panose="02040502050506030303" pitchFamily="18" charset="0"/>
                    <a:ea typeface="SimSun" panose="02010600030101010101" pitchFamily="2" charset="-122"/>
                  </a:rPr>
                  <a:t>) in terms of subproblems (</a:t>
                </a:r>
                <a14:m>
                  <m:oMath xmlns:m="http://schemas.openxmlformats.org/officeDocument/2006/math">
                    <m:r>
                      <a:rPr lang="en-CA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𝑆</m:t>
                    </m:r>
                    <m:r>
                      <a:rPr lang="en-CA" i="1" baseline="-25000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𝑘</m:t>
                    </m:r>
                  </m:oMath>
                </a14:m>
                <a:r>
                  <a:rPr lang="en-CA" i="0" dirty="0" smtClean="0">
                    <a:solidFill>
                      <a:schemeClr val="tx1"/>
                    </a:solidFill>
                    <a:latin typeface="High Tower Text" panose="02040502050506030303" pitchFamily="18" charset="0"/>
                    <a:ea typeface="SimSun" panose="02010600030101010101" pitchFamily="2" charset="-122"/>
                  </a:rPr>
                  <a:t>)? </a:t>
                </a:r>
                <a:endParaRPr lang="en-CA" i="0" dirty="0">
                  <a:solidFill>
                    <a:schemeClr val="tx1"/>
                  </a:solidFill>
                  <a:latin typeface="High Tower Text" panose="02040502050506030303" pitchFamily="18" charset="0"/>
                  <a:ea typeface="SimSun" panose="02010600030101010101" pitchFamily="2" charset="-122"/>
                </a:endParaRPr>
              </a:p>
              <a:p>
                <a:r>
                  <a:rPr lang="en-CA" i="0" dirty="0">
                    <a:solidFill>
                      <a:schemeClr val="tx1"/>
                    </a:solidFill>
                    <a:latin typeface="High Tower Text" panose="02040502050506030303" pitchFamily="18" charset="0"/>
                    <a:ea typeface="SimSun" panose="02010600030101010101" pitchFamily="2" charset="-122"/>
                  </a:rPr>
                  <a:t>Unfortunately, we </a:t>
                </a:r>
                <a:r>
                  <a:rPr lang="en-CA" i="0" dirty="0" smtClean="0">
                    <a:solidFill>
                      <a:schemeClr val="tx1"/>
                    </a:solidFill>
                    <a:latin typeface="High Tower Text" panose="02040502050506030303" pitchFamily="18" charset="0"/>
                    <a:ea typeface="SimSun" panose="02010600030101010101" pitchFamily="2" charset="-122"/>
                  </a:rPr>
                  <a:t>can’t.</a:t>
                </a:r>
                <a:endParaRPr lang="en-CA" i="0" dirty="0">
                  <a:solidFill>
                    <a:schemeClr val="tx1"/>
                  </a:solidFill>
                  <a:latin typeface="High Tower Text" panose="02040502050506030303" pitchFamily="18" charset="0"/>
                  <a:ea typeface="SimSun" panose="02010600030101010101" pitchFamily="2" charset="-122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038600"/>
                <a:ext cx="8534400" cy="1569660"/>
              </a:xfrm>
              <a:prstGeom prst="rect">
                <a:avLst/>
              </a:prstGeom>
              <a:blipFill rotWithShape="0">
                <a:blip r:embed="rId4"/>
                <a:stretch>
                  <a:fillRect l="-1071" t="-3502" b="-739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481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 autoUpdateAnimBg="0"/>
      <p:bldP spid="109572" grpId="0" animBg="1" autoUpdateAnimBg="0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04800" y="1823257"/>
            <a:ext cx="2669360" cy="2865438"/>
            <a:chOff x="5562600" y="1316038"/>
            <a:chExt cx="3383117" cy="3657600"/>
          </a:xfrm>
        </p:grpSpPr>
        <p:grpSp>
          <p:nvGrpSpPr>
            <p:cNvPr id="4" name="Group 3"/>
            <p:cNvGrpSpPr/>
            <p:nvPr/>
          </p:nvGrpSpPr>
          <p:grpSpPr>
            <a:xfrm>
              <a:off x="6032500" y="1316038"/>
              <a:ext cx="2913217" cy="3505549"/>
              <a:chOff x="6032500" y="1316038"/>
              <a:chExt cx="2913217" cy="3505549"/>
            </a:xfrm>
          </p:grpSpPr>
          <p:sp>
            <p:nvSpPr>
              <p:cNvPr id="13316" name="Text Box 18"/>
              <p:cNvSpPr txBox="1">
                <a:spLocks noChangeArrowheads="1"/>
              </p:cNvSpPr>
              <p:nvPr/>
            </p:nvSpPr>
            <p:spPr bwMode="auto">
              <a:xfrm>
                <a:off x="7162800" y="1570038"/>
                <a:ext cx="552450" cy="5107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000" i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w</a:t>
                </a:r>
                <a:r>
                  <a:rPr lang="en-US" altLang="zh-CN" sz="2000" i="0" baseline="-25000">
                    <a:latin typeface="Times New Roman" panose="02020603050405020304" pitchFamily="18" charset="0"/>
                    <a:ea typeface="SimSun" panose="02010600030101010101" pitchFamily="2" charset="-122"/>
                  </a:rPr>
                  <a:t>i</a:t>
                </a:r>
                <a:endParaRPr lang="en-US" altLang="zh-CN" i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3317" name="Text Box 19"/>
              <p:cNvSpPr txBox="1">
                <a:spLocks noChangeArrowheads="1"/>
              </p:cNvSpPr>
              <p:nvPr/>
            </p:nvSpPr>
            <p:spPr bwMode="auto">
              <a:xfrm>
                <a:off x="8305800" y="1570038"/>
                <a:ext cx="552450" cy="5107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000" i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</a:t>
                </a:r>
                <a:r>
                  <a:rPr lang="en-US" altLang="zh-CN" sz="2000" i="0" baseline="-25000">
                    <a:latin typeface="Times New Roman" panose="02020603050405020304" pitchFamily="18" charset="0"/>
                    <a:ea typeface="SimSun" panose="02010600030101010101" pitchFamily="2" charset="-122"/>
                  </a:rPr>
                  <a:t>i</a:t>
                </a:r>
                <a:endParaRPr lang="en-US" altLang="zh-CN" i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3318" name="Text Box 20"/>
              <p:cNvSpPr txBox="1">
                <a:spLocks noChangeArrowheads="1"/>
              </p:cNvSpPr>
              <p:nvPr/>
            </p:nvSpPr>
            <p:spPr bwMode="auto">
              <a:xfrm>
                <a:off x="8229601" y="4389438"/>
                <a:ext cx="494091" cy="432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i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10</a:t>
                </a:r>
              </a:p>
            </p:txBody>
          </p:sp>
          <p:sp>
            <p:nvSpPr>
              <p:cNvPr id="13319" name="Text Box 21"/>
              <p:cNvSpPr txBox="1">
                <a:spLocks noChangeArrowheads="1"/>
              </p:cNvSpPr>
              <p:nvPr/>
            </p:nvSpPr>
            <p:spPr bwMode="auto">
              <a:xfrm>
                <a:off x="8382000" y="3352800"/>
                <a:ext cx="364068" cy="432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i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8</a:t>
                </a:r>
              </a:p>
            </p:txBody>
          </p:sp>
          <p:sp>
            <p:nvSpPr>
              <p:cNvPr id="13320" name="Text Box 22"/>
              <p:cNvSpPr txBox="1">
                <a:spLocks noChangeArrowheads="1"/>
              </p:cNvSpPr>
              <p:nvPr/>
            </p:nvSpPr>
            <p:spPr bwMode="auto">
              <a:xfrm>
                <a:off x="7315200" y="3352800"/>
                <a:ext cx="364068" cy="432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i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5</a:t>
                </a:r>
              </a:p>
            </p:txBody>
          </p:sp>
          <p:sp>
            <p:nvSpPr>
              <p:cNvPr id="13321" name="Text Box 23"/>
              <p:cNvSpPr txBox="1">
                <a:spLocks noChangeArrowheads="1"/>
              </p:cNvSpPr>
              <p:nvPr/>
            </p:nvSpPr>
            <p:spPr bwMode="auto">
              <a:xfrm>
                <a:off x="8382000" y="2819399"/>
                <a:ext cx="364068" cy="432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i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5</a:t>
                </a:r>
              </a:p>
            </p:txBody>
          </p:sp>
          <p:sp>
            <p:nvSpPr>
              <p:cNvPr id="13322" name="Text Box 24"/>
              <p:cNvSpPr txBox="1">
                <a:spLocks noChangeArrowheads="1"/>
              </p:cNvSpPr>
              <p:nvPr/>
            </p:nvSpPr>
            <p:spPr bwMode="auto">
              <a:xfrm>
                <a:off x="7315200" y="2819399"/>
                <a:ext cx="364068" cy="432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i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13323" name="Text Box 25"/>
              <p:cNvSpPr txBox="1">
                <a:spLocks noChangeArrowheads="1"/>
              </p:cNvSpPr>
              <p:nvPr/>
            </p:nvSpPr>
            <p:spPr bwMode="auto">
              <a:xfrm>
                <a:off x="8382000" y="3886200"/>
                <a:ext cx="364068" cy="432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i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13324" name="Text Box 26"/>
              <p:cNvSpPr txBox="1">
                <a:spLocks noChangeArrowheads="1"/>
              </p:cNvSpPr>
              <p:nvPr/>
            </p:nvSpPr>
            <p:spPr bwMode="auto">
              <a:xfrm>
                <a:off x="7315200" y="3886200"/>
                <a:ext cx="364068" cy="432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i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13325" name="Text Box 27"/>
              <p:cNvSpPr txBox="1">
                <a:spLocks noChangeArrowheads="1"/>
              </p:cNvSpPr>
              <p:nvPr/>
            </p:nvSpPr>
            <p:spPr bwMode="auto">
              <a:xfrm>
                <a:off x="8382000" y="2255837"/>
                <a:ext cx="364068" cy="432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i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13326" name="Text Box 28"/>
              <p:cNvSpPr txBox="1">
                <a:spLocks noChangeArrowheads="1"/>
              </p:cNvSpPr>
              <p:nvPr/>
            </p:nvSpPr>
            <p:spPr bwMode="auto">
              <a:xfrm>
                <a:off x="7315200" y="2255837"/>
                <a:ext cx="364068" cy="432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i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13327" name="Text Box 29"/>
              <p:cNvSpPr txBox="1">
                <a:spLocks noChangeArrowheads="1"/>
              </p:cNvSpPr>
              <p:nvPr/>
            </p:nvSpPr>
            <p:spPr bwMode="auto">
              <a:xfrm>
                <a:off x="6781800" y="1316038"/>
                <a:ext cx="1030279" cy="432149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i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Weight</a:t>
                </a:r>
              </a:p>
            </p:txBody>
          </p:sp>
          <p:sp>
            <p:nvSpPr>
              <p:cNvPr id="13328" name="Text Box 30"/>
              <p:cNvSpPr txBox="1">
                <a:spLocks noChangeArrowheads="1"/>
              </p:cNvSpPr>
              <p:nvPr/>
            </p:nvSpPr>
            <p:spPr bwMode="auto">
              <a:xfrm>
                <a:off x="7915276" y="1316038"/>
                <a:ext cx="1030441" cy="43214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i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Benefit</a:t>
                </a:r>
              </a:p>
            </p:txBody>
          </p:sp>
          <p:sp>
            <p:nvSpPr>
              <p:cNvPr id="13329" name="Text Box 31"/>
              <p:cNvSpPr txBox="1">
                <a:spLocks noChangeArrowheads="1"/>
              </p:cNvSpPr>
              <p:nvPr/>
            </p:nvSpPr>
            <p:spPr bwMode="auto">
              <a:xfrm>
                <a:off x="7315200" y="4389438"/>
                <a:ext cx="364068" cy="432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i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9</a:t>
                </a:r>
              </a:p>
            </p:txBody>
          </p:sp>
          <p:sp>
            <p:nvSpPr>
              <p:cNvPr id="13332" name="Text Box 34"/>
              <p:cNvSpPr txBox="1">
                <a:spLocks noChangeArrowheads="1"/>
              </p:cNvSpPr>
              <p:nvPr/>
            </p:nvSpPr>
            <p:spPr bwMode="auto">
              <a:xfrm>
                <a:off x="7299325" y="1611312"/>
                <a:ext cx="234126" cy="432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en-US" i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3333" name="Text Box 36"/>
              <p:cNvSpPr txBox="1">
                <a:spLocks noChangeArrowheads="1"/>
              </p:cNvSpPr>
              <p:nvPr/>
            </p:nvSpPr>
            <p:spPr bwMode="auto">
              <a:xfrm>
                <a:off x="6324600" y="1695450"/>
                <a:ext cx="689129" cy="70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400" i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Item</a:t>
                </a:r>
                <a:endParaRPr lang="en-US" altLang="zh-CN" i="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r>
                  <a:rPr lang="en-US" altLang="zh-CN" i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#</a:t>
                </a:r>
              </a:p>
            </p:txBody>
          </p:sp>
          <p:sp>
            <p:nvSpPr>
              <p:cNvPr id="13334" name="Text Box 37"/>
              <p:cNvSpPr txBox="1">
                <a:spLocks noChangeArrowheads="1"/>
              </p:cNvSpPr>
              <p:nvPr/>
            </p:nvSpPr>
            <p:spPr bwMode="auto">
              <a:xfrm>
                <a:off x="6477000" y="3856038"/>
                <a:ext cx="364068" cy="432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i="0">
                    <a:solidFill>
                      <a:schemeClr val="accent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13335" name="Text Box 38"/>
              <p:cNvSpPr txBox="1">
                <a:spLocks noChangeArrowheads="1"/>
              </p:cNvSpPr>
              <p:nvPr/>
            </p:nvSpPr>
            <p:spPr bwMode="auto">
              <a:xfrm>
                <a:off x="6477000" y="3322638"/>
                <a:ext cx="364068" cy="432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i="0">
                    <a:solidFill>
                      <a:schemeClr val="accent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13336" name="Text Box 39"/>
              <p:cNvSpPr txBox="1">
                <a:spLocks noChangeArrowheads="1"/>
              </p:cNvSpPr>
              <p:nvPr/>
            </p:nvSpPr>
            <p:spPr bwMode="auto">
              <a:xfrm>
                <a:off x="6477000" y="2819399"/>
                <a:ext cx="364068" cy="432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i="0">
                    <a:solidFill>
                      <a:schemeClr val="accent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13337" name="Text Box 40"/>
              <p:cNvSpPr txBox="1">
                <a:spLocks noChangeArrowheads="1"/>
              </p:cNvSpPr>
              <p:nvPr/>
            </p:nvSpPr>
            <p:spPr bwMode="auto">
              <a:xfrm>
                <a:off x="6477000" y="2255837"/>
                <a:ext cx="364068" cy="432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i="0">
                    <a:solidFill>
                      <a:schemeClr val="accent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13338" name="Text Box 41"/>
              <p:cNvSpPr txBox="1">
                <a:spLocks noChangeArrowheads="1"/>
              </p:cNvSpPr>
              <p:nvPr/>
            </p:nvSpPr>
            <p:spPr bwMode="auto">
              <a:xfrm>
                <a:off x="6477000" y="4389438"/>
                <a:ext cx="364068" cy="432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i="0">
                    <a:solidFill>
                      <a:schemeClr val="accent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5</a:t>
                </a:r>
              </a:p>
            </p:txBody>
          </p:sp>
          <p:sp>
            <p:nvSpPr>
              <p:cNvPr id="13339" name="Freeform 42"/>
              <p:cNvSpPr>
                <a:spLocks/>
              </p:cNvSpPr>
              <p:nvPr/>
            </p:nvSpPr>
            <p:spPr bwMode="auto">
              <a:xfrm>
                <a:off x="6032500" y="2319338"/>
                <a:ext cx="520700" cy="2197100"/>
              </a:xfrm>
              <a:custGeom>
                <a:avLst/>
                <a:gdLst>
                  <a:gd name="T0" fmla="*/ 2147483647 w 328"/>
                  <a:gd name="T1" fmla="*/ 2147483647 h 1384"/>
                  <a:gd name="T2" fmla="*/ 2147483647 w 328"/>
                  <a:gd name="T3" fmla="*/ 2147483647 h 1384"/>
                  <a:gd name="T4" fmla="*/ 2147483647 w 328"/>
                  <a:gd name="T5" fmla="*/ 2147483647 h 1384"/>
                  <a:gd name="T6" fmla="*/ 2147483647 w 328"/>
                  <a:gd name="T7" fmla="*/ 2147483647 h 13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28"/>
                  <a:gd name="T13" fmla="*/ 0 h 1384"/>
                  <a:gd name="T14" fmla="*/ 328 w 328"/>
                  <a:gd name="T15" fmla="*/ 1384 h 13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28" h="1384">
                    <a:moveTo>
                      <a:pt x="280" y="8"/>
                    </a:moveTo>
                    <a:cubicBezTo>
                      <a:pt x="204" y="4"/>
                      <a:pt x="128" y="0"/>
                      <a:pt x="88" y="200"/>
                    </a:cubicBezTo>
                    <a:cubicBezTo>
                      <a:pt x="48" y="400"/>
                      <a:pt x="0" y="1032"/>
                      <a:pt x="40" y="1208"/>
                    </a:cubicBezTo>
                    <a:cubicBezTo>
                      <a:pt x="80" y="1384"/>
                      <a:pt x="264" y="1288"/>
                      <a:pt x="328" y="125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CA" sz="1600" b="1" i="0"/>
              </a:p>
            </p:txBody>
          </p:sp>
        </p:grpSp>
        <p:sp>
          <p:nvSpPr>
            <p:cNvPr id="13340" name="Text Box 43"/>
            <p:cNvSpPr txBox="1">
              <a:spLocks noChangeArrowheads="1"/>
            </p:cNvSpPr>
            <p:nvPr/>
          </p:nvSpPr>
          <p:spPr bwMode="auto">
            <a:xfrm>
              <a:off x="5715000" y="2713038"/>
              <a:ext cx="465649" cy="432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S</a:t>
              </a:r>
              <a:r>
                <a:rPr lang="en-US" altLang="zh-CN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4</a:t>
              </a:r>
              <a:endParaRPr lang="en-US" altLang="zh-CN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3341" name="Freeform 44"/>
            <p:cNvSpPr>
              <a:spLocks/>
            </p:cNvSpPr>
            <p:nvPr/>
          </p:nvSpPr>
          <p:spPr bwMode="auto">
            <a:xfrm>
              <a:off x="5562600" y="2332038"/>
              <a:ext cx="1066800" cy="2641600"/>
            </a:xfrm>
            <a:custGeom>
              <a:avLst/>
              <a:gdLst>
                <a:gd name="T0" fmla="*/ 2147483647 w 672"/>
                <a:gd name="T1" fmla="*/ 0 h 1664"/>
                <a:gd name="T2" fmla="*/ 2147483647 w 672"/>
                <a:gd name="T3" fmla="*/ 2147483647 h 1664"/>
                <a:gd name="T4" fmla="*/ 2147483647 w 672"/>
                <a:gd name="T5" fmla="*/ 2147483647 h 1664"/>
                <a:gd name="T6" fmla="*/ 2147483647 w 672"/>
                <a:gd name="T7" fmla="*/ 2147483647 h 16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1664"/>
                <a:gd name="T14" fmla="*/ 672 w 672"/>
                <a:gd name="T15" fmla="*/ 1664 h 16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1664">
                  <a:moveTo>
                    <a:pt x="480" y="0"/>
                  </a:moveTo>
                  <a:cubicBezTo>
                    <a:pt x="320" y="0"/>
                    <a:pt x="160" y="0"/>
                    <a:pt x="96" y="240"/>
                  </a:cubicBezTo>
                  <a:cubicBezTo>
                    <a:pt x="32" y="480"/>
                    <a:pt x="0" y="1216"/>
                    <a:pt x="96" y="1440"/>
                  </a:cubicBezTo>
                  <a:cubicBezTo>
                    <a:pt x="192" y="1664"/>
                    <a:pt x="592" y="1592"/>
                    <a:pt x="672" y="15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CA" sz="1600" b="1"/>
            </a:p>
          </p:txBody>
        </p:sp>
      </p:grpSp>
      <p:sp>
        <p:nvSpPr>
          <p:cNvPr id="113721" name="Text Box 57"/>
          <p:cNvSpPr txBox="1">
            <a:spLocks noChangeArrowheads="1"/>
          </p:cNvSpPr>
          <p:nvPr/>
        </p:nvSpPr>
        <p:spPr bwMode="auto">
          <a:xfrm>
            <a:off x="1313541" y="5124083"/>
            <a:ext cx="6781800" cy="46166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i="0">
                <a:solidFill>
                  <a:srgbClr val="0000FF"/>
                </a:solidFill>
                <a:latin typeface="+mj-lt"/>
                <a:ea typeface="SimSun" panose="02010600030101010101" pitchFamily="2" charset="-122"/>
              </a:defRPr>
            </a:lvl1pPr>
          </a:lstStyle>
          <a:p>
            <a:pPr algn="ctr"/>
            <a:r>
              <a:rPr lang="en-US" altLang="zh-CN" dirty="0">
                <a:solidFill>
                  <a:schemeClr val="bg1"/>
                </a:solidFill>
                <a:latin typeface="High Tower Text" panose="02040502050506030303" pitchFamily="18" charset="0"/>
              </a:rPr>
              <a:t>Solution for S4 is not part of the solution for </a:t>
            </a:r>
            <a:r>
              <a:rPr lang="en-US" altLang="zh-CN" dirty="0" smtClean="0">
                <a:solidFill>
                  <a:schemeClr val="bg1"/>
                </a:solidFill>
                <a:latin typeface="High Tower Text" panose="02040502050506030303" pitchFamily="18" charset="0"/>
              </a:rPr>
              <a:t>S5.</a:t>
            </a:r>
            <a:endParaRPr lang="en-US" altLang="zh-CN" dirty="0">
              <a:solidFill>
                <a:schemeClr val="bg1"/>
              </a:solidFill>
              <a:latin typeface="High Tower Text" panose="02040502050506030303" pitchFamily="18" charset="0"/>
            </a:endParaRPr>
          </a:p>
        </p:txBody>
      </p:sp>
      <p:sp>
        <p:nvSpPr>
          <p:cNvPr id="13348" name="Rectangle 63"/>
          <p:cNvSpPr>
            <a:spLocks noGrp="1" noChangeArrowheads="1"/>
          </p:cNvSpPr>
          <p:nvPr>
            <p:ph type="title"/>
          </p:nvPr>
        </p:nvSpPr>
        <p:spPr>
          <a:xfrm>
            <a:off x="672082" y="282398"/>
            <a:ext cx="8153400" cy="990600"/>
          </a:xfrm>
        </p:spPr>
        <p:txBody>
          <a:bodyPr/>
          <a:lstStyle/>
          <a:p>
            <a:r>
              <a:rPr lang="en-US" altLang="zh-CN" dirty="0" smtClean="0">
                <a:ea typeface="SimSun" panose="02010600030101010101" pitchFamily="2" charset="-122"/>
              </a:rPr>
              <a:t>Defining a Subproblem</a:t>
            </a:r>
          </a:p>
        </p:txBody>
      </p:sp>
      <p:pic>
        <p:nvPicPr>
          <p:cNvPr id="5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3" t="2376" r="5661" b="9747"/>
          <a:stretch>
            <a:fillRect/>
          </a:stretch>
        </p:blipFill>
        <p:spPr bwMode="auto">
          <a:xfrm>
            <a:off x="5371437" y="1938338"/>
            <a:ext cx="36576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 Box 8"/>
          <p:cNvSpPr txBox="1">
            <a:spLocks noChangeArrowheads="1"/>
          </p:cNvSpPr>
          <p:nvPr/>
        </p:nvSpPr>
        <p:spPr bwMode="auto">
          <a:xfrm>
            <a:off x="3466437" y="2251076"/>
            <a:ext cx="1536190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r>
              <a:rPr lang="en-US" i="0" dirty="0">
                <a:latin typeface="+mj-lt"/>
              </a:rPr>
              <a:t>Best for S</a:t>
            </a:r>
            <a:r>
              <a:rPr lang="en-US" i="0" baseline="-25000" dirty="0">
                <a:latin typeface="+mj-lt"/>
              </a:rPr>
              <a:t>4</a:t>
            </a:r>
            <a:r>
              <a:rPr lang="en-US" i="0" dirty="0">
                <a:latin typeface="+mj-lt"/>
              </a:rPr>
              <a:t>:</a:t>
            </a:r>
            <a:endParaRPr lang="en-US" i="0" baseline="-25000" dirty="0">
              <a:latin typeface="+mj-lt"/>
            </a:endParaRPr>
          </a:p>
        </p:txBody>
      </p:sp>
      <p:sp>
        <p:nvSpPr>
          <p:cNvPr id="59" name="Text Box 9"/>
          <p:cNvSpPr txBox="1">
            <a:spLocks noChangeArrowheads="1"/>
          </p:cNvSpPr>
          <p:nvPr/>
        </p:nvSpPr>
        <p:spPr bwMode="auto">
          <a:xfrm>
            <a:off x="3466437" y="3698876"/>
            <a:ext cx="1536190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r>
              <a:rPr lang="en-US" i="0">
                <a:latin typeface="+mj-lt"/>
              </a:rPr>
              <a:t>Best for S</a:t>
            </a:r>
            <a:r>
              <a:rPr lang="en-US" i="0" baseline="-25000">
                <a:latin typeface="+mj-lt"/>
              </a:rPr>
              <a:t>5</a:t>
            </a:r>
            <a:r>
              <a:rPr lang="en-US" i="0">
                <a:latin typeface="+mj-lt"/>
              </a:rPr>
              <a:t>:</a:t>
            </a:r>
            <a:endParaRPr lang="en-US" i="0" baseline="-25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893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721" grpId="0" animBg="1" autoUpdateAnimBg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11178</TotalTime>
  <Words>1131</Words>
  <Application>Microsoft Office PowerPoint</Application>
  <PresentationFormat>On-screen Show (4:3)</PresentationFormat>
  <Paragraphs>563</Paragraphs>
  <Slides>23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9" baseType="lpstr">
      <vt:lpstr>ＭＳ Ｐゴシック</vt:lpstr>
      <vt:lpstr>SimSun</vt:lpstr>
      <vt:lpstr>Arabic Typesetting</vt:lpstr>
      <vt:lpstr>Arial</vt:lpstr>
      <vt:lpstr>Cambria Math</vt:lpstr>
      <vt:lpstr>Courier New</vt:lpstr>
      <vt:lpstr>High Tower Text</vt:lpstr>
      <vt:lpstr>Symbol</vt:lpstr>
      <vt:lpstr>Tahoma</vt:lpstr>
      <vt:lpstr>Times New Roman</vt:lpstr>
      <vt:lpstr>Tw Cen MT</vt:lpstr>
      <vt:lpstr>Wingdings</vt:lpstr>
      <vt:lpstr>Wingdings 2</vt:lpstr>
      <vt:lpstr>Median</vt:lpstr>
      <vt:lpstr>Clip</vt:lpstr>
      <vt:lpstr>Equation</vt:lpstr>
      <vt:lpstr>PowerPoint Presentation</vt:lpstr>
      <vt:lpstr>PowerPoint Presentation</vt:lpstr>
      <vt:lpstr>Outline and Reading</vt:lpstr>
      <vt:lpstr>The 0/1 Knapsack Problem</vt:lpstr>
      <vt:lpstr>The 0/1 Knapsack Problem</vt:lpstr>
      <vt:lpstr>Example</vt:lpstr>
      <vt:lpstr>0-1 Knapsack problem: Brute-force approach</vt:lpstr>
      <vt:lpstr> Defining a Subproblem</vt:lpstr>
      <vt:lpstr>Defining a Subproblem</vt:lpstr>
      <vt:lpstr>A 0/1 Knapsack Algorithm, Second Attempt</vt:lpstr>
      <vt:lpstr>0/1 Knapsack Algorithm</vt:lpstr>
      <vt:lpstr>0/1 Knapsack Algorithm</vt:lpstr>
      <vt:lpstr>0/1 Knapsack Algorithm (using Matrix)</vt:lpstr>
      <vt:lpstr>Example: 0/1 Knapsack Algorithm</vt:lpstr>
      <vt:lpstr>Example: 0/1 Knapsack Algorithm</vt:lpstr>
      <vt:lpstr>Example: 0/1 Knapsack Algorithm</vt:lpstr>
      <vt:lpstr>Example: 0/1 Knapsack Algorithm</vt:lpstr>
      <vt:lpstr>Example: 0/1 Knapsack Algorithm</vt:lpstr>
      <vt:lpstr>Example: 0/1 Knapsack Algorithm</vt:lpstr>
      <vt:lpstr>Example: 0/1 Knapsack Algorithm</vt:lpstr>
      <vt:lpstr>Find the actual subset</vt:lpstr>
      <vt:lpstr>Reference </vt:lpstr>
      <vt:lpstr>PowerPoint Presentation</vt:lpstr>
    </vt:vector>
  </TitlesOfParts>
  <Company>UNC Charlotte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Dewan Tanvir Ahmed</dc:creator>
  <cp:lastModifiedBy>Dewan Ahmed</cp:lastModifiedBy>
  <cp:revision>675</cp:revision>
  <cp:lastPrinted>2010-08-24T17:19:38Z</cp:lastPrinted>
  <dcterms:created xsi:type="dcterms:W3CDTF">2010-08-24T16:58:28Z</dcterms:created>
  <dcterms:modified xsi:type="dcterms:W3CDTF">2017-06-04T04:57:37Z</dcterms:modified>
</cp:coreProperties>
</file>