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50"/>
  </p:notesMasterIdLst>
  <p:sldIdLst>
    <p:sldId id="256" r:id="rId2"/>
    <p:sldId id="337" r:id="rId3"/>
    <p:sldId id="338" r:id="rId4"/>
    <p:sldId id="348" r:id="rId5"/>
    <p:sldId id="349" r:id="rId6"/>
    <p:sldId id="350" r:id="rId7"/>
    <p:sldId id="339" r:id="rId8"/>
    <p:sldId id="354" r:id="rId9"/>
    <p:sldId id="353" r:id="rId10"/>
    <p:sldId id="377" r:id="rId11"/>
    <p:sldId id="378" r:id="rId12"/>
    <p:sldId id="356" r:id="rId13"/>
    <p:sldId id="357" r:id="rId14"/>
    <p:sldId id="374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40" r:id="rId31"/>
    <p:sldId id="341" r:id="rId32"/>
    <p:sldId id="342" r:id="rId33"/>
    <p:sldId id="343" r:id="rId34"/>
    <p:sldId id="344" r:id="rId35"/>
    <p:sldId id="383" r:id="rId36"/>
    <p:sldId id="386" r:id="rId37"/>
    <p:sldId id="385" r:id="rId38"/>
    <p:sldId id="384" r:id="rId39"/>
    <p:sldId id="388" r:id="rId40"/>
    <p:sldId id="345" r:id="rId41"/>
    <p:sldId id="346" r:id="rId42"/>
    <p:sldId id="379" r:id="rId43"/>
    <p:sldId id="381" r:id="rId44"/>
    <p:sldId id="382" r:id="rId45"/>
    <p:sldId id="347" r:id="rId46"/>
    <p:sldId id="376" r:id="rId47"/>
    <p:sldId id="305" r:id="rId48"/>
    <p:sldId id="317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66FF"/>
    <a:srgbClr val="99CCFF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4354" autoAdjust="0"/>
  </p:normalViewPr>
  <p:slideViewPr>
    <p:cSldViewPr>
      <p:cViewPr varScale="1">
        <p:scale>
          <a:sx n="109" d="100"/>
          <a:sy n="109" d="100"/>
        </p:scale>
        <p:origin x="22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Source: Internet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7EAC6A8E-FAC6-46F5-A2DA-DCA901F538D1}" type="datetime1">
              <a:rPr lang="en-US" smtClean="0"/>
              <a:t>10/11/18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4267-D4DF-4C14-AA37-F6E28B5D95AA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6910E-8302-4900-A254-CAF35D1584FB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5D2846-DD2D-4AD5-B0EB-2CEB5326D948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AVL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054920-E876-4FDA-8F09-7F243E7CCA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3A4F8-F614-4FE1-B2D3-1226A4CED91B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6431F-00AB-47C8-B420-1BE82FF94276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6A776-1AA7-4E9E-B215-EA0E2CACEF73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725B-4124-490B-93AF-AE6F541EB5B9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430C7-ABAC-41F7-9A46-A13B368C74A2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7D080-E663-4233-9F57-B664071B262D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C717-F186-4523-937F-580921A2BC70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E5A2E-4B06-4135-ACE7-939DA60F435A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E98FE251-2D35-4AA5-B4D0-3973AC53512B}" type="datetime1">
              <a:rPr lang="en-US" smtClean="0"/>
              <a:t>10/11/18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  <p:sldLayoutId id="2147484310" r:id="rId12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wmf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wmf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2.png"/><Relationship Id="rId5" Type="http://schemas.microsoft.com/office/2007/relationships/hdphoto" Target="../media/hdphoto2.wdp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3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49690" y="1326581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AVL Trees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and Rotation in AVL Trees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9" name="Text Box 21"/>
          <p:cNvSpPr txBox="1">
            <a:spLocks noChangeArrowheads="1"/>
          </p:cNvSpPr>
          <p:nvPr/>
        </p:nvSpPr>
        <p:spPr bwMode="auto">
          <a:xfrm>
            <a:off x="7148513" y="28956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6150" name="Text Box 22"/>
          <p:cNvSpPr txBox="1">
            <a:spLocks noChangeArrowheads="1"/>
          </p:cNvSpPr>
          <p:nvPr/>
        </p:nvSpPr>
        <p:spPr bwMode="auto">
          <a:xfrm>
            <a:off x="6538913" y="359727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0</a:t>
            </a:r>
          </a:p>
        </p:txBody>
      </p:sp>
      <p:sp>
        <p:nvSpPr>
          <p:cNvPr id="6151" name="Text Box 23"/>
          <p:cNvSpPr txBox="1">
            <a:spLocks noChangeArrowheads="1"/>
          </p:cNvSpPr>
          <p:nvPr/>
        </p:nvSpPr>
        <p:spPr bwMode="auto">
          <a:xfrm>
            <a:off x="4475163" y="359727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0</a:t>
            </a:r>
          </a:p>
        </p:txBody>
      </p:sp>
      <p:sp>
        <p:nvSpPr>
          <p:cNvPr id="6152" name="Text Box 24"/>
          <p:cNvSpPr txBox="1">
            <a:spLocks noChangeArrowheads="1"/>
          </p:cNvSpPr>
          <p:nvPr/>
        </p:nvSpPr>
        <p:spPr bwMode="auto">
          <a:xfrm>
            <a:off x="6227763" y="22860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2</a:t>
            </a:r>
          </a:p>
        </p:txBody>
      </p:sp>
      <p:sp>
        <p:nvSpPr>
          <p:cNvPr id="6153" name="Text Box 25"/>
          <p:cNvSpPr txBox="1">
            <a:spLocks noChangeArrowheads="1"/>
          </p:cNvSpPr>
          <p:nvPr/>
        </p:nvSpPr>
        <p:spPr bwMode="auto">
          <a:xfrm>
            <a:off x="5776913" y="359727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0</a:t>
            </a:r>
          </a:p>
        </p:txBody>
      </p:sp>
      <p:sp>
        <p:nvSpPr>
          <p:cNvPr id="6154" name="Oval 67"/>
          <p:cNvSpPr>
            <a:spLocks noChangeArrowheads="1"/>
          </p:cNvSpPr>
          <p:nvPr/>
        </p:nvSpPr>
        <p:spPr bwMode="auto">
          <a:xfrm>
            <a:off x="6222397" y="2606675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>
                <a:latin typeface="+mn-lt"/>
              </a:rPr>
              <a:t>6</a:t>
            </a:r>
          </a:p>
        </p:txBody>
      </p:sp>
      <p:sp>
        <p:nvSpPr>
          <p:cNvPr id="6155" name="Oval 68"/>
          <p:cNvSpPr>
            <a:spLocks noChangeArrowheads="1"/>
          </p:cNvSpPr>
          <p:nvPr/>
        </p:nvSpPr>
        <p:spPr bwMode="auto">
          <a:xfrm>
            <a:off x="5155597" y="3200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 smtClean="0">
                <a:latin typeface="+mn-lt"/>
              </a:rPr>
              <a:t>3</a:t>
            </a:r>
            <a:endParaRPr lang="en-US" sz="2400" i="0" dirty="0">
              <a:latin typeface="+mn-lt"/>
            </a:endParaRPr>
          </a:p>
        </p:txBody>
      </p:sp>
      <p:sp>
        <p:nvSpPr>
          <p:cNvPr id="6156" name="Oval 69"/>
          <p:cNvSpPr>
            <a:spLocks noChangeArrowheads="1"/>
          </p:cNvSpPr>
          <p:nvPr/>
        </p:nvSpPr>
        <p:spPr bwMode="auto">
          <a:xfrm>
            <a:off x="7072313" y="3200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n-lt"/>
              </a:rPr>
              <a:t>9</a:t>
            </a:r>
          </a:p>
        </p:txBody>
      </p:sp>
      <p:sp>
        <p:nvSpPr>
          <p:cNvPr id="6157" name="Oval 70"/>
          <p:cNvSpPr>
            <a:spLocks noChangeArrowheads="1"/>
          </p:cNvSpPr>
          <p:nvPr/>
        </p:nvSpPr>
        <p:spPr bwMode="auto">
          <a:xfrm>
            <a:off x="6462713" y="3902075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n-lt"/>
              </a:rPr>
              <a:t>8</a:t>
            </a:r>
          </a:p>
        </p:txBody>
      </p:sp>
      <p:sp>
        <p:nvSpPr>
          <p:cNvPr id="6158" name="Oval 71"/>
          <p:cNvSpPr>
            <a:spLocks noChangeArrowheads="1"/>
          </p:cNvSpPr>
          <p:nvPr/>
        </p:nvSpPr>
        <p:spPr bwMode="auto">
          <a:xfrm>
            <a:off x="4469797" y="3902075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n-lt"/>
              </a:rPr>
              <a:t>1</a:t>
            </a:r>
          </a:p>
        </p:txBody>
      </p:sp>
      <p:sp>
        <p:nvSpPr>
          <p:cNvPr id="6159" name="Oval 72"/>
          <p:cNvSpPr>
            <a:spLocks noChangeArrowheads="1"/>
          </p:cNvSpPr>
          <p:nvPr/>
        </p:nvSpPr>
        <p:spPr bwMode="auto">
          <a:xfrm>
            <a:off x="5765197" y="3902075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n-lt"/>
              </a:rPr>
              <a:t>5</a:t>
            </a:r>
          </a:p>
        </p:txBody>
      </p:sp>
      <p:cxnSp>
        <p:nvCxnSpPr>
          <p:cNvPr id="6160" name="AutoShape 73"/>
          <p:cNvCxnSpPr>
            <a:cxnSpLocks noChangeShapeType="1"/>
            <a:stCxn id="6154" idx="3"/>
            <a:endCxn id="6155" idx="7"/>
          </p:cNvCxnSpPr>
          <p:nvPr/>
        </p:nvCxnSpPr>
        <p:spPr bwMode="auto">
          <a:xfrm flipH="1">
            <a:off x="5545842" y="2996920"/>
            <a:ext cx="743510" cy="27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74"/>
          <p:cNvCxnSpPr>
            <a:cxnSpLocks noChangeShapeType="1"/>
            <a:stCxn id="6154" idx="5"/>
            <a:endCxn id="6156" idx="1"/>
          </p:cNvCxnSpPr>
          <p:nvPr/>
        </p:nvCxnSpPr>
        <p:spPr bwMode="auto">
          <a:xfrm>
            <a:off x="6612642" y="2996920"/>
            <a:ext cx="526626" cy="27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75"/>
          <p:cNvCxnSpPr>
            <a:cxnSpLocks noChangeShapeType="1"/>
            <a:stCxn id="6155" idx="3"/>
            <a:endCxn id="6158" idx="0"/>
          </p:cNvCxnSpPr>
          <p:nvPr/>
        </p:nvCxnSpPr>
        <p:spPr bwMode="auto">
          <a:xfrm flipH="1">
            <a:off x="4698397" y="3590645"/>
            <a:ext cx="524155" cy="311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76"/>
          <p:cNvCxnSpPr>
            <a:cxnSpLocks noChangeShapeType="1"/>
            <a:stCxn id="6155" idx="5"/>
            <a:endCxn id="6159" idx="0"/>
          </p:cNvCxnSpPr>
          <p:nvPr/>
        </p:nvCxnSpPr>
        <p:spPr bwMode="auto">
          <a:xfrm>
            <a:off x="5545842" y="3590645"/>
            <a:ext cx="447955" cy="311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77"/>
          <p:cNvCxnSpPr>
            <a:cxnSpLocks noChangeShapeType="1"/>
            <a:stCxn id="6156" idx="3"/>
            <a:endCxn id="6157" idx="0"/>
          </p:cNvCxnSpPr>
          <p:nvPr/>
        </p:nvCxnSpPr>
        <p:spPr bwMode="auto">
          <a:xfrm flipH="1">
            <a:off x="6691313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5" name="Text Box 79"/>
          <p:cNvSpPr txBox="1">
            <a:spLocks noChangeArrowheads="1"/>
          </p:cNvSpPr>
          <p:nvPr/>
        </p:nvSpPr>
        <p:spPr bwMode="auto">
          <a:xfrm>
            <a:off x="5160963" y="28956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6166" name="Text Box 81"/>
          <p:cNvSpPr txBox="1">
            <a:spLocks noChangeArrowheads="1"/>
          </p:cNvSpPr>
          <p:nvPr/>
        </p:nvSpPr>
        <p:spPr bwMode="auto">
          <a:xfrm>
            <a:off x="2807977" y="4947857"/>
            <a:ext cx="3414713" cy="10156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>
                <a:solidFill>
                  <a:schemeClr val="bg1"/>
                </a:solidFill>
                <a:latin typeface="+mn-lt"/>
              </a:rPr>
              <a:t>height of node = h</a:t>
            </a:r>
          </a:p>
          <a:p>
            <a:r>
              <a:rPr lang="en-US" i="0" dirty="0">
                <a:solidFill>
                  <a:schemeClr val="bg1"/>
                </a:solidFill>
                <a:latin typeface="+mn-lt"/>
              </a:rPr>
              <a:t>balance factor = </a:t>
            </a:r>
            <a:r>
              <a:rPr lang="en-US" i="0" dirty="0" err="1">
                <a:solidFill>
                  <a:schemeClr val="bg1"/>
                </a:solidFill>
                <a:latin typeface="+mn-lt"/>
              </a:rPr>
              <a:t>h</a:t>
            </a:r>
            <a:r>
              <a:rPr lang="en-US" i="0" baseline="-25000" dirty="0" err="1">
                <a:solidFill>
                  <a:schemeClr val="bg1"/>
                </a:solidFill>
                <a:latin typeface="+mn-lt"/>
              </a:rPr>
              <a:t>left</a:t>
            </a:r>
            <a:r>
              <a:rPr lang="en-US" i="0" dirty="0" err="1">
                <a:solidFill>
                  <a:schemeClr val="bg1"/>
                </a:solidFill>
                <a:latin typeface="+mn-lt"/>
              </a:rPr>
              <a:t>-h</a:t>
            </a:r>
            <a:r>
              <a:rPr lang="en-US" i="0" baseline="-25000" dirty="0" err="1">
                <a:solidFill>
                  <a:schemeClr val="bg1"/>
                </a:solidFill>
                <a:latin typeface="+mn-lt"/>
              </a:rPr>
              <a:t>right</a:t>
            </a:r>
            <a:endParaRPr lang="en-US" i="0" baseline="-25000" dirty="0">
              <a:solidFill>
                <a:schemeClr val="bg1"/>
              </a:solidFill>
              <a:latin typeface="+mn-lt"/>
            </a:endParaRPr>
          </a:p>
          <a:p>
            <a:r>
              <a:rPr lang="en-US" i="0" dirty="0">
                <a:solidFill>
                  <a:schemeClr val="bg1"/>
                </a:solidFill>
                <a:latin typeface="+mn-lt"/>
              </a:rPr>
              <a:t>empty height = -1</a:t>
            </a:r>
            <a:endParaRPr lang="en-US" i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67" name="Text Box 101"/>
          <p:cNvSpPr txBox="1">
            <a:spLocks noChangeArrowheads="1"/>
          </p:cNvSpPr>
          <p:nvPr/>
        </p:nvSpPr>
        <p:spPr bwMode="auto">
          <a:xfrm>
            <a:off x="3200400" y="28956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0</a:t>
            </a:r>
          </a:p>
        </p:txBody>
      </p:sp>
      <p:sp>
        <p:nvSpPr>
          <p:cNvPr id="6168" name="Text Box 103"/>
          <p:cNvSpPr txBox="1">
            <a:spLocks noChangeArrowheads="1"/>
          </p:cNvSpPr>
          <p:nvPr/>
        </p:nvSpPr>
        <p:spPr bwMode="auto">
          <a:xfrm>
            <a:off x="527050" y="35814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0</a:t>
            </a:r>
          </a:p>
        </p:txBody>
      </p:sp>
      <p:sp>
        <p:nvSpPr>
          <p:cNvPr id="6169" name="Text Box 104"/>
          <p:cNvSpPr txBox="1">
            <a:spLocks noChangeArrowheads="1"/>
          </p:cNvSpPr>
          <p:nvPr/>
        </p:nvSpPr>
        <p:spPr bwMode="auto">
          <a:xfrm>
            <a:off x="1398714" y="2182864"/>
            <a:ext cx="240322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>
                <a:latin typeface="+mn-lt"/>
              </a:rPr>
              <a:t>height=2   BF=1-0=1</a:t>
            </a:r>
          </a:p>
        </p:txBody>
      </p:sp>
      <p:sp>
        <p:nvSpPr>
          <p:cNvPr id="6170" name="Text Box 105"/>
          <p:cNvSpPr txBox="1">
            <a:spLocks noChangeArrowheads="1"/>
          </p:cNvSpPr>
          <p:nvPr/>
        </p:nvSpPr>
        <p:spPr bwMode="auto">
          <a:xfrm>
            <a:off x="1828800" y="35814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0</a:t>
            </a:r>
          </a:p>
        </p:txBody>
      </p:sp>
      <p:sp>
        <p:nvSpPr>
          <p:cNvPr id="6171" name="Oval 106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n-lt"/>
              </a:rPr>
              <a:t>6</a:t>
            </a:r>
          </a:p>
        </p:txBody>
      </p:sp>
      <p:sp>
        <p:nvSpPr>
          <p:cNvPr id="6172" name="Oval 107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 smtClean="0">
                <a:latin typeface="+mn-lt"/>
              </a:rPr>
              <a:t>3</a:t>
            </a:r>
            <a:endParaRPr lang="en-US" sz="2400" i="0" dirty="0">
              <a:latin typeface="+mn-lt"/>
            </a:endParaRPr>
          </a:p>
        </p:txBody>
      </p:sp>
      <p:sp>
        <p:nvSpPr>
          <p:cNvPr id="6173" name="Oval 108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>
                <a:latin typeface="+mn-lt"/>
              </a:rPr>
              <a:t>9</a:t>
            </a:r>
          </a:p>
        </p:txBody>
      </p:sp>
      <p:sp>
        <p:nvSpPr>
          <p:cNvPr id="6174" name="Oval 110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n-lt"/>
              </a:rPr>
              <a:t>1</a:t>
            </a:r>
          </a:p>
        </p:txBody>
      </p:sp>
      <p:sp>
        <p:nvSpPr>
          <p:cNvPr id="6175" name="Oval 111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n-lt"/>
              </a:rPr>
              <a:t>5</a:t>
            </a:r>
          </a:p>
        </p:txBody>
      </p:sp>
      <p:cxnSp>
        <p:nvCxnSpPr>
          <p:cNvPr id="6176" name="AutoShape 112"/>
          <p:cNvCxnSpPr>
            <a:cxnSpLocks noChangeShapeType="1"/>
            <a:stCxn id="6171" idx="3"/>
            <a:endCxn id="6172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113"/>
          <p:cNvCxnSpPr>
            <a:cxnSpLocks noChangeShapeType="1"/>
            <a:stCxn id="6171" idx="5"/>
            <a:endCxn id="6173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114"/>
          <p:cNvCxnSpPr>
            <a:cxnSpLocks noChangeShapeType="1"/>
            <a:stCxn id="6172" idx="3"/>
            <a:endCxn id="6174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115"/>
          <p:cNvCxnSpPr>
            <a:cxnSpLocks noChangeShapeType="1"/>
            <a:stCxn id="6172" idx="5"/>
            <a:endCxn id="6175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0" name="Text Box 118"/>
          <p:cNvSpPr txBox="1">
            <a:spLocks noChangeArrowheads="1"/>
          </p:cNvSpPr>
          <p:nvPr/>
        </p:nvSpPr>
        <p:spPr bwMode="auto">
          <a:xfrm>
            <a:off x="1212850" y="287972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n-lt"/>
              </a:rPr>
              <a:t>1</a:t>
            </a:r>
          </a:p>
        </p:txBody>
      </p:sp>
      <p:sp>
        <p:nvSpPr>
          <p:cNvPr id="6181" name="Text Box 120"/>
          <p:cNvSpPr txBox="1">
            <a:spLocks noChangeArrowheads="1"/>
          </p:cNvSpPr>
          <p:nvPr/>
        </p:nvSpPr>
        <p:spPr bwMode="auto">
          <a:xfrm>
            <a:off x="1686865" y="1711184"/>
            <a:ext cx="144982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0">
                <a:latin typeface="+mn-lt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Tree A (AVL)</a:t>
            </a:r>
          </a:p>
        </p:txBody>
      </p:sp>
      <p:sp>
        <p:nvSpPr>
          <p:cNvPr id="6182" name="Text Box 121"/>
          <p:cNvSpPr txBox="1">
            <a:spLocks noChangeArrowheads="1"/>
          </p:cNvSpPr>
          <p:nvPr/>
        </p:nvSpPr>
        <p:spPr bwMode="auto">
          <a:xfrm>
            <a:off x="5791158" y="1800343"/>
            <a:ext cx="142256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0">
                <a:latin typeface="+mn-lt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Tree B (AVL)</a:t>
            </a:r>
          </a:p>
        </p:txBody>
      </p:sp>
    </p:spTree>
    <p:extLst>
      <p:ext uri="{BB962C8B-B14F-4D97-AF65-F5344CB8AC3E}">
        <p14:creationId xmlns:p14="http://schemas.microsoft.com/office/powerpoint/2010/main" val="15902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  <p:bldP spid="6152" grpId="0"/>
      <p:bldP spid="6153" grpId="0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5" grpId="0"/>
      <p:bldP spid="6166" grpId="0" animBg="1"/>
      <p:bldP spid="6167" grpId="0"/>
      <p:bldP spid="6168" grpId="0"/>
      <p:bldP spid="6169" grpId="0" animBg="1"/>
      <p:bldP spid="6170" grpId="0"/>
      <p:bldP spid="6171" grpId="0" animBg="1"/>
      <p:bldP spid="6172" grpId="0" animBg="1"/>
      <p:bldP spid="6173" grpId="0" animBg="1"/>
      <p:bldP spid="6174" grpId="0" animBg="1"/>
      <p:bldP spid="6175" grpId="0" animBg="1"/>
      <p:bldP spid="6180" grpId="0"/>
      <p:bldP spid="6181" grpId="0" animBg="1"/>
      <p:bldP spid="61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and Rotation in AVL Trees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7146925" y="28956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2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537325" y="359727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1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473575" y="359727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0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6254750" y="230187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3</a:t>
            </a:r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5775325" y="359727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0</a:t>
            </a:r>
          </a:p>
        </p:txBody>
      </p:sp>
      <p:sp>
        <p:nvSpPr>
          <p:cNvPr id="7178" name="Oval 8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6</a:t>
            </a:r>
          </a:p>
        </p:txBody>
      </p:sp>
      <p:sp>
        <p:nvSpPr>
          <p:cNvPr id="7179" name="Oval 9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 smtClean="0">
                <a:latin typeface="+mj-lt"/>
              </a:rPr>
              <a:t>3</a:t>
            </a:r>
            <a:endParaRPr lang="en-US" sz="2400" i="0" dirty="0">
              <a:latin typeface="+mj-lt"/>
            </a:endParaRPr>
          </a:p>
        </p:txBody>
      </p:sp>
      <p:sp>
        <p:nvSpPr>
          <p:cNvPr id="7180" name="Oval 10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9</a:t>
            </a:r>
          </a:p>
        </p:txBody>
      </p:sp>
      <p:sp>
        <p:nvSpPr>
          <p:cNvPr id="7181" name="Oval 11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8</a:t>
            </a:r>
          </a:p>
        </p:txBody>
      </p:sp>
      <p:sp>
        <p:nvSpPr>
          <p:cNvPr id="7182" name="Oval 12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>
                <a:latin typeface="+mj-lt"/>
              </a:rPr>
              <a:t>1</a:t>
            </a:r>
          </a:p>
        </p:txBody>
      </p:sp>
      <p:sp>
        <p:nvSpPr>
          <p:cNvPr id="7183" name="Oval 13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5</a:t>
            </a:r>
          </a:p>
        </p:txBody>
      </p:sp>
      <p:cxnSp>
        <p:nvCxnSpPr>
          <p:cNvPr id="7184" name="AutoShape 14"/>
          <p:cNvCxnSpPr>
            <a:cxnSpLocks noChangeShapeType="1"/>
            <a:stCxn id="7178" idx="3"/>
            <a:endCxn id="7179" idx="7"/>
          </p:cNvCxnSpPr>
          <p:nvPr/>
        </p:nvCxnSpPr>
        <p:spPr bwMode="auto">
          <a:xfrm flipH="1">
            <a:off x="5480050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5"/>
          <p:cNvCxnSpPr>
            <a:cxnSpLocks noChangeShapeType="1"/>
            <a:stCxn id="7178" idx="5"/>
            <a:endCxn id="7180" idx="1"/>
          </p:cNvCxnSpPr>
          <p:nvPr/>
        </p:nvCxnSpPr>
        <p:spPr bwMode="auto">
          <a:xfrm>
            <a:off x="6546850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6"/>
          <p:cNvCxnSpPr>
            <a:cxnSpLocks noChangeShapeType="1"/>
            <a:stCxn id="7179" idx="3"/>
            <a:endCxn id="7182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7"/>
          <p:cNvCxnSpPr>
            <a:cxnSpLocks noChangeShapeType="1"/>
            <a:stCxn id="7179" idx="5"/>
            <a:endCxn id="7183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8"/>
          <p:cNvCxnSpPr>
            <a:cxnSpLocks noChangeShapeType="1"/>
            <a:stCxn id="7180" idx="3"/>
            <a:endCxn id="7181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Text Box 19"/>
          <p:cNvSpPr txBox="1">
            <a:spLocks noChangeArrowheads="1"/>
          </p:cNvSpPr>
          <p:nvPr/>
        </p:nvSpPr>
        <p:spPr bwMode="auto">
          <a:xfrm>
            <a:off x="5159375" y="28956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1</a:t>
            </a:r>
          </a:p>
        </p:txBody>
      </p:sp>
      <p:sp>
        <p:nvSpPr>
          <p:cNvPr id="7190" name="Text Box 20"/>
          <p:cNvSpPr txBox="1">
            <a:spLocks noChangeArrowheads="1"/>
          </p:cNvSpPr>
          <p:nvPr/>
        </p:nvSpPr>
        <p:spPr bwMode="auto">
          <a:xfrm>
            <a:off x="2925576" y="5156200"/>
            <a:ext cx="3105337" cy="10156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i="0">
                <a:solidFill>
                  <a:schemeClr val="bg1"/>
                </a:solidFill>
                <a:latin typeface="+mn-lt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height of node = h</a:t>
            </a:r>
          </a:p>
          <a:p>
            <a:r>
              <a:rPr lang="en-US" dirty="0"/>
              <a:t>balance factor =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left</a:t>
            </a:r>
            <a:r>
              <a:rPr lang="en-US" dirty="0" err="1" smtClean="0"/>
              <a:t>-h</a:t>
            </a:r>
            <a:r>
              <a:rPr lang="en-US" baseline="-25000" dirty="0" err="1" smtClean="0"/>
              <a:t>right</a:t>
            </a:r>
            <a:endParaRPr lang="en-US" dirty="0"/>
          </a:p>
          <a:p>
            <a:r>
              <a:rPr lang="en-US" dirty="0"/>
              <a:t>empty height = -1</a:t>
            </a:r>
          </a:p>
        </p:txBody>
      </p:sp>
      <p:sp>
        <p:nvSpPr>
          <p:cNvPr id="7191" name="Text Box 38"/>
          <p:cNvSpPr txBox="1">
            <a:spLocks noChangeArrowheads="1"/>
          </p:cNvSpPr>
          <p:nvPr/>
        </p:nvSpPr>
        <p:spPr bwMode="auto">
          <a:xfrm>
            <a:off x="3200400" y="287972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1</a:t>
            </a:r>
          </a:p>
        </p:txBody>
      </p:sp>
      <p:sp>
        <p:nvSpPr>
          <p:cNvPr id="7192" name="Text Box 39"/>
          <p:cNvSpPr txBox="1">
            <a:spLocks noChangeArrowheads="1"/>
          </p:cNvSpPr>
          <p:nvPr/>
        </p:nvSpPr>
        <p:spPr bwMode="auto">
          <a:xfrm>
            <a:off x="527050" y="35814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0</a:t>
            </a:r>
          </a:p>
        </p:txBody>
      </p:sp>
      <p:sp>
        <p:nvSpPr>
          <p:cNvPr id="7193" name="Text Box 40"/>
          <p:cNvSpPr txBox="1">
            <a:spLocks noChangeArrowheads="1"/>
          </p:cNvSpPr>
          <p:nvPr/>
        </p:nvSpPr>
        <p:spPr bwMode="auto">
          <a:xfrm>
            <a:off x="2279650" y="227012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2</a:t>
            </a:r>
          </a:p>
        </p:txBody>
      </p:sp>
      <p:sp>
        <p:nvSpPr>
          <p:cNvPr id="7194" name="Text Box 41"/>
          <p:cNvSpPr txBox="1">
            <a:spLocks noChangeArrowheads="1"/>
          </p:cNvSpPr>
          <p:nvPr/>
        </p:nvSpPr>
        <p:spPr bwMode="auto">
          <a:xfrm>
            <a:off x="1828800" y="35814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0</a:t>
            </a:r>
          </a:p>
        </p:txBody>
      </p:sp>
      <p:sp>
        <p:nvSpPr>
          <p:cNvPr id="7195" name="Oval 42"/>
          <p:cNvSpPr>
            <a:spLocks noChangeArrowheads="1"/>
          </p:cNvSpPr>
          <p:nvPr/>
        </p:nvSpPr>
        <p:spPr bwMode="auto">
          <a:xfrm>
            <a:off x="2260960" y="25908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6</a:t>
            </a:r>
          </a:p>
        </p:txBody>
      </p:sp>
      <p:sp>
        <p:nvSpPr>
          <p:cNvPr id="7196" name="Oval 43"/>
          <p:cNvSpPr>
            <a:spLocks noChangeArrowheads="1"/>
          </p:cNvSpPr>
          <p:nvPr/>
        </p:nvSpPr>
        <p:spPr bwMode="auto">
          <a:xfrm>
            <a:off x="1194160" y="318452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 smtClean="0">
                <a:latin typeface="+mj-lt"/>
              </a:rPr>
              <a:t>3</a:t>
            </a:r>
            <a:endParaRPr lang="en-US" sz="2400" i="0" dirty="0">
              <a:latin typeface="+mj-lt"/>
            </a:endParaRPr>
          </a:p>
        </p:txBody>
      </p:sp>
      <p:sp>
        <p:nvSpPr>
          <p:cNvPr id="7197" name="Oval 44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9</a:t>
            </a:r>
          </a:p>
        </p:txBody>
      </p:sp>
      <p:sp>
        <p:nvSpPr>
          <p:cNvPr id="7198" name="Oval 45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1</a:t>
            </a:r>
          </a:p>
        </p:txBody>
      </p:sp>
      <p:sp>
        <p:nvSpPr>
          <p:cNvPr id="7199" name="Oval 46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5</a:t>
            </a:r>
          </a:p>
        </p:txBody>
      </p:sp>
      <p:cxnSp>
        <p:nvCxnSpPr>
          <p:cNvPr id="7200" name="AutoShape 47"/>
          <p:cNvCxnSpPr>
            <a:cxnSpLocks noChangeShapeType="1"/>
            <a:stCxn id="7195" idx="3"/>
            <a:endCxn id="7196" idx="7"/>
          </p:cNvCxnSpPr>
          <p:nvPr/>
        </p:nvCxnSpPr>
        <p:spPr bwMode="auto">
          <a:xfrm flipH="1">
            <a:off x="1584405" y="2981045"/>
            <a:ext cx="743510" cy="27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48"/>
          <p:cNvCxnSpPr>
            <a:cxnSpLocks noChangeShapeType="1"/>
            <a:stCxn id="7195" idx="5"/>
            <a:endCxn id="7197" idx="1"/>
          </p:cNvCxnSpPr>
          <p:nvPr/>
        </p:nvCxnSpPr>
        <p:spPr bwMode="auto">
          <a:xfrm>
            <a:off x="2651205" y="2981045"/>
            <a:ext cx="539950" cy="27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49"/>
          <p:cNvCxnSpPr>
            <a:cxnSpLocks noChangeShapeType="1"/>
            <a:stCxn id="7196" idx="3"/>
            <a:endCxn id="7198" idx="0"/>
          </p:cNvCxnSpPr>
          <p:nvPr/>
        </p:nvCxnSpPr>
        <p:spPr bwMode="auto">
          <a:xfrm flipH="1">
            <a:off x="685800" y="3574770"/>
            <a:ext cx="575315" cy="311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AutoShape 50"/>
          <p:cNvCxnSpPr>
            <a:cxnSpLocks noChangeShapeType="1"/>
            <a:stCxn id="7196" idx="5"/>
            <a:endCxn id="7199" idx="0"/>
          </p:cNvCxnSpPr>
          <p:nvPr/>
        </p:nvCxnSpPr>
        <p:spPr bwMode="auto">
          <a:xfrm>
            <a:off x="1584405" y="3574770"/>
            <a:ext cx="396795" cy="311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4" name="Text Box 51"/>
          <p:cNvSpPr txBox="1">
            <a:spLocks noChangeArrowheads="1"/>
          </p:cNvSpPr>
          <p:nvPr/>
        </p:nvSpPr>
        <p:spPr bwMode="auto">
          <a:xfrm>
            <a:off x="1212850" y="287972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1</a:t>
            </a:r>
          </a:p>
        </p:txBody>
      </p:sp>
      <p:sp>
        <p:nvSpPr>
          <p:cNvPr id="7205" name="Text Box 52"/>
          <p:cNvSpPr txBox="1">
            <a:spLocks noChangeArrowheads="1"/>
          </p:cNvSpPr>
          <p:nvPr/>
        </p:nvSpPr>
        <p:spPr bwMode="auto">
          <a:xfrm>
            <a:off x="2600325" y="3571875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0</a:t>
            </a:r>
          </a:p>
        </p:txBody>
      </p:sp>
      <p:sp>
        <p:nvSpPr>
          <p:cNvPr id="7206" name="Oval 53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 smtClean="0">
                <a:latin typeface="+mj-lt"/>
              </a:rPr>
              <a:t>8</a:t>
            </a:r>
            <a:endParaRPr lang="en-US" sz="2400" i="0" dirty="0">
              <a:latin typeface="+mj-lt"/>
            </a:endParaRPr>
          </a:p>
        </p:txBody>
      </p:sp>
      <p:cxnSp>
        <p:nvCxnSpPr>
          <p:cNvPr id="7207" name="AutoShape 54"/>
          <p:cNvCxnSpPr>
            <a:cxnSpLocks noChangeShapeType="1"/>
            <a:stCxn id="7197" idx="3"/>
            <a:endCxn id="7206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8" name="Text Box 58"/>
          <p:cNvSpPr txBox="1">
            <a:spLocks noChangeArrowheads="1"/>
          </p:cNvSpPr>
          <p:nvPr/>
        </p:nvSpPr>
        <p:spPr bwMode="auto">
          <a:xfrm>
            <a:off x="6080125" y="44196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0</a:t>
            </a:r>
          </a:p>
        </p:txBody>
      </p:sp>
      <p:sp>
        <p:nvSpPr>
          <p:cNvPr id="7209" name="Oval 59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+mj-lt"/>
              </a:rPr>
              <a:t>7</a:t>
            </a:r>
          </a:p>
        </p:txBody>
      </p:sp>
      <p:cxnSp>
        <p:nvCxnSpPr>
          <p:cNvPr id="7210" name="AutoShape 60"/>
          <p:cNvCxnSpPr>
            <a:cxnSpLocks noChangeShapeType="1"/>
            <a:stCxn id="7181" idx="3"/>
            <a:endCxn id="7209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1" name="AutoShape 64"/>
          <p:cNvSpPr>
            <a:spLocks noChangeArrowheads="1"/>
          </p:cNvSpPr>
          <p:nvPr/>
        </p:nvSpPr>
        <p:spPr bwMode="auto">
          <a:xfrm>
            <a:off x="7220751" y="2212687"/>
            <a:ext cx="1443024" cy="584775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 i="0">
                <a:latin typeface="+mj-lt"/>
              </a:rPr>
              <a:t>balance factor </a:t>
            </a:r>
          </a:p>
          <a:p>
            <a:pPr algn="ctr"/>
            <a:r>
              <a:rPr lang="en-US" sz="1600" i="0">
                <a:latin typeface="+mj-lt"/>
              </a:rPr>
              <a:t>1-(-1) = 2</a:t>
            </a:r>
          </a:p>
        </p:txBody>
      </p:sp>
      <p:sp>
        <p:nvSpPr>
          <p:cNvPr id="7212" name="Line 65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 i="0">
              <a:latin typeface="+mj-lt"/>
            </a:endParaRPr>
          </a:p>
        </p:txBody>
      </p:sp>
      <p:sp>
        <p:nvSpPr>
          <p:cNvPr id="7213" name="Text Box 66"/>
          <p:cNvSpPr txBox="1">
            <a:spLocks noChangeArrowheads="1"/>
          </p:cNvSpPr>
          <p:nvPr/>
        </p:nvSpPr>
        <p:spPr bwMode="auto">
          <a:xfrm>
            <a:off x="7613650" y="3505200"/>
            <a:ext cx="410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+mj-lt"/>
              </a:rPr>
              <a:t>-1</a:t>
            </a:r>
          </a:p>
        </p:txBody>
      </p:sp>
      <p:sp>
        <p:nvSpPr>
          <p:cNvPr id="7214" name="Text Box 67"/>
          <p:cNvSpPr txBox="1">
            <a:spLocks noChangeArrowheads="1"/>
          </p:cNvSpPr>
          <p:nvPr/>
        </p:nvSpPr>
        <p:spPr bwMode="auto">
          <a:xfrm>
            <a:off x="1905000" y="1905000"/>
            <a:ext cx="144982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0">
                <a:latin typeface="+mn-lt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Tree </a:t>
            </a:r>
            <a:r>
              <a:rPr lang="en-US" dirty="0" smtClean="0"/>
              <a:t>B </a:t>
            </a:r>
            <a:r>
              <a:rPr lang="en-US" dirty="0"/>
              <a:t>(AVL)</a:t>
            </a:r>
          </a:p>
        </p:txBody>
      </p:sp>
      <p:sp>
        <p:nvSpPr>
          <p:cNvPr id="7215" name="Text Box 68"/>
          <p:cNvSpPr txBox="1">
            <a:spLocks noChangeArrowheads="1"/>
          </p:cNvSpPr>
          <p:nvPr/>
        </p:nvSpPr>
        <p:spPr bwMode="auto">
          <a:xfrm>
            <a:off x="4876800" y="1905000"/>
            <a:ext cx="182973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i="0">
                <a:latin typeface="+mn-lt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Tree </a:t>
            </a:r>
            <a:r>
              <a:rPr lang="en-US" dirty="0" smtClean="0"/>
              <a:t>C </a:t>
            </a:r>
            <a:r>
              <a:rPr lang="en-US" dirty="0"/>
              <a:t>(not AVL)</a:t>
            </a:r>
          </a:p>
        </p:txBody>
      </p:sp>
    </p:spTree>
    <p:extLst>
      <p:ext uri="{BB962C8B-B14F-4D97-AF65-F5344CB8AC3E}">
        <p14:creationId xmlns:p14="http://schemas.microsoft.com/office/powerpoint/2010/main" val="7047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/>
      <p:bldP spid="7177" grpId="0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9" grpId="0"/>
      <p:bldP spid="7190" grpId="0" animBg="1"/>
      <p:bldP spid="7191" grpId="0"/>
      <p:bldP spid="7192" grpId="0"/>
      <p:bldP spid="7193" grpId="0"/>
      <p:bldP spid="7194" grpId="0"/>
      <p:bldP spid="7195" grpId="0" animBg="1"/>
      <p:bldP spid="7196" grpId="0" animBg="1"/>
      <p:bldP spid="7197" grpId="0" animBg="1"/>
      <p:bldP spid="7198" grpId="0" animBg="1"/>
      <p:bldP spid="7199" grpId="0" animBg="1"/>
      <p:bldP spid="7204" grpId="0"/>
      <p:bldP spid="7205" grpId="0"/>
      <p:bldP spid="7206" grpId="0" animBg="1"/>
      <p:bldP spid="7208" grpId="0"/>
      <p:bldP spid="7209" grpId="0" animBg="1"/>
      <p:bldP spid="7211" grpId="0" animBg="1"/>
      <p:bldP spid="7212" grpId="0" animBg="1"/>
      <p:bldP spid="7213" grpId="0"/>
      <p:bldP spid="7214" grpId="0" animBg="1"/>
      <p:bldP spid="72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Insert and Rotation in AVL Trees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548" y="1651379"/>
            <a:ext cx="8229600" cy="31492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So after the Insert, </a:t>
            </a:r>
            <a:r>
              <a:rPr lang="en-US" dirty="0" smtClean="0">
                <a:solidFill>
                  <a:srgbClr val="0000FF"/>
                </a:solidFill>
              </a:rPr>
              <a:t>go back up to the root node by node</a:t>
            </a:r>
            <a:r>
              <a:rPr lang="en-US" dirty="0" smtClean="0">
                <a:solidFill>
                  <a:schemeClr val="tx1"/>
                </a:solidFill>
              </a:rPr>
              <a:t>, updating heights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If a new balance factor (the difference </a:t>
            </a:r>
            <a:r>
              <a:rPr lang="en-US" dirty="0" err="1" smtClean="0">
                <a:solidFill>
                  <a:schemeClr val="tx1"/>
                </a:solidFill>
              </a:rPr>
              <a:t>h</a:t>
            </a:r>
            <a:r>
              <a:rPr lang="en-US" baseline="-25000" dirty="0" err="1" smtClean="0">
                <a:solidFill>
                  <a:schemeClr val="tx1"/>
                </a:solidFill>
              </a:rPr>
              <a:t>left</a:t>
            </a:r>
            <a:r>
              <a:rPr lang="en-US" dirty="0" err="1" smtClean="0">
                <a:solidFill>
                  <a:schemeClr val="tx1"/>
                </a:solidFill>
              </a:rPr>
              <a:t>-h</a:t>
            </a:r>
            <a:r>
              <a:rPr lang="en-US" baseline="-25000" dirty="0" err="1" smtClean="0">
                <a:solidFill>
                  <a:schemeClr val="tx1"/>
                </a:solidFill>
              </a:rPr>
              <a:t>right</a:t>
            </a:r>
            <a:r>
              <a:rPr lang="en-US" dirty="0" smtClean="0">
                <a:solidFill>
                  <a:schemeClr val="tx1"/>
                </a:solidFill>
              </a:rPr>
              <a:t>) is 2 or –2, </a:t>
            </a:r>
            <a:r>
              <a:rPr lang="en-US" dirty="0" smtClean="0">
                <a:solidFill>
                  <a:srgbClr val="0000FF"/>
                </a:solidFill>
              </a:rPr>
              <a:t>adjust tree by </a:t>
            </a:r>
            <a:r>
              <a:rPr lang="en-US" i="1" dirty="0" smtClean="0">
                <a:solidFill>
                  <a:srgbClr val="0000FF"/>
                </a:solidFill>
              </a:rPr>
              <a:t>rotation</a:t>
            </a:r>
            <a:r>
              <a:rPr lang="en-US" dirty="0" smtClean="0">
                <a:solidFill>
                  <a:srgbClr val="0000FF"/>
                </a:solidFill>
              </a:rPr>
              <a:t> around the node</a:t>
            </a:r>
          </a:p>
        </p:txBody>
      </p:sp>
    </p:spTree>
    <p:extLst>
      <p:ext uri="{BB962C8B-B14F-4D97-AF65-F5344CB8AC3E}">
        <p14:creationId xmlns:p14="http://schemas.microsoft.com/office/powerpoint/2010/main" val="18209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Single Rotation in an AVL Tree</a:t>
            </a:r>
          </a:p>
        </p:txBody>
      </p:sp>
      <p:sp>
        <p:nvSpPr>
          <p:cNvPr id="9221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22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23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24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25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26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27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 smtClean="0">
                <a:latin typeface="Times New Roman" panose="02020603050405020304" pitchFamily="18" charset="0"/>
              </a:rPr>
              <a:t>3</a:t>
            </a:r>
            <a:endParaRPr lang="en-US" sz="2400" i="0" dirty="0">
              <a:latin typeface="Times New Roman" panose="02020603050405020304" pitchFamily="18" charset="0"/>
            </a:endParaRPr>
          </a:p>
        </p:txBody>
      </p:sp>
      <p:sp>
        <p:nvSpPr>
          <p:cNvPr id="9228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29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30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1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9232" name="AutoShape 67"/>
          <p:cNvCxnSpPr>
            <a:cxnSpLocks noChangeShapeType="1"/>
            <a:stCxn id="9226" idx="3"/>
            <a:endCxn id="9227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68"/>
          <p:cNvCxnSpPr>
            <a:cxnSpLocks noChangeShapeType="1"/>
            <a:stCxn id="9226" idx="5"/>
            <a:endCxn id="9228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69"/>
          <p:cNvCxnSpPr>
            <a:cxnSpLocks noChangeShapeType="1"/>
            <a:stCxn id="9227" idx="3"/>
            <a:endCxn id="9230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70"/>
          <p:cNvCxnSpPr>
            <a:cxnSpLocks noChangeShapeType="1"/>
            <a:stCxn id="9227" idx="5"/>
            <a:endCxn id="9231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71"/>
          <p:cNvCxnSpPr>
            <a:cxnSpLocks noChangeShapeType="1"/>
            <a:stCxn id="9228" idx="3"/>
            <a:endCxn id="9229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8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39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9240" name="AutoShape 75"/>
          <p:cNvCxnSpPr>
            <a:cxnSpLocks noChangeShapeType="1"/>
            <a:stCxn id="9229" idx="3"/>
            <a:endCxn id="9239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solidFill>
                  <a:srgbClr val="FF66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2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solidFill>
                  <a:srgbClr val="FF66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43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4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45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6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47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 smtClean="0">
                <a:latin typeface="Times New Roman" panose="02020603050405020304" pitchFamily="18" charset="0"/>
              </a:rPr>
              <a:t>3</a:t>
            </a:r>
            <a:endParaRPr lang="en-US" sz="2400" i="0" dirty="0">
              <a:latin typeface="Times New Roman" panose="02020603050405020304" pitchFamily="18" charset="0"/>
            </a:endParaRPr>
          </a:p>
        </p:txBody>
      </p:sp>
      <p:sp>
        <p:nvSpPr>
          <p:cNvPr id="9248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solidFill>
                  <a:srgbClr val="FF66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49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solidFill>
                  <a:srgbClr val="FF66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50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51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9252" name="AutoShape 88"/>
          <p:cNvCxnSpPr>
            <a:cxnSpLocks noChangeShapeType="1"/>
            <a:stCxn id="9246" idx="3"/>
            <a:endCxn id="9247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89"/>
          <p:cNvCxnSpPr>
            <a:cxnSpLocks noChangeShapeType="1"/>
            <a:stCxn id="9246" idx="5"/>
            <a:endCxn id="9249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90"/>
          <p:cNvCxnSpPr>
            <a:cxnSpLocks noChangeShapeType="1"/>
            <a:stCxn id="9247" idx="3"/>
            <a:endCxn id="9250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91"/>
          <p:cNvCxnSpPr>
            <a:cxnSpLocks noChangeShapeType="1"/>
            <a:stCxn id="9247" idx="5"/>
            <a:endCxn id="9251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92"/>
          <p:cNvCxnSpPr>
            <a:cxnSpLocks noChangeShapeType="1"/>
            <a:stCxn id="9248" idx="0"/>
            <a:endCxn id="9249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58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solidFill>
                  <a:srgbClr val="FF66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59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>
                <a:solidFill>
                  <a:srgbClr val="FF6600"/>
                </a:solidFill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9260" name="AutoShape 96"/>
          <p:cNvCxnSpPr>
            <a:cxnSpLocks noChangeShapeType="1"/>
            <a:stCxn id="9249" idx="3"/>
            <a:endCxn id="9259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1" name="Oval 97"/>
          <p:cNvSpPr>
            <a:spLocks noChangeArrowheads="1"/>
          </p:cNvSpPr>
          <p:nvPr/>
        </p:nvSpPr>
        <p:spPr bwMode="auto">
          <a:xfrm rot="-27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6326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Insertions in AVL Trees</a:t>
            </a: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488681" y="1499003"/>
            <a:ext cx="8277367" cy="430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lvl="1" indent="-27305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>
                <a:latin typeface="+mn-lt"/>
                <a:ea typeface="ＭＳ Ｐゴシック" pitchFamily="27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latin typeface="+mn-lt"/>
                <a:ea typeface="ＭＳ Ｐゴシック" pitchFamily="27" charset="-128"/>
              </a:defRPr>
            </a:lvl3pPr>
            <a:lvl4pPr indent="-228600">
              <a:spcBef>
                <a:spcPts val="400"/>
              </a:spcBef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>
                <a:latin typeface="+mn-lt"/>
                <a:ea typeface="ＭＳ Ｐゴシック" pitchFamily="27" charset="-128"/>
              </a:defRPr>
            </a:lvl4pPr>
            <a:lvl5pPr indent="-228600">
              <a:spcBef>
                <a:spcPts val="400"/>
              </a:spcBef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>
                <a:latin typeface="+mn-lt"/>
                <a:ea typeface="ＭＳ Ｐゴシック" pitchFamily="27" charset="-128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i="0" dirty="0"/>
              <a:t>Let the node that </a:t>
            </a:r>
            <a:r>
              <a:rPr lang="en-US" i="0" dirty="0">
                <a:solidFill>
                  <a:srgbClr val="C00000"/>
                </a:solidFill>
              </a:rPr>
              <a:t>needs rebalancing be </a:t>
            </a:r>
            <a:r>
              <a:rPr lang="en-US" i="0" dirty="0">
                <a:solidFill>
                  <a:srgbClr val="C00000"/>
                </a:solidFill>
                <a:sym typeface="Symbol" panose="05050102010706020507" pitchFamily="18" charset="2"/>
              </a:rPr>
              <a:t></a:t>
            </a:r>
            <a:r>
              <a:rPr lang="en-US" i="0" dirty="0">
                <a:sym typeface="Symbol" panose="05050102010706020507" pitchFamily="18" charset="2"/>
              </a:rPr>
              <a:t>.</a:t>
            </a:r>
          </a:p>
          <a:p>
            <a:r>
              <a:rPr lang="en-US" i="0" dirty="0" smtClean="0">
                <a:sym typeface="Symbol" panose="05050102010706020507" pitchFamily="18" charset="2"/>
              </a:rPr>
              <a:t>There </a:t>
            </a:r>
            <a:r>
              <a:rPr lang="en-US" i="0" dirty="0">
                <a:sym typeface="Symbol" panose="05050102010706020507" pitchFamily="18" charset="2"/>
              </a:rPr>
              <a:t>are 4 </a:t>
            </a:r>
            <a:r>
              <a:rPr lang="en-US" i="0" dirty="0" smtClean="0">
                <a:sym typeface="Symbol" panose="05050102010706020507" pitchFamily="18" charset="2"/>
              </a:rPr>
              <a:t>cases:</a:t>
            </a:r>
          </a:p>
          <a:p>
            <a:pPr lvl="1"/>
            <a:r>
              <a:rPr lang="en-US" sz="2800" i="0" dirty="0" smtClean="0">
                <a:solidFill>
                  <a:srgbClr val="0066FF"/>
                </a:solidFill>
                <a:sym typeface="Symbol" panose="05050102010706020507" pitchFamily="18" charset="2"/>
              </a:rPr>
              <a:t>Outside </a:t>
            </a:r>
            <a:r>
              <a:rPr lang="en-US" sz="2800" i="0" dirty="0">
                <a:solidFill>
                  <a:srgbClr val="0066FF"/>
                </a:solidFill>
                <a:sym typeface="Symbol" panose="05050102010706020507" pitchFamily="18" charset="2"/>
              </a:rPr>
              <a:t>Cases (require single rotation) </a:t>
            </a:r>
            <a:r>
              <a:rPr lang="en-US" sz="2800" i="0" dirty="0" smtClean="0">
                <a:solidFill>
                  <a:srgbClr val="0066FF"/>
                </a:solidFill>
                <a:sym typeface="Symbol" panose="05050102010706020507" pitchFamily="18" charset="2"/>
              </a:rPr>
              <a:t>:</a:t>
            </a:r>
          </a:p>
          <a:p>
            <a:pPr lvl="2"/>
            <a:r>
              <a:rPr lang="en-US" sz="2400" i="0" dirty="0" smtClean="0">
                <a:sym typeface="Symbol" panose="05050102010706020507" pitchFamily="18" charset="2"/>
              </a:rPr>
              <a:t>Insertion </a:t>
            </a:r>
            <a:r>
              <a:rPr lang="en-US" sz="2400" i="0" dirty="0">
                <a:sym typeface="Symbol" panose="05050102010706020507" pitchFamily="18" charset="2"/>
              </a:rPr>
              <a:t>into left subtree of left child of </a:t>
            </a:r>
            <a:r>
              <a:rPr lang="en-US" sz="2400" i="0" dirty="0" smtClean="0">
                <a:sym typeface="Symbol" panose="05050102010706020507" pitchFamily="18" charset="2"/>
              </a:rPr>
              <a:t>.</a:t>
            </a:r>
          </a:p>
          <a:p>
            <a:pPr lvl="2"/>
            <a:r>
              <a:rPr lang="en-US" sz="2400" i="0" dirty="0" smtClean="0">
                <a:sym typeface="Symbol" panose="05050102010706020507" pitchFamily="18" charset="2"/>
              </a:rPr>
              <a:t>Insertion </a:t>
            </a:r>
            <a:r>
              <a:rPr lang="en-US" sz="2400" i="0" dirty="0">
                <a:sym typeface="Symbol" panose="05050102010706020507" pitchFamily="18" charset="2"/>
              </a:rPr>
              <a:t>into right subtree of right child of </a:t>
            </a:r>
            <a:r>
              <a:rPr lang="en-US" sz="2400" i="0" dirty="0" smtClean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sz="2800" i="0" dirty="0">
                <a:solidFill>
                  <a:srgbClr val="0066FF"/>
                </a:solidFill>
                <a:sym typeface="Symbol" panose="05050102010706020507" pitchFamily="18" charset="2"/>
              </a:rPr>
              <a:t>Inside Cases (require double rotation) :</a:t>
            </a:r>
          </a:p>
          <a:p>
            <a:pPr lvl="2"/>
            <a:r>
              <a:rPr lang="en-US" sz="2400" i="0" dirty="0">
                <a:sym typeface="Symbol" panose="05050102010706020507" pitchFamily="18" charset="2"/>
              </a:rPr>
              <a:t>Insertion into right subtree of left child of </a:t>
            </a:r>
          </a:p>
          <a:p>
            <a:pPr lvl="2"/>
            <a:r>
              <a:rPr lang="en-US" sz="2400" i="0" dirty="0">
                <a:sym typeface="Symbol" panose="05050102010706020507" pitchFamily="18" charset="2"/>
              </a:rPr>
              <a:t>Insertion into left subtree of right child of .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914400" y="5384169"/>
            <a:ext cx="7086600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0" dirty="0">
                <a:solidFill>
                  <a:schemeClr val="bg1"/>
                </a:solidFill>
                <a:latin typeface="+mj-lt"/>
              </a:rPr>
              <a:t>The rebalancing is performed through </a:t>
            </a:r>
            <a:r>
              <a:rPr lang="en-US" sz="2400" i="0" dirty="0" smtClean="0">
                <a:solidFill>
                  <a:schemeClr val="bg1"/>
                </a:solidFill>
                <a:latin typeface="+mj-lt"/>
              </a:rPr>
              <a:t>four separate </a:t>
            </a:r>
            <a:r>
              <a:rPr lang="en-US" sz="2400" i="0" dirty="0">
                <a:solidFill>
                  <a:schemeClr val="bg1"/>
                </a:solidFill>
                <a:latin typeface="+mj-lt"/>
              </a:rPr>
              <a:t>rotation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8965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4038" y="1692275"/>
            <a:ext cx="6248400" cy="4038600"/>
            <a:chOff x="554038" y="1692275"/>
            <a:chExt cx="6248400" cy="4038600"/>
          </a:xfrm>
        </p:grpSpPr>
        <p:sp>
          <p:nvSpPr>
            <p:cNvPr id="11268" name="Oval 2"/>
            <p:cNvSpPr>
              <a:spLocks noChangeArrowheads="1"/>
            </p:cNvSpPr>
            <p:nvPr/>
          </p:nvSpPr>
          <p:spPr bwMode="auto">
            <a:xfrm>
              <a:off x="3906838" y="1692275"/>
              <a:ext cx="838200" cy="838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>
                <a:latin typeface="Book Antiqua" panose="02040602050305030304" pitchFamily="18" charset="0"/>
              </a:endParaRPr>
            </a:p>
          </p:txBody>
        </p:sp>
        <p:sp>
          <p:nvSpPr>
            <p:cNvPr id="11270" name="Oval 4"/>
            <p:cNvSpPr>
              <a:spLocks noChangeArrowheads="1"/>
            </p:cNvSpPr>
            <p:nvPr/>
          </p:nvSpPr>
          <p:spPr bwMode="auto">
            <a:xfrm>
              <a:off x="2230438" y="3063875"/>
              <a:ext cx="838200" cy="838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>
                <a:latin typeface="Book Antiqua" panose="02040602050305030304" pitchFamily="18" charset="0"/>
              </a:endParaRPr>
            </a:p>
          </p:txBody>
        </p:sp>
        <p:sp>
          <p:nvSpPr>
            <p:cNvPr id="11273" name="AutoShape 7"/>
            <p:cNvSpPr>
              <a:spLocks noChangeArrowheads="1"/>
            </p:cNvSpPr>
            <p:nvPr/>
          </p:nvSpPr>
          <p:spPr bwMode="auto">
            <a:xfrm>
              <a:off x="554038" y="4435475"/>
              <a:ext cx="1600200" cy="12954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>
                <a:latin typeface="Book Antiqua" panose="02040602050305030304" pitchFamily="18" charset="0"/>
              </a:endParaRPr>
            </a:p>
          </p:txBody>
        </p:sp>
        <p:sp>
          <p:nvSpPr>
            <p:cNvPr id="11276" name="AutoShape 10"/>
            <p:cNvSpPr>
              <a:spLocks noChangeArrowheads="1"/>
            </p:cNvSpPr>
            <p:nvPr/>
          </p:nvSpPr>
          <p:spPr bwMode="auto">
            <a:xfrm>
              <a:off x="3221038" y="4511675"/>
              <a:ext cx="1524000" cy="12192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>
                <a:latin typeface="Book Antiqua" panose="02040602050305030304" pitchFamily="18" charset="0"/>
              </a:endParaRPr>
            </a:p>
          </p:txBody>
        </p:sp>
        <p:sp>
          <p:nvSpPr>
            <p:cNvPr id="11278" name="AutoShape 12"/>
            <p:cNvSpPr>
              <a:spLocks noChangeArrowheads="1"/>
            </p:cNvSpPr>
            <p:nvPr/>
          </p:nvSpPr>
          <p:spPr bwMode="auto">
            <a:xfrm>
              <a:off x="5202238" y="3521075"/>
              <a:ext cx="1600200" cy="12954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>
                <a:latin typeface="Book Antiqua" panose="02040602050305030304" pitchFamily="18" charset="0"/>
              </a:endParaRPr>
            </a:p>
          </p:txBody>
        </p:sp>
      </p:grp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4135438" y="15398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459038" y="29876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cxnSp>
        <p:nvCxnSpPr>
          <p:cNvPr id="11272" name="AutoShape 6"/>
          <p:cNvCxnSpPr>
            <a:cxnSpLocks noChangeShapeType="1"/>
            <a:stCxn id="11268" idx="3"/>
            <a:endCxn id="11270" idx="7"/>
          </p:cNvCxnSpPr>
          <p:nvPr/>
        </p:nvCxnSpPr>
        <p:spPr bwMode="auto">
          <a:xfrm flipH="1">
            <a:off x="2946400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AutoShape 8"/>
          <p:cNvCxnSpPr>
            <a:cxnSpLocks noChangeShapeType="1"/>
            <a:stCxn id="11270" idx="3"/>
            <a:endCxn id="11273" idx="0"/>
          </p:cNvCxnSpPr>
          <p:nvPr/>
        </p:nvCxnSpPr>
        <p:spPr bwMode="auto">
          <a:xfrm flipH="1">
            <a:off x="1354138" y="3779838"/>
            <a:ext cx="998537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1087438" y="48926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3678238" y="48926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5735638" y="38258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11280" name="AutoShape 14"/>
          <p:cNvCxnSpPr>
            <a:cxnSpLocks noChangeShapeType="1"/>
            <a:stCxn id="11270" idx="5"/>
            <a:endCxn id="11276" idx="0"/>
          </p:cNvCxnSpPr>
          <p:nvPr/>
        </p:nvCxnSpPr>
        <p:spPr bwMode="auto">
          <a:xfrm>
            <a:off x="2946400" y="3779838"/>
            <a:ext cx="1036638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5"/>
          <p:cNvCxnSpPr>
            <a:cxnSpLocks noChangeShapeType="1"/>
            <a:stCxn id="11268" idx="5"/>
            <a:endCxn id="11278" idx="0"/>
          </p:cNvCxnSpPr>
          <p:nvPr/>
        </p:nvCxnSpPr>
        <p:spPr bwMode="auto">
          <a:xfrm>
            <a:off x="4622800" y="2408238"/>
            <a:ext cx="1379538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Text Box 18"/>
          <p:cNvSpPr txBox="1">
            <a:spLocks noChangeArrowheads="1"/>
          </p:cNvSpPr>
          <p:nvPr/>
        </p:nvSpPr>
        <p:spPr bwMode="auto">
          <a:xfrm>
            <a:off x="641350" y="1754188"/>
            <a:ext cx="2198294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+mj-lt"/>
              </a:rPr>
              <a:t>Consider a valid</a:t>
            </a:r>
          </a:p>
          <a:p>
            <a:r>
              <a:rPr lang="en-US" sz="2400" i="0" dirty="0">
                <a:solidFill>
                  <a:schemeClr val="bg1"/>
                </a:solidFill>
                <a:latin typeface="+mj-lt"/>
              </a:rPr>
              <a:t>AVL subtree</a:t>
            </a:r>
          </a:p>
        </p:txBody>
      </p:sp>
      <p:sp>
        <p:nvSpPr>
          <p:cNvPr id="11285" name="Rectangle 19"/>
          <p:cNvSpPr>
            <a:spLocks noChangeArrowheads="1"/>
          </p:cNvSpPr>
          <p:nvPr/>
        </p:nvSpPr>
        <p:spPr bwMode="auto">
          <a:xfrm>
            <a:off x="657439" y="441325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Outside Case 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1752600" y="419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162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98713" y="1719263"/>
            <a:ext cx="4306887" cy="3576637"/>
            <a:chOff x="2398713" y="1719263"/>
            <a:chExt cx="4306887" cy="3576637"/>
          </a:xfrm>
        </p:grpSpPr>
        <p:sp>
          <p:nvSpPr>
            <p:cNvPr id="12292" name="Oval 2"/>
            <p:cNvSpPr>
              <a:spLocks noChangeArrowheads="1"/>
            </p:cNvSpPr>
            <p:nvPr/>
          </p:nvSpPr>
          <p:spPr bwMode="auto">
            <a:xfrm>
              <a:off x="3978275" y="1719263"/>
              <a:ext cx="788988" cy="742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2294" name="Oval 4"/>
            <p:cNvSpPr>
              <a:spLocks noChangeArrowheads="1"/>
            </p:cNvSpPr>
            <p:nvPr/>
          </p:nvSpPr>
          <p:spPr bwMode="auto">
            <a:xfrm>
              <a:off x="2398713" y="2933700"/>
              <a:ext cx="790575" cy="742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2300" name="AutoShape 10"/>
            <p:cNvSpPr>
              <a:spLocks noChangeArrowheads="1"/>
            </p:cNvSpPr>
            <p:nvPr/>
          </p:nvSpPr>
          <p:spPr bwMode="auto">
            <a:xfrm>
              <a:off x="3332163" y="4216400"/>
              <a:ext cx="1435100" cy="10795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5197475" y="3338513"/>
              <a:ext cx="1508125" cy="114776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4224338" y="1666101"/>
            <a:ext cx="48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800" i="0" dirty="0"/>
              <a:t>j</a:t>
            </a:r>
            <a:endParaRPr lang="en-US" sz="2400" i="0" dirty="0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 dirty="0"/>
              <a:t>k</a:t>
            </a:r>
            <a:endParaRPr lang="en-US" sz="2800" i="0" dirty="0"/>
          </a:p>
        </p:txBody>
      </p:sp>
      <p:cxnSp>
        <p:nvCxnSpPr>
          <p:cNvPr id="12296" name="AutoShape 6"/>
          <p:cNvCxnSpPr>
            <a:cxnSpLocks noChangeShapeType="1"/>
            <a:stCxn id="12292" idx="3"/>
            <a:endCxn id="12294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cxnSp>
        <p:nvCxnSpPr>
          <p:cNvPr id="12298" name="AutoShape 8"/>
          <p:cNvCxnSpPr>
            <a:cxnSpLocks noChangeShapeType="1"/>
            <a:stCxn id="12294" idx="3"/>
            <a:endCxn id="12297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2301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12304" name="AutoShape 14"/>
          <p:cNvCxnSpPr>
            <a:cxnSpLocks noChangeShapeType="1"/>
            <a:stCxn id="12294" idx="5"/>
            <a:endCxn id="12300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5"/>
          <p:cNvCxnSpPr>
            <a:cxnSpLocks noChangeShapeType="1"/>
            <a:stCxn id="12292" idx="5"/>
            <a:endCxn id="12302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19"/>
          <p:cNvSpPr txBox="1">
            <a:spLocks noChangeArrowheads="1"/>
          </p:cNvSpPr>
          <p:nvPr/>
        </p:nvSpPr>
        <p:spPr bwMode="auto">
          <a:xfrm>
            <a:off x="5373144" y="1235127"/>
            <a:ext cx="3502882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i="0">
                <a:solidFill>
                  <a:schemeClr val="bg1"/>
                </a:solidFill>
                <a:latin typeface="+mj-lt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into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destroys the AVL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property at node j</a:t>
            </a:r>
          </a:p>
        </p:txBody>
      </p:sp>
      <p:sp>
        <p:nvSpPr>
          <p:cNvPr id="12310" name="Rectangle 20"/>
          <p:cNvSpPr>
            <a:spLocks noChangeArrowheads="1"/>
          </p:cNvSpPr>
          <p:nvPr/>
        </p:nvSpPr>
        <p:spPr bwMode="auto">
          <a:xfrm>
            <a:off x="533400" y="494508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Outside Case </a:t>
            </a:r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h+1</a:t>
            </a:r>
          </a:p>
        </p:txBody>
      </p:sp>
      <p:sp>
        <p:nvSpPr>
          <p:cNvPr id="12313" name="Text Box 26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487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56811" y="1719263"/>
            <a:ext cx="4306887" cy="3576637"/>
            <a:chOff x="2456811" y="1719263"/>
            <a:chExt cx="4306887" cy="3576637"/>
          </a:xfrm>
        </p:grpSpPr>
        <p:sp>
          <p:nvSpPr>
            <p:cNvPr id="13316" name="Oval 2"/>
            <p:cNvSpPr>
              <a:spLocks noChangeArrowheads="1"/>
            </p:cNvSpPr>
            <p:nvPr/>
          </p:nvSpPr>
          <p:spPr bwMode="auto">
            <a:xfrm>
              <a:off x="4036373" y="1719263"/>
              <a:ext cx="788988" cy="742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2456811" y="2933700"/>
              <a:ext cx="790575" cy="742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3324" name="AutoShape 10"/>
            <p:cNvSpPr>
              <a:spLocks noChangeArrowheads="1"/>
            </p:cNvSpPr>
            <p:nvPr/>
          </p:nvSpPr>
          <p:spPr bwMode="auto">
            <a:xfrm>
              <a:off x="3390261" y="4216400"/>
              <a:ext cx="1435100" cy="10795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3326" name="AutoShape 12"/>
            <p:cNvSpPr>
              <a:spLocks noChangeArrowheads="1"/>
            </p:cNvSpPr>
            <p:nvPr/>
          </p:nvSpPr>
          <p:spPr bwMode="auto">
            <a:xfrm>
              <a:off x="5255573" y="3338513"/>
              <a:ext cx="1508125" cy="114776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cxnSp>
        <p:nvCxnSpPr>
          <p:cNvPr id="13320" name="AutoShape 6"/>
          <p:cNvCxnSpPr>
            <a:cxnSpLocks noChangeShapeType="1"/>
            <a:stCxn id="13316" idx="3"/>
            <a:endCxn id="13318" idx="7"/>
          </p:cNvCxnSpPr>
          <p:nvPr/>
        </p:nvCxnSpPr>
        <p:spPr bwMode="auto">
          <a:xfrm flipH="1">
            <a:off x="3131609" y="2353410"/>
            <a:ext cx="1020309" cy="68909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cxnSp>
        <p:nvCxnSpPr>
          <p:cNvPr id="13322" name="AutoShape 8"/>
          <p:cNvCxnSpPr>
            <a:cxnSpLocks noChangeShapeType="1"/>
            <a:stCxn id="13318" idx="3"/>
            <a:endCxn id="13321" idx="0"/>
          </p:cNvCxnSpPr>
          <p:nvPr/>
        </p:nvCxnSpPr>
        <p:spPr bwMode="auto">
          <a:xfrm flipH="1">
            <a:off x="1574007" y="3567847"/>
            <a:ext cx="998581" cy="58029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3327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13328" name="AutoShape 14"/>
          <p:cNvCxnSpPr>
            <a:cxnSpLocks noChangeShapeType="1"/>
            <a:stCxn id="13318" idx="5"/>
            <a:endCxn id="13324" idx="0"/>
          </p:cNvCxnSpPr>
          <p:nvPr/>
        </p:nvCxnSpPr>
        <p:spPr bwMode="auto">
          <a:xfrm>
            <a:off x="3131609" y="3567847"/>
            <a:ext cx="976202" cy="64855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5"/>
          <p:cNvCxnSpPr>
            <a:cxnSpLocks noChangeShapeType="1"/>
            <a:stCxn id="13316" idx="5"/>
            <a:endCxn id="13326" idx="0"/>
          </p:cNvCxnSpPr>
          <p:nvPr/>
        </p:nvCxnSpPr>
        <p:spPr bwMode="auto">
          <a:xfrm>
            <a:off x="4709816" y="2353410"/>
            <a:ext cx="1299820" cy="9851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Text Box 19"/>
          <p:cNvSpPr txBox="1">
            <a:spLocks noChangeArrowheads="1"/>
          </p:cNvSpPr>
          <p:nvPr/>
        </p:nvSpPr>
        <p:spPr bwMode="auto">
          <a:xfrm>
            <a:off x="6314685" y="2236291"/>
            <a:ext cx="268721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>
                <a:latin typeface="+mj-lt"/>
              </a:rPr>
              <a:t>Do a “right rotation”</a:t>
            </a:r>
          </a:p>
        </p:txBody>
      </p:sp>
      <p:sp>
        <p:nvSpPr>
          <p:cNvPr id="13334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Outside Case </a:t>
            </a:r>
          </a:p>
        </p:txBody>
      </p:sp>
      <p:sp>
        <p:nvSpPr>
          <p:cNvPr id="13335" name="Freeform 21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>
              <a:gd name="T0" fmla="*/ 0 w 639"/>
              <a:gd name="T1" fmla="*/ 1014413 h 579"/>
              <a:gd name="T2" fmla="*/ 317411 w 639"/>
              <a:gd name="T3" fmla="*/ 154177 h 579"/>
              <a:gd name="T4" fmla="*/ 1200150 w 639"/>
              <a:gd name="T5" fmla="*/ 91104 h 579"/>
              <a:gd name="T6" fmla="*/ 0 60000 65536"/>
              <a:gd name="T7" fmla="*/ 0 60000 65536"/>
              <a:gd name="T8" fmla="*/ 0 60000 65536"/>
              <a:gd name="T9" fmla="*/ 0 w 639"/>
              <a:gd name="T10" fmla="*/ 0 h 579"/>
              <a:gd name="T11" fmla="*/ 639 w 639"/>
              <a:gd name="T12" fmla="*/ 579 h 5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13336" name="Oval 22"/>
          <p:cNvSpPr>
            <a:spLocks noChangeArrowheads="1"/>
          </p:cNvSpPr>
          <p:nvPr/>
        </p:nvSpPr>
        <p:spPr bwMode="auto">
          <a:xfrm rot="-2100000">
            <a:off x="1828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3338" name="Text Box 28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h+1</a:t>
            </a:r>
          </a:p>
        </p:txBody>
      </p:sp>
      <p:sp>
        <p:nvSpPr>
          <p:cNvPr id="13339" name="Text Box 29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255573" y="1423660"/>
            <a:ext cx="3752761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pPr algn="l"/>
            <a:r>
              <a:rPr lang="en-US" sz="1800" dirty="0">
                <a:latin typeface="Courier New" panose="02070309020205020404" pitchFamily="49" charset="0"/>
              </a:rPr>
              <a:t>Inserting into </a:t>
            </a:r>
            <a:r>
              <a:rPr lang="en-US" sz="1800" dirty="0" smtClean="0">
                <a:latin typeface="Courier New" panose="02070309020205020404" pitchFamily="49" charset="0"/>
              </a:rPr>
              <a:t>X destroys the AVL property at node </a:t>
            </a:r>
            <a:r>
              <a:rPr lang="en-US" sz="1800" dirty="0">
                <a:latin typeface="Courier New" panose="02070309020205020404" pitchFamily="49" charset="0"/>
              </a:rPr>
              <a:t>j </a:t>
            </a:r>
          </a:p>
        </p:txBody>
      </p:sp>
    </p:spTree>
    <p:extLst>
      <p:ext uri="{BB962C8B-B14F-4D97-AF65-F5344CB8AC3E}">
        <p14:creationId xmlns:p14="http://schemas.microsoft.com/office/powerpoint/2010/main" val="2398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98713" y="1719263"/>
            <a:ext cx="4306887" cy="3576637"/>
            <a:chOff x="2398713" y="1719263"/>
            <a:chExt cx="4306887" cy="3576637"/>
          </a:xfrm>
        </p:grpSpPr>
        <p:sp>
          <p:nvSpPr>
            <p:cNvPr id="14340" name="Oval 2"/>
            <p:cNvSpPr>
              <a:spLocks noChangeArrowheads="1"/>
            </p:cNvSpPr>
            <p:nvPr/>
          </p:nvSpPr>
          <p:spPr bwMode="auto">
            <a:xfrm>
              <a:off x="3978275" y="1719263"/>
              <a:ext cx="788988" cy="742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4342" name="Oval 4"/>
            <p:cNvSpPr>
              <a:spLocks noChangeArrowheads="1"/>
            </p:cNvSpPr>
            <p:nvPr/>
          </p:nvSpPr>
          <p:spPr bwMode="auto">
            <a:xfrm>
              <a:off x="2398713" y="2933700"/>
              <a:ext cx="790575" cy="742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4347" name="AutoShape 9"/>
            <p:cNvSpPr>
              <a:spLocks noChangeArrowheads="1"/>
            </p:cNvSpPr>
            <p:nvPr/>
          </p:nvSpPr>
          <p:spPr bwMode="auto">
            <a:xfrm>
              <a:off x="3332163" y="4216400"/>
              <a:ext cx="1435100" cy="10795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4349" name="AutoShape 11"/>
            <p:cNvSpPr>
              <a:spLocks noChangeArrowheads="1"/>
            </p:cNvSpPr>
            <p:nvPr/>
          </p:nvSpPr>
          <p:spPr bwMode="auto">
            <a:xfrm>
              <a:off x="5197475" y="3338513"/>
              <a:ext cx="1508125" cy="114776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cxnSp>
        <p:nvCxnSpPr>
          <p:cNvPr id="14345" name="AutoShape 7"/>
          <p:cNvCxnSpPr>
            <a:cxnSpLocks noChangeShapeType="1"/>
            <a:stCxn id="14342" idx="3"/>
            <a:endCxn id="14344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14351" name="AutoShape 13"/>
          <p:cNvCxnSpPr>
            <a:cxnSpLocks noChangeShapeType="1"/>
            <a:stCxn id="14340" idx="5"/>
            <a:endCxn id="14349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5295900" y="1887538"/>
            <a:ext cx="268721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Do a “right rotation”</a:t>
            </a: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Single right rotation</a:t>
            </a:r>
          </a:p>
        </p:txBody>
      </p:sp>
      <p:cxnSp>
        <p:nvCxnSpPr>
          <p:cNvPr id="14357" name="AutoShape 20"/>
          <p:cNvCxnSpPr>
            <a:cxnSpLocks noChangeShapeType="1"/>
            <a:stCxn id="14340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/>
          <p:cNvCxnSpPr>
            <a:cxnSpLocks noChangeShapeType="1"/>
            <a:stCxn id="14342" idx="7"/>
            <a:endCxn id="14340" idx="3"/>
          </p:cNvCxnSpPr>
          <p:nvPr/>
        </p:nvCxnSpPr>
        <p:spPr bwMode="auto">
          <a:xfrm flipV="1">
            <a:off x="3073400" y="2352675"/>
            <a:ext cx="1020763" cy="6905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3465513" y="2475103"/>
            <a:ext cx="381000" cy="381000"/>
            <a:chOff x="3429000" y="2514600"/>
            <a:chExt cx="381000" cy="381000"/>
          </a:xfrm>
        </p:grpSpPr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3429000" y="2590800"/>
              <a:ext cx="38100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>
              <a:off x="3429000" y="2514600"/>
              <a:ext cx="304800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</p:grpSp>
      <p:cxnSp>
        <p:nvCxnSpPr>
          <p:cNvPr id="14361" name="AutoShape 25"/>
          <p:cNvCxnSpPr>
            <a:cxnSpLocks noChangeShapeType="1"/>
            <a:stCxn id="14342" idx="5"/>
            <a:endCxn id="14347" idx="0"/>
          </p:cNvCxnSpPr>
          <p:nvPr/>
        </p:nvCxnSpPr>
        <p:spPr bwMode="auto">
          <a:xfrm>
            <a:off x="3073400" y="3567113"/>
            <a:ext cx="976313" cy="6492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4" name="Text Box 3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4365" name="Text Box 33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h+1</a:t>
            </a:r>
          </a:p>
        </p:txBody>
      </p:sp>
      <p:sp>
        <p:nvSpPr>
          <p:cNvPr id="14366" name="Text Box 34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01053" y="3633125"/>
            <a:ext cx="381000" cy="381000"/>
            <a:chOff x="3429000" y="2514600"/>
            <a:chExt cx="381000" cy="381000"/>
          </a:xfrm>
        </p:grpSpPr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3429000" y="2590800"/>
              <a:ext cx="38100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H="1">
              <a:off x="3429000" y="2514600"/>
              <a:ext cx="304800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</p:grpSp>
    </p:spTree>
    <p:extLst>
      <p:ext uri="{BB962C8B-B14F-4D97-AF65-F5344CB8AC3E}">
        <p14:creationId xmlns:p14="http://schemas.microsoft.com/office/powerpoint/2010/main" val="42638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5900" y="1874838"/>
            <a:ext cx="3960813" cy="3567112"/>
            <a:chOff x="2755900" y="1874838"/>
            <a:chExt cx="3960813" cy="3567112"/>
          </a:xfrm>
        </p:grpSpPr>
        <p:sp>
          <p:nvSpPr>
            <p:cNvPr id="15364" name="Oval 2"/>
            <p:cNvSpPr>
              <a:spLocks noChangeArrowheads="1"/>
            </p:cNvSpPr>
            <p:nvPr/>
          </p:nvSpPr>
          <p:spPr bwMode="auto">
            <a:xfrm>
              <a:off x="4572000" y="2895600"/>
              <a:ext cx="788988" cy="742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5400" i="0"/>
                <a:t>j</a:t>
              </a:r>
              <a:endParaRPr lang="en-US" sz="2400" i="0"/>
            </a:p>
          </p:txBody>
        </p:sp>
        <p:sp>
          <p:nvSpPr>
            <p:cNvPr id="15365" name="Oval 4"/>
            <p:cNvSpPr>
              <a:spLocks noChangeArrowheads="1"/>
            </p:cNvSpPr>
            <p:nvPr/>
          </p:nvSpPr>
          <p:spPr bwMode="auto">
            <a:xfrm>
              <a:off x="2755900" y="1874838"/>
              <a:ext cx="790575" cy="742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5369" name="AutoShape 8"/>
            <p:cNvSpPr>
              <a:spLocks noChangeArrowheads="1"/>
            </p:cNvSpPr>
            <p:nvPr/>
          </p:nvSpPr>
          <p:spPr bwMode="auto">
            <a:xfrm>
              <a:off x="3321050" y="4362450"/>
              <a:ext cx="1435100" cy="10795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5371" name="AutoShape 10"/>
            <p:cNvSpPr>
              <a:spLocks noChangeArrowheads="1"/>
            </p:cNvSpPr>
            <p:nvPr/>
          </p:nvSpPr>
          <p:spPr bwMode="auto">
            <a:xfrm>
              <a:off x="5208588" y="4287838"/>
              <a:ext cx="1508125" cy="114776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882900" y="1774825"/>
            <a:ext cx="481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077913" y="4503738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729038" y="4619625"/>
            <a:ext cx="4841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5667375" y="4503738"/>
            <a:ext cx="48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341209" y="1334780"/>
            <a:ext cx="4648200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pPr algn="r"/>
            <a:r>
              <a:rPr lang="en-US" dirty="0"/>
              <a:t>“Right rotation” done!</a:t>
            </a:r>
          </a:p>
          <a:p>
            <a:pPr algn="r"/>
            <a:r>
              <a:rPr lang="en-US" dirty="0"/>
              <a:t>(“Left rotation” is </a:t>
            </a:r>
            <a:r>
              <a:rPr lang="en-US" dirty="0" smtClean="0"/>
              <a:t>mirror symmetric)</a:t>
            </a:r>
            <a:endParaRPr lang="en-US" dirty="0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33400" y="386771"/>
            <a:ext cx="794543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Outside Case Completed</a:t>
            </a:r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V="1">
            <a:off x="1327150" y="2487613"/>
            <a:ext cx="1527175" cy="1014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 i="0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4037013" y="3546475"/>
            <a:ext cx="657225" cy="82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 i="0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 i="0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149145" y="5684838"/>
            <a:ext cx="4189993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AVL property has been restored!</a:t>
            </a:r>
          </a:p>
        </p:txBody>
      </p:sp>
      <p:cxnSp>
        <p:nvCxnSpPr>
          <p:cNvPr id="15381" name="AutoShape 21"/>
          <p:cNvCxnSpPr>
            <a:cxnSpLocks noChangeShapeType="1"/>
            <a:stCxn id="15365" idx="5"/>
            <a:endCxn id="15364" idx="0"/>
          </p:cNvCxnSpPr>
          <p:nvPr/>
        </p:nvCxnSpPr>
        <p:spPr bwMode="auto">
          <a:xfrm>
            <a:off x="3430588" y="2508250"/>
            <a:ext cx="1536700" cy="387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Oval 23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5383" name="Text Box 28"/>
          <p:cNvSpPr txBox="1">
            <a:spLocks noChangeArrowheads="1"/>
          </p:cNvSpPr>
          <p:nvPr/>
        </p:nvSpPr>
        <p:spPr bwMode="auto">
          <a:xfrm>
            <a:off x="6172200" y="3962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5384" name="Text Box 29"/>
          <p:cNvSpPr txBox="1">
            <a:spLocks noChangeArrowheads="1"/>
          </p:cNvSpPr>
          <p:nvPr/>
        </p:nvSpPr>
        <p:spPr bwMode="auto">
          <a:xfrm>
            <a:off x="1600200" y="34290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h+1</a:t>
            </a:r>
          </a:p>
        </p:txBody>
      </p:sp>
      <p:sp>
        <p:nvSpPr>
          <p:cNvPr id="15385" name="Text Box 30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8903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05000" y="1752600"/>
            <a:ext cx="350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9pPr>
          </a:lstStyle>
          <a:p>
            <a:r>
              <a:rPr lang="en-US" i="0" smtClean="0"/>
              <a:t>AVL Trees</a:t>
            </a:r>
            <a:endParaRPr lang="en-US" i="0"/>
          </a:p>
        </p:txBody>
      </p:sp>
      <p:grpSp>
        <p:nvGrpSpPr>
          <p:cNvPr id="8" name="Group 402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9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cxnSp>
          <p:nvCxnSpPr>
            <p:cNvPr id="10" name="AutoShape 384"/>
            <p:cNvCxnSpPr>
              <a:cxnSpLocks noChangeShapeType="1"/>
              <a:stCxn id="15" idx="0"/>
              <a:endCxn id="9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385"/>
            <p:cNvCxnSpPr>
              <a:cxnSpLocks noChangeShapeType="1"/>
              <a:stCxn id="12" idx="7"/>
              <a:endCxn id="9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3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4" name="AutoShape 388"/>
            <p:cNvCxnSpPr>
              <a:cxnSpLocks noChangeShapeType="1"/>
              <a:stCxn id="13" idx="0"/>
              <a:endCxn id="12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6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7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8" name="AutoShape 392"/>
            <p:cNvCxnSpPr>
              <a:cxnSpLocks noChangeShapeType="1"/>
              <a:stCxn id="17" idx="0"/>
              <a:endCxn id="15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93"/>
            <p:cNvCxnSpPr>
              <a:cxnSpLocks noChangeShapeType="1"/>
              <a:stCxn id="16" idx="0"/>
              <a:endCxn id="15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21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3" name="AutoShape 397"/>
            <p:cNvCxnSpPr>
              <a:cxnSpLocks noChangeShapeType="1"/>
              <a:stCxn id="22" idx="0"/>
              <a:endCxn id="20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98"/>
            <p:cNvCxnSpPr>
              <a:cxnSpLocks noChangeShapeType="1"/>
              <a:stCxn id="21" idx="0"/>
              <a:endCxn id="20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399"/>
            <p:cNvCxnSpPr>
              <a:cxnSpLocks noChangeShapeType="1"/>
              <a:stCxn id="20" idx="0"/>
              <a:endCxn id="12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7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1692275"/>
            <a:ext cx="6248400" cy="4038600"/>
            <a:chOff x="609600" y="1692275"/>
            <a:chExt cx="6248400" cy="4038600"/>
          </a:xfrm>
        </p:grpSpPr>
        <p:sp>
          <p:nvSpPr>
            <p:cNvPr id="16388" name="Oval 2"/>
            <p:cNvSpPr>
              <a:spLocks noChangeArrowheads="1"/>
            </p:cNvSpPr>
            <p:nvPr/>
          </p:nvSpPr>
          <p:spPr bwMode="auto">
            <a:xfrm>
              <a:off x="3962400" y="1692275"/>
              <a:ext cx="838200" cy="838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6390" name="Oval 4"/>
            <p:cNvSpPr>
              <a:spLocks noChangeArrowheads="1"/>
            </p:cNvSpPr>
            <p:nvPr/>
          </p:nvSpPr>
          <p:spPr bwMode="auto">
            <a:xfrm>
              <a:off x="2286000" y="3063875"/>
              <a:ext cx="838200" cy="838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6393" name="AutoShape 7"/>
            <p:cNvSpPr>
              <a:spLocks noChangeArrowheads="1"/>
            </p:cNvSpPr>
            <p:nvPr/>
          </p:nvSpPr>
          <p:spPr bwMode="auto">
            <a:xfrm>
              <a:off x="609600" y="4435475"/>
              <a:ext cx="1600200" cy="12954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6396" name="AutoShape 10"/>
            <p:cNvSpPr>
              <a:spLocks noChangeArrowheads="1"/>
            </p:cNvSpPr>
            <p:nvPr/>
          </p:nvSpPr>
          <p:spPr bwMode="auto">
            <a:xfrm>
              <a:off x="3276600" y="4511675"/>
              <a:ext cx="1524000" cy="12192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6398" name="AutoShape 12"/>
            <p:cNvSpPr>
              <a:spLocks noChangeArrowheads="1"/>
            </p:cNvSpPr>
            <p:nvPr/>
          </p:nvSpPr>
          <p:spPr bwMode="auto">
            <a:xfrm>
              <a:off x="5257800" y="3521075"/>
              <a:ext cx="1600200" cy="12954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4191000" y="15398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2514600" y="29876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cxnSp>
        <p:nvCxnSpPr>
          <p:cNvPr id="16392" name="AutoShape 6"/>
          <p:cNvCxnSpPr>
            <a:cxnSpLocks noChangeShapeType="1"/>
            <a:stCxn id="16388" idx="3"/>
            <a:endCxn id="16390" idx="7"/>
          </p:cNvCxnSpPr>
          <p:nvPr/>
        </p:nvCxnSpPr>
        <p:spPr bwMode="auto">
          <a:xfrm flipH="1">
            <a:off x="3001963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8"/>
          <p:cNvCxnSpPr>
            <a:cxnSpLocks noChangeShapeType="1"/>
            <a:stCxn id="16390" idx="3"/>
            <a:endCxn id="16393" idx="0"/>
          </p:cNvCxnSpPr>
          <p:nvPr/>
        </p:nvCxnSpPr>
        <p:spPr bwMode="auto">
          <a:xfrm flipH="1">
            <a:off x="1409700" y="3779838"/>
            <a:ext cx="998538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1143000" y="48926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3733800" y="48926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5791200" y="3825875"/>
            <a:ext cx="511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16400" name="AutoShape 14"/>
          <p:cNvCxnSpPr>
            <a:cxnSpLocks noChangeShapeType="1"/>
            <a:stCxn id="16390" idx="5"/>
            <a:endCxn id="16396" idx="0"/>
          </p:cNvCxnSpPr>
          <p:nvPr/>
        </p:nvCxnSpPr>
        <p:spPr bwMode="auto">
          <a:xfrm>
            <a:off x="3001963" y="3779838"/>
            <a:ext cx="1036637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5"/>
          <p:cNvCxnSpPr>
            <a:cxnSpLocks noChangeShapeType="1"/>
            <a:stCxn id="16388" idx="5"/>
            <a:endCxn id="16398" idx="0"/>
          </p:cNvCxnSpPr>
          <p:nvPr/>
        </p:nvCxnSpPr>
        <p:spPr bwMode="auto">
          <a:xfrm>
            <a:off x="4678363" y="2408238"/>
            <a:ext cx="1379537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552734" y="457201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Inside Case </a:t>
            </a: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5029200" y="1277169"/>
            <a:ext cx="3764726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Consider a </a:t>
            </a:r>
            <a:r>
              <a:rPr lang="en-US" dirty="0" smtClean="0"/>
              <a:t>valid AVL </a:t>
            </a:r>
            <a:r>
              <a:rPr lang="en-US" dirty="0"/>
              <a:t>subtree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6248400" y="3352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4191000" y="419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1676400" y="4267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590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01800" y="1830388"/>
            <a:ext cx="5175250" cy="3230562"/>
            <a:chOff x="1701800" y="1830388"/>
            <a:chExt cx="5175250" cy="3230562"/>
          </a:xfrm>
        </p:grpSpPr>
        <p:sp>
          <p:nvSpPr>
            <p:cNvPr id="17413" name="Oval 3"/>
            <p:cNvSpPr>
              <a:spLocks noChangeArrowheads="1"/>
            </p:cNvSpPr>
            <p:nvPr/>
          </p:nvSpPr>
          <p:spPr bwMode="auto">
            <a:xfrm>
              <a:off x="4478338" y="1830388"/>
              <a:ext cx="693737" cy="6699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3090863" y="2927350"/>
              <a:ext cx="693737" cy="6699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7418" name="AutoShape 8"/>
            <p:cNvSpPr>
              <a:spLocks noChangeArrowheads="1"/>
            </p:cNvSpPr>
            <p:nvPr/>
          </p:nvSpPr>
          <p:spPr bwMode="auto">
            <a:xfrm>
              <a:off x="1701800" y="4024313"/>
              <a:ext cx="1325563" cy="1036637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7423" name="AutoShape 13"/>
            <p:cNvSpPr>
              <a:spLocks noChangeArrowheads="1"/>
            </p:cNvSpPr>
            <p:nvPr/>
          </p:nvSpPr>
          <p:spPr bwMode="auto">
            <a:xfrm>
              <a:off x="5551488" y="3292475"/>
              <a:ext cx="1325562" cy="103663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31839" y="1331734"/>
            <a:ext cx="3752761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pPr algn="l"/>
            <a:r>
              <a:rPr lang="en-US" sz="1800" dirty="0">
                <a:latin typeface="Courier New" panose="02070309020205020404" pitchFamily="49" charset="0"/>
              </a:rPr>
              <a:t>Inserting into </a:t>
            </a:r>
            <a:r>
              <a:rPr lang="en-US" sz="1800" dirty="0" smtClean="0">
                <a:latin typeface="Courier New" panose="02070309020205020404" pitchFamily="49" charset="0"/>
              </a:rPr>
              <a:t>Y destroys the AVL property at node </a:t>
            </a:r>
            <a:r>
              <a:rPr lang="en-US" sz="1800" dirty="0">
                <a:latin typeface="Courier New" panose="02070309020205020404" pitchFamily="49" charset="0"/>
              </a:rPr>
              <a:t>j 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cxnSp>
        <p:nvCxnSpPr>
          <p:cNvPr id="17417" name="AutoShape 7"/>
          <p:cNvCxnSpPr>
            <a:cxnSpLocks noChangeShapeType="1"/>
            <a:stCxn id="17413" idx="3"/>
            <a:endCxn id="17415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9"/>
          <p:cNvCxnSpPr>
            <a:cxnSpLocks noChangeShapeType="1"/>
            <a:stCxn id="17415" idx="3"/>
            <a:endCxn id="17418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7421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17422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7424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17425" name="AutoShape 15"/>
          <p:cNvCxnSpPr>
            <a:cxnSpLocks noChangeShapeType="1"/>
            <a:stCxn id="17415" idx="5"/>
            <a:endCxn id="17421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6"/>
          <p:cNvCxnSpPr>
            <a:cxnSpLocks noChangeShapeType="1"/>
            <a:stCxn id="17413" idx="5"/>
            <a:endCxn id="17423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Rectangle 20"/>
          <p:cNvSpPr>
            <a:spLocks noChangeArrowheads="1"/>
          </p:cNvSpPr>
          <p:nvPr/>
        </p:nvSpPr>
        <p:spPr bwMode="auto">
          <a:xfrm>
            <a:off x="609600" y="523449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Inside Case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935927" y="1819275"/>
            <a:ext cx="2688813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Does “right rotation”</a:t>
            </a:r>
          </a:p>
          <a:p>
            <a:r>
              <a:rPr lang="en-US" dirty="0"/>
              <a:t>restore balance?</a:t>
            </a:r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 rot="-210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h+1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49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3988" y="1755775"/>
            <a:ext cx="5341937" cy="3255963"/>
            <a:chOff x="1423988" y="1755775"/>
            <a:chExt cx="5341937" cy="3255963"/>
          </a:xfrm>
        </p:grpSpPr>
        <p:sp>
          <p:nvSpPr>
            <p:cNvPr id="18436" name="Oval 2"/>
            <p:cNvSpPr>
              <a:spLocks noChangeArrowheads="1"/>
            </p:cNvSpPr>
            <p:nvPr/>
          </p:nvSpPr>
          <p:spPr bwMode="auto">
            <a:xfrm>
              <a:off x="4643438" y="2676525"/>
              <a:ext cx="777875" cy="7556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8438" name="Oval 4"/>
            <p:cNvSpPr>
              <a:spLocks noChangeArrowheads="1"/>
            </p:cNvSpPr>
            <p:nvPr/>
          </p:nvSpPr>
          <p:spPr bwMode="auto">
            <a:xfrm>
              <a:off x="2979738" y="1755775"/>
              <a:ext cx="779462" cy="7556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8441" name="AutoShape 7"/>
            <p:cNvSpPr>
              <a:spLocks noChangeArrowheads="1"/>
            </p:cNvSpPr>
            <p:nvPr/>
          </p:nvSpPr>
          <p:spPr bwMode="auto">
            <a:xfrm>
              <a:off x="1423988" y="2992438"/>
              <a:ext cx="1450975" cy="1127125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8446" name="AutoShape 12"/>
            <p:cNvSpPr>
              <a:spLocks noChangeArrowheads="1"/>
            </p:cNvSpPr>
            <p:nvPr/>
          </p:nvSpPr>
          <p:spPr bwMode="auto">
            <a:xfrm>
              <a:off x="5280025" y="3844925"/>
              <a:ext cx="1485900" cy="116681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4856163" y="2482850"/>
            <a:ext cx="473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3114675" y="1665288"/>
            <a:ext cx="4746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cxnSp>
        <p:nvCxnSpPr>
          <p:cNvPr id="18440" name="AutoShape 6"/>
          <p:cNvCxnSpPr>
            <a:cxnSpLocks noChangeShapeType="1"/>
            <a:stCxn id="18436" idx="3"/>
            <a:endCxn id="18444" idx="0"/>
          </p:cNvCxnSpPr>
          <p:nvPr/>
        </p:nvCxnSpPr>
        <p:spPr bwMode="auto">
          <a:xfrm flipH="1">
            <a:off x="4006850" y="3322638"/>
            <a:ext cx="749300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8"/>
          <p:cNvCxnSpPr>
            <a:cxnSpLocks noChangeShapeType="1"/>
            <a:stCxn id="18438" idx="3"/>
            <a:endCxn id="18441" idx="0"/>
          </p:cNvCxnSpPr>
          <p:nvPr/>
        </p:nvCxnSpPr>
        <p:spPr bwMode="auto">
          <a:xfrm flipH="1">
            <a:off x="2149475" y="2401888"/>
            <a:ext cx="944563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1851025" y="3214688"/>
            <a:ext cx="4746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8444" name="AutoShape 10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3722688" y="4875213"/>
            <a:ext cx="4746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8447" name="Text Box 13"/>
          <p:cNvSpPr txBox="1">
            <a:spLocks noChangeArrowheads="1"/>
          </p:cNvSpPr>
          <p:nvPr/>
        </p:nvSpPr>
        <p:spPr bwMode="auto">
          <a:xfrm>
            <a:off x="5730875" y="4119563"/>
            <a:ext cx="4746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18448" name="AutoShape 14"/>
          <p:cNvCxnSpPr>
            <a:cxnSpLocks noChangeShapeType="1"/>
            <a:stCxn id="18436" idx="5"/>
            <a:endCxn id="18446" idx="0"/>
          </p:cNvCxnSpPr>
          <p:nvPr/>
        </p:nvCxnSpPr>
        <p:spPr bwMode="auto">
          <a:xfrm>
            <a:off x="5308600" y="3322638"/>
            <a:ext cx="714375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5"/>
          <p:cNvCxnSpPr>
            <a:cxnSpLocks noChangeShapeType="1"/>
            <a:stCxn id="18438" idx="5"/>
            <a:endCxn id="18436" idx="1"/>
          </p:cNvCxnSpPr>
          <p:nvPr/>
        </p:nvCxnSpPr>
        <p:spPr bwMode="auto">
          <a:xfrm>
            <a:off x="3644900" y="2401888"/>
            <a:ext cx="1111250" cy="38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53" name="Text Box 19"/>
              <p:cNvSpPr txBox="1">
                <a:spLocks noChangeArrowheads="1"/>
              </p:cNvSpPr>
              <p:nvPr/>
            </p:nvSpPr>
            <p:spPr bwMode="auto">
              <a:xfrm>
                <a:off x="5580291" y="1168108"/>
                <a:ext cx="3475013" cy="120032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i="0">
                    <a:solidFill>
                      <a:schemeClr val="bg1"/>
                    </a:solidFill>
                    <a:latin typeface="+mj-lt"/>
                    <a:cs typeface="Courier New" panose="02070309020205020404" pitchFamily="49" charset="0"/>
                  </a:defRPr>
                </a:lvl1pPr>
                <a:lvl2pPr marL="742950" indent="-285750">
                  <a:defRPr sz="2000"/>
                </a:lvl2pPr>
                <a:lvl3pPr marL="1143000" indent="-228600">
                  <a:defRPr sz="2000"/>
                </a:lvl3pPr>
                <a:lvl4pPr marL="1600200" indent="-228600">
                  <a:defRPr sz="2000"/>
                </a:lvl4pPr>
                <a:lvl5pPr marL="2057400" indent="-228600">
                  <a:defRPr sz="2000"/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/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/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/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/>
                </a:lvl9pPr>
              </a:lstStyle>
              <a:p>
                <a:r>
                  <a:rPr lang="en-US" dirty="0"/>
                  <a:t>“Right rotation</a:t>
                </a:r>
                <a:r>
                  <a:rPr lang="en-US" dirty="0" smtClean="0"/>
                  <a:t>” does </a:t>
                </a:r>
                <a:r>
                  <a:rPr lang="en-US" dirty="0"/>
                  <a:t>not </a:t>
                </a:r>
                <a:r>
                  <a:rPr lang="en-US" dirty="0" smtClean="0"/>
                  <a:t>restore balance</a:t>
                </a:r>
                <a:r>
                  <a:rPr lang="en-US" dirty="0"/>
                  <a:t>… </a:t>
                </a:r>
                <a:endParaRPr lang="en-US" dirty="0" smtClean="0"/>
              </a:p>
              <a:p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out </a:t>
                </a:r>
                <a:r>
                  <a:rPr lang="en-US" dirty="0"/>
                  <a:t>of balance</a:t>
                </a:r>
              </a:p>
            </p:txBody>
          </p:sp>
        </mc:Choice>
        <mc:Fallback xmlns="">
          <p:sp>
            <p:nvSpPr>
              <p:cNvPr id="18453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291" y="1168108"/>
                <a:ext cx="3475013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4061" r="-5263" b="-10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54" name="Rectangle 20"/>
          <p:cNvSpPr>
            <a:spLocks noChangeArrowheads="1"/>
          </p:cNvSpPr>
          <p:nvPr/>
        </p:nvSpPr>
        <p:spPr bwMode="auto">
          <a:xfrm>
            <a:off x="569273" y="454879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Inside Case</a:t>
            </a:r>
          </a:p>
        </p:txBody>
      </p:sp>
      <p:sp>
        <p:nvSpPr>
          <p:cNvPr id="18455" name="Oval 21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6248400" y="3581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4191000" y="37338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h+1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2438400" y="2819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1906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01800" y="1830388"/>
            <a:ext cx="5175250" cy="3230562"/>
            <a:chOff x="1701800" y="1830388"/>
            <a:chExt cx="5175250" cy="3230562"/>
          </a:xfrm>
        </p:grpSpPr>
        <p:sp>
          <p:nvSpPr>
            <p:cNvPr id="19461" name="Oval 3"/>
            <p:cNvSpPr>
              <a:spLocks noChangeArrowheads="1"/>
            </p:cNvSpPr>
            <p:nvPr/>
          </p:nvSpPr>
          <p:spPr bwMode="auto">
            <a:xfrm>
              <a:off x="4478338" y="1830388"/>
              <a:ext cx="693737" cy="6699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3090863" y="2927350"/>
              <a:ext cx="693737" cy="66992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9466" name="AutoShape 8"/>
            <p:cNvSpPr>
              <a:spLocks noChangeArrowheads="1"/>
            </p:cNvSpPr>
            <p:nvPr/>
          </p:nvSpPr>
          <p:spPr bwMode="auto">
            <a:xfrm>
              <a:off x="1701800" y="4024313"/>
              <a:ext cx="1325563" cy="1036637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19471" name="AutoShape 13"/>
            <p:cNvSpPr>
              <a:spLocks noChangeArrowheads="1"/>
            </p:cNvSpPr>
            <p:nvPr/>
          </p:nvSpPr>
          <p:spPr bwMode="auto">
            <a:xfrm>
              <a:off x="5551488" y="3292475"/>
              <a:ext cx="1325562" cy="103663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283760" y="1418917"/>
            <a:ext cx="3187701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Consider the structure</a:t>
            </a:r>
          </a:p>
          <a:p>
            <a:r>
              <a:rPr lang="en-US" dirty="0"/>
              <a:t>of subtree Y…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cxnSp>
        <p:nvCxnSpPr>
          <p:cNvPr id="19465" name="AutoShape 7"/>
          <p:cNvCxnSpPr>
            <a:cxnSpLocks noChangeShapeType="1"/>
            <a:stCxn id="19461" idx="3"/>
            <a:endCxn id="19463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ShapeType="1"/>
            <a:stCxn id="19463" idx="3"/>
            <a:endCxn id="19466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19469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470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Y</a:t>
            </a:r>
            <a:endParaRPr lang="en-US" sz="2800" i="0"/>
          </a:p>
        </p:txBody>
      </p:sp>
      <p:sp>
        <p:nvSpPr>
          <p:cNvPr id="19472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19473" name="AutoShape 15"/>
          <p:cNvCxnSpPr>
            <a:cxnSpLocks noChangeShapeType="1"/>
            <a:stCxn id="19463" idx="5"/>
            <a:endCxn id="19469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6"/>
          <p:cNvCxnSpPr>
            <a:cxnSpLocks noChangeShapeType="1"/>
            <a:stCxn id="19461" idx="5"/>
            <a:endCxn id="19471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8" name="Rectangle 20"/>
          <p:cNvSpPr>
            <a:spLocks noChangeArrowheads="1"/>
          </p:cNvSpPr>
          <p:nvPr/>
        </p:nvSpPr>
        <p:spPr bwMode="auto">
          <a:xfrm>
            <a:off x="699093" y="468396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Inside Case</a:t>
            </a:r>
          </a:p>
        </p:txBody>
      </p:sp>
      <p:sp>
        <p:nvSpPr>
          <p:cNvPr id="19479" name="Text Box 21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h+1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914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0125" y="1695450"/>
            <a:ext cx="5686425" cy="3481388"/>
            <a:chOff x="1000125" y="1695450"/>
            <a:chExt cx="5686425" cy="3481388"/>
          </a:xfrm>
        </p:grpSpPr>
        <p:sp>
          <p:nvSpPr>
            <p:cNvPr id="20484" name="Oval 2"/>
            <p:cNvSpPr>
              <a:spLocks noChangeArrowheads="1"/>
            </p:cNvSpPr>
            <p:nvPr/>
          </p:nvSpPr>
          <p:spPr bwMode="auto">
            <a:xfrm>
              <a:off x="4051300" y="1695450"/>
              <a:ext cx="762000" cy="72231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0486" name="Oval 4"/>
            <p:cNvSpPr>
              <a:spLocks noChangeArrowheads="1"/>
            </p:cNvSpPr>
            <p:nvPr/>
          </p:nvSpPr>
          <p:spPr bwMode="auto">
            <a:xfrm>
              <a:off x="2525713" y="2878138"/>
              <a:ext cx="762000" cy="72231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0489" name="AutoShape 7"/>
            <p:cNvSpPr>
              <a:spLocks noChangeArrowheads="1"/>
            </p:cNvSpPr>
            <p:nvPr/>
          </p:nvSpPr>
          <p:spPr bwMode="auto">
            <a:xfrm>
              <a:off x="1000125" y="4060825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0494" name="AutoShape 12"/>
            <p:cNvSpPr>
              <a:spLocks noChangeArrowheads="1"/>
            </p:cNvSpPr>
            <p:nvPr/>
          </p:nvSpPr>
          <p:spPr bwMode="auto">
            <a:xfrm>
              <a:off x="5229225" y="3271838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cxnSp>
        <p:nvCxnSpPr>
          <p:cNvPr id="20488" name="AutoShape 6"/>
          <p:cNvCxnSpPr>
            <a:cxnSpLocks noChangeShapeType="1"/>
            <a:stCxn id="20484" idx="3"/>
            <a:endCxn id="20486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8"/>
          <p:cNvCxnSpPr>
            <a:cxnSpLocks noChangeShapeType="1"/>
            <a:stCxn id="20486" idx="3"/>
            <a:endCxn id="20489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20492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V</a:t>
            </a:r>
            <a:endParaRPr lang="en-US" sz="2800" i="0"/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20496" name="AutoShape 14"/>
          <p:cNvCxnSpPr>
            <a:cxnSpLocks noChangeShapeType="1"/>
            <a:stCxn id="20486" idx="5"/>
            <a:endCxn id="20503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5"/>
          <p:cNvCxnSpPr>
            <a:cxnSpLocks noChangeShapeType="1"/>
            <a:stCxn id="20484" idx="5"/>
            <a:endCxn id="20494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0502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W</a:t>
            </a:r>
            <a:endParaRPr lang="en-US" sz="2800" i="0"/>
          </a:p>
        </p:txBody>
      </p:sp>
      <p:sp>
        <p:nvSpPr>
          <p:cNvPr id="20503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0504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i</a:t>
            </a:r>
            <a:endParaRPr lang="en-US" sz="2800" i="0"/>
          </a:p>
        </p:txBody>
      </p:sp>
      <p:cxnSp>
        <p:nvCxnSpPr>
          <p:cNvPr id="20505" name="AutoShape 23"/>
          <p:cNvCxnSpPr>
            <a:cxnSpLocks noChangeShapeType="1"/>
            <a:stCxn id="20503" idx="3"/>
            <a:endCxn id="20492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4"/>
          <p:cNvCxnSpPr>
            <a:cxnSpLocks noChangeShapeType="1"/>
            <a:stCxn id="20503" idx="5"/>
            <a:endCxn id="20501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07" name="Text Box 25"/>
              <p:cNvSpPr txBox="1">
                <a:spLocks noChangeArrowheads="1"/>
              </p:cNvSpPr>
              <p:nvPr/>
            </p:nvSpPr>
            <p:spPr bwMode="auto">
              <a:xfrm>
                <a:off x="566913" y="1402473"/>
                <a:ext cx="2411237" cy="83099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i="0">
                    <a:solidFill>
                      <a:schemeClr val="bg1"/>
                    </a:solidFill>
                    <a:latin typeface="+mj-lt"/>
                    <a:cs typeface="Courier New" panose="02070309020205020404" pitchFamily="49" charset="0"/>
                  </a:defRPr>
                </a:lvl1pPr>
                <a:lvl2pPr marL="742950" indent="-285750">
                  <a:defRPr sz="2000"/>
                </a:lvl2pPr>
                <a:lvl3pPr marL="1143000" indent="-228600">
                  <a:defRPr sz="2000"/>
                </a:lvl3pPr>
                <a:lvl4pPr marL="1600200" indent="-228600">
                  <a:defRPr sz="2000"/>
                </a:lvl4pPr>
                <a:lvl5pPr marL="2057400" indent="-228600">
                  <a:defRPr sz="2000"/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/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/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/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/>
                </a:lvl9pPr>
              </a:lstStyle>
              <a:p>
                <a:r>
                  <a:rPr lang="en-US" dirty="0"/>
                  <a:t>Y =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</a:t>
                </a:r>
              </a:p>
              <a:p>
                <a:r>
                  <a:rPr lang="en-US" dirty="0"/>
                  <a:t>subtrees V and W</a:t>
                </a:r>
              </a:p>
            </p:txBody>
          </p:sp>
        </mc:Choice>
        <mc:Fallback xmlns="">
          <p:sp>
            <p:nvSpPr>
              <p:cNvPr id="20507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913" y="1402473"/>
                <a:ext cx="241123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3283" t="-5882" r="-3535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8" name="Rectangle 26"/>
          <p:cNvSpPr>
            <a:spLocks noChangeArrowheads="1"/>
          </p:cNvSpPr>
          <p:nvPr/>
        </p:nvSpPr>
        <p:spPr bwMode="auto">
          <a:xfrm>
            <a:off x="674688" y="496094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Inside Case</a:t>
            </a:r>
          </a:p>
        </p:txBody>
      </p:sp>
      <p:sp>
        <p:nvSpPr>
          <p:cNvPr id="20509" name="Text Box 27"/>
          <p:cNvSpPr txBox="1">
            <a:spLocks noChangeArrowheads="1"/>
          </p:cNvSpPr>
          <p:nvPr/>
        </p:nvSpPr>
        <p:spPr bwMode="auto">
          <a:xfrm>
            <a:off x="6019800" y="3048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4495800" y="39624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h+1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1981200" y="3962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3657600" y="4800600"/>
            <a:ext cx="1057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 or h-1</a:t>
            </a:r>
          </a:p>
        </p:txBody>
      </p:sp>
    </p:spTree>
    <p:extLst>
      <p:ext uri="{BB962C8B-B14F-4D97-AF65-F5344CB8AC3E}">
        <p14:creationId xmlns:p14="http://schemas.microsoft.com/office/powerpoint/2010/main" val="41654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0125" y="1695450"/>
            <a:ext cx="5686425" cy="3481388"/>
            <a:chOff x="1000125" y="1695450"/>
            <a:chExt cx="5686425" cy="3481388"/>
          </a:xfrm>
        </p:grpSpPr>
        <p:sp>
          <p:nvSpPr>
            <p:cNvPr id="21508" name="Oval 2"/>
            <p:cNvSpPr>
              <a:spLocks noChangeArrowheads="1"/>
            </p:cNvSpPr>
            <p:nvPr/>
          </p:nvSpPr>
          <p:spPr bwMode="auto">
            <a:xfrm>
              <a:off x="4051300" y="1695450"/>
              <a:ext cx="762000" cy="72231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2525713" y="2878138"/>
              <a:ext cx="762000" cy="72231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1513" name="AutoShape 7"/>
            <p:cNvSpPr>
              <a:spLocks noChangeArrowheads="1"/>
            </p:cNvSpPr>
            <p:nvPr/>
          </p:nvSpPr>
          <p:spPr bwMode="auto">
            <a:xfrm>
              <a:off x="1000125" y="4060825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1518" name="AutoShape 12"/>
            <p:cNvSpPr>
              <a:spLocks noChangeArrowheads="1"/>
            </p:cNvSpPr>
            <p:nvPr/>
          </p:nvSpPr>
          <p:spPr bwMode="auto">
            <a:xfrm>
              <a:off x="5229225" y="3271838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k</a:t>
            </a:r>
            <a:endParaRPr lang="en-US" sz="2800" i="0"/>
          </a:p>
        </p:txBody>
      </p:sp>
      <p:cxnSp>
        <p:nvCxnSpPr>
          <p:cNvPr id="21512" name="AutoShape 6"/>
          <p:cNvCxnSpPr>
            <a:cxnSpLocks noChangeShapeType="1"/>
            <a:stCxn id="21508" idx="3"/>
            <a:endCxn id="21510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8"/>
          <p:cNvCxnSpPr>
            <a:cxnSpLocks noChangeShapeType="1"/>
            <a:stCxn id="21510" idx="3"/>
            <a:endCxn id="21513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21516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V</a:t>
            </a:r>
            <a:endParaRPr lang="en-US" sz="2800" i="0"/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21520" name="AutoShape 14"/>
          <p:cNvCxnSpPr>
            <a:cxnSpLocks noChangeShapeType="1"/>
            <a:stCxn id="21510" idx="5"/>
            <a:endCxn id="21527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15"/>
          <p:cNvCxnSpPr>
            <a:cxnSpLocks noChangeShapeType="1"/>
            <a:stCxn id="21508" idx="5"/>
            <a:endCxn id="21518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1526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W</a:t>
            </a:r>
            <a:endParaRPr lang="en-US" sz="2800" i="0"/>
          </a:p>
        </p:txBody>
      </p:sp>
      <p:sp>
        <p:nvSpPr>
          <p:cNvPr id="21527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1528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i</a:t>
            </a:r>
            <a:endParaRPr lang="en-US" sz="2800" i="0"/>
          </a:p>
        </p:txBody>
      </p:sp>
      <p:cxnSp>
        <p:nvCxnSpPr>
          <p:cNvPr id="21529" name="AutoShape 23"/>
          <p:cNvCxnSpPr>
            <a:cxnSpLocks noChangeShapeType="1"/>
            <a:stCxn id="21527" idx="3"/>
            <a:endCxn id="21516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4"/>
          <p:cNvCxnSpPr>
            <a:cxnSpLocks noChangeShapeType="1"/>
            <a:stCxn id="21527" idx="5"/>
            <a:endCxn id="21525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AVL Insertion: Inside Case</a:t>
            </a:r>
          </a:p>
        </p:txBody>
      </p:sp>
      <p:sp>
        <p:nvSpPr>
          <p:cNvPr id="21532" name="Text Box 26"/>
          <p:cNvSpPr txBox="1">
            <a:spLocks noChangeArrowheads="1"/>
          </p:cNvSpPr>
          <p:nvPr/>
        </p:nvSpPr>
        <p:spPr bwMode="auto">
          <a:xfrm>
            <a:off x="5716999" y="1508717"/>
            <a:ext cx="3122201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We will do a left-right </a:t>
            </a:r>
          </a:p>
          <a:p>
            <a:r>
              <a:rPr lang="en-US" dirty="0"/>
              <a:t>“double rotation” . . .</a:t>
            </a:r>
          </a:p>
        </p:txBody>
      </p:sp>
      <p:sp>
        <p:nvSpPr>
          <p:cNvPr id="21533" name="Freeform 27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>
              <a:gd name="T0" fmla="*/ 735012 w 463"/>
              <a:gd name="T1" fmla="*/ 839788 h 529"/>
              <a:gd name="T2" fmla="*/ 579437 w 463"/>
              <a:gd name="T3" fmla="*/ 138113 h 529"/>
              <a:gd name="T4" fmla="*/ 0 w 463"/>
              <a:gd name="T5" fmla="*/ 15875 h 529"/>
              <a:gd name="T6" fmla="*/ 0 60000 65536"/>
              <a:gd name="T7" fmla="*/ 0 60000 65536"/>
              <a:gd name="T8" fmla="*/ 0 60000 65536"/>
              <a:gd name="T9" fmla="*/ 0 w 463"/>
              <a:gd name="T10" fmla="*/ 0 h 529"/>
              <a:gd name="T11" fmla="*/ 463 w 463"/>
              <a:gd name="T12" fmla="*/ 529 h 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1534" name="Freeform 28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>
              <a:gd name="T0" fmla="*/ 327025 w 515"/>
              <a:gd name="T1" fmla="*/ 825500 h 520"/>
              <a:gd name="T2" fmla="*/ 82550 w 515"/>
              <a:gd name="T3" fmla="*/ 144462 h 520"/>
              <a:gd name="T4" fmla="*/ 817562 w 515"/>
              <a:gd name="T5" fmla="*/ 0 h 520"/>
              <a:gd name="T6" fmla="*/ 0 60000 65536"/>
              <a:gd name="T7" fmla="*/ 0 60000 65536"/>
              <a:gd name="T8" fmla="*/ 0 60000 65536"/>
              <a:gd name="T9" fmla="*/ 0 w 515"/>
              <a:gd name="T10" fmla="*/ 0 h 520"/>
              <a:gd name="T11" fmla="*/ 515 w 515"/>
              <a:gd name="T12" fmla="*/ 520 h 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1535" name="Oval 30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 rot="-2100000">
            <a:off x="1981200" y="1828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1695450"/>
            <a:ext cx="6076950" cy="4373563"/>
            <a:chOff x="609600" y="1695450"/>
            <a:chExt cx="6076950" cy="4373563"/>
          </a:xfrm>
        </p:grpSpPr>
        <p:sp>
          <p:nvSpPr>
            <p:cNvPr id="22532" name="Oval 2"/>
            <p:cNvSpPr>
              <a:spLocks noChangeArrowheads="1"/>
            </p:cNvSpPr>
            <p:nvPr/>
          </p:nvSpPr>
          <p:spPr bwMode="auto">
            <a:xfrm>
              <a:off x="4051300" y="1695450"/>
              <a:ext cx="762000" cy="72231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2534" name="Oval 4"/>
            <p:cNvSpPr>
              <a:spLocks noChangeArrowheads="1"/>
            </p:cNvSpPr>
            <p:nvPr/>
          </p:nvSpPr>
          <p:spPr bwMode="auto">
            <a:xfrm>
              <a:off x="1828800" y="3779838"/>
              <a:ext cx="762000" cy="72231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5400" i="0"/>
                <a:t>k</a:t>
              </a:r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>
              <a:off x="609600" y="4953000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5229225" y="3271838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cxnSp>
        <p:nvCxnSpPr>
          <p:cNvPr id="22535" name="AutoShape 6"/>
          <p:cNvCxnSpPr>
            <a:cxnSpLocks noChangeShapeType="1"/>
            <a:stCxn id="22532" idx="3"/>
            <a:endCxn id="22549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34" idx="3"/>
            <a:endCxn id="22536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X</a:t>
            </a:r>
            <a:endParaRPr lang="en-US" sz="2800" i="0"/>
          </a:p>
        </p:txBody>
      </p: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5400" i="0"/>
              <a:t>V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22542" name="AutoShape 14"/>
          <p:cNvCxnSpPr>
            <a:cxnSpLocks noChangeShapeType="1"/>
            <a:stCxn id="22534" idx="5"/>
            <a:endCxn id="22539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5"/>
          <p:cNvCxnSpPr>
            <a:cxnSpLocks noChangeShapeType="1"/>
            <a:stCxn id="22532" idx="5"/>
            <a:endCxn id="22540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AutoShape 19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W</a:t>
            </a:r>
            <a:endParaRPr lang="en-US" sz="2800" i="0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5400" i="0"/>
              <a:t>i</a:t>
            </a:r>
          </a:p>
        </p:txBody>
      </p:sp>
      <p:cxnSp>
        <p:nvCxnSpPr>
          <p:cNvPr id="22550" name="AutoShape 24"/>
          <p:cNvCxnSpPr>
            <a:cxnSpLocks noChangeShapeType="1"/>
            <a:stCxn id="22549" idx="5"/>
            <a:endCxn id="22547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Rectangle 25"/>
          <p:cNvSpPr>
            <a:spLocks noChangeArrowheads="1"/>
          </p:cNvSpPr>
          <p:nvPr/>
        </p:nvSpPr>
        <p:spPr bwMode="auto">
          <a:xfrm>
            <a:off x="569269" y="467910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Double rotation : first rotation</a:t>
            </a:r>
          </a:p>
        </p:txBody>
      </p:sp>
      <p:sp>
        <p:nvSpPr>
          <p:cNvPr id="22552" name="Text Box 26"/>
          <p:cNvSpPr txBox="1">
            <a:spLocks noChangeArrowheads="1"/>
          </p:cNvSpPr>
          <p:nvPr/>
        </p:nvSpPr>
        <p:spPr bwMode="auto">
          <a:xfrm>
            <a:off x="5599599" y="1522644"/>
            <a:ext cx="2810641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left rotation complete</a:t>
            </a:r>
          </a:p>
        </p:txBody>
      </p:sp>
      <p:cxnSp>
        <p:nvCxnSpPr>
          <p:cNvPr id="22553" name="AutoShape 31"/>
          <p:cNvCxnSpPr>
            <a:cxnSpLocks noChangeShapeType="1"/>
            <a:stCxn id="22549" idx="3"/>
            <a:endCxn id="22534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4" name="Oval 34"/>
          <p:cNvSpPr>
            <a:spLocks noChangeArrowheads="1"/>
          </p:cNvSpPr>
          <p:nvPr/>
        </p:nvSpPr>
        <p:spPr bwMode="auto">
          <a:xfrm rot="-2100000">
            <a:off x="685800" y="2971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5024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1695450"/>
            <a:ext cx="6076950" cy="4373563"/>
            <a:chOff x="609600" y="1695450"/>
            <a:chExt cx="6076950" cy="4373563"/>
          </a:xfrm>
        </p:grpSpPr>
        <p:sp>
          <p:nvSpPr>
            <p:cNvPr id="23556" name="Oval 2"/>
            <p:cNvSpPr>
              <a:spLocks noChangeArrowheads="1"/>
            </p:cNvSpPr>
            <p:nvPr/>
          </p:nvSpPr>
          <p:spPr bwMode="auto">
            <a:xfrm>
              <a:off x="4051300" y="1695450"/>
              <a:ext cx="762000" cy="72231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3558" name="Oval 4"/>
            <p:cNvSpPr>
              <a:spLocks noChangeArrowheads="1"/>
            </p:cNvSpPr>
            <p:nvPr/>
          </p:nvSpPr>
          <p:spPr bwMode="auto">
            <a:xfrm>
              <a:off x="1828800" y="3779838"/>
              <a:ext cx="762000" cy="72231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5400" i="0"/>
                <a:t>k</a:t>
              </a:r>
            </a:p>
          </p:txBody>
        </p:sp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609600" y="4953000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3564" name="AutoShape 10"/>
            <p:cNvSpPr>
              <a:spLocks noChangeArrowheads="1"/>
            </p:cNvSpPr>
            <p:nvPr/>
          </p:nvSpPr>
          <p:spPr bwMode="auto">
            <a:xfrm>
              <a:off x="5229225" y="3271838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j</a:t>
            </a:r>
            <a:endParaRPr lang="en-US" sz="2800" i="0"/>
          </a:p>
        </p:txBody>
      </p:sp>
      <p:cxnSp>
        <p:nvCxnSpPr>
          <p:cNvPr id="23559" name="AutoShape 5"/>
          <p:cNvCxnSpPr>
            <a:cxnSpLocks noChangeShapeType="1"/>
            <a:stCxn id="23556" idx="3"/>
            <a:endCxn id="23573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7"/>
          <p:cNvCxnSpPr>
            <a:cxnSpLocks noChangeShapeType="1"/>
            <a:stCxn id="23558" idx="3"/>
            <a:endCxn id="23560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3563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5400" i="0"/>
              <a:t>V</a:t>
            </a:r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23566" name="AutoShape 12"/>
          <p:cNvCxnSpPr>
            <a:cxnSpLocks noChangeShapeType="1"/>
            <a:stCxn id="23558" idx="5"/>
            <a:endCxn id="23563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3"/>
          <p:cNvCxnSpPr>
            <a:cxnSpLocks noChangeShapeType="1"/>
            <a:stCxn id="23556" idx="5"/>
            <a:endCxn id="23564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AutoShape 17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3572" name="Text Box 18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W</a:t>
            </a:r>
            <a:endParaRPr lang="en-US" sz="2800" i="0"/>
          </a:p>
        </p:txBody>
      </p:sp>
      <p:sp>
        <p:nvSpPr>
          <p:cNvPr id="23573" name="Oval 19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5400" i="0"/>
              <a:t>i</a:t>
            </a:r>
          </a:p>
        </p:txBody>
      </p:sp>
      <p:cxnSp>
        <p:nvCxnSpPr>
          <p:cNvPr id="23574" name="AutoShape 20"/>
          <p:cNvCxnSpPr>
            <a:cxnSpLocks noChangeShapeType="1"/>
            <a:stCxn id="23573" idx="5"/>
            <a:endCxn id="23571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561181" y="507207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Double rotation : second rotation</a:t>
            </a:r>
          </a:p>
        </p:txBody>
      </p:sp>
      <p:cxnSp>
        <p:nvCxnSpPr>
          <p:cNvPr id="23576" name="AutoShape 23"/>
          <p:cNvCxnSpPr>
            <a:cxnSpLocks noChangeShapeType="1"/>
            <a:stCxn id="23573" idx="3"/>
            <a:endCxn id="23558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Oval 24"/>
          <p:cNvSpPr>
            <a:spLocks noChangeArrowheads="1"/>
          </p:cNvSpPr>
          <p:nvPr/>
        </p:nvSpPr>
        <p:spPr bwMode="auto">
          <a:xfrm rot="-2100000">
            <a:off x="1905000" y="19415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879306" y="1583397"/>
            <a:ext cx="3073983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Now do a right rotation</a:t>
            </a:r>
          </a:p>
        </p:txBody>
      </p:sp>
    </p:spTree>
    <p:extLst>
      <p:ext uri="{BB962C8B-B14F-4D97-AF65-F5344CB8AC3E}">
        <p14:creationId xmlns:p14="http://schemas.microsoft.com/office/powerpoint/2010/main" val="2540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773488"/>
            <a:ext cx="6076950" cy="2295525"/>
            <a:chOff x="609600" y="3773488"/>
            <a:chExt cx="6076950" cy="2295525"/>
          </a:xfrm>
        </p:grpSpPr>
        <p:sp>
          <p:nvSpPr>
            <p:cNvPr id="24580" name="Oval 2"/>
            <p:cNvSpPr>
              <a:spLocks noChangeArrowheads="1"/>
            </p:cNvSpPr>
            <p:nvPr/>
          </p:nvSpPr>
          <p:spPr bwMode="auto">
            <a:xfrm>
              <a:off x="4810125" y="3773488"/>
              <a:ext cx="762000" cy="72231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5400" i="0"/>
                <a:t>j</a:t>
              </a:r>
            </a:p>
          </p:txBody>
        </p:sp>
        <p:sp>
          <p:nvSpPr>
            <p:cNvPr id="24581" name="Oval 4"/>
            <p:cNvSpPr>
              <a:spLocks noChangeArrowheads="1"/>
            </p:cNvSpPr>
            <p:nvPr/>
          </p:nvSpPr>
          <p:spPr bwMode="auto">
            <a:xfrm>
              <a:off x="1828800" y="3779838"/>
              <a:ext cx="762000" cy="72231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5400" i="0"/>
                <a:t>k</a:t>
              </a:r>
            </a:p>
          </p:txBody>
        </p:sp>
        <p:sp>
          <p:nvSpPr>
            <p:cNvPr id="24582" name="AutoShape 6"/>
            <p:cNvSpPr>
              <a:spLocks noChangeArrowheads="1"/>
            </p:cNvSpPr>
            <p:nvPr/>
          </p:nvSpPr>
          <p:spPr bwMode="auto">
            <a:xfrm>
              <a:off x="609600" y="4953000"/>
              <a:ext cx="1455738" cy="111601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5229225" y="4906963"/>
              <a:ext cx="1457325" cy="11176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i="0"/>
            </a:p>
          </p:txBody>
        </p:sp>
      </p:grpSp>
      <p:cxnSp>
        <p:nvCxnSpPr>
          <p:cNvPr id="24583" name="AutoShape 7"/>
          <p:cNvCxnSpPr>
            <a:cxnSpLocks noChangeShapeType="1"/>
            <a:stCxn id="24581" idx="3"/>
            <a:endCxn id="24582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>
                <a:latin typeface="Times New Roman" panose="02020603050405020304" pitchFamily="18" charset="0"/>
              </a:rPr>
              <a:t>X</a:t>
            </a:r>
            <a:endParaRPr lang="en-US" sz="2800" i="0">
              <a:latin typeface="Times New Roman" panose="02020603050405020304" pitchFamily="18" charset="0"/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5400" i="0"/>
              <a:t>V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646738" y="5181600"/>
            <a:ext cx="46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Z</a:t>
            </a:r>
            <a:endParaRPr lang="en-US" sz="2800" i="0"/>
          </a:p>
        </p:txBody>
      </p:sp>
      <p:cxnSp>
        <p:nvCxnSpPr>
          <p:cNvPr id="24588" name="AutoShape 12"/>
          <p:cNvCxnSpPr>
            <a:cxnSpLocks noChangeShapeType="1"/>
            <a:stCxn id="24581" idx="5"/>
            <a:endCxn id="24585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/>
          <p:cNvCxnSpPr>
            <a:cxnSpLocks noChangeShapeType="1"/>
            <a:stCxn id="24580" idx="5"/>
            <a:endCxn id="24586" idx="0"/>
          </p:cNvCxnSpPr>
          <p:nvPr/>
        </p:nvCxnSpPr>
        <p:spPr bwMode="auto">
          <a:xfrm>
            <a:off x="5461000" y="4389438"/>
            <a:ext cx="496888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AutoShape 17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052888" y="5224463"/>
            <a:ext cx="463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5400" i="0"/>
              <a:t>W</a:t>
            </a:r>
            <a:endParaRPr lang="en-US" sz="2800" i="0"/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5400" i="0"/>
              <a:t>i</a:t>
            </a:r>
          </a:p>
        </p:txBody>
      </p:sp>
      <p:cxnSp>
        <p:nvCxnSpPr>
          <p:cNvPr id="24596" name="AutoShape 20"/>
          <p:cNvCxnSpPr>
            <a:cxnSpLocks noChangeShapeType="1"/>
            <a:stCxn id="24580" idx="3"/>
            <a:endCxn id="24593" idx="0"/>
          </p:cNvCxnSpPr>
          <p:nvPr/>
        </p:nvCxnSpPr>
        <p:spPr bwMode="auto">
          <a:xfrm flipH="1">
            <a:off x="4468813" y="4389438"/>
            <a:ext cx="452437" cy="487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i="0" dirty="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rPr>
              <a:t>Double rotation : second rotation</a:t>
            </a:r>
          </a:p>
        </p:txBody>
      </p:sp>
      <p:cxnSp>
        <p:nvCxnSpPr>
          <p:cNvPr id="24598" name="AutoShape 22"/>
          <p:cNvCxnSpPr>
            <a:cxnSpLocks noChangeShapeType="1"/>
            <a:stCxn id="24595" idx="3"/>
            <a:endCxn id="24581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6"/>
          <p:cNvCxnSpPr>
            <a:cxnSpLocks noChangeShapeType="1"/>
            <a:stCxn id="24580" idx="0"/>
            <a:endCxn id="24595" idx="5"/>
          </p:cNvCxnSpPr>
          <p:nvPr/>
        </p:nvCxnSpPr>
        <p:spPr bwMode="auto">
          <a:xfrm flipH="1" flipV="1">
            <a:off x="3852863" y="3511550"/>
            <a:ext cx="1338262" cy="261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Oval 27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601" name="Text Box 28"/>
          <p:cNvSpPr txBox="1">
            <a:spLocks noChangeArrowheads="1"/>
          </p:cNvSpPr>
          <p:nvPr/>
        </p:nvSpPr>
        <p:spPr bwMode="auto">
          <a:xfrm>
            <a:off x="5954077" y="1520820"/>
            <a:ext cx="2961323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right rotation complete</a:t>
            </a:r>
          </a:p>
        </p:txBody>
      </p:sp>
      <p:sp>
        <p:nvSpPr>
          <p:cNvPr id="24602" name="Text Box 29"/>
          <p:cNvSpPr txBox="1">
            <a:spLocks noChangeArrowheads="1"/>
          </p:cNvSpPr>
          <p:nvPr/>
        </p:nvSpPr>
        <p:spPr bwMode="auto">
          <a:xfrm>
            <a:off x="5469566" y="2063750"/>
            <a:ext cx="345440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i="0">
                <a:solidFill>
                  <a:schemeClr val="bg1"/>
                </a:solidFill>
                <a:latin typeface="+mj-lt"/>
                <a:cs typeface="Courier New" panose="02070309020205020404" pitchFamily="49" charset="0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Balance has </a:t>
            </a:r>
            <a:r>
              <a:rPr lang="en-US" dirty="0" smtClean="0"/>
              <a:t>been restored</a:t>
            </a:r>
            <a:endParaRPr lang="en-US" dirty="0"/>
          </a:p>
        </p:txBody>
      </p:sp>
      <p:sp>
        <p:nvSpPr>
          <p:cNvPr id="24603" name="Text Box 30"/>
          <p:cNvSpPr txBox="1">
            <a:spLocks noChangeArrowheads="1"/>
          </p:cNvSpPr>
          <p:nvPr/>
        </p:nvSpPr>
        <p:spPr bwMode="auto">
          <a:xfrm>
            <a:off x="61722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24604" name="Text Box 33"/>
          <p:cNvSpPr txBox="1">
            <a:spLocks noChangeArrowheads="1"/>
          </p:cNvSpPr>
          <p:nvPr/>
        </p:nvSpPr>
        <p:spPr bwMode="auto">
          <a:xfrm>
            <a:off x="914400" y="4648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</a:t>
            </a:r>
          </a:p>
        </p:txBody>
      </p:sp>
      <p:sp>
        <p:nvSpPr>
          <p:cNvPr id="24605" name="Text Box 34"/>
          <p:cNvSpPr txBox="1">
            <a:spLocks noChangeArrowheads="1"/>
          </p:cNvSpPr>
          <p:nvPr/>
        </p:nvSpPr>
        <p:spPr bwMode="auto">
          <a:xfrm>
            <a:off x="3276600" y="4724400"/>
            <a:ext cx="1057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/>
              <a:t>h or h-1</a:t>
            </a:r>
          </a:p>
        </p:txBody>
      </p:sp>
    </p:spTree>
    <p:extLst>
      <p:ext uri="{BB962C8B-B14F-4D97-AF65-F5344CB8AC3E}">
        <p14:creationId xmlns:p14="http://schemas.microsoft.com/office/powerpoint/2010/main" val="20251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4277"/>
            <a:ext cx="8153400" cy="99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924300" y="245369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>
              <a:latin typeface="Book Antiqua" panose="02040602050305030304" pitchFamily="18" charset="0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4305300" y="245369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>
              <a:latin typeface="Book Antiqua" panose="02040602050305030304" pitchFamily="18" charset="0"/>
            </a:endParaRP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3924300" y="207269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>
              <a:latin typeface="Book Antiqua" panose="02040602050305030304" pitchFamily="18" charset="0"/>
            </a:endParaRP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H="1">
            <a:off x="3695700" y="268229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 i="0">
              <a:latin typeface="Book Antiqua" panose="02040602050305030304" pitchFamily="18" charset="0"/>
            </a:endParaRPr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4533900" y="268229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 i="0">
              <a:latin typeface="Book Antiqua" panose="02040602050305030304" pitchFamily="18" charset="0"/>
            </a:endParaRPr>
          </a:p>
        </p:txBody>
      </p:sp>
      <p:sp>
        <p:nvSpPr>
          <p:cNvPr id="25610" name="Rectangle 8"/>
          <p:cNvSpPr>
            <a:spLocks noChangeArrowheads="1"/>
          </p:cNvSpPr>
          <p:nvPr/>
        </p:nvSpPr>
        <p:spPr bwMode="auto">
          <a:xfrm>
            <a:off x="3924300" y="169169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i="0">
              <a:latin typeface="Book Antiqua" panose="02040602050305030304" pitchFamily="18" charset="0"/>
            </a:endParaRP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4820346" y="1654484"/>
            <a:ext cx="1877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>
                <a:latin typeface="Book Antiqua" panose="02040602050305030304" pitchFamily="18" charset="0"/>
              </a:rPr>
              <a:t>balance (1,0,-1)</a:t>
            </a:r>
          </a:p>
        </p:txBody>
      </p:sp>
      <p:sp>
        <p:nvSpPr>
          <p:cNvPr id="25612" name="Text Box 10"/>
          <p:cNvSpPr txBox="1">
            <a:spLocks noChangeArrowheads="1"/>
          </p:cNvSpPr>
          <p:nvPr/>
        </p:nvSpPr>
        <p:spPr bwMode="auto">
          <a:xfrm>
            <a:off x="4820346" y="2076404"/>
            <a:ext cx="593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>
                <a:latin typeface="Book Antiqua" panose="02040602050305030304" pitchFamily="18" charset="0"/>
              </a:rPr>
              <a:t>key</a:t>
            </a:r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4822825" y="2464808"/>
            <a:ext cx="7360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Book Antiqua" panose="02040602050305030304" pitchFamily="18" charset="0"/>
              </a:rPr>
              <a:t>right</a:t>
            </a: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3238500" y="2453695"/>
            <a:ext cx="5517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>
                <a:latin typeface="Book Antiqua" panose="02040602050305030304" pitchFamily="18" charset="0"/>
              </a:rPr>
              <a:t>left</a:t>
            </a:r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762000" y="3604763"/>
            <a:ext cx="7696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i="0" dirty="0">
                <a:latin typeface="+mj-lt"/>
              </a:rPr>
              <a:t>No need to keep the height; just the difference in height</a:t>
            </a:r>
            <a:r>
              <a:rPr lang="en-US" sz="2400" i="0" dirty="0" smtClean="0">
                <a:latin typeface="+mj-lt"/>
              </a:rPr>
              <a:t>, i.e</a:t>
            </a:r>
            <a:r>
              <a:rPr lang="en-US" sz="2400" i="0" dirty="0">
                <a:latin typeface="+mj-lt"/>
              </a:rPr>
              <a:t>. the </a:t>
            </a:r>
            <a:r>
              <a:rPr lang="en-US" sz="2400" i="0" dirty="0">
                <a:solidFill>
                  <a:srgbClr val="0000FF"/>
                </a:solidFill>
                <a:latin typeface="+mj-lt"/>
              </a:rPr>
              <a:t>balance </a:t>
            </a:r>
            <a:r>
              <a:rPr lang="en-US" sz="2400" i="0" dirty="0">
                <a:latin typeface="+mj-lt"/>
              </a:rPr>
              <a:t>factor; this has to be modified on the path of insertion even if you don’t perform rotations</a:t>
            </a:r>
          </a:p>
          <a:p>
            <a:pPr>
              <a:spcBef>
                <a:spcPct val="50000"/>
              </a:spcBef>
            </a:pPr>
            <a:r>
              <a:rPr lang="en-US" sz="2400" i="0" dirty="0">
                <a:latin typeface="+mj-lt"/>
              </a:rPr>
              <a:t>Once you have performed a rotation (single or double) you won’t need to go back up the tree</a:t>
            </a:r>
          </a:p>
        </p:txBody>
      </p:sp>
    </p:spTree>
    <p:extLst>
      <p:ext uri="{BB962C8B-B14F-4D97-AF65-F5344CB8AC3E}">
        <p14:creationId xmlns:p14="http://schemas.microsoft.com/office/powerpoint/2010/main" val="32290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AVL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2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52400" y="1529734"/>
                <a:ext cx="4495800" cy="4114800"/>
              </a:xfrm>
            </p:spPr>
            <p:txBody>
              <a:bodyPr/>
              <a:lstStyle/>
              <a:p>
                <a:r>
                  <a:rPr lang="en-US" altLang="en-US" sz="2400" dirty="0" smtClean="0"/>
                  <a:t>An </a:t>
                </a:r>
                <a:r>
                  <a:rPr lang="en-US" altLang="en-US" sz="2400" dirty="0"/>
                  <a:t>AVL Tree is a </a:t>
                </a:r>
                <a:r>
                  <a:rPr lang="en-US" altLang="en-US" sz="2400" b="1" dirty="0">
                    <a:solidFill>
                      <a:srgbClr val="3028FF"/>
                    </a:solidFill>
                  </a:rPr>
                  <a:t>binary search tree</a:t>
                </a:r>
                <a:r>
                  <a:rPr lang="en-US" altLang="en-US" sz="2400" dirty="0"/>
                  <a:t> such that for every internal node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of T, the </a:t>
                </a:r>
                <a:r>
                  <a:rPr lang="en-US" altLang="en-US" sz="2400" dirty="0">
                    <a:solidFill>
                      <a:srgbClr val="3028FF"/>
                    </a:solidFill>
                  </a:rPr>
                  <a:t>heights of the children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3028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 dirty="0">
                    <a:solidFill>
                      <a:srgbClr val="3028FF"/>
                    </a:solidFill>
                  </a:rPr>
                  <a:t> can differ by at most 1</a:t>
                </a:r>
                <a:r>
                  <a:rPr lang="en-US" altLang="en-US" sz="2400" dirty="0"/>
                  <a:t>.</a:t>
                </a:r>
                <a:endParaRPr lang="en-US" altLang="en-US" sz="2000" dirty="0"/>
              </a:p>
              <a:p>
                <a:r>
                  <a:rPr lang="en-US" altLang="en-US" sz="2000" b="1" dirty="0"/>
                  <a:t>AVL trees are balanced.</a:t>
                </a:r>
                <a:endParaRPr lang="en-US" altLang="en-US" sz="2000" dirty="0"/>
              </a:p>
              <a:p>
                <a:endParaRPr lang="en-US" altLang="en-US" sz="2000" dirty="0"/>
              </a:p>
            </p:txBody>
          </p:sp>
        </mc:Choice>
        <mc:Fallback xmlns="">
          <p:sp>
            <p:nvSpPr>
              <p:cNvPr id="1792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52400" y="1529734"/>
                <a:ext cx="4495800" cy="4114800"/>
              </a:xfrm>
              <a:blipFill rotWithShape="0">
                <a:blip r:embed="rId2"/>
                <a:stretch>
                  <a:fillRect l="-271" t="-11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920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911035"/>
            <a:ext cx="4191000" cy="3087688"/>
          </a:xfrm>
          <a:solidFill>
            <a:schemeClr val="bg1">
              <a:lumMod val="95000"/>
            </a:schemeClr>
          </a:solidFill>
          <a:ln/>
        </p:spPr>
      </p:pic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935940" y="5241459"/>
            <a:ext cx="4114800" cy="7016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An example of an AVL tree where the heights are shown next to the nodes:</a:t>
            </a:r>
          </a:p>
        </p:txBody>
      </p:sp>
    </p:spTree>
    <p:extLst>
      <p:ext uri="{BB962C8B-B14F-4D97-AF65-F5344CB8AC3E}">
        <p14:creationId xmlns:p14="http://schemas.microsoft.com/office/powerpoint/2010/main" val="21753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Insertion in an AVL Tree</a:t>
            </a:r>
          </a:p>
        </p:txBody>
      </p:sp>
      <p:sp>
        <p:nvSpPr>
          <p:cNvPr id="181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3999"/>
            <a:ext cx="7772400" cy="1285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Insertion is as in a binary search tree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Always done by expanding an external node.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Example</a:t>
            </a:r>
            <a:r>
              <a:rPr lang="en-US" altLang="en-US" sz="2400" dirty="0" smtClean="0"/>
              <a:t>: </a:t>
            </a:r>
            <a:r>
              <a:rPr lang="en-US" altLang="en-US" sz="2400" dirty="0" smtClean="0">
                <a:solidFill>
                  <a:srgbClr val="0000FF"/>
                </a:solidFill>
              </a:rPr>
              <a:t>Insert 54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4876800" y="2743200"/>
            <a:ext cx="2743200" cy="3429000"/>
            <a:chOff x="3696" y="1200"/>
            <a:chExt cx="1728" cy="216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1253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81254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81255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81256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1257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81258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81259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81260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262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263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264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265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266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267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268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cxnSp>
          <p:nvCxnSpPr>
            <p:cNvPr id="181269" name="AutoShape 21"/>
            <p:cNvCxnSpPr>
              <a:cxnSpLocks noChangeShapeType="1"/>
              <a:stCxn id="181253" idx="4"/>
              <a:endCxn id="181254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0" name="AutoShape 22"/>
            <p:cNvCxnSpPr>
              <a:cxnSpLocks noChangeShapeType="1"/>
              <a:stCxn id="181254" idx="4"/>
              <a:endCxn id="181261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1" name="AutoShape 23"/>
            <p:cNvCxnSpPr>
              <a:cxnSpLocks noChangeShapeType="1"/>
              <a:stCxn id="181254" idx="4"/>
              <a:endCxn id="181256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2" name="AutoShape 24"/>
            <p:cNvCxnSpPr>
              <a:cxnSpLocks noChangeShapeType="1"/>
              <a:stCxn id="181253" idx="4"/>
              <a:endCxn id="181255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3" name="AutoShape 25"/>
            <p:cNvCxnSpPr>
              <a:cxnSpLocks noChangeShapeType="1"/>
              <a:stCxn id="181255" idx="4"/>
              <a:endCxn id="181257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4" name="AutoShape 26"/>
            <p:cNvCxnSpPr>
              <a:cxnSpLocks noChangeShapeType="1"/>
              <a:stCxn id="181255" idx="4"/>
              <a:endCxn id="181258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5" name="AutoShape 27"/>
            <p:cNvCxnSpPr>
              <a:cxnSpLocks noChangeShapeType="1"/>
              <a:stCxn id="181257" idx="4"/>
              <a:endCxn id="181259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6" name="AutoShape 28"/>
            <p:cNvCxnSpPr>
              <a:cxnSpLocks noChangeShapeType="1"/>
              <a:stCxn id="181256" idx="4"/>
              <a:endCxn id="181262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7" name="AutoShape 29"/>
            <p:cNvCxnSpPr>
              <a:cxnSpLocks noChangeShapeType="1"/>
              <a:stCxn id="181256" idx="4"/>
              <a:endCxn id="181263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8" name="AutoShape 30"/>
            <p:cNvCxnSpPr>
              <a:cxnSpLocks noChangeShapeType="1"/>
              <a:stCxn id="181259" idx="4"/>
              <a:endCxn id="181264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79" name="AutoShape 31"/>
            <p:cNvCxnSpPr>
              <a:cxnSpLocks noChangeShapeType="1"/>
              <a:stCxn id="181259" idx="4"/>
              <a:endCxn id="181265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80" name="AutoShape 32"/>
            <p:cNvCxnSpPr>
              <a:cxnSpLocks noChangeShapeType="1"/>
              <a:stCxn id="181260" idx="4"/>
              <a:endCxn id="181285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81" name="AutoShape 33"/>
            <p:cNvCxnSpPr>
              <a:cxnSpLocks noChangeShapeType="1"/>
              <a:stCxn id="181260" idx="4"/>
              <a:endCxn id="181266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82" name="AutoShape 34"/>
            <p:cNvCxnSpPr>
              <a:cxnSpLocks noChangeShapeType="1"/>
              <a:stCxn id="181257" idx="4"/>
              <a:endCxn id="181260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83" name="AutoShape 35"/>
            <p:cNvCxnSpPr>
              <a:cxnSpLocks noChangeShapeType="1"/>
              <a:stCxn id="181258" idx="4"/>
              <a:endCxn id="181267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84" name="AutoShape 36"/>
            <p:cNvCxnSpPr>
              <a:cxnSpLocks noChangeShapeType="1"/>
              <a:stCxn id="181258" idx="4"/>
              <a:endCxn id="181268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85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81286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287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cxnSp>
          <p:nvCxnSpPr>
            <p:cNvPr id="181288" name="AutoShape 40"/>
            <p:cNvCxnSpPr>
              <a:cxnSpLocks noChangeShapeType="1"/>
              <a:stCxn id="181285" idx="4"/>
              <a:endCxn id="181286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289" name="AutoShape 41"/>
            <p:cNvCxnSpPr>
              <a:cxnSpLocks noChangeShapeType="1"/>
              <a:stCxn id="181285" idx="4"/>
              <a:endCxn id="181287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1290" name="Text Box 42"/>
          <p:cNvSpPr txBox="1">
            <a:spLocks noChangeArrowheads="1"/>
          </p:cNvSpPr>
          <p:nvPr/>
        </p:nvSpPr>
        <p:spPr bwMode="auto">
          <a:xfrm>
            <a:off x="5867400" y="56388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 dirty="0"/>
              <a:t>w</a:t>
            </a:r>
          </a:p>
        </p:txBody>
      </p:sp>
      <p:sp>
        <p:nvSpPr>
          <p:cNvPr id="181291" name="Text Box 43"/>
          <p:cNvSpPr txBox="1">
            <a:spLocks noChangeArrowheads="1"/>
          </p:cNvSpPr>
          <p:nvPr/>
        </p:nvSpPr>
        <p:spPr bwMode="auto">
          <a:xfrm>
            <a:off x="7165975" y="4905375"/>
            <a:ext cx="5469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 dirty="0"/>
              <a:t>b=x</a:t>
            </a:r>
          </a:p>
        </p:txBody>
      </p:sp>
      <p:sp>
        <p:nvSpPr>
          <p:cNvPr id="181292" name="Text Box 44"/>
          <p:cNvSpPr txBox="1">
            <a:spLocks noChangeArrowheads="1"/>
          </p:cNvSpPr>
          <p:nvPr/>
        </p:nvSpPr>
        <p:spPr bwMode="auto">
          <a:xfrm>
            <a:off x="5773738" y="3619500"/>
            <a:ext cx="534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a=y</a:t>
            </a:r>
          </a:p>
        </p:txBody>
      </p:sp>
      <p:sp>
        <p:nvSpPr>
          <p:cNvPr id="181293" name="Text Box 45"/>
          <p:cNvSpPr txBox="1">
            <a:spLocks noChangeArrowheads="1"/>
          </p:cNvSpPr>
          <p:nvPr/>
        </p:nvSpPr>
        <p:spPr bwMode="auto">
          <a:xfrm>
            <a:off x="7335838" y="3295650"/>
            <a:ext cx="508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</a:rPr>
              <a:t>c=z</a:t>
            </a:r>
          </a:p>
        </p:txBody>
      </p:sp>
      <p:sp>
        <p:nvSpPr>
          <p:cNvPr id="181294" name="Line 46"/>
          <p:cNvSpPr>
            <a:spLocks noChangeShapeType="1"/>
          </p:cNvSpPr>
          <p:nvPr/>
        </p:nvSpPr>
        <p:spPr bwMode="auto">
          <a:xfrm flipV="1">
            <a:off x="6124575" y="56102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1295" name="Line 47"/>
          <p:cNvSpPr>
            <a:spLocks noChangeShapeType="1"/>
          </p:cNvSpPr>
          <p:nvPr/>
        </p:nvSpPr>
        <p:spPr bwMode="auto">
          <a:xfrm>
            <a:off x="6019800" y="38862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1296" name="Line 48"/>
          <p:cNvSpPr>
            <a:spLocks noChangeShapeType="1"/>
          </p:cNvSpPr>
          <p:nvPr/>
        </p:nvSpPr>
        <p:spPr bwMode="auto">
          <a:xfrm flipH="1">
            <a:off x="7086600" y="34480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 sz="3200" b="1">
              <a:solidFill>
                <a:srgbClr val="0000FF"/>
              </a:solidFill>
            </a:endParaRPr>
          </a:p>
        </p:txBody>
      </p:sp>
      <p:sp>
        <p:nvSpPr>
          <p:cNvPr id="181297" name="Line 49"/>
          <p:cNvSpPr>
            <a:spLocks noChangeShapeType="1"/>
          </p:cNvSpPr>
          <p:nvPr/>
        </p:nvSpPr>
        <p:spPr bwMode="auto">
          <a:xfrm flipH="1" flipV="1">
            <a:off x="6972300" y="48863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grpSp>
        <p:nvGrpSpPr>
          <p:cNvPr id="181336" name="Group 88"/>
          <p:cNvGrpSpPr>
            <a:grpSpLocks/>
          </p:cNvGrpSpPr>
          <p:nvPr/>
        </p:nvGrpSpPr>
        <p:grpSpPr bwMode="auto">
          <a:xfrm>
            <a:off x="1010444" y="2882902"/>
            <a:ext cx="2743200" cy="2755901"/>
            <a:chOff x="3840" y="1882"/>
            <a:chExt cx="1728" cy="173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1337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81338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81339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81340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81341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81342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81343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81344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81345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346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347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348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349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350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351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352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81353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cxnSp>
          <p:nvCxnSpPr>
            <p:cNvPr id="181354" name="AutoShape 106"/>
            <p:cNvCxnSpPr>
              <a:cxnSpLocks noChangeShapeType="1"/>
              <a:stCxn id="181337" idx="4"/>
              <a:endCxn id="18133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55" name="AutoShape 107"/>
            <p:cNvCxnSpPr>
              <a:cxnSpLocks noChangeShapeType="1"/>
              <a:stCxn id="181338" idx="4"/>
              <a:endCxn id="18134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56" name="AutoShape 108"/>
            <p:cNvCxnSpPr>
              <a:cxnSpLocks noChangeShapeType="1"/>
              <a:stCxn id="181338" idx="4"/>
              <a:endCxn id="18134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57" name="AutoShape 109"/>
            <p:cNvCxnSpPr>
              <a:cxnSpLocks noChangeShapeType="1"/>
              <a:stCxn id="181337" idx="4"/>
              <a:endCxn id="18133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58" name="AutoShape 110"/>
            <p:cNvCxnSpPr>
              <a:cxnSpLocks noChangeShapeType="1"/>
              <a:stCxn id="181339" idx="4"/>
              <a:endCxn id="18134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59" name="AutoShape 111"/>
            <p:cNvCxnSpPr>
              <a:cxnSpLocks noChangeShapeType="1"/>
              <a:stCxn id="181339" idx="4"/>
              <a:endCxn id="18134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0" name="AutoShape 112"/>
            <p:cNvCxnSpPr>
              <a:cxnSpLocks noChangeShapeType="1"/>
              <a:stCxn id="181341" idx="4"/>
              <a:endCxn id="18134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1" name="AutoShape 113"/>
            <p:cNvCxnSpPr>
              <a:cxnSpLocks noChangeShapeType="1"/>
              <a:stCxn id="181340" idx="4"/>
              <a:endCxn id="18134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2" name="AutoShape 114"/>
            <p:cNvCxnSpPr>
              <a:cxnSpLocks noChangeShapeType="1"/>
              <a:stCxn id="181340" idx="4"/>
              <a:endCxn id="18134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3" name="AutoShape 115"/>
            <p:cNvCxnSpPr>
              <a:cxnSpLocks noChangeShapeType="1"/>
              <a:stCxn id="181343" idx="4"/>
              <a:endCxn id="18134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4" name="AutoShape 116"/>
            <p:cNvCxnSpPr>
              <a:cxnSpLocks noChangeShapeType="1"/>
              <a:stCxn id="181343" idx="4"/>
              <a:endCxn id="18134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5" name="AutoShape 117"/>
            <p:cNvCxnSpPr>
              <a:cxnSpLocks noChangeShapeType="1"/>
              <a:stCxn id="181344" idx="4"/>
              <a:endCxn id="18135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6" name="AutoShape 118"/>
            <p:cNvCxnSpPr>
              <a:cxnSpLocks noChangeShapeType="1"/>
              <a:stCxn id="181344" idx="4"/>
              <a:endCxn id="18135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7" name="AutoShape 119"/>
            <p:cNvCxnSpPr>
              <a:cxnSpLocks noChangeShapeType="1"/>
              <a:stCxn id="181341" idx="4"/>
              <a:endCxn id="18134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8" name="AutoShape 120"/>
            <p:cNvCxnSpPr>
              <a:cxnSpLocks noChangeShapeType="1"/>
              <a:stCxn id="181342" idx="4"/>
              <a:endCxn id="18135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369" name="AutoShape 121"/>
            <p:cNvCxnSpPr>
              <a:cxnSpLocks noChangeShapeType="1"/>
              <a:stCxn id="181342" idx="4"/>
              <a:endCxn id="18135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1370" name="Text Box 122"/>
          <p:cNvSpPr txBox="1">
            <a:spLocks noChangeArrowheads="1"/>
          </p:cNvSpPr>
          <p:nvPr/>
        </p:nvSpPr>
        <p:spPr bwMode="auto">
          <a:xfrm>
            <a:off x="2209800" y="6248400"/>
            <a:ext cx="1470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before insertion</a:t>
            </a:r>
          </a:p>
        </p:txBody>
      </p:sp>
      <p:sp>
        <p:nvSpPr>
          <p:cNvPr id="181371" name="Text Box 123"/>
          <p:cNvSpPr txBox="1">
            <a:spLocks noChangeArrowheads="1"/>
          </p:cNvSpPr>
          <p:nvPr/>
        </p:nvSpPr>
        <p:spPr bwMode="auto">
          <a:xfrm>
            <a:off x="5426075" y="6248400"/>
            <a:ext cx="1323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Times New Roman" panose="02020603050405020304" pitchFamily="18" charset="0"/>
              </a:rPr>
              <a:t>after insertion</a:t>
            </a:r>
          </a:p>
        </p:txBody>
      </p:sp>
    </p:spTree>
    <p:extLst>
      <p:ext uri="{BB962C8B-B14F-4D97-AF65-F5344CB8AC3E}">
        <p14:creationId xmlns:p14="http://schemas.microsoft.com/office/powerpoint/2010/main" val="49280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5275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Tri-node </a:t>
            </a:r>
            <a:r>
              <a:rPr lang="en-US" altLang="en-US" dirty="0"/>
              <a:t>Restructuring</a:t>
            </a:r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7842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let (</a:t>
            </a:r>
            <a:r>
              <a:rPr lang="en-US" altLang="en-US" sz="2000" i="1" dirty="0" err="1"/>
              <a:t>a</a:t>
            </a:r>
            <a:r>
              <a:rPr lang="en-US" altLang="en-US" sz="2000" dirty="0" err="1"/>
              <a:t>,</a:t>
            </a:r>
            <a:r>
              <a:rPr lang="en-US" altLang="en-US" sz="2000" i="1" dirty="0" err="1"/>
              <a:t>b</a:t>
            </a:r>
            <a:r>
              <a:rPr lang="en-US" altLang="en-US" sz="2000" dirty="0" err="1"/>
              <a:t>,</a:t>
            </a:r>
            <a:r>
              <a:rPr lang="en-US" altLang="en-US" sz="2000" i="1" dirty="0" err="1"/>
              <a:t>c</a:t>
            </a:r>
            <a:r>
              <a:rPr lang="en-US" altLang="en-US" sz="2000" dirty="0"/>
              <a:t>) be an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listing of </a:t>
            </a:r>
            <a:r>
              <a:rPr lang="en-US" altLang="en-US" sz="2000" i="1" dirty="0"/>
              <a:t>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, </a:t>
            </a:r>
            <a:r>
              <a:rPr lang="en-US" altLang="en-US" sz="2000" i="1" dirty="0"/>
              <a:t>z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perform the rotations needed to make </a:t>
            </a:r>
            <a:r>
              <a:rPr lang="en-US" altLang="en-US" sz="2000" i="1" dirty="0"/>
              <a:t>b</a:t>
            </a:r>
            <a:r>
              <a:rPr lang="en-US" altLang="en-US" sz="2000" dirty="0"/>
              <a:t> the topmost node of the three</a:t>
            </a:r>
          </a:p>
        </p:txBody>
      </p:sp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292397" y="2572224"/>
            <a:ext cx="2058987" cy="2701925"/>
            <a:chOff x="148" y="1802"/>
            <a:chExt cx="1297" cy="17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0229" name="Oval 5"/>
            <p:cNvSpPr>
              <a:spLocks noChangeArrowheads="1"/>
            </p:cNvSpPr>
            <p:nvPr/>
          </p:nvSpPr>
          <p:spPr bwMode="auto">
            <a:xfrm>
              <a:off x="679" y="2294"/>
              <a:ext cx="371" cy="25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</a:rPr>
                <a:t>b=y</a:t>
              </a:r>
            </a:p>
          </p:txBody>
        </p:sp>
        <p:sp>
          <p:nvSpPr>
            <p:cNvPr id="180230" name="Oval 6"/>
            <p:cNvSpPr>
              <a:spLocks noChangeArrowheads="1"/>
            </p:cNvSpPr>
            <p:nvPr/>
          </p:nvSpPr>
          <p:spPr bwMode="auto">
            <a:xfrm>
              <a:off x="451" y="1910"/>
              <a:ext cx="353" cy="254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920" y="2678"/>
              <a:ext cx="361" cy="254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c=x</a:t>
              </a:r>
            </a:p>
          </p:txBody>
        </p:sp>
        <p:sp>
          <p:nvSpPr>
            <p:cNvPr id="180232" name="AutoShape 8"/>
            <p:cNvSpPr>
              <a:spLocks noChangeArrowheads="1"/>
            </p:cNvSpPr>
            <p:nvPr/>
          </p:nvSpPr>
          <p:spPr bwMode="auto">
            <a:xfrm>
              <a:off x="148" y="2294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33" name="AutoShape 9"/>
            <p:cNvSpPr>
              <a:spLocks noChangeArrowheads="1"/>
            </p:cNvSpPr>
            <p:nvPr/>
          </p:nvSpPr>
          <p:spPr bwMode="auto">
            <a:xfrm>
              <a:off x="438" y="2726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34" name="AutoShape 10"/>
            <p:cNvSpPr>
              <a:spLocks noChangeArrowheads="1"/>
            </p:cNvSpPr>
            <p:nvPr/>
          </p:nvSpPr>
          <p:spPr bwMode="auto">
            <a:xfrm>
              <a:off x="726" y="303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35" name="AutoShape 11"/>
            <p:cNvSpPr>
              <a:spLocks noChangeArrowheads="1"/>
            </p:cNvSpPr>
            <p:nvPr/>
          </p:nvSpPr>
          <p:spPr bwMode="auto">
            <a:xfrm>
              <a:off x="1115" y="303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80236" name="AutoShape 12"/>
            <p:cNvCxnSpPr>
              <a:cxnSpLocks noChangeShapeType="1"/>
              <a:stCxn id="180231" idx="4"/>
              <a:endCxn id="180235" idx="0"/>
            </p:cNvCxnSpPr>
            <p:nvPr/>
          </p:nvCxnSpPr>
          <p:spPr bwMode="auto">
            <a:xfrm>
              <a:off x="1101" y="2932"/>
              <a:ext cx="179" cy="106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7" name="AutoShape 13"/>
            <p:cNvCxnSpPr>
              <a:cxnSpLocks noChangeShapeType="1"/>
              <a:stCxn id="180231" idx="4"/>
              <a:endCxn id="180234" idx="0"/>
            </p:cNvCxnSpPr>
            <p:nvPr/>
          </p:nvCxnSpPr>
          <p:spPr bwMode="auto">
            <a:xfrm flipH="1">
              <a:off x="891" y="2932"/>
              <a:ext cx="210" cy="106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8" name="AutoShape 14"/>
            <p:cNvCxnSpPr>
              <a:cxnSpLocks noChangeShapeType="1"/>
              <a:stCxn id="180229" idx="4"/>
              <a:endCxn id="180231" idx="0"/>
            </p:cNvCxnSpPr>
            <p:nvPr/>
          </p:nvCxnSpPr>
          <p:spPr bwMode="auto">
            <a:xfrm>
              <a:off x="865" y="2548"/>
              <a:ext cx="236" cy="13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9" name="AutoShape 15"/>
            <p:cNvCxnSpPr>
              <a:cxnSpLocks noChangeShapeType="1"/>
              <a:stCxn id="180229" idx="4"/>
              <a:endCxn id="180233" idx="0"/>
            </p:cNvCxnSpPr>
            <p:nvPr/>
          </p:nvCxnSpPr>
          <p:spPr bwMode="auto">
            <a:xfrm flipH="1">
              <a:off x="603" y="2548"/>
              <a:ext cx="262" cy="17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0" name="AutoShape 16"/>
            <p:cNvCxnSpPr>
              <a:cxnSpLocks noChangeShapeType="1"/>
              <a:stCxn id="180230" idx="4"/>
              <a:endCxn id="180229" idx="0"/>
            </p:cNvCxnSpPr>
            <p:nvPr/>
          </p:nvCxnSpPr>
          <p:spPr bwMode="auto">
            <a:xfrm>
              <a:off x="628" y="2164"/>
              <a:ext cx="237" cy="13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1" name="AutoShape 17"/>
            <p:cNvCxnSpPr>
              <a:cxnSpLocks noChangeShapeType="1"/>
              <a:stCxn id="180230" idx="4"/>
              <a:endCxn id="180232" idx="0"/>
            </p:cNvCxnSpPr>
            <p:nvPr/>
          </p:nvCxnSpPr>
          <p:spPr bwMode="auto">
            <a:xfrm flipH="1">
              <a:off x="313" y="2164"/>
              <a:ext cx="315" cy="13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2" name="AutoShape 18"/>
            <p:cNvCxnSpPr>
              <a:cxnSpLocks noChangeShapeType="1"/>
              <a:stCxn id="180230" idx="0"/>
            </p:cNvCxnSpPr>
            <p:nvPr/>
          </p:nvCxnSpPr>
          <p:spPr bwMode="auto">
            <a:xfrm flipH="1" flipV="1">
              <a:off x="484" y="1802"/>
              <a:ext cx="144" cy="10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0243" name="Group 19"/>
          <p:cNvGrpSpPr>
            <a:grpSpLocks/>
          </p:cNvGrpSpPr>
          <p:nvPr/>
        </p:nvGrpSpPr>
        <p:grpSpPr bwMode="auto">
          <a:xfrm>
            <a:off x="2704650" y="4191000"/>
            <a:ext cx="2501900" cy="2133600"/>
            <a:chOff x="1540" y="2640"/>
            <a:chExt cx="1576" cy="134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0244" name="Oval 20"/>
            <p:cNvSpPr>
              <a:spLocks noChangeArrowheads="1"/>
            </p:cNvSpPr>
            <p:nvPr/>
          </p:nvSpPr>
          <p:spPr bwMode="auto">
            <a:xfrm>
              <a:off x="2135" y="2748"/>
              <a:ext cx="371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b=y</a:t>
              </a:r>
            </a:p>
          </p:txBody>
        </p:sp>
        <p:sp>
          <p:nvSpPr>
            <p:cNvPr id="180245" name="Oval 21"/>
            <p:cNvSpPr>
              <a:spLocks noChangeArrowheads="1"/>
            </p:cNvSpPr>
            <p:nvPr/>
          </p:nvSpPr>
          <p:spPr bwMode="auto">
            <a:xfrm>
              <a:off x="1723" y="3148"/>
              <a:ext cx="353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180246" name="Oval 22"/>
            <p:cNvSpPr>
              <a:spLocks noChangeArrowheads="1"/>
            </p:cNvSpPr>
            <p:nvPr/>
          </p:nvSpPr>
          <p:spPr bwMode="auto">
            <a:xfrm>
              <a:off x="2579" y="3154"/>
              <a:ext cx="361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c=x</a:t>
              </a:r>
            </a:p>
          </p:txBody>
        </p:sp>
        <p:sp>
          <p:nvSpPr>
            <p:cNvPr id="180247" name="AutoShape 23"/>
            <p:cNvSpPr>
              <a:spLocks noChangeArrowheads="1"/>
            </p:cNvSpPr>
            <p:nvPr/>
          </p:nvSpPr>
          <p:spPr bwMode="auto">
            <a:xfrm>
              <a:off x="1540" y="351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48" name="AutoShape 24"/>
            <p:cNvSpPr>
              <a:spLocks noChangeArrowheads="1"/>
            </p:cNvSpPr>
            <p:nvPr/>
          </p:nvSpPr>
          <p:spPr bwMode="auto">
            <a:xfrm>
              <a:off x="1919" y="3516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49" name="AutoShape 25"/>
            <p:cNvSpPr>
              <a:spLocks noChangeArrowheads="1"/>
            </p:cNvSpPr>
            <p:nvPr/>
          </p:nvSpPr>
          <p:spPr bwMode="auto">
            <a:xfrm>
              <a:off x="2397" y="3514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50" name="AutoShape 26"/>
            <p:cNvSpPr>
              <a:spLocks noChangeArrowheads="1"/>
            </p:cNvSpPr>
            <p:nvPr/>
          </p:nvSpPr>
          <p:spPr bwMode="auto">
            <a:xfrm>
              <a:off x="2786" y="3514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80251" name="AutoShape 27"/>
            <p:cNvCxnSpPr>
              <a:cxnSpLocks noChangeShapeType="1"/>
              <a:stCxn id="180246" idx="4"/>
              <a:endCxn id="180250" idx="0"/>
            </p:cNvCxnSpPr>
            <p:nvPr/>
          </p:nvCxnSpPr>
          <p:spPr bwMode="auto">
            <a:xfrm>
              <a:off x="2760" y="3408"/>
              <a:ext cx="191" cy="106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2" name="AutoShape 28"/>
            <p:cNvCxnSpPr>
              <a:cxnSpLocks noChangeShapeType="1"/>
              <a:stCxn id="180246" idx="4"/>
              <a:endCxn id="180249" idx="0"/>
            </p:cNvCxnSpPr>
            <p:nvPr/>
          </p:nvCxnSpPr>
          <p:spPr bwMode="auto">
            <a:xfrm flipH="1">
              <a:off x="2562" y="3408"/>
              <a:ext cx="198" cy="106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3" name="AutoShape 29"/>
            <p:cNvCxnSpPr>
              <a:cxnSpLocks noChangeShapeType="1"/>
              <a:stCxn id="180244" idx="4"/>
              <a:endCxn id="180246" idx="0"/>
            </p:cNvCxnSpPr>
            <p:nvPr/>
          </p:nvCxnSpPr>
          <p:spPr bwMode="auto">
            <a:xfrm>
              <a:off x="2321" y="3002"/>
              <a:ext cx="439" cy="152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4" name="AutoShape 30"/>
            <p:cNvCxnSpPr>
              <a:cxnSpLocks noChangeShapeType="1"/>
              <a:stCxn id="180245" idx="4"/>
              <a:endCxn id="180248" idx="0"/>
            </p:cNvCxnSpPr>
            <p:nvPr/>
          </p:nvCxnSpPr>
          <p:spPr bwMode="auto">
            <a:xfrm>
              <a:off x="1900" y="3402"/>
              <a:ext cx="184" cy="114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5" name="AutoShape 31"/>
            <p:cNvCxnSpPr>
              <a:cxnSpLocks noChangeShapeType="1"/>
              <a:stCxn id="180245" idx="0"/>
              <a:endCxn id="180244" idx="4"/>
            </p:cNvCxnSpPr>
            <p:nvPr/>
          </p:nvCxnSpPr>
          <p:spPr bwMode="auto">
            <a:xfrm flipV="1">
              <a:off x="1900" y="3002"/>
              <a:ext cx="421" cy="146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6" name="AutoShape 32"/>
            <p:cNvCxnSpPr>
              <a:cxnSpLocks noChangeShapeType="1"/>
              <a:stCxn id="180245" idx="4"/>
              <a:endCxn id="180247" idx="0"/>
            </p:cNvCxnSpPr>
            <p:nvPr/>
          </p:nvCxnSpPr>
          <p:spPr bwMode="auto">
            <a:xfrm flipH="1">
              <a:off x="1705" y="3402"/>
              <a:ext cx="195" cy="116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57" name="AutoShape 33"/>
            <p:cNvCxnSpPr>
              <a:cxnSpLocks noChangeShapeType="1"/>
              <a:stCxn id="180244" idx="0"/>
            </p:cNvCxnSpPr>
            <p:nvPr/>
          </p:nvCxnSpPr>
          <p:spPr bwMode="auto">
            <a:xfrm flipH="1" flipV="1">
              <a:off x="2181" y="2640"/>
              <a:ext cx="140" cy="10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0258" name="Group 34"/>
          <p:cNvGrpSpPr>
            <a:grpSpLocks/>
          </p:cNvGrpSpPr>
          <p:nvPr/>
        </p:nvGrpSpPr>
        <p:grpSpPr bwMode="auto">
          <a:xfrm>
            <a:off x="4800600" y="2403475"/>
            <a:ext cx="2047875" cy="2701925"/>
            <a:chOff x="3124" y="1584"/>
            <a:chExt cx="1290" cy="17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0259" name="Oval 35"/>
            <p:cNvSpPr>
              <a:spLocks noChangeArrowheads="1"/>
            </p:cNvSpPr>
            <p:nvPr/>
          </p:nvSpPr>
          <p:spPr bwMode="auto">
            <a:xfrm>
              <a:off x="3797" y="2080"/>
              <a:ext cx="361" cy="254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c=y</a:t>
              </a:r>
            </a:p>
          </p:txBody>
        </p:sp>
        <p:sp>
          <p:nvSpPr>
            <p:cNvPr id="180260" name="Oval 36"/>
            <p:cNvSpPr>
              <a:spLocks noChangeArrowheads="1"/>
            </p:cNvSpPr>
            <p:nvPr/>
          </p:nvSpPr>
          <p:spPr bwMode="auto">
            <a:xfrm>
              <a:off x="3548" y="2496"/>
              <a:ext cx="371" cy="25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</a:rPr>
                <a:t>b=x</a:t>
              </a:r>
            </a:p>
          </p:txBody>
        </p:sp>
        <p:sp>
          <p:nvSpPr>
            <p:cNvPr id="180261" name="Oval 37"/>
            <p:cNvSpPr>
              <a:spLocks noChangeArrowheads="1"/>
            </p:cNvSpPr>
            <p:nvPr/>
          </p:nvSpPr>
          <p:spPr bwMode="auto">
            <a:xfrm>
              <a:off x="3440" y="1692"/>
              <a:ext cx="353" cy="254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180262" name="AutoShape 38"/>
            <p:cNvSpPr>
              <a:spLocks noChangeArrowheads="1"/>
            </p:cNvSpPr>
            <p:nvPr/>
          </p:nvSpPr>
          <p:spPr bwMode="auto">
            <a:xfrm>
              <a:off x="3124" y="2076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63" name="AutoShape 39"/>
            <p:cNvSpPr>
              <a:spLocks noChangeArrowheads="1"/>
            </p:cNvSpPr>
            <p:nvPr/>
          </p:nvSpPr>
          <p:spPr bwMode="auto">
            <a:xfrm>
              <a:off x="3362" y="2810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64" name="AutoShape 40"/>
            <p:cNvSpPr>
              <a:spLocks noChangeArrowheads="1"/>
            </p:cNvSpPr>
            <p:nvPr/>
          </p:nvSpPr>
          <p:spPr bwMode="auto">
            <a:xfrm>
              <a:off x="3796" y="2820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65" name="AutoShape 41"/>
            <p:cNvSpPr>
              <a:spLocks noChangeArrowheads="1"/>
            </p:cNvSpPr>
            <p:nvPr/>
          </p:nvSpPr>
          <p:spPr bwMode="auto">
            <a:xfrm>
              <a:off x="4084" y="2510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80266" name="AutoShape 42"/>
            <p:cNvCxnSpPr>
              <a:cxnSpLocks noChangeShapeType="1"/>
              <a:stCxn id="180259" idx="4"/>
              <a:endCxn id="180265" idx="0"/>
            </p:cNvCxnSpPr>
            <p:nvPr/>
          </p:nvCxnSpPr>
          <p:spPr bwMode="auto">
            <a:xfrm>
              <a:off x="3978" y="2334"/>
              <a:ext cx="271" cy="176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67" name="AutoShape 43"/>
            <p:cNvCxnSpPr>
              <a:cxnSpLocks noChangeShapeType="1"/>
              <a:stCxn id="180260" idx="4"/>
              <a:endCxn id="180264" idx="0"/>
            </p:cNvCxnSpPr>
            <p:nvPr/>
          </p:nvCxnSpPr>
          <p:spPr bwMode="auto">
            <a:xfrm>
              <a:off x="3734" y="2750"/>
              <a:ext cx="227" cy="7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68" name="AutoShape 44"/>
            <p:cNvCxnSpPr>
              <a:cxnSpLocks noChangeShapeType="1"/>
              <a:stCxn id="180260" idx="0"/>
              <a:endCxn id="180259" idx="4"/>
            </p:cNvCxnSpPr>
            <p:nvPr/>
          </p:nvCxnSpPr>
          <p:spPr bwMode="auto">
            <a:xfrm flipV="1">
              <a:off x="3734" y="2334"/>
              <a:ext cx="244" cy="162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69" name="AutoShape 45"/>
            <p:cNvCxnSpPr>
              <a:cxnSpLocks noChangeShapeType="1"/>
              <a:stCxn id="180260" idx="4"/>
              <a:endCxn id="180263" idx="0"/>
            </p:cNvCxnSpPr>
            <p:nvPr/>
          </p:nvCxnSpPr>
          <p:spPr bwMode="auto">
            <a:xfrm flipH="1">
              <a:off x="3527" y="2750"/>
              <a:ext cx="207" cy="6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70" name="AutoShape 46"/>
            <p:cNvCxnSpPr>
              <a:cxnSpLocks noChangeShapeType="1"/>
              <a:stCxn id="180261" idx="4"/>
              <a:endCxn id="180259" idx="0"/>
            </p:cNvCxnSpPr>
            <p:nvPr/>
          </p:nvCxnSpPr>
          <p:spPr bwMode="auto">
            <a:xfrm>
              <a:off x="3617" y="1946"/>
              <a:ext cx="361" cy="134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71" name="AutoShape 47"/>
            <p:cNvCxnSpPr>
              <a:cxnSpLocks noChangeShapeType="1"/>
              <a:stCxn id="180261" idx="4"/>
              <a:endCxn id="180262" idx="0"/>
            </p:cNvCxnSpPr>
            <p:nvPr/>
          </p:nvCxnSpPr>
          <p:spPr bwMode="auto">
            <a:xfrm flipH="1">
              <a:off x="3289" y="1946"/>
              <a:ext cx="328" cy="13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72" name="AutoShape 48"/>
            <p:cNvCxnSpPr>
              <a:cxnSpLocks noChangeShapeType="1"/>
              <a:stCxn id="180261" idx="0"/>
            </p:cNvCxnSpPr>
            <p:nvPr/>
          </p:nvCxnSpPr>
          <p:spPr bwMode="auto">
            <a:xfrm flipH="1" flipV="1">
              <a:off x="3473" y="1584"/>
              <a:ext cx="144" cy="10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0273" name="Group 49"/>
          <p:cNvGrpSpPr>
            <a:grpSpLocks/>
          </p:cNvGrpSpPr>
          <p:nvPr/>
        </p:nvGrpSpPr>
        <p:grpSpPr bwMode="auto">
          <a:xfrm>
            <a:off x="6629400" y="4210050"/>
            <a:ext cx="2355850" cy="2117725"/>
            <a:chOff x="4226" y="2652"/>
            <a:chExt cx="1484" cy="133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0274" name="Oval 50"/>
            <p:cNvSpPr>
              <a:spLocks noChangeArrowheads="1"/>
            </p:cNvSpPr>
            <p:nvPr/>
          </p:nvSpPr>
          <p:spPr bwMode="auto">
            <a:xfrm>
              <a:off x="4772" y="2758"/>
              <a:ext cx="371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b=x</a:t>
              </a:r>
            </a:p>
          </p:txBody>
        </p:sp>
        <p:sp>
          <p:nvSpPr>
            <p:cNvPr id="180275" name="Oval 51"/>
            <p:cNvSpPr>
              <a:spLocks noChangeArrowheads="1"/>
            </p:cNvSpPr>
            <p:nvPr/>
          </p:nvSpPr>
          <p:spPr bwMode="auto">
            <a:xfrm>
              <a:off x="5183" y="3154"/>
              <a:ext cx="361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c=y</a:t>
              </a:r>
            </a:p>
          </p:txBody>
        </p:sp>
        <p:sp>
          <p:nvSpPr>
            <p:cNvPr id="180276" name="Oval 52"/>
            <p:cNvSpPr>
              <a:spLocks noChangeArrowheads="1"/>
            </p:cNvSpPr>
            <p:nvPr/>
          </p:nvSpPr>
          <p:spPr bwMode="auto">
            <a:xfrm>
              <a:off x="4394" y="3154"/>
              <a:ext cx="353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a=z</a:t>
              </a:r>
            </a:p>
          </p:txBody>
        </p:sp>
        <p:sp>
          <p:nvSpPr>
            <p:cNvPr id="180277" name="AutoShape 53"/>
            <p:cNvSpPr>
              <a:spLocks noChangeArrowheads="1"/>
            </p:cNvSpPr>
            <p:nvPr/>
          </p:nvSpPr>
          <p:spPr bwMode="auto">
            <a:xfrm>
              <a:off x="4226" y="351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78" name="AutoShape 54"/>
            <p:cNvSpPr>
              <a:spLocks noChangeArrowheads="1"/>
            </p:cNvSpPr>
            <p:nvPr/>
          </p:nvSpPr>
          <p:spPr bwMode="auto">
            <a:xfrm>
              <a:off x="4610" y="3520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79" name="AutoShape 55"/>
            <p:cNvSpPr>
              <a:spLocks noChangeArrowheads="1"/>
            </p:cNvSpPr>
            <p:nvPr/>
          </p:nvSpPr>
          <p:spPr bwMode="auto">
            <a:xfrm>
              <a:off x="4996" y="3518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80280" name="AutoShape 56"/>
            <p:cNvSpPr>
              <a:spLocks noChangeArrowheads="1"/>
            </p:cNvSpPr>
            <p:nvPr/>
          </p:nvSpPr>
          <p:spPr bwMode="auto">
            <a:xfrm>
              <a:off x="5380" y="3516"/>
              <a:ext cx="330" cy="466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80281" name="AutoShape 57"/>
            <p:cNvCxnSpPr>
              <a:cxnSpLocks noChangeShapeType="1"/>
              <a:stCxn id="180275" idx="4"/>
              <a:endCxn id="180280" idx="0"/>
            </p:cNvCxnSpPr>
            <p:nvPr/>
          </p:nvCxnSpPr>
          <p:spPr bwMode="auto">
            <a:xfrm>
              <a:off x="5364" y="3408"/>
              <a:ext cx="181" cy="10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82" name="AutoShape 58"/>
            <p:cNvCxnSpPr>
              <a:cxnSpLocks noChangeShapeType="1"/>
              <a:stCxn id="180275" idx="4"/>
              <a:endCxn id="180279" idx="0"/>
            </p:cNvCxnSpPr>
            <p:nvPr/>
          </p:nvCxnSpPr>
          <p:spPr bwMode="auto">
            <a:xfrm flipH="1">
              <a:off x="5161" y="3408"/>
              <a:ext cx="203" cy="110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83" name="AutoShape 59"/>
            <p:cNvCxnSpPr>
              <a:cxnSpLocks noChangeShapeType="1"/>
              <a:stCxn id="180274" idx="4"/>
              <a:endCxn id="180276" idx="0"/>
            </p:cNvCxnSpPr>
            <p:nvPr/>
          </p:nvCxnSpPr>
          <p:spPr bwMode="auto">
            <a:xfrm flipH="1">
              <a:off x="4571" y="3012"/>
              <a:ext cx="387" cy="142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84" name="AutoShape 60"/>
            <p:cNvCxnSpPr>
              <a:cxnSpLocks noChangeShapeType="1"/>
              <a:stCxn id="180276" idx="4"/>
              <a:endCxn id="180278" idx="0"/>
            </p:cNvCxnSpPr>
            <p:nvPr/>
          </p:nvCxnSpPr>
          <p:spPr bwMode="auto">
            <a:xfrm>
              <a:off x="4571" y="3408"/>
              <a:ext cx="204" cy="112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85" name="AutoShape 61"/>
            <p:cNvCxnSpPr>
              <a:cxnSpLocks noChangeShapeType="1"/>
              <a:stCxn id="180274" idx="4"/>
              <a:endCxn id="180275" idx="0"/>
            </p:cNvCxnSpPr>
            <p:nvPr/>
          </p:nvCxnSpPr>
          <p:spPr bwMode="auto">
            <a:xfrm>
              <a:off x="4958" y="3012"/>
              <a:ext cx="406" cy="142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86" name="AutoShape 62"/>
            <p:cNvCxnSpPr>
              <a:cxnSpLocks noChangeShapeType="1"/>
              <a:stCxn id="180276" idx="4"/>
              <a:endCxn id="180277" idx="0"/>
            </p:cNvCxnSpPr>
            <p:nvPr/>
          </p:nvCxnSpPr>
          <p:spPr bwMode="auto">
            <a:xfrm flipH="1">
              <a:off x="4391" y="3408"/>
              <a:ext cx="180" cy="110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87" name="AutoShape 63"/>
            <p:cNvCxnSpPr>
              <a:cxnSpLocks noChangeShapeType="1"/>
              <a:stCxn id="180274" idx="0"/>
            </p:cNvCxnSpPr>
            <p:nvPr/>
          </p:nvCxnSpPr>
          <p:spPr bwMode="auto">
            <a:xfrm flipH="1" flipV="1">
              <a:off x="4821" y="2652"/>
              <a:ext cx="137" cy="106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0288" name="Line 64"/>
          <p:cNvSpPr>
            <a:spLocks noChangeShapeType="1"/>
          </p:cNvSpPr>
          <p:nvPr/>
        </p:nvSpPr>
        <p:spPr bwMode="auto">
          <a:xfrm>
            <a:off x="2590800" y="4267200"/>
            <a:ext cx="6858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0289" name="Line 65"/>
          <p:cNvSpPr>
            <a:spLocks noChangeShapeType="1"/>
          </p:cNvSpPr>
          <p:nvPr/>
        </p:nvSpPr>
        <p:spPr bwMode="auto">
          <a:xfrm>
            <a:off x="6931025" y="4038600"/>
            <a:ext cx="457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0290" name="Text Box 66"/>
          <p:cNvSpPr txBox="1">
            <a:spLocks noChangeArrowheads="1"/>
          </p:cNvSpPr>
          <p:nvPr/>
        </p:nvSpPr>
        <p:spPr bwMode="auto">
          <a:xfrm>
            <a:off x="152400" y="5683250"/>
            <a:ext cx="2128211" cy="584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1600" b="1" i="0" dirty="0">
                <a:solidFill>
                  <a:schemeClr val="bg1"/>
                </a:solidFill>
                <a:latin typeface="+mj-lt"/>
              </a:rPr>
              <a:t>case 1: </a:t>
            </a:r>
            <a:r>
              <a:rPr lang="en-US" altLang="en-US" sz="1600" i="0" dirty="0">
                <a:solidFill>
                  <a:schemeClr val="bg1"/>
                </a:solidFill>
                <a:latin typeface="+mj-lt"/>
              </a:rPr>
              <a:t>single rotation</a:t>
            </a:r>
          </a:p>
          <a:p>
            <a:pPr algn="l"/>
            <a:r>
              <a:rPr lang="en-US" altLang="en-US" sz="1600" i="0" dirty="0">
                <a:solidFill>
                  <a:schemeClr val="bg1"/>
                </a:solidFill>
                <a:latin typeface="+mj-lt"/>
              </a:rPr>
              <a:t>(a left rotation about a)</a:t>
            </a:r>
          </a:p>
        </p:txBody>
      </p:sp>
      <p:sp>
        <p:nvSpPr>
          <p:cNvPr id="180291" name="Text Box 67"/>
          <p:cNvSpPr txBox="1">
            <a:spLocks noChangeArrowheads="1"/>
          </p:cNvSpPr>
          <p:nvPr/>
        </p:nvSpPr>
        <p:spPr bwMode="auto">
          <a:xfrm>
            <a:off x="6518276" y="2460317"/>
            <a:ext cx="2587329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b="0" dirty="0"/>
              <a:t>case 2: double rotation</a:t>
            </a:r>
          </a:p>
          <a:p>
            <a:r>
              <a:rPr lang="en-US" altLang="en-US" b="0" dirty="0"/>
              <a:t>(a right rotation about c, then a left rotation about a)</a:t>
            </a:r>
          </a:p>
        </p:txBody>
      </p:sp>
      <p:sp>
        <p:nvSpPr>
          <p:cNvPr id="180292" name="Text Box 68"/>
          <p:cNvSpPr txBox="1">
            <a:spLocks noChangeArrowheads="1"/>
          </p:cNvSpPr>
          <p:nvPr/>
        </p:nvSpPr>
        <p:spPr bwMode="auto">
          <a:xfrm>
            <a:off x="1559968" y="2382943"/>
            <a:ext cx="3613695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sz="2000" dirty="0"/>
              <a:t>(other two cases are symmetrical)</a:t>
            </a:r>
          </a:p>
        </p:txBody>
      </p:sp>
    </p:spTree>
    <p:extLst>
      <p:ext uri="{BB962C8B-B14F-4D97-AF65-F5344CB8AC3E}">
        <p14:creationId xmlns:p14="http://schemas.microsoft.com/office/powerpoint/2010/main" val="23156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0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88" grpId="0" animBg="1"/>
      <p:bldP spid="180289" grpId="0" animBg="1"/>
      <p:bldP spid="180290" grpId="0" animBg="1"/>
      <p:bldP spid="180291" grpId="0" animBg="1"/>
      <p:bldP spid="1802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altLang="en-US"/>
              <a:t>Insertion Example, continued</a:t>
            </a:r>
          </a:p>
        </p:txBody>
      </p:sp>
      <p:pic>
        <p:nvPicPr>
          <p:cNvPr id="17408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295400"/>
            <a:ext cx="4572000" cy="2530475"/>
          </a:xfrm>
          <a:ln/>
        </p:spPr>
      </p:pic>
      <p:sp>
        <p:nvSpPr>
          <p:cNvPr id="174088" name="Line 8"/>
          <p:cNvSpPr>
            <a:spLocks noChangeShapeType="1"/>
          </p:cNvSpPr>
          <p:nvPr/>
        </p:nvSpPr>
        <p:spPr bwMode="auto">
          <a:xfrm>
            <a:off x="5438775" y="5845175"/>
            <a:ext cx="95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89" name="Freeform 9"/>
          <p:cNvSpPr>
            <a:spLocks/>
          </p:cNvSpPr>
          <p:nvPr/>
        </p:nvSpPr>
        <p:spPr bwMode="auto">
          <a:xfrm>
            <a:off x="5459413" y="5997575"/>
            <a:ext cx="55562" cy="53975"/>
          </a:xfrm>
          <a:custGeom>
            <a:avLst/>
            <a:gdLst>
              <a:gd name="T0" fmla="*/ 0 w 35"/>
              <a:gd name="T1" fmla="*/ 0 h 34"/>
              <a:gd name="T2" fmla="*/ 0 w 35"/>
              <a:gd name="T3" fmla="*/ 14 h 34"/>
              <a:gd name="T4" fmla="*/ 21 w 35"/>
              <a:gd name="T5" fmla="*/ 34 h 34"/>
              <a:gd name="T6" fmla="*/ 35 w 35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0" name="Freeform 10"/>
          <p:cNvSpPr>
            <a:spLocks/>
          </p:cNvSpPr>
          <p:nvPr/>
        </p:nvSpPr>
        <p:spPr bwMode="auto">
          <a:xfrm>
            <a:off x="5580063" y="6073775"/>
            <a:ext cx="87312" cy="1588"/>
          </a:xfrm>
          <a:custGeom>
            <a:avLst/>
            <a:gdLst>
              <a:gd name="T0" fmla="*/ 0 w 55"/>
              <a:gd name="T1" fmla="*/ 28 w 55"/>
              <a:gd name="T2" fmla="*/ 55 w 5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5734050" y="6084888"/>
            <a:ext cx="98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>
            <a:off x="5897563" y="6084888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3" name="Freeform 13"/>
          <p:cNvSpPr>
            <a:spLocks/>
          </p:cNvSpPr>
          <p:nvPr/>
        </p:nvSpPr>
        <p:spPr bwMode="auto">
          <a:xfrm>
            <a:off x="6049963" y="6073775"/>
            <a:ext cx="87312" cy="1588"/>
          </a:xfrm>
          <a:custGeom>
            <a:avLst/>
            <a:gdLst>
              <a:gd name="T0" fmla="*/ 0 w 55"/>
              <a:gd name="T1" fmla="*/ 42 w 55"/>
              <a:gd name="T2" fmla="*/ 55 w 5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4" name="Freeform 14"/>
          <p:cNvSpPr>
            <a:spLocks/>
          </p:cNvSpPr>
          <p:nvPr/>
        </p:nvSpPr>
        <p:spPr bwMode="auto">
          <a:xfrm>
            <a:off x="6203950" y="6019800"/>
            <a:ext cx="76200" cy="42863"/>
          </a:xfrm>
          <a:custGeom>
            <a:avLst/>
            <a:gdLst>
              <a:gd name="T0" fmla="*/ 0 w 48"/>
              <a:gd name="T1" fmla="*/ 27 h 27"/>
              <a:gd name="T2" fmla="*/ 27 w 48"/>
              <a:gd name="T3" fmla="*/ 20 h 27"/>
              <a:gd name="T4" fmla="*/ 48 w 48"/>
              <a:gd name="T5" fmla="*/ 7 h 27"/>
              <a:gd name="T6" fmla="*/ 48 w 48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 flipV="1">
            <a:off x="6302375" y="5876925"/>
            <a:ext cx="2063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6" name="Freeform 16"/>
          <p:cNvSpPr>
            <a:spLocks/>
          </p:cNvSpPr>
          <p:nvPr/>
        </p:nvSpPr>
        <p:spPr bwMode="auto">
          <a:xfrm>
            <a:off x="6323013" y="5713413"/>
            <a:ext cx="11112" cy="87312"/>
          </a:xfrm>
          <a:custGeom>
            <a:avLst/>
            <a:gdLst>
              <a:gd name="T0" fmla="*/ 0 w 7"/>
              <a:gd name="T1" fmla="*/ 55 h 55"/>
              <a:gd name="T2" fmla="*/ 7 w 7"/>
              <a:gd name="T3" fmla="*/ 21 h 55"/>
              <a:gd name="T4" fmla="*/ 0 w 7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7" name="Freeform 17"/>
          <p:cNvSpPr>
            <a:spLocks/>
          </p:cNvSpPr>
          <p:nvPr/>
        </p:nvSpPr>
        <p:spPr bwMode="auto">
          <a:xfrm>
            <a:off x="6269038" y="5570538"/>
            <a:ext cx="44450" cy="77787"/>
          </a:xfrm>
          <a:custGeom>
            <a:avLst/>
            <a:gdLst>
              <a:gd name="T0" fmla="*/ 28 w 28"/>
              <a:gd name="T1" fmla="*/ 49 h 49"/>
              <a:gd name="T2" fmla="*/ 28 w 28"/>
              <a:gd name="T3" fmla="*/ 49 h 49"/>
              <a:gd name="T4" fmla="*/ 0 w 28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 flipV="1">
            <a:off x="6192838" y="544036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H="1" flipV="1">
            <a:off x="6105525" y="53086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 flipV="1">
            <a:off x="6018213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1" name="Freeform 21"/>
          <p:cNvSpPr>
            <a:spLocks/>
          </p:cNvSpPr>
          <p:nvPr/>
        </p:nvSpPr>
        <p:spPr bwMode="auto">
          <a:xfrm>
            <a:off x="5908675" y="5068888"/>
            <a:ext cx="65088" cy="53975"/>
          </a:xfrm>
          <a:custGeom>
            <a:avLst/>
            <a:gdLst>
              <a:gd name="T0" fmla="*/ 41 w 41"/>
              <a:gd name="T1" fmla="*/ 34 h 34"/>
              <a:gd name="T2" fmla="*/ 34 w 41"/>
              <a:gd name="T3" fmla="*/ 27 h 34"/>
              <a:gd name="T4" fmla="*/ 0 w 41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2" name="Freeform 22"/>
          <p:cNvSpPr>
            <a:spLocks/>
          </p:cNvSpPr>
          <p:nvPr/>
        </p:nvSpPr>
        <p:spPr bwMode="auto">
          <a:xfrm>
            <a:off x="5765800" y="5046663"/>
            <a:ext cx="76200" cy="42862"/>
          </a:xfrm>
          <a:custGeom>
            <a:avLst/>
            <a:gdLst>
              <a:gd name="T0" fmla="*/ 48 w 48"/>
              <a:gd name="T1" fmla="*/ 0 h 27"/>
              <a:gd name="T2" fmla="*/ 14 w 48"/>
              <a:gd name="T3" fmla="*/ 14 h 27"/>
              <a:gd name="T4" fmla="*/ 0 w 48"/>
              <a:gd name="T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 flipH="1">
            <a:off x="5667375" y="5133975"/>
            <a:ext cx="555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4" name="Freeform 24"/>
          <p:cNvSpPr>
            <a:spLocks/>
          </p:cNvSpPr>
          <p:nvPr/>
        </p:nvSpPr>
        <p:spPr bwMode="auto">
          <a:xfrm>
            <a:off x="5580063" y="5264150"/>
            <a:ext cx="55562" cy="77788"/>
          </a:xfrm>
          <a:custGeom>
            <a:avLst/>
            <a:gdLst>
              <a:gd name="T0" fmla="*/ 35 w 35"/>
              <a:gd name="T1" fmla="*/ 0 h 49"/>
              <a:gd name="T2" fmla="*/ 14 w 35"/>
              <a:gd name="T3" fmla="*/ 28 h 49"/>
              <a:gd name="T4" fmla="*/ 0 w 35"/>
              <a:gd name="T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H="1">
            <a:off x="5503863" y="539591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6" name="Freeform 26"/>
          <p:cNvSpPr>
            <a:spLocks/>
          </p:cNvSpPr>
          <p:nvPr/>
        </p:nvSpPr>
        <p:spPr bwMode="auto">
          <a:xfrm>
            <a:off x="5438775" y="5538788"/>
            <a:ext cx="31750" cy="76200"/>
          </a:xfrm>
          <a:custGeom>
            <a:avLst/>
            <a:gdLst>
              <a:gd name="T0" fmla="*/ 20 w 20"/>
              <a:gd name="T1" fmla="*/ 0 h 48"/>
              <a:gd name="T2" fmla="*/ 0 w 20"/>
              <a:gd name="T3" fmla="*/ 41 h 48"/>
              <a:gd name="T4" fmla="*/ 0 w 20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>
            <a:off x="5438775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8" name="Freeform 28"/>
          <p:cNvSpPr>
            <a:spLocks/>
          </p:cNvSpPr>
          <p:nvPr/>
        </p:nvSpPr>
        <p:spPr bwMode="auto">
          <a:xfrm>
            <a:off x="6400800" y="5046663"/>
            <a:ext cx="885825" cy="1038225"/>
          </a:xfrm>
          <a:custGeom>
            <a:avLst/>
            <a:gdLst>
              <a:gd name="T0" fmla="*/ 0 w 558"/>
              <a:gd name="T1" fmla="*/ 503 h 654"/>
              <a:gd name="T2" fmla="*/ 0 w 558"/>
              <a:gd name="T3" fmla="*/ 585 h 654"/>
              <a:gd name="T4" fmla="*/ 13 w 558"/>
              <a:gd name="T5" fmla="*/ 613 h 654"/>
              <a:gd name="T6" fmla="*/ 27 w 558"/>
              <a:gd name="T7" fmla="*/ 633 h 654"/>
              <a:gd name="T8" fmla="*/ 110 w 558"/>
              <a:gd name="T9" fmla="*/ 647 h 654"/>
              <a:gd name="T10" fmla="*/ 268 w 558"/>
              <a:gd name="T11" fmla="*/ 654 h 654"/>
              <a:gd name="T12" fmla="*/ 420 w 558"/>
              <a:gd name="T13" fmla="*/ 647 h 654"/>
              <a:gd name="T14" fmla="*/ 502 w 558"/>
              <a:gd name="T15" fmla="*/ 633 h 654"/>
              <a:gd name="T16" fmla="*/ 523 w 558"/>
              <a:gd name="T17" fmla="*/ 620 h 654"/>
              <a:gd name="T18" fmla="*/ 537 w 558"/>
              <a:gd name="T19" fmla="*/ 599 h 654"/>
              <a:gd name="T20" fmla="*/ 551 w 558"/>
              <a:gd name="T21" fmla="*/ 523 h 654"/>
              <a:gd name="T22" fmla="*/ 558 w 558"/>
              <a:gd name="T23" fmla="*/ 441 h 654"/>
              <a:gd name="T24" fmla="*/ 544 w 558"/>
              <a:gd name="T25" fmla="*/ 379 h 654"/>
              <a:gd name="T26" fmla="*/ 413 w 558"/>
              <a:gd name="T27" fmla="*/ 165 h 654"/>
              <a:gd name="T28" fmla="*/ 323 w 558"/>
              <a:gd name="T29" fmla="*/ 41 h 654"/>
              <a:gd name="T30" fmla="*/ 282 w 558"/>
              <a:gd name="T31" fmla="*/ 7 h 654"/>
              <a:gd name="T32" fmla="*/ 248 w 558"/>
              <a:gd name="T33" fmla="*/ 0 h 654"/>
              <a:gd name="T34" fmla="*/ 220 w 558"/>
              <a:gd name="T35" fmla="*/ 14 h 654"/>
              <a:gd name="T36" fmla="*/ 186 w 558"/>
              <a:gd name="T37" fmla="*/ 41 h 654"/>
              <a:gd name="T38" fmla="*/ 96 w 558"/>
              <a:gd name="T39" fmla="*/ 165 h 654"/>
              <a:gd name="T40" fmla="*/ 27 w 558"/>
              <a:gd name="T41" fmla="*/ 282 h 654"/>
              <a:gd name="T42" fmla="*/ 0 w 558"/>
              <a:gd name="T43" fmla="*/ 351 h 654"/>
              <a:gd name="T44" fmla="*/ 0 w 558"/>
              <a:gd name="T45" fmla="*/ 503 h 654"/>
              <a:gd name="T46" fmla="*/ 0 w 558"/>
              <a:gd name="T47" fmla="*/ 50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09" name="Line 29"/>
          <p:cNvSpPr>
            <a:spLocks noChangeShapeType="1"/>
          </p:cNvSpPr>
          <p:nvPr/>
        </p:nvSpPr>
        <p:spPr bwMode="auto">
          <a:xfrm>
            <a:off x="6400800" y="5845175"/>
            <a:ext cx="158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0" name="Freeform 30"/>
          <p:cNvSpPr>
            <a:spLocks/>
          </p:cNvSpPr>
          <p:nvPr/>
        </p:nvSpPr>
        <p:spPr bwMode="auto">
          <a:xfrm>
            <a:off x="6411913" y="5997575"/>
            <a:ext cx="53975" cy="53975"/>
          </a:xfrm>
          <a:custGeom>
            <a:avLst/>
            <a:gdLst>
              <a:gd name="T0" fmla="*/ 0 w 34"/>
              <a:gd name="T1" fmla="*/ 0 h 34"/>
              <a:gd name="T2" fmla="*/ 6 w 34"/>
              <a:gd name="T3" fmla="*/ 14 h 34"/>
              <a:gd name="T4" fmla="*/ 20 w 34"/>
              <a:gd name="T5" fmla="*/ 34 h 34"/>
              <a:gd name="T6" fmla="*/ 34 w 34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1" name="Freeform 31"/>
          <p:cNvSpPr>
            <a:spLocks/>
          </p:cNvSpPr>
          <p:nvPr/>
        </p:nvSpPr>
        <p:spPr bwMode="auto">
          <a:xfrm>
            <a:off x="6530975" y="6073775"/>
            <a:ext cx="87313" cy="1588"/>
          </a:xfrm>
          <a:custGeom>
            <a:avLst/>
            <a:gdLst>
              <a:gd name="T0" fmla="*/ 0 w 55"/>
              <a:gd name="T1" fmla="*/ 28 w 55"/>
              <a:gd name="T2" fmla="*/ 55 w 5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2" name="Line 32"/>
          <p:cNvSpPr>
            <a:spLocks noChangeShapeType="1"/>
          </p:cNvSpPr>
          <p:nvPr/>
        </p:nvSpPr>
        <p:spPr bwMode="auto">
          <a:xfrm>
            <a:off x="66960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3" name="Line 33"/>
          <p:cNvSpPr>
            <a:spLocks noChangeShapeType="1"/>
          </p:cNvSpPr>
          <p:nvPr/>
        </p:nvSpPr>
        <p:spPr bwMode="auto">
          <a:xfrm>
            <a:off x="68484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4" name="Freeform 34"/>
          <p:cNvSpPr>
            <a:spLocks/>
          </p:cNvSpPr>
          <p:nvPr/>
        </p:nvSpPr>
        <p:spPr bwMode="auto">
          <a:xfrm>
            <a:off x="7000875" y="6073775"/>
            <a:ext cx="88900" cy="1588"/>
          </a:xfrm>
          <a:custGeom>
            <a:avLst/>
            <a:gdLst>
              <a:gd name="T0" fmla="*/ 0 w 56"/>
              <a:gd name="T1" fmla="*/ 42 w 56"/>
              <a:gd name="T2" fmla="*/ 56 w 5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6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5" name="Freeform 35"/>
          <p:cNvSpPr>
            <a:spLocks/>
          </p:cNvSpPr>
          <p:nvPr/>
        </p:nvSpPr>
        <p:spPr bwMode="auto">
          <a:xfrm>
            <a:off x="7154863" y="6019800"/>
            <a:ext cx="76200" cy="42863"/>
          </a:xfrm>
          <a:custGeom>
            <a:avLst/>
            <a:gdLst>
              <a:gd name="T0" fmla="*/ 0 w 48"/>
              <a:gd name="T1" fmla="*/ 27 h 27"/>
              <a:gd name="T2" fmla="*/ 27 w 48"/>
              <a:gd name="T3" fmla="*/ 20 h 27"/>
              <a:gd name="T4" fmla="*/ 48 w 48"/>
              <a:gd name="T5" fmla="*/ 7 h 27"/>
              <a:gd name="T6" fmla="*/ 48 w 48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6" name="Line 36"/>
          <p:cNvSpPr>
            <a:spLocks noChangeShapeType="1"/>
          </p:cNvSpPr>
          <p:nvPr/>
        </p:nvSpPr>
        <p:spPr bwMode="auto">
          <a:xfrm flipV="1">
            <a:off x="7253288" y="5876925"/>
            <a:ext cx="222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7" name="Freeform 37"/>
          <p:cNvSpPr>
            <a:spLocks/>
          </p:cNvSpPr>
          <p:nvPr/>
        </p:nvSpPr>
        <p:spPr bwMode="auto">
          <a:xfrm>
            <a:off x="7286625" y="5713413"/>
            <a:ext cx="1588" cy="87312"/>
          </a:xfrm>
          <a:custGeom>
            <a:avLst/>
            <a:gdLst>
              <a:gd name="T0" fmla="*/ 55 h 55"/>
              <a:gd name="T1" fmla="*/ 21 h 55"/>
              <a:gd name="T2" fmla="*/ 0 h 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8" name="Freeform 38"/>
          <p:cNvSpPr>
            <a:spLocks/>
          </p:cNvSpPr>
          <p:nvPr/>
        </p:nvSpPr>
        <p:spPr bwMode="auto">
          <a:xfrm>
            <a:off x="7219950" y="5570538"/>
            <a:ext cx="44450" cy="77787"/>
          </a:xfrm>
          <a:custGeom>
            <a:avLst/>
            <a:gdLst>
              <a:gd name="T0" fmla="*/ 28 w 28"/>
              <a:gd name="T1" fmla="*/ 49 h 49"/>
              <a:gd name="T2" fmla="*/ 28 w 28"/>
              <a:gd name="T3" fmla="*/ 49 h 49"/>
              <a:gd name="T4" fmla="*/ 0 w 28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19" name="Line 39"/>
          <p:cNvSpPr>
            <a:spLocks noChangeShapeType="1"/>
          </p:cNvSpPr>
          <p:nvPr/>
        </p:nvSpPr>
        <p:spPr bwMode="auto">
          <a:xfrm flipH="1" flipV="1">
            <a:off x="7143750" y="544036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0" name="Line 40"/>
          <p:cNvSpPr>
            <a:spLocks noChangeShapeType="1"/>
          </p:cNvSpPr>
          <p:nvPr/>
        </p:nvSpPr>
        <p:spPr bwMode="auto">
          <a:xfrm flipH="1" flipV="1">
            <a:off x="7067550" y="530860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1" name="Line 41"/>
          <p:cNvSpPr>
            <a:spLocks noChangeShapeType="1"/>
          </p:cNvSpPr>
          <p:nvPr/>
        </p:nvSpPr>
        <p:spPr bwMode="auto">
          <a:xfrm flipH="1" flipV="1">
            <a:off x="6969125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2" name="Freeform 42"/>
          <p:cNvSpPr>
            <a:spLocks/>
          </p:cNvSpPr>
          <p:nvPr/>
        </p:nvSpPr>
        <p:spPr bwMode="auto">
          <a:xfrm>
            <a:off x="6859588" y="5068888"/>
            <a:ext cx="65087" cy="53975"/>
          </a:xfrm>
          <a:custGeom>
            <a:avLst/>
            <a:gdLst>
              <a:gd name="T0" fmla="*/ 41 w 41"/>
              <a:gd name="T1" fmla="*/ 34 h 34"/>
              <a:gd name="T2" fmla="*/ 34 w 41"/>
              <a:gd name="T3" fmla="*/ 27 h 34"/>
              <a:gd name="T4" fmla="*/ 0 w 41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3" name="Freeform 43"/>
          <p:cNvSpPr>
            <a:spLocks/>
          </p:cNvSpPr>
          <p:nvPr/>
        </p:nvSpPr>
        <p:spPr bwMode="auto">
          <a:xfrm>
            <a:off x="6716713" y="5046663"/>
            <a:ext cx="77787" cy="42862"/>
          </a:xfrm>
          <a:custGeom>
            <a:avLst/>
            <a:gdLst>
              <a:gd name="T0" fmla="*/ 49 w 49"/>
              <a:gd name="T1" fmla="*/ 0 h 27"/>
              <a:gd name="T2" fmla="*/ 21 w 49"/>
              <a:gd name="T3" fmla="*/ 14 h 27"/>
              <a:gd name="T4" fmla="*/ 0 w 49"/>
              <a:gd name="T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4" name="Line 44"/>
          <p:cNvSpPr>
            <a:spLocks noChangeShapeType="1"/>
          </p:cNvSpPr>
          <p:nvPr/>
        </p:nvSpPr>
        <p:spPr bwMode="auto">
          <a:xfrm flipH="1">
            <a:off x="6618288" y="513397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5" name="Freeform 45"/>
          <p:cNvSpPr>
            <a:spLocks/>
          </p:cNvSpPr>
          <p:nvPr/>
        </p:nvSpPr>
        <p:spPr bwMode="auto">
          <a:xfrm>
            <a:off x="6530975" y="5264150"/>
            <a:ext cx="55563" cy="77788"/>
          </a:xfrm>
          <a:custGeom>
            <a:avLst/>
            <a:gdLst>
              <a:gd name="T0" fmla="*/ 35 w 35"/>
              <a:gd name="T1" fmla="*/ 0 h 49"/>
              <a:gd name="T2" fmla="*/ 14 w 35"/>
              <a:gd name="T3" fmla="*/ 28 h 49"/>
              <a:gd name="T4" fmla="*/ 0 w 35"/>
              <a:gd name="T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6" name="Line 46"/>
          <p:cNvSpPr>
            <a:spLocks noChangeShapeType="1"/>
          </p:cNvSpPr>
          <p:nvPr/>
        </p:nvSpPr>
        <p:spPr bwMode="auto">
          <a:xfrm flipH="1">
            <a:off x="6454775" y="539591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7" name="Freeform 47"/>
          <p:cNvSpPr>
            <a:spLocks/>
          </p:cNvSpPr>
          <p:nvPr/>
        </p:nvSpPr>
        <p:spPr bwMode="auto">
          <a:xfrm>
            <a:off x="6400800" y="5538788"/>
            <a:ext cx="20638" cy="76200"/>
          </a:xfrm>
          <a:custGeom>
            <a:avLst/>
            <a:gdLst>
              <a:gd name="T0" fmla="*/ 13 w 13"/>
              <a:gd name="T1" fmla="*/ 0 h 48"/>
              <a:gd name="T2" fmla="*/ 0 w 13"/>
              <a:gd name="T3" fmla="*/ 41 h 48"/>
              <a:gd name="T4" fmla="*/ 0 w 13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8" name="Line 48"/>
          <p:cNvSpPr>
            <a:spLocks noChangeShapeType="1"/>
          </p:cNvSpPr>
          <p:nvPr/>
        </p:nvSpPr>
        <p:spPr bwMode="auto">
          <a:xfrm>
            <a:off x="6400800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29" name="Freeform 49"/>
          <p:cNvSpPr>
            <a:spLocks/>
          </p:cNvSpPr>
          <p:nvPr/>
        </p:nvSpPr>
        <p:spPr bwMode="auto">
          <a:xfrm>
            <a:off x="7472363" y="5440363"/>
            <a:ext cx="11112" cy="87312"/>
          </a:xfrm>
          <a:custGeom>
            <a:avLst/>
            <a:gdLst>
              <a:gd name="T0" fmla="*/ 0 w 7"/>
              <a:gd name="T1" fmla="*/ 0 h 55"/>
              <a:gd name="T2" fmla="*/ 0 w 7"/>
              <a:gd name="T3" fmla="*/ 48 h 55"/>
              <a:gd name="T4" fmla="*/ 7 w 7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0" name="Line 50"/>
          <p:cNvSpPr>
            <a:spLocks noChangeShapeType="1"/>
          </p:cNvSpPr>
          <p:nvPr/>
        </p:nvSpPr>
        <p:spPr bwMode="auto">
          <a:xfrm>
            <a:off x="7537450" y="5559425"/>
            <a:ext cx="873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1" name="Freeform 51"/>
          <p:cNvSpPr>
            <a:spLocks/>
          </p:cNvSpPr>
          <p:nvPr/>
        </p:nvSpPr>
        <p:spPr bwMode="auto">
          <a:xfrm>
            <a:off x="7689850" y="5570538"/>
            <a:ext cx="87313" cy="1587"/>
          </a:xfrm>
          <a:custGeom>
            <a:avLst/>
            <a:gdLst>
              <a:gd name="T0" fmla="*/ 0 w 55"/>
              <a:gd name="T1" fmla="*/ 7 w 55"/>
              <a:gd name="T2" fmla="*/ 55 w 5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2" name="Freeform 52"/>
          <p:cNvSpPr>
            <a:spLocks/>
          </p:cNvSpPr>
          <p:nvPr/>
        </p:nvSpPr>
        <p:spPr bwMode="auto">
          <a:xfrm>
            <a:off x="7843838" y="5549900"/>
            <a:ext cx="76200" cy="9525"/>
          </a:xfrm>
          <a:custGeom>
            <a:avLst/>
            <a:gdLst>
              <a:gd name="T0" fmla="*/ 0 w 48"/>
              <a:gd name="T1" fmla="*/ 6 h 6"/>
              <a:gd name="T2" fmla="*/ 41 w 48"/>
              <a:gd name="T3" fmla="*/ 6 h 6"/>
              <a:gd name="T4" fmla="*/ 48 w 48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3" name="Freeform 53"/>
          <p:cNvSpPr>
            <a:spLocks/>
          </p:cNvSpPr>
          <p:nvPr/>
        </p:nvSpPr>
        <p:spPr bwMode="auto">
          <a:xfrm>
            <a:off x="7953375" y="5395913"/>
            <a:ext cx="1588" cy="87312"/>
          </a:xfrm>
          <a:custGeom>
            <a:avLst/>
            <a:gdLst>
              <a:gd name="T0" fmla="*/ 55 h 55"/>
              <a:gd name="T1" fmla="*/ 41 h 55"/>
              <a:gd name="T2" fmla="*/ 0 h 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4" name="Line 54"/>
          <p:cNvSpPr>
            <a:spLocks noChangeShapeType="1"/>
          </p:cNvSpPr>
          <p:nvPr/>
        </p:nvSpPr>
        <p:spPr bwMode="auto">
          <a:xfrm flipH="1" flipV="1">
            <a:off x="7897813" y="525462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5" name="Freeform 55"/>
          <p:cNvSpPr>
            <a:spLocks/>
          </p:cNvSpPr>
          <p:nvPr/>
        </p:nvSpPr>
        <p:spPr bwMode="auto">
          <a:xfrm>
            <a:off x="7821613" y="5133975"/>
            <a:ext cx="44450" cy="65088"/>
          </a:xfrm>
          <a:custGeom>
            <a:avLst/>
            <a:gdLst>
              <a:gd name="T0" fmla="*/ 28 w 28"/>
              <a:gd name="T1" fmla="*/ 41 h 41"/>
              <a:gd name="T2" fmla="*/ 7 w 28"/>
              <a:gd name="T3" fmla="*/ 14 h 41"/>
              <a:gd name="T4" fmla="*/ 0 w 28"/>
              <a:gd name="T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6" name="Freeform 56"/>
          <p:cNvSpPr>
            <a:spLocks/>
          </p:cNvSpPr>
          <p:nvPr/>
        </p:nvSpPr>
        <p:spPr bwMode="auto">
          <a:xfrm>
            <a:off x="7712075" y="5024438"/>
            <a:ext cx="65088" cy="53975"/>
          </a:xfrm>
          <a:custGeom>
            <a:avLst/>
            <a:gdLst>
              <a:gd name="T0" fmla="*/ 41 w 41"/>
              <a:gd name="T1" fmla="*/ 34 h 34"/>
              <a:gd name="T2" fmla="*/ 28 w 41"/>
              <a:gd name="T3" fmla="*/ 14 h 34"/>
              <a:gd name="T4" fmla="*/ 0 w 41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7" name="Freeform 57"/>
          <p:cNvSpPr>
            <a:spLocks/>
          </p:cNvSpPr>
          <p:nvPr/>
        </p:nvSpPr>
        <p:spPr bwMode="auto">
          <a:xfrm>
            <a:off x="7591425" y="5035550"/>
            <a:ext cx="66675" cy="65088"/>
          </a:xfrm>
          <a:custGeom>
            <a:avLst/>
            <a:gdLst>
              <a:gd name="T0" fmla="*/ 42 w 42"/>
              <a:gd name="T1" fmla="*/ 0 h 41"/>
              <a:gd name="T2" fmla="*/ 28 w 42"/>
              <a:gd name="T3" fmla="*/ 7 h 41"/>
              <a:gd name="T4" fmla="*/ 0 w 42"/>
              <a:gd name="T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8" name="Line 58"/>
          <p:cNvSpPr>
            <a:spLocks noChangeShapeType="1"/>
          </p:cNvSpPr>
          <p:nvPr/>
        </p:nvSpPr>
        <p:spPr bwMode="auto">
          <a:xfrm flipH="1">
            <a:off x="7515225" y="5156200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39" name="Freeform 59"/>
          <p:cNvSpPr>
            <a:spLocks/>
          </p:cNvSpPr>
          <p:nvPr/>
        </p:nvSpPr>
        <p:spPr bwMode="auto">
          <a:xfrm>
            <a:off x="7472363" y="5286375"/>
            <a:ext cx="11112" cy="87313"/>
          </a:xfrm>
          <a:custGeom>
            <a:avLst/>
            <a:gdLst>
              <a:gd name="T0" fmla="*/ 7 w 7"/>
              <a:gd name="T1" fmla="*/ 0 h 55"/>
              <a:gd name="T2" fmla="*/ 0 w 7"/>
              <a:gd name="T3" fmla="*/ 21 h 55"/>
              <a:gd name="T4" fmla="*/ 0 w 7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0" name="Line 60"/>
          <p:cNvSpPr>
            <a:spLocks noChangeShapeType="1"/>
          </p:cNvSpPr>
          <p:nvPr/>
        </p:nvSpPr>
        <p:spPr bwMode="auto">
          <a:xfrm>
            <a:off x="7996238" y="5822950"/>
            <a:ext cx="1587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1" name="Freeform 61"/>
          <p:cNvSpPr>
            <a:spLocks/>
          </p:cNvSpPr>
          <p:nvPr/>
        </p:nvSpPr>
        <p:spPr bwMode="auto">
          <a:xfrm>
            <a:off x="8007350" y="5975350"/>
            <a:ext cx="55563" cy="65088"/>
          </a:xfrm>
          <a:custGeom>
            <a:avLst/>
            <a:gdLst>
              <a:gd name="T0" fmla="*/ 0 w 35"/>
              <a:gd name="T1" fmla="*/ 0 h 41"/>
              <a:gd name="T2" fmla="*/ 7 w 35"/>
              <a:gd name="T3" fmla="*/ 21 h 41"/>
              <a:gd name="T4" fmla="*/ 28 w 35"/>
              <a:gd name="T5" fmla="*/ 41 h 41"/>
              <a:gd name="T6" fmla="*/ 35 w 35"/>
              <a:gd name="T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2" name="Freeform 62"/>
          <p:cNvSpPr>
            <a:spLocks/>
          </p:cNvSpPr>
          <p:nvPr/>
        </p:nvSpPr>
        <p:spPr bwMode="auto">
          <a:xfrm>
            <a:off x="8128000" y="6051550"/>
            <a:ext cx="87313" cy="11113"/>
          </a:xfrm>
          <a:custGeom>
            <a:avLst/>
            <a:gdLst>
              <a:gd name="T0" fmla="*/ 0 w 55"/>
              <a:gd name="T1" fmla="*/ 0 h 7"/>
              <a:gd name="T2" fmla="*/ 34 w 55"/>
              <a:gd name="T3" fmla="*/ 7 h 7"/>
              <a:gd name="T4" fmla="*/ 55 w 55"/>
              <a:gd name="T5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3" name="Line 63"/>
          <p:cNvSpPr>
            <a:spLocks noChangeShapeType="1"/>
          </p:cNvSpPr>
          <p:nvPr/>
        </p:nvSpPr>
        <p:spPr bwMode="auto">
          <a:xfrm>
            <a:off x="8280400" y="6062663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4" name="Freeform 64"/>
          <p:cNvSpPr>
            <a:spLocks/>
          </p:cNvSpPr>
          <p:nvPr/>
        </p:nvSpPr>
        <p:spPr bwMode="auto">
          <a:xfrm>
            <a:off x="8434388" y="6062663"/>
            <a:ext cx="87312" cy="11112"/>
          </a:xfrm>
          <a:custGeom>
            <a:avLst/>
            <a:gdLst>
              <a:gd name="T0" fmla="*/ 0 w 55"/>
              <a:gd name="T1" fmla="*/ 0 h 7"/>
              <a:gd name="T2" fmla="*/ 0 w 55"/>
              <a:gd name="T3" fmla="*/ 7 h 7"/>
              <a:gd name="T4" fmla="*/ 55 w 55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5" name="Line 65"/>
          <p:cNvSpPr>
            <a:spLocks noChangeShapeType="1"/>
          </p:cNvSpPr>
          <p:nvPr/>
        </p:nvSpPr>
        <p:spPr bwMode="auto">
          <a:xfrm>
            <a:off x="8586788" y="6062663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6" name="Line 66"/>
          <p:cNvSpPr>
            <a:spLocks noChangeShapeType="1"/>
          </p:cNvSpPr>
          <p:nvPr/>
        </p:nvSpPr>
        <p:spPr bwMode="auto">
          <a:xfrm flipV="1">
            <a:off x="8740775" y="6040438"/>
            <a:ext cx="87313" cy="11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7" name="Freeform 67"/>
          <p:cNvSpPr>
            <a:spLocks/>
          </p:cNvSpPr>
          <p:nvPr/>
        </p:nvSpPr>
        <p:spPr bwMode="auto">
          <a:xfrm>
            <a:off x="8870950" y="5921375"/>
            <a:ext cx="22225" cy="76200"/>
          </a:xfrm>
          <a:custGeom>
            <a:avLst/>
            <a:gdLst>
              <a:gd name="T0" fmla="*/ 0 w 14"/>
              <a:gd name="T1" fmla="*/ 48 h 48"/>
              <a:gd name="T2" fmla="*/ 7 w 14"/>
              <a:gd name="T3" fmla="*/ 34 h 48"/>
              <a:gd name="T4" fmla="*/ 14 w 14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8" name="Line 68"/>
          <p:cNvSpPr>
            <a:spLocks noChangeShapeType="1"/>
          </p:cNvSpPr>
          <p:nvPr/>
        </p:nvSpPr>
        <p:spPr bwMode="auto">
          <a:xfrm flipV="1">
            <a:off x="8915400" y="57673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49" name="Freeform 69"/>
          <p:cNvSpPr>
            <a:spLocks/>
          </p:cNvSpPr>
          <p:nvPr/>
        </p:nvSpPr>
        <p:spPr bwMode="auto">
          <a:xfrm>
            <a:off x="8893175" y="5614988"/>
            <a:ext cx="22225" cy="87312"/>
          </a:xfrm>
          <a:custGeom>
            <a:avLst/>
            <a:gdLst>
              <a:gd name="T0" fmla="*/ 14 w 14"/>
              <a:gd name="T1" fmla="*/ 55 h 55"/>
              <a:gd name="T2" fmla="*/ 7 w 14"/>
              <a:gd name="T3" fmla="*/ 0 h 55"/>
              <a:gd name="T4" fmla="*/ 0 w 14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0" name="Line 70"/>
          <p:cNvSpPr>
            <a:spLocks noChangeShapeType="1"/>
          </p:cNvSpPr>
          <p:nvPr/>
        </p:nvSpPr>
        <p:spPr bwMode="auto">
          <a:xfrm flipH="1" flipV="1">
            <a:off x="8816975" y="5483225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1" name="Line 71"/>
          <p:cNvSpPr>
            <a:spLocks noChangeShapeType="1"/>
          </p:cNvSpPr>
          <p:nvPr/>
        </p:nvSpPr>
        <p:spPr bwMode="auto">
          <a:xfrm flipH="1" flipV="1">
            <a:off x="8740775" y="535305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2" name="Freeform 72"/>
          <p:cNvSpPr>
            <a:spLocks/>
          </p:cNvSpPr>
          <p:nvPr/>
        </p:nvSpPr>
        <p:spPr bwMode="auto">
          <a:xfrm>
            <a:off x="8651875" y="5221288"/>
            <a:ext cx="44450" cy="76200"/>
          </a:xfrm>
          <a:custGeom>
            <a:avLst/>
            <a:gdLst>
              <a:gd name="T0" fmla="*/ 28 w 28"/>
              <a:gd name="T1" fmla="*/ 48 h 48"/>
              <a:gd name="T2" fmla="*/ 21 w 28"/>
              <a:gd name="T3" fmla="*/ 34 h 48"/>
              <a:gd name="T4" fmla="*/ 0 w 28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3" name="Line 73"/>
          <p:cNvSpPr>
            <a:spLocks noChangeShapeType="1"/>
          </p:cNvSpPr>
          <p:nvPr/>
        </p:nvSpPr>
        <p:spPr bwMode="auto">
          <a:xfrm flipH="1" flipV="1">
            <a:off x="8555038" y="5100638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4" name="Freeform 74"/>
          <p:cNvSpPr>
            <a:spLocks/>
          </p:cNvSpPr>
          <p:nvPr/>
        </p:nvSpPr>
        <p:spPr bwMode="auto">
          <a:xfrm>
            <a:off x="8434388" y="5013325"/>
            <a:ext cx="76200" cy="44450"/>
          </a:xfrm>
          <a:custGeom>
            <a:avLst/>
            <a:gdLst>
              <a:gd name="T0" fmla="*/ 48 w 48"/>
              <a:gd name="T1" fmla="*/ 28 h 28"/>
              <a:gd name="T2" fmla="*/ 20 w 48"/>
              <a:gd name="T3" fmla="*/ 7 h 28"/>
              <a:gd name="T4" fmla="*/ 0 w 48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5" name="Freeform 75"/>
          <p:cNvSpPr>
            <a:spLocks/>
          </p:cNvSpPr>
          <p:nvPr/>
        </p:nvSpPr>
        <p:spPr bwMode="auto">
          <a:xfrm>
            <a:off x="8302625" y="5024438"/>
            <a:ext cx="65088" cy="53975"/>
          </a:xfrm>
          <a:custGeom>
            <a:avLst/>
            <a:gdLst>
              <a:gd name="T0" fmla="*/ 41 w 41"/>
              <a:gd name="T1" fmla="*/ 0 h 34"/>
              <a:gd name="T2" fmla="*/ 35 w 41"/>
              <a:gd name="T3" fmla="*/ 0 h 34"/>
              <a:gd name="T4" fmla="*/ 0 w 41"/>
              <a:gd name="T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6" name="Line 76"/>
          <p:cNvSpPr>
            <a:spLocks noChangeShapeType="1"/>
          </p:cNvSpPr>
          <p:nvPr/>
        </p:nvSpPr>
        <p:spPr bwMode="auto">
          <a:xfrm flipH="1">
            <a:off x="8215313" y="5133975"/>
            <a:ext cx="44450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7" name="Freeform 77"/>
          <p:cNvSpPr>
            <a:spLocks/>
          </p:cNvSpPr>
          <p:nvPr/>
        </p:nvSpPr>
        <p:spPr bwMode="auto">
          <a:xfrm>
            <a:off x="8128000" y="5254625"/>
            <a:ext cx="42863" cy="76200"/>
          </a:xfrm>
          <a:custGeom>
            <a:avLst/>
            <a:gdLst>
              <a:gd name="T0" fmla="*/ 27 w 27"/>
              <a:gd name="T1" fmla="*/ 0 h 48"/>
              <a:gd name="T2" fmla="*/ 21 w 27"/>
              <a:gd name="T3" fmla="*/ 13 h 48"/>
              <a:gd name="T4" fmla="*/ 0 w 27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8" name="Line 78"/>
          <p:cNvSpPr>
            <a:spLocks noChangeShapeType="1"/>
          </p:cNvSpPr>
          <p:nvPr/>
        </p:nvSpPr>
        <p:spPr bwMode="auto">
          <a:xfrm flipH="1">
            <a:off x="8040688" y="53848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9" name="Freeform 79"/>
          <p:cNvSpPr>
            <a:spLocks/>
          </p:cNvSpPr>
          <p:nvPr/>
        </p:nvSpPr>
        <p:spPr bwMode="auto">
          <a:xfrm>
            <a:off x="7996238" y="5516563"/>
            <a:ext cx="22225" cy="87312"/>
          </a:xfrm>
          <a:custGeom>
            <a:avLst/>
            <a:gdLst>
              <a:gd name="T0" fmla="*/ 14 w 14"/>
              <a:gd name="T1" fmla="*/ 0 h 55"/>
              <a:gd name="T2" fmla="*/ 0 w 14"/>
              <a:gd name="T3" fmla="*/ 41 h 55"/>
              <a:gd name="T4" fmla="*/ 0 w 14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0" name="Line 80"/>
          <p:cNvSpPr>
            <a:spLocks noChangeShapeType="1"/>
          </p:cNvSpPr>
          <p:nvPr/>
        </p:nvSpPr>
        <p:spPr bwMode="auto">
          <a:xfrm>
            <a:off x="7996238" y="5668963"/>
            <a:ext cx="1587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1" name="Freeform 81"/>
          <p:cNvSpPr>
            <a:spLocks/>
          </p:cNvSpPr>
          <p:nvPr/>
        </p:nvSpPr>
        <p:spPr bwMode="auto">
          <a:xfrm>
            <a:off x="77009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2" name="Freeform 82"/>
          <p:cNvSpPr>
            <a:spLocks/>
          </p:cNvSpPr>
          <p:nvPr/>
        </p:nvSpPr>
        <p:spPr bwMode="auto">
          <a:xfrm>
            <a:off x="7942263" y="4838700"/>
            <a:ext cx="31750" cy="22225"/>
          </a:xfrm>
          <a:custGeom>
            <a:avLst/>
            <a:gdLst>
              <a:gd name="T0" fmla="*/ 0 w 20"/>
              <a:gd name="T1" fmla="*/ 7 h 14"/>
              <a:gd name="T2" fmla="*/ 7 w 20"/>
              <a:gd name="T3" fmla="*/ 0 h 14"/>
              <a:gd name="T4" fmla="*/ 20 w 20"/>
              <a:gd name="T5" fmla="*/ 7 h 14"/>
              <a:gd name="T6" fmla="*/ 14 w 20"/>
              <a:gd name="T7" fmla="*/ 14 h 14"/>
              <a:gd name="T8" fmla="*/ 0 w 20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3" name="Freeform 83"/>
          <p:cNvSpPr>
            <a:spLocks/>
          </p:cNvSpPr>
          <p:nvPr/>
        </p:nvSpPr>
        <p:spPr bwMode="auto">
          <a:xfrm>
            <a:off x="7700963" y="4849813"/>
            <a:ext cx="263525" cy="492125"/>
          </a:xfrm>
          <a:custGeom>
            <a:avLst/>
            <a:gdLst>
              <a:gd name="T0" fmla="*/ 0 w 166"/>
              <a:gd name="T1" fmla="*/ 303 h 310"/>
              <a:gd name="T2" fmla="*/ 14 w 166"/>
              <a:gd name="T3" fmla="*/ 310 h 310"/>
              <a:gd name="T4" fmla="*/ 166 w 166"/>
              <a:gd name="T5" fmla="*/ 7 h 310"/>
              <a:gd name="T6" fmla="*/ 152 w 166"/>
              <a:gd name="T7" fmla="*/ 0 h 310"/>
              <a:gd name="T8" fmla="*/ 0 w 166"/>
              <a:gd name="T9" fmla="*/ 3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4" name="Freeform 84"/>
          <p:cNvSpPr>
            <a:spLocks/>
          </p:cNvSpPr>
          <p:nvPr/>
        </p:nvSpPr>
        <p:spPr bwMode="auto">
          <a:xfrm>
            <a:off x="7942263" y="4816475"/>
            <a:ext cx="31750" cy="33338"/>
          </a:xfrm>
          <a:custGeom>
            <a:avLst/>
            <a:gdLst>
              <a:gd name="T0" fmla="*/ 0 w 20"/>
              <a:gd name="T1" fmla="*/ 21 h 21"/>
              <a:gd name="T2" fmla="*/ 14 w 20"/>
              <a:gd name="T3" fmla="*/ 21 h 21"/>
              <a:gd name="T4" fmla="*/ 20 w 20"/>
              <a:gd name="T5" fmla="*/ 7 h 21"/>
              <a:gd name="T6" fmla="*/ 14 w 20"/>
              <a:gd name="T7" fmla="*/ 0 h 21"/>
              <a:gd name="T8" fmla="*/ 0 w 20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5" name="Freeform 85"/>
          <p:cNvSpPr>
            <a:spLocks/>
          </p:cNvSpPr>
          <p:nvPr/>
        </p:nvSpPr>
        <p:spPr bwMode="auto">
          <a:xfrm>
            <a:off x="7219950" y="4368800"/>
            <a:ext cx="33338" cy="42863"/>
          </a:xfrm>
          <a:custGeom>
            <a:avLst/>
            <a:gdLst>
              <a:gd name="T0" fmla="*/ 7 w 21"/>
              <a:gd name="T1" fmla="*/ 27 h 27"/>
              <a:gd name="T2" fmla="*/ 0 w 21"/>
              <a:gd name="T3" fmla="*/ 20 h 27"/>
              <a:gd name="T4" fmla="*/ 14 w 21"/>
              <a:gd name="T5" fmla="*/ 0 h 27"/>
              <a:gd name="T6" fmla="*/ 21 w 21"/>
              <a:gd name="T7" fmla="*/ 7 h 27"/>
              <a:gd name="T8" fmla="*/ 7 w 21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6" name="Freeform 86"/>
          <p:cNvSpPr>
            <a:spLocks/>
          </p:cNvSpPr>
          <p:nvPr/>
        </p:nvSpPr>
        <p:spPr bwMode="auto">
          <a:xfrm>
            <a:off x="7231063" y="4379913"/>
            <a:ext cx="733425" cy="469900"/>
          </a:xfrm>
          <a:custGeom>
            <a:avLst/>
            <a:gdLst>
              <a:gd name="T0" fmla="*/ 448 w 462"/>
              <a:gd name="T1" fmla="*/ 296 h 296"/>
              <a:gd name="T2" fmla="*/ 462 w 462"/>
              <a:gd name="T3" fmla="*/ 275 h 296"/>
              <a:gd name="T4" fmla="*/ 14 w 462"/>
              <a:gd name="T5" fmla="*/ 0 h 296"/>
              <a:gd name="T6" fmla="*/ 0 w 462"/>
              <a:gd name="T7" fmla="*/ 20 h 296"/>
              <a:gd name="T8" fmla="*/ 448 w 462"/>
              <a:gd name="T9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7" name="Freeform 87"/>
          <p:cNvSpPr>
            <a:spLocks/>
          </p:cNvSpPr>
          <p:nvPr/>
        </p:nvSpPr>
        <p:spPr bwMode="auto">
          <a:xfrm>
            <a:off x="7931150" y="4838700"/>
            <a:ext cx="22225" cy="22225"/>
          </a:xfrm>
          <a:custGeom>
            <a:avLst/>
            <a:gdLst>
              <a:gd name="T0" fmla="*/ 14 w 14"/>
              <a:gd name="T1" fmla="*/ 0 h 14"/>
              <a:gd name="T2" fmla="*/ 7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8" name="Freeform 88"/>
          <p:cNvSpPr>
            <a:spLocks/>
          </p:cNvSpPr>
          <p:nvPr/>
        </p:nvSpPr>
        <p:spPr bwMode="auto">
          <a:xfrm>
            <a:off x="8412163" y="5319713"/>
            <a:ext cx="33337" cy="33337"/>
          </a:xfrm>
          <a:custGeom>
            <a:avLst/>
            <a:gdLst>
              <a:gd name="T0" fmla="*/ 14 w 21"/>
              <a:gd name="T1" fmla="*/ 0 h 21"/>
              <a:gd name="T2" fmla="*/ 21 w 21"/>
              <a:gd name="T3" fmla="*/ 7 h 21"/>
              <a:gd name="T4" fmla="*/ 7 w 21"/>
              <a:gd name="T5" fmla="*/ 21 h 21"/>
              <a:gd name="T6" fmla="*/ 0 w 21"/>
              <a:gd name="T7" fmla="*/ 14 h 21"/>
              <a:gd name="T8" fmla="*/ 14 w 21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9" name="Freeform 89"/>
          <p:cNvSpPr>
            <a:spLocks/>
          </p:cNvSpPr>
          <p:nvPr/>
        </p:nvSpPr>
        <p:spPr bwMode="auto">
          <a:xfrm>
            <a:off x="7931150" y="4838700"/>
            <a:ext cx="503238" cy="503238"/>
          </a:xfrm>
          <a:custGeom>
            <a:avLst/>
            <a:gdLst>
              <a:gd name="T0" fmla="*/ 14 w 317"/>
              <a:gd name="T1" fmla="*/ 0 h 317"/>
              <a:gd name="T2" fmla="*/ 0 w 317"/>
              <a:gd name="T3" fmla="*/ 14 h 317"/>
              <a:gd name="T4" fmla="*/ 303 w 317"/>
              <a:gd name="T5" fmla="*/ 317 h 317"/>
              <a:gd name="T6" fmla="*/ 317 w 317"/>
              <a:gd name="T7" fmla="*/ 303 h 317"/>
              <a:gd name="T8" fmla="*/ 14 w 317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0" name="Freeform 90"/>
          <p:cNvSpPr>
            <a:spLocks/>
          </p:cNvSpPr>
          <p:nvPr/>
        </p:nvSpPr>
        <p:spPr bwMode="auto">
          <a:xfrm>
            <a:off x="8170863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1" name="Freeform 91"/>
          <p:cNvSpPr>
            <a:spLocks/>
          </p:cNvSpPr>
          <p:nvPr/>
        </p:nvSpPr>
        <p:spPr bwMode="auto">
          <a:xfrm>
            <a:off x="8412163" y="5373688"/>
            <a:ext cx="33337" cy="22225"/>
          </a:xfrm>
          <a:custGeom>
            <a:avLst/>
            <a:gdLst>
              <a:gd name="T0" fmla="*/ 0 w 21"/>
              <a:gd name="T1" fmla="*/ 7 h 14"/>
              <a:gd name="T2" fmla="*/ 7 w 21"/>
              <a:gd name="T3" fmla="*/ 0 h 14"/>
              <a:gd name="T4" fmla="*/ 21 w 21"/>
              <a:gd name="T5" fmla="*/ 7 h 14"/>
              <a:gd name="T6" fmla="*/ 14 w 21"/>
              <a:gd name="T7" fmla="*/ 14 h 14"/>
              <a:gd name="T8" fmla="*/ 0 w 21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2" name="Freeform 92"/>
          <p:cNvSpPr>
            <a:spLocks/>
          </p:cNvSpPr>
          <p:nvPr/>
        </p:nvSpPr>
        <p:spPr bwMode="auto">
          <a:xfrm>
            <a:off x="8170863" y="5384800"/>
            <a:ext cx="263525" cy="438150"/>
          </a:xfrm>
          <a:custGeom>
            <a:avLst/>
            <a:gdLst>
              <a:gd name="T0" fmla="*/ 0 w 166"/>
              <a:gd name="T1" fmla="*/ 269 h 276"/>
              <a:gd name="T2" fmla="*/ 14 w 166"/>
              <a:gd name="T3" fmla="*/ 276 h 276"/>
              <a:gd name="T4" fmla="*/ 166 w 166"/>
              <a:gd name="T5" fmla="*/ 7 h 276"/>
              <a:gd name="T6" fmla="*/ 152 w 166"/>
              <a:gd name="T7" fmla="*/ 0 h 276"/>
              <a:gd name="T8" fmla="*/ 0 w 166"/>
              <a:gd name="T9" fmla="*/ 26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3" name="Freeform 93"/>
          <p:cNvSpPr>
            <a:spLocks/>
          </p:cNvSpPr>
          <p:nvPr/>
        </p:nvSpPr>
        <p:spPr bwMode="auto">
          <a:xfrm>
            <a:off x="8412163" y="5319713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4" name="Freeform 94"/>
          <p:cNvSpPr>
            <a:spLocks/>
          </p:cNvSpPr>
          <p:nvPr/>
        </p:nvSpPr>
        <p:spPr bwMode="auto">
          <a:xfrm>
            <a:off x="8707438" y="5811838"/>
            <a:ext cx="33337" cy="22225"/>
          </a:xfrm>
          <a:custGeom>
            <a:avLst/>
            <a:gdLst>
              <a:gd name="T0" fmla="*/ 14 w 21"/>
              <a:gd name="T1" fmla="*/ 0 h 14"/>
              <a:gd name="T2" fmla="*/ 21 w 21"/>
              <a:gd name="T3" fmla="*/ 7 h 14"/>
              <a:gd name="T4" fmla="*/ 7 w 21"/>
              <a:gd name="T5" fmla="*/ 14 h 14"/>
              <a:gd name="T6" fmla="*/ 0 w 21"/>
              <a:gd name="T7" fmla="*/ 7 h 14"/>
              <a:gd name="T8" fmla="*/ 14 w 21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5" name="Freeform 95"/>
          <p:cNvSpPr>
            <a:spLocks/>
          </p:cNvSpPr>
          <p:nvPr/>
        </p:nvSpPr>
        <p:spPr bwMode="auto">
          <a:xfrm>
            <a:off x="8412163" y="5330825"/>
            <a:ext cx="317500" cy="492125"/>
          </a:xfrm>
          <a:custGeom>
            <a:avLst/>
            <a:gdLst>
              <a:gd name="T0" fmla="*/ 14 w 200"/>
              <a:gd name="T1" fmla="*/ 0 h 310"/>
              <a:gd name="T2" fmla="*/ 0 w 200"/>
              <a:gd name="T3" fmla="*/ 7 h 310"/>
              <a:gd name="T4" fmla="*/ 186 w 200"/>
              <a:gd name="T5" fmla="*/ 310 h 310"/>
              <a:gd name="T6" fmla="*/ 200 w 200"/>
              <a:gd name="T7" fmla="*/ 303 h 310"/>
              <a:gd name="T8" fmla="*/ 14 w 200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6" name="Rectangle 96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7" name="Rectangle 97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8" name="Rectangle 98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9" name="Rectangle 99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0" name="Oval 100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1" name="Oval 101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2" name="Rectangle 102"/>
          <p:cNvSpPr>
            <a:spLocks noChangeArrowheads="1"/>
          </p:cNvSpPr>
          <p:nvPr/>
        </p:nvSpPr>
        <p:spPr bwMode="auto">
          <a:xfrm>
            <a:off x="8335963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88</a:t>
            </a:r>
            <a:endParaRPr lang="en-US"/>
          </a:p>
        </p:txBody>
      </p:sp>
      <p:sp>
        <p:nvSpPr>
          <p:cNvPr id="174183" name="Freeform 103"/>
          <p:cNvSpPr>
            <a:spLocks/>
          </p:cNvSpPr>
          <p:nvPr/>
        </p:nvSpPr>
        <p:spPr bwMode="auto">
          <a:xfrm>
            <a:off x="4333875" y="4357688"/>
            <a:ext cx="33338" cy="22225"/>
          </a:xfrm>
          <a:custGeom>
            <a:avLst/>
            <a:gdLst>
              <a:gd name="T0" fmla="*/ 14 w 21"/>
              <a:gd name="T1" fmla="*/ 14 h 14"/>
              <a:gd name="T2" fmla="*/ 21 w 21"/>
              <a:gd name="T3" fmla="*/ 7 h 14"/>
              <a:gd name="T4" fmla="*/ 7 w 21"/>
              <a:gd name="T5" fmla="*/ 0 h 14"/>
              <a:gd name="T6" fmla="*/ 0 w 21"/>
              <a:gd name="T7" fmla="*/ 7 h 14"/>
              <a:gd name="T8" fmla="*/ 14 w 21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4" name="Freeform 104"/>
          <p:cNvSpPr>
            <a:spLocks/>
          </p:cNvSpPr>
          <p:nvPr/>
        </p:nvSpPr>
        <p:spPr bwMode="auto">
          <a:xfrm>
            <a:off x="4159250" y="4849813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14 h 14"/>
              <a:gd name="T4" fmla="*/ 0 w 14"/>
              <a:gd name="T5" fmla="*/ 7 h 14"/>
              <a:gd name="T6" fmla="*/ 0 w 14"/>
              <a:gd name="T7" fmla="*/ 0 h 14"/>
              <a:gd name="T8" fmla="*/ 14 w 14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5" name="Freeform 105"/>
          <p:cNvSpPr>
            <a:spLocks/>
          </p:cNvSpPr>
          <p:nvPr/>
        </p:nvSpPr>
        <p:spPr bwMode="auto">
          <a:xfrm>
            <a:off x="4159250" y="4368800"/>
            <a:ext cx="196850" cy="492125"/>
          </a:xfrm>
          <a:custGeom>
            <a:avLst/>
            <a:gdLst>
              <a:gd name="T0" fmla="*/ 124 w 124"/>
              <a:gd name="T1" fmla="*/ 7 h 310"/>
              <a:gd name="T2" fmla="*/ 110 w 124"/>
              <a:gd name="T3" fmla="*/ 0 h 310"/>
              <a:gd name="T4" fmla="*/ 0 w 124"/>
              <a:gd name="T5" fmla="*/ 303 h 310"/>
              <a:gd name="T6" fmla="*/ 14 w 124"/>
              <a:gd name="T7" fmla="*/ 310 h 310"/>
              <a:gd name="T8" fmla="*/ 124 w 124"/>
              <a:gd name="T9" fmla="*/ 7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6" name="Freeform 106"/>
          <p:cNvSpPr>
            <a:spLocks/>
          </p:cNvSpPr>
          <p:nvPr/>
        </p:nvSpPr>
        <p:spPr bwMode="auto">
          <a:xfrm>
            <a:off x="4398963" y="4357688"/>
            <a:ext cx="22225" cy="22225"/>
          </a:xfrm>
          <a:custGeom>
            <a:avLst/>
            <a:gdLst>
              <a:gd name="T0" fmla="*/ 14 w 14"/>
              <a:gd name="T1" fmla="*/ 0 h 14"/>
              <a:gd name="T2" fmla="*/ 7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7" name="Freeform 107"/>
          <p:cNvSpPr>
            <a:spLocks/>
          </p:cNvSpPr>
          <p:nvPr/>
        </p:nvSpPr>
        <p:spPr bwMode="auto">
          <a:xfrm>
            <a:off x="4879975" y="4838700"/>
            <a:ext cx="33338" cy="33338"/>
          </a:xfrm>
          <a:custGeom>
            <a:avLst/>
            <a:gdLst>
              <a:gd name="T0" fmla="*/ 14 w 21"/>
              <a:gd name="T1" fmla="*/ 0 h 21"/>
              <a:gd name="T2" fmla="*/ 21 w 21"/>
              <a:gd name="T3" fmla="*/ 7 h 21"/>
              <a:gd name="T4" fmla="*/ 7 w 21"/>
              <a:gd name="T5" fmla="*/ 21 h 21"/>
              <a:gd name="T6" fmla="*/ 0 w 21"/>
              <a:gd name="T7" fmla="*/ 14 h 21"/>
              <a:gd name="T8" fmla="*/ 14 w 21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8" name="Freeform 108"/>
          <p:cNvSpPr>
            <a:spLocks/>
          </p:cNvSpPr>
          <p:nvPr/>
        </p:nvSpPr>
        <p:spPr bwMode="auto">
          <a:xfrm>
            <a:off x="4398963" y="4357688"/>
            <a:ext cx="503237" cy="503237"/>
          </a:xfrm>
          <a:custGeom>
            <a:avLst/>
            <a:gdLst>
              <a:gd name="T0" fmla="*/ 14 w 317"/>
              <a:gd name="T1" fmla="*/ 0 h 317"/>
              <a:gd name="T2" fmla="*/ 0 w 317"/>
              <a:gd name="T3" fmla="*/ 14 h 317"/>
              <a:gd name="T4" fmla="*/ 303 w 317"/>
              <a:gd name="T5" fmla="*/ 317 h 317"/>
              <a:gd name="T6" fmla="*/ 317 w 317"/>
              <a:gd name="T7" fmla="*/ 303 h 317"/>
              <a:gd name="T8" fmla="*/ 14 w 317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89" name="Freeform 109"/>
          <p:cNvSpPr>
            <a:spLocks/>
          </p:cNvSpPr>
          <p:nvPr/>
        </p:nvSpPr>
        <p:spPr bwMode="auto">
          <a:xfrm>
            <a:off x="5349875" y="3887788"/>
            <a:ext cx="22225" cy="20637"/>
          </a:xfrm>
          <a:custGeom>
            <a:avLst/>
            <a:gdLst>
              <a:gd name="T0" fmla="*/ 14 w 14"/>
              <a:gd name="T1" fmla="*/ 0 h 13"/>
              <a:gd name="T2" fmla="*/ 0 w 14"/>
              <a:gd name="T3" fmla="*/ 0 h 13"/>
              <a:gd name="T4" fmla="*/ 0 w 14"/>
              <a:gd name="T5" fmla="*/ 13 h 13"/>
              <a:gd name="T6" fmla="*/ 7 w 14"/>
              <a:gd name="T7" fmla="*/ 13 h 13"/>
              <a:gd name="T8" fmla="*/ 14 w 14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0" name="Freeform 110"/>
          <p:cNvSpPr>
            <a:spLocks/>
          </p:cNvSpPr>
          <p:nvPr/>
        </p:nvSpPr>
        <p:spPr bwMode="auto">
          <a:xfrm>
            <a:off x="7242175" y="4357688"/>
            <a:ext cx="22225" cy="31750"/>
          </a:xfrm>
          <a:custGeom>
            <a:avLst/>
            <a:gdLst>
              <a:gd name="T0" fmla="*/ 7 w 14"/>
              <a:gd name="T1" fmla="*/ 0 h 20"/>
              <a:gd name="T2" fmla="*/ 14 w 14"/>
              <a:gd name="T3" fmla="*/ 0 h 20"/>
              <a:gd name="T4" fmla="*/ 7 w 14"/>
              <a:gd name="T5" fmla="*/ 20 h 20"/>
              <a:gd name="T6" fmla="*/ 0 w 14"/>
              <a:gd name="T7" fmla="*/ 14 h 20"/>
              <a:gd name="T8" fmla="*/ 7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1" name="Freeform 111"/>
          <p:cNvSpPr>
            <a:spLocks/>
          </p:cNvSpPr>
          <p:nvPr/>
        </p:nvSpPr>
        <p:spPr bwMode="auto">
          <a:xfrm>
            <a:off x="5360988" y="3887788"/>
            <a:ext cx="1892300" cy="492125"/>
          </a:xfrm>
          <a:custGeom>
            <a:avLst/>
            <a:gdLst>
              <a:gd name="T0" fmla="*/ 7 w 1192"/>
              <a:gd name="T1" fmla="*/ 0 h 310"/>
              <a:gd name="T2" fmla="*/ 0 w 1192"/>
              <a:gd name="T3" fmla="*/ 13 h 310"/>
              <a:gd name="T4" fmla="*/ 1185 w 1192"/>
              <a:gd name="T5" fmla="*/ 310 h 310"/>
              <a:gd name="T6" fmla="*/ 1192 w 1192"/>
              <a:gd name="T7" fmla="*/ 296 h 310"/>
              <a:gd name="T8" fmla="*/ 7 w 1192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2" name="Freeform 112"/>
          <p:cNvSpPr>
            <a:spLocks/>
          </p:cNvSpPr>
          <p:nvPr/>
        </p:nvSpPr>
        <p:spPr bwMode="auto">
          <a:xfrm>
            <a:off x="4398963" y="4357688"/>
            <a:ext cx="22225" cy="31750"/>
          </a:xfrm>
          <a:custGeom>
            <a:avLst/>
            <a:gdLst>
              <a:gd name="T0" fmla="*/ 7 w 14"/>
              <a:gd name="T1" fmla="*/ 0 h 20"/>
              <a:gd name="T2" fmla="*/ 0 w 14"/>
              <a:gd name="T3" fmla="*/ 7 h 20"/>
              <a:gd name="T4" fmla="*/ 7 w 14"/>
              <a:gd name="T5" fmla="*/ 20 h 20"/>
              <a:gd name="T6" fmla="*/ 14 w 14"/>
              <a:gd name="T7" fmla="*/ 14 h 20"/>
              <a:gd name="T8" fmla="*/ 7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3" name="Freeform 113"/>
          <p:cNvSpPr>
            <a:spLocks/>
          </p:cNvSpPr>
          <p:nvPr/>
        </p:nvSpPr>
        <p:spPr bwMode="auto">
          <a:xfrm>
            <a:off x="5360988" y="3887788"/>
            <a:ext cx="22225" cy="20637"/>
          </a:xfrm>
          <a:custGeom>
            <a:avLst/>
            <a:gdLst>
              <a:gd name="T0" fmla="*/ 0 w 14"/>
              <a:gd name="T1" fmla="*/ 0 h 13"/>
              <a:gd name="T2" fmla="*/ 7 w 14"/>
              <a:gd name="T3" fmla="*/ 0 h 13"/>
              <a:gd name="T4" fmla="*/ 14 w 14"/>
              <a:gd name="T5" fmla="*/ 13 h 13"/>
              <a:gd name="T6" fmla="*/ 7 w 14"/>
              <a:gd name="T7" fmla="*/ 13 h 13"/>
              <a:gd name="T8" fmla="*/ 0 w 14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4" name="Freeform 114"/>
          <p:cNvSpPr>
            <a:spLocks/>
          </p:cNvSpPr>
          <p:nvPr/>
        </p:nvSpPr>
        <p:spPr bwMode="auto">
          <a:xfrm>
            <a:off x="4410075" y="3887788"/>
            <a:ext cx="962025" cy="492125"/>
          </a:xfrm>
          <a:custGeom>
            <a:avLst/>
            <a:gdLst>
              <a:gd name="T0" fmla="*/ 0 w 606"/>
              <a:gd name="T1" fmla="*/ 296 h 310"/>
              <a:gd name="T2" fmla="*/ 7 w 606"/>
              <a:gd name="T3" fmla="*/ 310 h 310"/>
              <a:gd name="T4" fmla="*/ 606 w 606"/>
              <a:gd name="T5" fmla="*/ 13 h 310"/>
              <a:gd name="T6" fmla="*/ 599 w 606"/>
              <a:gd name="T7" fmla="*/ 0 h 310"/>
              <a:gd name="T8" fmla="*/ 0 w 606"/>
              <a:gd name="T9" fmla="*/ 29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5" name="Oval 115"/>
          <p:cNvSpPr>
            <a:spLocks noChangeArrowheads="1"/>
          </p:cNvSpPr>
          <p:nvPr/>
        </p:nvSpPr>
        <p:spPr bwMode="auto">
          <a:xfrm>
            <a:off x="5186363" y="3711575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6" name="Oval 116"/>
          <p:cNvSpPr>
            <a:spLocks noChangeArrowheads="1"/>
          </p:cNvSpPr>
          <p:nvPr/>
        </p:nvSpPr>
        <p:spPr bwMode="auto">
          <a:xfrm>
            <a:off x="5186363" y="3713163"/>
            <a:ext cx="360362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7" name="Rectangle 117"/>
          <p:cNvSpPr>
            <a:spLocks noChangeArrowheads="1"/>
          </p:cNvSpPr>
          <p:nvPr/>
        </p:nvSpPr>
        <p:spPr bwMode="auto">
          <a:xfrm>
            <a:off x="5273675" y="38115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44</a:t>
            </a:r>
            <a:endParaRPr lang="en-US"/>
          </a:p>
        </p:txBody>
      </p:sp>
      <p:sp>
        <p:nvSpPr>
          <p:cNvPr id="174198" name="Oval 118"/>
          <p:cNvSpPr>
            <a:spLocks noChangeArrowheads="1"/>
          </p:cNvSpPr>
          <p:nvPr/>
        </p:nvSpPr>
        <p:spPr bwMode="auto">
          <a:xfrm>
            <a:off x="4235450" y="4192588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99" name="Oval 119"/>
          <p:cNvSpPr>
            <a:spLocks noChangeArrowheads="1"/>
          </p:cNvSpPr>
          <p:nvPr/>
        </p:nvSpPr>
        <p:spPr bwMode="auto">
          <a:xfrm>
            <a:off x="4235450" y="4194175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00" name="Rectangle 120"/>
          <p:cNvSpPr>
            <a:spLocks noChangeArrowheads="1"/>
          </p:cNvSpPr>
          <p:nvPr/>
        </p:nvSpPr>
        <p:spPr bwMode="auto">
          <a:xfrm>
            <a:off x="4311650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17</a:t>
            </a:r>
            <a:endParaRPr lang="en-US"/>
          </a:p>
        </p:txBody>
      </p:sp>
      <p:sp>
        <p:nvSpPr>
          <p:cNvPr id="174201" name="Freeform 121"/>
          <p:cNvSpPr>
            <a:spLocks/>
          </p:cNvSpPr>
          <p:nvPr/>
        </p:nvSpPr>
        <p:spPr bwMode="auto">
          <a:xfrm>
            <a:off x="7242175" y="4368800"/>
            <a:ext cx="22225" cy="42863"/>
          </a:xfrm>
          <a:custGeom>
            <a:avLst/>
            <a:gdLst>
              <a:gd name="T0" fmla="*/ 7 w 14"/>
              <a:gd name="T1" fmla="*/ 27 h 27"/>
              <a:gd name="T2" fmla="*/ 14 w 14"/>
              <a:gd name="T3" fmla="*/ 20 h 27"/>
              <a:gd name="T4" fmla="*/ 7 w 14"/>
              <a:gd name="T5" fmla="*/ 0 h 27"/>
              <a:gd name="T6" fmla="*/ 0 w 14"/>
              <a:gd name="T7" fmla="*/ 7 h 27"/>
              <a:gd name="T8" fmla="*/ 7 w 14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02" name="Freeform 122"/>
          <p:cNvSpPr>
            <a:spLocks/>
          </p:cNvSpPr>
          <p:nvPr/>
        </p:nvSpPr>
        <p:spPr bwMode="auto">
          <a:xfrm>
            <a:off x="6302375" y="4838700"/>
            <a:ext cx="31750" cy="33338"/>
          </a:xfrm>
          <a:custGeom>
            <a:avLst/>
            <a:gdLst>
              <a:gd name="T0" fmla="*/ 20 w 20"/>
              <a:gd name="T1" fmla="*/ 21 h 21"/>
              <a:gd name="T2" fmla="*/ 13 w 20"/>
              <a:gd name="T3" fmla="*/ 21 h 21"/>
              <a:gd name="T4" fmla="*/ 0 w 20"/>
              <a:gd name="T5" fmla="*/ 7 h 21"/>
              <a:gd name="T6" fmla="*/ 13 w 20"/>
              <a:gd name="T7" fmla="*/ 0 h 21"/>
              <a:gd name="T8" fmla="*/ 20 w 20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03" name="Freeform 123"/>
          <p:cNvSpPr>
            <a:spLocks/>
          </p:cNvSpPr>
          <p:nvPr/>
        </p:nvSpPr>
        <p:spPr bwMode="auto">
          <a:xfrm>
            <a:off x="6323013" y="4379913"/>
            <a:ext cx="930275" cy="492125"/>
          </a:xfrm>
          <a:custGeom>
            <a:avLst/>
            <a:gdLst>
              <a:gd name="T0" fmla="*/ 586 w 586"/>
              <a:gd name="T1" fmla="*/ 20 h 310"/>
              <a:gd name="T2" fmla="*/ 579 w 586"/>
              <a:gd name="T3" fmla="*/ 0 h 310"/>
              <a:gd name="T4" fmla="*/ 0 w 586"/>
              <a:gd name="T5" fmla="*/ 289 h 310"/>
              <a:gd name="T6" fmla="*/ 7 w 586"/>
              <a:gd name="T7" fmla="*/ 310 h 310"/>
              <a:gd name="T8" fmla="*/ 586 w 586"/>
              <a:gd name="T9" fmla="*/ 2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04" name="Oval 124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05" name="Oval 125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06" name="Rectangle 126"/>
          <p:cNvSpPr>
            <a:spLocks noChangeArrowheads="1"/>
          </p:cNvSpPr>
          <p:nvPr/>
        </p:nvSpPr>
        <p:spPr bwMode="auto">
          <a:xfrm>
            <a:off x="7843838" y="47513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panose="02020603050405020304" pitchFamily="18" charset="0"/>
              </a:rPr>
              <a:t>78</a:t>
            </a:r>
            <a:endParaRPr lang="en-US"/>
          </a:p>
        </p:txBody>
      </p:sp>
      <p:sp>
        <p:nvSpPr>
          <p:cNvPr id="174207" name="Freeform 127"/>
          <p:cNvSpPr>
            <a:spLocks/>
          </p:cNvSpPr>
          <p:nvPr/>
        </p:nvSpPr>
        <p:spPr bwMode="auto">
          <a:xfrm>
            <a:off x="46402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08" name="Freeform 128"/>
          <p:cNvSpPr>
            <a:spLocks/>
          </p:cNvSpPr>
          <p:nvPr/>
        </p:nvSpPr>
        <p:spPr bwMode="auto">
          <a:xfrm>
            <a:off x="4879975" y="4838700"/>
            <a:ext cx="33338" cy="22225"/>
          </a:xfrm>
          <a:custGeom>
            <a:avLst/>
            <a:gdLst>
              <a:gd name="T0" fmla="*/ 0 w 21"/>
              <a:gd name="T1" fmla="*/ 7 h 14"/>
              <a:gd name="T2" fmla="*/ 7 w 21"/>
              <a:gd name="T3" fmla="*/ 0 h 14"/>
              <a:gd name="T4" fmla="*/ 21 w 21"/>
              <a:gd name="T5" fmla="*/ 7 h 14"/>
              <a:gd name="T6" fmla="*/ 14 w 21"/>
              <a:gd name="T7" fmla="*/ 14 h 14"/>
              <a:gd name="T8" fmla="*/ 0 w 21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09" name="Freeform 129"/>
          <p:cNvSpPr>
            <a:spLocks/>
          </p:cNvSpPr>
          <p:nvPr/>
        </p:nvSpPr>
        <p:spPr bwMode="auto">
          <a:xfrm>
            <a:off x="4640263" y="4849813"/>
            <a:ext cx="261937" cy="492125"/>
          </a:xfrm>
          <a:custGeom>
            <a:avLst/>
            <a:gdLst>
              <a:gd name="T0" fmla="*/ 0 w 165"/>
              <a:gd name="T1" fmla="*/ 303 h 310"/>
              <a:gd name="T2" fmla="*/ 14 w 165"/>
              <a:gd name="T3" fmla="*/ 310 h 310"/>
              <a:gd name="T4" fmla="*/ 165 w 165"/>
              <a:gd name="T5" fmla="*/ 7 h 310"/>
              <a:gd name="T6" fmla="*/ 151 w 165"/>
              <a:gd name="T7" fmla="*/ 0 h 310"/>
              <a:gd name="T8" fmla="*/ 0 w 165"/>
              <a:gd name="T9" fmla="*/ 3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0" name="Freeform 130"/>
          <p:cNvSpPr>
            <a:spLocks/>
          </p:cNvSpPr>
          <p:nvPr/>
        </p:nvSpPr>
        <p:spPr bwMode="auto">
          <a:xfrm>
            <a:off x="4879975" y="4838700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1" name="Freeform 131"/>
          <p:cNvSpPr>
            <a:spLocks/>
          </p:cNvSpPr>
          <p:nvPr/>
        </p:nvSpPr>
        <p:spPr bwMode="auto">
          <a:xfrm>
            <a:off x="5121275" y="5330825"/>
            <a:ext cx="33338" cy="22225"/>
          </a:xfrm>
          <a:custGeom>
            <a:avLst/>
            <a:gdLst>
              <a:gd name="T0" fmla="*/ 14 w 21"/>
              <a:gd name="T1" fmla="*/ 0 h 14"/>
              <a:gd name="T2" fmla="*/ 21 w 21"/>
              <a:gd name="T3" fmla="*/ 7 h 14"/>
              <a:gd name="T4" fmla="*/ 7 w 21"/>
              <a:gd name="T5" fmla="*/ 14 h 14"/>
              <a:gd name="T6" fmla="*/ 0 w 21"/>
              <a:gd name="T7" fmla="*/ 7 h 14"/>
              <a:gd name="T8" fmla="*/ 14 w 21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2" name="Freeform 132"/>
          <p:cNvSpPr>
            <a:spLocks/>
          </p:cNvSpPr>
          <p:nvPr/>
        </p:nvSpPr>
        <p:spPr bwMode="auto">
          <a:xfrm>
            <a:off x="4879975" y="4849813"/>
            <a:ext cx="263525" cy="492125"/>
          </a:xfrm>
          <a:custGeom>
            <a:avLst/>
            <a:gdLst>
              <a:gd name="T0" fmla="*/ 14 w 166"/>
              <a:gd name="T1" fmla="*/ 0 h 310"/>
              <a:gd name="T2" fmla="*/ 0 w 166"/>
              <a:gd name="T3" fmla="*/ 7 h 310"/>
              <a:gd name="T4" fmla="*/ 152 w 166"/>
              <a:gd name="T5" fmla="*/ 310 h 310"/>
              <a:gd name="T6" fmla="*/ 166 w 166"/>
              <a:gd name="T7" fmla="*/ 303 h 310"/>
              <a:gd name="T8" fmla="*/ 14 w 166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3" name="Rectangle 133"/>
          <p:cNvSpPr>
            <a:spLocks noChangeArrowheads="1"/>
          </p:cNvSpPr>
          <p:nvPr/>
        </p:nvSpPr>
        <p:spPr bwMode="auto">
          <a:xfrm>
            <a:off x="4530725" y="5210175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4" name="Rectangle 134"/>
          <p:cNvSpPr>
            <a:spLocks noChangeArrowheads="1"/>
          </p:cNvSpPr>
          <p:nvPr/>
        </p:nvSpPr>
        <p:spPr bwMode="auto">
          <a:xfrm>
            <a:off x="4530725" y="5210175"/>
            <a:ext cx="239713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5" name="Rectangle 135"/>
          <p:cNvSpPr>
            <a:spLocks noChangeArrowheads="1"/>
          </p:cNvSpPr>
          <p:nvPr/>
        </p:nvSpPr>
        <p:spPr bwMode="auto">
          <a:xfrm>
            <a:off x="5011738" y="52101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6" name="Rectangle 136"/>
          <p:cNvSpPr>
            <a:spLocks noChangeArrowheads="1"/>
          </p:cNvSpPr>
          <p:nvPr/>
        </p:nvSpPr>
        <p:spPr bwMode="auto">
          <a:xfrm>
            <a:off x="5011738" y="5210175"/>
            <a:ext cx="239712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7" name="Oval 137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8" name="Oval 138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9" name="Rectangle 139"/>
          <p:cNvSpPr>
            <a:spLocks noChangeArrowheads="1"/>
          </p:cNvSpPr>
          <p:nvPr/>
        </p:nvSpPr>
        <p:spPr bwMode="auto">
          <a:xfrm>
            <a:off x="4792663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/>
          </a:p>
        </p:txBody>
      </p:sp>
      <p:sp>
        <p:nvSpPr>
          <p:cNvPr id="174220" name="Freeform 140"/>
          <p:cNvSpPr>
            <a:spLocks/>
          </p:cNvSpPr>
          <p:nvPr/>
        </p:nvSpPr>
        <p:spPr bwMode="auto">
          <a:xfrm>
            <a:off x="5832475" y="5319713"/>
            <a:ext cx="20638" cy="333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7 h 21"/>
              <a:gd name="T4" fmla="*/ 6 w 13"/>
              <a:gd name="T5" fmla="*/ 21 h 21"/>
              <a:gd name="T6" fmla="*/ 13 w 13"/>
              <a:gd name="T7" fmla="*/ 14 h 21"/>
              <a:gd name="T8" fmla="*/ 0 w 1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21" name="Freeform 141"/>
          <p:cNvSpPr>
            <a:spLocks/>
          </p:cNvSpPr>
          <p:nvPr/>
        </p:nvSpPr>
        <p:spPr bwMode="auto">
          <a:xfrm>
            <a:off x="6313488" y="4838700"/>
            <a:ext cx="31750" cy="22225"/>
          </a:xfrm>
          <a:custGeom>
            <a:avLst/>
            <a:gdLst>
              <a:gd name="T0" fmla="*/ 0 w 20"/>
              <a:gd name="T1" fmla="*/ 0 h 14"/>
              <a:gd name="T2" fmla="*/ 6 w 20"/>
              <a:gd name="T3" fmla="*/ 0 h 14"/>
              <a:gd name="T4" fmla="*/ 20 w 20"/>
              <a:gd name="T5" fmla="*/ 7 h 14"/>
              <a:gd name="T6" fmla="*/ 13 w 20"/>
              <a:gd name="T7" fmla="*/ 14 h 14"/>
              <a:gd name="T8" fmla="*/ 0 w 20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22" name="Freeform 142"/>
          <p:cNvSpPr>
            <a:spLocks/>
          </p:cNvSpPr>
          <p:nvPr/>
        </p:nvSpPr>
        <p:spPr bwMode="auto">
          <a:xfrm>
            <a:off x="5832475" y="4838700"/>
            <a:ext cx="501650" cy="503238"/>
          </a:xfrm>
          <a:custGeom>
            <a:avLst/>
            <a:gdLst>
              <a:gd name="T0" fmla="*/ 0 w 316"/>
              <a:gd name="T1" fmla="*/ 303 h 317"/>
              <a:gd name="T2" fmla="*/ 13 w 316"/>
              <a:gd name="T3" fmla="*/ 317 h 317"/>
              <a:gd name="T4" fmla="*/ 316 w 316"/>
              <a:gd name="T5" fmla="*/ 14 h 317"/>
              <a:gd name="T6" fmla="*/ 303 w 316"/>
              <a:gd name="T7" fmla="*/ 0 h 317"/>
              <a:gd name="T8" fmla="*/ 0 w 316"/>
              <a:gd name="T9" fmla="*/ 30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23" name="Freeform 143"/>
          <p:cNvSpPr>
            <a:spLocks/>
          </p:cNvSpPr>
          <p:nvPr/>
        </p:nvSpPr>
        <p:spPr bwMode="auto">
          <a:xfrm>
            <a:off x="6313488" y="4838700"/>
            <a:ext cx="20637" cy="22225"/>
          </a:xfrm>
          <a:custGeom>
            <a:avLst/>
            <a:gdLst>
              <a:gd name="T0" fmla="*/ 13 w 13"/>
              <a:gd name="T1" fmla="*/ 0 h 14"/>
              <a:gd name="T2" fmla="*/ 6 w 13"/>
              <a:gd name="T3" fmla="*/ 0 h 14"/>
              <a:gd name="T4" fmla="*/ 0 w 13"/>
              <a:gd name="T5" fmla="*/ 7 h 14"/>
              <a:gd name="T6" fmla="*/ 0 w 13"/>
              <a:gd name="T7" fmla="*/ 14 h 14"/>
              <a:gd name="T8" fmla="*/ 13 w 13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24" name="Freeform 144"/>
          <p:cNvSpPr>
            <a:spLocks/>
          </p:cNvSpPr>
          <p:nvPr/>
        </p:nvSpPr>
        <p:spPr bwMode="auto">
          <a:xfrm>
            <a:off x="6794500" y="5319713"/>
            <a:ext cx="31750" cy="33337"/>
          </a:xfrm>
          <a:custGeom>
            <a:avLst/>
            <a:gdLst>
              <a:gd name="T0" fmla="*/ 13 w 20"/>
              <a:gd name="T1" fmla="*/ 0 h 21"/>
              <a:gd name="T2" fmla="*/ 20 w 20"/>
              <a:gd name="T3" fmla="*/ 7 h 21"/>
              <a:gd name="T4" fmla="*/ 7 w 20"/>
              <a:gd name="T5" fmla="*/ 21 h 21"/>
              <a:gd name="T6" fmla="*/ 0 w 20"/>
              <a:gd name="T7" fmla="*/ 14 h 21"/>
              <a:gd name="T8" fmla="*/ 13 w 20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25" name="Freeform 145"/>
          <p:cNvSpPr>
            <a:spLocks/>
          </p:cNvSpPr>
          <p:nvPr/>
        </p:nvSpPr>
        <p:spPr bwMode="auto">
          <a:xfrm>
            <a:off x="6313488" y="4838700"/>
            <a:ext cx="501650" cy="503238"/>
          </a:xfrm>
          <a:custGeom>
            <a:avLst/>
            <a:gdLst>
              <a:gd name="T0" fmla="*/ 13 w 316"/>
              <a:gd name="T1" fmla="*/ 0 h 317"/>
              <a:gd name="T2" fmla="*/ 0 w 316"/>
              <a:gd name="T3" fmla="*/ 14 h 317"/>
              <a:gd name="T4" fmla="*/ 303 w 316"/>
              <a:gd name="T5" fmla="*/ 317 h 317"/>
              <a:gd name="T6" fmla="*/ 316 w 316"/>
              <a:gd name="T7" fmla="*/ 303 h 317"/>
              <a:gd name="T8" fmla="*/ 13 w 316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26" name="Oval 146"/>
          <p:cNvSpPr>
            <a:spLocks noChangeArrowheads="1"/>
          </p:cNvSpPr>
          <p:nvPr/>
        </p:nvSpPr>
        <p:spPr bwMode="auto">
          <a:xfrm>
            <a:off x="6148388" y="46751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27" name="Oval 147"/>
          <p:cNvSpPr>
            <a:spLocks noChangeArrowheads="1"/>
          </p:cNvSpPr>
          <p:nvPr/>
        </p:nvSpPr>
        <p:spPr bwMode="auto">
          <a:xfrm>
            <a:off x="6148388" y="4675188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28" name="Rectangle 148"/>
          <p:cNvSpPr>
            <a:spLocks noChangeArrowheads="1"/>
          </p:cNvSpPr>
          <p:nvPr/>
        </p:nvSpPr>
        <p:spPr bwMode="auto">
          <a:xfrm>
            <a:off x="6224588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panose="02020603050405020304" pitchFamily="18" charset="0"/>
              </a:rPr>
              <a:t>50</a:t>
            </a:r>
            <a:endParaRPr lang="en-US"/>
          </a:p>
        </p:txBody>
      </p:sp>
      <p:sp>
        <p:nvSpPr>
          <p:cNvPr id="174229" name="Freeform 149"/>
          <p:cNvSpPr>
            <a:spLocks/>
          </p:cNvSpPr>
          <p:nvPr/>
        </p:nvSpPr>
        <p:spPr bwMode="auto">
          <a:xfrm>
            <a:off x="5602288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0" name="Freeform 150"/>
          <p:cNvSpPr>
            <a:spLocks/>
          </p:cNvSpPr>
          <p:nvPr/>
        </p:nvSpPr>
        <p:spPr bwMode="auto">
          <a:xfrm>
            <a:off x="5842000" y="5319713"/>
            <a:ext cx="33338" cy="22225"/>
          </a:xfrm>
          <a:custGeom>
            <a:avLst/>
            <a:gdLst>
              <a:gd name="T0" fmla="*/ 0 w 21"/>
              <a:gd name="T1" fmla="*/ 7 h 14"/>
              <a:gd name="T2" fmla="*/ 7 w 21"/>
              <a:gd name="T3" fmla="*/ 0 h 14"/>
              <a:gd name="T4" fmla="*/ 21 w 21"/>
              <a:gd name="T5" fmla="*/ 7 h 14"/>
              <a:gd name="T6" fmla="*/ 14 w 21"/>
              <a:gd name="T7" fmla="*/ 14 h 14"/>
              <a:gd name="T8" fmla="*/ 0 w 21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1" name="Freeform 151"/>
          <p:cNvSpPr>
            <a:spLocks/>
          </p:cNvSpPr>
          <p:nvPr/>
        </p:nvSpPr>
        <p:spPr bwMode="auto">
          <a:xfrm>
            <a:off x="5602288" y="5330825"/>
            <a:ext cx="261937" cy="492125"/>
          </a:xfrm>
          <a:custGeom>
            <a:avLst/>
            <a:gdLst>
              <a:gd name="T0" fmla="*/ 0 w 165"/>
              <a:gd name="T1" fmla="*/ 303 h 310"/>
              <a:gd name="T2" fmla="*/ 14 w 165"/>
              <a:gd name="T3" fmla="*/ 310 h 310"/>
              <a:gd name="T4" fmla="*/ 165 w 165"/>
              <a:gd name="T5" fmla="*/ 7 h 310"/>
              <a:gd name="T6" fmla="*/ 151 w 165"/>
              <a:gd name="T7" fmla="*/ 0 h 310"/>
              <a:gd name="T8" fmla="*/ 0 w 165"/>
              <a:gd name="T9" fmla="*/ 3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2" name="Freeform 152"/>
          <p:cNvSpPr>
            <a:spLocks/>
          </p:cNvSpPr>
          <p:nvPr/>
        </p:nvSpPr>
        <p:spPr bwMode="auto">
          <a:xfrm>
            <a:off x="5842000" y="5319713"/>
            <a:ext cx="22225" cy="22225"/>
          </a:xfrm>
          <a:custGeom>
            <a:avLst/>
            <a:gdLst>
              <a:gd name="T0" fmla="*/ 14 w 14"/>
              <a:gd name="T1" fmla="*/ 7 h 14"/>
              <a:gd name="T2" fmla="*/ 14 w 14"/>
              <a:gd name="T3" fmla="*/ 0 h 14"/>
              <a:gd name="T4" fmla="*/ 0 w 14"/>
              <a:gd name="T5" fmla="*/ 7 h 14"/>
              <a:gd name="T6" fmla="*/ 0 w 14"/>
              <a:gd name="T7" fmla="*/ 14 h 14"/>
              <a:gd name="T8" fmla="*/ 14 w 14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3" name="Freeform 153"/>
          <p:cNvSpPr>
            <a:spLocks/>
          </p:cNvSpPr>
          <p:nvPr/>
        </p:nvSpPr>
        <p:spPr bwMode="auto">
          <a:xfrm>
            <a:off x="6083300" y="5811838"/>
            <a:ext cx="33338" cy="22225"/>
          </a:xfrm>
          <a:custGeom>
            <a:avLst/>
            <a:gdLst>
              <a:gd name="T0" fmla="*/ 14 w 21"/>
              <a:gd name="T1" fmla="*/ 0 h 14"/>
              <a:gd name="T2" fmla="*/ 21 w 21"/>
              <a:gd name="T3" fmla="*/ 7 h 14"/>
              <a:gd name="T4" fmla="*/ 7 w 21"/>
              <a:gd name="T5" fmla="*/ 14 h 14"/>
              <a:gd name="T6" fmla="*/ 0 w 21"/>
              <a:gd name="T7" fmla="*/ 7 h 14"/>
              <a:gd name="T8" fmla="*/ 14 w 21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4" name="Freeform 154"/>
          <p:cNvSpPr>
            <a:spLocks/>
          </p:cNvSpPr>
          <p:nvPr/>
        </p:nvSpPr>
        <p:spPr bwMode="auto">
          <a:xfrm>
            <a:off x="5842000" y="5330825"/>
            <a:ext cx="263525" cy="492125"/>
          </a:xfrm>
          <a:custGeom>
            <a:avLst/>
            <a:gdLst>
              <a:gd name="T0" fmla="*/ 14 w 166"/>
              <a:gd name="T1" fmla="*/ 0 h 310"/>
              <a:gd name="T2" fmla="*/ 0 w 166"/>
              <a:gd name="T3" fmla="*/ 7 h 310"/>
              <a:gd name="T4" fmla="*/ 152 w 166"/>
              <a:gd name="T5" fmla="*/ 310 h 310"/>
              <a:gd name="T6" fmla="*/ 166 w 166"/>
              <a:gd name="T7" fmla="*/ 303 h 310"/>
              <a:gd name="T8" fmla="*/ 14 w 166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5" name="Rectangle 155"/>
          <p:cNvSpPr>
            <a:spLocks noChangeArrowheads="1"/>
          </p:cNvSpPr>
          <p:nvPr/>
        </p:nvSpPr>
        <p:spPr bwMode="auto">
          <a:xfrm>
            <a:off x="5492750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6" name="Rectangle 156"/>
          <p:cNvSpPr>
            <a:spLocks noChangeArrowheads="1"/>
          </p:cNvSpPr>
          <p:nvPr/>
        </p:nvSpPr>
        <p:spPr bwMode="auto">
          <a:xfrm>
            <a:off x="5492750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7" name="Rectangle 157"/>
          <p:cNvSpPr>
            <a:spLocks noChangeArrowheads="1"/>
          </p:cNvSpPr>
          <p:nvPr/>
        </p:nvSpPr>
        <p:spPr bwMode="auto">
          <a:xfrm>
            <a:off x="5973763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8" name="Rectangle 158"/>
          <p:cNvSpPr>
            <a:spLocks noChangeArrowheads="1"/>
          </p:cNvSpPr>
          <p:nvPr/>
        </p:nvSpPr>
        <p:spPr bwMode="auto">
          <a:xfrm>
            <a:off x="5973763" y="5691188"/>
            <a:ext cx="239712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39" name="Oval 159"/>
          <p:cNvSpPr>
            <a:spLocks noChangeArrowheads="1"/>
          </p:cNvSpPr>
          <p:nvPr/>
        </p:nvSpPr>
        <p:spPr bwMode="auto">
          <a:xfrm>
            <a:off x="5678488" y="5156200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40" name="Oval 160"/>
          <p:cNvSpPr>
            <a:spLocks noChangeArrowheads="1"/>
          </p:cNvSpPr>
          <p:nvPr/>
        </p:nvSpPr>
        <p:spPr bwMode="auto">
          <a:xfrm>
            <a:off x="5678488" y="5156200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41" name="Rectangle 161"/>
          <p:cNvSpPr>
            <a:spLocks noChangeArrowheads="1"/>
          </p:cNvSpPr>
          <p:nvPr/>
        </p:nvSpPr>
        <p:spPr bwMode="auto">
          <a:xfrm>
            <a:off x="5754688" y="5254625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48</a:t>
            </a:r>
            <a:endParaRPr lang="en-US"/>
          </a:p>
        </p:txBody>
      </p:sp>
      <p:sp>
        <p:nvSpPr>
          <p:cNvPr id="174242" name="Rectangle 162"/>
          <p:cNvSpPr>
            <a:spLocks noChangeArrowheads="1"/>
          </p:cNvSpPr>
          <p:nvPr/>
        </p:nvSpPr>
        <p:spPr bwMode="auto">
          <a:xfrm>
            <a:off x="4049713" y="4729163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43" name="Rectangle 163"/>
          <p:cNvSpPr>
            <a:spLocks noChangeArrowheads="1"/>
          </p:cNvSpPr>
          <p:nvPr/>
        </p:nvSpPr>
        <p:spPr bwMode="auto">
          <a:xfrm>
            <a:off x="4049713" y="4729163"/>
            <a:ext cx="239712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44" name="Rectangle 164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45" name="Rectangle 165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46" name="Oval 166"/>
          <p:cNvSpPr>
            <a:spLocks noChangeArrowheads="1"/>
          </p:cNvSpPr>
          <p:nvPr/>
        </p:nvSpPr>
        <p:spPr bwMode="auto">
          <a:xfrm>
            <a:off x="7078663" y="4192588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47" name="Oval 167"/>
          <p:cNvSpPr>
            <a:spLocks noChangeArrowheads="1"/>
          </p:cNvSpPr>
          <p:nvPr/>
        </p:nvSpPr>
        <p:spPr bwMode="auto">
          <a:xfrm>
            <a:off x="7078663" y="4194175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48" name="Rectangle 168"/>
          <p:cNvSpPr>
            <a:spLocks noChangeArrowheads="1"/>
          </p:cNvSpPr>
          <p:nvPr/>
        </p:nvSpPr>
        <p:spPr bwMode="auto">
          <a:xfrm>
            <a:off x="7165975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panose="02020603050405020304" pitchFamily="18" charset="0"/>
              </a:rPr>
              <a:t>62</a:t>
            </a:r>
            <a:endParaRPr lang="en-US"/>
          </a:p>
        </p:txBody>
      </p:sp>
      <p:sp>
        <p:nvSpPr>
          <p:cNvPr id="174249" name="Rectangle 169"/>
          <p:cNvSpPr>
            <a:spLocks noChangeArrowheads="1"/>
          </p:cNvSpPr>
          <p:nvPr/>
        </p:nvSpPr>
        <p:spPr bwMode="auto">
          <a:xfrm>
            <a:off x="4170363" y="40957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US"/>
          </a:p>
        </p:txBody>
      </p:sp>
      <p:sp>
        <p:nvSpPr>
          <p:cNvPr id="174250" name="Rectangle 170"/>
          <p:cNvSpPr>
            <a:spLocks noChangeArrowheads="1"/>
          </p:cNvSpPr>
          <p:nvPr/>
        </p:nvSpPr>
        <p:spPr bwMode="auto">
          <a:xfrm>
            <a:off x="5602288" y="36464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endParaRPr lang="en-US"/>
          </a:p>
        </p:txBody>
      </p:sp>
      <p:sp>
        <p:nvSpPr>
          <p:cNvPr id="174251" name="Rectangle 171"/>
          <p:cNvSpPr>
            <a:spLocks noChangeArrowheads="1"/>
          </p:cNvSpPr>
          <p:nvPr/>
        </p:nvSpPr>
        <p:spPr bwMode="auto">
          <a:xfrm>
            <a:off x="5065713" y="457676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/>
          </a:p>
        </p:txBody>
      </p:sp>
      <p:sp>
        <p:nvSpPr>
          <p:cNvPr id="174252" name="Rectangle 172"/>
          <p:cNvSpPr>
            <a:spLocks noChangeArrowheads="1"/>
          </p:cNvSpPr>
          <p:nvPr/>
        </p:nvSpPr>
        <p:spPr bwMode="auto">
          <a:xfrm>
            <a:off x="5602288" y="49371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/>
          </a:p>
        </p:txBody>
      </p:sp>
      <p:sp>
        <p:nvSpPr>
          <p:cNvPr id="174253" name="Rectangle 173"/>
          <p:cNvSpPr>
            <a:spLocks noChangeArrowheads="1"/>
          </p:cNvSpPr>
          <p:nvPr/>
        </p:nvSpPr>
        <p:spPr bwMode="auto">
          <a:xfrm>
            <a:off x="6049963" y="45656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endParaRPr lang="en-US"/>
          </a:p>
        </p:txBody>
      </p:sp>
      <p:sp>
        <p:nvSpPr>
          <p:cNvPr id="174254" name="Rectangle 174"/>
          <p:cNvSpPr>
            <a:spLocks noChangeArrowheads="1"/>
          </p:cNvSpPr>
          <p:nvPr/>
        </p:nvSpPr>
        <p:spPr bwMode="auto">
          <a:xfrm>
            <a:off x="8139113" y="46196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endParaRPr lang="en-US"/>
          </a:p>
        </p:txBody>
      </p:sp>
      <p:sp>
        <p:nvSpPr>
          <p:cNvPr id="174255" name="Rectangle 175"/>
          <p:cNvSpPr>
            <a:spLocks noChangeArrowheads="1"/>
          </p:cNvSpPr>
          <p:nvPr/>
        </p:nvSpPr>
        <p:spPr bwMode="auto">
          <a:xfrm>
            <a:off x="6969125" y="40401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panose="02020603050405020304" pitchFamily="18" charset="0"/>
              </a:rPr>
              <a:t>3</a:t>
            </a:r>
            <a:endParaRPr lang="en-US"/>
          </a:p>
        </p:txBody>
      </p:sp>
      <p:sp>
        <p:nvSpPr>
          <p:cNvPr id="174256" name="Rectangle 176"/>
          <p:cNvSpPr>
            <a:spLocks noChangeArrowheads="1"/>
          </p:cNvSpPr>
          <p:nvPr/>
        </p:nvSpPr>
        <p:spPr bwMode="auto">
          <a:xfrm>
            <a:off x="8674100" y="49926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/>
          </a:p>
        </p:txBody>
      </p:sp>
      <p:sp>
        <p:nvSpPr>
          <p:cNvPr id="174257" name="Freeform 177"/>
          <p:cNvSpPr>
            <a:spLocks/>
          </p:cNvSpPr>
          <p:nvPr/>
        </p:nvSpPr>
        <p:spPr bwMode="auto">
          <a:xfrm>
            <a:off x="6553200" y="58007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7 h 14"/>
              <a:gd name="T4" fmla="*/ 14 w 14"/>
              <a:gd name="T5" fmla="*/ 14 h 14"/>
              <a:gd name="T6" fmla="*/ 14 w 14"/>
              <a:gd name="T7" fmla="*/ 7 h 14"/>
              <a:gd name="T8" fmla="*/ 0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58" name="Freeform 178"/>
          <p:cNvSpPr>
            <a:spLocks/>
          </p:cNvSpPr>
          <p:nvPr/>
        </p:nvSpPr>
        <p:spPr bwMode="auto">
          <a:xfrm>
            <a:off x="6794500" y="5308600"/>
            <a:ext cx="31750" cy="22225"/>
          </a:xfrm>
          <a:custGeom>
            <a:avLst/>
            <a:gdLst>
              <a:gd name="T0" fmla="*/ 0 w 20"/>
              <a:gd name="T1" fmla="*/ 7 h 14"/>
              <a:gd name="T2" fmla="*/ 7 w 20"/>
              <a:gd name="T3" fmla="*/ 0 h 14"/>
              <a:gd name="T4" fmla="*/ 20 w 20"/>
              <a:gd name="T5" fmla="*/ 7 h 14"/>
              <a:gd name="T6" fmla="*/ 13 w 20"/>
              <a:gd name="T7" fmla="*/ 14 h 14"/>
              <a:gd name="T8" fmla="*/ 0 w 20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59" name="Freeform 179"/>
          <p:cNvSpPr>
            <a:spLocks/>
          </p:cNvSpPr>
          <p:nvPr/>
        </p:nvSpPr>
        <p:spPr bwMode="auto">
          <a:xfrm>
            <a:off x="6553200" y="5319713"/>
            <a:ext cx="261938" cy="492125"/>
          </a:xfrm>
          <a:custGeom>
            <a:avLst/>
            <a:gdLst>
              <a:gd name="T0" fmla="*/ 0 w 165"/>
              <a:gd name="T1" fmla="*/ 303 h 310"/>
              <a:gd name="T2" fmla="*/ 14 w 165"/>
              <a:gd name="T3" fmla="*/ 310 h 310"/>
              <a:gd name="T4" fmla="*/ 165 w 165"/>
              <a:gd name="T5" fmla="*/ 7 h 310"/>
              <a:gd name="T6" fmla="*/ 152 w 165"/>
              <a:gd name="T7" fmla="*/ 0 h 310"/>
              <a:gd name="T8" fmla="*/ 0 w 165"/>
              <a:gd name="T9" fmla="*/ 303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0" name="Freeform 180"/>
          <p:cNvSpPr>
            <a:spLocks/>
          </p:cNvSpPr>
          <p:nvPr/>
        </p:nvSpPr>
        <p:spPr bwMode="auto">
          <a:xfrm>
            <a:off x="6794500" y="5308600"/>
            <a:ext cx="20638" cy="22225"/>
          </a:xfrm>
          <a:custGeom>
            <a:avLst/>
            <a:gdLst>
              <a:gd name="T0" fmla="*/ 13 w 13"/>
              <a:gd name="T1" fmla="*/ 7 h 14"/>
              <a:gd name="T2" fmla="*/ 13 w 13"/>
              <a:gd name="T3" fmla="*/ 0 h 14"/>
              <a:gd name="T4" fmla="*/ 0 w 13"/>
              <a:gd name="T5" fmla="*/ 7 h 14"/>
              <a:gd name="T6" fmla="*/ 0 w 13"/>
              <a:gd name="T7" fmla="*/ 14 h 14"/>
              <a:gd name="T8" fmla="*/ 13 w 13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1" name="Freeform 181"/>
          <p:cNvSpPr>
            <a:spLocks/>
          </p:cNvSpPr>
          <p:nvPr/>
        </p:nvSpPr>
        <p:spPr bwMode="auto">
          <a:xfrm>
            <a:off x="7023100" y="5800725"/>
            <a:ext cx="33338" cy="22225"/>
          </a:xfrm>
          <a:custGeom>
            <a:avLst/>
            <a:gdLst>
              <a:gd name="T0" fmla="*/ 14 w 21"/>
              <a:gd name="T1" fmla="*/ 0 h 14"/>
              <a:gd name="T2" fmla="*/ 21 w 21"/>
              <a:gd name="T3" fmla="*/ 7 h 14"/>
              <a:gd name="T4" fmla="*/ 7 w 21"/>
              <a:gd name="T5" fmla="*/ 14 h 14"/>
              <a:gd name="T6" fmla="*/ 0 w 21"/>
              <a:gd name="T7" fmla="*/ 7 h 14"/>
              <a:gd name="T8" fmla="*/ 14 w 21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2" name="Freeform 182"/>
          <p:cNvSpPr>
            <a:spLocks/>
          </p:cNvSpPr>
          <p:nvPr/>
        </p:nvSpPr>
        <p:spPr bwMode="auto">
          <a:xfrm>
            <a:off x="6794500" y="5319713"/>
            <a:ext cx="250825" cy="492125"/>
          </a:xfrm>
          <a:custGeom>
            <a:avLst/>
            <a:gdLst>
              <a:gd name="T0" fmla="*/ 13 w 158"/>
              <a:gd name="T1" fmla="*/ 0 h 310"/>
              <a:gd name="T2" fmla="*/ 0 w 158"/>
              <a:gd name="T3" fmla="*/ 7 h 310"/>
              <a:gd name="T4" fmla="*/ 144 w 158"/>
              <a:gd name="T5" fmla="*/ 310 h 310"/>
              <a:gd name="T6" fmla="*/ 158 w 158"/>
              <a:gd name="T7" fmla="*/ 303 h 310"/>
              <a:gd name="T8" fmla="*/ 13 w 158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3" name="Rectangle 183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4" name="Rectangle 184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5" name="Rectangle 185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6" name="Rectangle 186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7" name="Oval 187"/>
          <p:cNvSpPr>
            <a:spLocks noChangeArrowheads="1"/>
          </p:cNvSpPr>
          <p:nvPr/>
        </p:nvSpPr>
        <p:spPr bwMode="auto">
          <a:xfrm>
            <a:off x="6618288" y="51450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8" name="Oval 188"/>
          <p:cNvSpPr>
            <a:spLocks noChangeArrowheads="1"/>
          </p:cNvSpPr>
          <p:nvPr/>
        </p:nvSpPr>
        <p:spPr bwMode="auto">
          <a:xfrm>
            <a:off x="6619875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9" name="Rectangle 189"/>
          <p:cNvSpPr>
            <a:spLocks noChangeArrowheads="1"/>
          </p:cNvSpPr>
          <p:nvPr/>
        </p:nvSpPr>
        <p:spPr bwMode="auto">
          <a:xfrm>
            <a:off x="6707188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54</a:t>
            </a:r>
            <a:endParaRPr lang="en-US"/>
          </a:p>
        </p:txBody>
      </p:sp>
      <p:sp>
        <p:nvSpPr>
          <p:cNvPr id="174270" name="Rectangle 190"/>
          <p:cNvSpPr>
            <a:spLocks noChangeArrowheads="1"/>
          </p:cNvSpPr>
          <p:nvPr/>
        </p:nvSpPr>
        <p:spPr bwMode="auto">
          <a:xfrm>
            <a:off x="6969125" y="498157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/>
          </a:p>
        </p:txBody>
      </p:sp>
      <p:sp>
        <p:nvSpPr>
          <p:cNvPr id="174271" name="Rectangle 191"/>
          <p:cNvSpPr>
            <a:spLocks noChangeArrowheads="1"/>
          </p:cNvSpPr>
          <p:nvPr/>
        </p:nvSpPr>
        <p:spPr bwMode="auto">
          <a:xfrm>
            <a:off x="5810250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US"/>
          </a:p>
        </p:txBody>
      </p:sp>
      <p:sp>
        <p:nvSpPr>
          <p:cNvPr id="174272" name="Rectangle 192"/>
          <p:cNvSpPr>
            <a:spLocks noChangeArrowheads="1"/>
          </p:cNvSpPr>
          <p:nvPr/>
        </p:nvSpPr>
        <p:spPr bwMode="auto">
          <a:xfrm>
            <a:off x="5940425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/>
          </a:p>
        </p:txBody>
      </p:sp>
      <p:grpSp>
        <p:nvGrpSpPr>
          <p:cNvPr id="174283" name="Group 203"/>
          <p:cNvGrpSpPr>
            <a:grpSpLocks/>
          </p:cNvGrpSpPr>
          <p:nvPr/>
        </p:nvGrpSpPr>
        <p:grpSpPr bwMode="auto">
          <a:xfrm>
            <a:off x="6761163" y="6161088"/>
            <a:ext cx="361950" cy="361950"/>
            <a:chOff x="4259" y="3881"/>
            <a:chExt cx="228" cy="228"/>
          </a:xfrm>
        </p:grpSpPr>
        <p:sp>
          <p:nvSpPr>
            <p:cNvPr id="174273" name="Rectangle 193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en-US"/>
            </a:p>
          </p:txBody>
        </p:sp>
        <p:sp>
          <p:nvSpPr>
            <p:cNvPr id="174274" name="Rectangle 194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en-US"/>
            </a:p>
          </p:txBody>
        </p:sp>
      </p:grpSp>
      <p:sp>
        <p:nvSpPr>
          <p:cNvPr id="174275" name="Rectangle 195"/>
          <p:cNvSpPr>
            <a:spLocks noChangeArrowheads="1"/>
          </p:cNvSpPr>
          <p:nvPr/>
        </p:nvSpPr>
        <p:spPr bwMode="auto">
          <a:xfrm>
            <a:off x="7613650" y="5626100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US"/>
          </a:p>
        </p:txBody>
      </p:sp>
      <p:sp>
        <p:nvSpPr>
          <p:cNvPr id="174276" name="Rectangle 196"/>
          <p:cNvSpPr>
            <a:spLocks noChangeArrowheads="1"/>
          </p:cNvSpPr>
          <p:nvPr/>
        </p:nvSpPr>
        <p:spPr bwMode="auto">
          <a:xfrm>
            <a:off x="7756525" y="5713413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US"/>
          </a:p>
        </p:txBody>
      </p:sp>
      <p:sp>
        <p:nvSpPr>
          <p:cNvPr id="174277" name="Rectangle 197"/>
          <p:cNvSpPr>
            <a:spLocks noChangeArrowheads="1"/>
          </p:cNvSpPr>
          <p:nvPr/>
        </p:nvSpPr>
        <p:spPr bwMode="auto">
          <a:xfrm>
            <a:off x="8313738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US"/>
          </a:p>
        </p:txBody>
      </p:sp>
      <p:sp>
        <p:nvSpPr>
          <p:cNvPr id="174278" name="Rectangle 198"/>
          <p:cNvSpPr>
            <a:spLocks noChangeArrowheads="1"/>
          </p:cNvSpPr>
          <p:nvPr/>
        </p:nvSpPr>
        <p:spPr bwMode="auto">
          <a:xfrm>
            <a:off x="8445500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en-US"/>
          </a:p>
        </p:txBody>
      </p:sp>
      <p:sp>
        <p:nvSpPr>
          <p:cNvPr id="174279" name="Rectangle 199"/>
          <p:cNvSpPr>
            <a:spLocks noChangeArrowheads="1"/>
          </p:cNvSpPr>
          <p:nvPr/>
        </p:nvSpPr>
        <p:spPr bwMode="auto">
          <a:xfrm>
            <a:off x="7439025" y="3975100"/>
            <a:ext cx="2301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panose="02020603050405020304" pitchFamily="18" charset="0"/>
              </a:rPr>
              <a:t>x</a:t>
            </a:r>
            <a:endParaRPr lang="en-US"/>
          </a:p>
        </p:txBody>
      </p:sp>
      <p:sp>
        <p:nvSpPr>
          <p:cNvPr id="174280" name="Rectangle 200"/>
          <p:cNvSpPr>
            <a:spLocks noChangeArrowheads="1"/>
          </p:cNvSpPr>
          <p:nvPr/>
        </p:nvSpPr>
        <p:spPr bwMode="auto">
          <a:xfrm>
            <a:off x="6465888" y="4400550"/>
            <a:ext cx="2301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panose="02020603050405020304" pitchFamily="18" charset="0"/>
              </a:rPr>
              <a:t>y</a:t>
            </a:r>
            <a:endParaRPr lang="en-US"/>
          </a:p>
        </p:txBody>
      </p:sp>
      <p:sp>
        <p:nvSpPr>
          <p:cNvPr id="174281" name="Rectangle 201"/>
          <p:cNvSpPr>
            <a:spLocks noChangeArrowheads="1"/>
          </p:cNvSpPr>
          <p:nvPr/>
        </p:nvSpPr>
        <p:spPr bwMode="auto">
          <a:xfrm>
            <a:off x="7843838" y="4346575"/>
            <a:ext cx="21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panose="02020603050405020304" pitchFamily="18" charset="0"/>
              </a:rPr>
              <a:t>z</a:t>
            </a:r>
            <a:endParaRPr lang="en-US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81000" y="3131486"/>
            <a:ext cx="21336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i="0" dirty="0">
                <a:solidFill>
                  <a:schemeClr val="bg1"/>
                </a:solidFill>
                <a:latin typeface="+mj-lt"/>
              </a:rPr>
              <a:t>unbalanced...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1055249" y="5157788"/>
            <a:ext cx="22098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i="0">
                <a:solidFill>
                  <a:schemeClr val="bg1"/>
                </a:solidFill>
                <a:latin typeface="+mj-lt"/>
              </a:rPr>
              <a:t>...balanced</a:t>
            </a:r>
          </a:p>
        </p:txBody>
      </p:sp>
      <p:pic>
        <p:nvPicPr>
          <p:cNvPr id="1740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65563"/>
            <a:ext cx="2819400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284" name="Group 204"/>
          <p:cNvGrpSpPr>
            <a:grpSpLocks/>
          </p:cNvGrpSpPr>
          <p:nvPr/>
        </p:nvGrpSpPr>
        <p:grpSpPr bwMode="auto">
          <a:xfrm>
            <a:off x="3714750" y="3705225"/>
            <a:ext cx="246063" cy="333375"/>
            <a:chOff x="4295" y="3881"/>
            <a:chExt cx="155" cy="210"/>
          </a:xfrm>
        </p:grpSpPr>
        <p:sp>
          <p:nvSpPr>
            <p:cNvPr id="174285" name="Rectangle 205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 dirty="0">
                  <a:solidFill>
                    <a:srgbClr val="000000"/>
                  </a:solidFill>
                  <a:latin typeface="Times" panose="02020603050405020304" pitchFamily="18" charset="0"/>
                </a:rPr>
                <a:t>T</a:t>
              </a:r>
              <a:endParaRPr lang="en-US" dirty="0"/>
            </a:p>
          </p:txBody>
        </p:sp>
        <p:sp>
          <p:nvSpPr>
            <p:cNvPr id="174286" name="Rectangle 206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8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7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7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7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7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7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7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7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7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7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7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7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7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7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7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7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7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7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7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7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17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7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7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17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7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17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17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7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7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17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17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17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7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7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17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7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17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17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17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7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17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7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17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17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7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7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17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17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17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17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17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17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17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17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17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17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17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17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17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17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17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500"/>
                                        <p:tgtEl>
                                          <p:spTgt spid="17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17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500"/>
                                        <p:tgtEl>
                                          <p:spTgt spid="17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17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17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17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3" dur="500"/>
                                        <p:tgtEl>
                                          <p:spTgt spid="17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500"/>
                                        <p:tgtEl>
                                          <p:spTgt spid="17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17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17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17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17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17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17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7" dur="500"/>
                                        <p:tgtEl>
                                          <p:spTgt spid="17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0" dur="500"/>
                                        <p:tgtEl>
                                          <p:spTgt spid="17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17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6" dur="500"/>
                                        <p:tgtEl>
                                          <p:spTgt spid="17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9" dur="500"/>
                                        <p:tgtEl>
                                          <p:spTgt spid="17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2" dur="500"/>
                                        <p:tgtEl>
                                          <p:spTgt spid="17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5" dur="500"/>
                                        <p:tgtEl>
                                          <p:spTgt spid="17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17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1" dur="500"/>
                                        <p:tgtEl>
                                          <p:spTgt spid="17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4" dur="500"/>
                                        <p:tgtEl>
                                          <p:spTgt spid="17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7" dur="500"/>
                                        <p:tgtEl>
                                          <p:spTgt spid="17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0" dur="500"/>
                                        <p:tgtEl>
                                          <p:spTgt spid="17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17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17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9" dur="500"/>
                                        <p:tgtEl>
                                          <p:spTgt spid="17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2" dur="500"/>
                                        <p:tgtEl>
                                          <p:spTgt spid="17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17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8" dur="500"/>
                                        <p:tgtEl>
                                          <p:spTgt spid="17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1" dur="500"/>
                                        <p:tgtEl>
                                          <p:spTgt spid="17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4" dur="500"/>
                                        <p:tgtEl>
                                          <p:spTgt spid="17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7" dur="500"/>
                                        <p:tgtEl>
                                          <p:spTgt spid="17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0" dur="500"/>
                                        <p:tgtEl>
                                          <p:spTgt spid="17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3" dur="500"/>
                                        <p:tgtEl>
                                          <p:spTgt spid="17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6" dur="500"/>
                                        <p:tgtEl>
                                          <p:spTgt spid="17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500"/>
                                        <p:tgtEl>
                                          <p:spTgt spid="17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2" dur="500"/>
                                        <p:tgtEl>
                                          <p:spTgt spid="17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5" dur="500"/>
                                        <p:tgtEl>
                                          <p:spTgt spid="17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8" dur="500"/>
                                        <p:tgtEl>
                                          <p:spTgt spid="17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1" dur="500"/>
                                        <p:tgtEl>
                                          <p:spTgt spid="17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4" dur="500"/>
                                        <p:tgtEl>
                                          <p:spTgt spid="17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7" dur="500"/>
                                        <p:tgtEl>
                                          <p:spTgt spid="17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0" dur="500"/>
                                        <p:tgtEl>
                                          <p:spTgt spid="17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3" dur="500"/>
                                        <p:tgtEl>
                                          <p:spTgt spid="17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6" dur="500"/>
                                        <p:tgtEl>
                                          <p:spTgt spid="17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9" dur="500"/>
                                        <p:tgtEl>
                                          <p:spTgt spid="17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2" dur="500"/>
                                        <p:tgtEl>
                                          <p:spTgt spid="17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5" dur="500"/>
                                        <p:tgtEl>
                                          <p:spTgt spid="17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8" dur="500"/>
                                        <p:tgtEl>
                                          <p:spTgt spid="17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1" dur="500"/>
                                        <p:tgtEl>
                                          <p:spTgt spid="17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4" dur="500"/>
                                        <p:tgtEl>
                                          <p:spTgt spid="17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7" dur="500"/>
                                        <p:tgtEl>
                                          <p:spTgt spid="17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0" dur="500"/>
                                        <p:tgtEl>
                                          <p:spTgt spid="17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3" dur="500"/>
                                        <p:tgtEl>
                                          <p:spTgt spid="17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6" dur="500"/>
                                        <p:tgtEl>
                                          <p:spTgt spid="17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500"/>
                                        <p:tgtEl>
                                          <p:spTgt spid="17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2" dur="500"/>
                                        <p:tgtEl>
                                          <p:spTgt spid="17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5" dur="500"/>
                                        <p:tgtEl>
                                          <p:spTgt spid="17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500"/>
                                        <p:tgtEl>
                                          <p:spTgt spid="17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1" dur="500"/>
                                        <p:tgtEl>
                                          <p:spTgt spid="17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4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7" dur="500"/>
                                        <p:tgtEl>
                                          <p:spTgt spid="17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animBg="1"/>
      <p:bldP spid="174089" grpId="0" animBg="1"/>
      <p:bldP spid="174090" grpId="0" animBg="1"/>
      <p:bldP spid="174091" grpId="0" animBg="1"/>
      <p:bldP spid="174092" grpId="0" animBg="1"/>
      <p:bldP spid="174093" grpId="0" animBg="1"/>
      <p:bldP spid="174094" grpId="0" animBg="1"/>
      <p:bldP spid="174095" grpId="0" animBg="1"/>
      <p:bldP spid="174096" grpId="0" animBg="1"/>
      <p:bldP spid="174097" grpId="0" animBg="1"/>
      <p:bldP spid="174098" grpId="0" animBg="1"/>
      <p:bldP spid="174099" grpId="0" animBg="1"/>
      <p:bldP spid="174100" grpId="0" animBg="1"/>
      <p:bldP spid="174101" grpId="0" animBg="1"/>
      <p:bldP spid="174102" grpId="0" animBg="1"/>
      <p:bldP spid="174103" grpId="0" animBg="1"/>
      <p:bldP spid="174104" grpId="0" animBg="1"/>
      <p:bldP spid="174105" grpId="0" animBg="1"/>
      <p:bldP spid="174106" grpId="0" animBg="1"/>
      <p:bldP spid="174107" grpId="0" animBg="1"/>
      <p:bldP spid="174108" grpId="0" animBg="1"/>
      <p:bldP spid="174109" grpId="0" animBg="1"/>
      <p:bldP spid="174110" grpId="0" animBg="1"/>
      <p:bldP spid="174111" grpId="0" animBg="1"/>
      <p:bldP spid="174112" grpId="0" animBg="1"/>
      <p:bldP spid="174113" grpId="0" animBg="1"/>
      <p:bldP spid="174114" grpId="0" animBg="1"/>
      <p:bldP spid="174115" grpId="0" animBg="1"/>
      <p:bldP spid="174116" grpId="0" animBg="1"/>
      <p:bldP spid="174117" grpId="0" animBg="1"/>
      <p:bldP spid="174118" grpId="0" animBg="1"/>
      <p:bldP spid="174119" grpId="0" animBg="1"/>
      <p:bldP spid="174120" grpId="0" animBg="1"/>
      <p:bldP spid="174121" grpId="0" animBg="1"/>
      <p:bldP spid="174122" grpId="0" animBg="1"/>
      <p:bldP spid="174123" grpId="0" animBg="1"/>
      <p:bldP spid="174124" grpId="0" animBg="1"/>
      <p:bldP spid="174125" grpId="0" animBg="1"/>
      <p:bldP spid="174126" grpId="0" animBg="1"/>
      <p:bldP spid="174127" grpId="0" animBg="1"/>
      <p:bldP spid="174128" grpId="0" animBg="1"/>
      <p:bldP spid="174129" grpId="0" animBg="1"/>
      <p:bldP spid="174130" grpId="0" animBg="1"/>
      <p:bldP spid="174131" grpId="0" animBg="1"/>
      <p:bldP spid="174132" grpId="0" animBg="1"/>
      <p:bldP spid="174133" grpId="0" animBg="1"/>
      <p:bldP spid="174134" grpId="0" animBg="1"/>
      <p:bldP spid="174135" grpId="0" animBg="1"/>
      <p:bldP spid="174136" grpId="0" animBg="1"/>
      <p:bldP spid="174137" grpId="0" animBg="1"/>
      <p:bldP spid="174138" grpId="0" animBg="1"/>
      <p:bldP spid="174139" grpId="0" animBg="1"/>
      <p:bldP spid="174140" grpId="0" animBg="1"/>
      <p:bldP spid="174141" grpId="0" animBg="1"/>
      <p:bldP spid="174142" grpId="0" animBg="1"/>
      <p:bldP spid="174143" grpId="0" animBg="1"/>
      <p:bldP spid="174144" grpId="0" animBg="1"/>
      <p:bldP spid="174145" grpId="0" animBg="1"/>
      <p:bldP spid="174146" grpId="0" animBg="1"/>
      <p:bldP spid="174147" grpId="0" animBg="1"/>
      <p:bldP spid="174148" grpId="0" animBg="1"/>
      <p:bldP spid="174149" grpId="0" animBg="1"/>
      <p:bldP spid="174150" grpId="0" animBg="1"/>
      <p:bldP spid="174151" grpId="0" animBg="1"/>
      <p:bldP spid="174152" grpId="0" animBg="1"/>
      <p:bldP spid="174153" grpId="0" animBg="1"/>
      <p:bldP spid="174154" grpId="0" animBg="1"/>
      <p:bldP spid="174155" grpId="0" animBg="1"/>
      <p:bldP spid="174156" grpId="0" animBg="1"/>
      <p:bldP spid="174157" grpId="0" animBg="1"/>
      <p:bldP spid="174158" grpId="0" animBg="1"/>
      <p:bldP spid="174159" grpId="0" animBg="1"/>
      <p:bldP spid="174160" grpId="0" animBg="1"/>
      <p:bldP spid="174161" grpId="0" animBg="1"/>
      <p:bldP spid="174162" grpId="0" animBg="1"/>
      <p:bldP spid="174163" grpId="0" animBg="1"/>
      <p:bldP spid="174164" grpId="0" animBg="1"/>
      <p:bldP spid="174165" grpId="0" animBg="1"/>
      <p:bldP spid="174166" grpId="0" animBg="1"/>
      <p:bldP spid="174167" grpId="0" animBg="1"/>
      <p:bldP spid="174168" grpId="0" animBg="1"/>
      <p:bldP spid="174169" grpId="0" animBg="1"/>
      <p:bldP spid="174170" grpId="0" animBg="1"/>
      <p:bldP spid="174171" grpId="0" animBg="1"/>
      <p:bldP spid="174172" grpId="0" animBg="1"/>
      <p:bldP spid="174173" grpId="0" animBg="1"/>
      <p:bldP spid="174174" grpId="0" animBg="1"/>
      <p:bldP spid="174175" grpId="0" animBg="1"/>
      <p:bldP spid="174176" grpId="0" animBg="1"/>
      <p:bldP spid="174177" grpId="0" animBg="1"/>
      <p:bldP spid="174178" grpId="0" animBg="1"/>
      <p:bldP spid="174179" grpId="0" animBg="1"/>
      <p:bldP spid="174180" grpId="0" animBg="1"/>
      <p:bldP spid="174181" grpId="0" animBg="1"/>
      <p:bldP spid="174182" grpId="0"/>
      <p:bldP spid="174183" grpId="0" animBg="1"/>
      <p:bldP spid="174184" grpId="0" animBg="1"/>
      <p:bldP spid="174185" grpId="0" animBg="1"/>
      <p:bldP spid="174186" grpId="0" animBg="1"/>
      <p:bldP spid="174187" grpId="0" animBg="1"/>
      <p:bldP spid="174188" grpId="0" animBg="1"/>
      <p:bldP spid="174189" grpId="0" animBg="1"/>
      <p:bldP spid="174190" grpId="0" animBg="1"/>
      <p:bldP spid="174191" grpId="0" animBg="1"/>
      <p:bldP spid="174192" grpId="0" animBg="1"/>
      <p:bldP spid="174193" grpId="0" animBg="1"/>
      <p:bldP spid="174194" grpId="0" animBg="1"/>
      <p:bldP spid="174195" grpId="0" animBg="1"/>
      <p:bldP spid="174196" grpId="0" animBg="1"/>
      <p:bldP spid="174197" grpId="0"/>
      <p:bldP spid="174198" grpId="0" animBg="1"/>
      <p:bldP spid="174199" grpId="0" animBg="1"/>
      <p:bldP spid="174200" grpId="0"/>
      <p:bldP spid="174201" grpId="0" animBg="1"/>
      <p:bldP spid="174202" grpId="0" animBg="1"/>
      <p:bldP spid="174203" grpId="0" animBg="1"/>
      <p:bldP spid="174204" grpId="0" animBg="1"/>
      <p:bldP spid="174205" grpId="0" animBg="1"/>
      <p:bldP spid="174206" grpId="0"/>
      <p:bldP spid="174207" grpId="0" animBg="1"/>
      <p:bldP spid="174208" grpId="0" animBg="1"/>
      <p:bldP spid="174209" grpId="0" animBg="1"/>
      <p:bldP spid="174210" grpId="0" animBg="1"/>
      <p:bldP spid="174211" grpId="0" animBg="1"/>
      <p:bldP spid="174212" grpId="0" animBg="1"/>
      <p:bldP spid="174213" grpId="0" animBg="1"/>
      <p:bldP spid="174214" grpId="0" animBg="1"/>
      <p:bldP spid="174215" grpId="0" animBg="1"/>
      <p:bldP spid="174216" grpId="0" animBg="1"/>
      <p:bldP spid="174217" grpId="0" animBg="1"/>
      <p:bldP spid="174218" grpId="0" animBg="1"/>
      <p:bldP spid="174219" grpId="0"/>
      <p:bldP spid="174220" grpId="0" animBg="1"/>
      <p:bldP spid="174221" grpId="0" animBg="1"/>
      <p:bldP spid="174222" grpId="0" animBg="1"/>
      <p:bldP spid="174223" grpId="0" animBg="1"/>
      <p:bldP spid="174224" grpId="0" animBg="1"/>
      <p:bldP spid="174225" grpId="0" animBg="1"/>
      <p:bldP spid="174226" grpId="0" animBg="1"/>
      <p:bldP spid="174227" grpId="0" animBg="1"/>
      <p:bldP spid="174228" grpId="0"/>
      <p:bldP spid="174229" grpId="0" animBg="1"/>
      <p:bldP spid="174230" grpId="0" animBg="1"/>
      <p:bldP spid="174231" grpId="0" animBg="1"/>
      <p:bldP spid="174232" grpId="0" animBg="1"/>
      <p:bldP spid="174233" grpId="0" animBg="1"/>
      <p:bldP spid="174234" grpId="0" animBg="1"/>
      <p:bldP spid="174235" grpId="0" animBg="1"/>
      <p:bldP spid="174236" grpId="0" animBg="1"/>
      <p:bldP spid="174237" grpId="0" animBg="1"/>
      <p:bldP spid="174238" grpId="0" animBg="1"/>
      <p:bldP spid="174239" grpId="0" animBg="1"/>
      <p:bldP spid="174240" grpId="0" animBg="1"/>
      <p:bldP spid="174241" grpId="0"/>
      <p:bldP spid="174242" grpId="0" animBg="1"/>
      <p:bldP spid="174243" grpId="0" animBg="1"/>
      <p:bldP spid="174244" grpId="0" animBg="1"/>
      <p:bldP spid="174245" grpId="0" animBg="1"/>
      <p:bldP spid="174246" grpId="0" animBg="1"/>
      <p:bldP spid="174247" grpId="0" animBg="1"/>
      <p:bldP spid="174248" grpId="0"/>
      <p:bldP spid="174249" grpId="0"/>
      <p:bldP spid="174250" grpId="0"/>
      <p:bldP spid="174251" grpId="0"/>
      <p:bldP spid="174252" grpId="0"/>
      <p:bldP spid="174253" grpId="0"/>
      <p:bldP spid="174254" grpId="0"/>
      <p:bldP spid="174255" grpId="0"/>
      <p:bldP spid="174256" grpId="0"/>
      <p:bldP spid="174257" grpId="0" animBg="1"/>
      <p:bldP spid="174258" grpId="0" animBg="1"/>
      <p:bldP spid="174259" grpId="0" animBg="1"/>
      <p:bldP spid="174260" grpId="0" animBg="1"/>
      <p:bldP spid="174261" grpId="0" animBg="1"/>
      <p:bldP spid="174262" grpId="0" animBg="1"/>
      <p:bldP spid="174263" grpId="0" animBg="1"/>
      <p:bldP spid="174264" grpId="0" animBg="1"/>
      <p:bldP spid="174265" grpId="0" animBg="1"/>
      <p:bldP spid="174266" grpId="0" animBg="1"/>
      <p:bldP spid="174267" grpId="0" animBg="1"/>
      <p:bldP spid="174268" grpId="0" animBg="1"/>
      <p:bldP spid="174269" grpId="0"/>
      <p:bldP spid="174270" grpId="0"/>
      <p:bldP spid="174271" grpId="0"/>
      <p:bldP spid="174272" grpId="0"/>
      <p:bldP spid="174275" grpId="0"/>
      <p:bldP spid="174276" grpId="0"/>
      <p:bldP spid="174277" grpId="0"/>
      <p:bldP spid="174278" grpId="0"/>
      <p:bldP spid="174279" grpId="0"/>
      <p:bldP spid="174280" grpId="0"/>
      <p:bldP spid="174281" grpId="0"/>
      <p:bldP spid="17408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143000"/>
          </a:xfrm>
        </p:spPr>
        <p:txBody>
          <a:bodyPr/>
          <a:lstStyle/>
          <a:p>
            <a:r>
              <a:rPr lang="en-US" altLang="en-US" dirty="0" smtClean="0"/>
              <a:t>Restructuring (</a:t>
            </a:r>
            <a:r>
              <a:rPr lang="en-US" altLang="en-US" dirty="0"/>
              <a:t>as Single Rotations)</a:t>
            </a:r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382000" cy="914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/>
              <a:t>Single Rotations:</a:t>
            </a:r>
            <a:endParaRPr lang="en-US" altLang="en-US" sz="2800"/>
          </a:p>
        </p:txBody>
      </p:sp>
      <p:pic>
        <p:nvPicPr>
          <p:cNvPr id="1730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070195"/>
            <a:ext cx="6400800" cy="2209800"/>
          </a:xfrm>
          <a:ln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6410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Restructuring </a:t>
            </a:r>
            <a:r>
              <a:rPr lang="en-US" altLang="en-US" dirty="0" smtClean="0"/>
              <a:t>(</a:t>
            </a:r>
            <a:r>
              <a:rPr lang="en-US" altLang="en-US" dirty="0"/>
              <a:t>as Double Rotations)</a:t>
            </a:r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609600"/>
          </a:xfrm>
        </p:spPr>
        <p:txBody>
          <a:bodyPr/>
          <a:lstStyle/>
          <a:p>
            <a:r>
              <a:rPr lang="en-US" altLang="en-US" sz="2400"/>
              <a:t>double rotations:</a:t>
            </a:r>
            <a:endParaRPr lang="en-US" altLang="en-US" sz="2800"/>
          </a:p>
        </p:txBody>
      </p:sp>
      <p:pic>
        <p:nvPicPr>
          <p:cNvPr id="1720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477000" cy="2209800"/>
          </a:xfrm>
          <a:ln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06" y="4343400"/>
            <a:ext cx="6496987" cy="21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in an AVL Tree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933332" y="6324600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0" dirty="0" smtClean="0">
                <a:latin typeface="High Tower Text" panose="02040502050506030303" pitchFamily="18" charset="0"/>
              </a:rPr>
              <a:t>Example source:  Web</a:t>
            </a:r>
            <a:endParaRPr lang="en-CA" sz="1600" i="0" dirty="0">
              <a:latin typeface="High Tower Text" panose="0204050205050603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4305022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768" y="1828800"/>
            <a:ext cx="391512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in an AVL Tree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933332" y="6324600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0" dirty="0" smtClean="0">
                <a:latin typeface="High Tower Text" panose="02040502050506030303" pitchFamily="18" charset="0"/>
              </a:rPr>
              <a:t>Example source:  Web</a:t>
            </a:r>
            <a:endParaRPr lang="en-CA" sz="1600" i="0" dirty="0">
              <a:latin typeface="High Tower Text" panose="020405020505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5" y="1828800"/>
            <a:ext cx="3009900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45" y="4114800"/>
            <a:ext cx="3290655" cy="2401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600200"/>
            <a:ext cx="3048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in an AVL Tree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933332" y="6324600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0" dirty="0" smtClean="0">
                <a:latin typeface="High Tower Text" panose="02040502050506030303" pitchFamily="18" charset="0"/>
              </a:rPr>
              <a:t>Example source:  Web</a:t>
            </a:r>
            <a:endParaRPr lang="en-CA" sz="1600" i="0" dirty="0">
              <a:latin typeface="High Tower Text" panose="020405020505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267075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905000"/>
            <a:ext cx="295275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77" y="2409825"/>
            <a:ext cx="26289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177" y="4312170"/>
            <a:ext cx="27432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in an AVL Tree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924515" y="6538184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0" dirty="0" smtClean="0">
                <a:latin typeface="High Tower Text" panose="02040502050506030303" pitchFamily="18" charset="0"/>
              </a:rPr>
              <a:t>Example source:  Web</a:t>
            </a:r>
            <a:endParaRPr lang="en-CA" sz="1600" i="0" dirty="0">
              <a:latin typeface="High Tower Text" panose="020405020505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24479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19050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626" y="1788045"/>
            <a:ext cx="2457450" cy="1971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129" y="3742777"/>
            <a:ext cx="241935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180" y="4373534"/>
            <a:ext cx="2752725" cy="2038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4653779"/>
            <a:ext cx="270510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4581540"/>
            <a:ext cx="24288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in an AVL Tree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9" y="1495243"/>
            <a:ext cx="8901562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7715" y="6519446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0" dirty="0" smtClean="0">
                <a:latin typeface="High Tower Text" panose="02040502050506030303" pitchFamily="18" charset="0"/>
              </a:rPr>
              <a:t>Example source:  Web</a:t>
            </a:r>
            <a:endParaRPr lang="en-CA" sz="1600" i="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dirty="0"/>
              <a:t>Balanced and unbalanced BST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6424" y="1801789"/>
            <a:ext cx="3124200" cy="1905000"/>
            <a:chOff x="5105400" y="2057400"/>
            <a:chExt cx="3124200" cy="1905000"/>
          </a:xfrm>
        </p:grpSpPr>
        <p:sp>
          <p:nvSpPr>
            <p:cNvPr id="3077" name="Oval 4"/>
            <p:cNvSpPr>
              <a:spLocks noChangeArrowheads="1"/>
            </p:cNvSpPr>
            <p:nvPr/>
          </p:nvSpPr>
          <p:spPr bwMode="auto">
            <a:xfrm>
              <a:off x="6858000" y="2057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78" name="Oval 5"/>
            <p:cNvSpPr>
              <a:spLocks noChangeArrowheads="1"/>
            </p:cNvSpPr>
            <p:nvPr/>
          </p:nvSpPr>
          <p:spPr bwMode="auto">
            <a:xfrm>
              <a:off x="5791200" y="27432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9" name="Oval 6"/>
            <p:cNvSpPr>
              <a:spLocks noChangeArrowheads="1"/>
            </p:cNvSpPr>
            <p:nvPr/>
          </p:nvSpPr>
          <p:spPr bwMode="auto">
            <a:xfrm>
              <a:off x="7772400" y="27432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80" name="Oval 9"/>
            <p:cNvSpPr>
              <a:spLocks noChangeArrowheads="1"/>
            </p:cNvSpPr>
            <p:nvPr/>
          </p:nvSpPr>
          <p:spPr bwMode="auto">
            <a:xfrm>
              <a:off x="5105400" y="35052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1" name="Oval 10"/>
            <p:cNvSpPr>
              <a:spLocks noChangeArrowheads="1"/>
            </p:cNvSpPr>
            <p:nvPr/>
          </p:nvSpPr>
          <p:spPr bwMode="auto">
            <a:xfrm>
              <a:off x="6400800" y="35052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082" name="AutoShape 11"/>
            <p:cNvCxnSpPr>
              <a:cxnSpLocks noChangeShapeType="1"/>
              <a:stCxn id="3077" idx="3"/>
              <a:endCxn id="3078" idx="7"/>
            </p:cNvCxnSpPr>
            <p:nvPr/>
          </p:nvCxnSpPr>
          <p:spPr bwMode="auto">
            <a:xfrm flipH="1">
              <a:off x="6181725" y="2447925"/>
              <a:ext cx="742950" cy="36195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83" name="AutoShape 12"/>
            <p:cNvCxnSpPr>
              <a:cxnSpLocks noChangeShapeType="1"/>
              <a:stCxn id="3077" idx="5"/>
              <a:endCxn id="3079" idx="1"/>
            </p:cNvCxnSpPr>
            <p:nvPr/>
          </p:nvCxnSpPr>
          <p:spPr bwMode="auto">
            <a:xfrm>
              <a:off x="7248525" y="2447925"/>
              <a:ext cx="590550" cy="36195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84" name="AutoShape 13"/>
            <p:cNvCxnSpPr>
              <a:cxnSpLocks noChangeShapeType="1"/>
              <a:stCxn id="3078" idx="3"/>
              <a:endCxn id="3080" idx="0"/>
            </p:cNvCxnSpPr>
            <p:nvPr/>
          </p:nvCxnSpPr>
          <p:spPr bwMode="auto">
            <a:xfrm flipH="1">
              <a:off x="5334000" y="3133725"/>
              <a:ext cx="523875" cy="3714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85" name="AutoShape 14"/>
            <p:cNvCxnSpPr>
              <a:cxnSpLocks noChangeShapeType="1"/>
              <a:stCxn id="3078" idx="5"/>
              <a:endCxn id="3081" idx="0"/>
            </p:cNvCxnSpPr>
            <p:nvPr/>
          </p:nvCxnSpPr>
          <p:spPr bwMode="auto">
            <a:xfrm>
              <a:off x="6181725" y="3133725"/>
              <a:ext cx="447675" cy="3714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456237" y="1868037"/>
            <a:ext cx="3505200" cy="3962400"/>
            <a:chOff x="2590800" y="2057400"/>
            <a:chExt cx="3505200" cy="3962400"/>
          </a:xfrm>
        </p:grpSpPr>
        <p:sp>
          <p:nvSpPr>
            <p:cNvPr id="3086" name="Oval 17"/>
            <p:cNvSpPr>
              <a:spLocks noChangeArrowheads="1"/>
            </p:cNvSpPr>
            <p:nvPr/>
          </p:nvSpPr>
          <p:spPr bwMode="auto">
            <a:xfrm>
              <a:off x="2590800" y="2057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87" name="Oval 18"/>
            <p:cNvSpPr>
              <a:spLocks noChangeArrowheads="1"/>
            </p:cNvSpPr>
            <p:nvPr/>
          </p:nvSpPr>
          <p:spPr bwMode="auto">
            <a:xfrm>
              <a:off x="4572000" y="4343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dirty="0" smtClean="0">
                  <a:latin typeface="Times New Roman" panose="02020603050405020304" pitchFamily="18" charset="0"/>
                </a:rPr>
                <a:t>25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88" name="Oval 19"/>
            <p:cNvSpPr>
              <a:spLocks noChangeArrowheads="1"/>
            </p:cNvSpPr>
            <p:nvPr/>
          </p:nvSpPr>
          <p:spPr bwMode="auto">
            <a:xfrm>
              <a:off x="3048000" y="25908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89" name="Oval 20"/>
            <p:cNvSpPr>
              <a:spLocks noChangeArrowheads="1"/>
            </p:cNvSpPr>
            <p:nvPr/>
          </p:nvSpPr>
          <p:spPr bwMode="auto">
            <a:xfrm>
              <a:off x="4038600" y="37338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dirty="0" smtClean="0">
                  <a:latin typeface="Times New Roman" panose="02020603050405020304" pitchFamily="18" charset="0"/>
                </a:rPr>
                <a:t>14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90" name="Oval 21"/>
            <p:cNvSpPr>
              <a:spLocks noChangeArrowheads="1"/>
            </p:cNvSpPr>
            <p:nvPr/>
          </p:nvSpPr>
          <p:spPr bwMode="auto">
            <a:xfrm>
              <a:off x="3505200" y="31242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dirty="0" smtClean="0">
                  <a:latin typeface="Times New Roman" panose="02020603050405020304" pitchFamily="18" charset="0"/>
                </a:rPr>
                <a:t>13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91" name="Oval 22"/>
            <p:cNvSpPr>
              <a:spLocks noChangeArrowheads="1"/>
            </p:cNvSpPr>
            <p:nvPr/>
          </p:nvSpPr>
          <p:spPr bwMode="auto">
            <a:xfrm>
              <a:off x="5638800" y="5562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dirty="0" smtClean="0">
                  <a:latin typeface="Times New Roman" panose="02020603050405020304" pitchFamily="18" charset="0"/>
                </a:rPr>
                <a:t>27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92" name="Oval 23"/>
            <p:cNvSpPr>
              <a:spLocks noChangeArrowheads="1"/>
            </p:cNvSpPr>
            <p:nvPr/>
          </p:nvSpPr>
          <p:spPr bwMode="auto">
            <a:xfrm>
              <a:off x="5105400" y="49530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dirty="0" smtClean="0">
                  <a:latin typeface="Times New Roman" panose="02020603050405020304" pitchFamily="18" charset="0"/>
                </a:rPr>
                <a:t>26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093" name="AutoShape 24"/>
            <p:cNvCxnSpPr>
              <a:cxnSpLocks noChangeShapeType="1"/>
              <a:stCxn id="3089" idx="5"/>
              <a:endCxn id="3087" idx="7"/>
            </p:cNvCxnSpPr>
            <p:nvPr/>
          </p:nvCxnSpPr>
          <p:spPr bwMode="auto">
            <a:xfrm>
              <a:off x="4429125" y="4124325"/>
              <a:ext cx="533400" cy="28575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94" name="AutoShape 25"/>
            <p:cNvCxnSpPr>
              <a:cxnSpLocks noChangeShapeType="1"/>
              <a:stCxn id="3086" idx="5"/>
              <a:endCxn id="3088" idx="0"/>
            </p:cNvCxnSpPr>
            <p:nvPr/>
          </p:nvCxnSpPr>
          <p:spPr bwMode="auto">
            <a:xfrm>
              <a:off x="2981325" y="2447925"/>
              <a:ext cx="295275" cy="1428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95" name="AutoShape 26"/>
            <p:cNvCxnSpPr>
              <a:cxnSpLocks noChangeShapeType="1"/>
              <a:stCxn id="3092" idx="5"/>
              <a:endCxn id="3091" idx="0"/>
            </p:cNvCxnSpPr>
            <p:nvPr/>
          </p:nvCxnSpPr>
          <p:spPr bwMode="auto">
            <a:xfrm>
              <a:off x="5495925" y="5343525"/>
              <a:ext cx="371475" cy="2190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96" name="AutoShape 27"/>
            <p:cNvCxnSpPr>
              <a:cxnSpLocks noChangeShapeType="1"/>
              <a:stCxn id="3087" idx="5"/>
              <a:endCxn id="3092" idx="0"/>
            </p:cNvCxnSpPr>
            <p:nvPr/>
          </p:nvCxnSpPr>
          <p:spPr bwMode="auto">
            <a:xfrm>
              <a:off x="4962525" y="4733925"/>
              <a:ext cx="371475" cy="2190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97" name="AutoShape 28"/>
            <p:cNvCxnSpPr>
              <a:cxnSpLocks noChangeShapeType="1"/>
              <a:stCxn id="3090" idx="5"/>
              <a:endCxn id="3089" idx="0"/>
            </p:cNvCxnSpPr>
            <p:nvPr/>
          </p:nvCxnSpPr>
          <p:spPr bwMode="auto">
            <a:xfrm>
              <a:off x="3895725" y="3514725"/>
              <a:ext cx="371475" cy="2190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98" name="AutoShape 29"/>
            <p:cNvCxnSpPr>
              <a:cxnSpLocks noChangeShapeType="1"/>
              <a:stCxn id="3088" idx="5"/>
              <a:endCxn id="3090" idx="0"/>
            </p:cNvCxnSpPr>
            <p:nvPr/>
          </p:nvCxnSpPr>
          <p:spPr bwMode="auto">
            <a:xfrm>
              <a:off x="3438525" y="2981325"/>
              <a:ext cx="295275" cy="1428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33400" y="4449170"/>
            <a:ext cx="3733800" cy="1905000"/>
            <a:chOff x="533400" y="4114800"/>
            <a:chExt cx="3733800" cy="1905000"/>
          </a:xfrm>
        </p:grpSpPr>
        <p:sp>
          <p:nvSpPr>
            <p:cNvPr id="3099" name="Oval 32"/>
            <p:cNvSpPr>
              <a:spLocks noChangeArrowheads="1"/>
            </p:cNvSpPr>
            <p:nvPr/>
          </p:nvSpPr>
          <p:spPr bwMode="auto">
            <a:xfrm>
              <a:off x="2286000" y="41148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00" name="Oval 33"/>
            <p:cNvSpPr>
              <a:spLocks noChangeArrowheads="1"/>
            </p:cNvSpPr>
            <p:nvPr/>
          </p:nvSpPr>
          <p:spPr bwMode="auto">
            <a:xfrm>
              <a:off x="1219200" y="4800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01" name="Oval 34"/>
            <p:cNvSpPr>
              <a:spLocks noChangeArrowheads="1"/>
            </p:cNvSpPr>
            <p:nvPr/>
          </p:nvSpPr>
          <p:spPr bwMode="auto">
            <a:xfrm>
              <a:off x="3200400" y="4800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02" name="Oval 35"/>
            <p:cNvSpPr>
              <a:spLocks noChangeArrowheads="1"/>
            </p:cNvSpPr>
            <p:nvPr/>
          </p:nvSpPr>
          <p:spPr bwMode="auto">
            <a:xfrm>
              <a:off x="2590800" y="5562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03" name="Oval 36"/>
            <p:cNvSpPr>
              <a:spLocks noChangeArrowheads="1"/>
            </p:cNvSpPr>
            <p:nvPr/>
          </p:nvSpPr>
          <p:spPr bwMode="auto">
            <a:xfrm>
              <a:off x="3810000" y="5562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104" name="Oval 37"/>
            <p:cNvSpPr>
              <a:spLocks noChangeArrowheads="1"/>
            </p:cNvSpPr>
            <p:nvPr/>
          </p:nvSpPr>
          <p:spPr bwMode="auto">
            <a:xfrm>
              <a:off x="533400" y="5562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05" name="Oval 38"/>
            <p:cNvSpPr>
              <a:spLocks noChangeArrowheads="1"/>
            </p:cNvSpPr>
            <p:nvPr/>
          </p:nvSpPr>
          <p:spPr bwMode="auto">
            <a:xfrm>
              <a:off x="1828800" y="5562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106" name="AutoShape 39"/>
            <p:cNvCxnSpPr>
              <a:cxnSpLocks noChangeShapeType="1"/>
              <a:stCxn id="3099" idx="3"/>
              <a:endCxn id="3100" idx="7"/>
            </p:cNvCxnSpPr>
            <p:nvPr/>
          </p:nvCxnSpPr>
          <p:spPr bwMode="auto">
            <a:xfrm flipH="1">
              <a:off x="1609725" y="4505325"/>
              <a:ext cx="742950" cy="36195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07" name="AutoShape 40"/>
            <p:cNvCxnSpPr>
              <a:cxnSpLocks noChangeShapeType="1"/>
              <a:stCxn id="3099" idx="5"/>
              <a:endCxn id="3101" idx="1"/>
            </p:cNvCxnSpPr>
            <p:nvPr/>
          </p:nvCxnSpPr>
          <p:spPr bwMode="auto">
            <a:xfrm>
              <a:off x="2676525" y="4505325"/>
              <a:ext cx="590550" cy="36195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08" name="AutoShape 41"/>
            <p:cNvCxnSpPr>
              <a:cxnSpLocks noChangeShapeType="1"/>
              <a:stCxn id="3100" idx="3"/>
              <a:endCxn id="3104" idx="0"/>
            </p:cNvCxnSpPr>
            <p:nvPr/>
          </p:nvCxnSpPr>
          <p:spPr bwMode="auto">
            <a:xfrm flipH="1">
              <a:off x="762000" y="5191125"/>
              <a:ext cx="523875" cy="3714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09" name="AutoShape 42"/>
            <p:cNvCxnSpPr>
              <a:cxnSpLocks noChangeShapeType="1"/>
              <a:stCxn id="3100" idx="5"/>
              <a:endCxn id="3105" idx="0"/>
            </p:cNvCxnSpPr>
            <p:nvPr/>
          </p:nvCxnSpPr>
          <p:spPr bwMode="auto">
            <a:xfrm>
              <a:off x="1609725" y="5191125"/>
              <a:ext cx="447675" cy="3714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10" name="AutoShape 43"/>
            <p:cNvCxnSpPr>
              <a:cxnSpLocks noChangeShapeType="1"/>
              <a:stCxn id="3101" idx="3"/>
              <a:endCxn id="3102" idx="0"/>
            </p:cNvCxnSpPr>
            <p:nvPr/>
          </p:nvCxnSpPr>
          <p:spPr bwMode="auto">
            <a:xfrm flipH="1">
              <a:off x="2819400" y="5191125"/>
              <a:ext cx="447675" cy="3714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11" name="AutoShape 44"/>
            <p:cNvCxnSpPr>
              <a:cxnSpLocks noChangeShapeType="1"/>
              <a:stCxn id="3101" idx="5"/>
              <a:endCxn id="3103" idx="0"/>
            </p:cNvCxnSpPr>
            <p:nvPr/>
          </p:nvCxnSpPr>
          <p:spPr bwMode="auto">
            <a:xfrm>
              <a:off x="3590925" y="5191125"/>
              <a:ext cx="447675" cy="37147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3112" name="Text Box 45"/>
          <p:cNvSpPr txBox="1">
            <a:spLocks noChangeArrowheads="1"/>
          </p:cNvSpPr>
          <p:nvPr/>
        </p:nvSpPr>
        <p:spPr bwMode="auto">
          <a:xfrm>
            <a:off x="3507818" y="3955599"/>
            <a:ext cx="2047355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>
                <a:solidFill>
                  <a:schemeClr val="bg1"/>
                </a:solidFill>
                <a:latin typeface="+mj-lt"/>
              </a:rPr>
              <a:t>Is this “balanced”?</a:t>
            </a:r>
          </a:p>
        </p:txBody>
      </p:sp>
    </p:spTree>
    <p:extLst>
      <p:ext uri="{BB962C8B-B14F-4D97-AF65-F5344CB8AC3E}">
        <p14:creationId xmlns:p14="http://schemas.microsoft.com/office/powerpoint/2010/main" val="1152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Removal in an AVL Tree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77862" y="1553475"/>
            <a:ext cx="8389937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Removal begins as in a binary search tree, which means the node removed will become an empty external node. Its parent, w, may cause an imbalance.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1125681" y="3201442"/>
            <a:ext cx="2743200" cy="2755900"/>
            <a:chOff x="2112" y="1824"/>
            <a:chExt cx="1728" cy="173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1797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61798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61799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61800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61801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1802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61803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61804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08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09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10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11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12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cxnSp>
          <p:nvCxnSpPr>
            <p:cNvPr id="161813" name="AutoShape 21"/>
            <p:cNvCxnSpPr>
              <a:cxnSpLocks noChangeShapeType="1"/>
              <a:stCxn id="161797" idx="4"/>
              <a:endCxn id="161798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4" name="AutoShape 22"/>
            <p:cNvCxnSpPr>
              <a:cxnSpLocks noChangeShapeType="1"/>
              <a:stCxn id="161798" idx="4"/>
              <a:endCxn id="161805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5" name="AutoShape 23"/>
            <p:cNvCxnSpPr>
              <a:cxnSpLocks noChangeShapeType="1"/>
              <a:stCxn id="161798" idx="4"/>
              <a:endCxn id="161800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6" name="AutoShape 24"/>
            <p:cNvCxnSpPr>
              <a:cxnSpLocks noChangeShapeType="1"/>
              <a:stCxn id="161797" idx="4"/>
              <a:endCxn id="161804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7" name="AutoShape 25"/>
            <p:cNvCxnSpPr>
              <a:cxnSpLocks noChangeShapeType="1"/>
              <a:stCxn id="161799" idx="0"/>
              <a:endCxn id="161804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8" name="AutoShape 26"/>
            <p:cNvCxnSpPr>
              <a:cxnSpLocks noChangeShapeType="1"/>
              <a:stCxn id="161799" idx="4"/>
              <a:endCxn id="161802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9" name="AutoShape 27"/>
            <p:cNvCxnSpPr>
              <a:cxnSpLocks noChangeShapeType="1"/>
              <a:stCxn id="161801" idx="4"/>
              <a:endCxn id="161803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0" name="AutoShape 28"/>
            <p:cNvCxnSpPr>
              <a:cxnSpLocks noChangeShapeType="1"/>
              <a:stCxn id="161800" idx="4"/>
              <a:endCxn id="161806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1" name="AutoShape 29"/>
            <p:cNvCxnSpPr>
              <a:cxnSpLocks noChangeShapeType="1"/>
              <a:stCxn id="161800" idx="4"/>
              <a:endCxn id="161807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2" name="AutoShape 30"/>
            <p:cNvCxnSpPr>
              <a:cxnSpLocks noChangeShapeType="1"/>
              <a:stCxn id="161803" idx="4"/>
              <a:endCxn id="161808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/>
            <p:cNvCxnSpPr>
              <a:cxnSpLocks noChangeShapeType="1"/>
              <a:stCxn id="161803" idx="4"/>
              <a:endCxn id="161809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4" name="AutoShape 32"/>
            <p:cNvCxnSpPr>
              <a:cxnSpLocks noChangeShapeType="1"/>
              <a:stCxn id="161801" idx="4"/>
              <a:endCxn id="161829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5" name="AutoShape 33"/>
            <p:cNvCxnSpPr>
              <a:cxnSpLocks noChangeShapeType="1"/>
              <a:stCxn id="161799" idx="4"/>
              <a:endCxn id="161810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6" name="AutoShape 34"/>
            <p:cNvCxnSpPr>
              <a:cxnSpLocks noChangeShapeType="1"/>
              <a:stCxn id="161801" idx="0"/>
              <a:endCxn id="161804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7" name="AutoShape 35"/>
            <p:cNvCxnSpPr>
              <a:cxnSpLocks noChangeShapeType="1"/>
              <a:stCxn id="161802" idx="4"/>
              <a:endCxn id="161811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8" name="AutoShape 36"/>
            <p:cNvCxnSpPr>
              <a:cxnSpLocks noChangeShapeType="1"/>
              <a:stCxn id="161802" idx="4"/>
              <a:endCxn id="161812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61830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31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cxnSp>
          <p:nvCxnSpPr>
            <p:cNvPr id="161832" name="AutoShape 40"/>
            <p:cNvCxnSpPr>
              <a:cxnSpLocks noChangeShapeType="1"/>
              <a:stCxn id="161829" idx="4"/>
              <a:endCxn id="161830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3" name="AutoShape 41"/>
            <p:cNvCxnSpPr>
              <a:cxnSpLocks noChangeShapeType="1"/>
              <a:stCxn id="161829" idx="4"/>
              <a:endCxn id="161831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grpFill/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5766132" y="3044683"/>
            <a:ext cx="2219325" cy="2755900"/>
            <a:chOff x="5766132" y="3044683"/>
            <a:chExt cx="2219325" cy="27559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1834" name="Oval 42"/>
            <p:cNvSpPr>
              <a:spLocks noChangeArrowheads="1"/>
            </p:cNvSpPr>
            <p:nvPr/>
          </p:nvSpPr>
          <p:spPr bwMode="auto">
            <a:xfrm>
              <a:off x="6305882" y="3044683"/>
              <a:ext cx="447675" cy="403225"/>
            </a:xfrm>
            <a:prstGeom prst="ellips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61835" name="Oval 43"/>
            <p:cNvSpPr>
              <a:spLocks noChangeArrowheads="1"/>
            </p:cNvSpPr>
            <p:nvPr/>
          </p:nvSpPr>
          <p:spPr bwMode="auto">
            <a:xfrm>
              <a:off x="5772482" y="3654283"/>
              <a:ext cx="447675" cy="403225"/>
            </a:xfrm>
            <a:prstGeom prst="ellips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61836" name="Oval 44"/>
            <p:cNvSpPr>
              <a:spLocks noChangeArrowheads="1"/>
            </p:cNvSpPr>
            <p:nvPr/>
          </p:nvSpPr>
          <p:spPr bwMode="auto">
            <a:xfrm>
              <a:off x="7312357" y="4340083"/>
              <a:ext cx="447675" cy="403225"/>
            </a:xfrm>
            <a:prstGeom prst="ellips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61837" name="Oval 45"/>
            <p:cNvSpPr>
              <a:spLocks noChangeArrowheads="1"/>
            </p:cNvSpPr>
            <p:nvPr/>
          </p:nvSpPr>
          <p:spPr bwMode="auto">
            <a:xfrm>
              <a:off x="6505907" y="4340083"/>
              <a:ext cx="447675" cy="403225"/>
            </a:xfrm>
            <a:prstGeom prst="ellips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1838" name="Oval 46"/>
            <p:cNvSpPr>
              <a:spLocks noChangeArrowheads="1"/>
            </p:cNvSpPr>
            <p:nvPr/>
          </p:nvSpPr>
          <p:spPr bwMode="auto">
            <a:xfrm>
              <a:off x="7515557" y="5013183"/>
              <a:ext cx="447675" cy="403225"/>
            </a:xfrm>
            <a:prstGeom prst="ellips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61839" name="Oval 47"/>
            <p:cNvSpPr>
              <a:spLocks noChangeArrowheads="1"/>
            </p:cNvSpPr>
            <p:nvPr/>
          </p:nvSpPr>
          <p:spPr bwMode="auto">
            <a:xfrm>
              <a:off x="6153482" y="5025883"/>
              <a:ext cx="447675" cy="403225"/>
            </a:xfrm>
            <a:prstGeom prst="ellips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61840" name="Oval 48"/>
            <p:cNvSpPr>
              <a:spLocks noChangeArrowheads="1"/>
            </p:cNvSpPr>
            <p:nvPr/>
          </p:nvSpPr>
          <p:spPr bwMode="auto">
            <a:xfrm>
              <a:off x="6915482" y="3654283"/>
              <a:ext cx="447675" cy="403225"/>
            </a:xfrm>
            <a:prstGeom prst="ellips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61841" name="Rectangle 49"/>
            <p:cNvSpPr>
              <a:spLocks noChangeArrowheads="1"/>
            </p:cNvSpPr>
            <p:nvPr/>
          </p:nvSpPr>
          <p:spPr bwMode="auto">
            <a:xfrm>
              <a:off x="5766132" y="42765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42" name="Rectangle 50"/>
            <p:cNvSpPr>
              <a:spLocks noChangeArrowheads="1"/>
            </p:cNvSpPr>
            <p:nvPr/>
          </p:nvSpPr>
          <p:spPr bwMode="auto">
            <a:xfrm>
              <a:off x="6070932" y="42765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43" name="Rectangle 51"/>
            <p:cNvSpPr>
              <a:spLocks noChangeArrowheads="1"/>
            </p:cNvSpPr>
            <p:nvPr/>
          </p:nvSpPr>
          <p:spPr bwMode="auto">
            <a:xfrm>
              <a:off x="6156657" y="56481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44" name="Rectangle 52"/>
            <p:cNvSpPr>
              <a:spLocks noChangeArrowheads="1"/>
            </p:cNvSpPr>
            <p:nvPr/>
          </p:nvSpPr>
          <p:spPr bwMode="auto">
            <a:xfrm>
              <a:off x="6461457" y="56481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45" name="Rectangle 53"/>
            <p:cNvSpPr>
              <a:spLocks noChangeArrowheads="1"/>
            </p:cNvSpPr>
            <p:nvPr/>
          </p:nvSpPr>
          <p:spPr bwMode="auto">
            <a:xfrm>
              <a:off x="7223457" y="50258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46" name="Rectangle 54"/>
            <p:cNvSpPr>
              <a:spLocks noChangeArrowheads="1"/>
            </p:cNvSpPr>
            <p:nvPr/>
          </p:nvSpPr>
          <p:spPr bwMode="auto">
            <a:xfrm>
              <a:off x="7528257" y="56354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47" name="Rectangle 55"/>
            <p:cNvSpPr>
              <a:spLocks noChangeArrowheads="1"/>
            </p:cNvSpPr>
            <p:nvPr/>
          </p:nvSpPr>
          <p:spPr bwMode="auto">
            <a:xfrm>
              <a:off x="7833057" y="56354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cxnSp>
          <p:nvCxnSpPr>
            <p:cNvPr id="161848" name="AutoShape 56"/>
            <p:cNvCxnSpPr>
              <a:cxnSpLocks noChangeShapeType="1"/>
              <a:stCxn id="161834" idx="4"/>
              <a:endCxn id="161835" idx="0"/>
            </p:cNvCxnSpPr>
            <p:nvPr/>
          </p:nvCxnSpPr>
          <p:spPr bwMode="auto">
            <a:xfrm flipH="1">
              <a:off x="5996319" y="3447908"/>
              <a:ext cx="533400" cy="2063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49" name="AutoShape 57"/>
            <p:cNvCxnSpPr>
              <a:cxnSpLocks noChangeShapeType="1"/>
              <a:stCxn id="161835" idx="4"/>
              <a:endCxn id="161841" idx="0"/>
            </p:cNvCxnSpPr>
            <p:nvPr/>
          </p:nvCxnSpPr>
          <p:spPr bwMode="auto">
            <a:xfrm flipH="1">
              <a:off x="5842332" y="4057508"/>
              <a:ext cx="153987" cy="2190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0" name="AutoShape 58"/>
            <p:cNvCxnSpPr>
              <a:cxnSpLocks noChangeShapeType="1"/>
              <a:stCxn id="161835" idx="4"/>
              <a:endCxn id="161842" idx="0"/>
            </p:cNvCxnSpPr>
            <p:nvPr/>
          </p:nvCxnSpPr>
          <p:spPr bwMode="auto">
            <a:xfrm>
              <a:off x="5996319" y="4057508"/>
              <a:ext cx="150813" cy="2190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1" name="AutoShape 59"/>
            <p:cNvCxnSpPr>
              <a:cxnSpLocks noChangeShapeType="1"/>
              <a:stCxn id="161834" idx="4"/>
              <a:endCxn id="161840" idx="0"/>
            </p:cNvCxnSpPr>
            <p:nvPr/>
          </p:nvCxnSpPr>
          <p:spPr bwMode="auto">
            <a:xfrm>
              <a:off x="6529719" y="3447908"/>
              <a:ext cx="609600" cy="2063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2" name="AutoShape 60"/>
            <p:cNvCxnSpPr>
              <a:cxnSpLocks noChangeShapeType="1"/>
              <a:stCxn id="161836" idx="0"/>
              <a:endCxn id="161840" idx="4"/>
            </p:cNvCxnSpPr>
            <p:nvPr/>
          </p:nvCxnSpPr>
          <p:spPr bwMode="auto">
            <a:xfrm flipH="1" flipV="1">
              <a:off x="7139319" y="4057508"/>
              <a:ext cx="396875" cy="2825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3" name="AutoShape 61"/>
            <p:cNvCxnSpPr>
              <a:cxnSpLocks noChangeShapeType="1"/>
              <a:stCxn id="161836" idx="4"/>
              <a:endCxn id="161838" idx="0"/>
            </p:cNvCxnSpPr>
            <p:nvPr/>
          </p:nvCxnSpPr>
          <p:spPr bwMode="auto">
            <a:xfrm>
              <a:off x="7536194" y="4743308"/>
              <a:ext cx="203200" cy="2698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4" name="AutoShape 62"/>
            <p:cNvCxnSpPr>
              <a:cxnSpLocks noChangeShapeType="1"/>
              <a:stCxn id="161837" idx="4"/>
              <a:endCxn id="161839" idx="0"/>
            </p:cNvCxnSpPr>
            <p:nvPr/>
          </p:nvCxnSpPr>
          <p:spPr bwMode="auto">
            <a:xfrm flipH="1">
              <a:off x="6377319" y="4743308"/>
              <a:ext cx="352425" cy="2825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5" name="AutoShape 63"/>
            <p:cNvCxnSpPr>
              <a:cxnSpLocks noChangeShapeType="1"/>
              <a:stCxn id="161839" idx="4"/>
              <a:endCxn id="161843" idx="0"/>
            </p:cNvCxnSpPr>
            <p:nvPr/>
          </p:nvCxnSpPr>
          <p:spPr bwMode="auto">
            <a:xfrm flipH="1">
              <a:off x="6232857" y="5429108"/>
              <a:ext cx="144462" cy="2190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6" name="AutoShape 64"/>
            <p:cNvCxnSpPr>
              <a:cxnSpLocks noChangeShapeType="1"/>
              <a:stCxn id="161839" idx="4"/>
              <a:endCxn id="161844" idx="0"/>
            </p:cNvCxnSpPr>
            <p:nvPr/>
          </p:nvCxnSpPr>
          <p:spPr bwMode="auto">
            <a:xfrm>
              <a:off x="6377319" y="5429108"/>
              <a:ext cx="160338" cy="2190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7" name="AutoShape 65"/>
            <p:cNvCxnSpPr>
              <a:cxnSpLocks noChangeShapeType="1"/>
              <a:stCxn id="161837" idx="4"/>
              <a:endCxn id="161862" idx="0"/>
            </p:cNvCxnSpPr>
            <p:nvPr/>
          </p:nvCxnSpPr>
          <p:spPr bwMode="auto">
            <a:xfrm>
              <a:off x="6729744" y="4743308"/>
              <a:ext cx="196850" cy="2825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8" name="AutoShape 66"/>
            <p:cNvCxnSpPr>
              <a:cxnSpLocks noChangeShapeType="1"/>
              <a:stCxn id="161836" idx="4"/>
              <a:endCxn id="161845" idx="0"/>
            </p:cNvCxnSpPr>
            <p:nvPr/>
          </p:nvCxnSpPr>
          <p:spPr bwMode="auto">
            <a:xfrm flipH="1">
              <a:off x="7299657" y="4743308"/>
              <a:ext cx="236537" cy="2825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59" name="AutoShape 67"/>
            <p:cNvCxnSpPr>
              <a:cxnSpLocks noChangeShapeType="1"/>
              <a:stCxn id="161837" idx="0"/>
              <a:endCxn id="161840" idx="4"/>
            </p:cNvCxnSpPr>
            <p:nvPr/>
          </p:nvCxnSpPr>
          <p:spPr bwMode="auto">
            <a:xfrm flipV="1">
              <a:off x="6729744" y="4057508"/>
              <a:ext cx="409575" cy="2825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60" name="AutoShape 68"/>
            <p:cNvCxnSpPr>
              <a:cxnSpLocks noChangeShapeType="1"/>
              <a:stCxn id="161838" idx="4"/>
              <a:endCxn id="161846" idx="0"/>
            </p:cNvCxnSpPr>
            <p:nvPr/>
          </p:nvCxnSpPr>
          <p:spPr bwMode="auto">
            <a:xfrm flipH="1">
              <a:off x="7604457" y="5416408"/>
              <a:ext cx="134937" cy="2190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61" name="AutoShape 69"/>
            <p:cNvCxnSpPr>
              <a:cxnSpLocks noChangeShapeType="1"/>
              <a:stCxn id="161838" idx="4"/>
              <a:endCxn id="161847" idx="0"/>
            </p:cNvCxnSpPr>
            <p:nvPr/>
          </p:nvCxnSpPr>
          <p:spPr bwMode="auto">
            <a:xfrm>
              <a:off x="7739394" y="5416408"/>
              <a:ext cx="169863" cy="2190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62" name="Oval 70"/>
            <p:cNvSpPr>
              <a:spLocks noChangeArrowheads="1"/>
            </p:cNvSpPr>
            <p:nvPr/>
          </p:nvSpPr>
          <p:spPr bwMode="auto">
            <a:xfrm>
              <a:off x="6702757" y="5025883"/>
              <a:ext cx="447675" cy="403225"/>
            </a:xfrm>
            <a:prstGeom prst="ellips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61863" name="Rectangle 71"/>
            <p:cNvSpPr>
              <a:spLocks noChangeArrowheads="1"/>
            </p:cNvSpPr>
            <p:nvPr/>
          </p:nvSpPr>
          <p:spPr bwMode="auto">
            <a:xfrm>
              <a:off x="6705932" y="56481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161864" name="Rectangle 72"/>
            <p:cNvSpPr>
              <a:spLocks noChangeArrowheads="1"/>
            </p:cNvSpPr>
            <p:nvPr/>
          </p:nvSpPr>
          <p:spPr bwMode="auto">
            <a:xfrm>
              <a:off x="7010732" y="5648183"/>
              <a:ext cx="152400" cy="152400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cxnSp>
          <p:nvCxnSpPr>
            <p:cNvPr id="161865" name="AutoShape 73"/>
            <p:cNvCxnSpPr>
              <a:cxnSpLocks noChangeShapeType="1"/>
              <a:stCxn id="161862" idx="4"/>
              <a:endCxn id="161863" idx="0"/>
            </p:cNvCxnSpPr>
            <p:nvPr/>
          </p:nvCxnSpPr>
          <p:spPr bwMode="auto">
            <a:xfrm flipH="1">
              <a:off x="6782132" y="5429108"/>
              <a:ext cx="144462" cy="2190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66" name="AutoShape 74"/>
            <p:cNvCxnSpPr>
              <a:cxnSpLocks noChangeShapeType="1"/>
              <a:stCxn id="161862" idx="4"/>
              <a:endCxn id="161864" idx="0"/>
            </p:cNvCxnSpPr>
            <p:nvPr/>
          </p:nvCxnSpPr>
          <p:spPr bwMode="auto">
            <a:xfrm>
              <a:off x="6926594" y="5429108"/>
              <a:ext cx="160338" cy="219075"/>
            </a:xfrm>
            <a:prstGeom prst="straightConnector1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1875" name="Text Box 83"/>
          <p:cNvSpPr txBox="1">
            <a:spLocks noChangeArrowheads="1"/>
          </p:cNvSpPr>
          <p:nvPr/>
        </p:nvSpPr>
        <p:spPr bwMode="auto">
          <a:xfrm>
            <a:off x="1430481" y="6119267"/>
            <a:ext cx="2190664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1800" i="0">
                <a:solidFill>
                  <a:schemeClr val="bg1"/>
                </a:solidFill>
                <a:latin typeface="+mj-lt"/>
              </a:rPr>
              <a:t>before deletion of 32</a:t>
            </a:r>
          </a:p>
        </p:txBody>
      </p:sp>
      <p:sp>
        <p:nvSpPr>
          <p:cNvPr id="161876" name="Text Box 84"/>
          <p:cNvSpPr txBox="1">
            <a:spLocks noChangeArrowheads="1"/>
          </p:cNvSpPr>
          <p:nvPr/>
        </p:nvSpPr>
        <p:spPr bwMode="auto">
          <a:xfrm>
            <a:off x="6082643" y="6036718"/>
            <a:ext cx="144623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after deletion</a:t>
            </a:r>
          </a:p>
        </p:txBody>
      </p:sp>
      <p:sp>
        <p:nvSpPr>
          <p:cNvPr id="161877" name="Line 85"/>
          <p:cNvSpPr>
            <a:spLocks noChangeShapeType="1"/>
          </p:cNvSpPr>
          <p:nvPr/>
        </p:nvSpPr>
        <p:spPr bwMode="auto">
          <a:xfrm>
            <a:off x="4495800" y="4305607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0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57" name="AutoShape 85"/>
          <p:cNvSpPr>
            <a:spLocks noChangeArrowheads="1"/>
          </p:cNvSpPr>
          <p:nvPr/>
        </p:nvSpPr>
        <p:spPr bwMode="auto">
          <a:xfrm>
            <a:off x="7391400" y="49530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2359" name="AutoShape 87"/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2360" name="AutoShape 88"/>
          <p:cNvSpPr>
            <a:spLocks noChangeArrowheads="1"/>
          </p:cNvSpPr>
          <p:nvPr/>
        </p:nvSpPr>
        <p:spPr bwMode="auto">
          <a:xfrm>
            <a:off x="6172200" y="50292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2358" name="AutoShape 86"/>
          <p:cNvSpPr>
            <a:spLocks noChangeArrowheads="1"/>
          </p:cNvSpPr>
          <p:nvPr/>
        </p:nvSpPr>
        <p:spPr bwMode="auto">
          <a:xfrm>
            <a:off x="5410200" y="49530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2356" name="AutoShape 84"/>
          <p:cNvSpPr>
            <a:spLocks noChangeArrowheads="1"/>
          </p:cNvSpPr>
          <p:nvPr/>
        </p:nvSpPr>
        <p:spPr bwMode="auto">
          <a:xfrm>
            <a:off x="3276600" y="57150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2355" name="AutoShape 83"/>
          <p:cNvSpPr>
            <a:spLocks noChangeArrowheads="1"/>
          </p:cNvSpPr>
          <p:nvPr/>
        </p:nvSpPr>
        <p:spPr bwMode="auto">
          <a:xfrm>
            <a:off x="3048000" y="57150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2354" name="AutoShape 82"/>
          <p:cNvSpPr>
            <a:spLocks noChangeArrowheads="1"/>
          </p:cNvSpPr>
          <p:nvPr/>
        </p:nvSpPr>
        <p:spPr bwMode="auto">
          <a:xfrm>
            <a:off x="1905000" y="52578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2353" name="AutoShape 81"/>
          <p:cNvSpPr>
            <a:spLocks noChangeArrowheads="1"/>
          </p:cNvSpPr>
          <p:nvPr/>
        </p:nvSpPr>
        <p:spPr bwMode="auto">
          <a:xfrm>
            <a:off x="1447800" y="44958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Rebalancing after a Removal</a:t>
            </a:r>
          </a:p>
        </p:txBody>
      </p:sp>
      <p:sp>
        <p:nvSpPr>
          <p:cNvPr id="18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7561" y="1567123"/>
            <a:ext cx="76962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i="1" dirty="0">
                <a:solidFill>
                  <a:srgbClr val="FF3045"/>
                </a:solidFill>
              </a:rPr>
              <a:t>z</a:t>
            </a:r>
            <a:r>
              <a:rPr lang="en-US" altLang="en-US" sz="2000" dirty="0"/>
              <a:t> be the </a:t>
            </a:r>
            <a:r>
              <a:rPr lang="en-US" altLang="en-US" sz="2000" dirty="0">
                <a:solidFill>
                  <a:srgbClr val="FF3045"/>
                </a:solidFill>
              </a:rPr>
              <a:t>first unbalanced</a:t>
            </a:r>
            <a:r>
              <a:rPr lang="en-US" altLang="en-US" sz="2000" dirty="0"/>
              <a:t> node encountered while travelling up the tree from w. Also, let y be the child of z with the </a:t>
            </a:r>
            <a:r>
              <a:rPr lang="en-US" altLang="en-US" sz="2000" dirty="0" smtClean="0"/>
              <a:t>larger </a:t>
            </a:r>
            <a:r>
              <a:rPr lang="en-US" altLang="en-US" sz="2000" dirty="0"/>
              <a:t>height, and let x be the child of y with the larger height</a:t>
            </a:r>
            <a:r>
              <a:rPr lang="en-US" altLang="en-US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What if, both children of y have the same height?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We perform </a:t>
            </a:r>
            <a:r>
              <a:rPr lang="en-US" altLang="en-US" sz="2000" dirty="0">
                <a:solidFill>
                  <a:srgbClr val="24A63E"/>
                </a:solidFill>
              </a:rPr>
              <a:t>restructure</a:t>
            </a:r>
            <a:r>
              <a:rPr lang="en-US" altLang="en-US" sz="2000" dirty="0"/>
              <a:t>(x) to restore balance at z.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As this restructuring may upset the balance of another node higher in the tree, we must continue checking for balance until the root of T is reached</a:t>
            </a: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2246313" y="3962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182278" name="Oval 6"/>
          <p:cNvSpPr>
            <a:spLocks noChangeArrowheads="1"/>
          </p:cNvSpPr>
          <p:nvPr/>
        </p:nvSpPr>
        <p:spPr bwMode="auto">
          <a:xfrm>
            <a:off x="1712913" y="4572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3252788" y="5257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82280" name="Oval 8"/>
          <p:cNvSpPr>
            <a:spLocks noChangeArrowheads="1"/>
          </p:cNvSpPr>
          <p:nvPr/>
        </p:nvSpPr>
        <p:spPr bwMode="auto">
          <a:xfrm>
            <a:off x="2446338" y="52578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3455988" y="5930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2093913" y="5943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2855913" y="4572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1706563" y="5194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2011363" y="5194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2097088" y="6565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2401888" y="6565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3163888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3468688" y="655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3773488" y="655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cxnSp>
        <p:nvCxnSpPr>
          <p:cNvPr id="182291" name="AutoShape 19"/>
          <p:cNvCxnSpPr>
            <a:cxnSpLocks noChangeShapeType="1"/>
            <a:stCxn id="182277" idx="4"/>
            <a:endCxn id="182278" idx="0"/>
          </p:cNvCxnSpPr>
          <p:nvPr/>
        </p:nvCxnSpPr>
        <p:spPr bwMode="auto">
          <a:xfrm flipH="1">
            <a:off x="1936750" y="43656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2" name="AutoShape 20"/>
          <p:cNvCxnSpPr>
            <a:cxnSpLocks noChangeShapeType="1"/>
            <a:stCxn id="182278" idx="4"/>
            <a:endCxn id="182284" idx="0"/>
          </p:cNvCxnSpPr>
          <p:nvPr/>
        </p:nvCxnSpPr>
        <p:spPr bwMode="auto">
          <a:xfrm flipH="1">
            <a:off x="1782763" y="49752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3" name="AutoShape 21"/>
          <p:cNvCxnSpPr>
            <a:cxnSpLocks noChangeShapeType="1"/>
            <a:stCxn id="182278" idx="4"/>
            <a:endCxn id="182285" idx="0"/>
          </p:cNvCxnSpPr>
          <p:nvPr/>
        </p:nvCxnSpPr>
        <p:spPr bwMode="auto">
          <a:xfrm>
            <a:off x="1936750" y="49752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4" name="AutoShape 22"/>
          <p:cNvCxnSpPr>
            <a:cxnSpLocks noChangeShapeType="1"/>
            <a:stCxn id="182277" idx="4"/>
            <a:endCxn id="182283" idx="0"/>
          </p:cNvCxnSpPr>
          <p:nvPr/>
        </p:nvCxnSpPr>
        <p:spPr bwMode="auto">
          <a:xfrm>
            <a:off x="2470150" y="43656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5" name="AutoShape 23"/>
          <p:cNvCxnSpPr>
            <a:cxnSpLocks noChangeShapeType="1"/>
            <a:stCxn id="182279" idx="0"/>
            <a:endCxn id="182283" idx="4"/>
          </p:cNvCxnSpPr>
          <p:nvPr/>
        </p:nvCxnSpPr>
        <p:spPr bwMode="auto">
          <a:xfrm flipH="1" flipV="1">
            <a:off x="3079750" y="49752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6" name="AutoShape 24"/>
          <p:cNvCxnSpPr>
            <a:cxnSpLocks noChangeShapeType="1"/>
            <a:stCxn id="182279" idx="4"/>
            <a:endCxn id="182281" idx="0"/>
          </p:cNvCxnSpPr>
          <p:nvPr/>
        </p:nvCxnSpPr>
        <p:spPr bwMode="auto">
          <a:xfrm>
            <a:off x="3476625" y="56610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7" name="AutoShape 25"/>
          <p:cNvCxnSpPr>
            <a:cxnSpLocks noChangeShapeType="1"/>
            <a:stCxn id="182280" idx="4"/>
            <a:endCxn id="182282" idx="0"/>
          </p:cNvCxnSpPr>
          <p:nvPr/>
        </p:nvCxnSpPr>
        <p:spPr bwMode="auto">
          <a:xfrm flipH="1">
            <a:off x="2317750" y="56610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8" name="AutoShape 26"/>
          <p:cNvCxnSpPr>
            <a:cxnSpLocks noChangeShapeType="1"/>
            <a:stCxn id="182282" idx="4"/>
            <a:endCxn id="182286" idx="0"/>
          </p:cNvCxnSpPr>
          <p:nvPr/>
        </p:nvCxnSpPr>
        <p:spPr bwMode="auto">
          <a:xfrm flipH="1">
            <a:off x="2173288" y="63468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299" name="AutoShape 27"/>
          <p:cNvCxnSpPr>
            <a:cxnSpLocks noChangeShapeType="1"/>
            <a:stCxn id="182282" idx="4"/>
            <a:endCxn id="182287" idx="0"/>
          </p:cNvCxnSpPr>
          <p:nvPr/>
        </p:nvCxnSpPr>
        <p:spPr bwMode="auto">
          <a:xfrm>
            <a:off x="2317750" y="63468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0" name="AutoShape 28"/>
          <p:cNvCxnSpPr>
            <a:cxnSpLocks noChangeShapeType="1"/>
            <a:stCxn id="182280" idx="4"/>
            <a:endCxn id="182305" idx="0"/>
          </p:cNvCxnSpPr>
          <p:nvPr/>
        </p:nvCxnSpPr>
        <p:spPr bwMode="auto">
          <a:xfrm>
            <a:off x="2670175" y="56610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1" name="AutoShape 29"/>
          <p:cNvCxnSpPr>
            <a:cxnSpLocks noChangeShapeType="1"/>
            <a:stCxn id="182279" idx="4"/>
            <a:endCxn id="182288" idx="0"/>
          </p:cNvCxnSpPr>
          <p:nvPr/>
        </p:nvCxnSpPr>
        <p:spPr bwMode="auto">
          <a:xfrm flipH="1">
            <a:off x="3240088" y="56610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2" name="AutoShape 30"/>
          <p:cNvCxnSpPr>
            <a:cxnSpLocks noChangeShapeType="1"/>
            <a:stCxn id="182280" idx="0"/>
            <a:endCxn id="182283" idx="4"/>
          </p:cNvCxnSpPr>
          <p:nvPr/>
        </p:nvCxnSpPr>
        <p:spPr bwMode="auto">
          <a:xfrm flipV="1">
            <a:off x="2670175" y="497522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3" name="AutoShape 31"/>
          <p:cNvCxnSpPr>
            <a:cxnSpLocks noChangeShapeType="1"/>
            <a:stCxn id="182281" idx="4"/>
            <a:endCxn id="182289" idx="0"/>
          </p:cNvCxnSpPr>
          <p:nvPr/>
        </p:nvCxnSpPr>
        <p:spPr bwMode="auto">
          <a:xfrm flipH="1">
            <a:off x="3544888" y="63341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4" name="AutoShape 32"/>
          <p:cNvCxnSpPr>
            <a:cxnSpLocks noChangeShapeType="1"/>
            <a:stCxn id="182281" idx="4"/>
            <a:endCxn id="182290" idx="0"/>
          </p:cNvCxnSpPr>
          <p:nvPr/>
        </p:nvCxnSpPr>
        <p:spPr bwMode="auto">
          <a:xfrm>
            <a:off x="3679825" y="63341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05" name="Oval 33"/>
          <p:cNvSpPr>
            <a:spLocks noChangeArrowheads="1"/>
          </p:cNvSpPr>
          <p:nvPr/>
        </p:nvSpPr>
        <p:spPr bwMode="auto">
          <a:xfrm>
            <a:off x="2643188" y="5943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2646363" y="6565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2951163" y="6565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cxnSp>
        <p:nvCxnSpPr>
          <p:cNvPr id="182308" name="AutoShape 36"/>
          <p:cNvCxnSpPr>
            <a:cxnSpLocks noChangeShapeType="1"/>
            <a:stCxn id="182305" idx="4"/>
            <a:endCxn id="182306" idx="0"/>
          </p:cNvCxnSpPr>
          <p:nvPr/>
        </p:nvCxnSpPr>
        <p:spPr bwMode="auto">
          <a:xfrm flipH="1">
            <a:off x="2722563" y="63468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09" name="AutoShape 37"/>
          <p:cNvCxnSpPr>
            <a:cxnSpLocks noChangeShapeType="1"/>
            <a:stCxn id="182305" idx="4"/>
            <a:endCxn id="182307" idx="0"/>
          </p:cNvCxnSpPr>
          <p:nvPr/>
        </p:nvCxnSpPr>
        <p:spPr bwMode="auto">
          <a:xfrm>
            <a:off x="2867025" y="63468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1219200" y="460375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4068763" y="5270500"/>
            <a:ext cx="452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c=x</a:t>
            </a:r>
          </a:p>
        </p:txBody>
      </p:sp>
      <p:sp>
        <p:nvSpPr>
          <p:cNvPr id="182312" name="Text Box 40"/>
          <p:cNvSpPr txBox="1">
            <a:spLocks noChangeArrowheads="1"/>
          </p:cNvSpPr>
          <p:nvPr/>
        </p:nvSpPr>
        <p:spPr bwMode="auto">
          <a:xfrm>
            <a:off x="3652838" y="4613275"/>
            <a:ext cx="461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b=y</a:t>
            </a:r>
          </a:p>
        </p:txBody>
      </p:sp>
      <p:sp>
        <p:nvSpPr>
          <p:cNvPr id="182313" name="Text Box 41"/>
          <p:cNvSpPr txBox="1">
            <a:spLocks noChangeArrowheads="1"/>
          </p:cNvSpPr>
          <p:nvPr/>
        </p:nvSpPr>
        <p:spPr bwMode="auto">
          <a:xfrm>
            <a:off x="1535113" y="3984625"/>
            <a:ext cx="442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a=z</a:t>
            </a:r>
          </a:p>
        </p:txBody>
      </p:sp>
      <p:sp>
        <p:nvSpPr>
          <p:cNvPr id="182314" name="Line 42"/>
          <p:cNvSpPr>
            <a:spLocks noChangeShapeType="1"/>
          </p:cNvSpPr>
          <p:nvPr/>
        </p:nvSpPr>
        <p:spPr bwMode="auto">
          <a:xfrm>
            <a:off x="1944688" y="41465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2315" name="Line 43"/>
          <p:cNvSpPr>
            <a:spLocks noChangeShapeType="1"/>
          </p:cNvSpPr>
          <p:nvPr/>
        </p:nvSpPr>
        <p:spPr bwMode="auto">
          <a:xfrm flipV="1">
            <a:off x="1476375" y="47656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2316" name="Line 44"/>
          <p:cNvSpPr>
            <a:spLocks noChangeShapeType="1"/>
          </p:cNvSpPr>
          <p:nvPr/>
        </p:nvSpPr>
        <p:spPr bwMode="auto">
          <a:xfrm flipH="1">
            <a:off x="3316288" y="47752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2317" name="Line 45"/>
          <p:cNvSpPr>
            <a:spLocks noChangeShapeType="1"/>
          </p:cNvSpPr>
          <p:nvPr/>
        </p:nvSpPr>
        <p:spPr bwMode="auto">
          <a:xfrm flipH="1">
            <a:off x="3725863" y="54324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82319" name="Oval 47"/>
          <p:cNvSpPr>
            <a:spLocks noChangeArrowheads="1"/>
          </p:cNvSpPr>
          <p:nvPr/>
        </p:nvSpPr>
        <p:spPr bwMode="auto">
          <a:xfrm>
            <a:off x="6178550" y="4406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182320" name="Oval 48"/>
          <p:cNvSpPr>
            <a:spLocks noChangeArrowheads="1"/>
          </p:cNvSpPr>
          <p:nvPr/>
        </p:nvSpPr>
        <p:spPr bwMode="auto">
          <a:xfrm>
            <a:off x="5721350" y="5092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82321" name="Oval 49"/>
          <p:cNvSpPr>
            <a:spLocks noChangeArrowheads="1"/>
          </p:cNvSpPr>
          <p:nvPr/>
        </p:nvSpPr>
        <p:spPr bwMode="auto">
          <a:xfrm>
            <a:off x="7397750" y="4419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82322" name="Oval 50"/>
          <p:cNvSpPr>
            <a:spLocks noChangeArrowheads="1"/>
          </p:cNvSpPr>
          <p:nvPr/>
        </p:nvSpPr>
        <p:spPr bwMode="auto">
          <a:xfrm>
            <a:off x="6669088" y="5092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82323" name="Oval 51"/>
          <p:cNvSpPr>
            <a:spLocks noChangeArrowheads="1"/>
          </p:cNvSpPr>
          <p:nvPr/>
        </p:nvSpPr>
        <p:spPr bwMode="auto">
          <a:xfrm>
            <a:off x="7600950" y="5092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82324" name="Oval 52"/>
          <p:cNvSpPr>
            <a:spLocks noChangeArrowheads="1"/>
          </p:cNvSpPr>
          <p:nvPr/>
        </p:nvSpPr>
        <p:spPr bwMode="auto">
          <a:xfrm>
            <a:off x="6316663" y="5778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182325" name="Oval 53"/>
          <p:cNvSpPr>
            <a:spLocks noChangeArrowheads="1"/>
          </p:cNvSpPr>
          <p:nvPr/>
        </p:nvSpPr>
        <p:spPr bwMode="auto">
          <a:xfrm>
            <a:off x="6772275" y="3810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82326" name="Rectangle 54"/>
          <p:cNvSpPr>
            <a:spLocks noChangeArrowheads="1"/>
          </p:cNvSpPr>
          <p:nvPr/>
        </p:nvSpPr>
        <p:spPr bwMode="auto">
          <a:xfrm>
            <a:off x="5715000" y="5715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327" name="Rectangle 55"/>
          <p:cNvSpPr>
            <a:spLocks noChangeArrowheads="1"/>
          </p:cNvSpPr>
          <p:nvPr/>
        </p:nvSpPr>
        <p:spPr bwMode="auto">
          <a:xfrm>
            <a:off x="6019800" y="5715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328" name="Rectangle 56"/>
          <p:cNvSpPr>
            <a:spLocks noChangeArrowheads="1"/>
          </p:cNvSpPr>
          <p:nvPr/>
        </p:nvSpPr>
        <p:spPr bwMode="auto">
          <a:xfrm>
            <a:off x="6319838" y="640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329" name="Rectangle 57"/>
          <p:cNvSpPr>
            <a:spLocks noChangeArrowheads="1"/>
          </p:cNvSpPr>
          <p:nvPr/>
        </p:nvSpPr>
        <p:spPr bwMode="auto">
          <a:xfrm>
            <a:off x="6624638" y="640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330" name="Rectangle 58"/>
          <p:cNvSpPr>
            <a:spLocks noChangeArrowheads="1"/>
          </p:cNvSpPr>
          <p:nvPr/>
        </p:nvSpPr>
        <p:spPr bwMode="auto">
          <a:xfrm>
            <a:off x="7308850" y="5105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331" name="Rectangle 59"/>
          <p:cNvSpPr>
            <a:spLocks noChangeArrowheads="1"/>
          </p:cNvSpPr>
          <p:nvPr/>
        </p:nvSpPr>
        <p:spPr bwMode="auto">
          <a:xfrm>
            <a:off x="7613650" y="5715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332" name="Rectangle 60"/>
          <p:cNvSpPr>
            <a:spLocks noChangeArrowheads="1"/>
          </p:cNvSpPr>
          <p:nvPr/>
        </p:nvSpPr>
        <p:spPr bwMode="auto">
          <a:xfrm>
            <a:off x="7918450" y="5715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cxnSp>
        <p:nvCxnSpPr>
          <p:cNvPr id="182333" name="AutoShape 61"/>
          <p:cNvCxnSpPr>
            <a:cxnSpLocks noChangeShapeType="1"/>
            <a:stCxn id="182319" idx="4"/>
            <a:endCxn id="182320" idx="0"/>
          </p:cNvCxnSpPr>
          <p:nvPr/>
        </p:nvCxnSpPr>
        <p:spPr bwMode="auto">
          <a:xfrm flipH="1">
            <a:off x="5945188" y="48101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4" name="AutoShape 62"/>
          <p:cNvCxnSpPr>
            <a:cxnSpLocks noChangeShapeType="1"/>
            <a:stCxn id="182320" idx="4"/>
            <a:endCxn id="182326" idx="0"/>
          </p:cNvCxnSpPr>
          <p:nvPr/>
        </p:nvCxnSpPr>
        <p:spPr bwMode="auto">
          <a:xfrm flipH="1">
            <a:off x="5791200" y="54959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5" name="AutoShape 63"/>
          <p:cNvCxnSpPr>
            <a:cxnSpLocks noChangeShapeType="1"/>
            <a:stCxn id="182320" idx="4"/>
            <a:endCxn id="182327" idx="0"/>
          </p:cNvCxnSpPr>
          <p:nvPr/>
        </p:nvCxnSpPr>
        <p:spPr bwMode="auto">
          <a:xfrm>
            <a:off x="5945188" y="54959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6" name="AutoShape 64"/>
          <p:cNvCxnSpPr>
            <a:cxnSpLocks noChangeShapeType="1"/>
            <a:stCxn id="182319" idx="0"/>
            <a:endCxn id="182325" idx="4"/>
          </p:cNvCxnSpPr>
          <p:nvPr/>
        </p:nvCxnSpPr>
        <p:spPr bwMode="auto">
          <a:xfrm flipV="1">
            <a:off x="6402388" y="42132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7" name="AutoShape 65"/>
          <p:cNvCxnSpPr>
            <a:cxnSpLocks noChangeShapeType="1"/>
            <a:stCxn id="182321" idx="0"/>
            <a:endCxn id="182325" idx="4"/>
          </p:cNvCxnSpPr>
          <p:nvPr/>
        </p:nvCxnSpPr>
        <p:spPr bwMode="auto">
          <a:xfrm flipH="1" flipV="1">
            <a:off x="6996113" y="42132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8" name="AutoShape 66"/>
          <p:cNvCxnSpPr>
            <a:cxnSpLocks noChangeShapeType="1"/>
            <a:stCxn id="182321" idx="4"/>
            <a:endCxn id="182323" idx="0"/>
          </p:cNvCxnSpPr>
          <p:nvPr/>
        </p:nvCxnSpPr>
        <p:spPr bwMode="auto">
          <a:xfrm>
            <a:off x="7621588" y="48228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39" name="AutoShape 67"/>
          <p:cNvCxnSpPr>
            <a:cxnSpLocks noChangeShapeType="1"/>
            <a:stCxn id="182322" idx="4"/>
            <a:endCxn id="182324" idx="0"/>
          </p:cNvCxnSpPr>
          <p:nvPr/>
        </p:nvCxnSpPr>
        <p:spPr bwMode="auto">
          <a:xfrm flipH="1">
            <a:off x="6540500" y="54959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0" name="AutoShape 68"/>
          <p:cNvCxnSpPr>
            <a:cxnSpLocks noChangeShapeType="1"/>
            <a:stCxn id="182324" idx="4"/>
            <a:endCxn id="182328" idx="0"/>
          </p:cNvCxnSpPr>
          <p:nvPr/>
        </p:nvCxnSpPr>
        <p:spPr bwMode="auto">
          <a:xfrm flipH="1">
            <a:off x="6396038" y="61817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1" name="AutoShape 69"/>
          <p:cNvCxnSpPr>
            <a:cxnSpLocks noChangeShapeType="1"/>
            <a:stCxn id="182324" idx="4"/>
            <a:endCxn id="182329" idx="0"/>
          </p:cNvCxnSpPr>
          <p:nvPr/>
        </p:nvCxnSpPr>
        <p:spPr bwMode="auto">
          <a:xfrm>
            <a:off x="6540500" y="61817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2" name="AutoShape 70"/>
          <p:cNvCxnSpPr>
            <a:cxnSpLocks noChangeShapeType="1"/>
            <a:stCxn id="182322" idx="4"/>
            <a:endCxn id="182347" idx="0"/>
          </p:cNvCxnSpPr>
          <p:nvPr/>
        </p:nvCxnSpPr>
        <p:spPr bwMode="auto">
          <a:xfrm>
            <a:off x="6892925" y="54959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3" name="AutoShape 71"/>
          <p:cNvCxnSpPr>
            <a:cxnSpLocks noChangeShapeType="1"/>
            <a:stCxn id="182321" idx="4"/>
            <a:endCxn id="182330" idx="0"/>
          </p:cNvCxnSpPr>
          <p:nvPr/>
        </p:nvCxnSpPr>
        <p:spPr bwMode="auto">
          <a:xfrm flipH="1">
            <a:off x="7385050" y="48228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4" name="AutoShape 72"/>
          <p:cNvCxnSpPr>
            <a:cxnSpLocks noChangeShapeType="1"/>
            <a:stCxn id="182322" idx="0"/>
            <a:endCxn id="182319" idx="4"/>
          </p:cNvCxnSpPr>
          <p:nvPr/>
        </p:nvCxnSpPr>
        <p:spPr bwMode="auto">
          <a:xfrm flipH="1" flipV="1">
            <a:off x="6402388" y="4810125"/>
            <a:ext cx="490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5" name="AutoShape 73"/>
          <p:cNvCxnSpPr>
            <a:cxnSpLocks noChangeShapeType="1"/>
            <a:stCxn id="182323" idx="4"/>
            <a:endCxn id="182331" idx="0"/>
          </p:cNvCxnSpPr>
          <p:nvPr/>
        </p:nvCxnSpPr>
        <p:spPr bwMode="auto">
          <a:xfrm flipH="1">
            <a:off x="7689850" y="54959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46" name="AutoShape 74"/>
          <p:cNvCxnSpPr>
            <a:cxnSpLocks noChangeShapeType="1"/>
            <a:stCxn id="182323" idx="4"/>
            <a:endCxn id="182332" idx="0"/>
          </p:cNvCxnSpPr>
          <p:nvPr/>
        </p:nvCxnSpPr>
        <p:spPr bwMode="auto">
          <a:xfrm>
            <a:off x="7824788" y="54959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47" name="Oval 75"/>
          <p:cNvSpPr>
            <a:spLocks noChangeArrowheads="1"/>
          </p:cNvSpPr>
          <p:nvPr/>
        </p:nvSpPr>
        <p:spPr bwMode="auto">
          <a:xfrm>
            <a:off x="6865938" y="5778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182348" name="Rectangle 76"/>
          <p:cNvSpPr>
            <a:spLocks noChangeArrowheads="1"/>
          </p:cNvSpPr>
          <p:nvPr/>
        </p:nvSpPr>
        <p:spPr bwMode="auto">
          <a:xfrm>
            <a:off x="6869113" y="640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82349" name="Rectangle 77"/>
          <p:cNvSpPr>
            <a:spLocks noChangeArrowheads="1"/>
          </p:cNvSpPr>
          <p:nvPr/>
        </p:nvSpPr>
        <p:spPr bwMode="auto">
          <a:xfrm>
            <a:off x="7173913" y="640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cxnSp>
        <p:nvCxnSpPr>
          <p:cNvPr id="182350" name="AutoShape 78"/>
          <p:cNvCxnSpPr>
            <a:cxnSpLocks noChangeShapeType="1"/>
            <a:stCxn id="182347" idx="4"/>
            <a:endCxn id="182348" idx="0"/>
          </p:cNvCxnSpPr>
          <p:nvPr/>
        </p:nvCxnSpPr>
        <p:spPr bwMode="auto">
          <a:xfrm flipH="1">
            <a:off x="6945313" y="61817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351" name="AutoShape 79"/>
          <p:cNvCxnSpPr>
            <a:cxnSpLocks noChangeShapeType="1"/>
            <a:stCxn id="182347" idx="4"/>
            <a:endCxn id="182349" idx="0"/>
          </p:cNvCxnSpPr>
          <p:nvPr/>
        </p:nvCxnSpPr>
        <p:spPr bwMode="auto">
          <a:xfrm>
            <a:off x="7089775" y="61817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4572000" y="5029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7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Delete 62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552634"/>
            <a:ext cx="3429000" cy="2693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"/>
                    </a14:imgEffect>
                  </a14:imgLayer>
                </a14:imgProps>
              </a:ext>
            </a:extLst>
          </a:blip>
          <a:srcRect l="59372" b="20629"/>
          <a:stretch/>
        </p:blipFill>
        <p:spPr>
          <a:xfrm>
            <a:off x="2937456" y="4100362"/>
            <a:ext cx="2763592" cy="2345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rcRect l="2951" r="45518"/>
          <a:stretch/>
        </p:blipFill>
        <p:spPr>
          <a:xfrm>
            <a:off x="5060324" y="1552634"/>
            <a:ext cx="3505200" cy="2955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1265" y="58943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i="0" dirty="0" smtClean="0"/>
              <a:t>Source: online</a:t>
            </a:r>
            <a:endParaRPr lang="en-CA" sz="1800" i="0" dirty="0"/>
          </a:p>
        </p:txBody>
      </p:sp>
    </p:spTree>
    <p:extLst>
      <p:ext uri="{BB962C8B-B14F-4D97-AF65-F5344CB8AC3E}">
        <p14:creationId xmlns:p14="http://schemas.microsoft.com/office/powerpoint/2010/main" val="23653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AVL Tree – Delete 28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827" t="8220"/>
          <a:stretch/>
        </p:blipFill>
        <p:spPr>
          <a:xfrm>
            <a:off x="4608050" y="1814601"/>
            <a:ext cx="4535950" cy="2936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628" t="10312" b="-2578"/>
          <a:stretch/>
        </p:blipFill>
        <p:spPr>
          <a:xfrm>
            <a:off x="-1" y="1688989"/>
            <a:ext cx="4809655" cy="31878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1265" y="58943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i="0" dirty="0" smtClean="0"/>
              <a:t>Source: online</a:t>
            </a:r>
            <a:endParaRPr lang="en-CA" sz="1800" i="0" dirty="0"/>
          </a:p>
        </p:txBody>
      </p:sp>
    </p:spTree>
    <p:extLst>
      <p:ext uri="{BB962C8B-B14F-4D97-AF65-F5344CB8AC3E}">
        <p14:creationId xmlns:p14="http://schemas.microsoft.com/office/powerpoint/2010/main" val="4831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</a:t>
            </a:r>
            <a:r>
              <a:rPr lang="en-CA" dirty="0" smtClean="0"/>
              <a:t>– Delete 32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13" t="8584"/>
          <a:stretch/>
        </p:blipFill>
        <p:spPr>
          <a:xfrm>
            <a:off x="5105400" y="1548186"/>
            <a:ext cx="4038600" cy="2787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1610" t="9073"/>
          <a:stretch/>
        </p:blipFill>
        <p:spPr>
          <a:xfrm>
            <a:off x="136208" y="1600200"/>
            <a:ext cx="4267200" cy="2914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1669" t="8470"/>
          <a:stretch/>
        </p:blipFill>
        <p:spPr>
          <a:xfrm>
            <a:off x="4132238" y="4135359"/>
            <a:ext cx="3775124" cy="27226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4571" y="61076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i="0" dirty="0" smtClean="0"/>
              <a:t>Source: online</a:t>
            </a:r>
            <a:endParaRPr lang="en-CA" sz="1800" i="0" dirty="0"/>
          </a:p>
        </p:txBody>
      </p:sp>
    </p:spTree>
    <p:extLst>
      <p:ext uri="{BB962C8B-B14F-4D97-AF65-F5344CB8AC3E}">
        <p14:creationId xmlns:p14="http://schemas.microsoft.com/office/powerpoint/2010/main" val="39126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257800" cy="1143000"/>
          </a:xfrm>
        </p:spPr>
        <p:txBody>
          <a:bodyPr/>
          <a:lstStyle/>
          <a:p>
            <a:r>
              <a:rPr lang="en-US" altLang="en-US" dirty="0"/>
              <a:t>Running Times for AVL Trees</a:t>
            </a:r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9645" y="1600200"/>
            <a:ext cx="8229600" cy="4572000"/>
          </a:xfrm>
        </p:spPr>
        <p:txBody>
          <a:bodyPr/>
          <a:lstStyle/>
          <a:p>
            <a:r>
              <a:rPr lang="en-US" altLang="en-US" sz="2400" dirty="0"/>
              <a:t>a single restructure is O(1)</a:t>
            </a:r>
          </a:p>
          <a:p>
            <a:pPr lvl="1"/>
            <a:r>
              <a:rPr lang="en-US" altLang="en-US" sz="2000" dirty="0"/>
              <a:t>using a linked-structure binary tree</a:t>
            </a:r>
          </a:p>
          <a:p>
            <a:r>
              <a:rPr lang="en-US" altLang="en-US" sz="2400" dirty="0"/>
              <a:t>find is O(log n)</a:t>
            </a:r>
          </a:p>
          <a:p>
            <a:pPr lvl="1"/>
            <a:r>
              <a:rPr lang="en-US" altLang="en-US" sz="2000" dirty="0"/>
              <a:t>height of tree is O(log n), no restructures needed</a:t>
            </a:r>
            <a:endParaRPr lang="en-US" altLang="en-US" sz="2400" dirty="0"/>
          </a:p>
          <a:p>
            <a:r>
              <a:rPr lang="en-US" altLang="en-US" sz="2400" dirty="0"/>
              <a:t>insert is O(log n)</a:t>
            </a:r>
          </a:p>
          <a:p>
            <a:pPr lvl="1"/>
            <a:r>
              <a:rPr lang="en-US" altLang="en-US" sz="2000" dirty="0"/>
              <a:t>initial find is O(log n)</a:t>
            </a:r>
          </a:p>
          <a:p>
            <a:pPr lvl="1"/>
            <a:r>
              <a:rPr lang="en-US" altLang="en-US" sz="2000" dirty="0"/>
              <a:t>Restructuring up the tree, maintaining heights is O(log n)</a:t>
            </a:r>
          </a:p>
          <a:p>
            <a:r>
              <a:rPr lang="en-US" altLang="en-US" sz="2400" dirty="0"/>
              <a:t>remove is O(log n)</a:t>
            </a:r>
          </a:p>
          <a:p>
            <a:pPr lvl="1"/>
            <a:r>
              <a:rPr lang="en-US" altLang="en-US" sz="2000" dirty="0"/>
              <a:t>initial find is O(log n)</a:t>
            </a:r>
          </a:p>
          <a:p>
            <a:pPr lvl="1"/>
            <a:r>
              <a:rPr lang="en-US" altLang="en-US" sz="2000" dirty="0"/>
              <a:t>Restructuring up the tree, maintaining heights is O(log n)</a:t>
            </a: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6477000" y="228600"/>
          <a:ext cx="23526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Clip" r:id="rId3" imgW="2352240" imgH="2088360" progId="MS_ClipArt_Gallery.2">
                  <p:embed/>
                </p:oleObj>
              </mc:Choice>
              <mc:Fallback>
                <p:oleObj name="Clip" r:id="rId3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35267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1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257800" cy="1143000"/>
          </a:xfrm>
        </p:spPr>
        <p:txBody>
          <a:bodyPr/>
          <a:lstStyle/>
          <a:p>
            <a:r>
              <a:rPr lang="en-CA" altLang="en-US" dirty="0"/>
              <a:t>Pros and Cons of AVL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9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9645" y="1600200"/>
                <a:ext cx="8229600" cy="4572000"/>
              </a:xfrm>
            </p:spPr>
            <p:txBody>
              <a:bodyPr/>
              <a:lstStyle/>
              <a:p>
                <a:r>
                  <a:rPr lang="en-CA" altLang="en-US" sz="2400" dirty="0" smtClean="0"/>
                  <a:t>Arguments for AVL trees:</a:t>
                </a:r>
              </a:p>
              <a:p>
                <a:pPr lvl="1"/>
                <a:r>
                  <a:rPr lang="en-CA" altLang="en-US" sz="2000" dirty="0" smtClean="0"/>
                  <a:t>Search </a:t>
                </a:r>
                <a:r>
                  <a:rPr lang="en-CA" altLang="en-US" sz="2000" dirty="0"/>
                  <a:t>is </a:t>
                </a:r>
                <a14:m>
                  <m:oMath xmlns:m="http://schemas.openxmlformats.org/officeDocument/2006/math">
                    <m:r>
                      <a:rPr lang="en-CA" alt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altLang="en-US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altLang="en-US" sz="20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alt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en-US" sz="2000" dirty="0"/>
                  <a:t> since AVL trees are always balanced.</a:t>
                </a:r>
              </a:p>
              <a:p>
                <a:pPr lvl="1"/>
                <a:r>
                  <a:rPr lang="en-CA" altLang="en-US" sz="2000" dirty="0"/>
                  <a:t>Insertion and deletions are also </a:t>
                </a:r>
                <a14:m>
                  <m:oMath xmlns:m="http://schemas.openxmlformats.org/officeDocument/2006/math">
                    <m:r>
                      <a:rPr lang="en-CA" alt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en-US" sz="2000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alt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en-US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alt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en-US" sz="2000" dirty="0"/>
              </a:p>
              <a:p>
                <a:pPr lvl="1"/>
                <a:r>
                  <a:rPr lang="en-CA" altLang="en-US" sz="2000" dirty="0"/>
                  <a:t>The height balancing adds no more than a constant factor to the speed of insertion.</a:t>
                </a:r>
              </a:p>
              <a:p>
                <a:endParaRPr lang="en-CA" altLang="en-US" sz="2400" dirty="0"/>
              </a:p>
              <a:p>
                <a:r>
                  <a:rPr lang="en-CA" altLang="en-US" sz="2400" dirty="0"/>
                  <a:t>Arguments against using AVL trees:</a:t>
                </a:r>
              </a:p>
              <a:p>
                <a:pPr lvl="1"/>
                <a:r>
                  <a:rPr lang="en-CA" altLang="en-US" sz="2000" dirty="0"/>
                  <a:t>Difficult to program &amp; debug; more space for balance factor.</a:t>
                </a:r>
              </a:p>
              <a:p>
                <a:pPr lvl="1"/>
                <a:r>
                  <a:rPr lang="en-CA" altLang="en-US" sz="2000" dirty="0"/>
                  <a:t>Asymptotically faster but rebalancing costs time.</a:t>
                </a:r>
              </a:p>
              <a:p>
                <a:pPr lvl="1"/>
                <a:r>
                  <a:rPr lang="en-CA" altLang="en-US" sz="2000" dirty="0"/>
                  <a:t>Most large searches are done in database systems on disk and use other structures (e.g. B-trees).</a:t>
                </a:r>
              </a:p>
            </p:txBody>
          </p:sp>
        </mc:Choice>
        <mc:Fallback xmlns="">
          <p:sp>
            <p:nvSpPr>
              <p:cNvPr id="18329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9645" y="1600200"/>
                <a:ext cx="8229600" cy="4572000"/>
              </a:xfrm>
              <a:blipFill rotWithShape="0">
                <a:blip r:embed="rId3"/>
                <a:stretch>
                  <a:fillRect l="-148" t="-106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27712"/>
              </p:ext>
            </p:extLst>
          </p:nvPr>
        </p:nvGraphicFramePr>
        <p:xfrm>
          <a:off x="7696200" y="43289"/>
          <a:ext cx="1447800" cy="12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Clip" r:id="rId4" imgW="2352240" imgH="2088360" progId="MS_ClipArt_Gallery.2">
                  <p:embed/>
                </p:oleObj>
              </mc:Choice>
              <mc:Fallback>
                <p:oleObj name="Clip" r:id="rId4" imgW="2352240" imgH="208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289"/>
                        <a:ext cx="1447800" cy="128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0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Algorithm Design: Foundations, Analysis, and Internet Examples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. Michael T. Goodrich and Roberto </a:t>
            </a:r>
            <a:r>
              <a:rPr lang="en-CA" sz="2400" dirty="0" err="1" smtClean="0">
                <a:latin typeface="Garamond" charset="0"/>
                <a:ea typeface="Garamond" charset="0"/>
                <a:cs typeface="Garamond" charset="0"/>
              </a:rPr>
              <a:t>Tamassia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. John Wiley &amp; Sons.</a:t>
            </a:r>
          </a:p>
          <a:p>
            <a:r>
              <a:rPr lang="en-CA" sz="2400" dirty="0" smtClean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Introduction to Algorithms. 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Thomas H. </a:t>
            </a:r>
            <a:r>
              <a:rPr lang="en-CA" sz="2400" dirty="0" err="1" smtClean="0">
                <a:latin typeface="Garamond" charset="0"/>
                <a:ea typeface="Garamond" charset="0"/>
                <a:cs typeface="Garamond" charset="0"/>
              </a:rPr>
              <a:t>Cormen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, Charles E. </a:t>
            </a:r>
            <a:r>
              <a:rPr lang="en-CA" sz="2400" dirty="0" err="1" smtClean="0">
                <a:latin typeface="Garamond" charset="0"/>
                <a:ea typeface="Garamond" charset="0"/>
                <a:cs typeface="Garamond" charset="0"/>
              </a:rPr>
              <a:t>Leiserson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, Ronald L. </a:t>
            </a:r>
            <a:r>
              <a:rPr lang="en-CA" sz="2400" dirty="0" err="1" smtClean="0">
                <a:latin typeface="Garamond" charset="0"/>
                <a:ea typeface="Garamond" charset="0"/>
                <a:cs typeface="Garamond" charset="0"/>
              </a:rPr>
              <a:t>Rivest</a:t>
            </a:r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, Clifford Stein.	</a:t>
            </a:r>
          </a:p>
          <a:p>
            <a:r>
              <a:rPr lang="en-CA" sz="2400" dirty="0" smtClean="0">
                <a:latin typeface="Garamond" charset="0"/>
                <a:ea typeface="Garamond" charset="0"/>
                <a:cs typeface="Garamond" charset="0"/>
              </a:rPr>
              <a:t>Few pictures/slides are taken from online only for learning purpose. Credit goes to them as well.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16" y="315060"/>
            <a:ext cx="8153400" cy="990600"/>
          </a:xfrm>
        </p:spPr>
        <p:txBody>
          <a:bodyPr/>
          <a:lstStyle/>
          <a:p>
            <a:r>
              <a:rPr lang="en-US" dirty="0"/>
              <a:t>Perfect Balance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266" y="1520028"/>
            <a:ext cx="8382000" cy="2068434"/>
          </a:xfrm>
        </p:spPr>
        <p:txBody>
          <a:bodyPr/>
          <a:lstStyle/>
          <a:p>
            <a:r>
              <a:rPr lang="en-US" sz="2400" dirty="0" smtClean="0"/>
              <a:t>Make a </a:t>
            </a:r>
            <a:r>
              <a:rPr lang="en-US" sz="2400" dirty="0" smtClean="0">
                <a:solidFill>
                  <a:srgbClr val="0000FF"/>
                </a:solidFill>
              </a:rPr>
              <a:t>complete tree</a:t>
            </a:r>
            <a:r>
              <a:rPr lang="en-US" sz="2400" dirty="0" smtClean="0"/>
              <a:t> after every operation (e.g. insertion)</a:t>
            </a:r>
          </a:p>
          <a:p>
            <a:pPr lvl="1"/>
            <a:r>
              <a:rPr lang="en-US" sz="2000" dirty="0" smtClean="0"/>
              <a:t>tree is full except possibly at the highest depth (in the lower right)</a:t>
            </a:r>
          </a:p>
          <a:p>
            <a:r>
              <a:rPr lang="en-US" sz="2400" dirty="0" smtClean="0"/>
              <a:t>This is expensive</a:t>
            </a:r>
          </a:p>
          <a:p>
            <a:pPr lvl="1"/>
            <a:r>
              <a:rPr lang="en-US" sz="2000" dirty="0" smtClean="0"/>
              <a:t>For example, insert 3 in the tree on the left and </a:t>
            </a:r>
            <a:r>
              <a:rPr lang="en-US" sz="2000" b="1" dirty="0" smtClean="0">
                <a:solidFill>
                  <a:srgbClr val="FF0000"/>
                </a:solidFill>
              </a:rPr>
              <a:t>then rebuild as a complete tree</a:t>
            </a:r>
          </a:p>
        </p:txBody>
      </p:sp>
      <p:sp>
        <p:nvSpPr>
          <p:cNvPr id="4102" name="Text Box 42"/>
          <p:cNvSpPr txBox="1">
            <a:spLocks noChangeArrowheads="1"/>
          </p:cNvSpPr>
          <p:nvPr/>
        </p:nvSpPr>
        <p:spPr bwMode="auto">
          <a:xfrm>
            <a:off x="3208787" y="3899612"/>
            <a:ext cx="3143251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i="0">
                <a:solidFill>
                  <a:schemeClr val="bg1"/>
                </a:solidFill>
                <a:latin typeface="+mj-lt"/>
                <a:ea typeface="+mn-ea"/>
              </a:defRPr>
            </a:lvl1pPr>
            <a:lvl2pPr marL="742950" indent="-285750">
              <a:defRPr sz="2000">
                <a:ea typeface="+mn-ea"/>
              </a:defRPr>
            </a:lvl2pPr>
            <a:lvl3pPr marL="1143000" indent="-228600">
              <a:defRPr sz="2000">
                <a:ea typeface="+mn-ea"/>
              </a:defRPr>
            </a:lvl3pPr>
            <a:lvl4pPr marL="1600200" indent="-228600">
              <a:defRPr sz="2000">
                <a:ea typeface="+mn-ea"/>
              </a:defRPr>
            </a:lvl4pPr>
            <a:lvl5pPr marL="2057400" indent="-228600">
              <a:defRPr sz="2000"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+mn-ea"/>
              </a:defRPr>
            </a:lvl9pPr>
          </a:lstStyle>
          <a:p>
            <a:pPr algn="ctr"/>
            <a:r>
              <a:rPr lang="en-US" sz="2400" dirty="0"/>
              <a:t>Insert </a:t>
            </a:r>
            <a:r>
              <a:rPr lang="en-US" sz="2400" dirty="0" smtClean="0"/>
              <a:t>3 &amp; complete </a:t>
            </a:r>
            <a:r>
              <a:rPr lang="en-US" sz="2400" dirty="0"/>
              <a:t>tree</a:t>
            </a:r>
          </a:p>
        </p:txBody>
      </p:sp>
      <p:sp>
        <p:nvSpPr>
          <p:cNvPr id="4103" name="Oval 43"/>
          <p:cNvSpPr>
            <a:spLocks noChangeArrowheads="1"/>
          </p:cNvSpPr>
          <p:nvPr/>
        </p:nvSpPr>
        <p:spPr bwMode="auto">
          <a:xfrm>
            <a:off x="2171700" y="41941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6</a:t>
            </a:r>
          </a:p>
        </p:txBody>
      </p:sp>
      <p:sp>
        <p:nvSpPr>
          <p:cNvPr id="4104" name="Oval 44"/>
          <p:cNvSpPr>
            <a:spLocks noChangeArrowheads="1"/>
          </p:cNvSpPr>
          <p:nvPr/>
        </p:nvSpPr>
        <p:spPr bwMode="auto">
          <a:xfrm>
            <a:off x="1104900" y="47879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 dirty="0" smtClean="0">
                <a:latin typeface="+mj-lt"/>
              </a:rPr>
              <a:t>4</a:t>
            </a:r>
            <a:endParaRPr lang="en-US" sz="2400" b="1" i="0" dirty="0">
              <a:latin typeface="+mj-lt"/>
            </a:endParaRPr>
          </a:p>
        </p:txBody>
      </p:sp>
      <p:sp>
        <p:nvSpPr>
          <p:cNvPr id="4105" name="Oval 45"/>
          <p:cNvSpPr>
            <a:spLocks noChangeArrowheads="1"/>
          </p:cNvSpPr>
          <p:nvPr/>
        </p:nvSpPr>
        <p:spPr bwMode="auto">
          <a:xfrm>
            <a:off x="3086100" y="47879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9</a:t>
            </a:r>
          </a:p>
        </p:txBody>
      </p:sp>
      <p:sp>
        <p:nvSpPr>
          <p:cNvPr id="4106" name="Oval 46"/>
          <p:cNvSpPr>
            <a:spLocks noChangeArrowheads="1"/>
          </p:cNvSpPr>
          <p:nvPr/>
        </p:nvSpPr>
        <p:spPr bwMode="auto">
          <a:xfrm>
            <a:off x="2476500" y="54895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8</a:t>
            </a:r>
          </a:p>
        </p:txBody>
      </p:sp>
      <p:sp>
        <p:nvSpPr>
          <p:cNvPr id="4107" name="Oval 48"/>
          <p:cNvSpPr>
            <a:spLocks noChangeArrowheads="1"/>
          </p:cNvSpPr>
          <p:nvPr/>
        </p:nvSpPr>
        <p:spPr bwMode="auto">
          <a:xfrm>
            <a:off x="419100" y="54895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1</a:t>
            </a:r>
          </a:p>
        </p:txBody>
      </p:sp>
      <p:sp>
        <p:nvSpPr>
          <p:cNvPr id="4108" name="Oval 49"/>
          <p:cNvSpPr>
            <a:spLocks noChangeArrowheads="1"/>
          </p:cNvSpPr>
          <p:nvPr/>
        </p:nvSpPr>
        <p:spPr bwMode="auto">
          <a:xfrm>
            <a:off x="1714500" y="548957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5</a:t>
            </a:r>
          </a:p>
        </p:txBody>
      </p:sp>
      <p:cxnSp>
        <p:nvCxnSpPr>
          <p:cNvPr id="4109" name="AutoShape 50"/>
          <p:cNvCxnSpPr>
            <a:cxnSpLocks noChangeShapeType="1"/>
            <a:stCxn id="4103" idx="3"/>
            <a:endCxn id="4104" idx="7"/>
          </p:cNvCxnSpPr>
          <p:nvPr/>
        </p:nvCxnSpPr>
        <p:spPr bwMode="auto">
          <a:xfrm flipH="1">
            <a:off x="1495425" y="4584700"/>
            <a:ext cx="742950" cy="269875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51"/>
          <p:cNvCxnSpPr>
            <a:cxnSpLocks noChangeShapeType="1"/>
            <a:stCxn id="4103" idx="5"/>
            <a:endCxn id="4105" idx="1"/>
          </p:cNvCxnSpPr>
          <p:nvPr/>
        </p:nvCxnSpPr>
        <p:spPr bwMode="auto">
          <a:xfrm>
            <a:off x="2562225" y="4584700"/>
            <a:ext cx="590550" cy="269875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52"/>
          <p:cNvCxnSpPr>
            <a:cxnSpLocks noChangeShapeType="1"/>
            <a:stCxn id="4104" idx="3"/>
            <a:endCxn id="4107" idx="0"/>
          </p:cNvCxnSpPr>
          <p:nvPr/>
        </p:nvCxnSpPr>
        <p:spPr bwMode="auto">
          <a:xfrm flipH="1">
            <a:off x="647700" y="5178425"/>
            <a:ext cx="523875" cy="31115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53"/>
          <p:cNvCxnSpPr>
            <a:cxnSpLocks noChangeShapeType="1"/>
            <a:stCxn id="4104" idx="5"/>
            <a:endCxn id="4108" idx="0"/>
          </p:cNvCxnSpPr>
          <p:nvPr/>
        </p:nvCxnSpPr>
        <p:spPr bwMode="auto">
          <a:xfrm>
            <a:off x="1495425" y="5178425"/>
            <a:ext cx="447675" cy="31115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54"/>
          <p:cNvCxnSpPr>
            <a:cxnSpLocks noChangeShapeType="1"/>
            <a:stCxn id="4105" idx="3"/>
            <a:endCxn id="4106" idx="0"/>
          </p:cNvCxnSpPr>
          <p:nvPr/>
        </p:nvCxnSpPr>
        <p:spPr bwMode="auto">
          <a:xfrm flipH="1">
            <a:off x="2705100" y="5178425"/>
            <a:ext cx="447675" cy="31115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4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5</a:t>
            </a:r>
          </a:p>
        </p:txBody>
      </p:sp>
      <p:sp>
        <p:nvSpPr>
          <p:cNvPr id="4115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i="0" dirty="0">
              <a:latin typeface="+mj-lt"/>
            </a:endParaRPr>
          </a:p>
        </p:txBody>
      </p:sp>
      <p:sp>
        <p:nvSpPr>
          <p:cNvPr id="4116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8</a:t>
            </a:r>
          </a:p>
        </p:txBody>
      </p:sp>
      <p:sp>
        <p:nvSpPr>
          <p:cNvPr id="4117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6</a:t>
            </a:r>
          </a:p>
        </p:txBody>
      </p:sp>
      <p:sp>
        <p:nvSpPr>
          <p:cNvPr id="4118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9</a:t>
            </a:r>
          </a:p>
        </p:txBody>
      </p:sp>
      <p:sp>
        <p:nvSpPr>
          <p:cNvPr id="4119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1</a:t>
            </a:r>
          </a:p>
        </p:txBody>
      </p:sp>
      <p:sp>
        <p:nvSpPr>
          <p:cNvPr id="4120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i="0">
                <a:latin typeface="+mj-lt"/>
              </a:rPr>
              <a:t>4</a:t>
            </a:r>
          </a:p>
        </p:txBody>
      </p:sp>
      <p:cxnSp>
        <p:nvCxnSpPr>
          <p:cNvPr id="4121" name="AutoShape 63"/>
          <p:cNvCxnSpPr>
            <a:cxnSpLocks noChangeShapeType="1"/>
            <a:stCxn id="4114" idx="3"/>
            <a:endCxn id="4115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" name="AutoShape 64"/>
          <p:cNvCxnSpPr>
            <a:cxnSpLocks noChangeShapeType="1"/>
            <a:stCxn id="4114" idx="5"/>
            <a:endCxn id="4116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3" name="AutoShape 65"/>
          <p:cNvCxnSpPr>
            <a:cxnSpLocks noChangeShapeType="1"/>
            <a:stCxn id="4115" idx="3"/>
            <a:endCxn id="4119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4" name="AutoShape 66"/>
          <p:cNvCxnSpPr>
            <a:cxnSpLocks noChangeShapeType="1"/>
            <a:stCxn id="4115" idx="5"/>
            <a:endCxn id="4120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5" name="AutoShape 67"/>
          <p:cNvCxnSpPr>
            <a:cxnSpLocks noChangeShapeType="1"/>
            <a:stCxn id="4116" idx="3"/>
            <a:endCxn id="4117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6" name="AutoShape 68"/>
          <p:cNvCxnSpPr>
            <a:cxnSpLocks noChangeShapeType="1"/>
            <a:stCxn id="4116" idx="5"/>
            <a:endCxn id="4118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7" name="Line 69"/>
          <p:cNvSpPr>
            <a:spLocks noChangeShapeType="1"/>
          </p:cNvSpPr>
          <p:nvPr/>
        </p:nvSpPr>
        <p:spPr bwMode="auto">
          <a:xfrm>
            <a:off x="4419600" y="5252161"/>
            <a:ext cx="609600" cy="0"/>
          </a:xfrm>
          <a:prstGeom prst="line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4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0988"/>
            <a:ext cx="8128794" cy="99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AVL </a:t>
            </a:r>
            <a:r>
              <a:rPr lang="en-US" dirty="0" smtClean="0"/>
              <a:t>– Some 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575617"/>
                <a:ext cx="8050212" cy="474898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AVL trees are height-balanced binary search trees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rgbClr val="0066FF"/>
                    </a:solidFill>
                  </a:rPr>
                  <a:t>Good but not Perfect Balance</a:t>
                </a:r>
                <a:endParaRPr lang="en-US" dirty="0" smtClean="0">
                  <a:solidFill>
                    <a:srgbClr val="0066FF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C00000"/>
                    </a:solidFill>
                  </a:rPr>
                  <a:t>Balance factor </a:t>
                </a:r>
                <a:r>
                  <a:rPr lang="en-US" dirty="0" smtClean="0"/>
                  <a:t>of a node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dirty="0" smtClean="0"/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An AVL tree has balance factor calculated at every node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rgbClr val="0000FF"/>
                    </a:solidFill>
                  </a:rPr>
                  <a:t>For every node, heights of left and right subtree can differ by no more than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FF"/>
                    </a:solidFill>
                  </a:rPr>
                  <a:t>Store current heights in each node</a:t>
                </a:r>
              </a:p>
            </p:txBody>
          </p:sp>
        </mc:Choice>
        <mc:Fallback xmlns="">
          <p:sp>
            <p:nvSpPr>
              <p:cNvPr id="51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575617"/>
                <a:ext cx="8050212" cy="4748983"/>
              </a:xfrm>
              <a:blipFill rotWithShape="0">
                <a:blip r:embed="rId2"/>
                <a:stretch>
                  <a:fillRect l="-303" t="-2179" r="-606" b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8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an AVL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79" name="Rectangle 1027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97089" y="1565228"/>
                <a:ext cx="8392923" cy="475937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b="1" dirty="0">
                    <a:solidFill>
                      <a:srgbClr val="3028FF"/>
                    </a:solidFill>
                  </a:rPr>
                  <a:t>Fact</a:t>
                </a:r>
                <a:r>
                  <a:rPr lang="en-US" altLang="en-US" sz="2400" dirty="0"/>
                  <a:t>: The </a:t>
                </a:r>
                <a:r>
                  <a:rPr lang="en-US" altLang="en-US" sz="2400" b="1" i="1" dirty="0"/>
                  <a:t>height</a:t>
                </a:r>
                <a:r>
                  <a:rPr lang="en-US" altLang="en-US" sz="2400" dirty="0"/>
                  <a:t> of an AVL tree storing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 keys is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1" dirty="0" smtClean="0">
                  <a:solidFill>
                    <a:srgbClr val="3028FF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 dirty="0" smtClean="0">
                    <a:solidFill>
                      <a:srgbClr val="3028FF"/>
                    </a:solidFill>
                  </a:rPr>
                  <a:t>Proof</a:t>
                </a:r>
                <a:r>
                  <a:rPr lang="en-US" altLang="en-US" sz="2400" dirty="0"/>
                  <a:t>: Let us bound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en-US" sz="2400" b="1" i="1" dirty="0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the minimum number of internal nodes of an AVL tree of height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chemeClr val="tx1"/>
                    </a:solidFill>
                  </a:rPr>
                  <a:t>We easily see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 = 2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&gt; 2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an AVL tree of height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contains the root node, one AVL subtree of height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and another of height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1 +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178179" name="Rectangle 1027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97089" y="1565228"/>
                <a:ext cx="8392923" cy="4759372"/>
              </a:xfrm>
              <a:blipFill rotWithShape="0">
                <a:blip r:embed="rId2"/>
                <a:stretch>
                  <a:fillRect l="-145" t="-1793" r="-8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204" name="Group 1052"/>
          <p:cNvGrpSpPr>
            <a:grpSpLocks/>
          </p:cNvGrpSpPr>
          <p:nvPr/>
        </p:nvGrpSpPr>
        <p:grpSpPr bwMode="auto">
          <a:xfrm>
            <a:off x="6629400" y="76200"/>
            <a:ext cx="2360613" cy="1371600"/>
            <a:chOff x="3984" y="144"/>
            <a:chExt cx="1487" cy="864"/>
          </a:xfrm>
        </p:grpSpPr>
        <p:sp>
          <p:nvSpPr>
            <p:cNvPr id="178185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78186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78187" name="AutoShape 1035"/>
            <p:cNvCxnSpPr>
              <a:cxnSpLocks noChangeShapeType="1"/>
              <a:stCxn id="178186" idx="0"/>
              <a:endCxn id="178185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193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78194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8195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78196" name="AutoShape 1044"/>
            <p:cNvCxnSpPr>
              <a:cxnSpLocks noChangeShapeType="1"/>
              <a:stCxn id="178195" idx="0"/>
              <a:endCxn id="178193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AutoShape 1045"/>
            <p:cNvCxnSpPr>
              <a:cxnSpLocks noChangeShapeType="1"/>
              <a:stCxn id="178194" idx="0"/>
              <a:endCxn id="178193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8" name="AutoShape 1046"/>
            <p:cNvCxnSpPr>
              <a:cxnSpLocks noChangeShapeType="1"/>
              <a:stCxn id="178193" idx="0"/>
              <a:endCxn id="178185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200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chemeClr val="tx2"/>
                  </a:solidFill>
                </a:rPr>
                <a:t>n(1)</a:t>
              </a:r>
              <a:endParaRPr 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178201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/>
                <a:t>n(2)</a:t>
              </a:r>
              <a:endParaRPr lang="en-US" sz="1600" b="1" i="1"/>
            </a:p>
          </p:txBody>
        </p:sp>
        <p:sp>
          <p:nvSpPr>
            <p:cNvPr id="178202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8203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9885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Height of an AVL </a:t>
            </a:r>
            <a:r>
              <a:rPr lang="en-US" altLang="en-US" dirty="0" smtClean="0"/>
              <a:t>Tree (cont.)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179" name="Rectangle 1027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97090" y="1565228"/>
                <a:ext cx="8534400" cy="4876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That </a:t>
                </a:r>
                <a:r>
                  <a:rPr lang="en-US" altLang="en-US" dirty="0"/>
                  <a:t>is,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1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chemeClr val="tx1"/>
                    </a:solidFill>
                  </a:rPr>
                  <a:t>Knowing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altLang="en-US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we get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&gt; 2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</a:t>
                </a:r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0000FF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 2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altLang="en-US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 smtClean="0">
                    <a:solidFill>
                      <a:srgbClr val="0000FF"/>
                    </a:solidFill>
                  </a:rPr>
                  <a:t> 	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 4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CA" altLang="en-US" sz="240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 smtClean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 8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CA" altLang="en-US" sz="240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 smtClean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𝑖𝑛𝑑𝑢𝑐𝑡𝑖𝑜𝑛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&gt; 2</m:t>
                    </m:r>
                    <m:r>
                      <a:rPr lang="en-US" altLang="en-US" sz="2400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0000FF"/>
                    </a:solidFill>
                  </a:rPr>
                  <a:t>For any integer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CA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 smtClean="0">
                    <a:solidFill>
                      <a:srgbClr val="0000FF"/>
                    </a:solidFill>
                  </a:rPr>
                  <a:t>. </a:t>
                </a:r>
                <a:endParaRPr lang="en-US" altLang="en-US" sz="2400" dirty="0" smtClean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We know the values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charset="0"/>
                      </a:rPr>
                      <m:t>(1</m:t>
                    </m:r>
                  </m:oMath>
                </a14:m>
                <a:r>
                  <a:rPr lang="en-US" alt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charset="0"/>
                      </a:rPr>
                      <m:t>(2)</m:t>
                    </m:r>
                  </m:oMath>
                </a14:m>
                <a:r>
                  <a:rPr lang="en-US" altLang="en-US" dirty="0" smtClean="0"/>
                  <a:t>, we pick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charset="0"/>
                      </a:rPr>
                      <m:t>−2</m:t>
                    </m:r>
                    <m:r>
                      <a:rPr lang="en-US" altLang="en-US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en-US" dirty="0" smtClean="0"/>
                  <a:t> is equal to either 1 or 2. We picked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alt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CA" alt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>
          <p:sp>
            <p:nvSpPr>
              <p:cNvPr id="178179" name="Rectangle 1027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97090" y="1565228"/>
                <a:ext cx="8534400" cy="4876800"/>
              </a:xfrm>
              <a:blipFill rotWithShape="0">
                <a:blip r:embed="rId2"/>
                <a:stretch>
                  <a:fillRect l="-357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204" name="Group 1052"/>
          <p:cNvGrpSpPr>
            <a:grpSpLocks/>
          </p:cNvGrpSpPr>
          <p:nvPr/>
        </p:nvGrpSpPr>
        <p:grpSpPr bwMode="auto">
          <a:xfrm>
            <a:off x="6629400" y="76200"/>
            <a:ext cx="2360613" cy="1371600"/>
            <a:chOff x="3984" y="144"/>
            <a:chExt cx="1487" cy="864"/>
          </a:xfrm>
        </p:grpSpPr>
        <p:sp>
          <p:nvSpPr>
            <p:cNvPr id="178185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78186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78187" name="AutoShape 1035"/>
            <p:cNvCxnSpPr>
              <a:cxnSpLocks noChangeShapeType="1"/>
              <a:stCxn id="178186" idx="0"/>
              <a:endCxn id="178185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193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78194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8195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78196" name="AutoShape 1044"/>
            <p:cNvCxnSpPr>
              <a:cxnSpLocks noChangeShapeType="1"/>
              <a:stCxn id="178195" idx="0"/>
              <a:endCxn id="178193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AutoShape 1045"/>
            <p:cNvCxnSpPr>
              <a:cxnSpLocks noChangeShapeType="1"/>
              <a:stCxn id="178194" idx="0"/>
              <a:endCxn id="178193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8" name="AutoShape 1046"/>
            <p:cNvCxnSpPr>
              <a:cxnSpLocks noChangeShapeType="1"/>
              <a:stCxn id="178193" idx="0"/>
              <a:endCxn id="178185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200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chemeClr val="tx2"/>
                  </a:solidFill>
                </a:rPr>
                <a:t>n(1)</a:t>
              </a:r>
              <a:endParaRPr 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178201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/>
                <a:t>n(2)</a:t>
              </a:r>
              <a:endParaRPr lang="en-US" sz="1600" b="1" i="1"/>
            </a:p>
          </p:txBody>
        </p:sp>
        <p:sp>
          <p:nvSpPr>
            <p:cNvPr id="178202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8203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5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Height of an AVL </a:t>
            </a:r>
            <a:r>
              <a:rPr lang="en-US" altLang="en-US" dirty="0" smtClean="0"/>
              <a:t>Tree (cont.)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79" name="Rectangle 1027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97090" y="1565228"/>
                <a:ext cx="8534400" cy="4876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&gt; 2</m:t>
                    </m:r>
                    <m:r>
                      <a:rPr lang="en-US" altLang="en-US" sz="2400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0000FF"/>
                    </a:solidFill>
                  </a:rPr>
                  <a:t>For any integer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CA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 smtClean="0">
                    <a:solidFill>
                      <a:srgbClr val="0000FF"/>
                    </a:solidFill>
                  </a:rPr>
                  <a:t>. so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sz="2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CA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sz="2400" dirty="0" smtClean="0">
                  <a:solidFill>
                    <a:srgbClr val="0000FF"/>
                  </a:solidFill>
                </a:endParaRPr>
              </a:p>
              <a:p>
                <a:pPr marL="366713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en-US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altLang="en-US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alt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CA" alt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CA" alt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en-US" altLang="en-US" dirty="0"/>
                            <m:t> </m:t>
                          </m:r>
                        </m:sup>
                      </m:sSup>
                      <m:r>
                        <a:rPr lang="en-CA" alt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CA" altLang="en-US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CA" altLang="en-US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en-US" i="1" dirty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altLang="en-US" i="1" dirty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alt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CA" alt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CA" alt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 smtClean="0"/>
              </a:p>
              <a:p>
                <a:pPr marL="366713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en-US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en-US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altLang="en-US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altLang="en-US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CA" alt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CA" alt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en-US" altLang="en-US" dirty="0"/>
                            <m:t> </m:t>
                          </m:r>
                        </m:sup>
                      </m:sSup>
                      <m:r>
                        <a:rPr lang="en-CA" alt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CA" alt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CA" altLang="en-US" dirty="0" smtClean="0"/>
              </a:p>
              <a:p>
                <a:pPr marL="366713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en-US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CA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alt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altLang="en-US" b="0" i="1" dirty="0" smtClean="0">
                              <a:latin typeface="Cambria Math" panose="02040503050406030204" pitchFamily="18" charset="0"/>
                            </a:rPr>
                            <m:t>/2−1</m:t>
                          </m:r>
                          <m:r>
                            <m:rPr>
                              <m:nor/>
                            </m:rPr>
                            <a:rPr lang="en-US" altLang="en-US" dirty="0"/>
                            <m:t> </m:t>
                          </m:r>
                        </m:sup>
                      </m:sSup>
                      <m:r>
                        <a:rPr lang="en-CA" alt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alt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dirty="0" smtClean="0"/>
              </a:p>
              <a:p>
                <a:pPr marL="366713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altLang="en-US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CA" alt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alt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en-US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CA" altLang="en-US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alt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CA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alt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en-US" dirty="0" smtClean="0"/>
              </a:p>
              <a:p>
                <a:pPr marL="366713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altLang="en-US" b="0" i="1" dirty="0" smtClean="0">
                          <a:latin typeface="Cambria Math" panose="02040503050406030204" pitchFamily="18" charset="0"/>
                        </a:rPr>
                        <m:t>&lt;2</m:t>
                      </m:r>
                      <m:func>
                        <m:funcPr>
                          <m:ctrlPr>
                            <a:rPr lang="en-CA" altLang="en-US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alt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CA" altLang="en-US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CA" alt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CA" altLang="en-US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func>
                    </m:oMath>
                  </m:oMathPara>
                </a14:m>
                <a:endParaRPr lang="en-CA" altLang="en-US" b="0" dirty="0" smtClean="0"/>
              </a:p>
              <a:p>
                <a:pPr marL="366713" lvl="1" indent="0">
                  <a:lnSpc>
                    <a:spcPct val="90000"/>
                  </a:lnSpc>
                  <a:buNone/>
                </a:pPr>
                <a:endParaRPr lang="en-CA" altLang="en-US" dirty="0" smtClean="0"/>
              </a:p>
              <a:p>
                <a:pPr marL="366713" lvl="1" indent="0">
                  <a:lnSpc>
                    <a:spcPct val="90000"/>
                  </a:lnSpc>
                  <a:buNone/>
                </a:pPr>
                <a:r>
                  <a:rPr lang="en-CA" altLang="en-US" dirty="0" smtClean="0">
                    <a:solidFill>
                      <a:schemeClr val="tx1"/>
                    </a:solidFill>
                  </a:rPr>
                  <a:t>Which implies an AVL tree storing </a:t>
                </a:r>
                <a14:m>
                  <m:oMath xmlns:m="http://schemas.openxmlformats.org/officeDocument/2006/math">
                    <m:r>
                      <a:rPr lang="en-CA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altLang="en-US" dirty="0" smtClean="0">
                    <a:solidFill>
                      <a:schemeClr val="tx1"/>
                    </a:solidFill>
                  </a:rPr>
                  <a:t> keys has height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alt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CA" alt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func>
                    <m:r>
                      <a:rPr lang="en-CA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 smtClean="0"/>
                  <a:t> i.e.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CA" alt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78179" name="Rectangle 1027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97090" y="1565228"/>
                <a:ext cx="8534400" cy="4876800"/>
              </a:xfrm>
              <a:blipFill rotWithShape="0"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204" name="Group 1052"/>
          <p:cNvGrpSpPr>
            <a:grpSpLocks/>
          </p:cNvGrpSpPr>
          <p:nvPr/>
        </p:nvGrpSpPr>
        <p:grpSpPr bwMode="auto">
          <a:xfrm>
            <a:off x="6629400" y="76200"/>
            <a:ext cx="2360613" cy="1371600"/>
            <a:chOff x="3984" y="144"/>
            <a:chExt cx="1487" cy="864"/>
          </a:xfrm>
        </p:grpSpPr>
        <p:sp>
          <p:nvSpPr>
            <p:cNvPr id="178185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78186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78187" name="AutoShape 1035"/>
            <p:cNvCxnSpPr>
              <a:cxnSpLocks noChangeShapeType="1"/>
              <a:stCxn id="178186" idx="0"/>
              <a:endCxn id="178185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193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78194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8195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78196" name="AutoShape 1044"/>
            <p:cNvCxnSpPr>
              <a:cxnSpLocks noChangeShapeType="1"/>
              <a:stCxn id="178195" idx="0"/>
              <a:endCxn id="178193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AutoShape 1045"/>
            <p:cNvCxnSpPr>
              <a:cxnSpLocks noChangeShapeType="1"/>
              <a:stCxn id="178194" idx="0"/>
              <a:endCxn id="178193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8" name="AutoShape 1046"/>
            <p:cNvCxnSpPr>
              <a:cxnSpLocks noChangeShapeType="1"/>
              <a:stCxn id="178193" idx="0"/>
              <a:endCxn id="178185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200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chemeClr val="tx2"/>
                  </a:solidFill>
                </a:rPr>
                <a:t>n(1)</a:t>
              </a:r>
              <a:endParaRPr 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178201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/>
                <a:t>n(2)</a:t>
              </a:r>
              <a:endParaRPr lang="en-US" sz="1600" b="1" i="1"/>
            </a:p>
          </p:txBody>
        </p:sp>
        <p:sp>
          <p:nvSpPr>
            <p:cNvPr id="178202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8203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150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11788</TotalTime>
  <Words>1991</Words>
  <Application>Microsoft Macintosh PowerPoint</Application>
  <PresentationFormat>On-screen Show (4:3)</PresentationFormat>
  <Paragraphs>571</Paragraphs>
  <Slides>48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Cambria Math</vt:lpstr>
      <vt:lpstr>Courier New</vt:lpstr>
      <vt:lpstr>Garamond</vt:lpstr>
      <vt:lpstr>High Tower Text</vt:lpstr>
      <vt:lpstr>ＭＳ Ｐゴシック</vt:lpstr>
      <vt:lpstr>Symbol</vt:lpstr>
      <vt:lpstr>Times</vt:lpstr>
      <vt:lpstr>Tw Cen MT</vt:lpstr>
      <vt:lpstr>Wingdings 2</vt:lpstr>
      <vt:lpstr>Arial</vt:lpstr>
      <vt:lpstr>Book Antiqua</vt:lpstr>
      <vt:lpstr>Times New Roman</vt:lpstr>
      <vt:lpstr>Wingdings</vt:lpstr>
      <vt:lpstr>Median</vt:lpstr>
      <vt:lpstr>Clip</vt:lpstr>
      <vt:lpstr>PowerPoint Presentation</vt:lpstr>
      <vt:lpstr>PowerPoint Presentation</vt:lpstr>
      <vt:lpstr>AVL Tree Definition</vt:lpstr>
      <vt:lpstr>Balanced and unbalanced BST</vt:lpstr>
      <vt:lpstr>Perfect Balance</vt:lpstr>
      <vt:lpstr>AVL – Some points</vt:lpstr>
      <vt:lpstr>Height of an AVL Tree</vt:lpstr>
      <vt:lpstr>Height of an AVL Tree (cont.)</vt:lpstr>
      <vt:lpstr>Height of an AVL Tree (cont.)</vt:lpstr>
      <vt:lpstr>Insert and Rotation in AVL Trees</vt:lpstr>
      <vt:lpstr>Insert and Rotation in AVL Trees</vt:lpstr>
      <vt:lpstr>Insert and Rotation in AVL Trees</vt:lpstr>
      <vt:lpstr>Single Rotation in an AVL Tree</vt:lpstr>
      <vt:lpstr>Insertions in 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Insertion in an AVL Tree</vt:lpstr>
      <vt:lpstr>Tri-node Restructuring</vt:lpstr>
      <vt:lpstr>Insertion Example, continued</vt:lpstr>
      <vt:lpstr>Restructuring (as Single Rotations)</vt:lpstr>
      <vt:lpstr>Restructuring (as Double Rotations)</vt:lpstr>
      <vt:lpstr>Insertion in an AVL Tree</vt:lpstr>
      <vt:lpstr>Insertion in an AVL Tree</vt:lpstr>
      <vt:lpstr>Insertion in an AVL Tree</vt:lpstr>
      <vt:lpstr>Insertion in an AVL Tree</vt:lpstr>
      <vt:lpstr>Insertion in an AVL Tree</vt:lpstr>
      <vt:lpstr>Removal in an AVL Tree</vt:lpstr>
      <vt:lpstr>Rebalancing after a Removal</vt:lpstr>
      <vt:lpstr>Delete 62</vt:lpstr>
      <vt:lpstr>AVL Tree – Delete 28</vt:lpstr>
      <vt:lpstr>AVL Tree – Delete 32</vt:lpstr>
      <vt:lpstr>Running Times for AVL Trees</vt:lpstr>
      <vt:lpstr>Pros and Cons of AVL Trees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Microsoft Office User</cp:lastModifiedBy>
  <cp:revision>729</cp:revision>
  <cp:lastPrinted>2010-08-24T17:19:38Z</cp:lastPrinted>
  <dcterms:created xsi:type="dcterms:W3CDTF">2010-08-24T16:58:28Z</dcterms:created>
  <dcterms:modified xsi:type="dcterms:W3CDTF">2018-10-11T13:22:24Z</dcterms:modified>
</cp:coreProperties>
</file>