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4" r:id="rId1"/>
  </p:sldMasterIdLst>
  <p:notesMasterIdLst>
    <p:notesMasterId r:id="rId27"/>
  </p:notesMasterIdLst>
  <p:sldIdLst>
    <p:sldId id="256" r:id="rId2"/>
    <p:sldId id="337" r:id="rId3"/>
    <p:sldId id="338" r:id="rId4"/>
    <p:sldId id="339" r:id="rId5"/>
    <p:sldId id="350" r:id="rId6"/>
    <p:sldId id="341" r:id="rId7"/>
    <p:sldId id="342" r:id="rId8"/>
    <p:sldId id="351" r:id="rId9"/>
    <p:sldId id="343" r:id="rId10"/>
    <p:sldId id="348" r:id="rId11"/>
    <p:sldId id="344" r:id="rId12"/>
    <p:sldId id="345" r:id="rId13"/>
    <p:sldId id="349" r:id="rId14"/>
    <p:sldId id="346" r:id="rId15"/>
    <p:sldId id="354" r:id="rId16"/>
    <p:sldId id="359" r:id="rId17"/>
    <p:sldId id="369" r:id="rId18"/>
    <p:sldId id="361" r:id="rId19"/>
    <p:sldId id="363" r:id="rId20"/>
    <p:sldId id="365" r:id="rId21"/>
    <p:sldId id="366" r:id="rId22"/>
    <p:sldId id="367" r:id="rId23"/>
    <p:sldId id="368" r:id="rId24"/>
    <p:sldId id="305" r:id="rId25"/>
    <p:sldId id="317" r:id="rId2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99CCFF"/>
    <a:srgbClr val="FF6600"/>
    <a:srgbClr val="FF9900"/>
    <a:srgbClr val="BEDAE4"/>
    <a:srgbClr val="DDDDDD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9" autoAdjust="0"/>
    <p:restoredTop sz="94434" autoAdjust="0"/>
  </p:normalViewPr>
  <p:slideViewPr>
    <p:cSldViewPr>
      <p:cViewPr varScale="1">
        <p:scale>
          <a:sx n="143" d="100"/>
          <a:sy n="143" d="100"/>
        </p:scale>
        <p:origin x="165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Relationship Id="rId3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/>
            </a:lvl1pPr>
          </a:lstStyle>
          <a:p>
            <a:pPr>
              <a:defRPr/>
            </a:pPr>
            <a:fld id="{314F3D7C-21D6-4227-8FA8-1D4DB449E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08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77E02F-1B31-44E2-BA6C-E91BF286E69C}" type="slidenum">
              <a:rPr lang="en-US" sz="1300" i="0" smtClean="0"/>
              <a:pPr/>
              <a:t>1</a:t>
            </a:fld>
            <a:endParaRPr lang="en-US" sz="1300" i="0" smtClean="0"/>
          </a:p>
        </p:txBody>
      </p:sp>
    </p:spTree>
    <p:extLst>
      <p:ext uri="{BB962C8B-B14F-4D97-AF65-F5344CB8AC3E}">
        <p14:creationId xmlns:p14="http://schemas.microsoft.com/office/powerpoint/2010/main" val="2047629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0250" y="4559300"/>
            <a:ext cx="585470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103" tIns="48052" rIns="96103" bIns="48052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830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0250" y="4559300"/>
            <a:ext cx="585470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103" tIns="48052" rIns="96103" bIns="48052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416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0250" y="4559300"/>
            <a:ext cx="585470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103" tIns="48052" rIns="96103" bIns="48052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998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0250" y="4559300"/>
            <a:ext cx="585470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103" tIns="48052" rIns="96103" bIns="48052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774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47AAED6-87F3-46E3-A42A-C7C525CB4ABD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1606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379EBDC-6721-432D-8F34-B898CB91DBE3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037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4F3D7C-21D6-4227-8FA8-1D4DB449E57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9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4F3D7C-21D6-4227-8FA8-1D4DB449E57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21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0250" y="4559300"/>
            <a:ext cx="585470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103" tIns="48052" rIns="96103" bIns="48052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262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0250" y="4559300"/>
            <a:ext cx="585470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103" tIns="48052" rIns="96103" bIns="48052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857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0250" y="4559300"/>
            <a:ext cx="585470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103" tIns="48052" rIns="96103" bIns="48052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641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0250" y="4559300"/>
            <a:ext cx="585470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103" tIns="48052" rIns="96103" bIns="48052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30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fld id="{BC1BC10A-3F8E-4288-B39E-FCB850A9562F}" type="datetime1">
              <a:rPr lang="en-US" smtClean="0"/>
              <a:t>11/11/18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The Greedy Method</a:t>
            </a: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C62FFF8-A695-42B7-8022-BA8F1CAEE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99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1683D-F099-466E-9042-63B29C15B69B}" type="datetime1">
              <a:rPr lang="en-US" smtClean="0"/>
              <a:t>11/11/18</a:t>
            </a:fld>
            <a:endParaRPr lang="en-US" sz="11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The Greedy Method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A2BB3-3542-42D5-808D-8C46F9ED9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95077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C9D26-F21F-4983-98E1-38CE14A42F94}" type="datetime1">
              <a:rPr lang="en-US" smtClean="0"/>
              <a:t>11/11/18</a:t>
            </a:fld>
            <a:endParaRPr lang="en-US" sz="110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The Greedy Method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188CE-1AD3-4A17-B22F-043263F07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06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2pPr>
              <a:defRPr>
                <a:solidFill>
                  <a:schemeClr val="accent6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A11BB-8DAB-4B3A-BDC5-BF91D2089C3D}" type="datetime1">
              <a:rPr lang="en-US" smtClean="0"/>
              <a:t>11/11/18</a:t>
            </a:fld>
            <a:endParaRPr lang="en-US" sz="11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The Greedy Method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FFEE5-1079-4204-AB67-2850F64BB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2814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CE6D0-3DF1-478B-B1D6-D1C18B6E95C0}" type="datetime1">
              <a:rPr lang="en-US" smtClean="0"/>
              <a:t>11/11/18</a:t>
            </a:fld>
            <a:endParaRPr lang="en-US" sz="110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926F3AE3-E4D5-433E-B4AE-CD3CC8654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The Greedy Method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6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6DA73-3C80-4E0B-B834-662D26BC31B9}" type="datetime1">
              <a:rPr lang="en-US" smtClean="0"/>
              <a:t>11/11/18</a:t>
            </a:fld>
            <a:endParaRPr lang="en-US" sz="110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AD22A-A8EB-4E0B-89D9-F261DE636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The Greedy Method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33310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EE6D8-A6C1-40EE-8DE1-27787F85F536}" type="datetime1">
              <a:rPr lang="en-US" smtClean="0"/>
              <a:t>11/11/18</a:t>
            </a:fld>
            <a:endParaRPr lang="en-US" sz="110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89C2E-4EB9-46AA-9ADB-B5962A619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The Greedy Method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5293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28A63-83B3-4D61-BDB5-F16AE16E1320}" type="datetime1">
              <a:rPr lang="en-US" smtClean="0"/>
              <a:t>11/11/18</a:t>
            </a:fld>
            <a:endParaRPr lang="en-US" sz="110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The Greedy Method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EDEDC-9BEC-4EFE-9CAA-11D79887F8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5231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E9F26-8622-40DF-AA4C-B3A840AD214F}" type="datetime1">
              <a:rPr lang="en-US" smtClean="0"/>
              <a:t>11/11/18</a:t>
            </a:fld>
            <a:endParaRPr lang="en-US" sz="11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The Greedy Method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64E7E03-4F7D-4CD2-BDB9-3E841B525E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4750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47979-51DD-4988-9B1E-53FD0FE323EB}" type="datetime1">
              <a:rPr lang="en-US" smtClean="0"/>
              <a:t>11/11/18</a:t>
            </a:fld>
            <a:endParaRPr lang="en-US" sz="110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The Greedy Method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26E71-6BF0-4AB9-B001-0771C1DC1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3842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BD525-2614-4378-BE81-F77D68F736E3}" type="datetime1">
              <a:rPr lang="en-US" smtClean="0"/>
              <a:t>11/11/18</a:t>
            </a:fld>
            <a:endParaRPr lang="en-US" sz="110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373829AF-C005-4BF1-B586-DB3598994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The Greedy Method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E27B02C0-25A0-4E27-B005-04026DEC16D5}" type="datetime1">
              <a:rPr lang="en-US" smtClean="0"/>
              <a:t>11/11/18</a:t>
            </a:fld>
            <a:endParaRPr lang="en-US" sz="11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The Greedy Method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D7FE648-C9F8-48A5-8665-DFB0BF8BE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3" r:id="rId1"/>
    <p:sldLayoutId id="2147484299" r:id="rId2"/>
    <p:sldLayoutId id="2147484304" r:id="rId3"/>
    <p:sldLayoutId id="2147484305" r:id="rId4"/>
    <p:sldLayoutId id="2147484306" r:id="rId5"/>
    <p:sldLayoutId id="2147484300" r:id="rId6"/>
    <p:sldLayoutId id="2147484307" r:id="rId7"/>
    <p:sldLayoutId id="2147484301" r:id="rId8"/>
    <p:sldLayoutId id="2147484308" r:id="rId9"/>
    <p:sldLayoutId id="2147484302" r:id="rId10"/>
    <p:sldLayoutId id="2147484309" r:id="rId11"/>
  </p:sldLayoutIdLst>
  <p:transition>
    <p:fade thruBlk="1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ＭＳ Ｐゴシック" pitchFamily="27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>
          <a:solidFill>
            <a:schemeClr val="tx1"/>
          </a:solidFill>
          <a:latin typeface="+mn-lt"/>
          <a:ea typeface="ＭＳ Ｐゴシック" pitchFamily="27" charset="-128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400" kern="1200">
          <a:solidFill>
            <a:srgbClr val="0000FF"/>
          </a:solidFill>
          <a:latin typeface="+mn-lt"/>
          <a:ea typeface="ＭＳ Ｐゴシック" pitchFamily="27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6BB1C9"/>
        </a:buClr>
        <a:buSzPct val="7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6585CF"/>
        </a:buClr>
        <a:buSzPct val="6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oleObject" Target="../embeddings/oleObject11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4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3.wmf"/><Relationship Id="rId6" Type="http://schemas.openxmlformats.org/officeDocument/2006/relationships/image" Target="../media/image200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w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7.wmf"/><Relationship Id="rId5" Type="http://schemas.openxmlformats.org/officeDocument/2006/relationships/image" Target="../media/image1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14.png"/><Relationship Id="rId5" Type="http://schemas.openxmlformats.org/officeDocument/2006/relationships/oleObject" Target="../embeddings/oleObject9.bin"/><Relationship Id="rId6" Type="http://schemas.openxmlformats.org/officeDocument/2006/relationships/image" Target="../media/image7.w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1.wmf"/><Relationship Id="rId9" Type="http://schemas.openxmlformats.org/officeDocument/2006/relationships/image" Target="../media/image16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2438400"/>
            <a:ext cx="6400800" cy="31305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9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Algorithms &amp; Data Structures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9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ITCS 6114/8114</a:t>
            </a:r>
          </a:p>
          <a:p>
            <a:pPr eaLnBrk="1" hangingPunct="1">
              <a:lnSpc>
                <a:spcPct val="80000"/>
              </a:lnSpc>
            </a:pPr>
            <a:endParaRPr lang="en-US" sz="1900" smtClean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Dr. Dewan Tanvir Ahmed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Department of Computer Science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University of North Carolina at Charlotte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sz="4000" i="0"/>
          </a:p>
        </p:txBody>
      </p: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2349690" y="1326581"/>
            <a:ext cx="6019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3200" i="0" dirty="0" smtClean="0"/>
              <a:t>The Greedy Methods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r>
              <a:rPr lang="en-US"/>
              <a:t>The Fractional Knapsack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939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1634319"/>
                <a:ext cx="8381999" cy="4614081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b="1" dirty="0" smtClean="0">
                    <a:solidFill>
                      <a:srgbClr val="00B050"/>
                    </a:solidFill>
                    <a:latin typeface="Perpetua" panose="02020502060401020303" pitchFamily="18" charset="0"/>
                  </a:rPr>
                  <a:t>Correctness</a:t>
                </a:r>
                <a:r>
                  <a:rPr lang="en-US" b="1" dirty="0">
                    <a:solidFill>
                      <a:srgbClr val="00B050"/>
                    </a:solidFill>
                    <a:latin typeface="Perpetua" panose="02020502060401020303" pitchFamily="18" charset="0"/>
                  </a:rPr>
                  <a:t>:</a:t>
                </a:r>
                <a:r>
                  <a:rPr lang="en-US" dirty="0">
                    <a:latin typeface="Perpetua" panose="02020502060401020303" pitchFamily="18" charset="0"/>
                  </a:rPr>
                  <a:t> </a:t>
                </a:r>
                <a:r>
                  <a:rPr lang="en-US" sz="2400" dirty="0">
                    <a:latin typeface="Perpetua" panose="02020502060401020303" pitchFamily="18" charset="0"/>
                  </a:rPr>
                  <a:t>Suppose there is a better solution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  <a:latin typeface="Perpetua" panose="02020502060401020303" pitchFamily="18" charset="0"/>
                  </a:rPr>
                  <a:t>Suppose there are two items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Perpetua" panose="02020502060401020303" pitchFamily="18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Perpetua" panose="02020502060401020303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Perpetua" panose="02020502060401020303" pitchFamily="18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Perpetua" panose="02020502060401020303" pitchFamily="18" charset="0"/>
                  </a:rPr>
                  <a:t>such that</a:t>
                </a:r>
              </a:p>
              <a:p>
                <a:pPr lvl="2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 smtClean="0">
                    <a:latin typeface="Perpetua" panose="02020502060401020303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smtClean="0">
                    <a:latin typeface="Perpetua" panose="02020502060401020303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CA" sz="24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Perpetua" panose="02020502060401020303" pitchFamily="18" charset="0"/>
                  </a:rPr>
                  <a:t>. </a:t>
                </a:r>
              </a:p>
              <a:p>
                <a:pPr lvl="1">
                  <a:lnSpc>
                    <a:spcPct val="90000"/>
                  </a:lnSpc>
                </a:pPr>
                <a:endParaRPr lang="en-US" dirty="0" smtClean="0">
                  <a:latin typeface="Perpetua" panose="02020502060401020303" pitchFamily="18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dirty="0" smtClean="0">
                    <a:latin typeface="Perpetua" panose="02020502060401020303" pitchFamily="18" charset="0"/>
                  </a:rPr>
                  <a:t>Let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latin typeface="Perpetua" panose="02020502060401020303" pitchFamily="18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dirty="0" smtClean="0">
                    <a:solidFill>
                      <a:srgbClr val="0000FF"/>
                    </a:solidFill>
                    <a:latin typeface="Perpetua" panose="02020502060401020303" pitchFamily="18" charset="0"/>
                  </a:rPr>
                  <a:t>We could replace an amount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00FF"/>
                    </a:solidFill>
                    <a:latin typeface="Perpetua" panose="02020502060401020303" pitchFamily="18" charset="0"/>
                  </a:rPr>
                  <a:t>of item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>
                    <a:solidFill>
                      <a:srgbClr val="0000FF"/>
                    </a:solidFill>
                    <a:latin typeface="Perpetua" panose="02020502060401020303" pitchFamily="18" charset="0"/>
                  </a:rPr>
                  <a:t> with an equal amount of item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Perpetua" panose="02020502060401020303" pitchFamily="18" charset="0"/>
                  </a:rPr>
                  <a:t>, thus increasing the total benefit with changing the total weight.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  <a:latin typeface="Perpetua" panose="02020502060401020303" pitchFamily="18" charset="0"/>
                  </a:rPr>
                  <a:t>So, we can correctly compute optimal amount for the items </a:t>
                </a:r>
                <a:r>
                  <a:rPr lang="en-US" dirty="0" smtClean="0">
                    <a:solidFill>
                      <a:srgbClr val="0000FF"/>
                    </a:solidFill>
                    <a:latin typeface="Perpetua" panose="02020502060401020303" pitchFamily="18" charset="0"/>
                  </a:rPr>
                  <a:t>by greedily choosing items with the largest value index.</a:t>
                </a:r>
                <a:endParaRPr lang="en-US" dirty="0">
                  <a:solidFill>
                    <a:srgbClr val="0000FF"/>
                  </a:solidFill>
                  <a:latin typeface="Perpetua" panose="02020502060401020303" pitchFamily="18" charset="0"/>
                </a:endParaRPr>
              </a:p>
            </p:txBody>
          </p:sp>
        </mc:Choice>
        <mc:Fallback xmlns="">
          <p:sp>
            <p:nvSpPr>
              <p:cNvPr id="167939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634319"/>
                <a:ext cx="8381999" cy="4614081"/>
              </a:xfrm>
              <a:blipFill rotWithShape="0">
                <a:blip r:embed="rId3"/>
                <a:stretch>
                  <a:fillRect l="-291" t="-1982" r="-4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578261"/>
              </p:ext>
            </p:extLst>
          </p:nvPr>
        </p:nvGraphicFramePr>
        <p:xfrm>
          <a:off x="8232146" y="152400"/>
          <a:ext cx="822551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1" name="Clip" r:id="rId4" imgW="2225520" imgH="2682720" progId="MS_ClipArt_Gallery.5">
                  <p:embed/>
                </p:oleObj>
              </mc:Choice>
              <mc:Fallback>
                <p:oleObj name="Clip" r:id="rId4" imgW="2225520" imgH="268272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2146" y="152400"/>
                        <a:ext cx="822551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650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459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1663" y="1559163"/>
                <a:ext cx="8077200" cy="2200275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 smtClean="0">
                    <a:solidFill>
                      <a:srgbClr val="0000FF"/>
                    </a:solidFill>
                    <a:latin typeface="Perpetua" panose="02020502060401020303" pitchFamily="18" charset="0"/>
                  </a:rPr>
                  <a:t>Given</a:t>
                </a:r>
                <a:r>
                  <a:rPr lang="en-US" dirty="0" smtClean="0">
                    <a:latin typeface="Perpetua" panose="02020502060401020303" pitchFamily="18" charset="0"/>
                  </a:rPr>
                  <a:t>: a set 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Perpetua" panose="02020502060401020303" pitchFamily="18" charset="0"/>
                  </a:rPr>
                  <a:t> tasks, each having: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latin typeface="Perpetua" panose="02020502060401020303" pitchFamily="18" charset="0"/>
                  </a:rPr>
                  <a:t>A start time,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aseline="-25000" dirty="0">
                  <a:latin typeface="Perpetua" panose="02020502060401020303" pitchFamily="18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latin typeface="Perpetua" panose="02020502060401020303" pitchFamily="18" charset="0"/>
                  </a:rPr>
                  <a:t>A finish time,</a:t>
                </a:r>
                <a:r>
                  <a:rPr lang="en-US" dirty="0" smtClean="0">
                    <a:latin typeface="Perpetua" panose="02020502060401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Perpetua" panose="02020502060401020303" pitchFamily="18" charset="0"/>
                  </a:rPr>
                  <a:t> (</a:t>
                </a:r>
                <a:r>
                  <a:rPr lang="en-US" dirty="0">
                    <a:latin typeface="Perpetua" panose="02020502060401020303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&lt; </m:t>
                    </m:r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Perpetua" panose="02020502060401020303" pitchFamily="18" charset="0"/>
                  </a:rPr>
                  <a:t>)</a:t>
                </a:r>
                <a:endParaRPr lang="en-US" dirty="0">
                  <a:latin typeface="Perpetua" panose="02020502060401020303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rgbClr val="0000FF"/>
                    </a:solidFill>
                    <a:latin typeface="Perpetua" panose="02020502060401020303" pitchFamily="18" charset="0"/>
                  </a:rPr>
                  <a:t>Goal</a:t>
                </a:r>
                <a:r>
                  <a:rPr lang="en-US" dirty="0">
                    <a:latin typeface="Perpetua" panose="02020502060401020303" pitchFamily="18" charset="0"/>
                  </a:rPr>
                  <a:t>: Perform all the tasks using a minimum number of </a:t>
                </a:r>
                <a:r>
                  <a:rPr lang="en-US" dirty="0" smtClean="0">
                    <a:latin typeface="Perpetua" panose="02020502060401020303" pitchFamily="18" charset="0"/>
                  </a:rPr>
                  <a:t>“machines.”</a:t>
                </a:r>
                <a:endParaRPr lang="en-US" dirty="0">
                  <a:latin typeface="Perpetua" panose="02020502060401020303" pitchFamily="18" charset="0"/>
                </a:endParaRPr>
              </a:p>
            </p:txBody>
          </p:sp>
        </mc:Choice>
        <mc:Fallback xmlns="">
          <p:sp>
            <p:nvSpPr>
              <p:cNvPr id="147459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1663" y="1559163"/>
                <a:ext cx="8077200" cy="2200275"/>
              </a:xfrm>
              <a:blipFill rotWithShape="0">
                <a:blip r:embed="rId2"/>
                <a:stretch>
                  <a:fillRect l="-377" t="-4155" b="-554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7705" name="Group 249"/>
          <p:cNvGrpSpPr>
            <a:grpSpLocks/>
          </p:cNvGrpSpPr>
          <p:nvPr/>
        </p:nvGrpSpPr>
        <p:grpSpPr bwMode="auto">
          <a:xfrm>
            <a:off x="2209800" y="5092700"/>
            <a:ext cx="4632325" cy="131763"/>
            <a:chOff x="1563" y="2893"/>
            <a:chExt cx="2590" cy="73"/>
          </a:xfrm>
        </p:grpSpPr>
        <p:sp>
          <p:nvSpPr>
            <p:cNvPr id="147505" name="Line 49"/>
            <p:cNvSpPr>
              <a:spLocks noChangeShapeType="1"/>
            </p:cNvSpPr>
            <p:nvPr/>
          </p:nvSpPr>
          <p:spPr bwMode="auto">
            <a:xfrm>
              <a:off x="156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06" name="Line 50"/>
            <p:cNvSpPr>
              <a:spLocks noChangeShapeType="1"/>
            </p:cNvSpPr>
            <p:nvPr/>
          </p:nvSpPr>
          <p:spPr bwMode="auto">
            <a:xfrm>
              <a:off x="158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07" name="Line 51"/>
            <p:cNvSpPr>
              <a:spLocks noChangeShapeType="1"/>
            </p:cNvSpPr>
            <p:nvPr/>
          </p:nvSpPr>
          <p:spPr bwMode="auto">
            <a:xfrm>
              <a:off x="160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08" name="Line 52"/>
            <p:cNvSpPr>
              <a:spLocks noChangeShapeType="1"/>
            </p:cNvSpPr>
            <p:nvPr/>
          </p:nvSpPr>
          <p:spPr bwMode="auto">
            <a:xfrm>
              <a:off x="1632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09" name="Line 53"/>
            <p:cNvSpPr>
              <a:spLocks noChangeShapeType="1"/>
            </p:cNvSpPr>
            <p:nvPr/>
          </p:nvSpPr>
          <p:spPr bwMode="auto">
            <a:xfrm>
              <a:off x="1655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10" name="Line 54"/>
            <p:cNvSpPr>
              <a:spLocks noChangeShapeType="1"/>
            </p:cNvSpPr>
            <p:nvPr/>
          </p:nvSpPr>
          <p:spPr bwMode="auto">
            <a:xfrm>
              <a:off x="1678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11" name="Line 55"/>
            <p:cNvSpPr>
              <a:spLocks noChangeShapeType="1"/>
            </p:cNvSpPr>
            <p:nvPr/>
          </p:nvSpPr>
          <p:spPr bwMode="auto">
            <a:xfrm>
              <a:off x="1701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12" name="Line 56"/>
            <p:cNvSpPr>
              <a:spLocks noChangeShapeType="1"/>
            </p:cNvSpPr>
            <p:nvPr/>
          </p:nvSpPr>
          <p:spPr bwMode="auto">
            <a:xfrm>
              <a:off x="1724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13" name="Line 57"/>
            <p:cNvSpPr>
              <a:spLocks noChangeShapeType="1"/>
            </p:cNvSpPr>
            <p:nvPr/>
          </p:nvSpPr>
          <p:spPr bwMode="auto">
            <a:xfrm>
              <a:off x="1747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14" name="Line 58"/>
            <p:cNvSpPr>
              <a:spLocks noChangeShapeType="1"/>
            </p:cNvSpPr>
            <p:nvPr/>
          </p:nvSpPr>
          <p:spPr bwMode="auto">
            <a:xfrm>
              <a:off x="1770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15" name="Line 59"/>
            <p:cNvSpPr>
              <a:spLocks noChangeShapeType="1"/>
            </p:cNvSpPr>
            <p:nvPr/>
          </p:nvSpPr>
          <p:spPr bwMode="auto">
            <a:xfrm>
              <a:off x="179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16" name="Line 60"/>
            <p:cNvSpPr>
              <a:spLocks noChangeShapeType="1"/>
            </p:cNvSpPr>
            <p:nvPr/>
          </p:nvSpPr>
          <p:spPr bwMode="auto">
            <a:xfrm>
              <a:off x="181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17" name="Line 61"/>
            <p:cNvSpPr>
              <a:spLocks noChangeShapeType="1"/>
            </p:cNvSpPr>
            <p:nvPr/>
          </p:nvSpPr>
          <p:spPr bwMode="auto">
            <a:xfrm>
              <a:off x="183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18" name="Line 62"/>
            <p:cNvSpPr>
              <a:spLocks noChangeShapeType="1"/>
            </p:cNvSpPr>
            <p:nvPr/>
          </p:nvSpPr>
          <p:spPr bwMode="auto">
            <a:xfrm>
              <a:off x="186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19" name="Line 63"/>
            <p:cNvSpPr>
              <a:spLocks noChangeShapeType="1"/>
            </p:cNvSpPr>
            <p:nvPr/>
          </p:nvSpPr>
          <p:spPr bwMode="auto">
            <a:xfrm>
              <a:off x="188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20" name="Line 64"/>
            <p:cNvSpPr>
              <a:spLocks noChangeShapeType="1"/>
            </p:cNvSpPr>
            <p:nvPr/>
          </p:nvSpPr>
          <p:spPr bwMode="auto">
            <a:xfrm>
              <a:off x="190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21" name="Line 65"/>
            <p:cNvSpPr>
              <a:spLocks noChangeShapeType="1"/>
            </p:cNvSpPr>
            <p:nvPr/>
          </p:nvSpPr>
          <p:spPr bwMode="auto">
            <a:xfrm>
              <a:off x="193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22" name="Line 66"/>
            <p:cNvSpPr>
              <a:spLocks noChangeShapeType="1"/>
            </p:cNvSpPr>
            <p:nvPr/>
          </p:nvSpPr>
          <p:spPr bwMode="auto">
            <a:xfrm>
              <a:off x="1955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23" name="Line 67"/>
            <p:cNvSpPr>
              <a:spLocks noChangeShapeType="1"/>
            </p:cNvSpPr>
            <p:nvPr/>
          </p:nvSpPr>
          <p:spPr bwMode="auto">
            <a:xfrm>
              <a:off x="1978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24" name="Line 68"/>
            <p:cNvSpPr>
              <a:spLocks noChangeShapeType="1"/>
            </p:cNvSpPr>
            <p:nvPr/>
          </p:nvSpPr>
          <p:spPr bwMode="auto">
            <a:xfrm>
              <a:off x="2001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25" name="Line 69"/>
            <p:cNvSpPr>
              <a:spLocks noChangeShapeType="1"/>
            </p:cNvSpPr>
            <p:nvPr/>
          </p:nvSpPr>
          <p:spPr bwMode="auto">
            <a:xfrm>
              <a:off x="2024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26" name="Line 70"/>
            <p:cNvSpPr>
              <a:spLocks noChangeShapeType="1"/>
            </p:cNvSpPr>
            <p:nvPr/>
          </p:nvSpPr>
          <p:spPr bwMode="auto">
            <a:xfrm>
              <a:off x="2047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27" name="Line 71"/>
            <p:cNvSpPr>
              <a:spLocks noChangeShapeType="1"/>
            </p:cNvSpPr>
            <p:nvPr/>
          </p:nvSpPr>
          <p:spPr bwMode="auto">
            <a:xfrm>
              <a:off x="207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28" name="Line 72"/>
            <p:cNvSpPr>
              <a:spLocks noChangeShapeType="1"/>
            </p:cNvSpPr>
            <p:nvPr/>
          </p:nvSpPr>
          <p:spPr bwMode="auto">
            <a:xfrm>
              <a:off x="209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29" name="Line 73"/>
            <p:cNvSpPr>
              <a:spLocks noChangeShapeType="1"/>
            </p:cNvSpPr>
            <p:nvPr/>
          </p:nvSpPr>
          <p:spPr bwMode="auto">
            <a:xfrm>
              <a:off x="211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30" name="Line 74"/>
            <p:cNvSpPr>
              <a:spLocks noChangeShapeType="1"/>
            </p:cNvSpPr>
            <p:nvPr/>
          </p:nvSpPr>
          <p:spPr bwMode="auto">
            <a:xfrm>
              <a:off x="213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31" name="Line 75"/>
            <p:cNvSpPr>
              <a:spLocks noChangeShapeType="1"/>
            </p:cNvSpPr>
            <p:nvPr/>
          </p:nvSpPr>
          <p:spPr bwMode="auto">
            <a:xfrm>
              <a:off x="216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32" name="Line 76"/>
            <p:cNvSpPr>
              <a:spLocks noChangeShapeType="1"/>
            </p:cNvSpPr>
            <p:nvPr/>
          </p:nvSpPr>
          <p:spPr bwMode="auto">
            <a:xfrm>
              <a:off x="2185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33" name="Line 77"/>
            <p:cNvSpPr>
              <a:spLocks noChangeShapeType="1"/>
            </p:cNvSpPr>
            <p:nvPr/>
          </p:nvSpPr>
          <p:spPr bwMode="auto">
            <a:xfrm>
              <a:off x="2208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34" name="Line 78"/>
            <p:cNvSpPr>
              <a:spLocks noChangeShapeType="1"/>
            </p:cNvSpPr>
            <p:nvPr/>
          </p:nvSpPr>
          <p:spPr bwMode="auto">
            <a:xfrm>
              <a:off x="2231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35" name="Line 79"/>
            <p:cNvSpPr>
              <a:spLocks noChangeShapeType="1"/>
            </p:cNvSpPr>
            <p:nvPr/>
          </p:nvSpPr>
          <p:spPr bwMode="auto">
            <a:xfrm>
              <a:off x="2254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36" name="Line 80"/>
            <p:cNvSpPr>
              <a:spLocks noChangeShapeType="1"/>
            </p:cNvSpPr>
            <p:nvPr/>
          </p:nvSpPr>
          <p:spPr bwMode="auto">
            <a:xfrm>
              <a:off x="2277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37" name="Line 81"/>
            <p:cNvSpPr>
              <a:spLocks noChangeShapeType="1"/>
            </p:cNvSpPr>
            <p:nvPr/>
          </p:nvSpPr>
          <p:spPr bwMode="auto">
            <a:xfrm>
              <a:off x="230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38" name="Line 82"/>
            <p:cNvSpPr>
              <a:spLocks noChangeShapeType="1"/>
            </p:cNvSpPr>
            <p:nvPr/>
          </p:nvSpPr>
          <p:spPr bwMode="auto">
            <a:xfrm>
              <a:off x="232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39" name="Line 83"/>
            <p:cNvSpPr>
              <a:spLocks noChangeShapeType="1"/>
            </p:cNvSpPr>
            <p:nvPr/>
          </p:nvSpPr>
          <p:spPr bwMode="auto">
            <a:xfrm>
              <a:off x="234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40" name="Line 84"/>
            <p:cNvSpPr>
              <a:spLocks noChangeShapeType="1"/>
            </p:cNvSpPr>
            <p:nvPr/>
          </p:nvSpPr>
          <p:spPr bwMode="auto">
            <a:xfrm>
              <a:off x="236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41" name="Line 85"/>
            <p:cNvSpPr>
              <a:spLocks noChangeShapeType="1"/>
            </p:cNvSpPr>
            <p:nvPr/>
          </p:nvSpPr>
          <p:spPr bwMode="auto">
            <a:xfrm>
              <a:off x="2392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42" name="Line 86"/>
            <p:cNvSpPr>
              <a:spLocks noChangeShapeType="1"/>
            </p:cNvSpPr>
            <p:nvPr/>
          </p:nvSpPr>
          <p:spPr bwMode="auto">
            <a:xfrm>
              <a:off x="2415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43" name="Line 87"/>
            <p:cNvSpPr>
              <a:spLocks noChangeShapeType="1"/>
            </p:cNvSpPr>
            <p:nvPr/>
          </p:nvSpPr>
          <p:spPr bwMode="auto">
            <a:xfrm>
              <a:off x="2438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44" name="Line 88"/>
            <p:cNvSpPr>
              <a:spLocks noChangeShapeType="1"/>
            </p:cNvSpPr>
            <p:nvPr/>
          </p:nvSpPr>
          <p:spPr bwMode="auto">
            <a:xfrm>
              <a:off x="2461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45" name="Line 89"/>
            <p:cNvSpPr>
              <a:spLocks noChangeShapeType="1"/>
            </p:cNvSpPr>
            <p:nvPr/>
          </p:nvSpPr>
          <p:spPr bwMode="auto">
            <a:xfrm>
              <a:off x="2484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46" name="Line 90"/>
            <p:cNvSpPr>
              <a:spLocks noChangeShapeType="1"/>
            </p:cNvSpPr>
            <p:nvPr/>
          </p:nvSpPr>
          <p:spPr bwMode="auto">
            <a:xfrm>
              <a:off x="2507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47" name="Line 91"/>
            <p:cNvSpPr>
              <a:spLocks noChangeShapeType="1"/>
            </p:cNvSpPr>
            <p:nvPr/>
          </p:nvSpPr>
          <p:spPr bwMode="auto">
            <a:xfrm>
              <a:off x="2530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48" name="Line 92"/>
            <p:cNvSpPr>
              <a:spLocks noChangeShapeType="1"/>
            </p:cNvSpPr>
            <p:nvPr/>
          </p:nvSpPr>
          <p:spPr bwMode="auto">
            <a:xfrm>
              <a:off x="255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49" name="Line 93"/>
            <p:cNvSpPr>
              <a:spLocks noChangeShapeType="1"/>
            </p:cNvSpPr>
            <p:nvPr/>
          </p:nvSpPr>
          <p:spPr bwMode="auto">
            <a:xfrm>
              <a:off x="257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50" name="Line 94"/>
            <p:cNvSpPr>
              <a:spLocks noChangeShapeType="1"/>
            </p:cNvSpPr>
            <p:nvPr/>
          </p:nvSpPr>
          <p:spPr bwMode="auto">
            <a:xfrm>
              <a:off x="259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51" name="Line 95"/>
            <p:cNvSpPr>
              <a:spLocks noChangeShapeType="1"/>
            </p:cNvSpPr>
            <p:nvPr/>
          </p:nvSpPr>
          <p:spPr bwMode="auto">
            <a:xfrm>
              <a:off x="2622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52" name="Line 96"/>
            <p:cNvSpPr>
              <a:spLocks noChangeShapeType="1"/>
            </p:cNvSpPr>
            <p:nvPr/>
          </p:nvSpPr>
          <p:spPr bwMode="auto">
            <a:xfrm>
              <a:off x="2645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53" name="Line 97"/>
            <p:cNvSpPr>
              <a:spLocks noChangeShapeType="1"/>
            </p:cNvSpPr>
            <p:nvPr/>
          </p:nvSpPr>
          <p:spPr bwMode="auto">
            <a:xfrm>
              <a:off x="2668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54" name="Line 98"/>
            <p:cNvSpPr>
              <a:spLocks noChangeShapeType="1"/>
            </p:cNvSpPr>
            <p:nvPr/>
          </p:nvSpPr>
          <p:spPr bwMode="auto">
            <a:xfrm>
              <a:off x="2691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55" name="Line 99"/>
            <p:cNvSpPr>
              <a:spLocks noChangeShapeType="1"/>
            </p:cNvSpPr>
            <p:nvPr/>
          </p:nvSpPr>
          <p:spPr bwMode="auto">
            <a:xfrm>
              <a:off x="2714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56" name="Line 100"/>
            <p:cNvSpPr>
              <a:spLocks noChangeShapeType="1"/>
            </p:cNvSpPr>
            <p:nvPr/>
          </p:nvSpPr>
          <p:spPr bwMode="auto">
            <a:xfrm>
              <a:off x="2737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57" name="Line 101"/>
            <p:cNvSpPr>
              <a:spLocks noChangeShapeType="1"/>
            </p:cNvSpPr>
            <p:nvPr/>
          </p:nvSpPr>
          <p:spPr bwMode="auto">
            <a:xfrm>
              <a:off x="2760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58" name="Line 102"/>
            <p:cNvSpPr>
              <a:spLocks noChangeShapeType="1"/>
            </p:cNvSpPr>
            <p:nvPr/>
          </p:nvSpPr>
          <p:spPr bwMode="auto">
            <a:xfrm>
              <a:off x="278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59" name="Line 103"/>
            <p:cNvSpPr>
              <a:spLocks noChangeShapeType="1"/>
            </p:cNvSpPr>
            <p:nvPr/>
          </p:nvSpPr>
          <p:spPr bwMode="auto">
            <a:xfrm>
              <a:off x="280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60" name="Line 104"/>
            <p:cNvSpPr>
              <a:spLocks noChangeShapeType="1"/>
            </p:cNvSpPr>
            <p:nvPr/>
          </p:nvSpPr>
          <p:spPr bwMode="auto">
            <a:xfrm>
              <a:off x="282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61" name="Line 105"/>
            <p:cNvSpPr>
              <a:spLocks noChangeShapeType="1"/>
            </p:cNvSpPr>
            <p:nvPr/>
          </p:nvSpPr>
          <p:spPr bwMode="auto">
            <a:xfrm>
              <a:off x="285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62" name="Line 106"/>
            <p:cNvSpPr>
              <a:spLocks noChangeShapeType="1"/>
            </p:cNvSpPr>
            <p:nvPr/>
          </p:nvSpPr>
          <p:spPr bwMode="auto">
            <a:xfrm>
              <a:off x="287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63" name="Line 107"/>
            <p:cNvSpPr>
              <a:spLocks noChangeShapeType="1"/>
            </p:cNvSpPr>
            <p:nvPr/>
          </p:nvSpPr>
          <p:spPr bwMode="auto">
            <a:xfrm>
              <a:off x="289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64" name="Line 108"/>
            <p:cNvSpPr>
              <a:spLocks noChangeShapeType="1"/>
            </p:cNvSpPr>
            <p:nvPr/>
          </p:nvSpPr>
          <p:spPr bwMode="auto">
            <a:xfrm>
              <a:off x="292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65" name="Line 109"/>
            <p:cNvSpPr>
              <a:spLocks noChangeShapeType="1"/>
            </p:cNvSpPr>
            <p:nvPr/>
          </p:nvSpPr>
          <p:spPr bwMode="auto">
            <a:xfrm>
              <a:off x="2945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66" name="Line 110"/>
            <p:cNvSpPr>
              <a:spLocks noChangeShapeType="1"/>
            </p:cNvSpPr>
            <p:nvPr/>
          </p:nvSpPr>
          <p:spPr bwMode="auto">
            <a:xfrm>
              <a:off x="2968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67" name="Line 111"/>
            <p:cNvSpPr>
              <a:spLocks noChangeShapeType="1"/>
            </p:cNvSpPr>
            <p:nvPr/>
          </p:nvSpPr>
          <p:spPr bwMode="auto">
            <a:xfrm>
              <a:off x="2991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68" name="Line 112"/>
            <p:cNvSpPr>
              <a:spLocks noChangeShapeType="1"/>
            </p:cNvSpPr>
            <p:nvPr/>
          </p:nvSpPr>
          <p:spPr bwMode="auto">
            <a:xfrm>
              <a:off x="3014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69" name="Line 113"/>
            <p:cNvSpPr>
              <a:spLocks noChangeShapeType="1"/>
            </p:cNvSpPr>
            <p:nvPr/>
          </p:nvSpPr>
          <p:spPr bwMode="auto">
            <a:xfrm>
              <a:off x="3037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70" name="Line 114"/>
            <p:cNvSpPr>
              <a:spLocks noChangeShapeType="1"/>
            </p:cNvSpPr>
            <p:nvPr/>
          </p:nvSpPr>
          <p:spPr bwMode="auto">
            <a:xfrm>
              <a:off x="306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71" name="Line 115"/>
            <p:cNvSpPr>
              <a:spLocks noChangeShapeType="1"/>
            </p:cNvSpPr>
            <p:nvPr/>
          </p:nvSpPr>
          <p:spPr bwMode="auto">
            <a:xfrm>
              <a:off x="308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72" name="Line 116"/>
            <p:cNvSpPr>
              <a:spLocks noChangeShapeType="1"/>
            </p:cNvSpPr>
            <p:nvPr/>
          </p:nvSpPr>
          <p:spPr bwMode="auto">
            <a:xfrm>
              <a:off x="310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73" name="Line 117"/>
            <p:cNvSpPr>
              <a:spLocks noChangeShapeType="1"/>
            </p:cNvSpPr>
            <p:nvPr/>
          </p:nvSpPr>
          <p:spPr bwMode="auto">
            <a:xfrm>
              <a:off x="312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74" name="Line 118"/>
            <p:cNvSpPr>
              <a:spLocks noChangeShapeType="1"/>
            </p:cNvSpPr>
            <p:nvPr/>
          </p:nvSpPr>
          <p:spPr bwMode="auto">
            <a:xfrm>
              <a:off x="315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75" name="Line 119"/>
            <p:cNvSpPr>
              <a:spLocks noChangeShapeType="1"/>
            </p:cNvSpPr>
            <p:nvPr/>
          </p:nvSpPr>
          <p:spPr bwMode="auto">
            <a:xfrm>
              <a:off x="3175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76" name="Line 120"/>
            <p:cNvSpPr>
              <a:spLocks noChangeShapeType="1"/>
            </p:cNvSpPr>
            <p:nvPr/>
          </p:nvSpPr>
          <p:spPr bwMode="auto">
            <a:xfrm>
              <a:off x="3198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77" name="Line 121"/>
            <p:cNvSpPr>
              <a:spLocks noChangeShapeType="1"/>
            </p:cNvSpPr>
            <p:nvPr/>
          </p:nvSpPr>
          <p:spPr bwMode="auto">
            <a:xfrm>
              <a:off x="3221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78" name="Line 122"/>
            <p:cNvSpPr>
              <a:spLocks noChangeShapeType="1"/>
            </p:cNvSpPr>
            <p:nvPr/>
          </p:nvSpPr>
          <p:spPr bwMode="auto">
            <a:xfrm>
              <a:off x="3244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79" name="Line 123"/>
            <p:cNvSpPr>
              <a:spLocks noChangeShapeType="1"/>
            </p:cNvSpPr>
            <p:nvPr/>
          </p:nvSpPr>
          <p:spPr bwMode="auto">
            <a:xfrm>
              <a:off x="3267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80" name="Line 124"/>
            <p:cNvSpPr>
              <a:spLocks noChangeShapeType="1"/>
            </p:cNvSpPr>
            <p:nvPr/>
          </p:nvSpPr>
          <p:spPr bwMode="auto">
            <a:xfrm>
              <a:off x="329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81" name="Line 125"/>
            <p:cNvSpPr>
              <a:spLocks noChangeShapeType="1"/>
            </p:cNvSpPr>
            <p:nvPr/>
          </p:nvSpPr>
          <p:spPr bwMode="auto">
            <a:xfrm>
              <a:off x="331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82" name="Line 126"/>
            <p:cNvSpPr>
              <a:spLocks noChangeShapeType="1"/>
            </p:cNvSpPr>
            <p:nvPr/>
          </p:nvSpPr>
          <p:spPr bwMode="auto">
            <a:xfrm>
              <a:off x="333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83" name="Line 127"/>
            <p:cNvSpPr>
              <a:spLocks noChangeShapeType="1"/>
            </p:cNvSpPr>
            <p:nvPr/>
          </p:nvSpPr>
          <p:spPr bwMode="auto">
            <a:xfrm>
              <a:off x="335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84" name="Line 128"/>
            <p:cNvSpPr>
              <a:spLocks noChangeShapeType="1"/>
            </p:cNvSpPr>
            <p:nvPr/>
          </p:nvSpPr>
          <p:spPr bwMode="auto">
            <a:xfrm>
              <a:off x="3382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85" name="Line 129"/>
            <p:cNvSpPr>
              <a:spLocks noChangeShapeType="1"/>
            </p:cNvSpPr>
            <p:nvPr/>
          </p:nvSpPr>
          <p:spPr bwMode="auto">
            <a:xfrm>
              <a:off x="3405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86" name="Line 130"/>
            <p:cNvSpPr>
              <a:spLocks noChangeShapeType="1"/>
            </p:cNvSpPr>
            <p:nvPr/>
          </p:nvSpPr>
          <p:spPr bwMode="auto">
            <a:xfrm>
              <a:off x="3428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87" name="Line 131"/>
            <p:cNvSpPr>
              <a:spLocks noChangeShapeType="1"/>
            </p:cNvSpPr>
            <p:nvPr/>
          </p:nvSpPr>
          <p:spPr bwMode="auto">
            <a:xfrm>
              <a:off x="3451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88" name="Line 132"/>
            <p:cNvSpPr>
              <a:spLocks noChangeShapeType="1"/>
            </p:cNvSpPr>
            <p:nvPr/>
          </p:nvSpPr>
          <p:spPr bwMode="auto">
            <a:xfrm>
              <a:off x="3474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89" name="Line 133"/>
            <p:cNvSpPr>
              <a:spLocks noChangeShapeType="1"/>
            </p:cNvSpPr>
            <p:nvPr/>
          </p:nvSpPr>
          <p:spPr bwMode="auto">
            <a:xfrm>
              <a:off x="3497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90" name="Line 134"/>
            <p:cNvSpPr>
              <a:spLocks noChangeShapeType="1"/>
            </p:cNvSpPr>
            <p:nvPr/>
          </p:nvSpPr>
          <p:spPr bwMode="auto">
            <a:xfrm>
              <a:off x="3520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91" name="Line 135"/>
            <p:cNvSpPr>
              <a:spLocks noChangeShapeType="1"/>
            </p:cNvSpPr>
            <p:nvPr/>
          </p:nvSpPr>
          <p:spPr bwMode="auto">
            <a:xfrm>
              <a:off x="354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92" name="Line 136"/>
            <p:cNvSpPr>
              <a:spLocks noChangeShapeType="1"/>
            </p:cNvSpPr>
            <p:nvPr/>
          </p:nvSpPr>
          <p:spPr bwMode="auto">
            <a:xfrm>
              <a:off x="356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93" name="Line 137"/>
            <p:cNvSpPr>
              <a:spLocks noChangeShapeType="1"/>
            </p:cNvSpPr>
            <p:nvPr/>
          </p:nvSpPr>
          <p:spPr bwMode="auto">
            <a:xfrm>
              <a:off x="358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94" name="Line 138"/>
            <p:cNvSpPr>
              <a:spLocks noChangeShapeType="1"/>
            </p:cNvSpPr>
            <p:nvPr/>
          </p:nvSpPr>
          <p:spPr bwMode="auto">
            <a:xfrm>
              <a:off x="3612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95" name="Line 139"/>
            <p:cNvSpPr>
              <a:spLocks noChangeShapeType="1"/>
            </p:cNvSpPr>
            <p:nvPr/>
          </p:nvSpPr>
          <p:spPr bwMode="auto">
            <a:xfrm>
              <a:off x="3635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96" name="Line 140"/>
            <p:cNvSpPr>
              <a:spLocks noChangeShapeType="1"/>
            </p:cNvSpPr>
            <p:nvPr/>
          </p:nvSpPr>
          <p:spPr bwMode="auto">
            <a:xfrm>
              <a:off x="3658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97" name="Line 141"/>
            <p:cNvSpPr>
              <a:spLocks noChangeShapeType="1"/>
            </p:cNvSpPr>
            <p:nvPr/>
          </p:nvSpPr>
          <p:spPr bwMode="auto">
            <a:xfrm>
              <a:off x="3681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98" name="Line 142"/>
            <p:cNvSpPr>
              <a:spLocks noChangeShapeType="1"/>
            </p:cNvSpPr>
            <p:nvPr/>
          </p:nvSpPr>
          <p:spPr bwMode="auto">
            <a:xfrm>
              <a:off x="3704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599" name="Line 143"/>
            <p:cNvSpPr>
              <a:spLocks noChangeShapeType="1"/>
            </p:cNvSpPr>
            <p:nvPr/>
          </p:nvSpPr>
          <p:spPr bwMode="auto">
            <a:xfrm>
              <a:off x="3727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00" name="Line 144"/>
            <p:cNvSpPr>
              <a:spLocks noChangeShapeType="1"/>
            </p:cNvSpPr>
            <p:nvPr/>
          </p:nvSpPr>
          <p:spPr bwMode="auto">
            <a:xfrm>
              <a:off x="3750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01" name="Line 145"/>
            <p:cNvSpPr>
              <a:spLocks noChangeShapeType="1"/>
            </p:cNvSpPr>
            <p:nvPr/>
          </p:nvSpPr>
          <p:spPr bwMode="auto">
            <a:xfrm>
              <a:off x="377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02" name="Line 146"/>
            <p:cNvSpPr>
              <a:spLocks noChangeShapeType="1"/>
            </p:cNvSpPr>
            <p:nvPr/>
          </p:nvSpPr>
          <p:spPr bwMode="auto">
            <a:xfrm>
              <a:off x="379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03" name="Line 147"/>
            <p:cNvSpPr>
              <a:spLocks noChangeShapeType="1"/>
            </p:cNvSpPr>
            <p:nvPr/>
          </p:nvSpPr>
          <p:spPr bwMode="auto">
            <a:xfrm>
              <a:off x="382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04" name="Line 148"/>
            <p:cNvSpPr>
              <a:spLocks noChangeShapeType="1"/>
            </p:cNvSpPr>
            <p:nvPr/>
          </p:nvSpPr>
          <p:spPr bwMode="auto">
            <a:xfrm>
              <a:off x="384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05" name="Line 149"/>
            <p:cNvSpPr>
              <a:spLocks noChangeShapeType="1"/>
            </p:cNvSpPr>
            <p:nvPr/>
          </p:nvSpPr>
          <p:spPr bwMode="auto">
            <a:xfrm>
              <a:off x="386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06" name="Line 150"/>
            <p:cNvSpPr>
              <a:spLocks noChangeShapeType="1"/>
            </p:cNvSpPr>
            <p:nvPr/>
          </p:nvSpPr>
          <p:spPr bwMode="auto">
            <a:xfrm>
              <a:off x="388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07" name="Line 151"/>
            <p:cNvSpPr>
              <a:spLocks noChangeShapeType="1"/>
            </p:cNvSpPr>
            <p:nvPr/>
          </p:nvSpPr>
          <p:spPr bwMode="auto">
            <a:xfrm>
              <a:off x="391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08" name="Line 152"/>
            <p:cNvSpPr>
              <a:spLocks noChangeShapeType="1"/>
            </p:cNvSpPr>
            <p:nvPr/>
          </p:nvSpPr>
          <p:spPr bwMode="auto">
            <a:xfrm>
              <a:off x="3935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09" name="Line 153"/>
            <p:cNvSpPr>
              <a:spLocks noChangeShapeType="1"/>
            </p:cNvSpPr>
            <p:nvPr/>
          </p:nvSpPr>
          <p:spPr bwMode="auto">
            <a:xfrm>
              <a:off x="3958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10" name="Line 154"/>
            <p:cNvSpPr>
              <a:spLocks noChangeShapeType="1"/>
            </p:cNvSpPr>
            <p:nvPr/>
          </p:nvSpPr>
          <p:spPr bwMode="auto">
            <a:xfrm>
              <a:off x="3981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11" name="Line 155"/>
            <p:cNvSpPr>
              <a:spLocks noChangeShapeType="1"/>
            </p:cNvSpPr>
            <p:nvPr/>
          </p:nvSpPr>
          <p:spPr bwMode="auto">
            <a:xfrm>
              <a:off x="4004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12" name="Line 156"/>
            <p:cNvSpPr>
              <a:spLocks noChangeShapeType="1"/>
            </p:cNvSpPr>
            <p:nvPr/>
          </p:nvSpPr>
          <p:spPr bwMode="auto">
            <a:xfrm>
              <a:off x="4027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13" name="Line 157"/>
            <p:cNvSpPr>
              <a:spLocks noChangeShapeType="1"/>
            </p:cNvSpPr>
            <p:nvPr/>
          </p:nvSpPr>
          <p:spPr bwMode="auto">
            <a:xfrm>
              <a:off x="405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14" name="Line 158"/>
            <p:cNvSpPr>
              <a:spLocks noChangeShapeType="1"/>
            </p:cNvSpPr>
            <p:nvPr/>
          </p:nvSpPr>
          <p:spPr bwMode="auto">
            <a:xfrm>
              <a:off x="407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15" name="Line 159"/>
            <p:cNvSpPr>
              <a:spLocks noChangeShapeType="1"/>
            </p:cNvSpPr>
            <p:nvPr/>
          </p:nvSpPr>
          <p:spPr bwMode="auto">
            <a:xfrm>
              <a:off x="409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16" name="Line 160"/>
            <p:cNvSpPr>
              <a:spLocks noChangeShapeType="1"/>
            </p:cNvSpPr>
            <p:nvPr/>
          </p:nvSpPr>
          <p:spPr bwMode="auto">
            <a:xfrm>
              <a:off x="411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17" name="Line 161"/>
            <p:cNvSpPr>
              <a:spLocks noChangeShapeType="1"/>
            </p:cNvSpPr>
            <p:nvPr/>
          </p:nvSpPr>
          <p:spPr bwMode="auto">
            <a:xfrm>
              <a:off x="414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18" name="Line 162"/>
            <p:cNvSpPr>
              <a:spLocks noChangeShapeType="1"/>
            </p:cNvSpPr>
            <p:nvPr/>
          </p:nvSpPr>
          <p:spPr bwMode="auto">
            <a:xfrm>
              <a:off x="156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19" name="Line 163"/>
            <p:cNvSpPr>
              <a:spLocks noChangeShapeType="1"/>
            </p:cNvSpPr>
            <p:nvPr/>
          </p:nvSpPr>
          <p:spPr bwMode="auto">
            <a:xfrm>
              <a:off x="158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20" name="Line 164"/>
            <p:cNvSpPr>
              <a:spLocks noChangeShapeType="1"/>
            </p:cNvSpPr>
            <p:nvPr/>
          </p:nvSpPr>
          <p:spPr bwMode="auto">
            <a:xfrm>
              <a:off x="160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21" name="Line 165"/>
            <p:cNvSpPr>
              <a:spLocks noChangeShapeType="1"/>
            </p:cNvSpPr>
            <p:nvPr/>
          </p:nvSpPr>
          <p:spPr bwMode="auto">
            <a:xfrm>
              <a:off x="1632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22" name="Line 166"/>
            <p:cNvSpPr>
              <a:spLocks noChangeShapeType="1"/>
            </p:cNvSpPr>
            <p:nvPr/>
          </p:nvSpPr>
          <p:spPr bwMode="auto">
            <a:xfrm>
              <a:off x="1655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23" name="Line 167"/>
            <p:cNvSpPr>
              <a:spLocks noChangeShapeType="1"/>
            </p:cNvSpPr>
            <p:nvPr/>
          </p:nvSpPr>
          <p:spPr bwMode="auto">
            <a:xfrm>
              <a:off x="1678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24" name="Line 168"/>
            <p:cNvSpPr>
              <a:spLocks noChangeShapeType="1"/>
            </p:cNvSpPr>
            <p:nvPr/>
          </p:nvSpPr>
          <p:spPr bwMode="auto">
            <a:xfrm>
              <a:off x="1701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25" name="Line 169"/>
            <p:cNvSpPr>
              <a:spLocks noChangeShapeType="1"/>
            </p:cNvSpPr>
            <p:nvPr/>
          </p:nvSpPr>
          <p:spPr bwMode="auto">
            <a:xfrm>
              <a:off x="1724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26" name="Line 170"/>
            <p:cNvSpPr>
              <a:spLocks noChangeShapeType="1"/>
            </p:cNvSpPr>
            <p:nvPr/>
          </p:nvSpPr>
          <p:spPr bwMode="auto">
            <a:xfrm>
              <a:off x="1747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27" name="Line 171"/>
            <p:cNvSpPr>
              <a:spLocks noChangeShapeType="1"/>
            </p:cNvSpPr>
            <p:nvPr/>
          </p:nvSpPr>
          <p:spPr bwMode="auto">
            <a:xfrm>
              <a:off x="1770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28" name="Line 172"/>
            <p:cNvSpPr>
              <a:spLocks noChangeShapeType="1"/>
            </p:cNvSpPr>
            <p:nvPr/>
          </p:nvSpPr>
          <p:spPr bwMode="auto">
            <a:xfrm>
              <a:off x="179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29" name="Line 173"/>
            <p:cNvSpPr>
              <a:spLocks noChangeShapeType="1"/>
            </p:cNvSpPr>
            <p:nvPr/>
          </p:nvSpPr>
          <p:spPr bwMode="auto">
            <a:xfrm>
              <a:off x="181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30" name="Line 174"/>
            <p:cNvSpPr>
              <a:spLocks noChangeShapeType="1"/>
            </p:cNvSpPr>
            <p:nvPr/>
          </p:nvSpPr>
          <p:spPr bwMode="auto">
            <a:xfrm>
              <a:off x="183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31" name="Line 175"/>
            <p:cNvSpPr>
              <a:spLocks noChangeShapeType="1"/>
            </p:cNvSpPr>
            <p:nvPr/>
          </p:nvSpPr>
          <p:spPr bwMode="auto">
            <a:xfrm>
              <a:off x="186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32" name="Line 176"/>
            <p:cNvSpPr>
              <a:spLocks noChangeShapeType="1"/>
            </p:cNvSpPr>
            <p:nvPr/>
          </p:nvSpPr>
          <p:spPr bwMode="auto">
            <a:xfrm>
              <a:off x="188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33" name="Line 177"/>
            <p:cNvSpPr>
              <a:spLocks noChangeShapeType="1"/>
            </p:cNvSpPr>
            <p:nvPr/>
          </p:nvSpPr>
          <p:spPr bwMode="auto">
            <a:xfrm>
              <a:off x="190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34" name="Line 178"/>
            <p:cNvSpPr>
              <a:spLocks noChangeShapeType="1"/>
            </p:cNvSpPr>
            <p:nvPr/>
          </p:nvSpPr>
          <p:spPr bwMode="auto">
            <a:xfrm>
              <a:off x="193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35" name="Line 179"/>
            <p:cNvSpPr>
              <a:spLocks noChangeShapeType="1"/>
            </p:cNvSpPr>
            <p:nvPr/>
          </p:nvSpPr>
          <p:spPr bwMode="auto">
            <a:xfrm>
              <a:off x="1955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36" name="Line 180"/>
            <p:cNvSpPr>
              <a:spLocks noChangeShapeType="1"/>
            </p:cNvSpPr>
            <p:nvPr/>
          </p:nvSpPr>
          <p:spPr bwMode="auto">
            <a:xfrm>
              <a:off x="1978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37" name="Line 181"/>
            <p:cNvSpPr>
              <a:spLocks noChangeShapeType="1"/>
            </p:cNvSpPr>
            <p:nvPr/>
          </p:nvSpPr>
          <p:spPr bwMode="auto">
            <a:xfrm>
              <a:off x="2001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38" name="Line 182"/>
            <p:cNvSpPr>
              <a:spLocks noChangeShapeType="1"/>
            </p:cNvSpPr>
            <p:nvPr/>
          </p:nvSpPr>
          <p:spPr bwMode="auto">
            <a:xfrm>
              <a:off x="2024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39" name="Line 183"/>
            <p:cNvSpPr>
              <a:spLocks noChangeShapeType="1"/>
            </p:cNvSpPr>
            <p:nvPr/>
          </p:nvSpPr>
          <p:spPr bwMode="auto">
            <a:xfrm>
              <a:off x="2047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40" name="Line 184"/>
            <p:cNvSpPr>
              <a:spLocks noChangeShapeType="1"/>
            </p:cNvSpPr>
            <p:nvPr/>
          </p:nvSpPr>
          <p:spPr bwMode="auto">
            <a:xfrm>
              <a:off x="207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41" name="Line 185"/>
            <p:cNvSpPr>
              <a:spLocks noChangeShapeType="1"/>
            </p:cNvSpPr>
            <p:nvPr/>
          </p:nvSpPr>
          <p:spPr bwMode="auto">
            <a:xfrm>
              <a:off x="209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42" name="Line 186"/>
            <p:cNvSpPr>
              <a:spLocks noChangeShapeType="1"/>
            </p:cNvSpPr>
            <p:nvPr/>
          </p:nvSpPr>
          <p:spPr bwMode="auto">
            <a:xfrm>
              <a:off x="211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43" name="Line 187"/>
            <p:cNvSpPr>
              <a:spLocks noChangeShapeType="1"/>
            </p:cNvSpPr>
            <p:nvPr/>
          </p:nvSpPr>
          <p:spPr bwMode="auto">
            <a:xfrm>
              <a:off x="213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44" name="Line 188"/>
            <p:cNvSpPr>
              <a:spLocks noChangeShapeType="1"/>
            </p:cNvSpPr>
            <p:nvPr/>
          </p:nvSpPr>
          <p:spPr bwMode="auto">
            <a:xfrm>
              <a:off x="216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45" name="Line 189"/>
            <p:cNvSpPr>
              <a:spLocks noChangeShapeType="1"/>
            </p:cNvSpPr>
            <p:nvPr/>
          </p:nvSpPr>
          <p:spPr bwMode="auto">
            <a:xfrm>
              <a:off x="2185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46" name="Line 190"/>
            <p:cNvSpPr>
              <a:spLocks noChangeShapeType="1"/>
            </p:cNvSpPr>
            <p:nvPr/>
          </p:nvSpPr>
          <p:spPr bwMode="auto">
            <a:xfrm>
              <a:off x="2208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47" name="Line 191"/>
            <p:cNvSpPr>
              <a:spLocks noChangeShapeType="1"/>
            </p:cNvSpPr>
            <p:nvPr/>
          </p:nvSpPr>
          <p:spPr bwMode="auto">
            <a:xfrm>
              <a:off x="2231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48" name="Line 192"/>
            <p:cNvSpPr>
              <a:spLocks noChangeShapeType="1"/>
            </p:cNvSpPr>
            <p:nvPr/>
          </p:nvSpPr>
          <p:spPr bwMode="auto">
            <a:xfrm>
              <a:off x="2254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49" name="Line 193"/>
            <p:cNvSpPr>
              <a:spLocks noChangeShapeType="1"/>
            </p:cNvSpPr>
            <p:nvPr/>
          </p:nvSpPr>
          <p:spPr bwMode="auto">
            <a:xfrm>
              <a:off x="2277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50" name="Line 194"/>
            <p:cNvSpPr>
              <a:spLocks noChangeShapeType="1"/>
            </p:cNvSpPr>
            <p:nvPr/>
          </p:nvSpPr>
          <p:spPr bwMode="auto">
            <a:xfrm>
              <a:off x="230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51" name="Line 195"/>
            <p:cNvSpPr>
              <a:spLocks noChangeShapeType="1"/>
            </p:cNvSpPr>
            <p:nvPr/>
          </p:nvSpPr>
          <p:spPr bwMode="auto">
            <a:xfrm>
              <a:off x="232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52" name="Line 196"/>
            <p:cNvSpPr>
              <a:spLocks noChangeShapeType="1"/>
            </p:cNvSpPr>
            <p:nvPr/>
          </p:nvSpPr>
          <p:spPr bwMode="auto">
            <a:xfrm>
              <a:off x="234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53" name="Line 197"/>
            <p:cNvSpPr>
              <a:spLocks noChangeShapeType="1"/>
            </p:cNvSpPr>
            <p:nvPr/>
          </p:nvSpPr>
          <p:spPr bwMode="auto">
            <a:xfrm>
              <a:off x="236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54" name="Line 198"/>
            <p:cNvSpPr>
              <a:spLocks noChangeShapeType="1"/>
            </p:cNvSpPr>
            <p:nvPr/>
          </p:nvSpPr>
          <p:spPr bwMode="auto">
            <a:xfrm>
              <a:off x="2392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55" name="Line 199"/>
            <p:cNvSpPr>
              <a:spLocks noChangeShapeType="1"/>
            </p:cNvSpPr>
            <p:nvPr/>
          </p:nvSpPr>
          <p:spPr bwMode="auto">
            <a:xfrm>
              <a:off x="2415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56" name="Line 200"/>
            <p:cNvSpPr>
              <a:spLocks noChangeShapeType="1"/>
            </p:cNvSpPr>
            <p:nvPr/>
          </p:nvSpPr>
          <p:spPr bwMode="auto">
            <a:xfrm>
              <a:off x="2438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57" name="Line 201"/>
            <p:cNvSpPr>
              <a:spLocks noChangeShapeType="1"/>
            </p:cNvSpPr>
            <p:nvPr/>
          </p:nvSpPr>
          <p:spPr bwMode="auto">
            <a:xfrm>
              <a:off x="2461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58" name="Line 202"/>
            <p:cNvSpPr>
              <a:spLocks noChangeShapeType="1"/>
            </p:cNvSpPr>
            <p:nvPr/>
          </p:nvSpPr>
          <p:spPr bwMode="auto">
            <a:xfrm>
              <a:off x="2484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59" name="Line 203"/>
            <p:cNvSpPr>
              <a:spLocks noChangeShapeType="1"/>
            </p:cNvSpPr>
            <p:nvPr/>
          </p:nvSpPr>
          <p:spPr bwMode="auto">
            <a:xfrm>
              <a:off x="2507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60" name="Line 204"/>
            <p:cNvSpPr>
              <a:spLocks noChangeShapeType="1"/>
            </p:cNvSpPr>
            <p:nvPr/>
          </p:nvSpPr>
          <p:spPr bwMode="auto">
            <a:xfrm>
              <a:off x="2530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61" name="Line 205"/>
            <p:cNvSpPr>
              <a:spLocks noChangeShapeType="1"/>
            </p:cNvSpPr>
            <p:nvPr/>
          </p:nvSpPr>
          <p:spPr bwMode="auto">
            <a:xfrm>
              <a:off x="255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62" name="Line 206"/>
            <p:cNvSpPr>
              <a:spLocks noChangeShapeType="1"/>
            </p:cNvSpPr>
            <p:nvPr/>
          </p:nvSpPr>
          <p:spPr bwMode="auto">
            <a:xfrm>
              <a:off x="257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63" name="Line 207"/>
            <p:cNvSpPr>
              <a:spLocks noChangeShapeType="1"/>
            </p:cNvSpPr>
            <p:nvPr/>
          </p:nvSpPr>
          <p:spPr bwMode="auto">
            <a:xfrm>
              <a:off x="259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64" name="Line 208"/>
            <p:cNvSpPr>
              <a:spLocks noChangeShapeType="1"/>
            </p:cNvSpPr>
            <p:nvPr/>
          </p:nvSpPr>
          <p:spPr bwMode="auto">
            <a:xfrm>
              <a:off x="2622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65" name="Line 209"/>
            <p:cNvSpPr>
              <a:spLocks noChangeShapeType="1"/>
            </p:cNvSpPr>
            <p:nvPr/>
          </p:nvSpPr>
          <p:spPr bwMode="auto">
            <a:xfrm>
              <a:off x="2645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66" name="Line 210"/>
            <p:cNvSpPr>
              <a:spLocks noChangeShapeType="1"/>
            </p:cNvSpPr>
            <p:nvPr/>
          </p:nvSpPr>
          <p:spPr bwMode="auto">
            <a:xfrm>
              <a:off x="2668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67" name="Line 211"/>
            <p:cNvSpPr>
              <a:spLocks noChangeShapeType="1"/>
            </p:cNvSpPr>
            <p:nvPr/>
          </p:nvSpPr>
          <p:spPr bwMode="auto">
            <a:xfrm>
              <a:off x="2691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68" name="Line 212"/>
            <p:cNvSpPr>
              <a:spLocks noChangeShapeType="1"/>
            </p:cNvSpPr>
            <p:nvPr/>
          </p:nvSpPr>
          <p:spPr bwMode="auto">
            <a:xfrm>
              <a:off x="2714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69" name="Line 213"/>
            <p:cNvSpPr>
              <a:spLocks noChangeShapeType="1"/>
            </p:cNvSpPr>
            <p:nvPr/>
          </p:nvSpPr>
          <p:spPr bwMode="auto">
            <a:xfrm>
              <a:off x="2737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70" name="Line 214"/>
            <p:cNvSpPr>
              <a:spLocks noChangeShapeType="1"/>
            </p:cNvSpPr>
            <p:nvPr/>
          </p:nvSpPr>
          <p:spPr bwMode="auto">
            <a:xfrm>
              <a:off x="2760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71" name="Line 215"/>
            <p:cNvSpPr>
              <a:spLocks noChangeShapeType="1"/>
            </p:cNvSpPr>
            <p:nvPr/>
          </p:nvSpPr>
          <p:spPr bwMode="auto">
            <a:xfrm>
              <a:off x="278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72" name="Line 216"/>
            <p:cNvSpPr>
              <a:spLocks noChangeShapeType="1"/>
            </p:cNvSpPr>
            <p:nvPr/>
          </p:nvSpPr>
          <p:spPr bwMode="auto">
            <a:xfrm>
              <a:off x="280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73" name="Line 217"/>
            <p:cNvSpPr>
              <a:spLocks noChangeShapeType="1"/>
            </p:cNvSpPr>
            <p:nvPr/>
          </p:nvSpPr>
          <p:spPr bwMode="auto">
            <a:xfrm>
              <a:off x="282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74" name="Line 218"/>
            <p:cNvSpPr>
              <a:spLocks noChangeShapeType="1"/>
            </p:cNvSpPr>
            <p:nvPr/>
          </p:nvSpPr>
          <p:spPr bwMode="auto">
            <a:xfrm>
              <a:off x="285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75" name="Line 219"/>
            <p:cNvSpPr>
              <a:spLocks noChangeShapeType="1"/>
            </p:cNvSpPr>
            <p:nvPr/>
          </p:nvSpPr>
          <p:spPr bwMode="auto">
            <a:xfrm>
              <a:off x="287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76" name="Line 220"/>
            <p:cNvSpPr>
              <a:spLocks noChangeShapeType="1"/>
            </p:cNvSpPr>
            <p:nvPr/>
          </p:nvSpPr>
          <p:spPr bwMode="auto">
            <a:xfrm>
              <a:off x="289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77" name="Line 221"/>
            <p:cNvSpPr>
              <a:spLocks noChangeShapeType="1"/>
            </p:cNvSpPr>
            <p:nvPr/>
          </p:nvSpPr>
          <p:spPr bwMode="auto">
            <a:xfrm>
              <a:off x="292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78" name="Line 222"/>
            <p:cNvSpPr>
              <a:spLocks noChangeShapeType="1"/>
            </p:cNvSpPr>
            <p:nvPr/>
          </p:nvSpPr>
          <p:spPr bwMode="auto">
            <a:xfrm>
              <a:off x="2945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79" name="Line 223"/>
            <p:cNvSpPr>
              <a:spLocks noChangeShapeType="1"/>
            </p:cNvSpPr>
            <p:nvPr/>
          </p:nvSpPr>
          <p:spPr bwMode="auto">
            <a:xfrm>
              <a:off x="2968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80" name="Line 224"/>
            <p:cNvSpPr>
              <a:spLocks noChangeShapeType="1"/>
            </p:cNvSpPr>
            <p:nvPr/>
          </p:nvSpPr>
          <p:spPr bwMode="auto">
            <a:xfrm>
              <a:off x="2991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81" name="Line 225"/>
            <p:cNvSpPr>
              <a:spLocks noChangeShapeType="1"/>
            </p:cNvSpPr>
            <p:nvPr/>
          </p:nvSpPr>
          <p:spPr bwMode="auto">
            <a:xfrm>
              <a:off x="3014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82" name="Line 226"/>
            <p:cNvSpPr>
              <a:spLocks noChangeShapeType="1"/>
            </p:cNvSpPr>
            <p:nvPr/>
          </p:nvSpPr>
          <p:spPr bwMode="auto">
            <a:xfrm>
              <a:off x="3037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83" name="Line 227"/>
            <p:cNvSpPr>
              <a:spLocks noChangeShapeType="1"/>
            </p:cNvSpPr>
            <p:nvPr/>
          </p:nvSpPr>
          <p:spPr bwMode="auto">
            <a:xfrm>
              <a:off x="306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84" name="Line 228"/>
            <p:cNvSpPr>
              <a:spLocks noChangeShapeType="1"/>
            </p:cNvSpPr>
            <p:nvPr/>
          </p:nvSpPr>
          <p:spPr bwMode="auto">
            <a:xfrm>
              <a:off x="308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85" name="Line 229"/>
            <p:cNvSpPr>
              <a:spLocks noChangeShapeType="1"/>
            </p:cNvSpPr>
            <p:nvPr/>
          </p:nvSpPr>
          <p:spPr bwMode="auto">
            <a:xfrm>
              <a:off x="310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86" name="Line 230"/>
            <p:cNvSpPr>
              <a:spLocks noChangeShapeType="1"/>
            </p:cNvSpPr>
            <p:nvPr/>
          </p:nvSpPr>
          <p:spPr bwMode="auto">
            <a:xfrm>
              <a:off x="312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87" name="Line 231"/>
            <p:cNvSpPr>
              <a:spLocks noChangeShapeType="1"/>
            </p:cNvSpPr>
            <p:nvPr/>
          </p:nvSpPr>
          <p:spPr bwMode="auto">
            <a:xfrm>
              <a:off x="315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88" name="Line 232"/>
            <p:cNvSpPr>
              <a:spLocks noChangeShapeType="1"/>
            </p:cNvSpPr>
            <p:nvPr/>
          </p:nvSpPr>
          <p:spPr bwMode="auto">
            <a:xfrm>
              <a:off x="3175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89" name="Line 233"/>
            <p:cNvSpPr>
              <a:spLocks noChangeShapeType="1"/>
            </p:cNvSpPr>
            <p:nvPr/>
          </p:nvSpPr>
          <p:spPr bwMode="auto">
            <a:xfrm>
              <a:off x="3198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90" name="Line 234"/>
            <p:cNvSpPr>
              <a:spLocks noChangeShapeType="1"/>
            </p:cNvSpPr>
            <p:nvPr/>
          </p:nvSpPr>
          <p:spPr bwMode="auto">
            <a:xfrm>
              <a:off x="3221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91" name="Line 235"/>
            <p:cNvSpPr>
              <a:spLocks noChangeShapeType="1"/>
            </p:cNvSpPr>
            <p:nvPr/>
          </p:nvSpPr>
          <p:spPr bwMode="auto">
            <a:xfrm>
              <a:off x="3244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92" name="Line 236"/>
            <p:cNvSpPr>
              <a:spLocks noChangeShapeType="1"/>
            </p:cNvSpPr>
            <p:nvPr/>
          </p:nvSpPr>
          <p:spPr bwMode="auto">
            <a:xfrm>
              <a:off x="3267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93" name="Line 237"/>
            <p:cNvSpPr>
              <a:spLocks noChangeShapeType="1"/>
            </p:cNvSpPr>
            <p:nvPr/>
          </p:nvSpPr>
          <p:spPr bwMode="auto">
            <a:xfrm>
              <a:off x="329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94" name="Line 238"/>
            <p:cNvSpPr>
              <a:spLocks noChangeShapeType="1"/>
            </p:cNvSpPr>
            <p:nvPr/>
          </p:nvSpPr>
          <p:spPr bwMode="auto">
            <a:xfrm>
              <a:off x="331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95" name="Line 239"/>
            <p:cNvSpPr>
              <a:spLocks noChangeShapeType="1"/>
            </p:cNvSpPr>
            <p:nvPr/>
          </p:nvSpPr>
          <p:spPr bwMode="auto">
            <a:xfrm>
              <a:off x="333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96" name="Line 240"/>
            <p:cNvSpPr>
              <a:spLocks noChangeShapeType="1"/>
            </p:cNvSpPr>
            <p:nvPr/>
          </p:nvSpPr>
          <p:spPr bwMode="auto">
            <a:xfrm>
              <a:off x="335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97" name="Line 241"/>
            <p:cNvSpPr>
              <a:spLocks noChangeShapeType="1"/>
            </p:cNvSpPr>
            <p:nvPr/>
          </p:nvSpPr>
          <p:spPr bwMode="auto">
            <a:xfrm>
              <a:off x="3382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98" name="Line 242"/>
            <p:cNvSpPr>
              <a:spLocks noChangeShapeType="1"/>
            </p:cNvSpPr>
            <p:nvPr/>
          </p:nvSpPr>
          <p:spPr bwMode="auto">
            <a:xfrm>
              <a:off x="3405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699" name="Line 243"/>
            <p:cNvSpPr>
              <a:spLocks noChangeShapeType="1"/>
            </p:cNvSpPr>
            <p:nvPr/>
          </p:nvSpPr>
          <p:spPr bwMode="auto">
            <a:xfrm>
              <a:off x="3428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00" name="Line 244"/>
            <p:cNvSpPr>
              <a:spLocks noChangeShapeType="1"/>
            </p:cNvSpPr>
            <p:nvPr/>
          </p:nvSpPr>
          <p:spPr bwMode="auto">
            <a:xfrm>
              <a:off x="3451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01" name="Line 245"/>
            <p:cNvSpPr>
              <a:spLocks noChangeShapeType="1"/>
            </p:cNvSpPr>
            <p:nvPr/>
          </p:nvSpPr>
          <p:spPr bwMode="auto">
            <a:xfrm>
              <a:off x="3474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02" name="Line 246"/>
            <p:cNvSpPr>
              <a:spLocks noChangeShapeType="1"/>
            </p:cNvSpPr>
            <p:nvPr/>
          </p:nvSpPr>
          <p:spPr bwMode="auto">
            <a:xfrm>
              <a:off x="3497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03" name="Line 247"/>
            <p:cNvSpPr>
              <a:spLocks noChangeShapeType="1"/>
            </p:cNvSpPr>
            <p:nvPr/>
          </p:nvSpPr>
          <p:spPr bwMode="auto">
            <a:xfrm>
              <a:off x="3520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04" name="Line 248"/>
            <p:cNvSpPr>
              <a:spLocks noChangeShapeType="1"/>
            </p:cNvSpPr>
            <p:nvPr/>
          </p:nvSpPr>
          <p:spPr bwMode="auto">
            <a:xfrm>
              <a:off x="354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147906" name="Group 450"/>
          <p:cNvGrpSpPr>
            <a:grpSpLocks/>
          </p:cNvGrpSpPr>
          <p:nvPr/>
        </p:nvGrpSpPr>
        <p:grpSpPr bwMode="auto">
          <a:xfrm>
            <a:off x="2209800" y="4832350"/>
            <a:ext cx="4632325" cy="261938"/>
            <a:chOff x="1563" y="2750"/>
            <a:chExt cx="2590" cy="144"/>
          </a:xfrm>
        </p:grpSpPr>
        <p:sp>
          <p:nvSpPr>
            <p:cNvPr id="147706" name="Line 250"/>
            <p:cNvSpPr>
              <a:spLocks noChangeShapeType="1"/>
            </p:cNvSpPr>
            <p:nvPr/>
          </p:nvSpPr>
          <p:spPr bwMode="auto">
            <a:xfrm>
              <a:off x="356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07" name="Line 251"/>
            <p:cNvSpPr>
              <a:spLocks noChangeShapeType="1"/>
            </p:cNvSpPr>
            <p:nvPr/>
          </p:nvSpPr>
          <p:spPr bwMode="auto">
            <a:xfrm>
              <a:off x="358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08" name="Line 252"/>
            <p:cNvSpPr>
              <a:spLocks noChangeShapeType="1"/>
            </p:cNvSpPr>
            <p:nvPr/>
          </p:nvSpPr>
          <p:spPr bwMode="auto">
            <a:xfrm>
              <a:off x="3612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09" name="Line 253"/>
            <p:cNvSpPr>
              <a:spLocks noChangeShapeType="1"/>
            </p:cNvSpPr>
            <p:nvPr/>
          </p:nvSpPr>
          <p:spPr bwMode="auto">
            <a:xfrm>
              <a:off x="3635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10" name="Line 254"/>
            <p:cNvSpPr>
              <a:spLocks noChangeShapeType="1"/>
            </p:cNvSpPr>
            <p:nvPr/>
          </p:nvSpPr>
          <p:spPr bwMode="auto">
            <a:xfrm>
              <a:off x="3658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11" name="Line 255"/>
            <p:cNvSpPr>
              <a:spLocks noChangeShapeType="1"/>
            </p:cNvSpPr>
            <p:nvPr/>
          </p:nvSpPr>
          <p:spPr bwMode="auto">
            <a:xfrm>
              <a:off x="3681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12" name="Line 256"/>
            <p:cNvSpPr>
              <a:spLocks noChangeShapeType="1"/>
            </p:cNvSpPr>
            <p:nvPr/>
          </p:nvSpPr>
          <p:spPr bwMode="auto">
            <a:xfrm>
              <a:off x="3704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13" name="Line 257"/>
            <p:cNvSpPr>
              <a:spLocks noChangeShapeType="1"/>
            </p:cNvSpPr>
            <p:nvPr/>
          </p:nvSpPr>
          <p:spPr bwMode="auto">
            <a:xfrm>
              <a:off x="3727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14" name="Line 258"/>
            <p:cNvSpPr>
              <a:spLocks noChangeShapeType="1"/>
            </p:cNvSpPr>
            <p:nvPr/>
          </p:nvSpPr>
          <p:spPr bwMode="auto">
            <a:xfrm>
              <a:off x="3750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15" name="Line 259"/>
            <p:cNvSpPr>
              <a:spLocks noChangeShapeType="1"/>
            </p:cNvSpPr>
            <p:nvPr/>
          </p:nvSpPr>
          <p:spPr bwMode="auto">
            <a:xfrm>
              <a:off x="377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16" name="Line 260"/>
            <p:cNvSpPr>
              <a:spLocks noChangeShapeType="1"/>
            </p:cNvSpPr>
            <p:nvPr/>
          </p:nvSpPr>
          <p:spPr bwMode="auto">
            <a:xfrm>
              <a:off x="379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17" name="Line 261"/>
            <p:cNvSpPr>
              <a:spLocks noChangeShapeType="1"/>
            </p:cNvSpPr>
            <p:nvPr/>
          </p:nvSpPr>
          <p:spPr bwMode="auto">
            <a:xfrm>
              <a:off x="382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18" name="Line 262"/>
            <p:cNvSpPr>
              <a:spLocks noChangeShapeType="1"/>
            </p:cNvSpPr>
            <p:nvPr/>
          </p:nvSpPr>
          <p:spPr bwMode="auto">
            <a:xfrm>
              <a:off x="384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19" name="Line 263"/>
            <p:cNvSpPr>
              <a:spLocks noChangeShapeType="1"/>
            </p:cNvSpPr>
            <p:nvPr/>
          </p:nvSpPr>
          <p:spPr bwMode="auto">
            <a:xfrm>
              <a:off x="386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20" name="Line 264"/>
            <p:cNvSpPr>
              <a:spLocks noChangeShapeType="1"/>
            </p:cNvSpPr>
            <p:nvPr/>
          </p:nvSpPr>
          <p:spPr bwMode="auto">
            <a:xfrm>
              <a:off x="388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21" name="Line 265"/>
            <p:cNvSpPr>
              <a:spLocks noChangeShapeType="1"/>
            </p:cNvSpPr>
            <p:nvPr/>
          </p:nvSpPr>
          <p:spPr bwMode="auto">
            <a:xfrm>
              <a:off x="391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22" name="Line 266"/>
            <p:cNvSpPr>
              <a:spLocks noChangeShapeType="1"/>
            </p:cNvSpPr>
            <p:nvPr/>
          </p:nvSpPr>
          <p:spPr bwMode="auto">
            <a:xfrm>
              <a:off x="3935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23" name="Line 267"/>
            <p:cNvSpPr>
              <a:spLocks noChangeShapeType="1"/>
            </p:cNvSpPr>
            <p:nvPr/>
          </p:nvSpPr>
          <p:spPr bwMode="auto">
            <a:xfrm>
              <a:off x="3958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24" name="Line 268"/>
            <p:cNvSpPr>
              <a:spLocks noChangeShapeType="1"/>
            </p:cNvSpPr>
            <p:nvPr/>
          </p:nvSpPr>
          <p:spPr bwMode="auto">
            <a:xfrm>
              <a:off x="3981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25" name="Line 269"/>
            <p:cNvSpPr>
              <a:spLocks noChangeShapeType="1"/>
            </p:cNvSpPr>
            <p:nvPr/>
          </p:nvSpPr>
          <p:spPr bwMode="auto">
            <a:xfrm>
              <a:off x="4004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26" name="Line 270"/>
            <p:cNvSpPr>
              <a:spLocks noChangeShapeType="1"/>
            </p:cNvSpPr>
            <p:nvPr/>
          </p:nvSpPr>
          <p:spPr bwMode="auto">
            <a:xfrm>
              <a:off x="4027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27" name="Line 271"/>
            <p:cNvSpPr>
              <a:spLocks noChangeShapeType="1"/>
            </p:cNvSpPr>
            <p:nvPr/>
          </p:nvSpPr>
          <p:spPr bwMode="auto">
            <a:xfrm>
              <a:off x="405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28" name="Line 272"/>
            <p:cNvSpPr>
              <a:spLocks noChangeShapeType="1"/>
            </p:cNvSpPr>
            <p:nvPr/>
          </p:nvSpPr>
          <p:spPr bwMode="auto">
            <a:xfrm>
              <a:off x="407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29" name="Line 273"/>
            <p:cNvSpPr>
              <a:spLocks noChangeShapeType="1"/>
            </p:cNvSpPr>
            <p:nvPr/>
          </p:nvSpPr>
          <p:spPr bwMode="auto">
            <a:xfrm>
              <a:off x="409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30" name="Line 274"/>
            <p:cNvSpPr>
              <a:spLocks noChangeShapeType="1"/>
            </p:cNvSpPr>
            <p:nvPr/>
          </p:nvSpPr>
          <p:spPr bwMode="auto">
            <a:xfrm>
              <a:off x="411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31" name="Line 275"/>
            <p:cNvSpPr>
              <a:spLocks noChangeShapeType="1"/>
            </p:cNvSpPr>
            <p:nvPr/>
          </p:nvSpPr>
          <p:spPr bwMode="auto">
            <a:xfrm>
              <a:off x="414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32" name="Line 276"/>
            <p:cNvSpPr>
              <a:spLocks noChangeShapeType="1"/>
            </p:cNvSpPr>
            <p:nvPr/>
          </p:nvSpPr>
          <p:spPr bwMode="auto">
            <a:xfrm>
              <a:off x="156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33" name="Line 277"/>
            <p:cNvSpPr>
              <a:spLocks noChangeShapeType="1"/>
            </p:cNvSpPr>
            <p:nvPr/>
          </p:nvSpPr>
          <p:spPr bwMode="auto">
            <a:xfrm>
              <a:off x="158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34" name="Line 278"/>
            <p:cNvSpPr>
              <a:spLocks noChangeShapeType="1"/>
            </p:cNvSpPr>
            <p:nvPr/>
          </p:nvSpPr>
          <p:spPr bwMode="auto">
            <a:xfrm>
              <a:off x="160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35" name="Line 279"/>
            <p:cNvSpPr>
              <a:spLocks noChangeShapeType="1"/>
            </p:cNvSpPr>
            <p:nvPr/>
          </p:nvSpPr>
          <p:spPr bwMode="auto">
            <a:xfrm>
              <a:off x="1632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36" name="Line 280"/>
            <p:cNvSpPr>
              <a:spLocks noChangeShapeType="1"/>
            </p:cNvSpPr>
            <p:nvPr/>
          </p:nvSpPr>
          <p:spPr bwMode="auto">
            <a:xfrm>
              <a:off x="1655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37" name="Line 281"/>
            <p:cNvSpPr>
              <a:spLocks noChangeShapeType="1"/>
            </p:cNvSpPr>
            <p:nvPr/>
          </p:nvSpPr>
          <p:spPr bwMode="auto">
            <a:xfrm>
              <a:off x="1678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38" name="Line 282"/>
            <p:cNvSpPr>
              <a:spLocks noChangeShapeType="1"/>
            </p:cNvSpPr>
            <p:nvPr/>
          </p:nvSpPr>
          <p:spPr bwMode="auto">
            <a:xfrm>
              <a:off x="1701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39" name="Line 283"/>
            <p:cNvSpPr>
              <a:spLocks noChangeShapeType="1"/>
            </p:cNvSpPr>
            <p:nvPr/>
          </p:nvSpPr>
          <p:spPr bwMode="auto">
            <a:xfrm>
              <a:off x="1724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40" name="Line 284"/>
            <p:cNvSpPr>
              <a:spLocks noChangeShapeType="1"/>
            </p:cNvSpPr>
            <p:nvPr/>
          </p:nvSpPr>
          <p:spPr bwMode="auto">
            <a:xfrm>
              <a:off x="1747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41" name="Line 285"/>
            <p:cNvSpPr>
              <a:spLocks noChangeShapeType="1"/>
            </p:cNvSpPr>
            <p:nvPr/>
          </p:nvSpPr>
          <p:spPr bwMode="auto">
            <a:xfrm>
              <a:off x="1770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42" name="Line 286"/>
            <p:cNvSpPr>
              <a:spLocks noChangeShapeType="1"/>
            </p:cNvSpPr>
            <p:nvPr/>
          </p:nvSpPr>
          <p:spPr bwMode="auto">
            <a:xfrm>
              <a:off x="179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43" name="Line 287"/>
            <p:cNvSpPr>
              <a:spLocks noChangeShapeType="1"/>
            </p:cNvSpPr>
            <p:nvPr/>
          </p:nvSpPr>
          <p:spPr bwMode="auto">
            <a:xfrm>
              <a:off x="181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44" name="Line 288"/>
            <p:cNvSpPr>
              <a:spLocks noChangeShapeType="1"/>
            </p:cNvSpPr>
            <p:nvPr/>
          </p:nvSpPr>
          <p:spPr bwMode="auto">
            <a:xfrm>
              <a:off x="183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45" name="Line 289"/>
            <p:cNvSpPr>
              <a:spLocks noChangeShapeType="1"/>
            </p:cNvSpPr>
            <p:nvPr/>
          </p:nvSpPr>
          <p:spPr bwMode="auto">
            <a:xfrm>
              <a:off x="186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46" name="Line 290"/>
            <p:cNvSpPr>
              <a:spLocks noChangeShapeType="1"/>
            </p:cNvSpPr>
            <p:nvPr/>
          </p:nvSpPr>
          <p:spPr bwMode="auto">
            <a:xfrm>
              <a:off x="188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47" name="Line 291"/>
            <p:cNvSpPr>
              <a:spLocks noChangeShapeType="1"/>
            </p:cNvSpPr>
            <p:nvPr/>
          </p:nvSpPr>
          <p:spPr bwMode="auto">
            <a:xfrm>
              <a:off x="190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48" name="Line 292"/>
            <p:cNvSpPr>
              <a:spLocks noChangeShapeType="1"/>
            </p:cNvSpPr>
            <p:nvPr/>
          </p:nvSpPr>
          <p:spPr bwMode="auto">
            <a:xfrm>
              <a:off x="193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49" name="Line 293"/>
            <p:cNvSpPr>
              <a:spLocks noChangeShapeType="1"/>
            </p:cNvSpPr>
            <p:nvPr/>
          </p:nvSpPr>
          <p:spPr bwMode="auto">
            <a:xfrm>
              <a:off x="1955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50" name="Line 294"/>
            <p:cNvSpPr>
              <a:spLocks noChangeShapeType="1"/>
            </p:cNvSpPr>
            <p:nvPr/>
          </p:nvSpPr>
          <p:spPr bwMode="auto">
            <a:xfrm>
              <a:off x="1978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51" name="Line 295"/>
            <p:cNvSpPr>
              <a:spLocks noChangeShapeType="1"/>
            </p:cNvSpPr>
            <p:nvPr/>
          </p:nvSpPr>
          <p:spPr bwMode="auto">
            <a:xfrm>
              <a:off x="2001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52" name="Line 296"/>
            <p:cNvSpPr>
              <a:spLocks noChangeShapeType="1"/>
            </p:cNvSpPr>
            <p:nvPr/>
          </p:nvSpPr>
          <p:spPr bwMode="auto">
            <a:xfrm>
              <a:off x="2024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53" name="Line 297"/>
            <p:cNvSpPr>
              <a:spLocks noChangeShapeType="1"/>
            </p:cNvSpPr>
            <p:nvPr/>
          </p:nvSpPr>
          <p:spPr bwMode="auto">
            <a:xfrm>
              <a:off x="2047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54" name="Line 298"/>
            <p:cNvSpPr>
              <a:spLocks noChangeShapeType="1"/>
            </p:cNvSpPr>
            <p:nvPr/>
          </p:nvSpPr>
          <p:spPr bwMode="auto">
            <a:xfrm>
              <a:off x="207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55" name="Line 299"/>
            <p:cNvSpPr>
              <a:spLocks noChangeShapeType="1"/>
            </p:cNvSpPr>
            <p:nvPr/>
          </p:nvSpPr>
          <p:spPr bwMode="auto">
            <a:xfrm>
              <a:off x="209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56" name="Line 300"/>
            <p:cNvSpPr>
              <a:spLocks noChangeShapeType="1"/>
            </p:cNvSpPr>
            <p:nvPr/>
          </p:nvSpPr>
          <p:spPr bwMode="auto">
            <a:xfrm>
              <a:off x="211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57" name="Line 301"/>
            <p:cNvSpPr>
              <a:spLocks noChangeShapeType="1"/>
            </p:cNvSpPr>
            <p:nvPr/>
          </p:nvSpPr>
          <p:spPr bwMode="auto">
            <a:xfrm>
              <a:off x="213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58" name="Line 302"/>
            <p:cNvSpPr>
              <a:spLocks noChangeShapeType="1"/>
            </p:cNvSpPr>
            <p:nvPr/>
          </p:nvSpPr>
          <p:spPr bwMode="auto">
            <a:xfrm>
              <a:off x="216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59" name="Line 303"/>
            <p:cNvSpPr>
              <a:spLocks noChangeShapeType="1"/>
            </p:cNvSpPr>
            <p:nvPr/>
          </p:nvSpPr>
          <p:spPr bwMode="auto">
            <a:xfrm>
              <a:off x="2185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60" name="Line 304"/>
            <p:cNvSpPr>
              <a:spLocks noChangeShapeType="1"/>
            </p:cNvSpPr>
            <p:nvPr/>
          </p:nvSpPr>
          <p:spPr bwMode="auto">
            <a:xfrm>
              <a:off x="2208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61" name="Line 305"/>
            <p:cNvSpPr>
              <a:spLocks noChangeShapeType="1"/>
            </p:cNvSpPr>
            <p:nvPr/>
          </p:nvSpPr>
          <p:spPr bwMode="auto">
            <a:xfrm>
              <a:off x="2231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62" name="Line 306"/>
            <p:cNvSpPr>
              <a:spLocks noChangeShapeType="1"/>
            </p:cNvSpPr>
            <p:nvPr/>
          </p:nvSpPr>
          <p:spPr bwMode="auto">
            <a:xfrm>
              <a:off x="2254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63" name="Line 307"/>
            <p:cNvSpPr>
              <a:spLocks noChangeShapeType="1"/>
            </p:cNvSpPr>
            <p:nvPr/>
          </p:nvSpPr>
          <p:spPr bwMode="auto">
            <a:xfrm>
              <a:off x="2277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64" name="Line 308"/>
            <p:cNvSpPr>
              <a:spLocks noChangeShapeType="1"/>
            </p:cNvSpPr>
            <p:nvPr/>
          </p:nvSpPr>
          <p:spPr bwMode="auto">
            <a:xfrm>
              <a:off x="230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65" name="Line 309"/>
            <p:cNvSpPr>
              <a:spLocks noChangeShapeType="1"/>
            </p:cNvSpPr>
            <p:nvPr/>
          </p:nvSpPr>
          <p:spPr bwMode="auto">
            <a:xfrm>
              <a:off x="232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66" name="Line 310"/>
            <p:cNvSpPr>
              <a:spLocks noChangeShapeType="1"/>
            </p:cNvSpPr>
            <p:nvPr/>
          </p:nvSpPr>
          <p:spPr bwMode="auto">
            <a:xfrm>
              <a:off x="234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67" name="Line 311"/>
            <p:cNvSpPr>
              <a:spLocks noChangeShapeType="1"/>
            </p:cNvSpPr>
            <p:nvPr/>
          </p:nvSpPr>
          <p:spPr bwMode="auto">
            <a:xfrm>
              <a:off x="236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68" name="Line 312"/>
            <p:cNvSpPr>
              <a:spLocks noChangeShapeType="1"/>
            </p:cNvSpPr>
            <p:nvPr/>
          </p:nvSpPr>
          <p:spPr bwMode="auto">
            <a:xfrm>
              <a:off x="2392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69" name="Line 313"/>
            <p:cNvSpPr>
              <a:spLocks noChangeShapeType="1"/>
            </p:cNvSpPr>
            <p:nvPr/>
          </p:nvSpPr>
          <p:spPr bwMode="auto">
            <a:xfrm>
              <a:off x="2415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70" name="Line 314"/>
            <p:cNvSpPr>
              <a:spLocks noChangeShapeType="1"/>
            </p:cNvSpPr>
            <p:nvPr/>
          </p:nvSpPr>
          <p:spPr bwMode="auto">
            <a:xfrm>
              <a:off x="2438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71" name="Line 315"/>
            <p:cNvSpPr>
              <a:spLocks noChangeShapeType="1"/>
            </p:cNvSpPr>
            <p:nvPr/>
          </p:nvSpPr>
          <p:spPr bwMode="auto">
            <a:xfrm>
              <a:off x="2461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72" name="Line 316"/>
            <p:cNvSpPr>
              <a:spLocks noChangeShapeType="1"/>
            </p:cNvSpPr>
            <p:nvPr/>
          </p:nvSpPr>
          <p:spPr bwMode="auto">
            <a:xfrm>
              <a:off x="2484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73" name="Line 317"/>
            <p:cNvSpPr>
              <a:spLocks noChangeShapeType="1"/>
            </p:cNvSpPr>
            <p:nvPr/>
          </p:nvSpPr>
          <p:spPr bwMode="auto">
            <a:xfrm>
              <a:off x="2507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74" name="Line 318"/>
            <p:cNvSpPr>
              <a:spLocks noChangeShapeType="1"/>
            </p:cNvSpPr>
            <p:nvPr/>
          </p:nvSpPr>
          <p:spPr bwMode="auto">
            <a:xfrm>
              <a:off x="2530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75" name="Line 319"/>
            <p:cNvSpPr>
              <a:spLocks noChangeShapeType="1"/>
            </p:cNvSpPr>
            <p:nvPr/>
          </p:nvSpPr>
          <p:spPr bwMode="auto">
            <a:xfrm>
              <a:off x="255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76" name="Line 320"/>
            <p:cNvSpPr>
              <a:spLocks noChangeShapeType="1"/>
            </p:cNvSpPr>
            <p:nvPr/>
          </p:nvSpPr>
          <p:spPr bwMode="auto">
            <a:xfrm>
              <a:off x="257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77" name="Line 321"/>
            <p:cNvSpPr>
              <a:spLocks noChangeShapeType="1"/>
            </p:cNvSpPr>
            <p:nvPr/>
          </p:nvSpPr>
          <p:spPr bwMode="auto">
            <a:xfrm>
              <a:off x="259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78" name="Line 322"/>
            <p:cNvSpPr>
              <a:spLocks noChangeShapeType="1"/>
            </p:cNvSpPr>
            <p:nvPr/>
          </p:nvSpPr>
          <p:spPr bwMode="auto">
            <a:xfrm>
              <a:off x="2622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79" name="Line 323"/>
            <p:cNvSpPr>
              <a:spLocks noChangeShapeType="1"/>
            </p:cNvSpPr>
            <p:nvPr/>
          </p:nvSpPr>
          <p:spPr bwMode="auto">
            <a:xfrm>
              <a:off x="2645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80" name="Line 324"/>
            <p:cNvSpPr>
              <a:spLocks noChangeShapeType="1"/>
            </p:cNvSpPr>
            <p:nvPr/>
          </p:nvSpPr>
          <p:spPr bwMode="auto">
            <a:xfrm>
              <a:off x="2668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81" name="Line 325"/>
            <p:cNvSpPr>
              <a:spLocks noChangeShapeType="1"/>
            </p:cNvSpPr>
            <p:nvPr/>
          </p:nvSpPr>
          <p:spPr bwMode="auto">
            <a:xfrm>
              <a:off x="2691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82" name="Line 326"/>
            <p:cNvSpPr>
              <a:spLocks noChangeShapeType="1"/>
            </p:cNvSpPr>
            <p:nvPr/>
          </p:nvSpPr>
          <p:spPr bwMode="auto">
            <a:xfrm>
              <a:off x="2714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83" name="Line 327"/>
            <p:cNvSpPr>
              <a:spLocks noChangeShapeType="1"/>
            </p:cNvSpPr>
            <p:nvPr/>
          </p:nvSpPr>
          <p:spPr bwMode="auto">
            <a:xfrm>
              <a:off x="2737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84" name="Line 328"/>
            <p:cNvSpPr>
              <a:spLocks noChangeShapeType="1"/>
            </p:cNvSpPr>
            <p:nvPr/>
          </p:nvSpPr>
          <p:spPr bwMode="auto">
            <a:xfrm>
              <a:off x="2760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85" name="Line 329"/>
            <p:cNvSpPr>
              <a:spLocks noChangeShapeType="1"/>
            </p:cNvSpPr>
            <p:nvPr/>
          </p:nvSpPr>
          <p:spPr bwMode="auto">
            <a:xfrm>
              <a:off x="278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86" name="Line 330"/>
            <p:cNvSpPr>
              <a:spLocks noChangeShapeType="1"/>
            </p:cNvSpPr>
            <p:nvPr/>
          </p:nvSpPr>
          <p:spPr bwMode="auto">
            <a:xfrm>
              <a:off x="280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87" name="Line 331"/>
            <p:cNvSpPr>
              <a:spLocks noChangeShapeType="1"/>
            </p:cNvSpPr>
            <p:nvPr/>
          </p:nvSpPr>
          <p:spPr bwMode="auto">
            <a:xfrm>
              <a:off x="282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88" name="Line 332"/>
            <p:cNvSpPr>
              <a:spLocks noChangeShapeType="1"/>
            </p:cNvSpPr>
            <p:nvPr/>
          </p:nvSpPr>
          <p:spPr bwMode="auto">
            <a:xfrm>
              <a:off x="285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89" name="Line 333"/>
            <p:cNvSpPr>
              <a:spLocks noChangeShapeType="1"/>
            </p:cNvSpPr>
            <p:nvPr/>
          </p:nvSpPr>
          <p:spPr bwMode="auto">
            <a:xfrm>
              <a:off x="287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90" name="Line 334"/>
            <p:cNvSpPr>
              <a:spLocks noChangeShapeType="1"/>
            </p:cNvSpPr>
            <p:nvPr/>
          </p:nvSpPr>
          <p:spPr bwMode="auto">
            <a:xfrm>
              <a:off x="289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91" name="Line 335"/>
            <p:cNvSpPr>
              <a:spLocks noChangeShapeType="1"/>
            </p:cNvSpPr>
            <p:nvPr/>
          </p:nvSpPr>
          <p:spPr bwMode="auto">
            <a:xfrm>
              <a:off x="292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92" name="Line 336"/>
            <p:cNvSpPr>
              <a:spLocks noChangeShapeType="1"/>
            </p:cNvSpPr>
            <p:nvPr/>
          </p:nvSpPr>
          <p:spPr bwMode="auto">
            <a:xfrm>
              <a:off x="2945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93" name="Line 337"/>
            <p:cNvSpPr>
              <a:spLocks noChangeShapeType="1"/>
            </p:cNvSpPr>
            <p:nvPr/>
          </p:nvSpPr>
          <p:spPr bwMode="auto">
            <a:xfrm>
              <a:off x="2968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94" name="Line 338"/>
            <p:cNvSpPr>
              <a:spLocks noChangeShapeType="1"/>
            </p:cNvSpPr>
            <p:nvPr/>
          </p:nvSpPr>
          <p:spPr bwMode="auto">
            <a:xfrm>
              <a:off x="2991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95" name="Line 339"/>
            <p:cNvSpPr>
              <a:spLocks noChangeShapeType="1"/>
            </p:cNvSpPr>
            <p:nvPr/>
          </p:nvSpPr>
          <p:spPr bwMode="auto">
            <a:xfrm>
              <a:off x="3014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96" name="Line 340"/>
            <p:cNvSpPr>
              <a:spLocks noChangeShapeType="1"/>
            </p:cNvSpPr>
            <p:nvPr/>
          </p:nvSpPr>
          <p:spPr bwMode="auto">
            <a:xfrm>
              <a:off x="3037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97" name="Line 341"/>
            <p:cNvSpPr>
              <a:spLocks noChangeShapeType="1"/>
            </p:cNvSpPr>
            <p:nvPr/>
          </p:nvSpPr>
          <p:spPr bwMode="auto">
            <a:xfrm>
              <a:off x="306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98" name="Line 342"/>
            <p:cNvSpPr>
              <a:spLocks noChangeShapeType="1"/>
            </p:cNvSpPr>
            <p:nvPr/>
          </p:nvSpPr>
          <p:spPr bwMode="auto">
            <a:xfrm>
              <a:off x="308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799" name="Line 343"/>
            <p:cNvSpPr>
              <a:spLocks noChangeShapeType="1"/>
            </p:cNvSpPr>
            <p:nvPr/>
          </p:nvSpPr>
          <p:spPr bwMode="auto">
            <a:xfrm>
              <a:off x="310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00" name="Line 344"/>
            <p:cNvSpPr>
              <a:spLocks noChangeShapeType="1"/>
            </p:cNvSpPr>
            <p:nvPr/>
          </p:nvSpPr>
          <p:spPr bwMode="auto">
            <a:xfrm>
              <a:off x="312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01" name="Line 345"/>
            <p:cNvSpPr>
              <a:spLocks noChangeShapeType="1"/>
            </p:cNvSpPr>
            <p:nvPr/>
          </p:nvSpPr>
          <p:spPr bwMode="auto">
            <a:xfrm>
              <a:off x="315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02" name="Line 346"/>
            <p:cNvSpPr>
              <a:spLocks noChangeShapeType="1"/>
            </p:cNvSpPr>
            <p:nvPr/>
          </p:nvSpPr>
          <p:spPr bwMode="auto">
            <a:xfrm>
              <a:off x="3175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03" name="Line 347"/>
            <p:cNvSpPr>
              <a:spLocks noChangeShapeType="1"/>
            </p:cNvSpPr>
            <p:nvPr/>
          </p:nvSpPr>
          <p:spPr bwMode="auto">
            <a:xfrm>
              <a:off x="3198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04" name="Line 348"/>
            <p:cNvSpPr>
              <a:spLocks noChangeShapeType="1"/>
            </p:cNvSpPr>
            <p:nvPr/>
          </p:nvSpPr>
          <p:spPr bwMode="auto">
            <a:xfrm>
              <a:off x="3221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05" name="Line 349"/>
            <p:cNvSpPr>
              <a:spLocks noChangeShapeType="1"/>
            </p:cNvSpPr>
            <p:nvPr/>
          </p:nvSpPr>
          <p:spPr bwMode="auto">
            <a:xfrm>
              <a:off x="3244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06" name="Line 350"/>
            <p:cNvSpPr>
              <a:spLocks noChangeShapeType="1"/>
            </p:cNvSpPr>
            <p:nvPr/>
          </p:nvSpPr>
          <p:spPr bwMode="auto">
            <a:xfrm>
              <a:off x="3267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07" name="Line 351"/>
            <p:cNvSpPr>
              <a:spLocks noChangeShapeType="1"/>
            </p:cNvSpPr>
            <p:nvPr/>
          </p:nvSpPr>
          <p:spPr bwMode="auto">
            <a:xfrm>
              <a:off x="329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08" name="Line 352"/>
            <p:cNvSpPr>
              <a:spLocks noChangeShapeType="1"/>
            </p:cNvSpPr>
            <p:nvPr/>
          </p:nvSpPr>
          <p:spPr bwMode="auto">
            <a:xfrm>
              <a:off x="331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09" name="Line 353"/>
            <p:cNvSpPr>
              <a:spLocks noChangeShapeType="1"/>
            </p:cNvSpPr>
            <p:nvPr/>
          </p:nvSpPr>
          <p:spPr bwMode="auto">
            <a:xfrm>
              <a:off x="333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10" name="Line 354"/>
            <p:cNvSpPr>
              <a:spLocks noChangeShapeType="1"/>
            </p:cNvSpPr>
            <p:nvPr/>
          </p:nvSpPr>
          <p:spPr bwMode="auto">
            <a:xfrm>
              <a:off x="335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11" name="Line 355"/>
            <p:cNvSpPr>
              <a:spLocks noChangeShapeType="1"/>
            </p:cNvSpPr>
            <p:nvPr/>
          </p:nvSpPr>
          <p:spPr bwMode="auto">
            <a:xfrm>
              <a:off x="3382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12" name="Line 356"/>
            <p:cNvSpPr>
              <a:spLocks noChangeShapeType="1"/>
            </p:cNvSpPr>
            <p:nvPr/>
          </p:nvSpPr>
          <p:spPr bwMode="auto">
            <a:xfrm>
              <a:off x="3405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13" name="Line 357"/>
            <p:cNvSpPr>
              <a:spLocks noChangeShapeType="1"/>
            </p:cNvSpPr>
            <p:nvPr/>
          </p:nvSpPr>
          <p:spPr bwMode="auto">
            <a:xfrm>
              <a:off x="3428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14" name="Line 358"/>
            <p:cNvSpPr>
              <a:spLocks noChangeShapeType="1"/>
            </p:cNvSpPr>
            <p:nvPr/>
          </p:nvSpPr>
          <p:spPr bwMode="auto">
            <a:xfrm>
              <a:off x="3451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15" name="Line 359"/>
            <p:cNvSpPr>
              <a:spLocks noChangeShapeType="1"/>
            </p:cNvSpPr>
            <p:nvPr/>
          </p:nvSpPr>
          <p:spPr bwMode="auto">
            <a:xfrm>
              <a:off x="3474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16" name="Line 360"/>
            <p:cNvSpPr>
              <a:spLocks noChangeShapeType="1"/>
            </p:cNvSpPr>
            <p:nvPr/>
          </p:nvSpPr>
          <p:spPr bwMode="auto">
            <a:xfrm>
              <a:off x="3497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17" name="Line 361"/>
            <p:cNvSpPr>
              <a:spLocks noChangeShapeType="1"/>
            </p:cNvSpPr>
            <p:nvPr/>
          </p:nvSpPr>
          <p:spPr bwMode="auto">
            <a:xfrm>
              <a:off x="3520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18" name="Line 362"/>
            <p:cNvSpPr>
              <a:spLocks noChangeShapeType="1"/>
            </p:cNvSpPr>
            <p:nvPr/>
          </p:nvSpPr>
          <p:spPr bwMode="auto">
            <a:xfrm>
              <a:off x="354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19" name="Line 363"/>
            <p:cNvSpPr>
              <a:spLocks noChangeShapeType="1"/>
            </p:cNvSpPr>
            <p:nvPr/>
          </p:nvSpPr>
          <p:spPr bwMode="auto">
            <a:xfrm>
              <a:off x="356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20" name="Line 364"/>
            <p:cNvSpPr>
              <a:spLocks noChangeShapeType="1"/>
            </p:cNvSpPr>
            <p:nvPr/>
          </p:nvSpPr>
          <p:spPr bwMode="auto">
            <a:xfrm>
              <a:off x="358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21" name="Line 365"/>
            <p:cNvSpPr>
              <a:spLocks noChangeShapeType="1"/>
            </p:cNvSpPr>
            <p:nvPr/>
          </p:nvSpPr>
          <p:spPr bwMode="auto">
            <a:xfrm>
              <a:off x="3612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22" name="Line 366"/>
            <p:cNvSpPr>
              <a:spLocks noChangeShapeType="1"/>
            </p:cNvSpPr>
            <p:nvPr/>
          </p:nvSpPr>
          <p:spPr bwMode="auto">
            <a:xfrm>
              <a:off x="3635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23" name="Line 367"/>
            <p:cNvSpPr>
              <a:spLocks noChangeShapeType="1"/>
            </p:cNvSpPr>
            <p:nvPr/>
          </p:nvSpPr>
          <p:spPr bwMode="auto">
            <a:xfrm>
              <a:off x="3658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24" name="Line 368"/>
            <p:cNvSpPr>
              <a:spLocks noChangeShapeType="1"/>
            </p:cNvSpPr>
            <p:nvPr/>
          </p:nvSpPr>
          <p:spPr bwMode="auto">
            <a:xfrm>
              <a:off x="3681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25" name="Line 369"/>
            <p:cNvSpPr>
              <a:spLocks noChangeShapeType="1"/>
            </p:cNvSpPr>
            <p:nvPr/>
          </p:nvSpPr>
          <p:spPr bwMode="auto">
            <a:xfrm>
              <a:off x="3704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26" name="Line 370"/>
            <p:cNvSpPr>
              <a:spLocks noChangeShapeType="1"/>
            </p:cNvSpPr>
            <p:nvPr/>
          </p:nvSpPr>
          <p:spPr bwMode="auto">
            <a:xfrm>
              <a:off x="3727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27" name="Line 371"/>
            <p:cNvSpPr>
              <a:spLocks noChangeShapeType="1"/>
            </p:cNvSpPr>
            <p:nvPr/>
          </p:nvSpPr>
          <p:spPr bwMode="auto">
            <a:xfrm>
              <a:off x="3750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28" name="Line 372"/>
            <p:cNvSpPr>
              <a:spLocks noChangeShapeType="1"/>
            </p:cNvSpPr>
            <p:nvPr/>
          </p:nvSpPr>
          <p:spPr bwMode="auto">
            <a:xfrm>
              <a:off x="377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29" name="Line 373"/>
            <p:cNvSpPr>
              <a:spLocks noChangeShapeType="1"/>
            </p:cNvSpPr>
            <p:nvPr/>
          </p:nvSpPr>
          <p:spPr bwMode="auto">
            <a:xfrm>
              <a:off x="379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30" name="Line 374"/>
            <p:cNvSpPr>
              <a:spLocks noChangeShapeType="1"/>
            </p:cNvSpPr>
            <p:nvPr/>
          </p:nvSpPr>
          <p:spPr bwMode="auto">
            <a:xfrm>
              <a:off x="382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31" name="Line 375"/>
            <p:cNvSpPr>
              <a:spLocks noChangeShapeType="1"/>
            </p:cNvSpPr>
            <p:nvPr/>
          </p:nvSpPr>
          <p:spPr bwMode="auto">
            <a:xfrm>
              <a:off x="384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32" name="Line 376"/>
            <p:cNvSpPr>
              <a:spLocks noChangeShapeType="1"/>
            </p:cNvSpPr>
            <p:nvPr/>
          </p:nvSpPr>
          <p:spPr bwMode="auto">
            <a:xfrm>
              <a:off x="386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33" name="Line 377"/>
            <p:cNvSpPr>
              <a:spLocks noChangeShapeType="1"/>
            </p:cNvSpPr>
            <p:nvPr/>
          </p:nvSpPr>
          <p:spPr bwMode="auto">
            <a:xfrm>
              <a:off x="388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34" name="Line 378"/>
            <p:cNvSpPr>
              <a:spLocks noChangeShapeType="1"/>
            </p:cNvSpPr>
            <p:nvPr/>
          </p:nvSpPr>
          <p:spPr bwMode="auto">
            <a:xfrm>
              <a:off x="391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35" name="Line 379"/>
            <p:cNvSpPr>
              <a:spLocks noChangeShapeType="1"/>
            </p:cNvSpPr>
            <p:nvPr/>
          </p:nvSpPr>
          <p:spPr bwMode="auto">
            <a:xfrm>
              <a:off x="3935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36" name="Line 380"/>
            <p:cNvSpPr>
              <a:spLocks noChangeShapeType="1"/>
            </p:cNvSpPr>
            <p:nvPr/>
          </p:nvSpPr>
          <p:spPr bwMode="auto">
            <a:xfrm>
              <a:off x="3958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37" name="Line 381"/>
            <p:cNvSpPr>
              <a:spLocks noChangeShapeType="1"/>
            </p:cNvSpPr>
            <p:nvPr/>
          </p:nvSpPr>
          <p:spPr bwMode="auto">
            <a:xfrm>
              <a:off x="3981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38" name="Line 382"/>
            <p:cNvSpPr>
              <a:spLocks noChangeShapeType="1"/>
            </p:cNvSpPr>
            <p:nvPr/>
          </p:nvSpPr>
          <p:spPr bwMode="auto">
            <a:xfrm>
              <a:off x="4004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39" name="Line 383"/>
            <p:cNvSpPr>
              <a:spLocks noChangeShapeType="1"/>
            </p:cNvSpPr>
            <p:nvPr/>
          </p:nvSpPr>
          <p:spPr bwMode="auto">
            <a:xfrm>
              <a:off x="4027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40" name="Line 384"/>
            <p:cNvSpPr>
              <a:spLocks noChangeShapeType="1"/>
            </p:cNvSpPr>
            <p:nvPr/>
          </p:nvSpPr>
          <p:spPr bwMode="auto">
            <a:xfrm>
              <a:off x="405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41" name="Line 385"/>
            <p:cNvSpPr>
              <a:spLocks noChangeShapeType="1"/>
            </p:cNvSpPr>
            <p:nvPr/>
          </p:nvSpPr>
          <p:spPr bwMode="auto">
            <a:xfrm>
              <a:off x="407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42" name="Line 386"/>
            <p:cNvSpPr>
              <a:spLocks noChangeShapeType="1"/>
            </p:cNvSpPr>
            <p:nvPr/>
          </p:nvSpPr>
          <p:spPr bwMode="auto">
            <a:xfrm>
              <a:off x="409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43" name="Line 387"/>
            <p:cNvSpPr>
              <a:spLocks noChangeShapeType="1"/>
            </p:cNvSpPr>
            <p:nvPr/>
          </p:nvSpPr>
          <p:spPr bwMode="auto">
            <a:xfrm>
              <a:off x="411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44" name="Line 388"/>
            <p:cNvSpPr>
              <a:spLocks noChangeShapeType="1"/>
            </p:cNvSpPr>
            <p:nvPr/>
          </p:nvSpPr>
          <p:spPr bwMode="auto">
            <a:xfrm>
              <a:off x="414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45" name="Line 389"/>
            <p:cNvSpPr>
              <a:spLocks noChangeShapeType="1"/>
            </p:cNvSpPr>
            <p:nvPr/>
          </p:nvSpPr>
          <p:spPr bwMode="auto">
            <a:xfrm>
              <a:off x="156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46" name="Line 390"/>
            <p:cNvSpPr>
              <a:spLocks noChangeShapeType="1"/>
            </p:cNvSpPr>
            <p:nvPr/>
          </p:nvSpPr>
          <p:spPr bwMode="auto">
            <a:xfrm>
              <a:off x="158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47" name="Line 391"/>
            <p:cNvSpPr>
              <a:spLocks noChangeShapeType="1"/>
            </p:cNvSpPr>
            <p:nvPr/>
          </p:nvSpPr>
          <p:spPr bwMode="auto">
            <a:xfrm>
              <a:off x="160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48" name="Line 392"/>
            <p:cNvSpPr>
              <a:spLocks noChangeShapeType="1"/>
            </p:cNvSpPr>
            <p:nvPr/>
          </p:nvSpPr>
          <p:spPr bwMode="auto">
            <a:xfrm>
              <a:off x="1632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49" name="Line 393"/>
            <p:cNvSpPr>
              <a:spLocks noChangeShapeType="1"/>
            </p:cNvSpPr>
            <p:nvPr/>
          </p:nvSpPr>
          <p:spPr bwMode="auto">
            <a:xfrm>
              <a:off x="1655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50" name="Line 394"/>
            <p:cNvSpPr>
              <a:spLocks noChangeShapeType="1"/>
            </p:cNvSpPr>
            <p:nvPr/>
          </p:nvSpPr>
          <p:spPr bwMode="auto">
            <a:xfrm>
              <a:off x="1678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51" name="Line 395"/>
            <p:cNvSpPr>
              <a:spLocks noChangeShapeType="1"/>
            </p:cNvSpPr>
            <p:nvPr/>
          </p:nvSpPr>
          <p:spPr bwMode="auto">
            <a:xfrm>
              <a:off x="1701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52" name="Line 396"/>
            <p:cNvSpPr>
              <a:spLocks noChangeShapeType="1"/>
            </p:cNvSpPr>
            <p:nvPr/>
          </p:nvSpPr>
          <p:spPr bwMode="auto">
            <a:xfrm>
              <a:off x="1724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53" name="Line 397"/>
            <p:cNvSpPr>
              <a:spLocks noChangeShapeType="1"/>
            </p:cNvSpPr>
            <p:nvPr/>
          </p:nvSpPr>
          <p:spPr bwMode="auto">
            <a:xfrm>
              <a:off x="1747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54" name="Line 398"/>
            <p:cNvSpPr>
              <a:spLocks noChangeShapeType="1"/>
            </p:cNvSpPr>
            <p:nvPr/>
          </p:nvSpPr>
          <p:spPr bwMode="auto">
            <a:xfrm>
              <a:off x="1770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55" name="Line 399"/>
            <p:cNvSpPr>
              <a:spLocks noChangeShapeType="1"/>
            </p:cNvSpPr>
            <p:nvPr/>
          </p:nvSpPr>
          <p:spPr bwMode="auto">
            <a:xfrm>
              <a:off x="179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56" name="Line 400"/>
            <p:cNvSpPr>
              <a:spLocks noChangeShapeType="1"/>
            </p:cNvSpPr>
            <p:nvPr/>
          </p:nvSpPr>
          <p:spPr bwMode="auto">
            <a:xfrm>
              <a:off x="181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57" name="Line 401"/>
            <p:cNvSpPr>
              <a:spLocks noChangeShapeType="1"/>
            </p:cNvSpPr>
            <p:nvPr/>
          </p:nvSpPr>
          <p:spPr bwMode="auto">
            <a:xfrm>
              <a:off x="183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58" name="Line 402"/>
            <p:cNvSpPr>
              <a:spLocks noChangeShapeType="1"/>
            </p:cNvSpPr>
            <p:nvPr/>
          </p:nvSpPr>
          <p:spPr bwMode="auto">
            <a:xfrm>
              <a:off x="186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59" name="Line 403"/>
            <p:cNvSpPr>
              <a:spLocks noChangeShapeType="1"/>
            </p:cNvSpPr>
            <p:nvPr/>
          </p:nvSpPr>
          <p:spPr bwMode="auto">
            <a:xfrm>
              <a:off x="188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60" name="Line 404"/>
            <p:cNvSpPr>
              <a:spLocks noChangeShapeType="1"/>
            </p:cNvSpPr>
            <p:nvPr/>
          </p:nvSpPr>
          <p:spPr bwMode="auto">
            <a:xfrm>
              <a:off x="190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61" name="Line 405"/>
            <p:cNvSpPr>
              <a:spLocks noChangeShapeType="1"/>
            </p:cNvSpPr>
            <p:nvPr/>
          </p:nvSpPr>
          <p:spPr bwMode="auto">
            <a:xfrm>
              <a:off x="193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62" name="Line 406"/>
            <p:cNvSpPr>
              <a:spLocks noChangeShapeType="1"/>
            </p:cNvSpPr>
            <p:nvPr/>
          </p:nvSpPr>
          <p:spPr bwMode="auto">
            <a:xfrm>
              <a:off x="1955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63" name="Line 407"/>
            <p:cNvSpPr>
              <a:spLocks noChangeShapeType="1"/>
            </p:cNvSpPr>
            <p:nvPr/>
          </p:nvSpPr>
          <p:spPr bwMode="auto">
            <a:xfrm>
              <a:off x="1978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64" name="Line 408"/>
            <p:cNvSpPr>
              <a:spLocks noChangeShapeType="1"/>
            </p:cNvSpPr>
            <p:nvPr/>
          </p:nvSpPr>
          <p:spPr bwMode="auto">
            <a:xfrm>
              <a:off x="2001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65" name="Line 409"/>
            <p:cNvSpPr>
              <a:spLocks noChangeShapeType="1"/>
            </p:cNvSpPr>
            <p:nvPr/>
          </p:nvSpPr>
          <p:spPr bwMode="auto">
            <a:xfrm>
              <a:off x="2024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66" name="Line 410"/>
            <p:cNvSpPr>
              <a:spLocks noChangeShapeType="1"/>
            </p:cNvSpPr>
            <p:nvPr/>
          </p:nvSpPr>
          <p:spPr bwMode="auto">
            <a:xfrm>
              <a:off x="2047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67" name="Line 411"/>
            <p:cNvSpPr>
              <a:spLocks noChangeShapeType="1"/>
            </p:cNvSpPr>
            <p:nvPr/>
          </p:nvSpPr>
          <p:spPr bwMode="auto">
            <a:xfrm>
              <a:off x="207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68" name="Line 412"/>
            <p:cNvSpPr>
              <a:spLocks noChangeShapeType="1"/>
            </p:cNvSpPr>
            <p:nvPr/>
          </p:nvSpPr>
          <p:spPr bwMode="auto">
            <a:xfrm>
              <a:off x="209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69" name="Line 413"/>
            <p:cNvSpPr>
              <a:spLocks noChangeShapeType="1"/>
            </p:cNvSpPr>
            <p:nvPr/>
          </p:nvSpPr>
          <p:spPr bwMode="auto">
            <a:xfrm>
              <a:off x="211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70" name="Line 414"/>
            <p:cNvSpPr>
              <a:spLocks noChangeShapeType="1"/>
            </p:cNvSpPr>
            <p:nvPr/>
          </p:nvSpPr>
          <p:spPr bwMode="auto">
            <a:xfrm>
              <a:off x="213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71" name="Line 415"/>
            <p:cNvSpPr>
              <a:spLocks noChangeShapeType="1"/>
            </p:cNvSpPr>
            <p:nvPr/>
          </p:nvSpPr>
          <p:spPr bwMode="auto">
            <a:xfrm>
              <a:off x="216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72" name="Line 416"/>
            <p:cNvSpPr>
              <a:spLocks noChangeShapeType="1"/>
            </p:cNvSpPr>
            <p:nvPr/>
          </p:nvSpPr>
          <p:spPr bwMode="auto">
            <a:xfrm>
              <a:off x="2185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73" name="Line 417"/>
            <p:cNvSpPr>
              <a:spLocks noChangeShapeType="1"/>
            </p:cNvSpPr>
            <p:nvPr/>
          </p:nvSpPr>
          <p:spPr bwMode="auto">
            <a:xfrm>
              <a:off x="2208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74" name="Line 418"/>
            <p:cNvSpPr>
              <a:spLocks noChangeShapeType="1"/>
            </p:cNvSpPr>
            <p:nvPr/>
          </p:nvSpPr>
          <p:spPr bwMode="auto">
            <a:xfrm>
              <a:off x="2231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75" name="Line 419"/>
            <p:cNvSpPr>
              <a:spLocks noChangeShapeType="1"/>
            </p:cNvSpPr>
            <p:nvPr/>
          </p:nvSpPr>
          <p:spPr bwMode="auto">
            <a:xfrm>
              <a:off x="2254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76" name="Line 420"/>
            <p:cNvSpPr>
              <a:spLocks noChangeShapeType="1"/>
            </p:cNvSpPr>
            <p:nvPr/>
          </p:nvSpPr>
          <p:spPr bwMode="auto">
            <a:xfrm>
              <a:off x="2277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77" name="Line 421"/>
            <p:cNvSpPr>
              <a:spLocks noChangeShapeType="1"/>
            </p:cNvSpPr>
            <p:nvPr/>
          </p:nvSpPr>
          <p:spPr bwMode="auto">
            <a:xfrm>
              <a:off x="230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78" name="Line 422"/>
            <p:cNvSpPr>
              <a:spLocks noChangeShapeType="1"/>
            </p:cNvSpPr>
            <p:nvPr/>
          </p:nvSpPr>
          <p:spPr bwMode="auto">
            <a:xfrm>
              <a:off x="232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79" name="Line 423"/>
            <p:cNvSpPr>
              <a:spLocks noChangeShapeType="1"/>
            </p:cNvSpPr>
            <p:nvPr/>
          </p:nvSpPr>
          <p:spPr bwMode="auto">
            <a:xfrm>
              <a:off x="234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80" name="Line 424"/>
            <p:cNvSpPr>
              <a:spLocks noChangeShapeType="1"/>
            </p:cNvSpPr>
            <p:nvPr/>
          </p:nvSpPr>
          <p:spPr bwMode="auto">
            <a:xfrm>
              <a:off x="236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81" name="Line 425"/>
            <p:cNvSpPr>
              <a:spLocks noChangeShapeType="1"/>
            </p:cNvSpPr>
            <p:nvPr/>
          </p:nvSpPr>
          <p:spPr bwMode="auto">
            <a:xfrm>
              <a:off x="2392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82" name="Line 426"/>
            <p:cNvSpPr>
              <a:spLocks noChangeShapeType="1"/>
            </p:cNvSpPr>
            <p:nvPr/>
          </p:nvSpPr>
          <p:spPr bwMode="auto">
            <a:xfrm>
              <a:off x="2415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83" name="Line 427"/>
            <p:cNvSpPr>
              <a:spLocks noChangeShapeType="1"/>
            </p:cNvSpPr>
            <p:nvPr/>
          </p:nvSpPr>
          <p:spPr bwMode="auto">
            <a:xfrm>
              <a:off x="2438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84" name="Line 428"/>
            <p:cNvSpPr>
              <a:spLocks noChangeShapeType="1"/>
            </p:cNvSpPr>
            <p:nvPr/>
          </p:nvSpPr>
          <p:spPr bwMode="auto">
            <a:xfrm>
              <a:off x="2461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85" name="Line 429"/>
            <p:cNvSpPr>
              <a:spLocks noChangeShapeType="1"/>
            </p:cNvSpPr>
            <p:nvPr/>
          </p:nvSpPr>
          <p:spPr bwMode="auto">
            <a:xfrm>
              <a:off x="2484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86" name="Line 430"/>
            <p:cNvSpPr>
              <a:spLocks noChangeShapeType="1"/>
            </p:cNvSpPr>
            <p:nvPr/>
          </p:nvSpPr>
          <p:spPr bwMode="auto">
            <a:xfrm>
              <a:off x="2507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87" name="Line 431"/>
            <p:cNvSpPr>
              <a:spLocks noChangeShapeType="1"/>
            </p:cNvSpPr>
            <p:nvPr/>
          </p:nvSpPr>
          <p:spPr bwMode="auto">
            <a:xfrm>
              <a:off x="2530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88" name="Line 432"/>
            <p:cNvSpPr>
              <a:spLocks noChangeShapeType="1"/>
            </p:cNvSpPr>
            <p:nvPr/>
          </p:nvSpPr>
          <p:spPr bwMode="auto">
            <a:xfrm>
              <a:off x="255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89" name="Line 433"/>
            <p:cNvSpPr>
              <a:spLocks noChangeShapeType="1"/>
            </p:cNvSpPr>
            <p:nvPr/>
          </p:nvSpPr>
          <p:spPr bwMode="auto">
            <a:xfrm>
              <a:off x="257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90" name="Line 434"/>
            <p:cNvSpPr>
              <a:spLocks noChangeShapeType="1"/>
            </p:cNvSpPr>
            <p:nvPr/>
          </p:nvSpPr>
          <p:spPr bwMode="auto">
            <a:xfrm>
              <a:off x="259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91" name="Line 435"/>
            <p:cNvSpPr>
              <a:spLocks noChangeShapeType="1"/>
            </p:cNvSpPr>
            <p:nvPr/>
          </p:nvSpPr>
          <p:spPr bwMode="auto">
            <a:xfrm>
              <a:off x="2622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92" name="Line 436"/>
            <p:cNvSpPr>
              <a:spLocks noChangeShapeType="1"/>
            </p:cNvSpPr>
            <p:nvPr/>
          </p:nvSpPr>
          <p:spPr bwMode="auto">
            <a:xfrm>
              <a:off x="2645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93" name="Line 437"/>
            <p:cNvSpPr>
              <a:spLocks noChangeShapeType="1"/>
            </p:cNvSpPr>
            <p:nvPr/>
          </p:nvSpPr>
          <p:spPr bwMode="auto">
            <a:xfrm>
              <a:off x="2668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94" name="Line 438"/>
            <p:cNvSpPr>
              <a:spLocks noChangeShapeType="1"/>
            </p:cNvSpPr>
            <p:nvPr/>
          </p:nvSpPr>
          <p:spPr bwMode="auto">
            <a:xfrm>
              <a:off x="2691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95" name="Line 439"/>
            <p:cNvSpPr>
              <a:spLocks noChangeShapeType="1"/>
            </p:cNvSpPr>
            <p:nvPr/>
          </p:nvSpPr>
          <p:spPr bwMode="auto">
            <a:xfrm>
              <a:off x="2714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96" name="Line 440"/>
            <p:cNvSpPr>
              <a:spLocks noChangeShapeType="1"/>
            </p:cNvSpPr>
            <p:nvPr/>
          </p:nvSpPr>
          <p:spPr bwMode="auto">
            <a:xfrm>
              <a:off x="2737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97" name="Line 441"/>
            <p:cNvSpPr>
              <a:spLocks noChangeShapeType="1"/>
            </p:cNvSpPr>
            <p:nvPr/>
          </p:nvSpPr>
          <p:spPr bwMode="auto">
            <a:xfrm>
              <a:off x="2760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98" name="Line 442"/>
            <p:cNvSpPr>
              <a:spLocks noChangeShapeType="1"/>
            </p:cNvSpPr>
            <p:nvPr/>
          </p:nvSpPr>
          <p:spPr bwMode="auto">
            <a:xfrm>
              <a:off x="278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899" name="Line 443"/>
            <p:cNvSpPr>
              <a:spLocks noChangeShapeType="1"/>
            </p:cNvSpPr>
            <p:nvPr/>
          </p:nvSpPr>
          <p:spPr bwMode="auto">
            <a:xfrm>
              <a:off x="280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00" name="Line 444"/>
            <p:cNvSpPr>
              <a:spLocks noChangeShapeType="1"/>
            </p:cNvSpPr>
            <p:nvPr/>
          </p:nvSpPr>
          <p:spPr bwMode="auto">
            <a:xfrm>
              <a:off x="282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01" name="Line 445"/>
            <p:cNvSpPr>
              <a:spLocks noChangeShapeType="1"/>
            </p:cNvSpPr>
            <p:nvPr/>
          </p:nvSpPr>
          <p:spPr bwMode="auto">
            <a:xfrm>
              <a:off x="285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02" name="Line 446"/>
            <p:cNvSpPr>
              <a:spLocks noChangeShapeType="1"/>
            </p:cNvSpPr>
            <p:nvPr/>
          </p:nvSpPr>
          <p:spPr bwMode="auto">
            <a:xfrm>
              <a:off x="287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03" name="Line 447"/>
            <p:cNvSpPr>
              <a:spLocks noChangeShapeType="1"/>
            </p:cNvSpPr>
            <p:nvPr/>
          </p:nvSpPr>
          <p:spPr bwMode="auto">
            <a:xfrm>
              <a:off x="289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04" name="Line 448"/>
            <p:cNvSpPr>
              <a:spLocks noChangeShapeType="1"/>
            </p:cNvSpPr>
            <p:nvPr/>
          </p:nvSpPr>
          <p:spPr bwMode="auto">
            <a:xfrm>
              <a:off x="292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05" name="Line 449"/>
            <p:cNvSpPr>
              <a:spLocks noChangeShapeType="1"/>
            </p:cNvSpPr>
            <p:nvPr/>
          </p:nvSpPr>
          <p:spPr bwMode="auto">
            <a:xfrm>
              <a:off x="2945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148107" name="Group 651"/>
          <p:cNvGrpSpPr>
            <a:grpSpLocks/>
          </p:cNvGrpSpPr>
          <p:nvPr/>
        </p:nvGrpSpPr>
        <p:grpSpPr bwMode="auto">
          <a:xfrm>
            <a:off x="2209800" y="4572000"/>
            <a:ext cx="4632325" cy="261938"/>
            <a:chOff x="1563" y="2606"/>
            <a:chExt cx="2590" cy="145"/>
          </a:xfrm>
        </p:grpSpPr>
        <p:sp>
          <p:nvSpPr>
            <p:cNvPr id="147907" name="Line 451"/>
            <p:cNvSpPr>
              <a:spLocks noChangeShapeType="1"/>
            </p:cNvSpPr>
            <p:nvPr/>
          </p:nvSpPr>
          <p:spPr bwMode="auto">
            <a:xfrm>
              <a:off x="2968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08" name="Line 452"/>
            <p:cNvSpPr>
              <a:spLocks noChangeShapeType="1"/>
            </p:cNvSpPr>
            <p:nvPr/>
          </p:nvSpPr>
          <p:spPr bwMode="auto">
            <a:xfrm>
              <a:off x="2991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09" name="Line 453"/>
            <p:cNvSpPr>
              <a:spLocks noChangeShapeType="1"/>
            </p:cNvSpPr>
            <p:nvPr/>
          </p:nvSpPr>
          <p:spPr bwMode="auto">
            <a:xfrm>
              <a:off x="3014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10" name="Line 454"/>
            <p:cNvSpPr>
              <a:spLocks noChangeShapeType="1"/>
            </p:cNvSpPr>
            <p:nvPr/>
          </p:nvSpPr>
          <p:spPr bwMode="auto">
            <a:xfrm>
              <a:off x="3037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11" name="Line 455"/>
            <p:cNvSpPr>
              <a:spLocks noChangeShapeType="1"/>
            </p:cNvSpPr>
            <p:nvPr/>
          </p:nvSpPr>
          <p:spPr bwMode="auto">
            <a:xfrm>
              <a:off x="306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12" name="Line 456"/>
            <p:cNvSpPr>
              <a:spLocks noChangeShapeType="1"/>
            </p:cNvSpPr>
            <p:nvPr/>
          </p:nvSpPr>
          <p:spPr bwMode="auto">
            <a:xfrm>
              <a:off x="308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13" name="Line 457"/>
            <p:cNvSpPr>
              <a:spLocks noChangeShapeType="1"/>
            </p:cNvSpPr>
            <p:nvPr/>
          </p:nvSpPr>
          <p:spPr bwMode="auto">
            <a:xfrm>
              <a:off x="310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14" name="Line 458"/>
            <p:cNvSpPr>
              <a:spLocks noChangeShapeType="1"/>
            </p:cNvSpPr>
            <p:nvPr/>
          </p:nvSpPr>
          <p:spPr bwMode="auto">
            <a:xfrm>
              <a:off x="312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15" name="Line 459"/>
            <p:cNvSpPr>
              <a:spLocks noChangeShapeType="1"/>
            </p:cNvSpPr>
            <p:nvPr/>
          </p:nvSpPr>
          <p:spPr bwMode="auto">
            <a:xfrm>
              <a:off x="315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16" name="Line 460"/>
            <p:cNvSpPr>
              <a:spLocks noChangeShapeType="1"/>
            </p:cNvSpPr>
            <p:nvPr/>
          </p:nvSpPr>
          <p:spPr bwMode="auto">
            <a:xfrm>
              <a:off x="3175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17" name="Line 461"/>
            <p:cNvSpPr>
              <a:spLocks noChangeShapeType="1"/>
            </p:cNvSpPr>
            <p:nvPr/>
          </p:nvSpPr>
          <p:spPr bwMode="auto">
            <a:xfrm>
              <a:off x="3198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18" name="Line 462"/>
            <p:cNvSpPr>
              <a:spLocks noChangeShapeType="1"/>
            </p:cNvSpPr>
            <p:nvPr/>
          </p:nvSpPr>
          <p:spPr bwMode="auto">
            <a:xfrm>
              <a:off x="3221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19" name="Line 463"/>
            <p:cNvSpPr>
              <a:spLocks noChangeShapeType="1"/>
            </p:cNvSpPr>
            <p:nvPr/>
          </p:nvSpPr>
          <p:spPr bwMode="auto">
            <a:xfrm>
              <a:off x="3244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20" name="Line 464"/>
            <p:cNvSpPr>
              <a:spLocks noChangeShapeType="1"/>
            </p:cNvSpPr>
            <p:nvPr/>
          </p:nvSpPr>
          <p:spPr bwMode="auto">
            <a:xfrm>
              <a:off x="3267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21" name="Line 465"/>
            <p:cNvSpPr>
              <a:spLocks noChangeShapeType="1"/>
            </p:cNvSpPr>
            <p:nvPr/>
          </p:nvSpPr>
          <p:spPr bwMode="auto">
            <a:xfrm>
              <a:off x="329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22" name="Line 466"/>
            <p:cNvSpPr>
              <a:spLocks noChangeShapeType="1"/>
            </p:cNvSpPr>
            <p:nvPr/>
          </p:nvSpPr>
          <p:spPr bwMode="auto">
            <a:xfrm>
              <a:off x="331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23" name="Line 467"/>
            <p:cNvSpPr>
              <a:spLocks noChangeShapeType="1"/>
            </p:cNvSpPr>
            <p:nvPr/>
          </p:nvSpPr>
          <p:spPr bwMode="auto">
            <a:xfrm>
              <a:off x="333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24" name="Line 468"/>
            <p:cNvSpPr>
              <a:spLocks noChangeShapeType="1"/>
            </p:cNvSpPr>
            <p:nvPr/>
          </p:nvSpPr>
          <p:spPr bwMode="auto">
            <a:xfrm>
              <a:off x="335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25" name="Line 469"/>
            <p:cNvSpPr>
              <a:spLocks noChangeShapeType="1"/>
            </p:cNvSpPr>
            <p:nvPr/>
          </p:nvSpPr>
          <p:spPr bwMode="auto">
            <a:xfrm>
              <a:off x="3382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26" name="Line 470"/>
            <p:cNvSpPr>
              <a:spLocks noChangeShapeType="1"/>
            </p:cNvSpPr>
            <p:nvPr/>
          </p:nvSpPr>
          <p:spPr bwMode="auto">
            <a:xfrm>
              <a:off x="3405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27" name="Line 471"/>
            <p:cNvSpPr>
              <a:spLocks noChangeShapeType="1"/>
            </p:cNvSpPr>
            <p:nvPr/>
          </p:nvSpPr>
          <p:spPr bwMode="auto">
            <a:xfrm>
              <a:off x="3428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28" name="Line 472"/>
            <p:cNvSpPr>
              <a:spLocks noChangeShapeType="1"/>
            </p:cNvSpPr>
            <p:nvPr/>
          </p:nvSpPr>
          <p:spPr bwMode="auto">
            <a:xfrm>
              <a:off x="3451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29" name="Line 473"/>
            <p:cNvSpPr>
              <a:spLocks noChangeShapeType="1"/>
            </p:cNvSpPr>
            <p:nvPr/>
          </p:nvSpPr>
          <p:spPr bwMode="auto">
            <a:xfrm>
              <a:off x="3474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30" name="Line 474"/>
            <p:cNvSpPr>
              <a:spLocks noChangeShapeType="1"/>
            </p:cNvSpPr>
            <p:nvPr/>
          </p:nvSpPr>
          <p:spPr bwMode="auto">
            <a:xfrm>
              <a:off x="3497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31" name="Line 475"/>
            <p:cNvSpPr>
              <a:spLocks noChangeShapeType="1"/>
            </p:cNvSpPr>
            <p:nvPr/>
          </p:nvSpPr>
          <p:spPr bwMode="auto">
            <a:xfrm>
              <a:off x="3520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32" name="Line 476"/>
            <p:cNvSpPr>
              <a:spLocks noChangeShapeType="1"/>
            </p:cNvSpPr>
            <p:nvPr/>
          </p:nvSpPr>
          <p:spPr bwMode="auto">
            <a:xfrm>
              <a:off x="354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33" name="Line 477"/>
            <p:cNvSpPr>
              <a:spLocks noChangeShapeType="1"/>
            </p:cNvSpPr>
            <p:nvPr/>
          </p:nvSpPr>
          <p:spPr bwMode="auto">
            <a:xfrm>
              <a:off x="356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34" name="Line 478"/>
            <p:cNvSpPr>
              <a:spLocks noChangeShapeType="1"/>
            </p:cNvSpPr>
            <p:nvPr/>
          </p:nvSpPr>
          <p:spPr bwMode="auto">
            <a:xfrm>
              <a:off x="358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35" name="Line 479"/>
            <p:cNvSpPr>
              <a:spLocks noChangeShapeType="1"/>
            </p:cNvSpPr>
            <p:nvPr/>
          </p:nvSpPr>
          <p:spPr bwMode="auto">
            <a:xfrm>
              <a:off x="3612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36" name="Line 480"/>
            <p:cNvSpPr>
              <a:spLocks noChangeShapeType="1"/>
            </p:cNvSpPr>
            <p:nvPr/>
          </p:nvSpPr>
          <p:spPr bwMode="auto">
            <a:xfrm>
              <a:off x="3635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37" name="Line 481"/>
            <p:cNvSpPr>
              <a:spLocks noChangeShapeType="1"/>
            </p:cNvSpPr>
            <p:nvPr/>
          </p:nvSpPr>
          <p:spPr bwMode="auto">
            <a:xfrm>
              <a:off x="3658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38" name="Line 482"/>
            <p:cNvSpPr>
              <a:spLocks noChangeShapeType="1"/>
            </p:cNvSpPr>
            <p:nvPr/>
          </p:nvSpPr>
          <p:spPr bwMode="auto">
            <a:xfrm>
              <a:off x="3681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39" name="Line 483"/>
            <p:cNvSpPr>
              <a:spLocks noChangeShapeType="1"/>
            </p:cNvSpPr>
            <p:nvPr/>
          </p:nvSpPr>
          <p:spPr bwMode="auto">
            <a:xfrm>
              <a:off x="3704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40" name="Line 484"/>
            <p:cNvSpPr>
              <a:spLocks noChangeShapeType="1"/>
            </p:cNvSpPr>
            <p:nvPr/>
          </p:nvSpPr>
          <p:spPr bwMode="auto">
            <a:xfrm>
              <a:off x="3727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41" name="Line 485"/>
            <p:cNvSpPr>
              <a:spLocks noChangeShapeType="1"/>
            </p:cNvSpPr>
            <p:nvPr/>
          </p:nvSpPr>
          <p:spPr bwMode="auto">
            <a:xfrm>
              <a:off x="3750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42" name="Line 486"/>
            <p:cNvSpPr>
              <a:spLocks noChangeShapeType="1"/>
            </p:cNvSpPr>
            <p:nvPr/>
          </p:nvSpPr>
          <p:spPr bwMode="auto">
            <a:xfrm>
              <a:off x="377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43" name="Line 487"/>
            <p:cNvSpPr>
              <a:spLocks noChangeShapeType="1"/>
            </p:cNvSpPr>
            <p:nvPr/>
          </p:nvSpPr>
          <p:spPr bwMode="auto">
            <a:xfrm>
              <a:off x="379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44" name="Line 488"/>
            <p:cNvSpPr>
              <a:spLocks noChangeShapeType="1"/>
            </p:cNvSpPr>
            <p:nvPr/>
          </p:nvSpPr>
          <p:spPr bwMode="auto">
            <a:xfrm>
              <a:off x="382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45" name="Line 489"/>
            <p:cNvSpPr>
              <a:spLocks noChangeShapeType="1"/>
            </p:cNvSpPr>
            <p:nvPr/>
          </p:nvSpPr>
          <p:spPr bwMode="auto">
            <a:xfrm>
              <a:off x="384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46" name="Line 490"/>
            <p:cNvSpPr>
              <a:spLocks noChangeShapeType="1"/>
            </p:cNvSpPr>
            <p:nvPr/>
          </p:nvSpPr>
          <p:spPr bwMode="auto">
            <a:xfrm>
              <a:off x="386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47" name="Line 491"/>
            <p:cNvSpPr>
              <a:spLocks noChangeShapeType="1"/>
            </p:cNvSpPr>
            <p:nvPr/>
          </p:nvSpPr>
          <p:spPr bwMode="auto">
            <a:xfrm>
              <a:off x="388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48" name="Line 492"/>
            <p:cNvSpPr>
              <a:spLocks noChangeShapeType="1"/>
            </p:cNvSpPr>
            <p:nvPr/>
          </p:nvSpPr>
          <p:spPr bwMode="auto">
            <a:xfrm>
              <a:off x="391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49" name="Line 493"/>
            <p:cNvSpPr>
              <a:spLocks noChangeShapeType="1"/>
            </p:cNvSpPr>
            <p:nvPr/>
          </p:nvSpPr>
          <p:spPr bwMode="auto">
            <a:xfrm>
              <a:off x="3935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50" name="Line 494"/>
            <p:cNvSpPr>
              <a:spLocks noChangeShapeType="1"/>
            </p:cNvSpPr>
            <p:nvPr/>
          </p:nvSpPr>
          <p:spPr bwMode="auto">
            <a:xfrm>
              <a:off x="3958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51" name="Line 495"/>
            <p:cNvSpPr>
              <a:spLocks noChangeShapeType="1"/>
            </p:cNvSpPr>
            <p:nvPr/>
          </p:nvSpPr>
          <p:spPr bwMode="auto">
            <a:xfrm>
              <a:off x="3981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52" name="Line 496"/>
            <p:cNvSpPr>
              <a:spLocks noChangeShapeType="1"/>
            </p:cNvSpPr>
            <p:nvPr/>
          </p:nvSpPr>
          <p:spPr bwMode="auto">
            <a:xfrm>
              <a:off x="4004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53" name="Line 497"/>
            <p:cNvSpPr>
              <a:spLocks noChangeShapeType="1"/>
            </p:cNvSpPr>
            <p:nvPr/>
          </p:nvSpPr>
          <p:spPr bwMode="auto">
            <a:xfrm>
              <a:off x="4027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54" name="Line 498"/>
            <p:cNvSpPr>
              <a:spLocks noChangeShapeType="1"/>
            </p:cNvSpPr>
            <p:nvPr/>
          </p:nvSpPr>
          <p:spPr bwMode="auto">
            <a:xfrm>
              <a:off x="405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55" name="Line 499"/>
            <p:cNvSpPr>
              <a:spLocks noChangeShapeType="1"/>
            </p:cNvSpPr>
            <p:nvPr/>
          </p:nvSpPr>
          <p:spPr bwMode="auto">
            <a:xfrm>
              <a:off x="407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56" name="Line 500"/>
            <p:cNvSpPr>
              <a:spLocks noChangeShapeType="1"/>
            </p:cNvSpPr>
            <p:nvPr/>
          </p:nvSpPr>
          <p:spPr bwMode="auto">
            <a:xfrm>
              <a:off x="409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57" name="Line 501"/>
            <p:cNvSpPr>
              <a:spLocks noChangeShapeType="1"/>
            </p:cNvSpPr>
            <p:nvPr/>
          </p:nvSpPr>
          <p:spPr bwMode="auto">
            <a:xfrm>
              <a:off x="411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58" name="Line 502"/>
            <p:cNvSpPr>
              <a:spLocks noChangeShapeType="1"/>
            </p:cNvSpPr>
            <p:nvPr/>
          </p:nvSpPr>
          <p:spPr bwMode="auto">
            <a:xfrm>
              <a:off x="414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59" name="Line 503"/>
            <p:cNvSpPr>
              <a:spLocks noChangeShapeType="1"/>
            </p:cNvSpPr>
            <p:nvPr/>
          </p:nvSpPr>
          <p:spPr bwMode="auto">
            <a:xfrm>
              <a:off x="156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60" name="Line 504"/>
            <p:cNvSpPr>
              <a:spLocks noChangeShapeType="1"/>
            </p:cNvSpPr>
            <p:nvPr/>
          </p:nvSpPr>
          <p:spPr bwMode="auto">
            <a:xfrm>
              <a:off x="158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61" name="Line 505"/>
            <p:cNvSpPr>
              <a:spLocks noChangeShapeType="1"/>
            </p:cNvSpPr>
            <p:nvPr/>
          </p:nvSpPr>
          <p:spPr bwMode="auto">
            <a:xfrm>
              <a:off x="160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62" name="Line 506"/>
            <p:cNvSpPr>
              <a:spLocks noChangeShapeType="1"/>
            </p:cNvSpPr>
            <p:nvPr/>
          </p:nvSpPr>
          <p:spPr bwMode="auto">
            <a:xfrm>
              <a:off x="1632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63" name="Line 507"/>
            <p:cNvSpPr>
              <a:spLocks noChangeShapeType="1"/>
            </p:cNvSpPr>
            <p:nvPr/>
          </p:nvSpPr>
          <p:spPr bwMode="auto">
            <a:xfrm>
              <a:off x="1655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64" name="Line 508"/>
            <p:cNvSpPr>
              <a:spLocks noChangeShapeType="1"/>
            </p:cNvSpPr>
            <p:nvPr/>
          </p:nvSpPr>
          <p:spPr bwMode="auto">
            <a:xfrm>
              <a:off x="1678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65" name="Line 509"/>
            <p:cNvSpPr>
              <a:spLocks noChangeShapeType="1"/>
            </p:cNvSpPr>
            <p:nvPr/>
          </p:nvSpPr>
          <p:spPr bwMode="auto">
            <a:xfrm>
              <a:off x="1701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66" name="Line 510"/>
            <p:cNvSpPr>
              <a:spLocks noChangeShapeType="1"/>
            </p:cNvSpPr>
            <p:nvPr/>
          </p:nvSpPr>
          <p:spPr bwMode="auto">
            <a:xfrm>
              <a:off x="1724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67" name="Line 511"/>
            <p:cNvSpPr>
              <a:spLocks noChangeShapeType="1"/>
            </p:cNvSpPr>
            <p:nvPr/>
          </p:nvSpPr>
          <p:spPr bwMode="auto">
            <a:xfrm>
              <a:off x="1747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68" name="Line 512"/>
            <p:cNvSpPr>
              <a:spLocks noChangeShapeType="1"/>
            </p:cNvSpPr>
            <p:nvPr/>
          </p:nvSpPr>
          <p:spPr bwMode="auto">
            <a:xfrm>
              <a:off x="1770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69" name="Line 513"/>
            <p:cNvSpPr>
              <a:spLocks noChangeShapeType="1"/>
            </p:cNvSpPr>
            <p:nvPr/>
          </p:nvSpPr>
          <p:spPr bwMode="auto">
            <a:xfrm>
              <a:off x="179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70" name="Line 514"/>
            <p:cNvSpPr>
              <a:spLocks noChangeShapeType="1"/>
            </p:cNvSpPr>
            <p:nvPr/>
          </p:nvSpPr>
          <p:spPr bwMode="auto">
            <a:xfrm>
              <a:off x="181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71" name="Line 515"/>
            <p:cNvSpPr>
              <a:spLocks noChangeShapeType="1"/>
            </p:cNvSpPr>
            <p:nvPr/>
          </p:nvSpPr>
          <p:spPr bwMode="auto">
            <a:xfrm>
              <a:off x="183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72" name="Line 516"/>
            <p:cNvSpPr>
              <a:spLocks noChangeShapeType="1"/>
            </p:cNvSpPr>
            <p:nvPr/>
          </p:nvSpPr>
          <p:spPr bwMode="auto">
            <a:xfrm>
              <a:off x="186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73" name="Line 517"/>
            <p:cNvSpPr>
              <a:spLocks noChangeShapeType="1"/>
            </p:cNvSpPr>
            <p:nvPr/>
          </p:nvSpPr>
          <p:spPr bwMode="auto">
            <a:xfrm>
              <a:off x="188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74" name="Line 518"/>
            <p:cNvSpPr>
              <a:spLocks noChangeShapeType="1"/>
            </p:cNvSpPr>
            <p:nvPr/>
          </p:nvSpPr>
          <p:spPr bwMode="auto">
            <a:xfrm>
              <a:off x="190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75" name="Line 519"/>
            <p:cNvSpPr>
              <a:spLocks noChangeShapeType="1"/>
            </p:cNvSpPr>
            <p:nvPr/>
          </p:nvSpPr>
          <p:spPr bwMode="auto">
            <a:xfrm>
              <a:off x="193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76" name="Line 520"/>
            <p:cNvSpPr>
              <a:spLocks noChangeShapeType="1"/>
            </p:cNvSpPr>
            <p:nvPr/>
          </p:nvSpPr>
          <p:spPr bwMode="auto">
            <a:xfrm>
              <a:off x="1955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77" name="Line 521"/>
            <p:cNvSpPr>
              <a:spLocks noChangeShapeType="1"/>
            </p:cNvSpPr>
            <p:nvPr/>
          </p:nvSpPr>
          <p:spPr bwMode="auto">
            <a:xfrm>
              <a:off x="1978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78" name="Line 522"/>
            <p:cNvSpPr>
              <a:spLocks noChangeShapeType="1"/>
            </p:cNvSpPr>
            <p:nvPr/>
          </p:nvSpPr>
          <p:spPr bwMode="auto">
            <a:xfrm>
              <a:off x="2001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79" name="Line 523"/>
            <p:cNvSpPr>
              <a:spLocks noChangeShapeType="1"/>
            </p:cNvSpPr>
            <p:nvPr/>
          </p:nvSpPr>
          <p:spPr bwMode="auto">
            <a:xfrm>
              <a:off x="2024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80" name="Line 524"/>
            <p:cNvSpPr>
              <a:spLocks noChangeShapeType="1"/>
            </p:cNvSpPr>
            <p:nvPr/>
          </p:nvSpPr>
          <p:spPr bwMode="auto">
            <a:xfrm>
              <a:off x="2047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81" name="Line 525"/>
            <p:cNvSpPr>
              <a:spLocks noChangeShapeType="1"/>
            </p:cNvSpPr>
            <p:nvPr/>
          </p:nvSpPr>
          <p:spPr bwMode="auto">
            <a:xfrm>
              <a:off x="207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82" name="Line 526"/>
            <p:cNvSpPr>
              <a:spLocks noChangeShapeType="1"/>
            </p:cNvSpPr>
            <p:nvPr/>
          </p:nvSpPr>
          <p:spPr bwMode="auto">
            <a:xfrm>
              <a:off x="209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83" name="Line 527"/>
            <p:cNvSpPr>
              <a:spLocks noChangeShapeType="1"/>
            </p:cNvSpPr>
            <p:nvPr/>
          </p:nvSpPr>
          <p:spPr bwMode="auto">
            <a:xfrm>
              <a:off x="211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84" name="Line 528"/>
            <p:cNvSpPr>
              <a:spLocks noChangeShapeType="1"/>
            </p:cNvSpPr>
            <p:nvPr/>
          </p:nvSpPr>
          <p:spPr bwMode="auto">
            <a:xfrm>
              <a:off x="213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85" name="Line 529"/>
            <p:cNvSpPr>
              <a:spLocks noChangeShapeType="1"/>
            </p:cNvSpPr>
            <p:nvPr/>
          </p:nvSpPr>
          <p:spPr bwMode="auto">
            <a:xfrm>
              <a:off x="216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86" name="Line 530"/>
            <p:cNvSpPr>
              <a:spLocks noChangeShapeType="1"/>
            </p:cNvSpPr>
            <p:nvPr/>
          </p:nvSpPr>
          <p:spPr bwMode="auto">
            <a:xfrm>
              <a:off x="2185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87" name="Line 531"/>
            <p:cNvSpPr>
              <a:spLocks noChangeShapeType="1"/>
            </p:cNvSpPr>
            <p:nvPr/>
          </p:nvSpPr>
          <p:spPr bwMode="auto">
            <a:xfrm>
              <a:off x="2208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88" name="Line 532"/>
            <p:cNvSpPr>
              <a:spLocks noChangeShapeType="1"/>
            </p:cNvSpPr>
            <p:nvPr/>
          </p:nvSpPr>
          <p:spPr bwMode="auto">
            <a:xfrm>
              <a:off x="2231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89" name="Line 533"/>
            <p:cNvSpPr>
              <a:spLocks noChangeShapeType="1"/>
            </p:cNvSpPr>
            <p:nvPr/>
          </p:nvSpPr>
          <p:spPr bwMode="auto">
            <a:xfrm>
              <a:off x="2254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90" name="Line 534"/>
            <p:cNvSpPr>
              <a:spLocks noChangeShapeType="1"/>
            </p:cNvSpPr>
            <p:nvPr/>
          </p:nvSpPr>
          <p:spPr bwMode="auto">
            <a:xfrm>
              <a:off x="2277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91" name="Line 535"/>
            <p:cNvSpPr>
              <a:spLocks noChangeShapeType="1"/>
            </p:cNvSpPr>
            <p:nvPr/>
          </p:nvSpPr>
          <p:spPr bwMode="auto">
            <a:xfrm>
              <a:off x="230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92" name="Line 536"/>
            <p:cNvSpPr>
              <a:spLocks noChangeShapeType="1"/>
            </p:cNvSpPr>
            <p:nvPr/>
          </p:nvSpPr>
          <p:spPr bwMode="auto">
            <a:xfrm>
              <a:off x="232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93" name="Line 537"/>
            <p:cNvSpPr>
              <a:spLocks noChangeShapeType="1"/>
            </p:cNvSpPr>
            <p:nvPr/>
          </p:nvSpPr>
          <p:spPr bwMode="auto">
            <a:xfrm>
              <a:off x="234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94" name="Line 538"/>
            <p:cNvSpPr>
              <a:spLocks noChangeShapeType="1"/>
            </p:cNvSpPr>
            <p:nvPr/>
          </p:nvSpPr>
          <p:spPr bwMode="auto">
            <a:xfrm>
              <a:off x="236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95" name="Line 539"/>
            <p:cNvSpPr>
              <a:spLocks noChangeShapeType="1"/>
            </p:cNvSpPr>
            <p:nvPr/>
          </p:nvSpPr>
          <p:spPr bwMode="auto">
            <a:xfrm>
              <a:off x="2392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96" name="Line 540"/>
            <p:cNvSpPr>
              <a:spLocks noChangeShapeType="1"/>
            </p:cNvSpPr>
            <p:nvPr/>
          </p:nvSpPr>
          <p:spPr bwMode="auto">
            <a:xfrm>
              <a:off x="2415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97" name="Line 541"/>
            <p:cNvSpPr>
              <a:spLocks noChangeShapeType="1"/>
            </p:cNvSpPr>
            <p:nvPr/>
          </p:nvSpPr>
          <p:spPr bwMode="auto">
            <a:xfrm>
              <a:off x="2438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98" name="Line 542"/>
            <p:cNvSpPr>
              <a:spLocks noChangeShapeType="1"/>
            </p:cNvSpPr>
            <p:nvPr/>
          </p:nvSpPr>
          <p:spPr bwMode="auto">
            <a:xfrm>
              <a:off x="2461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999" name="Line 543"/>
            <p:cNvSpPr>
              <a:spLocks noChangeShapeType="1"/>
            </p:cNvSpPr>
            <p:nvPr/>
          </p:nvSpPr>
          <p:spPr bwMode="auto">
            <a:xfrm>
              <a:off x="2484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00" name="Line 544"/>
            <p:cNvSpPr>
              <a:spLocks noChangeShapeType="1"/>
            </p:cNvSpPr>
            <p:nvPr/>
          </p:nvSpPr>
          <p:spPr bwMode="auto">
            <a:xfrm>
              <a:off x="2507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01" name="Line 545"/>
            <p:cNvSpPr>
              <a:spLocks noChangeShapeType="1"/>
            </p:cNvSpPr>
            <p:nvPr/>
          </p:nvSpPr>
          <p:spPr bwMode="auto">
            <a:xfrm>
              <a:off x="2530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02" name="Line 546"/>
            <p:cNvSpPr>
              <a:spLocks noChangeShapeType="1"/>
            </p:cNvSpPr>
            <p:nvPr/>
          </p:nvSpPr>
          <p:spPr bwMode="auto">
            <a:xfrm>
              <a:off x="255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03" name="Line 547"/>
            <p:cNvSpPr>
              <a:spLocks noChangeShapeType="1"/>
            </p:cNvSpPr>
            <p:nvPr/>
          </p:nvSpPr>
          <p:spPr bwMode="auto">
            <a:xfrm>
              <a:off x="257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04" name="Line 548"/>
            <p:cNvSpPr>
              <a:spLocks noChangeShapeType="1"/>
            </p:cNvSpPr>
            <p:nvPr/>
          </p:nvSpPr>
          <p:spPr bwMode="auto">
            <a:xfrm>
              <a:off x="259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05" name="Line 549"/>
            <p:cNvSpPr>
              <a:spLocks noChangeShapeType="1"/>
            </p:cNvSpPr>
            <p:nvPr/>
          </p:nvSpPr>
          <p:spPr bwMode="auto">
            <a:xfrm>
              <a:off x="2622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06" name="Line 550"/>
            <p:cNvSpPr>
              <a:spLocks noChangeShapeType="1"/>
            </p:cNvSpPr>
            <p:nvPr/>
          </p:nvSpPr>
          <p:spPr bwMode="auto">
            <a:xfrm>
              <a:off x="2645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07" name="Line 551"/>
            <p:cNvSpPr>
              <a:spLocks noChangeShapeType="1"/>
            </p:cNvSpPr>
            <p:nvPr/>
          </p:nvSpPr>
          <p:spPr bwMode="auto">
            <a:xfrm>
              <a:off x="2668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08" name="Line 552"/>
            <p:cNvSpPr>
              <a:spLocks noChangeShapeType="1"/>
            </p:cNvSpPr>
            <p:nvPr/>
          </p:nvSpPr>
          <p:spPr bwMode="auto">
            <a:xfrm>
              <a:off x="2691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09" name="Line 553"/>
            <p:cNvSpPr>
              <a:spLocks noChangeShapeType="1"/>
            </p:cNvSpPr>
            <p:nvPr/>
          </p:nvSpPr>
          <p:spPr bwMode="auto">
            <a:xfrm>
              <a:off x="2714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10" name="Line 554"/>
            <p:cNvSpPr>
              <a:spLocks noChangeShapeType="1"/>
            </p:cNvSpPr>
            <p:nvPr/>
          </p:nvSpPr>
          <p:spPr bwMode="auto">
            <a:xfrm>
              <a:off x="2737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11" name="Line 555"/>
            <p:cNvSpPr>
              <a:spLocks noChangeShapeType="1"/>
            </p:cNvSpPr>
            <p:nvPr/>
          </p:nvSpPr>
          <p:spPr bwMode="auto">
            <a:xfrm>
              <a:off x="2760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12" name="Line 556"/>
            <p:cNvSpPr>
              <a:spLocks noChangeShapeType="1"/>
            </p:cNvSpPr>
            <p:nvPr/>
          </p:nvSpPr>
          <p:spPr bwMode="auto">
            <a:xfrm>
              <a:off x="278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13" name="Line 557"/>
            <p:cNvSpPr>
              <a:spLocks noChangeShapeType="1"/>
            </p:cNvSpPr>
            <p:nvPr/>
          </p:nvSpPr>
          <p:spPr bwMode="auto">
            <a:xfrm>
              <a:off x="280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14" name="Line 558"/>
            <p:cNvSpPr>
              <a:spLocks noChangeShapeType="1"/>
            </p:cNvSpPr>
            <p:nvPr/>
          </p:nvSpPr>
          <p:spPr bwMode="auto">
            <a:xfrm>
              <a:off x="282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15" name="Line 559"/>
            <p:cNvSpPr>
              <a:spLocks noChangeShapeType="1"/>
            </p:cNvSpPr>
            <p:nvPr/>
          </p:nvSpPr>
          <p:spPr bwMode="auto">
            <a:xfrm>
              <a:off x="285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16" name="Line 560"/>
            <p:cNvSpPr>
              <a:spLocks noChangeShapeType="1"/>
            </p:cNvSpPr>
            <p:nvPr/>
          </p:nvSpPr>
          <p:spPr bwMode="auto">
            <a:xfrm>
              <a:off x="287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17" name="Line 561"/>
            <p:cNvSpPr>
              <a:spLocks noChangeShapeType="1"/>
            </p:cNvSpPr>
            <p:nvPr/>
          </p:nvSpPr>
          <p:spPr bwMode="auto">
            <a:xfrm>
              <a:off x="289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18" name="Line 562"/>
            <p:cNvSpPr>
              <a:spLocks noChangeShapeType="1"/>
            </p:cNvSpPr>
            <p:nvPr/>
          </p:nvSpPr>
          <p:spPr bwMode="auto">
            <a:xfrm>
              <a:off x="292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19" name="Line 563"/>
            <p:cNvSpPr>
              <a:spLocks noChangeShapeType="1"/>
            </p:cNvSpPr>
            <p:nvPr/>
          </p:nvSpPr>
          <p:spPr bwMode="auto">
            <a:xfrm>
              <a:off x="2945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20" name="Line 564"/>
            <p:cNvSpPr>
              <a:spLocks noChangeShapeType="1"/>
            </p:cNvSpPr>
            <p:nvPr/>
          </p:nvSpPr>
          <p:spPr bwMode="auto">
            <a:xfrm>
              <a:off x="2968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21" name="Line 565"/>
            <p:cNvSpPr>
              <a:spLocks noChangeShapeType="1"/>
            </p:cNvSpPr>
            <p:nvPr/>
          </p:nvSpPr>
          <p:spPr bwMode="auto">
            <a:xfrm>
              <a:off x="2991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22" name="Line 566"/>
            <p:cNvSpPr>
              <a:spLocks noChangeShapeType="1"/>
            </p:cNvSpPr>
            <p:nvPr/>
          </p:nvSpPr>
          <p:spPr bwMode="auto">
            <a:xfrm>
              <a:off x="3014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23" name="Line 567"/>
            <p:cNvSpPr>
              <a:spLocks noChangeShapeType="1"/>
            </p:cNvSpPr>
            <p:nvPr/>
          </p:nvSpPr>
          <p:spPr bwMode="auto">
            <a:xfrm>
              <a:off x="3037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24" name="Line 568"/>
            <p:cNvSpPr>
              <a:spLocks noChangeShapeType="1"/>
            </p:cNvSpPr>
            <p:nvPr/>
          </p:nvSpPr>
          <p:spPr bwMode="auto">
            <a:xfrm>
              <a:off x="306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25" name="Line 569"/>
            <p:cNvSpPr>
              <a:spLocks noChangeShapeType="1"/>
            </p:cNvSpPr>
            <p:nvPr/>
          </p:nvSpPr>
          <p:spPr bwMode="auto">
            <a:xfrm>
              <a:off x="308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26" name="Line 570"/>
            <p:cNvSpPr>
              <a:spLocks noChangeShapeType="1"/>
            </p:cNvSpPr>
            <p:nvPr/>
          </p:nvSpPr>
          <p:spPr bwMode="auto">
            <a:xfrm>
              <a:off x="310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27" name="Line 571"/>
            <p:cNvSpPr>
              <a:spLocks noChangeShapeType="1"/>
            </p:cNvSpPr>
            <p:nvPr/>
          </p:nvSpPr>
          <p:spPr bwMode="auto">
            <a:xfrm>
              <a:off x="312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28" name="Line 572"/>
            <p:cNvSpPr>
              <a:spLocks noChangeShapeType="1"/>
            </p:cNvSpPr>
            <p:nvPr/>
          </p:nvSpPr>
          <p:spPr bwMode="auto">
            <a:xfrm>
              <a:off x="315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29" name="Line 573"/>
            <p:cNvSpPr>
              <a:spLocks noChangeShapeType="1"/>
            </p:cNvSpPr>
            <p:nvPr/>
          </p:nvSpPr>
          <p:spPr bwMode="auto">
            <a:xfrm>
              <a:off x="3175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30" name="Line 574"/>
            <p:cNvSpPr>
              <a:spLocks noChangeShapeType="1"/>
            </p:cNvSpPr>
            <p:nvPr/>
          </p:nvSpPr>
          <p:spPr bwMode="auto">
            <a:xfrm>
              <a:off x="3198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31" name="Line 575"/>
            <p:cNvSpPr>
              <a:spLocks noChangeShapeType="1"/>
            </p:cNvSpPr>
            <p:nvPr/>
          </p:nvSpPr>
          <p:spPr bwMode="auto">
            <a:xfrm>
              <a:off x="3221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32" name="Line 576"/>
            <p:cNvSpPr>
              <a:spLocks noChangeShapeType="1"/>
            </p:cNvSpPr>
            <p:nvPr/>
          </p:nvSpPr>
          <p:spPr bwMode="auto">
            <a:xfrm>
              <a:off x="3244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33" name="Line 577"/>
            <p:cNvSpPr>
              <a:spLocks noChangeShapeType="1"/>
            </p:cNvSpPr>
            <p:nvPr/>
          </p:nvSpPr>
          <p:spPr bwMode="auto">
            <a:xfrm>
              <a:off x="3267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34" name="Line 578"/>
            <p:cNvSpPr>
              <a:spLocks noChangeShapeType="1"/>
            </p:cNvSpPr>
            <p:nvPr/>
          </p:nvSpPr>
          <p:spPr bwMode="auto">
            <a:xfrm>
              <a:off x="329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35" name="Line 579"/>
            <p:cNvSpPr>
              <a:spLocks noChangeShapeType="1"/>
            </p:cNvSpPr>
            <p:nvPr/>
          </p:nvSpPr>
          <p:spPr bwMode="auto">
            <a:xfrm>
              <a:off x="331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36" name="Line 580"/>
            <p:cNvSpPr>
              <a:spLocks noChangeShapeType="1"/>
            </p:cNvSpPr>
            <p:nvPr/>
          </p:nvSpPr>
          <p:spPr bwMode="auto">
            <a:xfrm>
              <a:off x="333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37" name="Line 581"/>
            <p:cNvSpPr>
              <a:spLocks noChangeShapeType="1"/>
            </p:cNvSpPr>
            <p:nvPr/>
          </p:nvSpPr>
          <p:spPr bwMode="auto">
            <a:xfrm>
              <a:off x="335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38" name="Line 582"/>
            <p:cNvSpPr>
              <a:spLocks noChangeShapeType="1"/>
            </p:cNvSpPr>
            <p:nvPr/>
          </p:nvSpPr>
          <p:spPr bwMode="auto">
            <a:xfrm>
              <a:off x="3382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39" name="Line 583"/>
            <p:cNvSpPr>
              <a:spLocks noChangeShapeType="1"/>
            </p:cNvSpPr>
            <p:nvPr/>
          </p:nvSpPr>
          <p:spPr bwMode="auto">
            <a:xfrm>
              <a:off x="3405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40" name="Line 584"/>
            <p:cNvSpPr>
              <a:spLocks noChangeShapeType="1"/>
            </p:cNvSpPr>
            <p:nvPr/>
          </p:nvSpPr>
          <p:spPr bwMode="auto">
            <a:xfrm>
              <a:off x="3428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41" name="Line 585"/>
            <p:cNvSpPr>
              <a:spLocks noChangeShapeType="1"/>
            </p:cNvSpPr>
            <p:nvPr/>
          </p:nvSpPr>
          <p:spPr bwMode="auto">
            <a:xfrm>
              <a:off x="3451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42" name="Line 586"/>
            <p:cNvSpPr>
              <a:spLocks noChangeShapeType="1"/>
            </p:cNvSpPr>
            <p:nvPr/>
          </p:nvSpPr>
          <p:spPr bwMode="auto">
            <a:xfrm>
              <a:off x="3474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43" name="Line 587"/>
            <p:cNvSpPr>
              <a:spLocks noChangeShapeType="1"/>
            </p:cNvSpPr>
            <p:nvPr/>
          </p:nvSpPr>
          <p:spPr bwMode="auto">
            <a:xfrm>
              <a:off x="3497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44" name="Line 588"/>
            <p:cNvSpPr>
              <a:spLocks noChangeShapeType="1"/>
            </p:cNvSpPr>
            <p:nvPr/>
          </p:nvSpPr>
          <p:spPr bwMode="auto">
            <a:xfrm>
              <a:off x="3520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45" name="Line 589"/>
            <p:cNvSpPr>
              <a:spLocks noChangeShapeType="1"/>
            </p:cNvSpPr>
            <p:nvPr/>
          </p:nvSpPr>
          <p:spPr bwMode="auto">
            <a:xfrm>
              <a:off x="354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46" name="Line 590"/>
            <p:cNvSpPr>
              <a:spLocks noChangeShapeType="1"/>
            </p:cNvSpPr>
            <p:nvPr/>
          </p:nvSpPr>
          <p:spPr bwMode="auto">
            <a:xfrm>
              <a:off x="356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47" name="Line 591"/>
            <p:cNvSpPr>
              <a:spLocks noChangeShapeType="1"/>
            </p:cNvSpPr>
            <p:nvPr/>
          </p:nvSpPr>
          <p:spPr bwMode="auto">
            <a:xfrm>
              <a:off x="358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48" name="Line 592"/>
            <p:cNvSpPr>
              <a:spLocks noChangeShapeType="1"/>
            </p:cNvSpPr>
            <p:nvPr/>
          </p:nvSpPr>
          <p:spPr bwMode="auto">
            <a:xfrm>
              <a:off x="3612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49" name="Line 593"/>
            <p:cNvSpPr>
              <a:spLocks noChangeShapeType="1"/>
            </p:cNvSpPr>
            <p:nvPr/>
          </p:nvSpPr>
          <p:spPr bwMode="auto">
            <a:xfrm>
              <a:off x="3635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50" name="Line 594"/>
            <p:cNvSpPr>
              <a:spLocks noChangeShapeType="1"/>
            </p:cNvSpPr>
            <p:nvPr/>
          </p:nvSpPr>
          <p:spPr bwMode="auto">
            <a:xfrm>
              <a:off x="3658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51" name="Line 595"/>
            <p:cNvSpPr>
              <a:spLocks noChangeShapeType="1"/>
            </p:cNvSpPr>
            <p:nvPr/>
          </p:nvSpPr>
          <p:spPr bwMode="auto">
            <a:xfrm>
              <a:off x="3681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52" name="Line 596"/>
            <p:cNvSpPr>
              <a:spLocks noChangeShapeType="1"/>
            </p:cNvSpPr>
            <p:nvPr/>
          </p:nvSpPr>
          <p:spPr bwMode="auto">
            <a:xfrm>
              <a:off x="3704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53" name="Line 597"/>
            <p:cNvSpPr>
              <a:spLocks noChangeShapeType="1"/>
            </p:cNvSpPr>
            <p:nvPr/>
          </p:nvSpPr>
          <p:spPr bwMode="auto">
            <a:xfrm>
              <a:off x="3727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54" name="Line 598"/>
            <p:cNvSpPr>
              <a:spLocks noChangeShapeType="1"/>
            </p:cNvSpPr>
            <p:nvPr/>
          </p:nvSpPr>
          <p:spPr bwMode="auto">
            <a:xfrm>
              <a:off x="3750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55" name="Line 599"/>
            <p:cNvSpPr>
              <a:spLocks noChangeShapeType="1"/>
            </p:cNvSpPr>
            <p:nvPr/>
          </p:nvSpPr>
          <p:spPr bwMode="auto">
            <a:xfrm>
              <a:off x="377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56" name="Line 600"/>
            <p:cNvSpPr>
              <a:spLocks noChangeShapeType="1"/>
            </p:cNvSpPr>
            <p:nvPr/>
          </p:nvSpPr>
          <p:spPr bwMode="auto">
            <a:xfrm>
              <a:off x="379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57" name="Line 601"/>
            <p:cNvSpPr>
              <a:spLocks noChangeShapeType="1"/>
            </p:cNvSpPr>
            <p:nvPr/>
          </p:nvSpPr>
          <p:spPr bwMode="auto">
            <a:xfrm>
              <a:off x="382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58" name="Line 602"/>
            <p:cNvSpPr>
              <a:spLocks noChangeShapeType="1"/>
            </p:cNvSpPr>
            <p:nvPr/>
          </p:nvSpPr>
          <p:spPr bwMode="auto">
            <a:xfrm>
              <a:off x="384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59" name="Line 603"/>
            <p:cNvSpPr>
              <a:spLocks noChangeShapeType="1"/>
            </p:cNvSpPr>
            <p:nvPr/>
          </p:nvSpPr>
          <p:spPr bwMode="auto">
            <a:xfrm>
              <a:off x="386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60" name="Line 604"/>
            <p:cNvSpPr>
              <a:spLocks noChangeShapeType="1"/>
            </p:cNvSpPr>
            <p:nvPr/>
          </p:nvSpPr>
          <p:spPr bwMode="auto">
            <a:xfrm>
              <a:off x="388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61" name="Line 605"/>
            <p:cNvSpPr>
              <a:spLocks noChangeShapeType="1"/>
            </p:cNvSpPr>
            <p:nvPr/>
          </p:nvSpPr>
          <p:spPr bwMode="auto">
            <a:xfrm>
              <a:off x="391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62" name="Line 606"/>
            <p:cNvSpPr>
              <a:spLocks noChangeShapeType="1"/>
            </p:cNvSpPr>
            <p:nvPr/>
          </p:nvSpPr>
          <p:spPr bwMode="auto">
            <a:xfrm>
              <a:off x="3935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63" name="Line 607"/>
            <p:cNvSpPr>
              <a:spLocks noChangeShapeType="1"/>
            </p:cNvSpPr>
            <p:nvPr/>
          </p:nvSpPr>
          <p:spPr bwMode="auto">
            <a:xfrm>
              <a:off x="3958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64" name="Line 608"/>
            <p:cNvSpPr>
              <a:spLocks noChangeShapeType="1"/>
            </p:cNvSpPr>
            <p:nvPr/>
          </p:nvSpPr>
          <p:spPr bwMode="auto">
            <a:xfrm>
              <a:off x="3981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65" name="Line 609"/>
            <p:cNvSpPr>
              <a:spLocks noChangeShapeType="1"/>
            </p:cNvSpPr>
            <p:nvPr/>
          </p:nvSpPr>
          <p:spPr bwMode="auto">
            <a:xfrm>
              <a:off x="4004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66" name="Line 610"/>
            <p:cNvSpPr>
              <a:spLocks noChangeShapeType="1"/>
            </p:cNvSpPr>
            <p:nvPr/>
          </p:nvSpPr>
          <p:spPr bwMode="auto">
            <a:xfrm>
              <a:off x="4027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67" name="Line 611"/>
            <p:cNvSpPr>
              <a:spLocks noChangeShapeType="1"/>
            </p:cNvSpPr>
            <p:nvPr/>
          </p:nvSpPr>
          <p:spPr bwMode="auto">
            <a:xfrm>
              <a:off x="405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68" name="Line 612"/>
            <p:cNvSpPr>
              <a:spLocks noChangeShapeType="1"/>
            </p:cNvSpPr>
            <p:nvPr/>
          </p:nvSpPr>
          <p:spPr bwMode="auto">
            <a:xfrm>
              <a:off x="407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69" name="Line 613"/>
            <p:cNvSpPr>
              <a:spLocks noChangeShapeType="1"/>
            </p:cNvSpPr>
            <p:nvPr/>
          </p:nvSpPr>
          <p:spPr bwMode="auto">
            <a:xfrm>
              <a:off x="409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70" name="Line 614"/>
            <p:cNvSpPr>
              <a:spLocks noChangeShapeType="1"/>
            </p:cNvSpPr>
            <p:nvPr/>
          </p:nvSpPr>
          <p:spPr bwMode="auto">
            <a:xfrm>
              <a:off x="411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71" name="Line 615"/>
            <p:cNvSpPr>
              <a:spLocks noChangeShapeType="1"/>
            </p:cNvSpPr>
            <p:nvPr/>
          </p:nvSpPr>
          <p:spPr bwMode="auto">
            <a:xfrm>
              <a:off x="414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72" name="Line 616"/>
            <p:cNvSpPr>
              <a:spLocks noChangeShapeType="1"/>
            </p:cNvSpPr>
            <p:nvPr/>
          </p:nvSpPr>
          <p:spPr bwMode="auto">
            <a:xfrm>
              <a:off x="1563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73" name="Line 617"/>
            <p:cNvSpPr>
              <a:spLocks noChangeShapeType="1"/>
            </p:cNvSpPr>
            <p:nvPr/>
          </p:nvSpPr>
          <p:spPr bwMode="auto">
            <a:xfrm>
              <a:off x="158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74" name="Line 618"/>
            <p:cNvSpPr>
              <a:spLocks noChangeShapeType="1"/>
            </p:cNvSpPr>
            <p:nvPr/>
          </p:nvSpPr>
          <p:spPr bwMode="auto">
            <a:xfrm>
              <a:off x="1609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75" name="Line 619"/>
            <p:cNvSpPr>
              <a:spLocks noChangeShapeType="1"/>
            </p:cNvSpPr>
            <p:nvPr/>
          </p:nvSpPr>
          <p:spPr bwMode="auto">
            <a:xfrm>
              <a:off x="1632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76" name="Line 620"/>
            <p:cNvSpPr>
              <a:spLocks noChangeShapeType="1"/>
            </p:cNvSpPr>
            <p:nvPr/>
          </p:nvSpPr>
          <p:spPr bwMode="auto">
            <a:xfrm>
              <a:off x="1655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77" name="Line 621"/>
            <p:cNvSpPr>
              <a:spLocks noChangeShapeType="1"/>
            </p:cNvSpPr>
            <p:nvPr/>
          </p:nvSpPr>
          <p:spPr bwMode="auto">
            <a:xfrm>
              <a:off x="1678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78" name="Line 622"/>
            <p:cNvSpPr>
              <a:spLocks noChangeShapeType="1"/>
            </p:cNvSpPr>
            <p:nvPr/>
          </p:nvSpPr>
          <p:spPr bwMode="auto">
            <a:xfrm>
              <a:off x="1701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79" name="Line 623"/>
            <p:cNvSpPr>
              <a:spLocks noChangeShapeType="1"/>
            </p:cNvSpPr>
            <p:nvPr/>
          </p:nvSpPr>
          <p:spPr bwMode="auto">
            <a:xfrm>
              <a:off x="1724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80" name="Line 624"/>
            <p:cNvSpPr>
              <a:spLocks noChangeShapeType="1"/>
            </p:cNvSpPr>
            <p:nvPr/>
          </p:nvSpPr>
          <p:spPr bwMode="auto">
            <a:xfrm>
              <a:off x="1747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81" name="Line 625"/>
            <p:cNvSpPr>
              <a:spLocks noChangeShapeType="1"/>
            </p:cNvSpPr>
            <p:nvPr/>
          </p:nvSpPr>
          <p:spPr bwMode="auto">
            <a:xfrm>
              <a:off x="1770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82" name="Line 626"/>
            <p:cNvSpPr>
              <a:spLocks noChangeShapeType="1"/>
            </p:cNvSpPr>
            <p:nvPr/>
          </p:nvSpPr>
          <p:spPr bwMode="auto">
            <a:xfrm>
              <a:off x="1793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83" name="Line 627"/>
            <p:cNvSpPr>
              <a:spLocks noChangeShapeType="1"/>
            </p:cNvSpPr>
            <p:nvPr/>
          </p:nvSpPr>
          <p:spPr bwMode="auto">
            <a:xfrm>
              <a:off x="181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84" name="Line 628"/>
            <p:cNvSpPr>
              <a:spLocks noChangeShapeType="1"/>
            </p:cNvSpPr>
            <p:nvPr/>
          </p:nvSpPr>
          <p:spPr bwMode="auto">
            <a:xfrm>
              <a:off x="1839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85" name="Line 629"/>
            <p:cNvSpPr>
              <a:spLocks noChangeShapeType="1"/>
            </p:cNvSpPr>
            <p:nvPr/>
          </p:nvSpPr>
          <p:spPr bwMode="auto">
            <a:xfrm>
              <a:off x="1863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86" name="Line 630"/>
            <p:cNvSpPr>
              <a:spLocks noChangeShapeType="1"/>
            </p:cNvSpPr>
            <p:nvPr/>
          </p:nvSpPr>
          <p:spPr bwMode="auto">
            <a:xfrm>
              <a:off x="1886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87" name="Line 631"/>
            <p:cNvSpPr>
              <a:spLocks noChangeShapeType="1"/>
            </p:cNvSpPr>
            <p:nvPr/>
          </p:nvSpPr>
          <p:spPr bwMode="auto">
            <a:xfrm>
              <a:off x="1909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88" name="Line 632"/>
            <p:cNvSpPr>
              <a:spLocks noChangeShapeType="1"/>
            </p:cNvSpPr>
            <p:nvPr/>
          </p:nvSpPr>
          <p:spPr bwMode="auto">
            <a:xfrm>
              <a:off x="1932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89" name="Line 633"/>
            <p:cNvSpPr>
              <a:spLocks noChangeShapeType="1"/>
            </p:cNvSpPr>
            <p:nvPr/>
          </p:nvSpPr>
          <p:spPr bwMode="auto">
            <a:xfrm>
              <a:off x="1955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90" name="Line 634"/>
            <p:cNvSpPr>
              <a:spLocks noChangeShapeType="1"/>
            </p:cNvSpPr>
            <p:nvPr/>
          </p:nvSpPr>
          <p:spPr bwMode="auto">
            <a:xfrm>
              <a:off x="1978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91" name="Line 635"/>
            <p:cNvSpPr>
              <a:spLocks noChangeShapeType="1"/>
            </p:cNvSpPr>
            <p:nvPr/>
          </p:nvSpPr>
          <p:spPr bwMode="auto">
            <a:xfrm>
              <a:off x="2001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92" name="Line 636"/>
            <p:cNvSpPr>
              <a:spLocks noChangeShapeType="1"/>
            </p:cNvSpPr>
            <p:nvPr/>
          </p:nvSpPr>
          <p:spPr bwMode="auto">
            <a:xfrm>
              <a:off x="2024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93" name="Line 637"/>
            <p:cNvSpPr>
              <a:spLocks noChangeShapeType="1"/>
            </p:cNvSpPr>
            <p:nvPr/>
          </p:nvSpPr>
          <p:spPr bwMode="auto">
            <a:xfrm>
              <a:off x="2047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94" name="Line 638"/>
            <p:cNvSpPr>
              <a:spLocks noChangeShapeType="1"/>
            </p:cNvSpPr>
            <p:nvPr/>
          </p:nvSpPr>
          <p:spPr bwMode="auto">
            <a:xfrm>
              <a:off x="2070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95" name="Line 639"/>
            <p:cNvSpPr>
              <a:spLocks noChangeShapeType="1"/>
            </p:cNvSpPr>
            <p:nvPr/>
          </p:nvSpPr>
          <p:spPr bwMode="auto">
            <a:xfrm>
              <a:off x="2093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96" name="Line 640"/>
            <p:cNvSpPr>
              <a:spLocks noChangeShapeType="1"/>
            </p:cNvSpPr>
            <p:nvPr/>
          </p:nvSpPr>
          <p:spPr bwMode="auto">
            <a:xfrm>
              <a:off x="2116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97" name="Line 641"/>
            <p:cNvSpPr>
              <a:spLocks noChangeShapeType="1"/>
            </p:cNvSpPr>
            <p:nvPr/>
          </p:nvSpPr>
          <p:spPr bwMode="auto">
            <a:xfrm>
              <a:off x="2139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98" name="Line 642"/>
            <p:cNvSpPr>
              <a:spLocks noChangeShapeType="1"/>
            </p:cNvSpPr>
            <p:nvPr/>
          </p:nvSpPr>
          <p:spPr bwMode="auto">
            <a:xfrm>
              <a:off x="2162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099" name="Line 643"/>
            <p:cNvSpPr>
              <a:spLocks noChangeShapeType="1"/>
            </p:cNvSpPr>
            <p:nvPr/>
          </p:nvSpPr>
          <p:spPr bwMode="auto">
            <a:xfrm>
              <a:off x="2185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100" name="Line 644"/>
            <p:cNvSpPr>
              <a:spLocks noChangeShapeType="1"/>
            </p:cNvSpPr>
            <p:nvPr/>
          </p:nvSpPr>
          <p:spPr bwMode="auto">
            <a:xfrm>
              <a:off x="2208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101" name="Line 645"/>
            <p:cNvSpPr>
              <a:spLocks noChangeShapeType="1"/>
            </p:cNvSpPr>
            <p:nvPr/>
          </p:nvSpPr>
          <p:spPr bwMode="auto">
            <a:xfrm>
              <a:off x="2231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102" name="Line 646"/>
            <p:cNvSpPr>
              <a:spLocks noChangeShapeType="1"/>
            </p:cNvSpPr>
            <p:nvPr/>
          </p:nvSpPr>
          <p:spPr bwMode="auto">
            <a:xfrm>
              <a:off x="2254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103" name="Line 647"/>
            <p:cNvSpPr>
              <a:spLocks noChangeShapeType="1"/>
            </p:cNvSpPr>
            <p:nvPr/>
          </p:nvSpPr>
          <p:spPr bwMode="auto">
            <a:xfrm>
              <a:off x="2277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104" name="Line 648"/>
            <p:cNvSpPr>
              <a:spLocks noChangeShapeType="1"/>
            </p:cNvSpPr>
            <p:nvPr/>
          </p:nvSpPr>
          <p:spPr bwMode="auto">
            <a:xfrm>
              <a:off x="2300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105" name="Line 649"/>
            <p:cNvSpPr>
              <a:spLocks noChangeShapeType="1"/>
            </p:cNvSpPr>
            <p:nvPr/>
          </p:nvSpPr>
          <p:spPr bwMode="auto">
            <a:xfrm>
              <a:off x="2323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106" name="Line 650"/>
            <p:cNvSpPr>
              <a:spLocks noChangeShapeType="1"/>
            </p:cNvSpPr>
            <p:nvPr/>
          </p:nvSpPr>
          <p:spPr bwMode="auto">
            <a:xfrm>
              <a:off x="234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48108" name="Line 652"/>
          <p:cNvSpPr>
            <a:spLocks noChangeShapeType="1"/>
          </p:cNvSpPr>
          <p:nvPr/>
        </p:nvSpPr>
        <p:spPr bwMode="auto">
          <a:xfrm>
            <a:off x="3692525" y="4564063"/>
            <a:ext cx="20638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09" name="Line 653"/>
          <p:cNvSpPr>
            <a:spLocks noChangeShapeType="1"/>
          </p:cNvSpPr>
          <p:nvPr/>
        </p:nvSpPr>
        <p:spPr bwMode="auto">
          <a:xfrm>
            <a:off x="3733800" y="4564063"/>
            <a:ext cx="20638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10" name="Line 654"/>
          <p:cNvSpPr>
            <a:spLocks noChangeShapeType="1"/>
          </p:cNvSpPr>
          <p:nvPr/>
        </p:nvSpPr>
        <p:spPr bwMode="auto">
          <a:xfrm>
            <a:off x="3775075" y="4564063"/>
            <a:ext cx="20638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11" name="Line 655"/>
          <p:cNvSpPr>
            <a:spLocks noChangeShapeType="1"/>
          </p:cNvSpPr>
          <p:nvPr/>
        </p:nvSpPr>
        <p:spPr bwMode="auto">
          <a:xfrm>
            <a:off x="3816350" y="4564063"/>
            <a:ext cx="20638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12" name="Line 656"/>
          <p:cNvSpPr>
            <a:spLocks noChangeShapeType="1"/>
          </p:cNvSpPr>
          <p:nvPr/>
        </p:nvSpPr>
        <p:spPr bwMode="auto">
          <a:xfrm>
            <a:off x="3856038" y="456406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13" name="Line 657"/>
          <p:cNvSpPr>
            <a:spLocks noChangeShapeType="1"/>
          </p:cNvSpPr>
          <p:nvPr/>
        </p:nvSpPr>
        <p:spPr bwMode="auto">
          <a:xfrm>
            <a:off x="3897313" y="456406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14" name="Line 658"/>
          <p:cNvSpPr>
            <a:spLocks noChangeShapeType="1"/>
          </p:cNvSpPr>
          <p:nvPr/>
        </p:nvSpPr>
        <p:spPr bwMode="auto">
          <a:xfrm>
            <a:off x="3938588" y="456406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15" name="Line 659"/>
          <p:cNvSpPr>
            <a:spLocks noChangeShapeType="1"/>
          </p:cNvSpPr>
          <p:nvPr/>
        </p:nvSpPr>
        <p:spPr bwMode="auto">
          <a:xfrm>
            <a:off x="3979863" y="456406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16" name="Line 660"/>
          <p:cNvSpPr>
            <a:spLocks noChangeShapeType="1"/>
          </p:cNvSpPr>
          <p:nvPr/>
        </p:nvSpPr>
        <p:spPr bwMode="auto">
          <a:xfrm>
            <a:off x="4021138" y="456406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17" name="Line 661"/>
          <p:cNvSpPr>
            <a:spLocks noChangeShapeType="1"/>
          </p:cNvSpPr>
          <p:nvPr/>
        </p:nvSpPr>
        <p:spPr bwMode="auto">
          <a:xfrm>
            <a:off x="4062413" y="456406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18" name="Line 662"/>
          <p:cNvSpPr>
            <a:spLocks noChangeShapeType="1"/>
          </p:cNvSpPr>
          <p:nvPr/>
        </p:nvSpPr>
        <p:spPr bwMode="auto">
          <a:xfrm>
            <a:off x="4103688" y="456406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19" name="Line 663"/>
          <p:cNvSpPr>
            <a:spLocks noChangeShapeType="1"/>
          </p:cNvSpPr>
          <p:nvPr/>
        </p:nvSpPr>
        <p:spPr bwMode="auto">
          <a:xfrm>
            <a:off x="4144963" y="4564063"/>
            <a:ext cx="20637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20" name="Line 664"/>
          <p:cNvSpPr>
            <a:spLocks noChangeShapeType="1"/>
          </p:cNvSpPr>
          <p:nvPr/>
        </p:nvSpPr>
        <p:spPr bwMode="auto">
          <a:xfrm>
            <a:off x="4186238" y="4564063"/>
            <a:ext cx="20637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21" name="Line 665"/>
          <p:cNvSpPr>
            <a:spLocks noChangeShapeType="1"/>
          </p:cNvSpPr>
          <p:nvPr/>
        </p:nvSpPr>
        <p:spPr bwMode="auto">
          <a:xfrm>
            <a:off x="4227513" y="4564063"/>
            <a:ext cx="20637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22" name="Line 666"/>
          <p:cNvSpPr>
            <a:spLocks noChangeShapeType="1"/>
          </p:cNvSpPr>
          <p:nvPr/>
        </p:nvSpPr>
        <p:spPr bwMode="auto">
          <a:xfrm>
            <a:off x="4268788" y="4564063"/>
            <a:ext cx="20637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23" name="Line 667"/>
          <p:cNvSpPr>
            <a:spLocks noChangeShapeType="1"/>
          </p:cNvSpPr>
          <p:nvPr/>
        </p:nvSpPr>
        <p:spPr bwMode="auto">
          <a:xfrm>
            <a:off x="4310063" y="4564063"/>
            <a:ext cx="20637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24" name="Line 668"/>
          <p:cNvSpPr>
            <a:spLocks noChangeShapeType="1"/>
          </p:cNvSpPr>
          <p:nvPr/>
        </p:nvSpPr>
        <p:spPr bwMode="auto">
          <a:xfrm>
            <a:off x="4351338" y="4564063"/>
            <a:ext cx="20637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25" name="Line 669"/>
          <p:cNvSpPr>
            <a:spLocks noChangeShapeType="1"/>
          </p:cNvSpPr>
          <p:nvPr/>
        </p:nvSpPr>
        <p:spPr bwMode="auto">
          <a:xfrm>
            <a:off x="4391025" y="456406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26" name="Line 670"/>
          <p:cNvSpPr>
            <a:spLocks noChangeShapeType="1"/>
          </p:cNvSpPr>
          <p:nvPr/>
        </p:nvSpPr>
        <p:spPr bwMode="auto">
          <a:xfrm>
            <a:off x="4432300" y="456406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27" name="Line 671"/>
          <p:cNvSpPr>
            <a:spLocks noChangeShapeType="1"/>
          </p:cNvSpPr>
          <p:nvPr/>
        </p:nvSpPr>
        <p:spPr bwMode="auto">
          <a:xfrm>
            <a:off x="4473575" y="456406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28" name="Line 672"/>
          <p:cNvSpPr>
            <a:spLocks noChangeShapeType="1"/>
          </p:cNvSpPr>
          <p:nvPr/>
        </p:nvSpPr>
        <p:spPr bwMode="auto">
          <a:xfrm>
            <a:off x="4514850" y="456406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29" name="Line 673"/>
          <p:cNvSpPr>
            <a:spLocks noChangeShapeType="1"/>
          </p:cNvSpPr>
          <p:nvPr/>
        </p:nvSpPr>
        <p:spPr bwMode="auto">
          <a:xfrm>
            <a:off x="4557713" y="4564063"/>
            <a:ext cx="20637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30" name="Line 674"/>
          <p:cNvSpPr>
            <a:spLocks noChangeShapeType="1"/>
          </p:cNvSpPr>
          <p:nvPr/>
        </p:nvSpPr>
        <p:spPr bwMode="auto">
          <a:xfrm>
            <a:off x="4598988" y="4564063"/>
            <a:ext cx="20637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31" name="Line 675"/>
          <p:cNvSpPr>
            <a:spLocks noChangeShapeType="1"/>
          </p:cNvSpPr>
          <p:nvPr/>
        </p:nvSpPr>
        <p:spPr bwMode="auto">
          <a:xfrm>
            <a:off x="4640263" y="4564063"/>
            <a:ext cx="20637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32" name="Line 676"/>
          <p:cNvSpPr>
            <a:spLocks noChangeShapeType="1"/>
          </p:cNvSpPr>
          <p:nvPr/>
        </p:nvSpPr>
        <p:spPr bwMode="auto">
          <a:xfrm>
            <a:off x="4681538" y="4564063"/>
            <a:ext cx="19050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33" name="Line 677"/>
          <p:cNvSpPr>
            <a:spLocks noChangeShapeType="1"/>
          </p:cNvSpPr>
          <p:nvPr/>
        </p:nvSpPr>
        <p:spPr bwMode="auto">
          <a:xfrm>
            <a:off x="4722813" y="4564063"/>
            <a:ext cx="19050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34" name="Line 678"/>
          <p:cNvSpPr>
            <a:spLocks noChangeShapeType="1"/>
          </p:cNvSpPr>
          <p:nvPr/>
        </p:nvSpPr>
        <p:spPr bwMode="auto">
          <a:xfrm>
            <a:off x="4764088" y="4564063"/>
            <a:ext cx="19050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35" name="Line 679"/>
          <p:cNvSpPr>
            <a:spLocks noChangeShapeType="1"/>
          </p:cNvSpPr>
          <p:nvPr/>
        </p:nvSpPr>
        <p:spPr bwMode="auto">
          <a:xfrm>
            <a:off x="4805363" y="4564063"/>
            <a:ext cx="19050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36" name="Line 680"/>
          <p:cNvSpPr>
            <a:spLocks noChangeShapeType="1"/>
          </p:cNvSpPr>
          <p:nvPr/>
        </p:nvSpPr>
        <p:spPr bwMode="auto">
          <a:xfrm>
            <a:off x="4846638" y="4564063"/>
            <a:ext cx="19050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37" name="Line 681"/>
          <p:cNvSpPr>
            <a:spLocks noChangeShapeType="1"/>
          </p:cNvSpPr>
          <p:nvPr/>
        </p:nvSpPr>
        <p:spPr bwMode="auto">
          <a:xfrm>
            <a:off x="4887913" y="4564063"/>
            <a:ext cx="19050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38" name="Line 682"/>
          <p:cNvSpPr>
            <a:spLocks noChangeShapeType="1"/>
          </p:cNvSpPr>
          <p:nvPr/>
        </p:nvSpPr>
        <p:spPr bwMode="auto">
          <a:xfrm>
            <a:off x="4929188" y="4564063"/>
            <a:ext cx="19050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39" name="Line 683"/>
          <p:cNvSpPr>
            <a:spLocks noChangeShapeType="1"/>
          </p:cNvSpPr>
          <p:nvPr/>
        </p:nvSpPr>
        <p:spPr bwMode="auto">
          <a:xfrm>
            <a:off x="4968875" y="4564063"/>
            <a:ext cx="20638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40" name="Line 684"/>
          <p:cNvSpPr>
            <a:spLocks noChangeShapeType="1"/>
          </p:cNvSpPr>
          <p:nvPr/>
        </p:nvSpPr>
        <p:spPr bwMode="auto">
          <a:xfrm>
            <a:off x="5010150" y="4564063"/>
            <a:ext cx="20638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41" name="Line 685"/>
          <p:cNvSpPr>
            <a:spLocks noChangeShapeType="1"/>
          </p:cNvSpPr>
          <p:nvPr/>
        </p:nvSpPr>
        <p:spPr bwMode="auto">
          <a:xfrm>
            <a:off x="5051425" y="4564063"/>
            <a:ext cx="20638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42" name="Line 686"/>
          <p:cNvSpPr>
            <a:spLocks noChangeShapeType="1"/>
          </p:cNvSpPr>
          <p:nvPr/>
        </p:nvSpPr>
        <p:spPr bwMode="auto">
          <a:xfrm>
            <a:off x="5092700" y="4564063"/>
            <a:ext cx="20638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43" name="Line 687"/>
          <p:cNvSpPr>
            <a:spLocks noChangeShapeType="1"/>
          </p:cNvSpPr>
          <p:nvPr/>
        </p:nvSpPr>
        <p:spPr bwMode="auto">
          <a:xfrm>
            <a:off x="5133975" y="4564063"/>
            <a:ext cx="20638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44" name="Line 688"/>
          <p:cNvSpPr>
            <a:spLocks noChangeShapeType="1"/>
          </p:cNvSpPr>
          <p:nvPr/>
        </p:nvSpPr>
        <p:spPr bwMode="auto">
          <a:xfrm>
            <a:off x="5175250" y="4564063"/>
            <a:ext cx="19050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45" name="Line 689"/>
          <p:cNvSpPr>
            <a:spLocks noChangeShapeType="1"/>
          </p:cNvSpPr>
          <p:nvPr/>
        </p:nvSpPr>
        <p:spPr bwMode="auto">
          <a:xfrm>
            <a:off x="5216525" y="4564063"/>
            <a:ext cx="19050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46" name="Line 690"/>
          <p:cNvSpPr>
            <a:spLocks noChangeShapeType="1"/>
          </p:cNvSpPr>
          <p:nvPr/>
        </p:nvSpPr>
        <p:spPr bwMode="auto">
          <a:xfrm>
            <a:off x="5257800" y="4564063"/>
            <a:ext cx="19050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47" name="Line 691"/>
          <p:cNvSpPr>
            <a:spLocks noChangeShapeType="1"/>
          </p:cNvSpPr>
          <p:nvPr/>
        </p:nvSpPr>
        <p:spPr bwMode="auto">
          <a:xfrm>
            <a:off x="5299075" y="4564063"/>
            <a:ext cx="19050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48" name="Line 692"/>
          <p:cNvSpPr>
            <a:spLocks noChangeShapeType="1"/>
          </p:cNvSpPr>
          <p:nvPr/>
        </p:nvSpPr>
        <p:spPr bwMode="auto">
          <a:xfrm>
            <a:off x="5340350" y="4564063"/>
            <a:ext cx="19050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49" name="Line 693"/>
          <p:cNvSpPr>
            <a:spLocks noChangeShapeType="1"/>
          </p:cNvSpPr>
          <p:nvPr/>
        </p:nvSpPr>
        <p:spPr bwMode="auto">
          <a:xfrm>
            <a:off x="5381625" y="4564063"/>
            <a:ext cx="20638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50" name="Line 694"/>
          <p:cNvSpPr>
            <a:spLocks noChangeShapeType="1"/>
          </p:cNvSpPr>
          <p:nvPr/>
        </p:nvSpPr>
        <p:spPr bwMode="auto">
          <a:xfrm>
            <a:off x="5422900" y="4564063"/>
            <a:ext cx="20638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51" name="Line 695"/>
          <p:cNvSpPr>
            <a:spLocks noChangeShapeType="1"/>
          </p:cNvSpPr>
          <p:nvPr/>
        </p:nvSpPr>
        <p:spPr bwMode="auto">
          <a:xfrm>
            <a:off x="5464175" y="4564063"/>
            <a:ext cx="20638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52" name="Line 696"/>
          <p:cNvSpPr>
            <a:spLocks noChangeShapeType="1"/>
          </p:cNvSpPr>
          <p:nvPr/>
        </p:nvSpPr>
        <p:spPr bwMode="auto">
          <a:xfrm>
            <a:off x="5503863" y="456406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53" name="Line 697"/>
          <p:cNvSpPr>
            <a:spLocks noChangeShapeType="1"/>
          </p:cNvSpPr>
          <p:nvPr/>
        </p:nvSpPr>
        <p:spPr bwMode="auto">
          <a:xfrm>
            <a:off x="5545138" y="456406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54" name="Line 698"/>
          <p:cNvSpPr>
            <a:spLocks noChangeShapeType="1"/>
          </p:cNvSpPr>
          <p:nvPr/>
        </p:nvSpPr>
        <p:spPr bwMode="auto">
          <a:xfrm>
            <a:off x="5586413" y="456406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55" name="Line 699"/>
          <p:cNvSpPr>
            <a:spLocks noChangeShapeType="1"/>
          </p:cNvSpPr>
          <p:nvPr/>
        </p:nvSpPr>
        <p:spPr bwMode="auto">
          <a:xfrm>
            <a:off x="5627688" y="456406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56" name="Line 700"/>
          <p:cNvSpPr>
            <a:spLocks noChangeShapeType="1"/>
          </p:cNvSpPr>
          <p:nvPr/>
        </p:nvSpPr>
        <p:spPr bwMode="auto">
          <a:xfrm>
            <a:off x="5668963" y="456406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57" name="Line 701"/>
          <p:cNvSpPr>
            <a:spLocks noChangeShapeType="1"/>
          </p:cNvSpPr>
          <p:nvPr/>
        </p:nvSpPr>
        <p:spPr bwMode="auto">
          <a:xfrm>
            <a:off x="5710238" y="456406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58" name="Line 702"/>
          <p:cNvSpPr>
            <a:spLocks noChangeShapeType="1"/>
          </p:cNvSpPr>
          <p:nvPr/>
        </p:nvSpPr>
        <p:spPr bwMode="auto">
          <a:xfrm>
            <a:off x="5751513" y="4564063"/>
            <a:ext cx="20637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59" name="Line 703"/>
          <p:cNvSpPr>
            <a:spLocks noChangeShapeType="1"/>
          </p:cNvSpPr>
          <p:nvPr/>
        </p:nvSpPr>
        <p:spPr bwMode="auto">
          <a:xfrm>
            <a:off x="5792788" y="4564063"/>
            <a:ext cx="20637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60" name="Line 704"/>
          <p:cNvSpPr>
            <a:spLocks noChangeShapeType="1"/>
          </p:cNvSpPr>
          <p:nvPr/>
        </p:nvSpPr>
        <p:spPr bwMode="auto">
          <a:xfrm>
            <a:off x="5834063" y="4564063"/>
            <a:ext cx="20637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61" name="Line 705"/>
          <p:cNvSpPr>
            <a:spLocks noChangeShapeType="1"/>
          </p:cNvSpPr>
          <p:nvPr/>
        </p:nvSpPr>
        <p:spPr bwMode="auto">
          <a:xfrm>
            <a:off x="5875338" y="4564063"/>
            <a:ext cx="20637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62" name="Line 706"/>
          <p:cNvSpPr>
            <a:spLocks noChangeShapeType="1"/>
          </p:cNvSpPr>
          <p:nvPr/>
        </p:nvSpPr>
        <p:spPr bwMode="auto">
          <a:xfrm>
            <a:off x="5916613" y="4564063"/>
            <a:ext cx="20637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63" name="Line 707"/>
          <p:cNvSpPr>
            <a:spLocks noChangeShapeType="1"/>
          </p:cNvSpPr>
          <p:nvPr/>
        </p:nvSpPr>
        <p:spPr bwMode="auto">
          <a:xfrm>
            <a:off x="5957888" y="4564063"/>
            <a:ext cx="20637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64" name="Line 708"/>
          <p:cNvSpPr>
            <a:spLocks noChangeShapeType="1"/>
          </p:cNvSpPr>
          <p:nvPr/>
        </p:nvSpPr>
        <p:spPr bwMode="auto">
          <a:xfrm>
            <a:off x="5997575" y="456406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65" name="Line 709"/>
          <p:cNvSpPr>
            <a:spLocks noChangeShapeType="1"/>
          </p:cNvSpPr>
          <p:nvPr/>
        </p:nvSpPr>
        <p:spPr bwMode="auto">
          <a:xfrm>
            <a:off x="6038850" y="456406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66" name="Line 710"/>
          <p:cNvSpPr>
            <a:spLocks noChangeShapeType="1"/>
          </p:cNvSpPr>
          <p:nvPr/>
        </p:nvSpPr>
        <p:spPr bwMode="auto">
          <a:xfrm>
            <a:off x="6080125" y="456406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67" name="Line 711"/>
          <p:cNvSpPr>
            <a:spLocks noChangeShapeType="1"/>
          </p:cNvSpPr>
          <p:nvPr/>
        </p:nvSpPr>
        <p:spPr bwMode="auto">
          <a:xfrm>
            <a:off x="6121400" y="456406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68" name="Line 712"/>
          <p:cNvSpPr>
            <a:spLocks noChangeShapeType="1"/>
          </p:cNvSpPr>
          <p:nvPr/>
        </p:nvSpPr>
        <p:spPr bwMode="auto">
          <a:xfrm>
            <a:off x="6162675" y="456406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69" name="Line 713"/>
          <p:cNvSpPr>
            <a:spLocks noChangeShapeType="1"/>
          </p:cNvSpPr>
          <p:nvPr/>
        </p:nvSpPr>
        <p:spPr bwMode="auto">
          <a:xfrm>
            <a:off x="6203950" y="456406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70" name="Line 714"/>
          <p:cNvSpPr>
            <a:spLocks noChangeShapeType="1"/>
          </p:cNvSpPr>
          <p:nvPr/>
        </p:nvSpPr>
        <p:spPr bwMode="auto">
          <a:xfrm>
            <a:off x="6245225" y="4564063"/>
            <a:ext cx="22225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71" name="Line 715"/>
          <p:cNvSpPr>
            <a:spLocks noChangeShapeType="1"/>
          </p:cNvSpPr>
          <p:nvPr/>
        </p:nvSpPr>
        <p:spPr bwMode="auto">
          <a:xfrm>
            <a:off x="6288088" y="4564063"/>
            <a:ext cx="19050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72" name="Line 716"/>
          <p:cNvSpPr>
            <a:spLocks noChangeShapeType="1"/>
          </p:cNvSpPr>
          <p:nvPr/>
        </p:nvSpPr>
        <p:spPr bwMode="auto">
          <a:xfrm>
            <a:off x="6329363" y="4564063"/>
            <a:ext cx="19050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73" name="Line 717"/>
          <p:cNvSpPr>
            <a:spLocks noChangeShapeType="1"/>
          </p:cNvSpPr>
          <p:nvPr/>
        </p:nvSpPr>
        <p:spPr bwMode="auto">
          <a:xfrm>
            <a:off x="6370638" y="4564063"/>
            <a:ext cx="19050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74" name="Line 718"/>
          <p:cNvSpPr>
            <a:spLocks noChangeShapeType="1"/>
          </p:cNvSpPr>
          <p:nvPr/>
        </p:nvSpPr>
        <p:spPr bwMode="auto">
          <a:xfrm>
            <a:off x="6411913" y="4564063"/>
            <a:ext cx="19050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75" name="Line 719"/>
          <p:cNvSpPr>
            <a:spLocks noChangeShapeType="1"/>
          </p:cNvSpPr>
          <p:nvPr/>
        </p:nvSpPr>
        <p:spPr bwMode="auto">
          <a:xfrm>
            <a:off x="6453188" y="4564063"/>
            <a:ext cx="19050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76" name="Line 720"/>
          <p:cNvSpPr>
            <a:spLocks noChangeShapeType="1"/>
          </p:cNvSpPr>
          <p:nvPr/>
        </p:nvSpPr>
        <p:spPr bwMode="auto">
          <a:xfrm>
            <a:off x="6494463" y="4564063"/>
            <a:ext cx="19050" cy="15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77" name="Line 721"/>
          <p:cNvSpPr>
            <a:spLocks noChangeShapeType="1"/>
          </p:cNvSpPr>
          <p:nvPr/>
        </p:nvSpPr>
        <p:spPr bwMode="auto">
          <a:xfrm>
            <a:off x="6535738" y="4572000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78" name="Line 722"/>
          <p:cNvSpPr>
            <a:spLocks noChangeShapeType="1"/>
          </p:cNvSpPr>
          <p:nvPr/>
        </p:nvSpPr>
        <p:spPr bwMode="auto">
          <a:xfrm>
            <a:off x="6577013" y="4572000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79" name="Line 723"/>
          <p:cNvSpPr>
            <a:spLocks noChangeShapeType="1"/>
          </p:cNvSpPr>
          <p:nvPr/>
        </p:nvSpPr>
        <p:spPr bwMode="auto">
          <a:xfrm>
            <a:off x="6616700" y="4572000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80" name="Line 724"/>
          <p:cNvSpPr>
            <a:spLocks noChangeShapeType="1"/>
          </p:cNvSpPr>
          <p:nvPr/>
        </p:nvSpPr>
        <p:spPr bwMode="auto">
          <a:xfrm>
            <a:off x="6657975" y="4572000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81" name="Line 725"/>
          <p:cNvSpPr>
            <a:spLocks noChangeShapeType="1"/>
          </p:cNvSpPr>
          <p:nvPr/>
        </p:nvSpPr>
        <p:spPr bwMode="auto">
          <a:xfrm>
            <a:off x="6699250" y="4572000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82" name="Line 726"/>
          <p:cNvSpPr>
            <a:spLocks noChangeShapeType="1"/>
          </p:cNvSpPr>
          <p:nvPr/>
        </p:nvSpPr>
        <p:spPr bwMode="auto">
          <a:xfrm>
            <a:off x="6740525" y="4572000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83" name="Line 727"/>
          <p:cNvSpPr>
            <a:spLocks noChangeShapeType="1"/>
          </p:cNvSpPr>
          <p:nvPr/>
        </p:nvSpPr>
        <p:spPr bwMode="auto">
          <a:xfrm>
            <a:off x="6781800" y="4572000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84" name="Line 728"/>
          <p:cNvSpPr>
            <a:spLocks noChangeShapeType="1"/>
          </p:cNvSpPr>
          <p:nvPr/>
        </p:nvSpPr>
        <p:spPr bwMode="auto">
          <a:xfrm>
            <a:off x="6823075" y="4572000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85" name="Line 729"/>
          <p:cNvSpPr>
            <a:spLocks noChangeShapeType="1"/>
          </p:cNvSpPr>
          <p:nvPr/>
        </p:nvSpPr>
        <p:spPr bwMode="auto">
          <a:xfrm>
            <a:off x="6864350" y="4572000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86" name="Line 730"/>
          <p:cNvSpPr>
            <a:spLocks noChangeShapeType="1"/>
          </p:cNvSpPr>
          <p:nvPr/>
        </p:nvSpPr>
        <p:spPr bwMode="auto">
          <a:xfrm flipV="1">
            <a:off x="2724150" y="5484813"/>
            <a:ext cx="1588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87" name="Line 731"/>
          <p:cNvSpPr>
            <a:spLocks noChangeShapeType="1"/>
          </p:cNvSpPr>
          <p:nvPr/>
        </p:nvSpPr>
        <p:spPr bwMode="auto">
          <a:xfrm>
            <a:off x="2466975" y="5484813"/>
            <a:ext cx="51435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88" name="Rectangle 732"/>
          <p:cNvSpPr>
            <a:spLocks noChangeArrowheads="1"/>
          </p:cNvSpPr>
          <p:nvPr/>
        </p:nvSpPr>
        <p:spPr bwMode="auto">
          <a:xfrm>
            <a:off x="2719388" y="5802313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/>
          </a:p>
        </p:txBody>
      </p:sp>
      <p:sp>
        <p:nvSpPr>
          <p:cNvPr id="148189" name="Line 733"/>
          <p:cNvSpPr>
            <a:spLocks noChangeShapeType="1"/>
          </p:cNvSpPr>
          <p:nvPr/>
        </p:nvSpPr>
        <p:spPr bwMode="auto">
          <a:xfrm flipV="1">
            <a:off x="6842125" y="5484813"/>
            <a:ext cx="3175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90" name="Line 734"/>
          <p:cNvSpPr>
            <a:spLocks noChangeShapeType="1"/>
          </p:cNvSpPr>
          <p:nvPr/>
        </p:nvSpPr>
        <p:spPr bwMode="auto">
          <a:xfrm>
            <a:off x="6584950" y="5484813"/>
            <a:ext cx="5159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91" name="Rectangle 735"/>
          <p:cNvSpPr>
            <a:spLocks noChangeArrowheads="1"/>
          </p:cNvSpPr>
          <p:nvPr/>
        </p:nvSpPr>
        <p:spPr bwMode="auto">
          <a:xfrm>
            <a:off x="6837363" y="5802313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  <a:endParaRPr lang="en-US"/>
          </a:p>
        </p:txBody>
      </p:sp>
      <p:sp>
        <p:nvSpPr>
          <p:cNvPr id="148192" name="Line 736"/>
          <p:cNvSpPr>
            <a:spLocks noChangeShapeType="1"/>
          </p:cNvSpPr>
          <p:nvPr/>
        </p:nvSpPr>
        <p:spPr bwMode="auto">
          <a:xfrm flipV="1">
            <a:off x="6329363" y="5484813"/>
            <a:ext cx="1587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93" name="Line 737"/>
          <p:cNvSpPr>
            <a:spLocks noChangeShapeType="1"/>
          </p:cNvSpPr>
          <p:nvPr/>
        </p:nvSpPr>
        <p:spPr bwMode="auto">
          <a:xfrm>
            <a:off x="6072188" y="5484813"/>
            <a:ext cx="512762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94" name="Rectangle 738"/>
          <p:cNvSpPr>
            <a:spLocks noChangeArrowheads="1"/>
          </p:cNvSpPr>
          <p:nvPr/>
        </p:nvSpPr>
        <p:spPr bwMode="auto">
          <a:xfrm>
            <a:off x="6321425" y="5802313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endParaRPr lang="en-US"/>
          </a:p>
        </p:txBody>
      </p:sp>
      <p:sp>
        <p:nvSpPr>
          <p:cNvPr id="148195" name="Line 739"/>
          <p:cNvSpPr>
            <a:spLocks noChangeShapeType="1"/>
          </p:cNvSpPr>
          <p:nvPr/>
        </p:nvSpPr>
        <p:spPr bwMode="auto">
          <a:xfrm flipV="1">
            <a:off x="5813425" y="5484813"/>
            <a:ext cx="3175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96" name="Line 740"/>
          <p:cNvSpPr>
            <a:spLocks noChangeShapeType="1"/>
          </p:cNvSpPr>
          <p:nvPr/>
        </p:nvSpPr>
        <p:spPr bwMode="auto">
          <a:xfrm>
            <a:off x="5556250" y="5484813"/>
            <a:ext cx="5159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97" name="Rectangle 741"/>
          <p:cNvSpPr>
            <a:spLocks noChangeArrowheads="1"/>
          </p:cNvSpPr>
          <p:nvPr/>
        </p:nvSpPr>
        <p:spPr bwMode="auto">
          <a:xfrm>
            <a:off x="5808663" y="5802313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  <a:endParaRPr lang="en-US"/>
          </a:p>
        </p:txBody>
      </p:sp>
      <p:sp>
        <p:nvSpPr>
          <p:cNvPr id="148198" name="Line 742"/>
          <p:cNvSpPr>
            <a:spLocks noChangeShapeType="1"/>
          </p:cNvSpPr>
          <p:nvPr/>
        </p:nvSpPr>
        <p:spPr bwMode="auto">
          <a:xfrm flipV="1">
            <a:off x="5299075" y="5484813"/>
            <a:ext cx="1588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199" name="Line 743"/>
          <p:cNvSpPr>
            <a:spLocks noChangeShapeType="1"/>
          </p:cNvSpPr>
          <p:nvPr/>
        </p:nvSpPr>
        <p:spPr bwMode="auto">
          <a:xfrm>
            <a:off x="5041900" y="5484813"/>
            <a:ext cx="51435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200" name="Rectangle 744"/>
          <p:cNvSpPr>
            <a:spLocks noChangeArrowheads="1"/>
          </p:cNvSpPr>
          <p:nvPr/>
        </p:nvSpPr>
        <p:spPr bwMode="auto">
          <a:xfrm>
            <a:off x="5291138" y="5802313"/>
            <a:ext cx="857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endParaRPr lang="en-US"/>
          </a:p>
        </p:txBody>
      </p:sp>
      <p:sp>
        <p:nvSpPr>
          <p:cNvPr id="148201" name="Line 745"/>
          <p:cNvSpPr>
            <a:spLocks noChangeShapeType="1"/>
          </p:cNvSpPr>
          <p:nvPr/>
        </p:nvSpPr>
        <p:spPr bwMode="auto">
          <a:xfrm flipV="1">
            <a:off x="4783138" y="5484813"/>
            <a:ext cx="1587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202" name="Line 746"/>
          <p:cNvSpPr>
            <a:spLocks noChangeShapeType="1"/>
          </p:cNvSpPr>
          <p:nvPr/>
        </p:nvSpPr>
        <p:spPr bwMode="auto">
          <a:xfrm>
            <a:off x="4525963" y="5484813"/>
            <a:ext cx="515937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203" name="Rectangle 747"/>
          <p:cNvSpPr>
            <a:spLocks noChangeArrowheads="1"/>
          </p:cNvSpPr>
          <p:nvPr/>
        </p:nvSpPr>
        <p:spPr bwMode="auto">
          <a:xfrm>
            <a:off x="4778375" y="5802313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/>
          </a:p>
        </p:txBody>
      </p:sp>
      <p:sp>
        <p:nvSpPr>
          <p:cNvPr id="148204" name="Line 748"/>
          <p:cNvSpPr>
            <a:spLocks noChangeShapeType="1"/>
          </p:cNvSpPr>
          <p:nvPr/>
        </p:nvSpPr>
        <p:spPr bwMode="auto">
          <a:xfrm flipV="1">
            <a:off x="4268788" y="5484813"/>
            <a:ext cx="1587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205" name="Line 749"/>
          <p:cNvSpPr>
            <a:spLocks noChangeShapeType="1"/>
          </p:cNvSpPr>
          <p:nvPr/>
        </p:nvSpPr>
        <p:spPr bwMode="auto">
          <a:xfrm>
            <a:off x="4010025" y="5484813"/>
            <a:ext cx="5159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206" name="Rectangle 750"/>
          <p:cNvSpPr>
            <a:spLocks noChangeArrowheads="1"/>
          </p:cNvSpPr>
          <p:nvPr/>
        </p:nvSpPr>
        <p:spPr bwMode="auto">
          <a:xfrm>
            <a:off x="4262438" y="5802313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/>
          </a:p>
        </p:txBody>
      </p:sp>
      <p:sp>
        <p:nvSpPr>
          <p:cNvPr id="148207" name="Line 751"/>
          <p:cNvSpPr>
            <a:spLocks noChangeShapeType="1"/>
          </p:cNvSpPr>
          <p:nvPr/>
        </p:nvSpPr>
        <p:spPr bwMode="auto">
          <a:xfrm flipV="1">
            <a:off x="3754438" y="5484813"/>
            <a:ext cx="1587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208" name="Line 752"/>
          <p:cNvSpPr>
            <a:spLocks noChangeShapeType="1"/>
          </p:cNvSpPr>
          <p:nvPr/>
        </p:nvSpPr>
        <p:spPr bwMode="auto">
          <a:xfrm>
            <a:off x="3497263" y="5484813"/>
            <a:ext cx="512762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209" name="Rectangle 753"/>
          <p:cNvSpPr>
            <a:spLocks noChangeArrowheads="1"/>
          </p:cNvSpPr>
          <p:nvPr/>
        </p:nvSpPr>
        <p:spPr bwMode="auto">
          <a:xfrm>
            <a:off x="3749675" y="5802313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/>
          </a:p>
        </p:txBody>
      </p:sp>
      <p:sp>
        <p:nvSpPr>
          <p:cNvPr id="148210" name="Line 754"/>
          <p:cNvSpPr>
            <a:spLocks noChangeShapeType="1"/>
          </p:cNvSpPr>
          <p:nvPr/>
        </p:nvSpPr>
        <p:spPr bwMode="auto">
          <a:xfrm flipV="1">
            <a:off x="3240088" y="5484813"/>
            <a:ext cx="1587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211" name="Line 755"/>
          <p:cNvSpPr>
            <a:spLocks noChangeShapeType="1"/>
          </p:cNvSpPr>
          <p:nvPr/>
        </p:nvSpPr>
        <p:spPr bwMode="auto">
          <a:xfrm>
            <a:off x="2981325" y="5484813"/>
            <a:ext cx="5159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212" name="Rectangle 756"/>
          <p:cNvSpPr>
            <a:spLocks noChangeArrowheads="1"/>
          </p:cNvSpPr>
          <p:nvPr/>
        </p:nvSpPr>
        <p:spPr bwMode="auto">
          <a:xfrm>
            <a:off x="3232150" y="5802313"/>
            <a:ext cx="857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/>
          </a:p>
        </p:txBody>
      </p:sp>
      <p:sp>
        <p:nvSpPr>
          <p:cNvPr id="148213" name="Freeform 757"/>
          <p:cNvSpPr>
            <a:spLocks/>
          </p:cNvSpPr>
          <p:nvPr/>
        </p:nvSpPr>
        <p:spPr bwMode="auto">
          <a:xfrm>
            <a:off x="2717800" y="5083175"/>
            <a:ext cx="1543050" cy="131763"/>
          </a:xfrm>
          <a:custGeom>
            <a:avLst/>
            <a:gdLst>
              <a:gd name="T0" fmla="*/ 5 w 863"/>
              <a:gd name="T1" fmla="*/ 72 h 72"/>
              <a:gd name="T2" fmla="*/ 857 w 863"/>
              <a:gd name="T3" fmla="*/ 72 h 72"/>
              <a:gd name="T4" fmla="*/ 861 w 863"/>
              <a:gd name="T5" fmla="*/ 70 h 72"/>
              <a:gd name="T6" fmla="*/ 863 w 863"/>
              <a:gd name="T7" fmla="*/ 66 h 72"/>
              <a:gd name="T8" fmla="*/ 863 w 863"/>
              <a:gd name="T9" fmla="*/ 6 h 72"/>
              <a:gd name="T10" fmla="*/ 861 w 863"/>
              <a:gd name="T11" fmla="*/ 2 h 72"/>
              <a:gd name="T12" fmla="*/ 857 w 863"/>
              <a:gd name="T13" fmla="*/ 0 h 72"/>
              <a:gd name="T14" fmla="*/ 5 w 863"/>
              <a:gd name="T15" fmla="*/ 0 h 72"/>
              <a:gd name="T16" fmla="*/ 2 w 863"/>
              <a:gd name="T17" fmla="*/ 2 h 72"/>
              <a:gd name="T18" fmla="*/ 0 w 863"/>
              <a:gd name="T19" fmla="*/ 6 h 72"/>
              <a:gd name="T20" fmla="*/ 0 w 863"/>
              <a:gd name="T21" fmla="*/ 66 h 72"/>
              <a:gd name="T22" fmla="*/ 2 w 863"/>
              <a:gd name="T23" fmla="*/ 70 h 72"/>
              <a:gd name="T24" fmla="*/ 5 w 863"/>
              <a:gd name="T25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63" h="72">
                <a:moveTo>
                  <a:pt x="5" y="72"/>
                </a:moveTo>
                <a:lnTo>
                  <a:pt x="857" y="72"/>
                </a:lnTo>
                <a:lnTo>
                  <a:pt x="861" y="70"/>
                </a:lnTo>
                <a:lnTo>
                  <a:pt x="863" y="66"/>
                </a:lnTo>
                <a:lnTo>
                  <a:pt x="863" y="6"/>
                </a:lnTo>
                <a:lnTo>
                  <a:pt x="861" y="2"/>
                </a:lnTo>
                <a:lnTo>
                  <a:pt x="857" y="0"/>
                </a:lnTo>
                <a:lnTo>
                  <a:pt x="5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5" y="72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48214" name="Freeform 758"/>
          <p:cNvSpPr>
            <a:spLocks/>
          </p:cNvSpPr>
          <p:nvPr/>
        </p:nvSpPr>
        <p:spPr bwMode="auto">
          <a:xfrm>
            <a:off x="2717800" y="5137150"/>
            <a:ext cx="1588" cy="82550"/>
          </a:xfrm>
          <a:custGeom>
            <a:avLst/>
            <a:gdLst>
              <a:gd name="T0" fmla="*/ 45 h 45"/>
              <a:gd name="T1" fmla="*/ 0 h 45"/>
              <a:gd name="T2" fmla="*/ 45 h 4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5">
                <a:moveTo>
                  <a:pt x="0" y="45"/>
                </a:moveTo>
                <a:lnTo>
                  <a:pt x="0" y="0"/>
                </a:lnTo>
                <a:lnTo>
                  <a:pt x="0" y="45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48215" name="Freeform 759"/>
          <p:cNvSpPr>
            <a:spLocks/>
          </p:cNvSpPr>
          <p:nvPr/>
        </p:nvSpPr>
        <p:spPr bwMode="auto">
          <a:xfrm>
            <a:off x="3746500" y="4583113"/>
            <a:ext cx="2058988" cy="131762"/>
          </a:xfrm>
          <a:custGeom>
            <a:avLst/>
            <a:gdLst>
              <a:gd name="T0" fmla="*/ 6 w 1151"/>
              <a:gd name="T1" fmla="*/ 72 h 72"/>
              <a:gd name="T2" fmla="*/ 1146 w 1151"/>
              <a:gd name="T3" fmla="*/ 72 h 72"/>
              <a:gd name="T4" fmla="*/ 1150 w 1151"/>
              <a:gd name="T5" fmla="*/ 70 h 72"/>
              <a:gd name="T6" fmla="*/ 1151 w 1151"/>
              <a:gd name="T7" fmla="*/ 66 h 72"/>
              <a:gd name="T8" fmla="*/ 1151 w 1151"/>
              <a:gd name="T9" fmla="*/ 6 h 72"/>
              <a:gd name="T10" fmla="*/ 1150 w 1151"/>
              <a:gd name="T11" fmla="*/ 2 h 72"/>
              <a:gd name="T12" fmla="*/ 1146 w 1151"/>
              <a:gd name="T13" fmla="*/ 0 h 72"/>
              <a:gd name="T14" fmla="*/ 6 w 1151"/>
              <a:gd name="T15" fmla="*/ 0 h 72"/>
              <a:gd name="T16" fmla="*/ 2 w 1151"/>
              <a:gd name="T17" fmla="*/ 2 h 72"/>
              <a:gd name="T18" fmla="*/ 0 w 1151"/>
              <a:gd name="T19" fmla="*/ 6 h 72"/>
              <a:gd name="T20" fmla="*/ 0 w 1151"/>
              <a:gd name="T21" fmla="*/ 66 h 72"/>
              <a:gd name="T22" fmla="*/ 2 w 1151"/>
              <a:gd name="T23" fmla="*/ 70 h 72"/>
              <a:gd name="T24" fmla="*/ 6 w 1151"/>
              <a:gd name="T25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1" h="72">
                <a:moveTo>
                  <a:pt x="6" y="72"/>
                </a:moveTo>
                <a:lnTo>
                  <a:pt x="1146" y="72"/>
                </a:lnTo>
                <a:lnTo>
                  <a:pt x="1150" y="70"/>
                </a:lnTo>
                <a:lnTo>
                  <a:pt x="1151" y="66"/>
                </a:lnTo>
                <a:lnTo>
                  <a:pt x="1151" y="6"/>
                </a:lnTo>
                <a:lnTo>
                  <a:pt x="1150" y="2"/>
                </a:lnTo>
                <a:lnTo>
                  <a:pt x="1146" y="0"/>
                </a:lnTo>
                <a:lnTo>
                  <a:pt x="6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6" y="72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48216" name="Freeform 760"/>
          <p:cNvSpPr>
            <a:spLocks/>
          </p:cNvSpPr>
          <p:nvPr/>
        </p:nvSpPr>
        <p:spPr bwMode="auto">
          <a:xfrm>
            <a:off x="3746500" y="4606925"/>
            <a:ext cx="1588" cy="84138"/>
          </a:xfrm>
          <a:custGeom>
            <a:avLst/>
            <a:gdLst>
              <a:gd name="T0" fmla="*/ 46 h 46"/>
              <a:gd name="T1" fmla="*/ 0 h 46"/>
              <a:gd name="T2" fmla="*/ 46 h 4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6">
                <a:moveTo>
                  <a:pt x="0" y="46"/>
                </a:move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48217" name="Freeform 761"/>
          <p:cNvSpPr>
            <a:spLocks/>
          </p:cNvSpPr>
          <p:nvPr/>
        </p:nvSpPr>
        <p:spPr bwMode="auto">
          <a:xfrm>
            <a:off x="4260850" y="5083175"/>
            <a:ext cx="1544638" cy="131763"/>
          </a:xfrm>
          <a:custGeom>
            <a:avLst/>
            <a:gdLst>
              <a:gd name="T0" fmla="*/ 6 w 863"/>
              <a:gd name="T1" fmla="*/ 72 h 72"/>
              <a:gd name="T2" fmla="*/ 858 w 863"/>
              <a:gd name="T3" fmla="*/ 72 h 72"/>
              <a:gd name="T4" fmla="*/ 862 w 863"/>
              <a:gd name="T5" fmla="*/ 70 h 72"/>
              <a:gd name="T6" fmla="*/ 863 w 863"/>
              <a:gd name="T7" fmla="*/ 66 h 72"/>
              <a:gd name="T8" fmla="*/ 863 w 863"/>
              <a:gd name="T9" fmla="*/ 6 h 72"/>
              <a:gd name="T10" fmla="*/ 862 w 863"/>
              <a:gd name="T11" fmla="*/ 2 h 72"/>
              <a:gd name="T12" fmla="*/ 858 w 863"/>
              <a:gd name="T13" fmla="*/ 0 h 72"/>
              <a:gd name="T14" fmla="*/ 6 w 863"/>
              <a:gd name="T15" fmla="*/ 0 h 72"/>
              <a:gd name="T16" fmla="*/ 2 w 863"/>
              <a:gd name="T17" fmla="*/ 2 h 72"/>
              <a:gd name="T18" fmla="*/ 0 w 863"/>
              <a:gd name="T19" fmla="*/ 6 h 72"/>
              <a:gd name="T20" fmla="*/ 0 w 863"/>
              <a:gd name="T21" fmla="*/ 66 h 72"/>
              <a:gd name="T22" fmla="*/ 2 w 863"/>
              <a:gd name="T23" fmla="*/ 70 h 72"/>
              <a:gd name="T24" fmla="*/ 6 w 863"/>
              <a:gd name="T25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63" h="72">
                <a:moveTo>
                  <a:pt x="6" y="72"/>
                </a:moveTo>
                <a:lnTo>
                  <a:pt x="858" y="72"/>
                </a:lnTo>
                <a:lnTo>
                  <a:pt x="862" y="70"/>
                </a:lnTo>
                <a:lnTo>
                  <a:pt x="863" y="66"/>
                </a:lnTo>
                <a:lnTo>
                  <a:pt x="863" y="6"/>
                </a:lnTo>
                <a:lnTo>
                  <a:pt x="862" y="2"/>
                </a:lnTo>
                <a:lnTo>
                  <a:pt x="858" y="0"/>
                </a:lnTo>
                <a:lnTo>
                  <a:pt x="6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6" y="72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48218" name="Freeform 762"/>
          <p:cNvSpPr>
            <a:spLocks/>
          </p:cNvSpPr>
          <p:nvPr/>
        </p:nvSpPr>
        <p:spPr bwMode="auto">
          <a:xfrm>
            <a:off x="4260850" y="5137150"/>
            <a:ext cx="1588" cy="82550"/>
          </a:xfrm>
          <a:custGeom>
            <a:avLst/>
            <a:gdLst>
              <a:gd name="T0" fmla="*/ 45 h 45"/>
              <a:gd name="T1" fmla="*/ 0 h 45"/>
              <a:gd name="T2" fmla="*/ 45 h 4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5">
                <a:moveTo>
                  <a:pt x="0" y="45"/>
                </a:moveTo>
                <a:lnTo>
                  <a:pt x="0" y="0"/>
                </a:lnTo>
                <a:lnTo>
                  <a:pt x="0" y="45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48219" name="Freeform 763"/>
          <p:cNvSpPr>
            <a:spLocks/>
          </p:cNvSpPr>
          <p:nvPr/>
        </p:nvSpPr>
        <p:spPr bwMode="auto">
          <a:xfrm>
            <a:off x="5291138" y="4833938"/>
            <a:ext cx="1544637" cy="128587"/>
          </a:xfrm>
          <a:custGeom>
            <a:avLst/>
            <a:gdLst>
              <a:gd name="T0" fmla="*/ 5 w 863"/>
              <a:gd name="T1" fmla="*/ 71 h 71"/>
              <a:gd name="T2" fmla="*/ 857 w 863"/>
              <a:gd name="T3" fmla="*/ 71 h 71"/>
              <a:gd name="T4" fmla="*/ 862 w 863"/>
              <a:gd name="T5" fmla="*/ 69 h 71"/>
              <a:gd name="T6" fmla="*/ 863 w 863"/>
              <a:gd name="T7" fmla="*/ 66 h 71"/>
              <a:gd name="T8" fmla="*/ 863 w 863"/>
              <a:gd name="T9" fmla="*/ 5 h 71"/>
              <a:gd name="T10" fmla="*/ 862 w 863"/>
              <a:gd name="T11" fmla="*/ 1 h 71"/>
              <a:gd name="T12" fmla="*/ 857 w 863"/>
              <a:gd name="T13" fmla="*/ 0 h 71"/>
              <a:gd name="T14" fmla="*/ 5 w 863"/>
              <a:gd name="T15" fmla="*/ 0 h 71"/>
              <a:gd name="T16" fmla="*/ 2 w 863"/>
              <a:gd name="T17" fmla="*/ 1 h 71"/>
              <a:gd name="T18" fmla="*/ 0 w 863"/>
              <a:gd name="T19" fmla="*/ 5 h 71"/>
              <a:gd name="T20" fmla="*/ 0 w 863"/>
              <a:gd name="T21" fmla="*/ 66 h 71"/>
              <a:gd name="T22" fmla="*/ 2 w 863"/>
              <a:gd name="T23" fmla="*/ 69 h 71"/>
              <a:gd name="T24" fmla="*/ 5 w 863"/>
              <a:gd name="T25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63" h="71">
                <a:moveTo>
                  <a:pt x="5" y="71"/>
                </a:moveTo>
                <a:lnTo>
                  <a:pt x="857" y="71"/>
                </a:lnTo>
                <a:lnTo>
                  <a:pt x="862" y="69"/>
                </a:lnTo>
                <a:lnTo>
                  <a:pt x="863" y="66"/>
                </a:lnTo>
                <a:lnTo>
                  <a:pt x="863" y="5"/>
                </a:lnTo>
                <a:lnTo>
                  <a:pt x="862" y="1"/>
                </a:lnTo>
                <a:lnTo>
                  <a:pt x="857" y="0"/>
                </a:lnTo>
                <a:lnTo>
                  <a:pt x="5" y="0"/>
                </a:lnTo>
                <a:lnTo>
                  <a:pt x="2" y="1"/>
                </a:lnTo>
                <a:lnTo>
                  <a:pt x="0" y="5"/>
                </a:lnTo>
                <a:lnTo>
                  <a:pt x="0" y="66"/>
                </a:lnTo>
                <a:lnTo>
                  <a:pt x="2" y="69"/>
                </a:lnTo>
                <a:lnTo>
                  <a:pt x="5" y="71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48220" name="Freeform 764"/>
          <p:cNvSpPr>
            <a:spLocks/>
          </p:cNvSpPr>
          <p:nvPr/>
        </p:nvSpPr>
        <p:spPr bwMode="auto">
          <a:xfrm>
            <a:off x="5291138" y="4876800"/>
            <a:ext cx="1587" cy="82550"/>
          </a:xfrm>
          <a:custGeom>
            <a:avLst/>
            <a:gdLst>
              <a:gd name="T0" fmla="*/ 46 h 46"/>
              <a:gd name="T1" fmla="*/ 0 h 46"/>
              <a:gd name="T2" fmla="*/ 46 h 4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6">
                <a:moveTo>
                  <a:pt x="0" y="46"/>
                </a:move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48221" name="Freeform 765"/>
          <p:cNvSpPr>
            <a:spLocks/>
          </p:cNvSpPr>
          <p:nvPr/>
        </p:nvSpPr>
        <p:spPr bwMode="auto">
          <a:xfrm>
            <a:off x="5805488" y="4583113"/>
            <a:ext cx="514350" cy="131762"/>
          </a:xfrm>
          <a:custGeom>
            <a:avLst/>
            <a:gdLst>
              <a:gd name="T0" fmla="*/ 6 w 288"/>
              <a:gd name="T1" fmla="*/ 72 h 72"/>
              <a:gd name="T2" fmla="*/ 282 w 288"/>
              <a:gd name="T3" fmla="*/ 72 h 72"/>
              <a:gd name="T4" fmla="*/ 287 w 288"/>
              <a:gd name="T5" fmla="*/ 70 h 72"/>
              <a:gd name="T6" fmla="*/ 288 w 288"/>
              <a:gd name="T7" fmla="*/ 66 h 72"/>
              <a:gd name="T8" fmla="*/ 288 w 288"/>
              <a:gd name="T9" fmla="*/ 6 h 72"/>
              <a:gd name="T10" fmla="*/ 287 w 288"/>
              <a:gd name="T11" fmla="*/ 2 h 72"/>
              <a:gd name="T12" fmla="*/ 282 w 288"/>
              <a:gd name="T13" fmla="*/ 0 h 72"/>
              <a:gd name="T14" fmla="*/ 6 w 288"/>
              <a:gd name="T15" fmla="*/ 0 h 72"/>
              <a:gd name="T16" fmla="*/ 2 w 288"/>
              <a:gd name="T17" fmla="*/ 2 h 72"/>
              <a:gd name="T18" fmla="*/ 0 w 288"/>
              <a:gd name="T19" fmla="*/ 6 h 72"/>
              <a:gd name="T20" fmla="*/ 0 w 288"/>
              <a:gd name="T21" fmla="*/ 66 h 72"/>
              <a:gd name="T22" fmla="*/ 2 w 288"/>
              <a:gd name="T23" fmla="*/ 70 h 72"/>
              <a:gd name="T24" fmla="*/ 6 w 288"/>
              <a:gd name="T25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8" h="72">
                <a:moveTo>
                  <a:pt x="6" y="72"/>
                </a:moveTo>
                <a:lnTo>
                  <a:pt x="282" y="72"/>
                </a:lnTo>
                <a:lnTo>
                  <a:pt x="287" y="70"/>
                </a:lnTo>
                <a:lnTo>
                  <a:pt x="288" y="66"/>
                </a:lnTo>
                <a:lnTo>
                  <a:pt x="288" y="6"/>
                </a:lnTo>
                <a:lnTo>
                  <a:pt x="287" y="2"/>
                </a:lnTo>
                <a:lnTo>
                  <a:pt x="282" y="0"/>
                </a:lnTo>
                <a:lnTo>
                  <a:pt x="6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6" y="72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48222" name="Freeform 766"/>
          <p:cNvSpPr>
            <a:spLocks/>
          </p:cNvSpPr>
          <p:nvPr/>
        </p:nvSpPr>
        <p:spPr bwMode="auto">
          <a:xfrm>
            <a:off x="5805488" y="4606925"/>
            <a:ext cx="1587" cy="84138"/>
          </a:xfrm>
          <a:custGeom>
            <a:avLst/>
            <a:gdLst>
              <a:gd name="T0" fmla="*/ 46 h 46"/>
              <a:gd name="T1" fmla="*/ 0 h 46"/>
              <a:gd name="T2" fmla="*/ 46 h 4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6">
                <a:moveTo>
                  <a:pt x="0" y="46"/>
                </a:move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48223" name="Rectangle 767"/>
          <p:cNvSpPr>
            <a:spLocks noChangeArrowheads="1"/>
          </p:cNvSpPr>
          <p:nvPr/>
        </p:nvSpPr>
        <p:spPr bwMode="auto">
          <a:xfrm>
            <a:off x="1236663" y="5059363"/>
            <a:ext cx="86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" panose="02020603050405020304" pitchFamily="18" charset="0"/>
              </a:rPr>
              <a:t>Machine 1</a:t>
            </a:r>
            <a:endParaRPr lang="en-US" sz="3200"/>
          </a:p>
        </p:txBody>
      </p:sp>
      <p:sp>
        <p:nvSpPr>
          <p:cNvPr id="148224" name="Rectangle 768"/>
          <p:cNvSpPr>
            <a:spLocks noChangeArrowheads="1"/>
          </p:cNvSpPr>
          <p:nvPr/>
        </p:nvSpPr>
        <p:spPr bwMode="auto">
          <a:xfrm>
            <a:off x="1236663" y="4525963"/>
            <a:ext cx="865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" panose="02020603050405020304" pitchFamily="18" charset="0"/>
              </a:rPr>
              <a:t>Machine 3</a:t>
            </a:r>
            <a:endParaRPr lang="en-US" sz="3200"/>
          </a:p>
        </p:txBody>
      </p:sp>
      <p:sp>
        <p:nvSpPr>
          <p:cNvPr id="148225" name="Rectangle 769"/>
          <p:cNvSpPr>
            <a:spLocks noChangeArrowheads="1"/>
          </p:cNvSpPr>
          <p:nvPr/>
        </p:nvSpPr>
        <p:spPr bwMode="auto">
          <a:xfrm>
            <a:off x="1236663" y="4800600"/>
            <a:ext cx="865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" panose="02020603050405020304" pitchFamily="18" charset="0"/>
              </a:rPr>
              <a:t>Machine 2</a:t>
            </a:r>
            <a:endParaRPr lang="en-US" sz="3200"/>
          </a:p>
        </p:txBody>
      </p:sp>
      <p:sp>
        <p:nvSpPr>
          <p:cNvPr id="148226" name="Freeform 770"/>
          <p:cNvSpPr>
            <a:spLocks/>
          </p:cNvSpPr>
          <p:nvPr/>
        </p:nvSpPr>
        <p:spPr bwMode="auto">
          <a:xfrm>
            <a:off x="2209800" y="4181475"/>
            <a:ext cx="5148263" cy="1303338"/>
          </a:xfrm>
          <a:custGeom>
            <a:avLst/>
            <a:gdLst>
              <a:gd name="T0" fmla="*/ 0 w 2878"/>
              <a:gd name="T1" fmla="*/ 0 h 718"/>
              <a:gd name="T2" fmla="*/ 0 w 2878"/>
              <a:gd name="T3" fmla="*/ 718 h 718"/>
              <a:gd name="T4" fmla="*/ 2878 w 2878"/>
              <a:gd name="T5" fmla="*/ 718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78" h="718">
                <a:moveTo>
                  <a:pt x="0" y="0"/>
                </a:moveTo>
                <a:lnTo>
                  <a:pt x="0" y="718"/>
                </a:lnTo>
                <a:lnTo>
                  <a:pt x="2878" y="718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8227" name="Freeform 771"/>
          <p:cNvSpPr>
            <a:spLocks/>
          </p:cNvSpPr>
          <p:nvPr/>
        </p:nvSpPr>
        <p:spPr bwMode="auto">
          <a:xfrm>
            <a:off x="2717800" y="4583113"/>
            <a:ext cx="1028700" cy="131762"/>
          </a:xfrm>
          <a:custGeom>
            <a:avLst/>
            <a:gdLst>
              <a:gd name="T0" fmla="*/ 5 w 575"/>
              <a:gd name="T1" fmla="*/ 72 h 72"/>
              <a:gd name="T2" fmla="*/ 569 w 575"/>
              <a:gd name="T3" fmla="*/ 72 h 72"/>
              <a:gd name="T4" fmla="*/ 573 w 575"/>
              <a:gd name="T5" fmla="*/ 70 h 72"/>
              <a:gd name="T6" fmla="*/ 575 w 575"/>
              <a:gd name="T7" fmla="*/ 66 h 72"/>
              <a:gd name="T8" fmla="*/ 575 w 575"/>
              <a:gd name="T9" fmla="*/ 6 h 72"/>
              <a:gd name="T10" fmla="*/ 573 w 575"/>
              <a:gd name="T11" fmla="*/ 2 h 72"/>
              <a:gd name="T12" fmla="*/ 569 w 575"/>
              <a:gd name="T13" fmla="*/ 0 h 72"/>
              <a:gd name="T14" fmla="*/ 5 w 575"/>
              <a:gd name="T15" fmla="*/ 0 h 72"/>
              <a:gd name="T16" fmla="*/ 2 w 575"/>
              <a:gd name="T17" fmla="*/ 2 h 72"/>
              <a:gd name="T18" fmla="*/ 0 w 575"/>
              <a:gd name="T19" fmla="*/ 6 h 72"/>
              <a:gd name="T20" fmla="*/ 0 w 575"/>
              <a:gd name="T21" fmla="*/ 66 h 72"/>
              <a:gd name="T22" fmla="*/ 2 w 575"/>
              <a:gd name="T23" fmla="*/ 70 h 72"/>
              <a:gd name="T24" fmla="*/ 5 w 575"/>
              <a:gd name="T25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75" h="72">
                <a:moveTo>
                  <a:pt x="5" y="72"/>
                </a:moveTo>
                <a:lnTo>
                  <a:pt x="569" y="72"/>
                </a:lnTo>
                <a:lnTo>
                  <a:pt x="573" y="70"/>
                </a:lnTo>
                <a:lnTo>
                  <a:pt x="575" y="66"/>
                </a:lnTo>
                <a:lnTo>
                  <a:pt x="575" y="6"/>
                </a:lnTo>
                <a:lnTo>
                  <a:pt x="573" y="2"/>
                </a:lnTo>
                <a:lnTo>
                  <a:pt x="569" y="0"/>
                </a:lnTo>
                <a:lnTo>
                  <a:pt x="5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5" y="72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48228" name="Freeform 772"/>
          <p:cNvSpPr>
            <a:spLocks/>
          </p:cNvSpPr>
          <p:nvPr/>
        </p:nvSpPr>
        <p:spPr bwMode="auto">
          <a:xfrm>
            <a:off x="2717800" y="4606925"/>
            <a:ext cx="1588" cy="84138"/>
          </a:xfrm>
          <a:custGeom>
            <a:avLst/>
            <a:gdLst>
              <a:gd name="T0" fmla="*/ 46 h 46"/>
              <a:gd name="T1" fmla="*/ 0 h 46"/>
              <a:gd name="T2" fmla="*/ 46 h 4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6">
                <a:moveTo>
                  <a:pt x="0" y="46"/>
                </a:move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48229" name="Freeform 773"/>
          <p:cNvSpPr>
            <a:spLocks/>
          </p:cNvSpPr>
          <p:nvPr/>
        </p:nvSpPr>
        <p:spPr bwMode="auto">
          <a:xfrm>
            <a:off x="3230563" y="4833938"/>
            <a:ext cx="1546225" cy="128587"/>
          </a:xfrm>
          <a:custGeom>
            <a:avLst/>
            <a:gdLst>
              <a:gd name="T0" fmla="*/ 6 w 864"/>
              <a:gd name="T1" fmla="*/ 71 h 71"/>
              <a:gd name="T2" fmla="*/ 858 w 864"/>
              <a:gd name="T3" fmla="*/ 71 h 71"/>
              <a:gd name="T4" fmla="*/ 863 w 864"/>
              <a:gd name="T5" fmla="*/ 69 h 71"/>
              <a:gd name="T6" fmla="*/ 864 w 864"/>
              <a:gd name="T7" fmla="*/ 66 h 71"/>
              <a:gd name="T8" fmla="*/ 864 w 864"/>
              <a:gd name="T9" fmla="*/ 5 h 71"/>
              <a:gd name="T10" fmla="*/ 863 w 864"/>
              <a:gd name="T11" fmla="*/ 1 h 71"/>
              <a:gd name="T12" fmla="*/ 858 w 864"/>
              <a:gd name="T13" fmla="*/ 0 h 71"/>
              <a:gd name="T14" fmla="*/ 6 w 864"/>
              <a:gd name="T15" fmla="*/ 0 h 71"/>
              <a:gd name="T16" fmla="*/ 2 w 864"/>
              <a:gd name="T17" fmla="*/ 1 h 71"/>
              <a:gd name="T18" fmla="*/ 0 w 864"/>
              <a:gd name="T19" fmla="*/ 5 h 71"/>
              <a:gd name="T20" fmla="*/ 0 w 864"/>
              <a:gd name="T21" fmla="*/ 66 h 71"/>
              <a:gd name="T22" fmla="*/ 2 w 864"/>
              <a:gd name="T23" fmla="*/ 69 h 71"/>
              <a:gd name="T24" fmla="*/ 6 w 864"/>
              <a:gd name="T25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64" h="71">
                <a:moveTo>
                  <a:pt x="6" y="71"/>
                </a:moveTo>
                <a:lnTo>
                  <a:pt x="858" y="71"/>
                </a:lnTo>
                <a:lnTo>
                  <a:pt x="863" y="69"/>
                </a:lnTo>
                <a:lnTo>
                  <a:pt x="864" y="66"/>
                </a:lnTo>
                <a:lnTo>
                  <a:pt x="864" y="5"/>
                </a:lnTo>
                <a:lnTo>
                  <a:pt x="863" y="1"/>
                </a:lnTo>
                <a:lnTo>
                  <a:pt x="858" y="0"/>
                </a:lnTo>
                <a:lnTo>
                  <a:pt x="6" y="0"/>
                </a:lnTo>
                <a:lnTo>
                  <a:pt x="2" y="1"/>
                </a:lnTo>
                <a:lnTo>
                  <a:pt x="0" y="5"/>
                </a:lnTo>
                <a:lnTo>
                  <a:pt x="0" y="66"/>
                </a:lnTo>
                <a:lnTo>
                  <a:pt x="2" y="69"/>
                </a:lnTo>
                <a:lnTo>
                  <a:pt x="6" y="71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48230" name="Freeform 774"/>
          <p:cNvSpPr>
            <a:spLocks/>
          </p:cNvSpPr>
          <p:nvPr/>
        </p:nvSpPr>
        <p:spPr bwMode="auto">
          <a:xfrm>
            <a:off x="3230563" y="4876800"/>
            <a:ext cx="1587" cy="82550"/>
          </a:xfrm>
          <a:custGeom>
            <a:avLst/>
            <a:gdLst>
              <a:gd name="T0" fmla="*/ 46 h 46"/>
              <a:gd name="T1" fmla="*/ 0 h 46"/>
              <a:gd name="T2" fmla="*/ 46 h 4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6">
                <a:moveTo>
                  <a:pt x="0" y="46"/>
                </a:move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pic>
        <p:nvPicPr>
          <p:cNvPr id="148232" name="Picture 776" descr="HM0036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535" y="0"/>
            <a:ext cx="1262465" cy="113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41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248400" cy="1143000"/>
          </a:xfrm>
        </p:spPr>
        <p:txBody>
          <a:bodyPr/>
          <a:lstStyle/>
          <a:p>
            <a:r>
              <a:rPr lang="en-US"/>
              <a:t>Task Scheduling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987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1600200"/>
                <a:ext cx="8382000" cy="1164423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Perpetua" panose="02020502060401020303" pitchFamily="18" charset="0"/>
                  </a:rPr>
                  <a:t>Greedy choice: </a:t>
                </a:r>
                <a:r>
                  <a:rPr lang="en-US" sz="2400" dirty="0">
                    <a:latin typeface="Perpetua" panose="02020502060401020303" pitchFamily="18" charset="0"/>
                  </a:rPr>
                  <a:t>consider tasks by their start time and use as few machines as possible with this order.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Run time: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Why</a:t>
                </a:r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169987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600200"/>
                <a:ext cx="8382000" cy="1164423"/>
              </a:xfrm>
              <a:blipFill rotWithShape="0">
                <a:blip r:embed="rId2"/>
                <a:stretch>
                  <a:fillRect l="-145" t="-6806" b="-109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0715" name="Picture 731" descr="HM0036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6937"/>
            <a:ext cx="1312721" cy="118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0716" name="Text Box 732"/>
              <p:cNvSpPr txBox="1">
                <a:spLocks noChangeArrowheads="1"/>
              </p:cNvSpPr>
              <p:nvPr/>
            </p:nvSpPr>
            <p:spPr bwMode="auto">
              <a:xfrm>
                <a:off x="562969" y="2970782"/>
                <a:ext cx="8522151" cy="37002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>
                <a:lvl1pPr algn="l" defTabSz="3429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342900" algn="l" defTabSz="3429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628650" algn="l" defTabSz="3429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algn="l" defTabSz="3429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algn="l" defTabSz="3429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defTabSz="3429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defTabSz="3429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defTabSz="3429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defTabSz="3429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en-US" sz="1800" b="1" i="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Algorithm</a:t>
                </a:r>
                <a:r>
                  <a:rPr lang="en-US" sz="1800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800" b="1" i="0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taskSchedule</a:t>
                </a:r>
                <a:r>
                  <a:rPr lang="en-US" sz="1800" i="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1800" b="1" i="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sz="1800" i="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en-US" sz="1800" i="0" dirty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800" b="1" i="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Input:</a:t>
                </a:r>
                <a:r>
                  <a:rPr lang="en-US" sz="1800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800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set </a:t>
                </a:r>
                <a:r>
                  <a:rPr lang="en-US" sz="1800" b="1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sz="1800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of tasks w/ start time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  <m:r>
                      <a:rPr lang="en-US" sz="1800" i="1" baseline="-25000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sz="1800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800" i="0" dirty="0" smtClean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and </a:t>
                </a:r>
                <a:r>
                  <a:rPr lang="en-US" sz="1800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finish time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r>
                      <a:rPr lang="en-US" sz="18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endParaRPr lang="en-US" sz="1800" i="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en-US" sz="1800" i="0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800" b="1" i="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Output:</a:t>
                </a:r>
                <a:r>
                  <a:rPr lang="en-US" sz="1800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800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non-conflicting schedule </a:t>
                </a:r>
                <a:r>
                  <a:rPr lang="en-US" sz="1800" i="0" dirty="0" smtClean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with </a:t>
                </a:r>
                <a:r>
                  <a:rPr lang="en-US" sz="1800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minimum number of </a:t>
                </a:r>
                <a:r>
                  <a:rPr lang="en-US" sz="1800" i="0" dirty="0" smtClean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en-US" sz="1800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800" i="0" dirty="0" smtClean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machines</a:t>
                </a:r>
                <a:endParaRPr lang="en-US" sz="1800" i="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en-US" sz="1800" i="0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𝒎</m:t>
                    </m:r>
                    <m:r>
                      <a:rPr lang="en-US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  <a:sym typeface="Symbol" panose="05050102010706020507" pitchFamily="18" charset="2"/>
                      </a:rPr>
                      <m:t> </m:t>
                    </m:r>
                    <m:r>
                      <a:rPr lang="en-US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0</m:t>
                    </m:r>
                  </m:oMath>
                </a14:m>
                <a:r>
                  <a:rPr lang="en-US" sz="1800" b="1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		</a:t>
                </a:r>
                <a:r>
                  <a:rPr lang="en-US" sz="1600" i="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{no. of machines}</a:t>
                </a:r>
                <a:endParaRPr lang="en-US" sz="1800" i="0" dirty="0">
                  <a:solidFill>
                    <a:schemeClr val="accent4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en-US" sz="1800" b="1" i="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</a:t>
                </a:r>
                <a:r>
                  <a:rPr lang="en-US" sz="1800" i="0" dirty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800" b="1" i="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 is not empty</a:t>
                </a:r>
              </a:p>
              <a:p>
                <a:pPr lvl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en-US" sz="1800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remove task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sz="1800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w/ smallest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  <m:r>
                      <a:rPr lang="en-US" sz="1800" i="1" baseline="-25000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endParaRPr lang="en-US" sz="1800" i="0" baseline="-250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en-US" sz="1800" b="1" i="0" baseline="-25000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800" b="1" i="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:r>
                  <a:rPr lang="en-US" sz="1800" b="1" i="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there’s a machine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𝒋</m:t>
                    </m:r>
                  </m:oMath>
                </a14:m>
                <a:r>
                  <a:rPr lang="en-US" sz="1800" b="1" i="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𝒊</m:t>
                    </m:r>
                  </m:oMath>
                </a14:m>
                <a:r>
                  <a:rPr lang="en-US" sz="1800" b="1" i="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800" b="1" i="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endParaRPr lang="en-US" sz="1800" i="0" baseline="-25000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en-US" sz="1800" i="0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1800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schedule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sz="1800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on machine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</m:oMath>
                </a14:m>
                <a:endParaRPr lang="en-US" sz="1800" i="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en-US" sz="1800" i="0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 </a:t>
                </a:r>
                <a:r>
                  <a:rPr lang="en-US" sz="1800" b="1" i="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  <a:r>
                  <a:rPr lang="en-US" sz="1800" i="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 lvl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en-US" sz="1800" i="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</m:t>
                    </m:r>
                    <m:r>
                      <a:rPr lang="en-CA" sz="1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sz="18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</m:t>
                    </m:r>
                    <m:r>
                      <a:rPr lang="en-CA" sz="1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</m:t>
                    </m:r>
                    <m:r>
                      <a:rPr lang="en-US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+ 1	</m:t>
                    </m:r>
                  </m:oMath>
                </a14:m>
                <a:endParaRPr lang="en-US" sz="1800" i="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en-US" sz="1800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schedule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sz="1800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on machine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</m:t>
                    </m:r>
                  </m:oMath>
                </a14:m>
                <a:endParaRPr lang="en-US" sz="1800" i="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70716" name="Text Box 7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969" y="2970782"/>
                <a:ext cx="8522151" cy="3700244"/>
              </a:xfrm>
              <a:prstGeom prst="rect">
                <a:avLst/>
              </a:prstGeom>
              <a:blipFill rotWithShape="0">
                <a:blip r:embed="rId4"/>
                <a:stretch>
                  <a:fillRect l="-500" t="-1149" b="-1642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46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248400" cy="1143000"/>
          </a:xfrm>
        </p:spPr>
        <p:txBody>
          <a:bodyPr/>
          <a:lstStyle/>
          <a:p>
            <a:r>
              <a:rPr lang="en-US"/>
              <a:t>Task Scheduling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987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1600200"/>
                <a:ext cx="8229600" cy="45720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 smtClean="0">
                    <a:solidFill>
                      <a:srgbClr val="00B050"/>
                    </a:solidFill>
                    <a:latin typeface="Perpetua" panose="02020502060401020303" pitchFamily="18" charset="0"/>
                  </a:rPr>
                  <a:t>Correctness</a:t>
                </a:r>
                <a:r>
                  <a:rPr lang="en-US" dirty="0">
                    <a:solidFill>
                      <a:srgbClr val="00B050"/>
                    </a:solidFill>
                    <a:latin typeface="Perpetua" panose="02020502060401020303" pitchFamily="18" charset="0"/>
                  </a:rPr>
                  <a:t>:</a:t>
                </a:r>
                <a:r>
                  <a:rPr lang="en-US" dirty="0">
                    <a:latin typeface="Perpetua" panose="02020502060401020303" pitchFamily="18" charset="0"/>
                  </a:rPr>
                  <a:t> </a:t>
                </a:r>
                <a:r>
                  <a:rPr lang="en-US" sz="2400" dirty="0">
                    <a:latin typeface="Perpetua" panose="02020502060401020303" pitchFamily="18" charset="0"/>
                  </a:rPr>
                  <a:t>Suppose there is a better schedule.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  <a:latin typeface="Perpetua" panose="02020502060401020303" pitchFamily="18" charset="0"/>
                  </a:rPr>
                  <a:t>The </a:t>
                </a:r>
                <a:r>
                  <a:rPr lang="en-US" dirty="0">
                    <a:solidFill>
                      <a:schemeClr val="tx1"/>
                    </a:solidFill>
                    <a:latin typeface="Perpetua" panose="02020502060401020303" pitchFamily="18" charset="0"/>
                  </a:rPr>
                  <a:t>algorithm uses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CA" dirty="0" smtClean="0">
                  <a:solidFill>
                    <a:schemeClr val="tx1"/>
                  </a:solidFill>
                  <a:latin typeface="Perpetua" panose="02020502060401020303" pitchFamily="18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solidFill>
                      <a:schemeClr val="tx1"/>
                    </a:solidFill>
                    <a:latin typeface="Perpetua" panose="02020502060401020303" pitchFamily="18" charset="0"/>
                  </a:rPr>
                  <a:t>We can use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Perpetua" panose="02020502060401020303" pitchFamily="18" charset="0"/>
                  </a:rPr>
                  <a:t> machines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u="sng" dirty="0" smtClean="0">
                    <a:solidFill>
                      <a:schemeClr val="tx1"/>
                    </a:solidFill>
                    <a:latin typeface="Perpetua" panose="02020502060401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u="sng" dirty="0">
                    <a:solidFill>
                      <a:schemeClr val="tx1"/>
                    </a:solidFill>
                    <a:latin typeface="Perpetua" panose="02020502060401020303" pitchFamily="18" charset="0"/>
                  </a:rPr>
                  <a:t> be first task scheduled on machine </a:t>
                </a:r>
                <a14:m>
                  <m:oMath xmlns:m="http://schemas.openxmlformats.org/officeDocument/2006/math">
                    <m:r>
                      <a:rPr lang="en-US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u="sng" dirty="0">
                  <a:solidFill>
                    <a:schemeClr val="tx1"/>
                  </a:solidFill>
                  <a:latin typeface="Perpetua" panose="02020502060401020303" pitchFamily="18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  <a:latin typeface="Perpetua" panose="02020502060401020303" pitchFamily="18" charset="0"/>
                  </a:rPr>
                  <a:t>Task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Perpetua" panose="02020502060401020303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Perpetua" panose="02020502060401020303" pitchFamily="18" charset="0"/>
                  </a:rPr>
                  <a:t>must conflict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Perpetua" panose="02020502060401020303" pitchFamily="18" charset="0"/>
                  </a:rPr>
                  <a:t> other </a:t>
                </a:r>
                <a:r>
                  <a:rPr lang="en-US" dirty="0" smtClean="0">
                    <a:solidFill>
                      <a:schemeClr val="tx1"/>
                    </a:solidFill>
                    <a:latin typeface="Perpetua" panose="02020502060401020303" pitchFamily="18" charset="0"/>
                  </a:rPr>
                  <a:t>tasks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400" dirty="0" smtClean="0">
                    <a:solidFill>
                      <a:srgbClr val="0070C0"/>
                    </a:solidFill>
                    <a:latin typeface="Perpetua" panose="02020502060401020303" pitchFamily="18" charset="0"/>
                  </a:rPr>
                  <a:t>We consider tasks ordered by their start times, all the tasks currently conflicting with task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  <a:latin typeface="Perpetua" panose="02020502060401020303" pitchFamily="18" charset="0"/>
                  </a:rPr>
                  <a:t> must have start times less than or equal to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baseline="-25000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baseline="-25000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  <a:latin typeface="Perpetua" panose="02020502060401020303" pitchFamily="18" charset="0"/>
                  </a:rPr>
                  <a:t>and have finish times after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baseline="-25000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  <a:latin typeface="Perpetua" panose="02020502060401020303" pitchFamily="18" charset="0"/>
                  </a:rPr>
                  <a:t>.</a:t>
                </a:r>
                <a:endParaRPr lang="en-US" sz="2400" dirty="0">
                  <a:solidFill>
                    <a:srgbClr val="0070C0"/>
                  </a:solidFill>
                  <a:latin typeface="Perpetua" panose="02020502060401020303" pitchFamily="18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solidFill>
                      <a:schemeClr val="tx1"/>
                    </a:solidFill>
                    <a:latin typeface="Perpetua" panose="02020502060401020303" pitchFamily="18" charset="0"/>
                  </a:rPr>
                  <a:t>But that means there is no non-conflicting schedule using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Perpetua" panose="02020502060401020303" pitchFamily="18" charset="0"/>
                  </a:rPr>
                  <a:t> machines</a:t>
                </a:r>
              </a:p>
            </p:txBody>
          </p:sp>
        </mc:Choice>
        <mc:Fallback xmlns="">
          <p:sp>
            <p:nvSpPr>
              <p:cNvPr id="169987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600200"/>
                <a:ext cx="8229600" cy="4572000"/>
              </a:xfrm>
              <a:blipFill rotWithShape="0">
                <a:blip r:embed="rId2"/>
                <a:stretch>
                  <a:fillRect l="-296" t="-21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0715" name="Picture 731" descr="HM0036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6937"/>
            <a:ext cx="1312721" cy="118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48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011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600200"/>
                <a:ext cx="8229600" cy="2200275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latin typeface="Perpetua" panose="02020502060401020303" pitchFamily="18" charset="0"/>
                  </a:rPr>
                  <a:t>Given: a set T of n tasks, each having: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latin typeface="Perpetua" panose="02020502060401020303" pitchFamily="18" charset="0"/>
                  </a:rPr>
                  <a:t>A start time,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baseline="-25000" dirty="0">
                  <a:latin typeface="Perpetua" panose="02020502060401020303" pitchFamily="18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latin typeface="Perpetua" panose="02020502060401020303" pitchFamily="18" charset="0"/>
                  </a:rPr>
                  <a:t>A finish time, </a:t>
                </a:r>
                <a14:m>
                  <m:oMath xmlns:m="http://schemas.openxmlformats.org/officeDocument/2006/math">
                    <m:r>
                      <a:rPr lang="en-CA" sz="2000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Perpetua" panose="02020502060401020303" pitchFamily="18" charset="0"/>
                  </a:rPr>
                  <a:t> (where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&lt; </m:t>
                    </m:r>
                    <m:sSub>
                      <m:sSubPr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Perpetua" panose="02020502060401020303" pitchFamily="18" charset="0"/>
                  </a:rPr>
                  <a:t>)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[1,4], [1,3], [2,5], [3,7], [4,7], [6,9], [7,8] </m:t>
                    </m:r>
                  </m:oMath>
                </a14:m>
                <a:r>
                  <a:rPr lang="en-US" sz="2000" dirty="0">
                    <a:latin typeface="Perpetua" panose="02020502060401020303" pitchFamily="18" charset="0"/>
                  </a:rPr>
                  <a:t>(ordered by start)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latin typeface="Perpetua" panose="02020502060401020303" pitchFamily="18" charset="0"/>
                  </a:rPr>
                  <a:t>Goal: Perform all tasks on min. number of machines</a:t>
                </a:r>
              </a:p>
            </p:txBody>
          </p:sp>
        </mc:Choice>
        <mc:Fallback xmlns="">
          <p:sp>
            <p:nvSpPr>
              <p:cNvPr id="171011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600200"/>
                <a:ext cx="8229600" cy="2200275"/>
              </a:xfrm>
              <a:blipFill rotWithShape="0">
                <a:blip r:embed="rId3"/>
                <a:stretch>
                  <a:fillRect l="-148" t="-36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1013" name="Group 5"/>
          <p:cNvGrpSpPr>
            <a:grpSpLocks/>
          </p:cNvGrpSpPr>
          <p:nvPr/>
        </p:nvGrpSpPr>
        <p:grpSpPr bwMode="auto">
          <a:xfrm>
            <a:off x="2317750" y="4492625"/>
            <a:ext cx="4632325" cy="131763"/>
            <a:chOff x="1563" y="2893"/>
            <a:chExt cx="2590" cy="73"/>
          </a:xfrm>
        </p:grpSpPr>
        <p:sp>
          <p:nvSpPr>
            <p:cNvPr id="171014" name="Line 6"/>
            <p:cNvSpPr>
              <a:spLocks noChangeShapeType="1"/>
            </p:cNvSpPr>
            <p:nvPr/>
          </p:nvSpPr>
          <p:spPr bwMode="auto">
            <a:xfrm>
              <a:off x="156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15" name="Line 7"/>
            <p:cNvSpPr>
              <a:spLocks noChangeShapeType="1"/>
            </p:cNvSpPr>
            <p:nvPr/>
          </p:nvSpPr>
          <p:spPr bwMode="auto">
            <a:xfrm>
              <a:off x="158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16" name="Line 8"/>
            <p:cNvSpPr>
              <a:spLocks noChangeShapeType="1"/>
            </p:cNvSpPr>
            <p:nvPr/>
          </p:nvSpPr>
          <p:spPr bwMode="auto">
            <a:xfrm>
              <a:off x="160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17" name="Line 9"/>
            <p:cNvSpPr>
              <a:spLocks noChangeShapeType="1"/>
            </p:cNvSpPr>
            <p:nvPr/>
          </p:nvSpPr>
          <p:spPr bwMode="auto">
            <a:xfrm>
              <a:off x="1632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18" name="Line 10"/>
            <p:cNvSpPr>
              <a:spLocks noChangeShapeType="1"/>
            </p:cNvSpPr>
            <p:nvPr/>
          </p:nvSpPr>
          <p:spPr bwMode="auto">
            <a:xfrm>
              <a:off x="1655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19" name="Line 11"/>
            <p:cNvSpPr>
              <a:spLocks noChangeShapeType="1"/>
            </p:cNvSpPr>
            <p:nvPr/>
          </p:nvSpPr>
          <p:spPr bwMode="auto">
            <a:xfrm>
              <a:off x="1678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20" name="Line 12"/>
            <p:cNvSpPr>
              <a:spLocks noChangeShapeType="1"/>
            </p:cNvSpPr>
            <p:nvPr/>
          </p:nvSpPr>
          <p:spPr bwMode="auto">
            <a:xfrm>
              <a:off x="1701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21" name="Line 13"/>
            <p:cNvSpPr>
              <a:spLocks noChangeShapeType="1"/>
            </p:cNvSpPr>
            <p:nvPr/>
          </p:nvSpPr>
          <p:spPr bwMode="auto">
            <a:xfrm>
              <a:off x="1724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22" name="Line 14"/>
            <p:cNvSpPr>
              <a:spLocks noChangeShapeType="1"/>
            </p:cNvSpPr>
            <p:nvPr/>
          </p:nvSpPr>
          <p:spPr bwMode="auto">
            <a:xfrm>
              <a:off x="1747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23" name="Line 15"/>
            <p:cNvSpPr>
              <a:spLocks noChangeShapeType="1"/>
            </p:cNvSpPr>
            <p:nvPr/>
          </p:nvSpPr>
          <p:spPr bwMode="auto">
            <a:xfrm>
              <a:off x="1770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24" name="Line 16"/>
            <p:cNvSpPr>
              <a:spLocks noChangeShapeType="1"/>
            </p:cNvSpPr>
            <p:nvPr/>
          </p:nvSpPr>
          <p:spPr bwMode="auto">
            <a:xfrm>
              <a:off x="179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25" name="Line 17"/>
            <p:cNvSpPr>
              <a:spLocks noChangeShapeType="1"/>
            </p:cNvSpPr>
            <p:nvPr/>
          </p:nvSpPr>
          <p:spPr bwMode="auto">
            <a:xfrm>
              <a:off x="181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26" name="Line 18"/>
            <p:cNvSpPr>
              <a:spLocks noChangeShapeType="1"/>
            </p:cNvSpPr>
            <p:nvPr/>
          </p:nvSpPr>
          <p:spPr bwMode="auto">
            <a:xfrm>
              <a:off x="183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27" name="Line 19"/>
            <p:cNvSpPr>
              <a:spLocks noChangeShapeType="1"/>
            </p:cNvSpPr>
            <p:nvPr/>
          </p:nvSpPr>
          <p:spPr bwMode="auto">
            <a:xfrm>
              <a:off x="186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28" name="Line 20"/>
            <p:cNvSpPr>
              <a:spLocks noChangeShapeType="1"/>
            </p:cNvSpPr>
            <p:nvPr/>
          </p:nvSpPr>
          <p:spPr bwMode="auto">
            <a:xfrm>
              <a:off x="188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29" name="Line 21"/>
            <p:cNvSpPr>
              <a:spLocks noChangeShapeType="1"/>
            </p:cNvSpPr>
            <p:nvPr/>
          </p:nvSpPr>
          <p:spPr bwMode="auto">
            <a:xfrm>
              <a:off x="190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30" name="Line 22"/>
            <p:cNvSpPr>
              <a:spLocks noChangeShapeType="1"/>
            </p:cNvSpPr>
            <p:nvPr/>
          </p:nvSpPr>
          <p:spPr bwMode="auto">
            <a:xfrm>
              <a:off x="193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31" name="Line 23"/>
            <p:cNvSpPr>
              <a:spLocks noChangeShapeType="1"/>
            </p:cNvSpPr>
            <p:nvPr/>
          </p:nvSpPr>
          <p:spPr bwMode="auto">
            <a:xfrm>
              <a:off x="1955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32" name="Line 24"/>
            <p:cNvSpPr>
              <a:spLocks noChangeShapeType="1"/>
            </p:cNvSpPr>
            <p:nvPr/>
          </p:nvSpPr>
          <p:spPr bwMode="auto">
            <a:xfrm>
              <a:off x="1978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33" name="Line 25"/>
            <p:cNvSpPr>
              <a:spLocks noChangeShapeType="1"/>
            </p:cNvSpPr>
            <p:nvPr/>
          </p:nvSpPr>
          <p:spPr bwMode="auto">
            <a:xfrm>
              <a:off x="2001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34" name="Line 26"/>
            <p:cNvSpPr>
              <a:spLocks noChangeShapeType="1"/>
            </p:cNvSpPr>
            <p:nvPr/>
          </p:nvSpPr>
          <p:spPr bwMode="auto">
            <a:xfrm>
              <a:off x="2024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35" name="Line 27"/>
            <p:cNvSpPr>
              <a:spLocks noChangeShapeType="1"/>
            </p:cNvSpPr>
            <p:nvPr/>
          </p:nvSpPr>
          <p:spPr bwMode="auto">
            <a:xfrm>
              <a:off x="2047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36" name="Line 28"/>
            <p:cNvSpPr>
              <a:spLocks noChangeShapeType="1"/>
            </p:cNvSpPr>
            <p:nvPr/>
          </p:nvSpPr>
          <p:spPr bwMode="auto">
            <a:xfrm>
              <a:off x="207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37" name="Line 29"/>
            <p:cNvSpPr>
              <a:spLocks noChangeShapeType="1"/>
            </p:cNvSpPr>
            <p:nvPr/>
          </p:nvSpPr>
          <p:spPr bwMode="auto">
            <a:xfrm>
              <a:off x="209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38" name="Line 30"/>
            <p:cNvSpPr>
              <a:spLocks noChangeShapeType="1"/>
            </p:cNvSpPr>
            <p:nvPr/>
          </p:nvSpPr>
          <p:spPr bwMode="auto">
            <a:xfrm>
              <a:off x="211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39" name="Line 31"/>
            <p:cNvSpPr>
              <a:spLocks noChangeShapeType="1"/>
            </p:cNvSpPr>
            <p:nvPr/>
          </p:nvSpPr>
          <p:spPr bwMode="auto">
            <a:xfrm>
              <a:off x="213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40" name="Line 32"/>
            <p:cNvSpPr>
              <a:spLocks noChangeShapeType="1"/>
            </p:cNvSpPr>
            <p:nvPr/>
          </p:nvSpPr>
          <p:spPr bwMode="auto">
            <a:xfrm>
              <a:off x="216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41" name="Line 33"/>
            <p:cNvSpPr>
              <a:spLocks noChangeShapeType="1"/>
            </p:cNvSpPr>
            <p:nvPr/>
          </p:nvSpPr>
          <p:spPr bwMode="auto">
            <a:xfrm>
              <a:off x="2185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42" name="Line 34"/>
            <p:cNvSpPr>
              <a:spLocks noChangeShapeType="1"/>
            </p:cNvSpPr>
            <p:nvPr/>
          </p:nvSpPr>
          <p:spPr bwMode="auto">
            <a:xfrm>
              <a:off x="2208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43" name="Line 35"/>
            <p:cNvSpPr>
              <a:spLocks noChangeShapeType="1"/>
            </p:cNvSpPr>
            <p:nvPr/>
          </p:nvSpPr>
          <p:spPr bwMode="auto">
            <a:xfrm>
              <a:off x="2231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44" name="Line 36"/>
            <p:cNvSpPr>
              <a:spLocks noChangeShapeType="1"/>
            </p:cNvSpPr>
            <p:nvPr/>
          </p:nvSpPr>
          <p:spPr bwMode="auto">
            <a:xfrm>
              <a:off x="2254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45" name="Line 37"/>
            <p:cNvSpPr>
              <a:spLocks noChangeShapeType="1"/>
            </p:cNvSpPr>
            <p:nvPr/>
          </p:nvSpPr>
          <p:spPr bwMode="auto">
            <a:xfrm>
              <a:off x="2277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46" name="Line 38"/>
            <p:cNvSpPr>
              <a:spLocks noChangeShapeType="1"/>
            </p:cNvSpPr>
            <p:nvPr/>
          </p:nvSpPr>
          <p:spPr bwMode="auto">
            <a:xfrm>
              <a:off x="230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47" name="Line 39"/>
            <p:cNvSpPr>
              <a:spLocks noChangeShapeType="1"/>
            </p:cNvSpPr>
            <p:nvPr/>
          </p:nvSpPr>
          <p:spPr bwMode="auto">
            <a:xfrm>
              <a:off x="232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48" name="Line 40"/>
            <p:cNvSpPr>
              <a:spLocks noChangeShapeType="1"/>
            </p:cNvSpPr>
            <p:nvPr/>
          </p:nvSpPr>
          <p:spPr bwMode="auto">
            <a:xfrm>
              <a:off x="234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49" name="Line 41"/>
            <p:cNvSpPr>
              <a:spLocks noChangeShapeType="1"/>
            </p:cNvSpPr>
            <p:nvPr/>
          </p:nvSpPr>
          <p:spPr bwMode="auto">
            <a:xfrm>
              <a:off x="236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50" name="Line 42"/>
            <p:cNvSpPr>
              <a:spLocks noChangeShapeType="1"/>
            </p:cNvSpPr>
            <p:nvPr/>
          </p:nvSpPr>
          <p:spPr bwMode="auto">
            <a:xfrm>
              <a:off x="2392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51" name="Line 43"/>
            <p:cNvSpPr>
              <a:spLocks noChangeShapeType="1"/>
            </p:cNvSpPr>
            <p:nvPr/>
          </p:nvSpPr>
          <p:spPr bwMode="auto">
            <a:xfrm>
              <a:off x="2415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52" name="Line 44"/>
            <p:cNvSpPr>
              <a:spLocks noChangeShapeType="1"/>
            </p:cNvSpPr>
            <p:nvPr/>
          </p:nvSpPr>
          <p:spPr bwMode="auto">
            <a:xfrm>
              <a:off x="2438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53" name="Line 45"/>
            <p:cNvSpPr>
              <a:spLocks noChangeShapeType="1"/>
            </p:cNvSpPr>
            <p:nvPr/>
          </p:nvSpPr>
          <p:spPr bwMode="auto">
            <a:xfrm>
              <a:off x="2461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54" name="Line 46"/>
            <p:cNvSpPr>
              <a:spLocks noChangeShapeType="1"/>
            </p:cNvSpPr>
            <p:nvPr/>
          </p:nvSpPr>
          <p:spPr bwMode="auto">
            <a:xfrm>
              <a:off x="2484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55" name="Line 47"/>
            <p:cNvSpPr>
              <a:spLocks noChangeShapeType="1"/>
            </p:cNvSpPr>
            <p:nvPr/>
          </p:nvSpPr>
          <p:spPr bwMode="auto">
            <a:xfrm>
              <a:off x="2507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56" name="Line 48"/>
            <p:cNvSpPr>
              <a:spLocks noChangeShapeType="1"/>
            </p:cNvSpPr>
            <p:nvPr/>
          </p:nvSpPr>
          <p:spPr bwMode="auto">
            <a:xfrm>
              <a:off x="2530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57" name="Line 49"/>
            <p:cNvSpPr>
              <a:spLocks noChangeShapeType="1"/>
            </p:cNvSpPr>
            <p:nvPr/>
          </p:nvSpPr>
          <p:spPr bwMode="auto">
            <a:xfrm>
              <a:off x="255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58" name="Line 50"/>
            <p:cNvSpPr>
              <a:spLocks noChangeShapeType="1"/>
            </p:cNvSpPr>
            <p:nvPr/>
          </p:nvSpPr>
          <p:spPr bwMode="auto">
            <a:xfrm>
              <a:off x="257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59" name="Line 51"/>
            <p:cNvSpPr>
              <a:spLocks noChangeShapeType="1"/>
            </p:cNvSpPr>
            <p:nvPr/>
          </p:nvSpPr>
          <p:spPr bwMode="auto">
            <a:xfrm>
              <a:off x="259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60" name="Line 52"/>
            <p:cNvSpPr>
              <a:spLocks noChangeShapeType="1"/>
            </p:cNvSpPr>
            <p:nvPr/>
          </p:nvSpPr>
          <p:spPr bwMode="auto">
            <a:xfrm>
              <a:off x="2622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61" name="Line 53"/>
            <p:cNvSpPr>
              <a:spLocks noChangeShapeType="1"/>
            </p:cNvSpPr>
            <p:nvPr/>
          </p:nvSpPr>
          <p:spPr bwMode="auto">
            <a:xfrm>
              <a:off x="2645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62" name="Line 54"/>
            <p:cNvSpPr>
              <a:spLocks noChangeShapeType="1"/>
            </p:cNvSpPr>
            <p:nvPr/>
          </p:nvSpPr>
          <p:spPr bwMode="auto">
            <a:xfrm>
              <a:off x="2668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63" name="Line 55"/>
            <p:cNvSpPr>
              <a:spLocks noChangeShapeType="1"/>
            </p:cNvSpPr>
            <p:nvPr/>
          </p:nvSpPr>
          <p:spPr bwMode="auto">
            <a:xfrm>
              <a:off x="2691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64" name="Line 56"/>
            <p:cNvSpPr>
              <a:spLocks noChangeShapeType="1"/>
            </p:cNvSpPr>
            <p:nvPr/>
          </p:nvSpPr>
          <p:spPr bwMode="auto">
            <a:xfrm>
              <a:off x="2714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65" name="Line 57"/>
            <p:cNvSpPr>
              <a:spLocks noChangeShapeType="1"/>
            </p:cNvSpPr>
            <p:nvPr/>
          </p:nvSpPr>
          <p:spPr bwMode="auto">
            <a:xfrm>
              <a:off x="2737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66" name="Line 58"/>
            <p:cNvSpPr>
              <a:spLocks noChangeShapeType="1"/>
            </p:cNvSpPr>
            <p:nvPr/>
          </p:nvSpPr>
          <p:spPr bwMode="auto">
            <a:xfrm>
              <a:off x="2760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67" name="Line 59"/>
            <p:cNvSpPr>
              <a:spLocks noChangeShapeType="1"/>
            </p:cNvSpPr>
            <p:nvPr/>
          </p:nvSpPr>
          <p:spPr bwMode="auto">
            <a:xfrm>
              <a:off x="278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68" name="Line 60"/>
            <p:cNvSpPr>
              <a:spLocks noChangeShapeType="1"/>
            </p:cNvSpPr>
            <p:nvPr/>
          </p:nvSpPr>
          <p:spPr bwMode="auto">
            <a:xfrm>
              <a:off x="280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69" name="Line 61"/>
            <p:cNvSpPr>
              <a:spLocks noChangeShapeType="1"/>
            </p:cNvSpPr>
            <p:nvPr/>
          </p:nvSpPr>
          <p:spPr bwMode="auto">
            <a:xfrm>
              <a:off x="282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70" name="Line 62"/>
            <p:cNvSpPr>
              <a:spLocks noChangeShapeType="1"/>
            </p:cNvSpPr>
            <p:nvPr/>
          </p:nvSpPr>
          <p:spPr bwMode="auto">
            <a:xfrm>
              <a:off x="285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71" name="Line 63"/>
            <p:cNvSpPr>
              <a:spLocks noChangeShapeType="1"/>
            </p:cNvSpPr>
            <p:nvPr/>
          </p:nvSpPr>
          <p:spPr bwMode="auto">
            <a:xfrm>
              <a:off x="287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72" name="Line 64"/>
            <p:cNvSpPr>
              <a:spLocks noChangeShapeType="1"/>
            </p:cNvSpPr>
            <p:nvPr/>
          </p:nvSpPr>
          <p:spPr bwMode="auto">
            <a:xfrm>
              <a:off x="289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73" name="Line 65"/>
            <p:cNvSpPr>
              <a:spLocks noChangeShapeType="1"/>
            </p:cNvSpPr>
            <p:nvPr/>
          </p:nvSpPr>
          <p:spPr bwMode="auto">
            <a:xfrm>
              <a:off x="292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74" name="Line 66"/>
            <p:cNvSpPr>
              <a:spLocks noChangeShapeType="1"/>
            </p:cNvSpPr>
            <p:nvPr/>
          </p:nvSpPr>
          <p:spPr bwMode="auto">
            <a:xfrm>
              <a:off x="2945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75" name="Line 67"/>
            <p:cNvSpPr>
              <a:spLocks noChangeShapeType="1"/>
            </p:cNvSpPr>
            <p:nvPr/>
          </p:nvSpPr>
          <p:spPr bwMode="auto">
            <a:xfrm>
              <a:off x="2968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76" name="Line 68"/>
            <p:cNvSpPr>
              <a:spLocks noChangeShapeType="1"/>
            </p:cNvSpPr>
            <p:nvPr/>
          </p:nvSpPr>
          <p:spPr bwMode="auto">
            <a:xfrm>
              <a:off x="2991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77" name="Line 69"/>
            <p:cNvSpPr>
              <a:spLocks noChangeShapeType="1"/>
            </p:cNvSpPr>
            <p:nvPr/>
          </p:nvSpPr>
          <p:spPr bwMode="auto">
            <a:xfrm>
              <a:off x="3014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78" name="Line 70"/>
            <p:cNvSpPr>
              <a:spLocks noChangeShapeType="1"/>
            </p:cNvSpPr>
            <p:nvPr/>
          </p:nvSpPr>
          <p:spPr bwMode="auto">
            <a:xfrm>
              <a:off x="3037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79" name="Line 71"/>
            <p:cNvSpPr>
              <a:spLocks noChangeShapeType="1"/>
            </p:cNvSpPr>
            <p:nvPr/>
          </p:nvSpPr>
          <p:spPr bwMode="auto">
            <a:xfrm>
              <a:off x="306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80" name="Line 72"/>
            <p:cNvSpPr>
              <a:spLocks noChangeShapeType="1"/>
            </p:cNvSpPr>
            <p:nvPr/>
          </p:nvSpPr>
          <p:spPr bwMode="auto">
            <a:xfrm>
              <a:off x="308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81" name="Line 73"/>
            <p:cNvSpPr>
              <a:spLocks noChangeShapeType="1"/>
            </p:cNvSpPr>
            <p:nvPr/>
          </p:nvSpPr>
          <p:spPr bwMode="auto">
            <a:xfrm>
              <a:off x="310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82" name="Line 74"/>
            <p:cNvSpPr>
              <a:spLocks noChangeShapeType="1"/>
            </p:cNvSpPr>
            <p:nvPr/>
          </p:nvSpPr>
          <p:spPr bwMode="auto">
            <a:xfrm>
              <a:off x="312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83" name="Line 75"/>
            <p:cNvSpPr>
              <a:spLocks noChangeShapeType="1"/>
            </p:cNvSpPr>
            <p:nvPr/>
          </p:nvSpPr>
          <p:spPr bwMode="auto">
            <a:xfrm>
              <a:off x="315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84" name="Line 76"/>
            <p:cNvSpPr>
              <a:spLocks noChangeShapeType="1"/>
            </p:cNvSpPr>
            <p:nvPr/>
          </p:nvSpPr>
          <p:spPr bwMode="auto">
            <a:xfrm>
              <a:off x="3175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85" name="Line 77"/>
            <p:cNvSpPr>
              <a:spLocks noChangeShapeType="1"/>
            </p:cNvSpPr>
            <p:nvPr/>
          </p:nvSpPr>
          <p:spPr bwMode="auto">
            <a:xfrm>
              <a:off x="3198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86" name="Line 78"/>
            <p:cNvSpPr>
              <a:spLocks noChangeShapeType="1"/>
            </p:cNvSpPr>
            <p:nvPr/>
          </p:nvSpPr>
          <p:spPr bwMode="auto">
            <a:xfrm>
              <a:off x="3221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87" name="Line 79"/>
            <p:cNvSpPr>
              <a:spLocks noChangeShapeType="1"/>
            </p:cNvSpPr>
            <p:nvPr/>
          </p:nvSpPr>
          <p:spPr bwMode="auto">
            <a:xfrm>
              <a:off x="3244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88" name="Line 80"/>
            <p:cNvSpPr>
              <a:spLocks noChangeShapeType="1"/>
            </p:cNvSpPr>
            <p:nvPr/>
          </p:nvSpPr>
          <p:spPr bwMode="auto">
            <a:xfrm>
              <a:off x="3267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89" name="Line 81"/>
            <p:cNvSpPr>
              <a:spLocks noChangeShapeType="1"/>
            </p:cNvSpPr>
            <p:nvPr/>
          </p:nvSpPr>
          <p:spPr bwMode="auto">
            <a:xfrm>
              <a:off x="329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90" name="Line 82"/>
            <p:cNvSpPr>
              <a:spLocks noChangeShapeType="1"/>
            </p:cNvSpPr>
            <p:nvPr/>
          </p:nvSpPr>
          <p:spPr bwMode="auto">
            <a:xfrm>
              <a:off x="331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91" name="Line 83"/>
            <p:cNvSpPr>
              <a:spLocks noChangeShapeType="1"/>
            </p:cNvSpPr>
            <p:nvPr/>
          </p:nvSpPr>
          <p:spPr bwMode="auto">
            <a:xfrm>
              <a:off x="333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92" name="Line 84"/>
            <p:cNvSpPr>
              <a:spLocks noChangeShapeType="1"/>
            </p:cNvSpPr>
            <p:nvPr/>
          </p:nvSpPr>
          <p:spPr bwMode="auto">
            <a:xfrm>
              <a:off x="335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93" name="Line 85"/>
            <p:cNvSpPr>
              <a:spLocks noChangeShapeType="1"/>
            </p:cNvSpPr>
            <p:nvPr/>
          </p:nvSpPr>
          <p:spPr bwMode="auto">
            <a:xfrm>
              <a:off x="3382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94" name="Line 86"/>
            <p:cNvSpPr>
              <a:spLocks noChangeShapeType="1"/>
            </p:cNvSpPr>
            <p:nvPr/>
          </p:nvSpPr>
          <p:spPr bwMode="auto">
            <a:xfrm>
              <a:off x="3405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95" name="Line 87"/>
            <p:cNvSpPr>
              <a:spLocks noChangeShapeType="1"/>
            </p:cNvSpPr>
            <p:nvPr/>
          </p:nvSpPr>
          <p:spPr bwMode="auto">
            <a:xfrm>
              <a:off x="3428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96" name="Line 88"/>
            <p:cNvSpPr>
              <a:spLocks noChangeShapeType="1"/>
            </p:cNvSpPr>
            <p:nvPr/>
          </p:nvSpPr>
          <p:spPr bwMode="auto">
            <a:xfrm>
              <a:off x="3451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97" name="Line 89"/>
            <p:cNvSpPr>
              <a:spLocks noChangeShapeType="1"/>
            </p:cNvSpPr>
            <p:nvPr/>
          </p:nvSpPr>
          <p:spPr bwMode="auto">
            <a:xfrm>
              <a:off x="3474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98" name="Line 90"/>
            <p:cNvSpPr>
              <a:spLocks noChangeShapeType="1"/>
            </p:cNvSpPr>
            <p:nvPr/>
          </p:nvSpPr>
          <p:spPr bwMode="auto">
            <a:xfrm>
              <a:off x="3497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099" name="Line 91"/>
            <p:cNvSpPr>
              <a:spLocks noChangeShapeType="1"/>
            </p:cNvSpPr>
            <p:nvPr/>
          </p:nvSpPr>
          <p:spPr bwMode="auto">
            <a:xfrm>
              <a:off x="3520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00" name="Line 92"/>
            <p:cNvSpPr>
              <a:spLocks noChangeShapeType="1"/>
            </p:cNvSpPr>
            <p:nvPr/>
          </p:nvSpPr>
          <p:spPr bwMode="auto">
            <a:xfrm>
              <a:off x="354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01" name="Line 93"/>
            <p:cNvSpPr>
              <a:spLocks noChangeShapeType="1"/>
            </p:cNvSpPr>
            <p:nvPr/>
          </p:nvSpPr>
          <p:spPr bwMode="auto">
            <a:xfrm>
              <a:off x="356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02" name="Line 94"/>
            <p:cNvSpPr>
              <a:spLocks noChangeShapeType="1"/>
            </p:cNvSpPr>
            <p:nvPr/>
          </p:nvSpPr>
          <p:spPr bwMode="auto">
            <a:xfrm>
              <a:off x="358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03" name="Line 95"/>
            <p:cNvSpPr>
              <a:spLocks noChangeShapeType="1"/>
            </p:cNvSpPr>
            <p:nvPr/>
          </p:nvSpPr>
          <p:spPr bwMode="auto">
            <a:xfrm>
              <a:off x="3612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04" name="Line 96"/>
            <p:cNvSpPr>
              <a:spLocks noChangeShapeType="1"/>
            </p:cNvSpPr>
            <p:nvPr/>
          </p:nvSpPr>
          <p:spPr bwMode="auto">
            <a:xfrm>
              <a:off x="3635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05" name="Line 97"/>
            <p:cNvSpPr>
              <a:spLocks noChangeShapeType="1"/>
            </p:cNvSpPr>
            <p:nvPr/>
          </p:nvSpPr>
          <p:spPr bwMode="auto">
            <a:xfrm>
              <a:off x="3658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06" name="Line 98"/>
            <p:cNvSpPr>
              <a:spLocks noChangeShapeType="1"/>
            </p:cNvSpPr>
            <p:nvPr/>
          </p:nvSpPr>
          <p:spPr bwMode="auto">
            <a:xfrm>
              <a:off x="3681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07" name="Line 99"/>
            <p:cNvSpPr>
              <a:spLocks noChangeShapeType="1"/>
            </p:cNvSpPr>
            <p:nvPr/>
          </p:nvSpPr>
          <p:spPr bwMode="auto">
            <a:xfrm>
              <a:off x="3704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08" name="Line 100"/>
            <p:cNvSpPr>
              <a:spLocks noChangeShapeType="1"/>
            </p:cNvSpPr>
            <p:nvPr/>
          </p:nvSpPr>
          <p:spPr bwMode="auto">
            <a:xfrm>
              <a:off x="3727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09" name="Line 101"/>
            <p:cNvSpPr>
              <a:spLocks noChangeShapeType="1"/>
            </p:cNvSpPr>
            <p:nvPr/>
          </p:nvSpPr>
          <p:spPr bwMode="auto">
            <a:xfrm>
              <a:off x="3750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10" name="Line 102"/>
            <p:cNvSpPr>
              <a:spLocks noChangeShapeType="1"/>
            </p:cNvSpPr>
            <p:nvPr/>
          </p:nvSpPr>
          <p:spPr bwMode="auto">
            <a:xfrm>
              <a:off x="377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11" name="Line 103"/>
            <p:cNvSpPr>
              <a:spLocks noChangeShapeType="1"/>
            </p:cNvSpPr>
            <p:nvPr/>
          </p:nvSpPr>
          <p:spPr bwMode="auto">
            <a:xfrm>
              <a:off x="379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12" name="Line 104"/>
            <p:cNvSpPr>
              <a:spLocks noChangeShapeType="1"/>
            </p:cNvSpPr>
            <p:nvPr/>
          </p:nvSpPr>
          <p:spPr bwMode="auto">
            <a:xfrm>
              <a:off x="382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13" name="Line 105"/>
            <p:cNvSpPr>
              <a:spLocks noChangeShapeType="1"/>
            </p:cNvSpPr>
            <p:nvPr/>
          </p:nvSpPr>
          <p:spPr bwMode="auto">
            <a:xfrm>
              <a:off x="384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14" name="Line 106"/>
            <p:cNvSpPr>
              <a:spLocks noChangeShapeType="1"/>
            </p:cNvSpPr>
            <p:nvPr/>
          </p:nvSpPr>
          <p:spPr bwMode="auto">
            <a:xfrm>
              <a:off x="386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15" name="Line 107"/>
            <p:cNvSpPr>
              <a:spLocks noChangeShapeType="1"/>
            </p:cNvSpPr>
            <p:nvPr/>
          </p:nvSpPr>
          <p:spPr bwMode="auto">
            <a:xfrm>
              <a:off x="388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16" name="Line 108"/>
            <p:cNvSpPr>
              <a:spLocks noChangeShapeType="1"/>
            </p:cNvSpPr>
            <p:nvPr/>
          </p:nvSpPr>
          <p:spPr bwMode="auto">
            <a:xfrm>
              <a:off x="391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17" name="Line 109"/>
            <p:cNvSpPr>
              <a:spLocks noChangeShapeType="1"/>
            </p:cNvSpPr>
            <p:nvPr/>
          </p:nvSpPr>
          <p:spPr bwMode="auto">
            <a:xfrm>
              <a:off x="3935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18" name="Line 110"/>
            <p:cNvSpPr>
              <a:spLocks noChangeShapeType="1"/>
            </p:cNvSpPr>
            <p:nvPr/>
          </p:nvSpPr>
          <p:spPr bwMode="auto">
            <a:xfrm>
              <a:off x="3958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19" name="Line 111"/>
            <p:cNvSpPr>
              <a:spLocks noChangeShapeType="1"/>
            </p:cNvSpPr>
            <p:nvPr/>
          </p:nvSpPr>
          <p:spPr bwMode="auto">
            <a:xfrm>
              <a:off x="3981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20" name="Line 112"/>
            <p:cNvSpPr>
              <a:spLocks noChangeShapeType="1"/>
            </p:cNvSpPr>
            <p:nvPr/>
          </p:nvSpPr>
          <p:spPr bwMode="auto">
            <a:xfrm>
              <a:off x="4004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21" name="Line 113"/>
            <p:cNvSpPr>
              <a:spLocks noChangeShapeType="1"/>
            </p:cNvSpPr>
            <p:nvPr/>
          </p:nvSpPr>
          <p:spPr bwMode="auto">
            <a:xfrm>
              <a:off x="4027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22" name="Line 114"/>
            <p:cNvSpPr>
              <a:spLocks noChangeShapeType="1"/>
            </p:cNvSpPr>
            <p:nvPr/>
          </p:nvSpPr>
          <p:spPr bwMode="auto">
            <a:xfrm>
              <a:off x="405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23" name="Line 115"/>
            <p:cNvSpPr>
              <a:spLocks noChangeShapeType="1"/>
            </p:cNvSpPr>
            <p:nvPr/>
          </p:nvSpPr>
          <p:spPr bwMode="auto">
            <a:xfrm>
              <a:off x="407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24" name="Line 116"/>
            <p:cNvSpPr>
              <a:spLocks noChangeShapeType="1"/>
            </p:cNvSpPr>
            <p:nvPr/>
          </p:nvSpPr>
          <p:spPr bwMode="auto">
            <a:xfrm>
              <a:off x="409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25" name="Line 117"/>
            <p:cNvSpPr>
              <a:spLocks noChangeShapeType="1"/>
            </p:cNvSpPr>
            <p:nvPr/>
          </p:nvSpPr>
          <p:spPr bwMode="auto">
            <a:xfrm>
              <a:off x="411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26" name="Line 118"/>
            <p:cNvSpPr>
              <a:spLocks noChangeShapeType="1"/>
            </p:cNvSpPr>
            <p:nvPr/>
          </p:nvSpPr>
          <p:spPr bwMode="auto">
            <a:xfrm>
              <a:off x="414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27" name="Line 119"/>
            <p:cNvSpPr>
              <a:spLocks noChangeShapeType="1"/>
            </p:cNvSpPr>
            <p:nvPr/>
          </p:nvSpPr>
          <p:spPr bwMode="auto">
            <a:xfrm>
              <a:off x="156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28" name="Line 120"/>
            <p:cNvSpPr>
              <a:spLocks noChangeShapeType="1"/>
            </p:cNvSpPr>
            <p:nvPr/>
          </p:nvSpPr>
          <p:spPr bwMode="auto">
            <a:xfrm>
              <a:off x="158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29" name="Line 121"/>
            <p:cNvSpPr>
              <a:spLocks noChangeShapeType="1"/>
            </p:cNvSpPr>
            <p:nvPr/>
          </p:nvSpPr>
          <p:spPr bwMode="auto">
            <a:xfrm>
              <a:off x="160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30" name="Line 122"/>
            <p:cNvSpPr>
              <a:spLocks noChangeShapeType="1"/>
            </p:cNvSpPr>
            <p:nvPr/>
          </p:nvSpPr>
          <p:spPr bwMode="auto">
            <a:xfrm>
              <a:off x="1632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31" name="Line 123"/>
            <p:cNvSpPr>
              <a:spLocks noChangeShapeType="1"/>
            </p:cNvSpPr>
            <p:nvPr/>
          </p:nvSpPr>
          <p:spPr bwMode="auto">
            <a:xfrm>
              <a:off x="1655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32" name="Line 124"/>
            <p:cNvSpPr>
              <a:spLocks noChangeShapeType="1"/>
            </p:cNvSpPr>
            <p:nvPr/>
          </p:nvSpPr>
          <p:spPr bwMode="auto">
            <a:xfrm>
              <a:off x="1678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33" name="Line 125"/>
            <p:cNvSpPr>
              <a:spLocks noChangeShapeType="1"/>
            </p:cNvSpPr>
            <p:nvPr/>
          </p:nvSpPr>
          <p:spPr bwMode="auto">
            <a:xfrm>
              <a:off x="1701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34" name="Line 126"/>
            <p:cNvSpPr>
              <a:spLocks noChangeShapeType="1"/>
            </p:cNvSpPr>
            <p:nvPr/>
          </p:nvSpPr>
          <p:spPr bwMode="auto">
            <a:xfrm>
              <a:off x="1724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35" name="Line 127"/>
            <p:cNvSpPr>
              <a:spLocks noChangeShapeType="1"/>
            </p:cNvSpPr>
            <p:nvPr/>
          </p:nvSpPr>
          <p:spPr bwMode="auto">
            <a:xfrm>
              <a:off x="1747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36" name="Line 128"/>
            <p:cNvSpPr>
              <a:spLocks noChangeShapeType="1"/>
            </p:cNvSpPr>
            <p:nvPr/>
          </p:nvSpPr>
          <p:spPr bwMode="auto">
            <a:xfrm>
              <a:off x="1770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37" name="Line 129"/>
            <p:cNvSpPr>
              <a:spLocks noChangeShapeType="1"/>
            </p:cNvSpPr>
            <p:nvPr/>
          </p:nvSpPr>
          <p:spPr bwMode="auto">
            <a:xfrm>
              <a:off x="179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38" name="Line 130"/>
            <p:cNvSpPr>
              <a:spLocks noChangeShapeType="1"/>
            </p:cNvSpPr>
            <p:nvPr/>
          </p:nvSpPr>
          <p:spPr bwMode="auto">
            <a:xfrm>
              <a:off x="181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39" name="Line 131"/>
            <p:cNvSpPr>
              <a:spLocks noChangeShapeType="1"/>
            </p:cNvSpPr>
            <p:nvPr/>
          </p:nvSpPr>
          <p:spPr bwMode="auto">
            <a:xfrm>
              <a:off x="183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40" name="Line 132"/>
            <p:cNvSpPr>
              <a:spLocks noChangeShapeType="1"/>
            </p:cNvSpPr>
            <p:nvPr/>
          </p:nvSpPr>
          <p:spPr bwMode="auto">
            <a:xfrm>
              <a:off x="186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41" name="Line 133"/>
            <p:cNvSpPr>
              <a:spLocks noChangeShapeType="1"/>
            </p:cNvSpPr>
            <p:nvPr/>
          </p:nvSpPr>
          <p:spPr bwMode="auto">
            <a:xfrm>
              <a:off x="188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42" name="Line 134"/>
            <p:cNvSpPr>
              <a:spLocks noChangeShapeType="1"/>
            </p:cNvSpPr>
            <p:nvPr/>
          </p:nvSpPr>
          <p:spPr bwMode="auto">
            <a:xfrm>
              <a:off x="190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43" name="Line 135"/>
            <p:cNvSpPr>
              <a:spLocks noChangeShapeType="1"/>
            </p:cNvSpPr>
            <p:nvPr/>
          </p:nvSpPr>
          <p:spPr bwMode="auto">
            <a:xfrm>
              <a:off x="193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44" name="Line 136"/>
            <p:cNvSpPr>
              <a:spLocks noChangeShapeType="1"/>
            </p:cNvSpPr>
            <p:nvPr/>
          </p:nvSpPr>
          <p:spPr bwMode="auto">
            <a:xfrm>
              <a:off x="1955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45" name="Line 137"/>
            <p:cNvSpPr>
              <a:spLocks noChangeShapeType="1"/>
            </p:cNvSpPr>
            <p:nvPr/>
          </p:nvSpPr>
          <p:spPr bwMode="auto">
            <a:xfrm>
              <a:off x="1978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46" name="Line 138"/>
            <p:cNvSpPr>
              <a:spLocks noChangeShapeType="1"/>
            </p:cNvSpPr>
            <p:nvPr/>
          </p:nvSpPr>
          <p:spPr bwMode="auto">
            <a:xfrm>
              <a:off x="2001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47" name="Line 139"/>
            <p:cNvSpPr>
              <a:spLocks noChangeShapeType="1"/>
            </p:cNvSpPr>
            <p:nvPr/>
          </p:nvSpPr>
          <p:spPr bwMode="auto">
            <a:xfrm>
              <a:off x="2024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48" name="Line 140"/>
            <p:cNvSpPr>
              <a:spLocks noChangeShapeType="1"/>
            </p:cNvSpPr>
            <p:nvPr/>
          </p:nvSpPr>
          <p:spPr bwMode="auto">
            <a:xfrm>
              <a:off x="2047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49" name="Line 141"/>
            <p:cNvSpPr>
              <a:spLocks noChangeShapeType="1"/>
            </p:cNvSpPr>
            <p:nvPr/>
          </p:nvSpPr>
          <p:spPr bwMode="auto">
            <a:xfrm>
              <a:off x="207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50" name="Line 142"/>
            <p:cNvSpPr>
              <a:spLocks noChangeShapeType="1"/>
            </p:cNvSpPr>
            <p:nvPr/>
          </p:nvSpPr>
          <p:spPr bwMode="auto">
            <a:xfrm>
              <a:off x="209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51" name="Line 143"/>
            <p:cNvSpPr>
              <a:spLocks noChangeShapeType="1"/>
            </p:cNvSpPr>
            <p:nvPr/>
          </p:nvSpPr>
          <p:spPr bwMode="auto">
            <a:xfrm>
              <a:off x="211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52" name="Line 144"/>
            <p:cNvSpPr>
              <a:spLocks noChangeShapeType="1"/>
            </p:cNvSpPr>
            <p:nvPr/>
          </p:nvSpPr>
          <p:spPr bwMode="auto">
            <a:xfrm>
              <a:off x="213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53" name="Line 145"/>
            <p:cNvSpPr>
              <a:spLocks noChangeShapeType="1"/>
            </p:cNvSpPr>
            <p:nvPr/>
          </p:nvSpPr>
          <p:spPr bwMode="auto">
            <a:xfrm>
              <a:off x="216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54" name="Line 146"/>
            <p:cNvSpPr>
              <a:spLocks noChangeShapeType="1"/>
            </p:cNvSpPr>
            <p:nvPr/>
          </p:nvSpPr>
          <p:spPr bwMode="auto">
            <a:xfrm>
              <a:off x="2185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55" name="Line 147"/>
            <p:cNvSpPr>
              <a:spLocks noChangeShapeType="1"/>
            </p:cNvSpPr>
            <p:nvPr/>
          </p:nvSpPr>
          <p:spPr bwMode="auto">
            <a:xfrm>
              <a:off x="2208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56" name="Line 148"/>
            <p:cNvSpPr>
              <a:spLocks noChangeShapeType="1"/>
            </p:cNvSpPr>
            <p:nvPr/>
          </p:nvSpPr>
          <p:spPr bwMode="auto">
            <a:xfrm>
              <a:off x="2231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57" name="Line 149"/>
            <p:cNvSpPr>
              <a:spLocks noChangeShapeType="1"/>
            </p:cNvSpPr>
            <p:nvPr/>
          </p:nvSpPr>
          <p:spPr bwMode="auto">
            <a:xfrm>
              <a:off x="2254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58" name="Line 150"/>
            <p:cNvSpPr>
              <a:spLocks noChangeShapeType="1"/>
            </p:cNvSpPr>
            <p:nvPr/>
          </p:nvSpPr>
          <p:spPr bwMode="auto">
            <a:xfrm>
              <a:off x="2277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59" name="Line 151"/>
            <p:cNvSpPr>
              <a:spLocks noChangeShapeType="1"/>
            </p:cNvSpPr>
            <p:nvPr/>
          </p:nvSpPr>
          <p:spPr bwMode="auto">
            <a:xfrm>
              <a:off x="230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60" name="Line 152"/>
            <p:cNvSpPr>
              <a:spLocks noChangeShapeType="1"/>
            </p:cNvSpPr>
            <p:nvPr/>
          </p:nvSpPr>
          <p:spPr bwMode="auto">
            <a:xfrm>
              <a:off x="232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61" name="Line 153"/>
            <p:cNvSpPr>
              <a:spLocks noChangeShapeType="1"/>
            </p:cNvSpPr>
            <p:nvPr/>
          </p:nvSpPr>
          <p:spPr bwMode="auto">
            <a:xfrm>
              <a:off x="234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62" name="Line 154"/>
            <p:cNvSpPr>
              <a:spLocks noChangeShapeType="1"/>
            </p:cNvSpPr>
            <p:nvPr/>
          </p:nvSpPr>
          <p:spPr bwMode="auto">
            <a:xfrm>
              <a:off x="236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63" name="Line 155"/>
            <p:cNvSpPr>
              <a:spLocks noChangeShapeType="1"/>
            </p:cNvSpPr>
            <p:nvPr/>
          </p:nvSpPr>
          <p:spPr bwMode="auto">
            <a:xfrm>
              <a:off x="2392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64" name="Line 156"/>
            <p:cNvSpPr>
              <a:spLocks noChangeShapeType="1"/>
            </p:cNvSpPr>
            <p:nvPr/>
          </p:nvSpPr>
          <p:spPr bwMode="auto">
            <a:xfrm>
              <a:off x="2415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65" name="Line 157"/>
            <p:cNvSpPr>
              <a:spLocks noChangeShapeType="1"/>
            </p:cNvSpPr>
            <p:nvPr/>
          </p:nvSpPr>
          <p:spPr bwMode="auto">
            <a:xfrm>
              <a:off x="2438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66" name="Line 158"/>
            <p:cNvSpPr>
              <a:spLocks noChangeShapeType="1"/>
            </p:cNvSpPr>
            <p:nvPr/>
          </p:nvSpPr>
          <p:spPr bwMode="auto">
            <a:xfrm>
              <a:off x="2461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67" name="Line 159"/>
            <p:cNvSpPr>
              <a:spLocks noChangeShapeType="1"/>
            </p:cNvSpPr>
            <p:nvPr/>
          </p:nvSpPr>
          <p:spPr bwMode="auto">
            <a:xfrm>
              <a:off x="2484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68" name="Line 160"/>
            <p:cNvSpPr>
              <a:spLocks noChangeShapeType="1"/>
            </p:cNvSpPr>
            <p:nvPr/>
          </p:nvSpPr>
          <p:spPr bwMode="auto">
            <a:xfrm>
              <a:off x="2507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69" name="Line 161"/>
            <p:cNvSpPr>
              <a:spLocks noChangeShapeType="1"/>
            </p:cNvSpPr>
            <p:nvPr/>
          </p:nvSpPr>
          <p:spPr bwMode="auto">
            <a:xfrm>
              <a:off x="2530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70" name="Line 162"/>
            <p:cNvSpPr>
              <a:spLocks noChangeShapeType="1"/>
            </p:cNvSpPr>
            <p:nvPr/>
          </p:nvSpPr>
          <p:spPr bwMode="auto">
            <a:xfrm>
              <a:off x="255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71" name="Line 163"/>
            <p:cNvSpPr>
              <a:spLocks noChangeShapeType="1"/>
            </p:cNvSpPr>
            <p:nvPr/>
          </p:nvSpPr>
          <p:spPr bwMode="auto">
            <a:xfrm>
              <a:off x="257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72" name="Line 164"/>
            <p:cNvSpPr>
              <a:spLocks noChangeShapeType="1"/>
            </p:cNvSpPr>
            <p:nvPr/>
          </p:nvSpPr>
          <p:spPr bwMode="auto">
            <a:xfrm>
              <a:off x="259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73" name="Line 165"/>
            <p:cNvSpPr>
              <a:spLocks noChangeShapeType="1"/>
            </p:cNvSpPr>
            <p:nvPr/>
          </p:nvSpPr>
          <p:spPr bwMode="auto">
            <a:xfrm>
              <a:off x="2622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74" name="Line 166"/>
            <p:cNvSpPr>
              <a:spLocks noChangeShapeType="1"/>
            </p:cNvSpPr>
            <p:nvPr/>
          </p:nvSpPr>
          <p:spPr bwMode="auto">
            <a:xfrm>
              <a:off x="2645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75" name="Line 167"/>
            <p:cNvSpPr>
              <a:spLocks noChangeShapeType="1"/>
            </p:cNvSpPr>
            <p:nvPr/>
          </p:nvSpPr>
          <p:spPr bwMode="auto">
            <a:xfrm>
              <a:off x="2668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76" name="Line 168"/>
            <p:cNvSpPr>
              <a:spLocks noChangeShapeType="1"/>
            </p:cNvSpPr>
            <p:nvPr/>
          </p:nvSpPr>
          <p:spPr bwMode="auto">
            <a:xfrm>
              <a:off x="2691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77" name="Line 169"/>
            <p:cNvSpPr>
              <a:spLocks noChangeShapeType="1"/>
            </p:cNvSpPr>
            <p:nvPr/>
          </p:nvSpPr>
          <p:spPr bwMode="auto">
            <a:xfrm>
              <a:off x="2714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78" name="Line 170"/>
            <p:cNvSpPr>
              <a:spLocks noChangeShapeType="1"/>
            </p:cNvSpPr>
            <p:nvPr/>
          </p:nvSpPr>
          <p:spPr bwMode="auto">
            <a:xfrm>
              <a:off x="2737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79" name="Line 171"/>
            <p:cNvSpPr>
              <a:spLocks noChangeShapeType="1"/>
            </p:cNvSpPr>
            <p:nvPr/>
          </p:nvSpPr>
          <p:spPr bwMode="auto">
            <a:xfrm>
              <a:off x="2760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80" name="Line 172"/>
            <p:cNvSpPr>
              <a:spLocks noChangeShapeType="1"/>
            </p:cNvSpPr>
            <p:nvPr/>
          </p:nvSpPr>
          <p:spPr bwMode="auto">
            <a:xfrm>
              <a:off x="278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81" name="Line 173"/>
            <p:cNvSpPr>
              <a:spLocks noChangeShapeType="1"/>
            </p:cNvSpPr>
            <p:nvPr/>
          </p:nvSpPr>
          <p:spPr bwMode="auto">
            <a:xfrm>
              <a:off x="280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82" name="Line 174"/>
            <p:cNvSpPr>
              <a:spLocks noChangeShapeType="1"/>
            </p:cNvSpPr>
            <p:nvPr/>
          </p:nvSpPr>
          <p:spPr bwMode="auto">
            <a:xfrm>
              <a:off x="282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83" name="Line 175"/>
            <p:cNvSpPr>
              <a:spLocks noChangeShapeType="1"/>
            </p:cNvSpPr>
            <p:nvPr/>
          </p:nvSpPr>
          <p:spPr bwMode="auto">
            <a:xfrm>
              <a:off x="285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84" name="Line 176"/>
            <p:cNvSpPr>
              <a:spLocks noChangeShapeType="1"/>
            </p:cNvSpPr>
            <p:nvPr/>
          </p:nvSpPr>
          <p:spPr bwMode="auto">
            <a:xfrm>
              <a:off x="287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85" name="Line 177"/>
            <p:cNvSpPr>
              <a:spLocks noChangeShapeType="1"/>
            </p:cNvSpPr>
            <p:nvPr/>
          </p:nvSpPr>
          <p:spPr bwMode="auto">
            <a:xfrm>
              <a:off x="289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86" name="Line 178"/>
            <p:cNvSpPr>
              <a:spLocks noChangeShapeType="1"/>
            </p:cNvSpPr>
            <p:nvPr/>
          </p:nvSpPr>
          <p:spPr bwMode="auto">
            <a:xfrm>
              <a:off x="292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87" name="Line 179"/>
            <p:cNvSpPr>
              <a:spLocks noChangeShapeType="1"/>
            </p:cNvSpPr>
            <p:nvPr/>
          </p:nvSpPr>
          <p:spPr bwMode="auto">
            <a:xfrm>
              <a:off x="2945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88" name="Line 180"/>
            <p:cNvSpPr>
              <a:spLocks noChangeShapeType="1"/>
            </p:cNvSpPr>
            <p:nvPr/>
          </p:nvSpPr>
          <p:spPr bwMode="auto">
            <a:xfrm>
              <a:off x="2968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89" name="Line 181"/>
            <p:cNvSpPr>
              <a:spLocks noChangeShapeType="1"/>
            </p:cNvSpPr>
            <p:nvPr/>
          </p:nvSpPr>
          <p:spPr bwMode="auto">
            <a:xfrm>
              <a:off x="2991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90" name="Line 182"/>
            <p:cNvSpPr>
              <a:spLocks noChangeShapeType="1"/>
            </p:cNvSpPr>
            <p:nvPr/>
          </p:nvSpPr>
          <p:spPr bwMode="auto">
            <a:xfrm>
              <a:off x="3014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91" name="Line 183"/>
            <p:cNvSpPr>
              <a:spLocks noChangeShapeType="1"/>
            </p:cNvSpPr>
            <p:nvPr/>
          </p:nvSpPr>
          <p:spPr bwMode="auto">
            <a:xfrm>
              <a:off x="3037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92" name="Line 184"/>
            <p:cNvSpPr>
              <a:spLocks noChangeShapeType="1"/>
            </p:cNvSpPr>
            <p:nvPr/>
          </p:nvSpPr>
          <p:spPr bwMode="auto">
            <a:xfrm>
              <a:off x="306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93" name="Line 185"/>
            <p:cNvSpPr>
              <a:spLocks noChangeShapeType="1"/>
            </p:cNvSpPr>
            <p:nvPr/>
          </p:nvSpPr>
          <p:spPr bwMode="auto">
            <a:xfrm>
              <a:off x="308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94" name="Line 186"/>
            <p:cNvSpPr>
              <a:spLocks noChangeShapeType="1"/>
            </p:cNvSpPr>
            <p:nvPr/>
          </p:nvSpPr>
          <p:spPr bwMode="auto">
            <a:xfrm>
              <a:off x="310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95" name="Line 187"/>
            <p:cNvSpPr>
              <a:spLocks noChangeShapeType="1"/>
            </p:cNvSpPr>
            <p:nvPr/>
          </p:nvSpPr>
          <p:spPr bwMode="auto">
            <a:xfrm>
              <a:off x="312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96" name="Line 188"/>
            <p:cNvSpPr>
              <a:spLocks noChangeShapeType="1"/>
            </p:cNvSpPr>
            <p:nvPr/>
          </p:nvSpPr>
          <p:spPr bwMode="auto">
            <a:xfrm>
              <a:off x="315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97" name="Line 189"/>
            <p:cNvSpPr>
              <a:spLocks noChangeShapeType="1"/>
            </p:cNvSpPr>
            <p:nvPr/>
          </p:nvSpPr>
          <p:spPr bwMode="auto">
            <a:xfrm>
              <a:off x="3175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98" name="Line 190"/>
            <p:cNvSpPr>
              <a:spLocks noChangeShapeType="1"/>
            </p:cNvSpPr>
            <p:nvPr/>
          </p:nvSpPr>
          <p:spPr bwMode="auto">
            <a:xfrm>
              <a:off x="3198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199" name="Line 191"/>
            <p:cNvSpPr>
              <a:spLocks noChangeShapeType="1"/>
            </p:cNvSpPr>
            <p:nvPr/>
          </p:nvSpPr>
          <p:spPr bwMode="auto">
            <a:xfrm>
              <a:off x="3221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00" name="Line 192"/>
            <p:cNvSpPr>
              <a:spLocks noChangeShapeType="1"/>
            </p:cNvSpPr>
            <p:nvPr/>
          </p:nvSpPr>
          <p:spPr bwMode="auto">
            <a:xfrm>
              <a:off x="3244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01" name="Line 193"/>
            <p:cNvSpPr>
              <a:spLocks noChangeShapeType="1"/>
            </p:cNvSpPr>
            <p:nvPr/>
          </p:nvSpPr>
          <p:spPr bwMode="auto">
            <a:xfrm>
              <a:off x="3267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02" name="Line 194"/>
            <p:cNvSpPr>
              <a:spLocks noChangeShapeType="1"/>
            </p:cNvSpPr>
            <p:nvPr/>
          </p:nvSpPr>
          <p:spPr bwMode="auto">
            <a:xfrm>
              <a:off x="329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03" name="Line 195"/>
            <p:cNvSpPr>
              <a:spLocks noChangeShapeType="1"/>
            </p:cNvSpPr>
            <p:nvPr/>
          </p:nvSpPr>
          <p:spPr bwMode="auto">
            <a:xfrm>
              <a:off x="331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04" name="Line 196"/>
            <p:cNvSpPr>
              <a:spLocks noChangeShapeType="1"/>
            </p:cNvSpPr>
            <p:nvPr/>
          </p:nvSpPr>
          <p:spPr bwMode="auto">
            <a:xfrm>
              <a:off x="333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05" name="Line 197"/>
            <p:cNvSpPr>
              <a:spLocks noChangeShapeType="1"/>
            </p:cNvSpPr>
            <p:nvPr/>
          </p:nvSpPr>
          <p:spPr bwMode="auto">
            <a:xfrm>
              <a:off x="335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06" name="Line 198"/>
            <p:cNvSpPr>
              <a:spLocks noChangeShapeType="1"/>
            </p:cNvSpPr>
            <p:nvPr/>
          </p:nvSpPr>
          <p:spPr bwMode="auto">
            <a:xfrm>
              <a:off x="3382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07" name="Line 199"/>
            <p:cNvSpPr>
              <a:spLocks noChangeShapeType="1"/>
            </p:cNvSpPr>
            <p:nvPr/>
          </p:nvSpPr>
          <p:spPr bwMode="auto">
            <a:xfrm>
              <a:off x="3405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08" name="Line 200"/>
            <p:cNvSpPr>
              <a:spLocks noChangeShapeType="1"/>
            </p:cNvSpPr>
            <p:nvPr/>
          </p:nvSpPr>
          <p:spPr bwMode="auto">
            <a:xfrm>
              <a:off x="3428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09" name="Line 201"/>
            <p:cNvSpPr>
              <a:spLocks noChangeShapeType="1"/>
            </p:cNvSpPr>
            <p:nvPr/>
          </p:nvSpPr>
          <p:spPr bwMode="auto">
            <a:xfrm>
              <a:off x="3451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10" name="Line 202"/>
            <p:cNvSpPr>
              <a:spLocks noChangeShapeType="1"/>
            </p:cNvSpPr>
            <p:nvPr/>
          </p:nvSpPr>
          <p:spPr bwMode="auto">
            <a:xfrm>
              <a:off x="3474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11" name="Line 203"/>
            <p:cNvSpPr>
              <a:spLocks noChangeShapeType="1"/>
            </p:cNvSpPr>
            <p:nvPr/>
          </p:nvSpPr>
          <p:spPr bwMode="auto">
            <a:xfrm>
              <a:off x="3497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12" name="Line 204"/>
            <p:cNvSpPr>
              <a:spLocks noChangeShapeType="1"/>
            </p:cNvSpPr>
            <p:nvPr/>
          </p:nvSpPr>
          <p:spPr bwMode="auto">
            <a:xfrm>
              <a:off x="3520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13" name="Line 205"/>
            <p:cNvSpPr>
              <a:spLocks noChangeShapeType="1"/>
            </p:cNvSpPr>
            <p:nvPr/>
          </p:nvSpPr>
          <p:spPr bwMode="auto">
            <a:xfrm>
              <a:off x="354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171214" name="Group 206"/>
          <p:cNvGrpSpPr>
            <a:grpSpLocks/>
          </p:cNvGrpSpPr>
          <p:nvPr/>
        </p:nvGrpSpPr>
        <p:grpSpPr bwMode="auto">
          <a:xfrm>
            <a:off x="2317750" y="4232275"/>
            <a:ext cx="4632325" cy="261938"/>
            <a:chOff x="1563" y="2750"/>
            <a:chExt cx="2590" cy="144"/>
          </a:xfrm>
        </p:grpSpPr>
        <p:sp>
          <p:nvSpPr>
            <p:cNvPr id="171215" name="Line 207"/>
            <p:cNvSpPr>
              <a:spLocks noChangeShapeType="1"/>
            </p:cNvSpPr>
            <p:nvPr/>
          </p:nvSpPr>
          <p:spPr bwMode="auto">
            <a:xfrm>
              <a:off x="356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16" name="Line 208"/>
            <p:cNvSpPr>
              <a:spLocks noChangeShapeType="1"/>
            </p:cNvSpPr>
            <p:nvPr/>
          </p:nvSpPr>
          <p:spPr bwMode="auto">
            <a:xfrm>
              <a:off x="358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17" name="Line 209"/>
            <p:cNvSpPr>
              <a:spLocks noChangeShapeType="1"/>
            </p:cNvSpPr>
            <p:nvPr/>
          </p:nvSpPr>
          <p:spPr bwMode="auto">
            <a:xfrm>
              <a:off x="3612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18" name="Line 210"/>
            <p:cNvSpPr>
              <a:spLocks noChangeShapeType="1"/>
            </p:cNvSpPr>
            <p:nvPr/>
          </p:nvSpPr>
          <p:spPr bwMode="auto">
            <a:xfrm>
              <a:off x="3635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19" name="Line 211"/>
            <p:cNvSpPr>
              <a:spLocks noChangeShapeType="1"/>
            </p:cNvSpPr>
            <p:nvPr/>
          </p:nvSpPr>
          <p:spPr bwMode="auto">
            <a:xfrm>
              <a:off x="3658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20" name="Line 212"/>
            <p:cNvSpPr>
              <a:spLocks noChangeShapeType="1"/>
            </p:cNvSpPr>
            <p:nvPr/>
          </p:nvSpPr>
          <p:spPr bwMode="auto">
            <a:xfrm>
              <a:off x="3681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21" name="Line 213"/>
            <p:cNvSpPr>
              <a:spLocks noChangeShapeType="1"/>
            </p:cNvSpPr>
            <p:nvPr/>
          </p:nvSpPr>
          <p:spPr bwMode="auto">
            <a:xfrm>
              <a:off x="3704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22" name="Line 214"/>
            <p:cNvSpPr>
              <a:spLocks noChangeShapeType="1"/>
            </p:cNvSpPr>
            <p:nvPr/>
          </p:nvSpPr>
          <p:spPr bwMode="auto">
            <a:xfrm>
              <a:off x="3727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23" name="Line 215"/>
            <p:cNvSpPr>
              <a:spLocks noChangeShapeType="1"/>
            </p:cNvSpPr>
            <p:nvPr/>
          </p:nvSpPr>
          <p:spPr bwMode="auto">
            <a:xfrm>
              <a:off x="3750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24" name="Line 216"/>
            <p:cNvSpPr>
              <a:spLocks noChangeShapeType="1"/>
            </p:cNvSpPr>
            <p:nvPr/>
          </p:nvSpPr>
          <p:spPr bwMode="auto">
            <a:xfrm>
              <a:off x="377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25" name="Line 217"/>
            <p:cNvSpPr>
              <a:spLocks noChangeShapeType="1"/>
            </p:cNvSpPr>
            <p:nvPr/>
          </p:nvSpPr>
          <p:spPr bwMode="auto">
            <a:xfrm>
              <a:off x="379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26" name="Line 218"/>
            <p:cNvSpPr>
              <a:spLocks noChangeShapeType="1"/>
            </p:cNvSpPr>
            <p:nvPr/>
          </p:nvSpPr>
          <p:spPr bwMode="auto">
            <a:xfrm>
              <a:off x="382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27" name="Line 219"/>
            <p:cNvSpPr>
              <a:spLocks noChangeShapeType="1"/>
            </p:cNvSpPr>
            <p:nvPr/>
          </p:nvSpPr>
          <p:spPr bwMode="auto">
            <a:xfrm>
              <a:off x="384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28" name="Line 220"/>
            <p:cNvSpPr>
              <a:spLocks noChangeShapeType="1"/>
            </p:cNvSpPr>
            <p:nvPr/>
          </p:nvSpPr>
          <p:spPr bwMode="auto">
            <a:xfrm>
              <a:off x="386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29" name="Line 221"/>
            <p:cNvSpPr>
              <a:spLocks noChangeShapeType="1"/>
            </p:cNvSpPr>
            <p:nvPr/>
          </p:nvSpPr>
          <p:spPr bwMode="auto">
            <a:xfrm>
              <a:off x="388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30" name="Line 222"/>
            <p:cNvSpPr>
              <a:spLocks noChangeShapeType="1"/>
            </p:cNvSpPr>
            <p:nvPr/>
          </p:nvSpPr>
          <p:spPr bwMode="auto">
            <a:xfrm>
              <a:off x="391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31" name="Line 223"/>
            <p:cNvSpPr>
              <a:spLocks noChangeShapeType="1"/>
            </p:cNvSpPr>
            <p:nvPr/>
          </p:nvSpPr>
          <p:spPr bwMode="auto">
            <a:xfrm>
              <a:off x="3935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32" name="Line 224"/>
            <p:cNvSpPr>
              <a:spLocks noChangeShapeType="1"/>
            </p:cNvSpPr>
            <p:nvPr/>
          </p:nvSpPr>
          <p:spPr bwMode="auto">
            <a:xfrm>
              <a:off x="3958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33" name="Line 225"/>
            <p:cNvSpPr>
              <a:spLocks noChangeShapeType="1"/>
            </p:cNvSpPr>
            <p:nvPr/>
          </p:nvSpPr>
          <p:spPr bwMode="auto">
            <a:xfrm>
              <a:off x="3981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34" name="Line 226"/>
            <p:cNvSpPr>
              <a:spLocks noChangeShapeType="1"/>
            </p:cNvSpPr>
            <p:nvPr/>
          </p:nvSpPr>
          <p:spPr bwMode="auto">
            <a:xfrm>
              <a:off x="4004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35" name="Line 227"/>
            <p:cNvSpPr>
              <a:spLocks noChangeShapeType="1"/>
            </p:cNvSpPr>
            <p:nvPr/>
          </p:nvSpPr>
          <p:spPr bwMode="auto">
            <a:xfrm>
              <a:off x="4027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36" name="Line 228"/>
            <p:cNvSpPr>
              <a:spLocks noChangeShapeType="1"/>
            </p:cNvSpPr>
            <p:nvPr/>
          </p:nvSpPr>
          <p:spPr bwMode="auto">
            <a:xfrm>
              <a:off x="405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37" name="Line 229"/>
            <p:cNvSpPr>
              <a:spLocks noChangeShapeType="1"/>
            </p:cNvSpPr>
            <p:nvPr/>
          </p:nvSpPr>
          <p:spPr bwMode="auto">
            <a:xfrm>
              <a:off x="407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38" name="Line 230"/>
            <p:cNvSpPr>
              <a:spLocks noChangeShapeType="1"/>
            </p:cNvSpPr>
            <p:nvPr/>
          </p:nvSpPr>
          <p:spPr bwMode="auto">
            <a:xfrm>
              <a:off x="409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39" name="Line 231"/>
            <p:cNvSpPr>
              <a:spLocks noChangeShapeType="1"/>
            </p:cNvSpPr>
            <p:nvPr/>
          </p:nvSpPr>
          <p:spPr bwMode="auto">
            <a:xfrm>
              <a:off x="411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40" name="Line 232"/>
            <p:cNvSpPr>
              <a:spLocks noChangeShapeType="1"/>
            </p:cNvSpPr>
            <p:nvPr/>
          </p:nvSpPr>
          <p:spPr bwMode="auto">
            <a:xfrm>
              <a:off x="414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41" name="Line 233"/>
            <p:cNvSpPr>
              <a:spLocks noChangeShapeType="1"/>
            </p:cNvSpPr>
            <p:nvPr/>
          </p:nvSpPr>
          <p:spPr bwMode="auto">
            <a:xfrm>
              <a:off x="156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42" name="Line 234"/>
            <p:cNvSpPr>
              <a:spLocks noChangeShapeType="1"/>
            </p:cNvSpPr>
            <p:nvPr/>
          </p:nvSpPr>
          <p:spPr bwMode="auto">
            <a:xfrm>
              <a:off x="158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43" name="Line 235"/>
            <p:cNvSpPr>
              <a:spLocks noChangeShapeType="1"/>
            </p:cNvSpPr>
            <p:nvPr/>
          </p:nvSpPr>
          <p:spPr bwMode="auto">
            <a:xfrm>
              <a:off x="160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44" name="Line 236"/>
            <p:cNvSpPr>
              <a:spLocks noChangeShapeType="1"/>
            </p:cNvSpPr>
            <p:nvPr/>
          </p:nvSpPr>
          <p:spPr bwMode="auto">
            <a:xfrm>
              <a:off x="1632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45" name="Line 237"/>
            <p:cNvSpPr>
              <a:spLocks noChangeShapeType="1"/>
            </p:cNvSpPr>
            <p:nvPr/>
          </p:nvSpPr>
          <p:spPr bwMode="auto">
            <a:xfrm>
              <a:off x="1655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46" name="Line 238"/>
            <p:cNvSpPr>
              <a:spLocks noChangeShapeType="1"/>
            </p:cNvSpPr>
            <p:nvPr/>
          </p:nvSpPr>
          <p:spPr bwMode="auto">
            <a:xfrm>
              <a:off x="1678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47" name="Line 239"/>
            <p:cNvSpPr>
              <a:spLocks noChangeShapeType="1"/>
            </p:cNvSpPr>
            <p:nvPr/>
          </p:nvSpPr>
          <p:spPr bwMode="auto">
            <a:xfrm>
              <a:off x="1701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48" name="Line 240"/>
            <p:cNvSpPr>
              <a:spLocks noChangeShapeType="1"/>
            </p:cNvSpPr>
            <p:nvPr/>
          </p:nvSpPr>
          <p:spPr bwMode="auto">
            <a:xfrm>
              <a:off x="1724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49" name="Line 241"/>
            <p:cNvSpPr>
              <a:spLocks noChangeShapeType="1"/>
            </p:cNvSpPr>
            <p:nvPr/>
          </p:nvSpPr>
          <p:spPr bwMode="auto">
            <a:xfrm>
              <a:off x="1747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50" name="Line 242"/>
            <p:cNvSpPr>
              <a:spLocks noChangeShapeType="1"/>
            </p:cNvSpPr>
            <p:nvPr/>
          </p:nvSpPr>
          <p:spPr bwMode="auto">
            <a:xfrm>
              <a:off x="1770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51" name="Line 243"/>
            <p:cNvSpPr>
              <a:spLocks noChangeShapeType="1"/>
            </p:cNvSpPr>
            <p:nvPr/>
          </p:nvSpPr>
          <p:spPr bwMode="auto">
            <a:xfrm>
              <a:off x="179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52" name="Line 244"/>
            <p:cNvSpPr>
              <a:spLocks noChangeShapeType="1"/>
            </p:cNvSpPr>
            <p:nvPr/>
          </p:nvSpPr>
          <p:spPr bwMode="auto">
            <a:xfrm>
              <a:off x="181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53" name="Line 245"/>
            <p:cNvSpPr>
              <a:spLocks noChangeShapeType="1"/>
            </p:cNvSpPr>
            <p:nvPr/>
          </p:nvSpPr>
          <p:spPr bwMode="auto">
            <a:xfrm>
              <a:off x="183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54" name="Line 246"/>
            <p:cNvSpPr>
              <a:spLocks noChangeShapeType="1"/>
            </p:cNvSpPr>
            <p:nvPr/>
          </p:nvSpPr>
          <p:spPr bwMode="auto">
            <a:xfrm>
              <a:off x="186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55" name="Line 247"/>
            <p:cNvSpPr>
              <a:spLocks noChangeShapeType="1"/>
            </p:cNvSpPr>
            <p:nvPr/>
          </p:nvSpPr>
          <p:spPr bwMode="auto">
            <a:xfrm>
              <a:off x="188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56" name="Line 248"/>
            <p:cNvSpPr>
              <a:spLocks noChangeShapeType="1"/>
            </p:cNvSpPr>
            <p:nvPr/>
          </p:nvSpPr>
          <p:spPr bwMode="auto">
            <a:xfrm>
              <a:off x="190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57" name="Line 249"/>
            <p:cNvSpPr>
              <a:spLocks noChangeShapeType="1"/>
            </p:cNvSpPr>
            <p:nvPr/>
          </p:nvSpPr>
          <p:spPr bwMode="auto">
            <a:xfrm>
              <a:off x="193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58" name="Line 250"/>
            <p:cNvSpPr>
              <a:spLocks noChangeShapeType="1"/>
            </p:cNvSpPr>
            <p:nvPr/>
          </p:nvSpPr>
          <p:spPr bwMode="auto">
            <a:xfrm>
              <a:off x="1955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59" name="Line 251"/>
            <p:cNvSpPr>
              <a:spLocks noChangeShapeType="1"/>
            </p:cNvSpPr>
            <p:nvPr/>
          </p:nvSpPr>
          <p:spPr bwMode="auto">
            <a:xfrm>
              <a:off x="1978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60" name="Line 252"/>
            <p:cNvSpPr>
              <a:spLocks noChangeShapeType="1"/>
            </p:cNvSpPr>
            <p:nvPr/>
          </p:nvSpPr>
          <p:spPr bwMode="auto">
            <a:xfrm>
              <a:off x="2001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61" name="Line 253"/>
            <p:cNvSpPr>
              <a:spLocks noChangeShapeType="1"/>
            </p:cNvSpPr>
            <p:nvPr/>
          </p:nvSpPr>
          <p:spPr bwMode="auto">
            <a:xfrm>
              <a:off x="2024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62" name="Line 254"/>
            <p:cNvSpPr>
              <a:spLocks noChangeShapeType="1"/>
            </p:cNvSpPr>
            <p:nvPr/>
          </p:nvSpPr>
          <p:spPr bwMode="auto">
            <a:xfrm>
              <a:off x="2047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63" name="Line 255"/>
            <p:cNvSpPr>
              <a:spLocks noChangeShapeType="1"/>
            </p:cNvSpPr>
            <p:nvPr/>
          </p:nvSpPr>
          <p:spPr bwMode="auto">
            <a:xfrm>
              <a:off x="207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64" name="Line 256"/>
            <p:cNvSpPr>
              <a:spLocks noChangeShapeType="1"/>
            </p:cNvSpPr>
            <p:nvPr/>
          </p:nvSpPr>
          <p:spPr bwMode="auto">
            <a:xfrm>
              <a:off x="209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65" name="Line 257"/>
            <p:cNvSpPr>
              <a:spLocks noChangeShapeType="1"/>
            </p:cNvSpPr>
            <p:nvPr/>
          </p:nvSpPr>
          <p:spPr bwMode="auto">
            <a:xfrm>
              <a:off x="211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66" name="Line 258"/>
            <p:cNvSpPr>
              <a:spLocks noChangeShapeType="1"/>
            </p:cNvSpPr>
            <p:nvPr/>
          </p:nvSpPr>
          <p:spPr bwMode="auto">
            <a:xfrm>
              <a:off x="213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67" name="Line 259"/>
            <p:cNvSpPr>
              <a:spLocks noChangeShapeType="1"/>
            </p:cNvSpPr>
            <p:nvPr/>
          </p:nvSpPr>
          <p:spPr bwMode="auto">
            <a:xfrm>
              <a:off x="216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68" name="Line 260"/>
            <p:cNvSpPr>
              <a:spLocks noChangeShapeType="1"/>
            </p:cNvSpPr>
            <p:nvPr/>
          </p:nvSpPr>
          <p:spPr bwMode="auto">
            <a:xfrm>
              <a:off x="2185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69" name="Line 261"/>
            <p:cNvSpPr>
              <a:spLocks noChangeShapeType="1"/>
            </p:cNvSpPr>
            <p:nvPr/>
          </p:nvSpPr>
          <p:spPr bwMode="auto">
            <a:xfrm>
              <a:off x="2208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70" name="Line 262"/>
            <p:cNvSpPr>
              <a:spLocks noChangeShapeType="1"/>
            </p:cNvSpPr>
            <p:nvPr/>
          </p:nvSpPr>
          <p:spPr bwMode="auto">
            <a:xfrm>
              <a:off x="2231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71" name="Line 263"/>
            <p:cNvSpPr>
              <a:spLocks noChangeShapeType="1"/>
            </p:cNvSpPr>
            <p:nvPr/>
          </p:nvSpPr>
          <p:spPr bwMode="auto">
            <a:xfrm>
              <a:off x="2254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72" name="Line 264"/>
            <p:cNvSpPr>
              <a:spLocks noChangeShapeType="1"/>
            </p:cNvSpPr>
            <p:nvPr/>
          </p:nvSpPr>
          <p:spPr bwMode="auto">
            <a:xfrm>
              <a:off x="2277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73" name="Line 265"/>
            <p:cNvSpPr>
              <a:spLocks noChangeShapeType="1"/>
            </p:cNvSpPr>
            <p:nvPr/>
          </p:nvSpPr>
          <p:spPr bwMode="auto">
            <a:xfrm>
              <a:off x="230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74" name="Line 266"/>
            <p:cNvSpPr>
              <a:spLocks noChangeShapeType="1"/>
            </p:cNvSpPr>
            <p:nvPr/>
          </p:nvSpPr>
          <p:spPr bwMode="auto">
            <a:xfrm>
              <a:off x="232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75" name="Line 267"/>
            <p:cNvSpPr>
              <a:spLocks noChangeShapeType="1"/>
            </p:cNvSpPr>
            <p:nvPr/>
          </p:nvSpPr>
          <p:spPr bwMode="auto">
            <a:xfrm>
              <a:off x="234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76" name="Line 268"/>
            <p:cNvSpPr>
              <a:spLocks noChangeShapeType="1"/>
            </p:cNvSpPr>
            <p:nvPr/>
          </p:nvSpPr>
          <p:spPr bwMode="auto">
            <a:xfrm>
              <a:off x="236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77" name="Line 269"/>
            <p:cNvSpPr>
              <a:spLocks noChangeShapeType="1"/>
            </p:cNvSpPr>
            <p:nvPr/>
          </p:nvSpPr>
          <p:spPr bwMode="auto">
            <a:xfrm>
              <a:off x="2392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78" name="Line 270"/>
            <p:cNvSpPr>
              <a:spLocks noChangeShapeType="1"/>
            </p:cNvSpPr>
            <p:nvPr/>
          </p:nvSpPr>
          <p:spPr bwMode="auto">
            <a:xfrm>
              <a:off x="2415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79" name="Line 271"/>
            <p:cNvSpPr>
              <a:spLocks noChangeShapeType="1"/>
            </p:cNvSpPr>
            <p:nvPr/>
          </p:nvSpPr>
          <p:spPr bwMode="auto">
            <a:xfrm>
              <a:off x="2438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80" name="Line 272"/>
            <p:cNvSpPr>
              <a:spLocks noChangeShapeType="1"/>
            </p:cNvSpPr>
            <p:nvPr/>
          </p:nvSpPr>
          <p:spPr bwMode="auto">
            <a:xfrm>
              <a:off x="2461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81" name="Line 273"/>
            <p:cNvSpPr>
              <a:spLocks noChangeShapeType="1"/>
            </p:cNvSpPr>
            <p:nvPr/>
          </p:nvSpPr>
          <p:spPr bwMode="auto">
            <a:xfrm>
              <a:off x="2484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82" name="Line 274"/>
            <p:cNvSpPr>
              <a:spLocks noChangeShapeType="1"/>
            </p:cNvSpPr>
            <p:nvPr/>
          </p:nvSpPr>
          <p:spPr bwMode="auto">
            <a:xfrm>
              <a:off x="2507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83" name="Line 275"/>
            <p:cNvSpPr>
              <a:spLocks noChangeShapeType="1"/>
            </p:cNvSpPr>
            <p:nvPr/>
          </p:nvSpPr>
          <p:spPr bwMode="auto">
            <a:xfrm>
              <a:off x="2530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84" name="Line 276"/>
            <p:cNvSpPr>
              <a:spLocks noChangeShapeType="1"/>
            </p:cNvSpPr>
            <p:nvPr/>
          </p:nvSpPr>
          <p:spPr bwMode="auto">
            <a:xfrm>
              <a:off x="255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85" name="Line 277"/>
            <p:cNvSpPr>
              <a:spLocks noChangeShapeType="1"/>
            </p:cNvSpPr>
            <p:nvPr/>
          </p:nvSpPr>
          <p:spPr bwMode="auto">
            <a:xfrm>
              <a:off x="257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86" name="Line 278"/>
            <p:cNvSpPr>
              <a:spLocks noChangeShapeType="1"/>
            </p:cNvSpPr>
            <p:nvPr/>
          </p:nvSpPr>
          <p:spPr bwMode="auto">
            <a:xfrm>
              <a:off x="259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87" name="Line 279"/>
            <p:cNvSpPr>
              <a:spLocks noChangeShapeType="1"/>
            </p:cNvSpPr>
            <p:nvPr/>
          </p:nvSpPr>
          <p:spPr bwMode="auto">
            <a:xfrm>
              <a:off x="2622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88" name="Line 280"/>
            <p:cNvSpPr>
              <a:spLocks noChangeShapeType="1"/>
            </p:cNvSpPr>
            <p:nvPr/>
          </p:nvSpPr>
          <p:spPr bwMode="auto">
            <a:xfrm>
              <a:off x="2645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89" name="Line 281"/>
            <p:cNvSpPr>
              <a:spLocks noChangeShapeType="1"/>
            </p:cNvSpPr>
            <p:nvPr/>
          </p:nvSpPr>
          <p:spPr bwMode="auto">
            <a:xfrm>
              <a:off x="2668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90" name="Line 282"/>
            <p:cNvSpPr>
              <a:spLocks noChangeShapeType="1"/>
            </p:cNvSpPr>
            <p:nvPr/>
          </p:nvSpPr>
          <p:spPr bwMode="auto">
            <a:xfrm>
              <a:off x="2691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91" name="Line 283"/>
            <p:cNvSpPr>
              <a:spLocks noChangeShapeType="1"/>
            </p:cNvSpPr>
            <p:nvPr/>
          </p:nvSpPr>
          <p:spPr bwMode="auto">
            <a:xfrm>
              <a:off x="2714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92" name="Line 284"/>
            <p:cNvSpPr>
              <a:spLocks noChangeShapeType="1"/>
            </p:cNvSpPr>
            <p:nvPr/>
          </p:nvSpPr>
          <p:spPr bwMode="auto">
            <a:xfrm>
              <a:off x="2737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93" name="Line 285"/>
            <p:cNvSpPr>
              <a:spLocks noChangeShapeType="1"/>
            </p:cNvSpPr>
            <p:nvPr/>
          </p:nvSpPr>
          <p:spPr bwMode="auto">
            <a:xfrm>
              <a:off x="2760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94" name="Line 286"/>
            <p:cNvSpPr>
              <a:spLocks noChangeShapeType="1"/>
            </p:cNvSpPr>
            <p:nvPr/>
          </p:nvSpPr>
          <p:spPr bwMode="auto">
            <a:xfrm>
              <a:off x="278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95" name="Line 287"/>
            <p:cNvSpPr>
              <a:spLocks noChangeShapeType="1"/>
            </p:cNvSpPr>
            <p:nvPr/>
          </p:nvSpPr>
          <p:spPr bwMode="auto">
            <a:xfrm>
              <a:off x="280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96" name="Line 288"/>
            <p:cNvSpPr>
              <a:spLocks noChangeShapeType="1"/>
            </p:cNvSpPr>
            <p:nvPr/>
          </p:nvSpPr>
          <p:spPr bwMode="auto">
            <a:xfrm>
              <a:off x="282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97" name="Line 289"/>
            <p:cNvSpPr>
              <a:spLocks noChangeShapeType="1"/>
            </p:cNvSpPr>
            <p:nvPr/>
          </p:nvSpPr>
          <p:spPr bwMode="auto">
            <a:xfrm>
              <a:off x="285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98" name="Line 290"/>
            <p:cNvSpPr>
              <a:spLocks noChangeShapeType="1"/>
            </p:cNvSpPr>
            <p:nvPr/>
          </p:nvSpPr>
          <p:spPr bwMode="auto">
            <a:xfrm>
              <a:off x="287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299" name="Line 291"/>
            <p:cNvSpPr>
              <a:spLocks noChangeShapeType="1"/>
            </p:cNvSpPr>
            <p:nvPr/>
          </p:nvSpPr>
          <p:spPr bwMode="auto">
            <a:xfrm>
              <a:off x="289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00" name="Line 292"/>
            <p:cNvSpPr>
              <a:spLocks noChangeShapeType="1"/>
            </p:cNvSpPr>
            <p:nvPr/>
          </p:nvSpPr>
          <p:spPr bwMode="auto">
            <a:xfrm>
              <a:off x="292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01" name="Line 293"/>
            <p:cNvSpPr>
              <a:spLocks noChangeShapeType="1"/>
            </p:cNvSpPr>
            <p:nvPr/>
          </p:nvSpPr>
          <p:spPr bwMode="auto">
            <a:xfrm>
              <a:off x="2945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02" name="Line 294"/>
            <p:cNvSpPr>
              <a:spLocks noChangeShapeType="1"/>
            </p:cNvSpPr>
            <p:nvPr/>
          </p:nvSpPr>
          <p:spPr bwMode="auto">
            <a:xfrm>
              <a:off x="2968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03" name="Line 295"/>
            <p:cNvSpPr>
              <a:spLocks noChangeShapeType="1"/>
            </p:cNvSpPr>
            <p:nvPr/>
          </p:nvSpPr>
          <p:spPr bwMode="auto">
            <a:xfrm>
              <a:off x="2991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04" name="Line 296"/>
            <p:cNvSpPr>
              <a:spLocks noChangeShapeType="1"/>
            </p:cNvSpPr>
            <p:nvPr/>
          </p:nvSpPr>
          <p:spPr bwMode="auto">
            <a:xfrm>
              <a:off x="3014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05" name="Line 297"/>
            <p:cNvSpPr>
              <a:spLocks noChangeShapeType="1"/>
            </p:cNvSpPr>
            <p:nvPr/>
          </p:nvSpPr>
          <p:spPr bwMode="auto">
            <a:xfrm>
              <a:off x="3037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06" name="Line 298"/>
            <p:cNvSpPr>
              <a:spLocks noChangeShapeType="1"/>
            </p:cNvSpPr>
            <p:nvPr/>
          </p:nvSpPr>
          <p:spPr bwMode="auto">
            <a:xfrm>
              <a:off x="306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07" name="Line 299"/>
            <p:cNvSpPr>
              <a:spLocks noChangeShapeType="1"/>
            </p:cNvSpPr>
            <p:nvPr/>
          </p:nvSpPr>
          <p:spPr bwMode="auto">
            <a:xfrm>
              <a:off x="308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08" name="Line 300"/>
            <p:cNvSpPr>
              <a:spLocks noChangeShapeType="1"/>
            </p:cNvSpPr>
            <p:nvPr/>
          </p:nvSpPr>
          <p:spPr bwMode="auto">
            <a:xfrm>
              <a:off x="310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09" name="Line 301"/>
            <p:cNvSpPr>
              <a:spLocks noChangeShapeType="1"/>
            </p:cNvSpPr>
            <p:nvPr/>
          </p:nvSpPr>
          <p:spPr bwMode="auto">
            <a:xfrm>
              <a:off x="312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10" name="Line 302"/>
            <p:cNvSpPr>
              <a:spLocks noChangeShapeType="1"/>
            </p:cNvSpPr>
            <p:nvPr/>
          </p:nvSpPr>
          <p:spPr bwMode="auto">
            <a:xfrm>
              <a:off x="315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11" name="Line 303"/>
            <p:cNvSpPr>
              <a:spLocks noChangeShapeType="1"/>
            </p:cNvSpPr>
            <p:nvPr/>
          </p:nvSpPr>
          <p:spPr bwMode="auto">
            <a:xfrm>
              <a:off x="3175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12" name="Line 304"/>
            <p:cNvSpPr>
              <a:spLocks noChangeShapeType="1"/>
            </p:cNvSpPr>
            <p:nvPr/>
          </p:nvSpPr>
          <p:spPr bwMode="auto">
            <a:xfrm>
              <a:off x="3198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13" name="Line 305"/>
            <p:cNvSpPr>
              <a:spLocks noChangeShapeType="1"/>
            </p:cNvSpPr>
            <p:nvPr/>
          </p:nvSpPr>
          <p:spPr bwMode="auto">
            <a:xfrm>
              <a:off x="3221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14" name="Line 306"/>
            <p:cNvSpPr>
              <a:spLocks noChangeShapeType="1"/>
            </p:cNvSpPr>
            <p:nvPr/>
          </p:nvSpPr>
          <p:spPr bwMode="auto">
            <a:xfrm>
              <a:off x="3244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15" name="Line 307"/>
            <p:cNvSpPr>
              <a:spLocks noChangeShapeType="1"/>
            </p:cNvSpPr>
            <p:nvPr/>
          </p:nvSpPr>
          <p:spPr bwMode="auto">
            <a:xfrm>
              <a:off x="3267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16" name="Line 308"/>
            <p:cNvSpPr>
              <a:spLocks noChangeShapeType="1"/>
            </p:cNvSpPr>
            <p:nvPr/>
          </p:nvSpPr>
          <p:spPr bwMode="auto">
            <a:xfrm>
              <a:off x="329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17" name="Line 309"/>
            <p:cNvSpPr>
              <a:spLocks noChangeShapeType="1"/>
            </p:cNvSpPr>
            <p:nvPr/>
          </p:nvSpPr>
          <p:spPr bwMode="auto">
            <a:xfrm>
              <a:off x="331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18" name="Line 310"/>
            <p:cNvSpPr>
              <a:spLocks noChangeShapeType="1"/>
            </p:cNvSpPr>
            <p:nvPr/>
          </p:nvSpPr>
          <p:spPr bwMode="auto">
            <a:xfrm>
              <a:off x="333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19" name="Line 311"/>
            <p:cNvSpPr>
              <a:spLocks noChangeShapeType="1"/>
            </p:cNvSpPr>
            <p:nvPr/>
          </p:nvSpPr>
          <p:spPr bwMode="auto">
            <a:xfrm>
              <a:off x="335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20" name="Line 312"/>
            <p:cNvSpPr>
              <a:spLocks noChangeShapeType="1"/>
            </p:cNvSpPr>
            <p:nvPr/>
          </p:nvSpPr>
          <p:spPr bwMode="auto">
            <a:xfrm>
              <a:off x="3382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21" name="Line 313"/>
            <p:cNvSpPr>
              <a:spLocks noChangeShapeType="1"/>
            </p:cNvSpPr>
            <p:nvPr/>
          </p:nvSpPr>
          <p:spPr bwMode="auto">
            <a:xfrm>
              <a:off x="3405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22" name="Line 314"/>
            <p:cNvSpPr>
              <a:spLocks noChangeShapeType="1"/>
            </p:cNvSpPr>
            <p:nvPr/>
          </p:nvSpPr>
          <p:spPr bwMode="auto">
            <a:xfrm>
              <a:off x="3428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23" name="Line 315"/>
            <p:cNvSpPr>
              <a:spLocks noChangeShapeType="1"/>
            </p:cNvSpPr>
            <p:nvPr/>
          </p:nvSpPr>
          <p:spPr bwMode="auto">
            <a:xfrm>
              <a:off x="3451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24" name="Line 316"/>
            <p:cNvSpPr>
              <a:spLocks noChangeShapeType="1"/>
            </p:cNvSpPr>
            <p:nvPr/>
          </p:nvSpPr>
          <p:spPr bwMode="auto">
            <a:xfrm>
              <a:off x="3474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25" name="Line 317"/>
            <p:cNvSpPr>
              <a:spLocks noChangeShapeType="1"/>
            </p:cNvSpPr>
            <p:nvPr/>
          </p:nvSpPr>
          <p:spPr bwMode="auto">
            <a:xfrm>
              <a:off x="3497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26" name="Line 318"/>
            <p:cNvSpPr>
              <a:spLocks noChangeShapeType="1"/>
            </p:cNvSpPr>
            <p:nvPr/>
          </p:nvSpPr>
          <p:spPr bwMode="auto">
            <a:xfrm>
              <a:off x="3520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27" name="Line 319"/>
            <p:cNvSpPr>
              <a:spLocks noChangeShapeType="1"/>
            </p:cNvSpPr>
            <p:nvPr/>
          </p:nvSpPr>
          <p:spPr bwMode="auto">
            <a:xfrm>
              <a:off x="354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28" name="Line 320"/>
            <p:cNvSpPr>
              <a:spLocks noChangeShapeType="1"/>
            </p:cNvSpPr>
            <p:nvPr/>
          </p:nvSpPr>
          <p:spPr bwMode="auto">
            <a:xfrm>
              <a:off x="356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29" name="Line 321"/>
            <p:cNvSpPr>
              <a:spLocks noChangeShapeType="1"/>
            </p:cNvSpPr>
            <p:nvPr/>
          </p:nvSpPr>
          <p:spPr bwMode="auto">
            <a:xfrm>
              <a:off x="358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30" name="Line 322"/>
            <p:cNvSpPr>
              <a:spLocks noChangeShapeType="1"/>
            </p:cNvSpPr>
            <p:nvPr/>
          </p:nvSpPr>
          <p:spPr bwMode="auto">
            <a:xfrm>
              <a:off x="3612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31" name="Line 323"/>
            <p:cNvSpPr>
              <a:spLocks noChangeShapeType="1"/>
            </p:cNvSpPr>
            <p:nvPr/>
          </p:nvSpPr>
          <p:spPr bwMode="auto">
            <a:xfrm>
              <a:off x="3635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32" name="Line 324"/>
            <p:cNvSpPr>
              <a:spLocks noChangeShapeType="1"/>
            </p:cNvSpPr>
            <p:nvPr/>
          </p:nvSpPr>
          <p:spPr bwMode="auto">
            <a:xfrm>
              <a:off x="3658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33" name="Line 325"/>
            <p:cNvSpPr>
              <a:spLocks noChangeShapeType="1"/>
            </p:cNvSpPr>
            <p:nvPr/>
          </p:nvSpPr>
          <p:spPr bwMode="auto">
            <a:xfrm>
              <a:off x="3681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34" name="Line 326"/>
            <p:cNvSpPr>
              <a:spLocks noChangeShapeType="1"/>
            </p:cNvSpPr>
            <p:nvPr/>
          </p:nvSpPr>
          <p:spPr bwMode="auto">
            <a:xfrm>
              <a:off x="3704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35" name="Line 327"/>
            <p:cNvSpPr>
              <a:spLocks noChangeShapeType="1"/>
            </p:cNvSpPr>
            <p:nvPr/>
          </p:nvSpPr>
          <p:spPr bwMode="auto">
            <a:xfrm>
              <a:off x="3727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36" name="Line 328"/>
            <p:cNvSpPr>
              <a:spLocks noChangeShapeType="1"/>
            </p:cNvSpPr>
            <p:nvPr/>
          </p:nvSpPr>
          <p:spPr bwMode="auto">
            <a:xfrm>
              <a:off x="3750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37" name="Line 329"/>
            <p:cNvSpPr>
              <a:spLocks noChangeShapeType="1"/>
            </p:cNvSpPr>
            <p:nvPr/>
          </p:nvSpPr>
          <p:spPr bwMode="auto">
            <a:xfrm>
              <a:off x="377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38" name="Line 330"/>
            <p:cNvSpPr>
              <a:spLocks noChangeShapeType="1"/>
            </p:cNvSpPr>
            <p:nvPr/>
          </p:nvSpPr>
          <p:spPr bwMode="auto">
            <a:xfrm>
              <a:off x="379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39" name="Line 331"/>
            <p:cNvSpPr>
              <a:spLocks noChangeShapeType="1"/>
            </p:cNvSpPr>
            <p:nvPr/>
          </p:nvSpPr>
          <p:spPr bwMode="auto">
            <a:xfrm>
              <a:off x="382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40" name="Line 332"/>
            <p:cNvSpPr>
              <a:spLocks noChangeShapeType="1"/>
            </p:cNvSpPr>
            <p:nvPr/>
          </p:nvSpPr>
          <p:spPr bwMode="auto">
            <a:xfrm>
              <a:off x="384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41" name="Line 333"/>
            <p:cNvSpPr>
              <a:spLocks noChangeShapeType="1"/>
            </p:cNvSpPr>
            <p:nvPr/>
          </p:nvSpPr>
          <p:spPr bwMode="auto">
            <a:xfrm>
              <a:off x="386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42" name="Line 334"/>
            <p:cNvSpPr>
              <a:spLocks noChangeShapeType="1"/>
            </p:cNvSpPr>
            <p:nvPr/>
          </p:nvSpPr>
          <p:spPr bwMode="auto">
            <a:xfrm>
              <a:off x="388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43" name="Line 335"/>
            <p:cNvSpPr>
              <a:spLocks noChangeShapeType="1"/>
            </p:cNvSpPr>
            <p:nvPr/>
          </p:nvSpPr>
          <p:spPr bwMode="auto">
            <a:xfrm>
              <a:off x="391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44" name="Line 336"/>
            <p:cNvSpPr>
              <a:spLocks noChangeShapeType="1"/>
            </p:cNvSpPr>
            <p:nvPr/>
          </p:nvSpPr>
          <p:spPr bwMode="auto">
            <a:xfrm>
              <a:off x="3935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45" name="Line 337"/>
            <p:cNvSpPr>
              <a:spLocks noChangeShapeType="1"/>
            </p:cNvSpPr>
            <p:nvPr/>
          </p:nvSpPr>
          <p:spPr bwMode="auto">
            <a:xfrm>
              <a:off x="3958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46" name="Line 338"/>
            <p:cNvSpPr>
              <a:spLocks noChangeShapeType="1"/>
            </p:cNvSpPr>
            <p:nvPr/>
          </p:nvSpPr>
          <p:spPr bwMode="auto">
            <a:xfrm>
              <a:off x="3981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47" name="Line 339"/>
            <p:cNvSpPr>
              <a:spLocks noChangeShapeType="1"/>
            </p:cNvSpPr>
            <p:nvPr/>
          </p:nvSpPr>
          <p:spPr bwMode="auto">
            <a:xfrm>
              <a:off x="4004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48" name="Line 340"/>
            <p:cNvSpPr>
              <a:spLocks noChangeShapeType="1"/>
            </p:cNvSpPr>
            <p:nvPr/>
          </p:nvSpPr>
          <p:spPr bwMode="auto">
            <a:xfrm>
              <a:off x="4027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49" name="Line 341"/>
            <p:cNvSpPr>
              <a:spLocks noChangeShapeType="1"/>
            </p:cNvSpPr>
            <p:nvPr/>
          </p:nvSpPr>
          <p:spPr bwMode="auto">
            <a:xfrm>
              <a:off x="405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50" name="Line 342"/>
            <p:cNvSpPr>
              <a:spLocks noChangeShapeType="1"/>
            </p:cNvSpPr>
            <p:nvPr/>
          </p:nvSpPr>
          <p:spPr bwMode="auto">
            <a:xfrm>
              <a:off x="407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51" name="Line 343"/>
            <p:cNvSpPr>
              <a:spLocks noChangeShapeType="1"/>
            </p:cNvSpPr>
            <p:nvPr/>
          </p:nvSpPr>
          <p:spPr bwMode="auto">
            <a:xfrm>
              <a:off x="409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52" name="Line 344"/>
            <p:cNvSpPr>
              <a:spLocks noChangeShapeType="1"/>
            </p:cNvSpPr>
            <p:nvPr/>
          </p:nvSpPr>
          <p:spPr bwMode="auto">
            <a:xfrm>
              <a:off x="411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53" name="Line 345"/>
            <p:cNvSpPr>
              <a:spLocks noChangeShapeType="1"/>
            </p:cNvSpPr>
            <p:nvPr/>
          </p:nvSpPr>
          <p:spPr bwMode="auto">
            <a:xfrm>
              <a:off x="414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54" name="Line 346"/>
            <p:cNvSpPr>
              <a:spLocks noChangeShapeType="1"/>
            </p:cNvSpPr>
            <p:nvPr/>
          </p:nvSpPr>
          <p:spPr bwMode="auto">
            <a:xfrm>
              <a:off x="156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55" name="Line 347"/>
            <p:cNvSpPr>
              <a:spLocks noChangeShapeType="1"/>
            </p:cNvSpPr>
            <p:nvPr/>
          </p:nvSpPr>
          <p:spPr bwMode="auto">
            <a:xfrm>
              <a:off x="158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56" name="Line 348"/>
            <p:cNvSpPr>
              <a:spLocks noChangeShapeType="1"/>
            </p:cNvSpPr>
            <p:nvPr/>
          </p:nvSpPr>
          <p:spPr bwMode="auto">
            <a:xfrm>
              <a:off x="160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57" name="Line 349"/>
            <p:cNvSpPr>
              <a:spLocks noChangeShapeType="1"/>
            </p:cNvSpPr>
            <p:nvPr/>
          </p:nvSpPr>
          <p:spPr bwMode="auto">
            <a:xfrm>
              <a:off x="1632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58" name="Line 350"/>
            <p:cNvSpPr>
              <a:spLocks noChangeShapeType="1"/>
            </p:cNvSpPr>
            <p:nvPr/>
          </p:nvSpPr>
          <p:spPr bwMode="auto">
            <a:xfrm>
              <a:off x="1655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59" name="Line 351"/>
            <p:cNvSpPr>
              <a:spLocks noChangeShapeType="1"/>
            </p:cNvSpPr>
            <p:nvPr/>
          </p:nvSpPr>
          <p:spPr bwMode="auto">
            <a:xfrm>
              <a:off x="1678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60" name="Line 352"/>
            <p:cNvSpPr>
              <a:spLocks noChangeShapeType="1"/>
            </p:cNvSpPr>
            <p:nvPr/>
          </p:nvSpPr>
          <p:spPr bwMode="auto">
            <a:xfrm>
              <a:off x="1701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61" name="Line 353"/>
            <p:cNvSpPr>
              <a:spLocks noChangeShapeType="1"/>
            </p:cNvSpPr>
            <p:nvPr/>
          </p:nvSpPr>
          <p:spPr bwMode="auto">
            <a:xfrm>
              <a:off x="1724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62" name="Line 354"/>
            <p:cNvSpPr>
              <a:spLocks noChangeShapeType="1"/>
            </p:cNvSpPr>
            <p:nvPr/>
          </p:nvSpPr>
          <p:spPr bwMode="auto">
            <a:xfrm>
              <a:off x="1747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63" name="Line 355"/>
            <p:cNvSpPr>
              <a:spLocks noChangeShapeType="1"/>
            </p:cNvSpPr>
            <p:nvPr/>
          </p:nvSpPr>
          <p:spPr bwMode="auto">
            <a:xfrm>
              <a:off x="1770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64" name="Line 356"/>
            <p:cNvSpPr>
              <a:spLocks noChangeShapeType="1"/>
            </p:cNvSpPr>
            <p:nvPr/>
          </p:nvSpPr>
          <p:spPr bwMode="auto">
            <a:xfrm>
              <a:off x="179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65" name="Line 357"/>
            <p:cNvSpPr>
              <a:spLocks noChangeShapeType="1"/>
            </p:cNvSpPr>
            <p:nvPr/>
          </p:nvSpPr>
          <p:spPr bwMode="auto">
            <a:xfrm>
              <a:off x="181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66" name="Line 358"/>
            <p:cNvSpPr>
              <a:spLocks noChangeShapeType="1"/>
            </p:cNvSpPr>
            <p:nvPr/>
          </p:nvSpPr>
          <p:spPr bwMode="auto">
            <a:xfrm>
              <a:off x="183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67" name="Line 359"/>
            <p:cNvSpPr>
              <a:spLocks noChangeShapeType="1"/>
            </p:cNvSpPr>
            <p:nvPr/>
          </p:nvSpPr>
          <p:spPr bwMode="auto">
            <a:xfrm>
              <a:off x="186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68" name="Line 360"/>
            <p:cNvSpPr>
              <a:spLocks noChangeShapeType="1"/>
            </p:cNvSpPr>
            <p:nvPr/>
          </p:nvSpPr>
          <p:spPr bwMode="auto">
            <a:xfrm>
              <a:off x="188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69" name="Line 361"/>
            <p:cNvSpPr>
              <a:spLocks noChangeShapeType="1"/>
            </p:cNvSpPr>
            <p:nvPr/>
          </p:nvSpPr>
          <p:spPr bwMode="auto">
            <a:xfrm>
              <a:off x="190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70" name="Line 362"/>
            <p:cNvSpPr>
              <a:spLocks noChangeShapeType="1"/>
            </p:cNvSpPr>
            <p:nvPr/>
          </p:nvSpPr>
          <p:spPr bwMode="auto">
            <a:xfrm>
              <a:off x="193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71" name="Line 363"/>
            <p:cNvSpPr>
              <a:spLocks noChangeShapeType="1"/>
            </p:cNvSpPr>
            <p:nvPr/>
          </p:nvSpPr>
          <p:spPr bwMode="auto">
            <a:xfrm>
              <a:off x="1955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72" name="Line 364"/>
            <p:cNvSpPr>
              <a:spLocks noChangeShapeType="1"/>
            </p:cNvSpPr>
            <p:nvPr/>
          </p:nvSpPr>
          <p:spPr bwMode="auto">
            <a:xfrm>
              <a:off x="1978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73" name="Line 365"/>
            <p:cNvSpPr>
              <a:spLocks noChangeShapeType="1"/>
            </p:cNvSpPr>
            <p:nvPr/>
          </p:nvSpPr>
          <p:spPr bwMode="auto">
            <a:xfrm>
              <a:off x="2001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74" name="Line 366"/>
            <p:cNvSpPr>
              <a:spLocks noChangeShapeType="1"/>
            </p:cNvSpPr>
            <p:nvPr/>
          </p:nvSpPr>
          <p:spPr bwMode="auto">
            <a:xfrm>
              <a:off x="2024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75" name="Line 367"/>
            <p:cNvSpPr>
              <a:spLocks noChangeShapeType="1"/>
            </p:cNvSpPr>
            <p:nvPr/>
          </p:nvSpPr>
          <p:spPr bwMode="auto">
            <a:xfrm>
              <a:off x="2047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76" name="Line 368"/>
            <p:cNvSpPr>
              <a:spLocks noChangeShapeType="1"/>
            </p:cNvSpPr>
            <p:nvPr/>
          </p:nvSpPr>
          <p:spPr bwMode="auto">
            <a:xfrm>
              <a:off x="207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77" name="Line 369"/>
            <p:cNvSpPr>
              <a:spLocks noChangeShapeType="1"/>
            </p:cNvSpPr>
            <p:nvPr/>
          </p:nvSpPr>
          <p:spPr bwMode="auto">
            <a:xfrm>
              <a:off x="209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78" name="Line 370"/>
            <p:cNvSpPr>
              <a:spLocks noChangeShapeType="1"/>
            </p:cNvSpPr>
            <p:nvPr/>
          </p:nvSpPr>
          <p:spPr bwMode="auto">
            <a:xfrm>
              <a:off x="211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79" name="Line 371"/>
            <p:cNvSpPr>
              <a:spLocks noChangeShapeType="1"/>
            </p:cNvSpPr>
            <p:nvPr/>
          </p:nvSpPr>
          <p:spPr bwMode="auto">
            <a:xfrm>
              <a:off x="213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80" name="Line 372"/>
            <p:cNvSpPr>
              <a:spLocks noChangeShapeType="1"/>
            </p:cNvSpPr>
            <p:nvPr/>
          </p:nvSpPr>
          <p:spPr bwMode="auto">
            <a:xfrm>
              <a:off x="216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81" name="Line 373"/>
            <p:cNvSpPr>
              <a:spLocks noChangeShapeType="1"/>
            </p:cNvSpPr>
            <p:nvPr/>
          </p:nvSpPr>
          <p:spPr bwMode="auto">
            <a:xfrm>
              <a:off x="2185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82" name="Line 374"/>
            <p:cNvSpPr>
              <a:spLocks noChangeShapeType="1"/>
            </p:cNvSpPr>
            <p:nvPr/>
          </p:nvSpPr>
          <p:spPr bwMode="auto">
            <a:xfrm>
              <a:off x="2208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83" name="Line 375"/>
            <p:cNvSpPr>
              <a:spLocks noChangeShapeType="1"/>
            </p:cNvSpPr>
            <p:nvPr/>
          </p:nvSpPr>
          <p:spPr bwMode="auto">
            <a:xfrm>
              <a:off x="2231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84" name="Line 376"/>
            <p:cNvSpPr>
              <a:spLocks noChangeShapeType="1"/>
            </p:cNvSpPr>
            <p:nvPr/>
          </p:nvSpPr>
          <p:spPr bwMode="auto">
            <a:xfrm>
              <a:off x="2254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85" name="Line 377"/>
            <p:cNvSpPr>
              <a:spLocks noChangeShapeType="1"/>
            </p:cNvSpPr>
            <p:nvPr/>
          </p:nvSpPr>
          <p:spPr bwMode="auto">
            <a:xfrm>
              <a:off x="2277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86" name="Line 378"/>
            <p:cNvSpPr>
              <a:spLocks noChangeShapeType="1"/>
            </p:cNvSpPr>
            <p:nvPr/>
          </p:nvSpPr>
          <p:spPr bwMode="auto">
            <a:xfrm>
              <a:off x="230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87" name="Line 379"/>
            <p:cNvSpPr>
              <a:spLocks noChangeShapeType="1"/>
            </p:cNvSpPr>
            <p:nvPr/>
          </p:nvSpPr>
          <p:spPr bwMode="auto">
            <a:xfrm>
              <a:off x="232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88" name="Line 380"/>
            <p:cNvSpPr>
              <a:spLocks noChangeShapeType="1"/>
            </p:cNvSpPr>
            <p:nvPr/>
          </p:nvSpPr>
          <p:spPr bwMode="auto">
            <a:xfrm>
              <a:off x="234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89" name="Line 381"/>
            <p:cNvSpPr>
              <a:spLocks noChangeShapeType="1"/>
            </p:cNvSpPr>
            <p:nvPr/>
          </p:nvSpPr>
          <p:spPr bwMode="auto">
            <a:xfrm>
              <a:off x="236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90" name="Line 382"/>
            <p:cNvSpPr>
              <a:spLocks noChangeShapeType="1"/>
            </p:cNvSpPr>
            <p:nvPr/>
          </p:nvSpPr>
          <p:spPr bwMode="auto">
            <a:xfrm>
              <a:off x="2392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91" name="Line 383"/>
            <p:cNvSpPr>
              <a:spLocks noChangeShapeType="1"/>
            </p:cNvSpPr>
            <p:nvPr/>
          </p:nvSpPr>
          <p:spPr bwMode="auto">
            <a:xfrm>
              <a:off x="2415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92" name="Line 384"/>
            <p:cNvSpPr>
              <a:spLocks noChangeShapeType="1"/>
            </p:cNvSpPr>
            <p:nvPr/>
          </p:nvSpPr>
          <p:spPr bwMode="auto">
            <a:xfrm>
              <a:off x="2438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93" name="Line 385"/>
            <p:cNvSpPr>
              <a:spLocks noChangeShapeType="1"/>
            </p:cNvSpPr>
            <p:nvPr/>
          </p:nvSpPr>
          <p:spPr bwMode="auto">
            <a:xfrm>
              <a:off x="2461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94" name="Line 386"/>
            <p:cNvSpPr>
              <a:spLocks noChangeShapeType="1"/>
            </p:cNvSpPr>
            <p:nvPr/>
          </p:nvSpPr>
          <p:spPr bwMode="auto">
            <a:xfrm>
              <a:off x="2484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95" name="Line 387"/>
            <p:cNvSpPr>
              <a:spLocks noChangeShapeType="1"/>
            </p:cNvSpPr>
            <p:nvPr/>
          </p:nvSpPr>
          <p:spPr bwMode="auto">
            <a:xfrm>
              <a:off x="2507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96" name="Line 388"/>
            <p:cNvSpPr>
              <a:spLocks noChangeShapeType="1"/>
            </p:cNvSpPr>
            <p:nvPr/>
          </p:nvSpPr>
          <p:spPr bwMode="auto">
            <a:xfrm>
              <a:off x="2530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97" name="Line 389"/>
            <p:cNvSpPr>
              <a:spLocks noChangeShapeType="1"/>
            </p:cNvSpPr>
            <p:nvPr/>
          </p:nvSpPr>
          <p:spPr bwMode="auto">
            <a:xfrm>
              <a:off x="255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98" name="Line 390"/>
            <p:cNvSpPr>
              <a:spLocks noChangeShapeType="1"/>
            </p:cNvSpPr>
            <p:nvPr/>
          </p:nvSpPr>
          <p:spPr bwMode="auto">
            <a:xfrm>
              <a:off x="257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399" name="Line 391"/>
            <p:cNvSpPr>
              <a:spLocks noChangeShapeType="1"/>
            </p:cNvSpPr>
            <p:nvPr/>
          </p:nvSpPr>
          <p:spPr bwMode="auto">
            <a:xfrm>
              <a:off x="259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00" name="Line 392"/>
            <p:cNvSpPr>
              <a:spLocks noChangeShapeType="1"/>
            </p:cNvSpPr>
            <p:nvPr/>
          </p:nvSpPr>
          <p:spPr bwMode="auto">
            <a:xfrm>
              <a:off x="2622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01" name="Line 393"/>
            <p:cNvSpPr>
              <a:spLocks noChangeShapeType="1"/>
            </p:cNvSpPr>
            <p:nvPr/>
          </p:nvSpPr>
          <p:spPr bwMode="auto">
            <a:xfrm>
              <a:off x="2645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02" name="Line 394"/>
            <p:cNvSpPr>
              <a:spLocks noChangeShapeType="1"/>
            </p:cNvSpPr>
            <p:nvPr/>
          </p:nvSpPr>
          <p:spPr bwMode="auto">
            <a:xfrm>
              <a:off x="2668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03" name="Line 395"/>
            <p:cNvSpPr>
              <a:spLocks noChangeShapeType="1"/>
            </p:cNvSpPr>
            <p:nvPr/>
          </p:nvSpPr>
          <p:spPr bwMode="auto">
            <a:xfrm>
              <a:off x="2691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04" name="Line 396"/>
            <p:cNvSpPr>
              <a:spLocks noChangeShapeType="1"/>
            </p:cNvSpPr>
            <p:nvPr/>
          </p:nvSpPr>
          <p:spPr bwMode="auto">
            <a:xfrm>
              <a:off x="2714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05" name="Line 397"/>
            <p:cNvSpPr>
              <a:spLocks noChangeShapeType="1"/>
            </p:cNvSpPr>
            <p:nvPr/>
          </p:nvSpPr>
          <p:spPr bwMode="auto">
            <a:xfrm>
              <a:off x="2737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06" name="Line 398"/>
            <p:cNvSpPr>
              <a:spLocks noChangeShapeType="1"/>
            </p:cNvSpPr>
            <p:nvPr/>
          </p:nvSpPr>
          <p:spPr bwMode="auto">
            <a:xfrm>
              <a:off x="2760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07" name="Line 399"/>
            <p:cNvSpPr>
              <a:spLocks noChangeShapeType="1"/>
            </p:cNvSpPr>
            <p:nvPr/>
          </p:nvSpPr>
          <p:spPr bwMode="auto">
            <a:xfrm>
              <a:off x="278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08" name="Line 400"/>
            <p:cNvSpPr>
              <a:spLocks noChangeShapeType="1"/>
            </p:cNvSpPr>
            <p:nvPr/>
          </p:nvSpPr>
          <p:spPr bwMode="auto">
            <a:xfrm>
              <a:off x="280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09" name="Line 401"/>
            <p:cNvSpPr>
              <a:spLocks noChangeShapeType="1"/>
            </p:cNvSpPr>
            <p:nvPr/>
          </p:nvSpPr>
          <p:spPr bwMode="auto">
            <a:xfrm>
              <a:off x="282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10" name="Line 402"/>
            <p:cNvSpPr>
              <a:spLocks noChangeShapeType="1"/>
            </p:cNvSpPr>
            <p:nvPr/>
          </p:nvSpPr>
          <p:spPr bwMode="auto">
            <a:xfrm>
              <a:off x="285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11" name="Line 403"/>
            <p:cNvSpPr>
              <a:spLocks noChangeShapeType="1"/>
            </p:cNvSpPr>
            <p:nvPr/>
          </p:nvSpPr>
          <p:spPr bwMode="auto">
            <a:xfrm>
              <a:off x="287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12" name="Line 404"/>
            <p:cNvSpPr>
              <a:spLocks noChangeShapeType="1"/>
            </p:cNvSpPr>
            <p:nvPr/>
          </p:nvSpPr>
          <p:spPr bwMode="auto">
            <a:xfrm>
              <a:off x="289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13" name="Line 405"/>
            <p:cNvSpPr>
              <a:spLocks noChangeShapeType="1"/>
            </p:cNvSpPr>
            <p:nvPr/>
          </p:nvSpPr>
          <p:spPr bwMode="auto">
            <a:xfrm>
              <a:off x="292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14" name="Line 406"/>
            <p:cNvSpPr>
              <a:spLocks noChangeShapeType="1"/>
            </p:cNvSpPr>
            <p:nvPr/>
          </p:nvSpPr>
          <p:spPr bwMode="auto">
            <a:xfrm>
              <a:off x="2945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171415" name="Group 407"/>
          <p:cNvGrpSpPr>
            <a:grpSpLocks/>
          </p:cNvGrpSpPr>
          <p:nvPr/>
        </p:nvGrpSpPr>
        <p:grpSpPr bwMode="auto">
          <a:xfrm>
            <a:off x="2317750" y="3971925"/>
            <a:ext cx="4632325" cy="261938"/>
            <a:chOff x="1563" y="2606"/>
            <a:chExt cx="2590" cy="145"/>
          </a:xfrm>
        </p:grpSpPr>
        <p:sp>
          <p:nvSpPr>
            <p:cNvPr id="171416" name="Line 408"/>
            <p:cNvSpPr>
              <a:spLocks noChangeShapeType="1"/>
            </p:cNvSpPr>
            <p:nvPr/>
          </p:nvSpPr>
          <p:spPr bwMode="auto">
            <a:xfrm>
              <a:off x="2968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17" name="Line 409"/>
            <p:cNvSpPr>
              <a:spLocks noChangeShapeType="1"/>
            </p:cNvSpPr>
            <p:nvPr/>
          </p:nvSpPr>
          <p:spPr bwMode="auto">
            <a:xfrm>
              <a:off x="2991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18" name="Line 410"/>
            <p:cNvSpPr>
              <a:spLocks noChangeShapeType="1"/>
            </p:cNvSpPr>
            <p:nvPr/>
          </p:nvSpPr>
          <p:spPr bwMode="auto">
            <a:xfrm>
              <a:off x="3014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19" name="Line 411"/>
            <p:cNvSpPr>
              <a:spLocks noChangeShapeType="1"/>
            </p:cNvSpPr>
            <p:nvPr/>
          </p:nvSpPr>
          <p:spPr bwMode="auto">
            <a:xfrm>
              <a:off x="3037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20" name="Line 412"/>
            <p:cNvSpPr>
              <a:spLocks noChangeShapeType="1"/>
            </p:cNvSpPr>
            <p:nvPr/>
          </p:nvSpPr>
          <p:spPr bwMode="auto">
            <a:xfrm>
              <a:off x="306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21" name="Line 413"/>
            <p:cNvSpPr>
              <a:spLocks noChangeShapeType="1"/>
            </p:cNvSpPr>
            <p:nvPr/>
          </p:nvSpPr>
          <p:spPr bwMode="auto">
            <a:xfrm>
              <a:off x="308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22" name="Line 414"/>
            <p:cNvSpPr>
              <a:spLocks noChangeShapeType="1"/>
            </p:cNvSpPr>
            <p:nvPr/>
          </p:nvSpPr>
          <p:spPr bwMode="auto">
            <a:xfrm>
              <a:off x="310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23" name="Line 415"/>
            <p:cNvSpPr>
              <a:spLocks noChangeShapeType="1"/>
            </p:cNvSpPr>
            <p:nvPr/>
          </p:nvSpPr>
          <p:spPr bwMode="auto">
            <a:xfrm>
              <a:off x="312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24" name="Line 416"/>
            <p:cNvSpPr>
              <a:spLocks noChangeShapeType="1"/>
            </p:cNvSpPr>
            <p:nvPr/>
          </p:nvSpPr>
          <p:spPr bwMode="auto">
            <a:xfrm>
              <a:off x="315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25" name="Line 417"/>
            <p:cNvSpPr>
              <a:spLocks noChangeShapeType="1"/>
            </p:cNvSpPr>
            <p:nvPr/>
          </p:nvSpPr>
          <p:spPr bwMode="auto">
            <a:xfrm>
              <a:off x="3175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26" name="Line 418"/>
            <p:cNvSpPr>
              <a:spLocks noChangeShapeType="1"/>
            </p:cNvSpPr>
            <p:nvPr/>
          </p:nvSpPr>
          <p:spPr bwMode="auto">
            <a:xfrm>
              <a:off x="3198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27" name="Line 419"/>
            <p:cNvSpPr>
              <a:spLocks noChangeShapeType="1"/>
            </p:cNvSpPr>
            <p:nvPr/>
          </p:nvSpPr>
          <p:spPr bwMode="auto">
            <a:xfrm>
              <a:off x="3221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28" name="Line 420"/>
            <p:cNvSpPr>
              <a:spLocks noChangeShapeType="1"/>
            </p:cNvSpPr>
            <p:nvPr/>
          </p:nvSpPr>
          <p:spPr bwMode="auto">
            <a:xfrm>
              <a:off x="3244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29" name="Line 421"/>
            <p:cNvSpPr>
              <a:spLocks noChangeShapeType="1"/>
            </p:cNvSpPr>
            <p:nvPr/>
          </p:nvSpPr>
          <p:spPr bwMode="auto">
            <a:xfrm>
              <a:off x="3267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30" name="Line 422"/>
            <p:cNvSpPr>
              <a:spLocks noChangeShapeType="1"/>
            </p:cNvSpPr>
            <p:nvPr/>
          </p:nvSpPr>
          <p:spPr bwMode="auto">
            <a:xfrm>
              <a:off x="329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31" name="Line 423"/>
            <p:cNvSpPr>
              <a:spLocks noChangeShapeType="1"/>
            </p:cNvSpPr>
            <p:nvPr/>
          </p:nvSpPr>
          <p:spPr bwMode="auto">
            <a:xfrm>
              <a:off x="331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32" name="Line 424"/>
            <p:cNvSpPr>
              <a:spLocks noChangeShapeType="1"/>
            </p:cNvSpPr>
            <p:nvPr/>
          </p:nvSpPr>
          <p:spPr bwMode="auto">
            <a:xfrm>
              <a:off x="333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33" name="Line 425"/>
            <p:cNvSpPr>
              <a:spLocks noChangeShapeType="1"/>
            </p:cNvSpPr>
            <p:nvPr/>
          </p:nvSpPr>
          <p:spPr bwMode="auto">
            <a:xfrm>
              <a:off x="335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34" name="Line 426"/>
            <p:cNvSpPr>
              <a:spLocks noChangeShapeType="1"/>
            </p:cNvSpPr>
            <p:nvPr/>
          </p:nvSpPr>
          <p:spPr bwMode="auto">
            <a:xfrm>
              <a:off x="3382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35" name="Line 427"/>
            <p:cNvSpPr>
              <a:spLocks noChangeShapeType="1"/>
            </p:cNvSpPr>
            <p:nvPr/>
          </p:nvSpPr>
          <p:spPr bwMode="auto">
            <a:xfrm>
              <a:off x="3405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36" name="Line 428"/>
            <p:cNvSpPr>
              <a:spLocks noChangeShapeType="1"/>
            </p:cNvSpPr>
            <p:nvPr/>
          </p:nvSpPr>
          <p:spPr bwMode="auto">
            <a:xfrm>
              <a:off x="3428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37" name="Line 429"/>
            <p:cNvSpPr>
              <a:spLocks noChangeShapeType="1"/>
            </p:cNvSpPr>
            <p:nvPr/>
          </p:nvSpPr>
          <p:spPr bwMode="auto">
            <a:xfrm>
              <a:off x="3451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38" name="Line 430"/>
            <p:cNvSpPr>
              <a:spLocks noChangeShapeType="1"/>
            </p:cNvSpPr>
            <p:nvPr/>
          </p:nvSpPr>
          <p:spPr bwMode="auto">
            <a:xfrm>
              <a:off x="3474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39" name="Line 431"/>
            <p:cNvSpPr>
              <a:spLocks noChangeShapeType="1"/>
            </p:cNvSpPr>
            <p:nvPr/>
          </p:nvSpPr>
          <p:spPr bwMode="auto">
            <a:xfrm>
              <a:off x="3497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40" name="Line 432"/>
            <p:cNvSpPr>
              <a:spLocks noChangeShapeType="1"/>
            </p:cNvSpPr>
            <p:nvPr/>
          </p:nvSpPr>
          <p:spPr bwMode="auto">
            <a:xfrm>
              <a:off x="3520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41" name="Line 433"/>
            <p:cNvSpPr>
              <a:spLocks noChangeShapeType="1"/>
            </p:cNvSpPr>
            <p:nvPr/>
          </p:nvSpPr>
          <p:spPr bwMode="auto">
            <a:xfrm>
              <a:off x="354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42" name="Line 434"/>
            <p:cNvSpPr>
              <a:spLocks noChangeShapeType="1"/>
            </p:cNvSpPr>
            <p:nvPr/>
          </p:nvSpPr>
          <p:spPr bwMode="auto">
            <a:xfrm>
              <a:off x="356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43" name="Line 435"/>
            <p:cNvSpPr>
              <a:spLocks noChangeShapeType="1"/>
            </p:cNvSpPr>
            <p:nvPr/>
          </p:nvSpPr>
          <p:spPr bwMode="auto">
            <a:xfrm>
              <a:off x="358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44" name="Line 436"/>
            <p:cNvSpPr>
              <a:spLocks noChangeShapeType="1"/>
            </p:cNvSpPr>
            <p:nvPr/>
          </p:nvSpPr>
          <p:spPr bwMode="auto">
            <a:xfrm>
              <a:off x="3612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45" name="Line 437"/>
            <p:cNvSpPr>
              <a:spLocks noChangeShapeType="1"/>
            </p:cNvSpPr>
            <p:nvPr/>
          </p:nvSpPr>
          <p:spPr bwMode="auto">
            <a:xfrm>
              <a:off x="3635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46" name="Line 438"/>
            <p:cNvSpPr>
              <a:spLocks noChangeShapeType="1"/>
            </p:cNvSpPr>
            <p:nvPr/>
          </p:nvSpPr>
          <p:spPr bwMode="auto">
            <a:xfrm>
              <a:off x="3658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47" name="Line 439"/>
            <p:cNvSpPr>
              <a:spLocks noChangeShapeType="1"/>
            </p:cNvSpPr>
            <p:nvPr/>
          </p:nvSpPr>
          <p:spPr bwMode="auto">
            <a:xfrm>
              <a:off x="3681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48" name="Line 440"/>
            <p:cNvSpPr>
              <a:spLocks noChangeShapeType="1"/>
            </p:cNvSpPr>
            <p:nvPr/>
          </p:nvSpPr>
          <p:spPr bwMode="auto">
            <a:xfrm>
              <a:off x="3704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49" name="Line 441"/>
            <p:cNvSpPr>
              <a:spLocks noChangeShapeType="1"/>
            </p:cNvSpPr>
            <p:nvPr/>
          </p:nvSpPr>
          <p:spPr bwMode="auto">
            <a:xfrm>
              <a:off x="3727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50" name="Line 442"/>
            <p:cNvSpPr>
              <a:spLocks noChangeShapeType="1"/>
            </p:cNvSpPr>
            <p:nvPr/>
          </p:nvSpPr>
          <p:spPr bwMode="auto">
            <a:xfrm>
              <a:off x="3750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51" name="Line 443"/>
            <p:cNvSpPr>
              <a:spLocks noChangeShapeType="1"/>
            </p:cNvSpPr>
            <p:nvPr/>
          </p:nvSpPr>
          <p:spPr bwMode="auto">
            <a:xfrm>
              <a:off x="377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52" name="Line 444"/>
            <p:cNvSpPr>
              <a:spLocks noChangeShapeType="1"/>
            </p:cNvSpPr>
            <p:nvPr/>
          </p:nvSpPr>
          <p:spPr bwMode="auto">
            <a:xfrm>
              <a:off x="379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53" name="Line 445"/>
            <p:cNvSpPr>
              <a:spLocks noChangeShapeType="1"/>
            </p:cNvSpPr>
            <p:nvPr/>
          </p:nvSpPr>
          <p:spPr bwMode="auto">
            <a:xfrm>
              <a:off x="382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54" name="Line 446"/>
            <p:cNvSpPr>
              <a:spLocks noChangeShapeType="1"/>
            </p:cNvSpPr>
            <p:nvPr/>
          </p:nvSpPr>
          <p:spPr bwMode="auto">
            <a:xfrm>
              <a:off x="384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55" name="Line 447"/>
            <p:cNvSpPr>
              <a:spLocks noChangeShapeType="1"/>
            </p:cNvSpPr>
            <p:nvPr/>
          </p:nvSpPr>
          <p:spPr bwMode="auto">
            <a:xfrm>
              <a:off x="386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56" name="Line 448"/>
            <p:cNvSpPr>
              <a:spLocks noChangeShapeType="1"/>
            </p:cNvSpPr>
            <p:nvPr/>
          </p:nvSpPr>
          <p:spPr bwMode="auto">
            <a:xfrm>
              <a:off x="388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57" name="Line 449"/>
            <p:cNvSpPr>
              <a:spLocks noChangeShapeType="1"/>
            </p:cNvSpPr>
            <p:nvPr/>
          </p:nvSpPr>
          <p:spPr bwMode="auto">
            <a:xfrm>
              <a:off x="391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58" name="Line 450"/>
            <p:cNvSpPr>
              <a:spLocks noChangeShapeType="1"/>
            </p:cNvSpPr>
            <p:nvPr/>
          </p:nvSpPr>
          <p:spPr bwMode="auto">
            <a:xfrm>
              <a:off x="3935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59" name="Line 451"/>
            <p:cNvSpPr>
              <a:spLocks noChangeShapeType="1"/>
            </p:cNvSpPr>
            <p:nvPr/>
          </p:nvSpPr>
          <p:spPr bwMode="auto">
            <a:xfrm>
              <a:off x="3958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60" name="Line 452"/>
            <p:cNvSpPr>
              <a:spLocks noChangeShapeType="1"/>
            </p:cNvSpPr>
            <p:nvPr/>
          </p:nvSpPr>
          <p:spPr bwMode="auto">
            <a:xfrm>
              <a:off x="3981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61" name="Line 453"/>
            <p:cNvSpPr>
              <a:spLocks noChangeShapeType="1"/>
            </p:cNvSpPr>
            <p:nvPr/>
          </p:nvSpPr>
          <p:spPr bwMode="auto">
            <a:xfrm>
              <a:off x="4004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62" name="Line 454"/>
            <p:cNvSpPr>
              <a:spLocks noChangeShapeType="1"/>
            </p:cNvSpPr>
            <p:nvPr/>
          </p:nvSpPr>
          <p:spPr bwMode="auto">
            <a:xfrm>
              <a:off x="4027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63" name="Line 455"/>
            <p:cNvSpPr>
              <a:spLocks noChangeShapeType="1"/>
            </p:cNvSpPr>
            <p:nvPr/>
          </p:nvSpPr>
          <p:spPr bwMode="auto">
            <a:xfrm>
              <a:off x="405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64" name="Line 456"/>
            <p:cNvSpPr>
              <a:spLocks noChangeShapeType="1"/>
            </p:cNvSpPr>
            <p:nvPr/>
          </p:nvSpPr>
          <p:spPr bwMode="auto">
            <a:xfrm>
              <a:off x="407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65" name="Line 457"/>
            <p:cNvSpPr>
              <a:spLocks noChangeShapeType="1"/>
            </p:cNvSpPr>
            <p:nvPr/>
          </p:nvSpPr>
          <p:spPr bwMode="auto">
            <a:xfrm>
              <a:off x="409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66" name="Line 458"/>
            <p:cNvSpPr>
              <a:spLocks noChangeShapeType="1"/>
            </p:cNvSpPr>
            <p:nvPr/>
          </p:nvSpPr>
          <p:spPr bwMode="auto">
            <a:xfrm>
              <a:off x="411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67" name="Line 459"/>
            <p:cNvSpPr>
              <a:spLocks noChangeShapeType="1"/>
            </p:cNvSpPr>
            <p:nvPr/>
          </p:nvSpPr>
          <p:spPr bwMode="auto">
            <a:xfrm>
              <a:off x="414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68" name="Line 460"/>
            <p:cNvSpPr>
              <a:spLocks noChangeShapeType="1"/>
            </p:cNvSpPr>
            <p:nvPr/>
          </p:nvSpPr>
          <p:spPr bwMode="auto">
            <a:xfrm>
              <a:off x="156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69" name="Line 461"/>
            <p:cNvSpPr>
              <a:spLocks noChangeShapeType="1"/>
            </p:cNvSpPr>
            <p:nvPr/>
          </p:nvSpPr>
          <p:spPr bwMode="auto">
            <a:xfrm>
              <a:off x="158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70" name="Line 462"/>
            <p:cNvSpPr>
              <a:spLocks noChangeShapeType="1"/>
            </p:cNvSpPr>
            <p:nvPr/>
          </p:nvSpPr>
          <p:spPr bwMode="auto">
            <a:xfrm>
              <a:off x="160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71" name="Line 463"/>
            <p:cNvSpPr>
              <a:spLocks noChangeShapeType="1"/>
            </p:cNvSpPr>
            <p:nvPr/>
          </p:nvSpPr>
          <p:spPr bwMode="auto">
            <a:xfrm>
              <a:off x="1632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72" name="Line 464"/>
            <p:cNvSpPr>
              <a:spLocks noChangeShapeType="1"/>
            </p:cNvSpPr>
            <p:nvPr/>
          </p:nvSpPr>
          <p:spPr bwMode="auto">
            <a:xfrm>
              <a:off x="1655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73" name="Line 465"/>
            <p:cNvSpPr>
              <a:spLocks noChangeShapeType="1"/>
            </p:cNvSpPr>
            <p:nvPr/>
          </p:nvSpPr>
          <p:spPr bwMode="auto">
            <a:xfrm>
              <a:off x="1678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74" name="Line 466"/>
            <p:cNvSpPr>
              <a:spLocks noChangeShapeType="1"/>
            </p:cNvSpPr>
            <p:nvPr/>
          </p:nvSpPr>
          <p:spPr bwMode="auto">
            <a:xfrm>
              <a:off x="1701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75" name="Line 467"/>
            <p:cNvSpPr>
              <a:spLocks noChangeShapeType="1"/>
            </p:cNvSpPr>
            <p:nvPr/>
          </p:nvSpPr>
          <p:spPr bwMode="auto">
            <a:xfrm>
              <a:off x="1724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76" name="Line 468"/>
            <p:cNvSpPr>
              <a:spLocks noChangeShapeType="1"/>
            </p:cNvSpPr>
            <p:nvPr/>
          </p:nvSpPr>
          <p:spPr bwMode="auto">
            <a:xfrm>
              <a:off x="1747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77" name="Line 469"/>
            <p:cNvSpPr>
              <a:spLocks noChangeShapeType="1"/>
            </p:cNvSpPr>
            <p:nvPr/>
          </p:nvSpPr>
          <p:spPr bwMode="auto">
            <a:xfrm>
              <a:off x="1770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78" name="Line 470"/>
            <p:cNvSpPr>
              <a:spLocks noChangeShapeType="1"/>
            </p:cNvSpPr>
            <p:nvPr/>
          </p:nvSpPr>
          <p:spPr bwMode="auto">
            <a:xfrm>
              <a:off x="179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79" name="Line 471"/>
            <p:cNvSpPr>
              <a:spLocks noChangeShapeType="1"/>
            </p:cNvSpPr>
            <p:nvPr/>
          </p:nvSpPr>
          <p:spPr bwMode="auto">
            <a:xfrm>
              <a:off x="181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80" name="Line 472"/>
            <p:cNvSpPr>
              <a:spLocks noChangeShapeType="1"/>
            </p:cNvSpPr>
            <p:nvPr/>
          </p:nvSpPr>
          <p:spPr bwMode="auto">
            <a:xfrm>
              <a:off x="183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81" name="Line 473"/>
            <p:cNvSpPr>
              <a:spLocks noChangeShapeType="1"/>
            </p:cNvSpPr>
            <p:nvPr/>
          </p:nvSpPr>
          <p:spPr bwMode="auto">
            <a:xfrm>
              <a:off x="186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82" name="Line 474"/>
            <p:cNvSpPr>
              <a:spLocks noChangeShapeType="1"/>
            </p:cNvSpPr>
            <p:nvPr/>
          </p:nvSpPr>
          <p:spPr bwMode="auto">
            <a:xfrm>
              <a:off x="188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83" name="Line 475"/>
            <p:cNvSpPr>
              <a:spLocks noChangeShapeType="1"/>
            </p:cNvSpPr>
            <p:nvPr/>
          </p:nvSpPr>
          <p:spPr bwMode="auto">
            <a:xfrm>
              <a:off x="190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84" name="Line 476"/>
            <p:cNvSpPr>
              <a:spLocks noChangeShapeType="1"/>
            </p:cNvSpPr>
            <p:nvPr/>
          </p:nvSpPr>
          <p:spPr bwMode="auto">
            <a:xfrm>
              <a:off x="193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85" name="Line 477"/>
            <p:cNvSpPr>
              <a:spLocks noChangeShapeType="1"/>
            </p:cNvSpPr>
            <p:nvPr/>
          </p:nvSpPr>
          <p:spPr bwMode="auto">
            <a:xfrm>
              <a:off x="1955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86" name="Line 478"/>
            <p:cNvSpPr>
              <a:spLocks noChangeShapeType="1"/>
            </p:cNvSpPr>
            <p:nvPr/>
          </p:nvSpPr>
          <p:spPr bwMode="auto">
            <a:xfrm>
              <a:off x="1978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87" name="Line 479"/>
            <p:cNvSpPr>
              <a:spLocks noChangeShapeType="1"/>
            </p:cNvSpPr>
            <p:nvPr/>
          </p:nvSpPr>
          <p:spPr bwMode="auto">
            <a:xfrm>
              <a:off x="2001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88" name="Line 480"/>
            <p:cNvSpPr>
              <a:spLocks noChangeShapeType="1"/>
            </p:cNvSpPr>
            <p:nvPr/>
          </p:nvSpPr>
          <p:spPr bwMode="auto">
            <a:xfrm>
              <a:off x="2024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89" name="Line 481"/>
            <p:cNvSpPr>
              <a:spLocks noChangeShapeType="1"/>
            </p:cNvSpPr>
            <p:nvPr/>
          </p:nvSpPr>
          <p:spPr bwMode="auto">
            <a:xfrm>
              <a:off x="2047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90" name="Line 482"/>
            <p:cNvSpPr>
              <a:spLocks noChangeShapeType="1"/>
            </p:cNvSpPr>
            <p:nvPr/>
          </p:nvSpPr>
          <p:spPr bwMode="auto">
            <a:xfrm>
              <a:off x="207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91" name="Line 483"/>
            <p:cNvSpPr>
              <a:spLocks noChangeShapeType="1"/>
            </p:cNvSpPr>
            <p:nvPr/>
          </p:nvSpPr>
          <p:spPr bwMode="auto">
            <a:xfrm>
              <a:off x="209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92" name="Line 484"/>
            <p:cNvSpPr>
              <a:spLocks noChangeShapeType="1"/>
            </p:cNvSpPr>
            <p:nvPr/>
          </p:nvSpPr>
          <p:spPr bwMode="auto">
            <a:xfrm>
              <a:off x="211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93" name="Line 485"/>
            <p:cNvSpPr>
              <a:spLocks noChangeShapeType="1"/>
            </p:cNvSpPr>
            <p:nvPr/>
          </p:nvSpPr>
          <p:spPr bwMode="auto">
            <a:xfrm>
              <a:off x="213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94" name="Line 486"/>
            <p:cNvSpPr>
              <a:spLocks noChangeShapeType="1"/>
            </p:cNvSpPr>
            <p:nvPr/>
          </p:nvSpPr>
          <p:spPr bwMode="auto">
            <a:xfrm>
              <a:off x="216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95" name="Line 487"/>
            <p:cNvSpPr>
              <a:spLocks noChangeShapeType="1"/>
            </p:cNvSpPr>
            <p:nvPr/>
          </p:nvSpPr>
          <p:spPr bwMode="auto">
            <a:xfrm>
              <a:off x="2185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96" name="Line 488"/>
            <p:cNvSpPr>
              <a:spLocks noChangeShapeType="1"/>
            </p:cNvSpPr>
            <p:nvPr/>
          </p:nvSpPr>
          <p:spPr bwMode="auto">
            <a:xfrm>
              <a:off x="2208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97" name="Line 489"/>
            <p:cNvSpPr>
              <a:spLocks noChangeShapeType="1"/>
            </p:cNvSpPr>
            <p:nvPr/>
          </p:nvSpPr>
          <p:spPr bwMode="auto">
            <a:xfrm>
              <a:off x="2231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98" name="Line 490"/>
            <p:cNvSpPr>
              <a:spLocks noChangeShapeType="1"/>
            </p:cNvSpPr>
            <p:nvPr/>
          </p:nvSpPr>
          <p:spPr bwMode="auto">
            <a:xfrm>
              <a:off x="2254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499" name="Line 491"/>
            <p:cNvSpPr>
              <a:spLocks noChangeShapeType="1"/>
            </p:cNvSpPr>
            <p:nvPr/>
          </p:nvSpPr>
          <p:spPr bwMode="auto">
            <a:xfrm>
              <a:off x="2277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00" name="Line 492"/>
            <p:cNvSpPr>
              <a:spLocks noChangeShapeType="1"/>
            </p:cNvSpPr>
            <p:nvPr/>
          </p:nvSpPr>
          <p:spPr bwMode="auto">
            <a:xfrm>
              <a:off x="230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01" name="Line 493"/>
            <p:cNvSpPr>
              <a:spLocks noChangeShapeType="1"/>
            </p:cNvSpPr>
            <p:nvPr/>
          </p:nvSpPr>
          <p:spPr bwMode="auto">
            <a:xfrm>
              <a:off x="232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02" name="Line 494"/>
            <p:cNvSpPr>
              <a:spLocks noChangeShapeType="1"/>
            </p:cNvSpPr>
            <p:nvPr/>
          </p:nvSpPr>
          <p:spPr bwMode="auto">
            <a:xfrm>
              <a:off x="234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03" name="Line 495"/>
            <p:cNvSpPr>
              <a:spLocks noChangeShapeType="1"/>
            </p:cNvSpPr>
            <p:nvPr/>
          </p:nvSpPr>
          <p:spPr bwMode="auto">
            <a:xfrm>
              <a:off x="236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04" name="Line 496"/>
            <p:cNvSpPr>
              <a:spLocks noChangeShapeType="1"/>
            </p:cNvSpPr>
            <p:nvPr/>
          </p:nvSpPr>
          <p:spPr bwMode="auto">
            <a:xfrm>
              <a:off x="2392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05" name="Line 497"/>
            <p:cNvSpPr>
              <a:spLocks noChangeShapeType="1"/>
            </p:cNvSpPr>
            <p:nvPr/>
          </p:nvSpPr>
          <p:spPr bwMode="auto">
            <a:xfrm>
              <a:off x="2415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06" name="Line 498"/>
            <p:cNvSpPr>
              <a:spLocks noChangeShapeType="1"/>
            </p:cNvSpPr>
            <p:nvPr/>
          </p:nvSpPr>
          <p:spPr bwMode="auto">
            <a:xfrm>
              <a:off x="2438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07" name="Line 499"/>
            <p:cNvSpPr>
              <a:spLocks noChangeShapeType="1"/>
            </p:cNvSpPr>
            <p:nvPr/>
          </p:nvSpPr>
          <p:spPr bwMode="auto">
            <a:xfrm>
              <a:off x="2461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08" name="Line 500"/>
            <p:cNvSpPr>
              <a:spLocks noChangeShapeType="1"/>
            </p:cNvSpPr>
            <p:nvPr/>
          </p:nvSpPr>
          <p:spPr bwMode="auto">
            <a:xfrm>
              <a:off x="2484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09" name="Line 501"/>
            <p:cNvSpPr>
              <a:spLocks noChangeShapeType="1"/>
            </p:cNvSpPr>
            <p:nvPr/>
          </p:nvSpPr>
          <p:spPr bwMode="auto">
            <a:xfrm>
              <a:off x="2507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10" name="Line 502"/>
            <p:cNvSpPr>
              <a:spLocks noChangeShapeType="1"/>
            </p:cNvSpPr>
            <p:nvPr/>
          </p:nvSpPr>
          <p:spPr bwMode="auto">
            <a:xfrm>
              <a:off x="2530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11" name="Line 503"/>
            <p:cNvSpPr>
              <a:spLocks noChangeShapeType="1"/>
            </p:cNvSpPr>
            <p:nvPr/>
          </p:nvSpPr>
          <p:spPr bwMode="auto">
            <a:xfrm>
              <a:off x="255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12" name="Line 504"/>
            <p:cNvSpPr>
              <a:spLocks noChangeShapeType="1"/>
            </p:cNvSpPr>
            <p:nvPr/>
          </p:nvSpPr>
          <p:spPr bwMode="auto">
            <a:xfrm>
              <a:off x="257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13" name="Line 505"/>
            <p:cNvSpPr>
              <a:spLocks noChangeShapeType="1"/>
            </p:cNvSpPr>
            <p:nvPr/>
          </p:nvSpPr>
          <p:spPr bwMode="auto">
            <a:xfrm>
              <a:off x="259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14" name="Line 506"/>
            <p:cNvSpPr>
              <a:spLocks noChangeShapeType="1"/>
            </p:cNvSpPr>
            <p:nvPr/>
          </p:nvSpPr>
          <p:spPr bwMode="auto">
            <a:xfrm>
              <a:off x="2622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15" name="Line 507"/>
            <p:cNvSpPr>
              <a:spLocks noChangeShapeType="1"/>
            </p:cNvSpPr>
            <p:nvPr/>
          </p:nvSpPr>
          <p:spPr bwMode="auto">
            <a:xfrm>
              <a:off x="2645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16" name="Line 508"/>
            <p:cNvSpPr>
              <a:spLocks noChangeShapeType="1"/>
            </p:cNvSpPr>
            <p:nvPr/>
          </p:nvSpPr>
          <p:spPr bwMode="auto">
            <a:xfrm>
              <a:off x="2668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17" name="Line 509"/>
            <p:cNvSpPr>
              <a:spLocks noChangeShapeType="1"/>
            </p:cNvSpPr>
            <p:nvPr/>
          </p:nvSpPr>
          <p:spPr bwMode="auto">
            <a:xfrm>
              <a:off x="2691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18" name="Line 510"/>
            <p:cNvSpPr>
              <a:spLocks noChangeShapeType="1"/>
            </p:cNvSpPr>
            <p:nvPr/>
          </p:nvSpPr>
          <p:spPr bwMode="auto">
            <a:xfrm>
              <a:off x="2714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19" name="Line 511"/>
            <p:cNvSpPr>
              <a:spLocks noChangeShapeType="1"/>
            </p:cNvSpPr>
            <p:nvPr/>
          </p:nvSpPr>
          <p:spPr bwMode="auto">
            <a:xfrm>
              <a:off x="2737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20" name="Line 512"/>
            <p:cNvSpPr>
              <a:spLocks noChangeShapeType="1"/>
            </p:cNvSpPr>
            <p:nvPr/>
          </p:nvSpPr>
          <p:spPr bwMode="auto">
            <a:xfrm>
              <a:off x="2760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21" name="Line 513"/>
            <p:cNvSpPr>
              <a:spLocks noChangeShapeType="1"/>
            </p:cNvSpPr>
            <p:nvPr/>
          </p:nvSpPr>
          <p:spPr bwMode="auto">
            <a:xfrm>
              <a:off x="278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22" name="Line 514"/>
            <p:cNvSpPr>
              <a:spLocks noChangeShapeType="1"/>
            </p:cNvSpPr>
            <p:nvPr/>
          </p:nvSpPr>
          <p:spPr bwMode="auto">
            <a:xfrm>
              <a:off x="280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23" name="Line 515"/>
            <p:cNvSpPr>
              <a:spLocks noChangeShapeType="1"/>
            </p:cNvSpPr>
            <p:nvPr/>
          </p:nvSpPr>
          <p:spPr bwMode="auto">
            <a:xfrm>
              <a:off x="282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24" name="Line 516"/>
            <p:cNvSpPr>
              <a:spLocks noChangeShapeType="1"/>
            </p:cNvSpPr>
            <p:nvPr/>
          </p:nvSpPr>
          <p:spPr bwMode="auto">
            <a:xfrm>
              <a:off x="285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25" name="Line 517"/>
            <p:cNvSpPr>
              <a:spLocks noChangeShapeType="1"/>
            </p:cNvSpPr>
            <p:nvPr/>
          </p:nvSpPr>
          <p:spPr bwMode="auto">
            <a:xfrm>
              <a:off x="287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26" name="Line 518"/>
            <p:cNvSpPr>
              <a:spLocks noChangeShapeType="1"/>
            </p:cNvSpPr>
            <p:nvPr/>
          </p:nvSpPr>
          <p:spPr bwMode="auto">
            <a:xfrm>
              <a:off x="289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27" name="Line 519"/>
            <p:cNvSpPr>
              <a:spLocks noChangeShapeType="1"/>
            </p:cNvSpPr>
            <p:nvPr/>
          </p:nvSpPr>
          <p:spPr bwMode="auto">
            <a:xfrm>
              <a:off x="292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28" name="Line 520"/>
            <p:cNvSpPr>
              <a:spLocks noChangeShapeType="1"/>
            </p:cNvSpPr>
            <p:nvPr/>
          </p:nvSpPr>
          <p:spPr bwMode="auto">
            <a:xfrm>
              <a:off x="2945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29" name="Line 521"/>
            <p:cNvSpPr>
              <a:spLocks noChangeShapeType="1"/>
            </p:cNvSpPr>
            <p:nvPr/>
          </p:nvSpPr>
          <p:spPr bwMode="auto">
            <a:xfrm>
              <a:off x="2968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30" name="Line 522"/>
            <p:cNvSpPr>
              <a:spLocks noChangeShapeType="1"/>
            </p:cNvSpPr>
            <p:nvPr/>
          </p:nvSpPr>
          <p:spPr bwMode="auto">
            <a:xfrm>
              <a:off x="2991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31" name="Line 523"/>
            <p:cNvSpPr>
              <a:spLocks noChangeShapeType="1"/>
            </p:cNvSpPr>
            <p:nvPr/>
          </p:nvSpPr>
          <p:spPr bwMode="auto">
            <a:xfrm>
              <a:off x="3014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32" name="Line 524"/>
            <p:cNvSpPr>
              <a:spLocks noChangeShapeType="1"/>
            </p:cNvSpPr>
            <p:nvPr/>
          </p:nvSpPr>
          <p:spPr bwMode="auto">
            <a:xfrm>
              <a:off x="3037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33" name="Line 525"/>
            <p:cNvSpPr>
              <a:spLocks noChangeShapeType="1"/>
            </p:cNvSpPr>
            <p:nvPr/>
          </p:nvSpPr>
          <p:spPr bwMode="auto">
            <a:xfrm>
              <a:off x="306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34" name="Line 526"/>
            <p:cNvSpPr>
              <a:spLocks noChangeShapeType="1"/>
            </p:cNvSpPr>
            <p:nvPr/>
          </p:nvSpPr>
          <p:spPr bwMode="auto">
            <a:xfrm>
              <a:off x="308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35" name="Line 527"/>
            <p:cNvSpPr>
              <a:spLocks noChangeShapeType="1"/>
            </p:cNvSpPr>
            <p:nvPr/>
          </p:nvSpPr>
          <p:spPr bwMode="auto">
            <a:xfrm>
              <a:off x="310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36" name="Line 528"/>
            <p:cNvSpPr>
              <a:spLocks noChangeShapeType="1"/>
            </p:cNvSpPr>
            <p:nvPr/>
          </p:nvSpPr>
          <p:spPr bwMode="auto">
            <a:xfrm>
              <a:off x="312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37" name="Line 529"/>
            <p:cNvSpPr>
              <a:spLocks noChangeShapeType="1"/>
            </p:cNvSpPr>
            <p:nvPr/>
          </p:nvSpPr>
          <p:spPr bwMode="auto">
            <a:xfrm>
              <a:off x="315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38" name="Line 530"/>
            <p:cNvSpPr>
              <a:spLocks noChangeShapeType="1"/>
            </p:cNvSpPr>
            <p:nvPr/>
          </p:nvSpPr>
          <p:spPr bwMode="auto">
            <a:xfrm>
              <a:off x="3175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39" name="Line 531"/>
            <p:cNvSpPr>
              <a:spLocks noChangeShapeType="1"/>
            </p:cNvSpPr>
            <p:nvPr/>
          </p:nvSpPr>
          <p:spPr bwMode="auto">
            <a:xfrm>
              <a:off x="3198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40" name="Line 532"/>
            <p:cNvSpPr>
              <a:spLocks noChangeShapeType="1"/>
            </p:cNvSpPr>
            <p:nvPr/>
          </p:nvSpPr>
          <p:spPr bwMode="auto">
            <a:xfrm>
              <a:off x="3221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41" name="Line 533"/>
            <p:cNvSpPr>
              <a:spLocks noChangeShapeType="1"/>
            </p:cNvSpPr>
            <p:nvPr/>
          </p:nvSpPr>
          <p:spPr bwMode="auto">
            <a:xfrm>
              <a:off x="3244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42" name="Line 534"/>
            <p:cNvSpPr>
              <a:spLocks noChangeShapeType="1"/>
            </p:cNvSpPr>
            <p:nvPr/>
          </p:nvSpPr>
          <p:spPr bwMode="auto">
            <a:xfrm>
              <a:off x="3267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43" name="Line 535"/>
            <p:cNvSpPr>
              <a:spLocks noChangeShapeType="1"/>
            </p:cNvSpPr>
            <p:nvPr/>
          </p:nvSpPr>
          <p:spPr bwMode="auto">
            <a:xfrm>
              <a:off x="329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44" name="Line 536"/>
            <p:cNvSpPr>
              <a:spLocks noChangeShapeType="1"/>
            </p:cNvSpPr>
            <p:nvPr/>
          </p:nvSpPr>
          <p:spPr bwMode="auto">
            <a:xfrm>
              <a:off x="331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45" name="Line 537"/>
            <p:cNvSpPr>
              <a:spLocks noChangeShapeType="1"/>
            </p:cNvSpPr>
            <p:nvPr/>
          </p:nvSpPr>
          <p:spPr bwMode="auto">
            <a:xfrm>
              <a:off x="333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46" name="Line 538"/>
            <p:cNvSpPr>
              <a:spLocks noChangeShapeType="1"/>
            </p:cNvSpPr>
            <p:nvPr/>
          </p:nvSpPr>
          <p:spPr bwMode="auto">
            <a:xfrm>
              <a:off x="335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47" name="Line 539"/>
            <p:cNvSpPr>
              <a:spLocks noChangeShapeType="1"/>
            </p:cNvSpPr>
            <p:nvPr/>
          </p:nvSpPr>
          <p:spPr bwMode="auto">
            <a:xfrm>
              <a:off x="3382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48" name="Line 540"/>
            <p:cNvSpPr>
              <a:spLocks noChangeShapeType="1"/>
            </p:cNvSpPr>
            <p:nvPr/>
          </p:nvSpPr>
          <p:spPr bwMode="auto">
            <a:xfrm>
              <a:off x="3405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49" name="Line 541"/>
            <p:cNvSpPr>
              <a:spLocks noChangeShapeType="1"/>
            </p:cNvSpPr>
            <p:nvPr/>
          </p:nvSpPr>
          <p:spPr bwMode="auto">
            <a:xfrm>
              <a:off x="3428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50" name="Line 542"/>
            <p:cNvSpPr>
              <a:spLocks noChangeShapeType="1"/>
            </p:cNvSpPr>
            <p:nvPr/>
          </p:nvSpPr>
          <p:spPr bwMode="auto">
            <a:xfrm>
              <a:off x="3451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51" name="Line 543"/>
            <p:cNvSpPr>
              <a:spLocks noChangeShapeType="1"/>
            </p:cNvSpPr>
            <p:nvPr/>
          </p:nvSpPr>
          <p:spPr bwMode="auto">
            <a:xfrm>
              <a:off x="3474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52" name="Line 544"/>
            <p:cNvSpPr>
              <a:spLocks noChangeShapeType="1"/>
            </p:cNvSpPr>
            <p:nvPr/>
          </p:nvSpPr>
          <p:spPr bwMode="auto">
            <a:xfrm>
              <a:off x="3497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53" name="Line 545"/>
            <p:cNvSpPr>
              <a:spLocks noChangeShapeType="1"/>
            </p:cNvSpPr>
            <p:nvPr/>
          </p:nvSpPr>
          <p:spPr bwMode="auto">
            <a:xfrm>
              <a:off x="3520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54" name="Line 546"/>
            <p:cNvSpPr>
              <a:spLocks noChangeShapeType="1"/>
            </p:cNvSpPr>
            <p:nvPr/>
          </p:nvSpPr>
          <p:spPr bwMode="auto">
            <a:xfrm>
              <a:off x="354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55" name="Line 547"/>
            <p:cNvSpPr>
              <a:spLocks noChangeShapeType="1"/>
            </p:cNvSpPr>
            <p:nvPr/>
          </p:nvSpPr>
          <p:spPr bwMode="auto">
            <a:xfrm>
              <a:off x="356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56" name="Line 548"/>
            <p:cNvSpPr>
              <a:spLocks noChangeShapeType="1"/>
            </p:cNvSpPr>
            <p:nvPr/>
          </p:nvSpPr>
          <p:spPr bwMode="auto">
            <a:xfrm>
              <a:off x="358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57" name="Line 549"/>
            <p:cNvSpPr>
              <a:spLocks noChangeShapeType="1"/>
            </p:cNvSpPr>
            <p:nvPr/>
          </p:nvSpPr>
          <p:spPr bwMode="auto">
            <a:xfrm>
              <a:off x="3612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58" name="Line 550"/>
            <p:cNvSpPr>
              <a:spLocks noChangeShapeType="1"/>
            </p:cNvSpPr>
            <p:nvPr/>
          </p:nvSpPr>
          <p:spPr bwMode="auto">
            <a:xfrm>
              <a:off x="3635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59" name="Line 551"/>
            <p:cNvSpPr>
              <a:spLocks noChangeShapeType="1"/>
            </p:cNvSpPr>
            <p:nvPr/>
          </p:nvSpPr>
          <p:spPr bwMode="auto">
            <a:xfrm>
              <a:off x="3658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60" name="Line 552"/>
            <p:cNvSpPr>
              <a:spLocks noChangeShapeType="1"/>
            </p:cNvSpPr>
            <p:nvPr/>
          </p:nvSpPr>
          <p:spPr bwMode="auto">
            <a:xfrm>
              <a:off x="3681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61" name="Line 553"/>
            <p:cNvSpPr>
              <a:spLocks noChangeShapeType="1"/>
            </p:cNvSpPr>
            <p:nvPr/>
          </p:nvSpPr>
          <p:spPr bwMode="auto">
            <a:xfrm>
              <a:off x="3704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62" name="Line 554"/>
            <p:cNvSpPr>
              <a:spLocks noChangeShapeType="1"/>
            </p:cNvSpPr>
            <p:nvPr/>
          </p:nvSpPr>
          <p:spPr bwMode="auto">
            <a:xfrm>
              <a:off x="3727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63" name="Line 555"/>
            <p:cNvSpPr>
              <a:spLocks noChangeShapeType="1"/>
            </p:cNvSpPr>
            <p:nvPr/>
          </p:nvSpPr>
          <p:spPr bwMode="auto">
            <a:xfrm>
              <a:off x="3750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64" name="Line 556"/>
            <p:cNvSpPr>
              <a:spLocks noChangeShapeType="1"/>
            </p:cNvSpPr>
            <p:nvPr/>
          </p:nvSpPr>
          <p:spPr bwMode="auto">
            <a:xfrm>
              <a:off x="377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65" name="Line 557"/>
            <p:cNvSpPr>
              <a:spLocks noChangeShapeType="1"/>
            </p:cNvSpPr>
            <p:nvPr/>
          </p:nvSpPr>
          <p:spPr bwMode="auto">
            <a:xfrm>
              <a:off x="379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66" name="Line 558"/>
            <p:cNvSpPr>
              <a:spLocks noChangeShapeType="1"/>
            </p:cNvSpPr>
            <p:nvPr/>
          </p:nvSpPr>
          <p:spPr bwMode="auto">
            <a:xfrm>
              <a:off x="382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67" name="Line 559"/>
            <p:cNvSpPr>
              <a:spLocks noChangeShapeType="1"/>
            </p:cNvSpPr>
            <p:nvPr/>
          </p:nvSpPr>
          <p:spPr bwMode="auto">
            <a:xfrm>
              <a:off x="384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68" name="Line 560"/>
            <p:cNvSpPr>
              <a:spLocks noChangeShapeType="1"/>
            </p:cNvSpPr>
            <p:nvPr/>
          </p:nvSpPr>
          <p:spPr bwMode="auto">
            <a:xfrm>
              <a:off x="386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69" name="Line 561"/>
            <p:cNvSpPr>
              <a:spLocks noChangeShapeType="1"/>
            </p:cNvSpPr>
            <p:nvPr/>
          </p:nvSpPr>
          <p:spPr bwMode="auto">
            <a:xfrm>
              <a:off x="388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70" name="Line 562"/>
            <p:cNvSpPr>
              <a:spLocks noChangeShapeType="1"/>
            </p:cNvSpPr>
            <p:nvPr/>
          </p:nvSpPr>
          <p:spPr bwMode="auto">
            <a:xfrm>
              <a:off x="391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71" name="Line 563"/>
            <p:cNvSpPr>
              <a:spLocks noChangeShapeType="1"/>
            </p:cNvSpPr>
            <p:nvPr/>
          </p:nvSpPr>
          <p:spPr bwMode="auto">
            <a:xfrm>
              <a:off x="3935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72" name="Line 564"/>
            <p:cNvSpPr>
              <a:spLocks noChangeShapeType="1"/>
            </p:cNvSpPr>
            <p:nvPr/>
          </p:nvSpPr>
          <p:spPr bwMode="auto">
            <a:xfrm>
              <a:off x="3958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73" name="Line 565"/>
            <p:cNvSpPr>
              <a:spLocks noChangeShapeType="1"/>
            </p:cNvSpPr>
            <p:nvPr/>
          </p:nvSpPr>
          <p:spPr bwMode="auto">
            <a:xfrm>
              <a:off x="3981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74" name="Line 566"/>
            <p:cNvSpPr>
              <a:spLocks noChangeShapeType="1"/>
            </p:cNvSpPr>
            <p:nvPr/>
          </p:nvSpPr>
          <p:spPr bwMode="auto">
            <a:xfrm>
              <a:off x="4004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75" name="Line 567"/>
            <p:cNvSpPr>
              <a:spLocks noChangeShapeType="1"/>
            </p:cNvSpPr>
            <p:nvPr/>
          </p:nvSpPr>
          <p:spPr bwMode="auto">
            <a:xfrm>
              <a:off x="4027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76" name="Line 568"/>
            <p:cNvSpPr>
              <a:spLocks noChangeShapeType="1"/>
            </p:cNvSpPr>
            <p:nvPr/>
          </p:nvSpPr>
          <p:spPr bwMode="auto">
            <a:xfrm>
              <a:off x="405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77" name="Line 569"/>
            <p:cNvSpPr>
              <a:spLocks noChangeShapeType="1"/>
            </p:cNvSpPr>
            <p:nvPr/>
          </p:nvSpPr>
          <p:spPr bwMode="auto">
            <a:xfrm>
              <a:off x="407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78" name="Line 570"/>
            <p:cNvSpPr>
              <a:spLocks noChangeShapeType="1"/>
            </p:cNvSpPr>
            <p:nvPr/>
          </p:nvSpPr>
          <p:spPr bwMode="auto">
            <a:xfrm>
              <a:off x="409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79" name="Line 571"/>
            <p:cNvSpPr>
              <a:spLocks noChangeShapeType="1"/>
            </p:cNvSpPr>
            <p:nvPr/>
          </p:nvSpPr>
          <p:spPr bwMode="auto">
            <a:xfrm>
              <a:off x="411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80" name="Line 572"/>
            <p:cNvSpPr>
              <a:spLocks noChangeShapeType="1"/>
            </p:cNvSpPr>
            <p:nvPr/>
          </p:nvSpPr>
          <p:spPr bwMode="auto">
            <a:xfrm>
              <a:off x="414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81" name="Line 573"/>
            <p:cNvSpPr>
              <a:spLocks noChangeShapeType="1"/>
            </p:cNvSpPr>
            <p:nvPr/>
          </p:nvSpPr>
          <p:spPr bwMode="auto">
            <a:xfrm>
              <a:off x="1563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82" name="Line 574"/>
            <p:cNvSpPr>
              <a:spLocks noChangeShapeType="1"/>
            </p:cNvSpPr>
            <p:nvPr/>
          </p:nvSpPr>
          <p:spPr bwMode="auto">
            <a:xfrm>
              <a:off x="158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83" name="Line 575"/>
            <p:cNvSpPr>
              <a:spLocks noChangeShapeType="1"/>
            </p:cNvSpPr>
            <p:nvPr/>
          </p:nvSpPr>
          <p:spPr bwMode="auto">
            <a:xfrm>
              <a:off x="1609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84" name="Line 576"/>
            <p:cNvSpPr>
              <a:spLocks noChangeShapeType="1"/>
            </p:cNvSpPr>
            <p:nvPr/>
          </p:nvSpPr>
          <p:spPr bwMode="auto">
            <a:xfrm>
              <a:off x="1632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85" name="Line 577"/>
            <p:cNvSpPr>
              <a:spLocks noChangeShapeType="1"/>
            </p:cNvSpPr>
            <p:nvPr/>
          </p:nvSpPr>
          <p:spPr bwMode="auto">
            <a:xfrm>
              <a:off x="1655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86" name="Line 578"/>
            <p:cNvSpPr>
              <a:spLocks noChangeShapeType="1"/>
            </p:cNvSpPr>
            <p:nvPr/>
          </p:nvSpPr>
          <p:spPr bwMode="auto">
            <a:xfrm>
              <a:off x="1678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87" name="Line 579"/>
            <p:cNvSpPr>
              <a:spLocks noChangeShapeType="1"/>
            </p:cNvSpPr>
            <p:nvPr/>
          </p:nvSpPr>
          <p:spPr bwMode="auto">
            <a:xfrm>
              <a:off x="1701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88" name="Line 580"/>
            <p:cNvSpPr>
              <a:spLocks noChangeShapeType="1"/>
            </p:cNvSpPr>
            <p:nvPr/>
          </p:nvSpPr>
          <p:spPr bwMode="auto">
            <a:xfrm>
              <a:off x="1724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89" name="Line 581"/>
            <p:cNvSpPr>
              <a:spLocks noChangeShapeType="1"/>
            </p:cNvSpPr>
            <p:nvPr/>
          </p:nvSpPr>
          <p:spPr bwMode="auto">
            <a:xfrm>
              <a:off x="1747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90" name="Line 582"/>
            <p:cNvSpPr>
              <a:spLocks noChangeShapeType="1"/>
            </p:cNvSpPr>
            <p:nvPr/>
          </p:nvSpPr>
          <p:spPr bwMode="auto">
            <a:xfrm>
              <a:off x="1770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91" name="Line 583"/>
            <p:cNvSpPr>
              <a:spLocks noChangeShapeType="1"/>
            </p:cNvSpPr>
            <p:nvPr/>
          </p:nvSpPr>
          <p:spPr bwMode="auto">
            <a:xfrm>
              <a:off x="1793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92" name="Line 584"/>
            <p:cNvSpPr>
              <a:spLocks noChangeShapeType="1"/>
            </p:cNvSpPr>
            <p:nvPr/>
          </p:nvSpPr>
          <p:spPr bwMode="auto">
            <a:xfrm>
              <a:off x="181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93" name="Line 585"/>
            <p:cNvSpPr>
              <a:spLocks noChangeShapeType="1"/>
            </p:cNvSpPr>
            <p:nvPr/>
          </p:nvSpPr>
          <p:spPr bwMode="auto">
            <a:xfrm>
              <a:off x="1839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94" name="Line 586"/>
            <p:cNvSpPr>
              <a:spLocks noChangeShapeType="1"/>
            </p:cNvSpPr>
            <p:nvPr/>
          </p:nvSpPr>
          <p:spPr bwMode="auto">
            <a:xfrm>
              <a:off x="1863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95" name="Line 587"/>
            <p:cNvSpPr>
              <a:spLocks noChangeShapeType="1"/>
            </p:cNvSpPr>
            <p:nvPr/>
          </p:nvSpPr>
          <p:spPr bwMode="auto">
            <a:xfrm>
              <a:off x="1886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96" name="Line 588"/>
            <p:cNvSpPr>
              <a:spLocks noChangeShapeType="1"/>
            </p:cNvSpPr>
            <p:nvPr/>
          </p:nvSpPr>
          <p:spPr bwMode="auto">
            <a:xfrm>
              <a:off x="1909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97" name="Line 589"/>
            <p:cNvSpPr>
              <a:spLocks noChangeShapeType="1"/>
            </p:cNvSpPr>
            <p:nvPr/>
          </p:nvSpPr>
          <p:spPr bwMode="auto">
            <a:xfrm>
              <a:off x="1932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98" name="Line 590"/>
            <p:cNvSpPr>
              <a:spLocks noChangeShapeType="1"/>
            </p:cNvSpPr>
            <p:nvPr/>
          </p:nvSpPr>
          <p:spPr bwMode="auto">
            <a:xfrm>
              <a:off x="1955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599" name="Line 591"/>
            <p:cNvSpPr>
              <a:spLocks noChangeShapeType="1"/>
            </p:cNvSpPr>
            <p:nvPr/>
          </p:nvSpPr>
          <p:spPr bwMode="auto">
            <a:xfrm>
              <a:off x="1978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600" name="Line 592"/>
            <p:cNvSpPr>
              <a:spLocks noChangeShapeType="1"/>
            </p:cNvSpPr>
            <p:nvPr/>
          </p:nvSpPr>
          <p:spPr bwMode="auto">
            <a:xfrm>
              <a:off x="2001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601" name="Line 593"/>
            <p:cNvSpPr>
              <a:spLocks noChangeShapeType="1"/>
            </p:cNvSpPr>
            <p:nvPr/>
          </p:nvSpPr>
          <p:spPr bwMode="auto">
            <a:xfrm>
              <a:off x="2024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602" name="Line 594"/>
            <p:cNvSpPr>
              <a:spLocks noChangeShapeType="1"/>
            </p:cNvSpPr>
            <p:nvPr/>
          </p:nvSpPr>
          <p:spPr bwMode="auto">
            <a:xfrm>
              <a:off x="2047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603" name="Line 595"/>
            <p:cNvSpPr>
              <a:spLocks noChangeShapeType="1"/>
            </p:cNvSpPr>
            <p:nvPr/>
          </p:nvSpPr>
          <p:spPr bwMode="auto">
            <a:xfrm>
              <a:off x="2070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604" name="Line 596"/>
            <p:cNvSpPr>
              <a:spLocks noChangeShapeType="1"/>
            </p:cNvSpPr>
            <p:nvPr/>
          </p:nvSpPr>
          <p:spPr bwMode="auto">
            <a:xfrm>
              <a:off x="2093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605" name="Line 597"/>
            <p:cNvSpPr>
              <a:spLocks noChangeShapeType="1"/>
            </p:cNvSpPr>
            <p:nvPr/>
          </p:nvSpPr>
          <p:spPr bwMode="auto">
            <a:xfrm>
              <a:off x="2116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606" name="Line 598"/>
            <p:cNvSpPr>
              <a:spLocks noChangeShapeType="1"/>
            </p:cNvSpPr>
            <p:nvPr/>
          </p:nvSpPr>
          <p:spPr bwMode="auto">
            <a:xfrm>
              <a:off x="2139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607" name="Line 599"/>
            <p:cNvSpPr>
              <a:spLocks noChangeShapeType="1"/>
            </p:cNvSpPr>
            <p:nvPr/>
          </p:nvSpPr>
          <p:spPr bwMode="auto">
            <a:xfrm>
              <a:off x="2162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608" name="Line 600"/>
            <p:cNvSpPr>
              <a:spLocks noChangeShapeType="1"/>
            </p:cNvSpPr>
            <p:nvPr/>
          </p:nvSpPr>
          <p:spPr bwMode="auto">
            <a:xfrm>
              <a:off x="2185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609" name="Line 601"/>
            <p:cNvSpPr>
              <a:spLocks noChangeShapeType="1"/>
            </p:cNvSpPr>
            <p:nvPr/>
          </p:nvSpPr>
          <p:spPr bwMode="auto">
            <a:xfrm>
              <a:off x="2208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610" name="Line 602"/>
            <p:cNvSpPr>
              <a:spLocks noChangeShapeType="1"/>
            </p:cNvSpPr>
            <p:nvPr/>
          </p:nvSpPr>
          <p:spPr bwMode="auto">
            <a:xfrm>
              <a:off x="2231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611" name="Line 603"/>
            <p:cNvSpPr>
              <a:spLocks noChangeShapeType="1"/>
            </p:cNvSpPr>
            <p:nvPr/>
          </p:nvSpPr>
          <p:spPr bwMode="auto">
            <a:xfrm>
              <a:off x="2254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612" name="Line 604"/>
            <p:cNvSpPr>
              <a:spLocks noChangeShapeType="1"/>
            </p:cNvSpPr>
            <p:nvPr/>
          </p:nvSpPr>
          <p:spPr bwMode="auto">
            <a:xfrm>
              <a:off x="2277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613" name="Line 605"/>
            <p:cNvSpPr>
              <a:spLocks noChangeShapeType="1"/>
            </p:cNvSpPr>
            <p:nvPr/>
          </p:nvSpPr>
          <p:spPr bwMode="auto">
            <a:xfrm>
              <a:off x="2300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614" name="Line 606"/>
            <p:cNvSpPr>
              <a:spLocks noChangeShapeType="1"/>
            </p:cNvSpPr>
            <p:nvPr/>
          </p:nvSpPr>
          <p:spPr bwMode="auto">
            <a:xfrm>
              <a:off x="2323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615" name="Line 607"/>
            <p:cNvSpPr>
              <a:spLocks noChangeShapeType="1"/>
            </p:cNvSpPr>
            <p:nvPr/>
          </p:nvSpPr>
          <p:spPr bwMode="auto">
            <a:xfrm>
              <a:off x="234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71616" name="Line 608"/>
          <p:cNvSpPr>
            <a:spLocks noChangeShapeType="1"/>
          </p:cNvSpPr>
          <p:nvPr/>
        </p:nvSpPr>
        <p:spPr bwMode="auto">
          <a:xfrm>
            <a:off x="3800475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17" name="Line 609"/>
          <p:cNvSpPr>
            <a:spLocks noChangeShapeType="1"/>
          </p:cNvSpPr>
          <p:nvPr/>
        </p:nvSpPr>
        <p:spPr bwMode="auto">
          <a:xfrm>
            <a:off x="3841750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18" name="Line 610"/>
          <p:cNvSpPr>
            <a:spLocks noChangeShapeType="1"/>
          </p:cNvSpPr>
          <p:nvPr/>
        </p:nvSpPr>
        <p:spPr bwMode="auto">
          <a:xfrm>
            <a:off x="3883025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19" name="Line 611"/>
          <p:cNvSpPr>
            <a:spLocks noChangeShapeType="1"/>
          </p:cNvSpPr>
          <p:nvPr/>
        </p:nvSpPr>
        <p:spPr bwMode="auto">
          <a:xfrm>
            <a:off x="3924300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20" name="Line 612"/>
          <p:cNvSpPr>
            <a:spLocks noChangeShapeType="1"/>
          </p:cNvSpPr>
          <p:nvPr/>
        </p:nvSpPr>
        <p:spPr bwMode="auto">
          <a:xfrm>
            <a:off x="3965575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21" name="Line 613"/>
          <p:cNvSpPr>
            <a:spLocks noChangeShapeType="1"/>
          </p:cNvSpPr>
          <p:nvPr/>
        </p:nvSpPr>
        <p:spPr bwMode="auto">
          <a:xfrm>
            <a:off x="4006850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22" name="Line 614"/>
          <p:cNvSpPr>
            <a:spLocks noChangeShapeType="1"/>
          </p:cNvSpPr>
          <p:nvPr/>
        </p:nvSpPr>
        <p:spPr bwMode="auto">
          <a:xfrm>
            <a:off x="4048125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23" name="Line 615"/>
          <p:cNvSpPr>
            <a:spLocks noChangeShapeType="1"/>
          </p:cNvSpPr>
          <p:nvPr/>
        </p:nvSpPr>
        <p:spPr bwMode="auto">
          <a:xfrm>
            <a:off x="4087813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24" name="Line 616"/>
          <p:cNvSpPr>
            <a:spLocks noChangeShapeType="1"/>
          </p:cNvSpPr>
          <p:nvPr/>
        </p:nvSpPr>
        <p:spPr bwMode="auto">
          <a:xfrm>
            <a:off x="4129088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25" name="Line 617"/>
          <p:cNvSpPr>
            <a:spLocks noChangeShapeType="1"/>
          </p:cNvSpPr>
          <p:nvPr/>
        </p:nvSpPr>
        <p:spPr bwMode="auto">
          <a:xfrm>
            <a:off x="4170363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26" name="Line 618"/>
          <p:cNvSpPr>
            <a:spLocks noChangeShapeType="1"/>
          </p:cNvSpPr>
          <p:nvPr/>
        </p:nvSpPr>
        <p:spPr bwMode="auto">
          <a:xfrm>
            <a:off x="4211638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27" name="Line 619"/>
          <p:cNvSpPr>
            <a:spLocks noChangeShapeType="1"/>
          </p:cNvSpPr>
          <p:nvPr/>
        </p:nvSpPr>
        <p:spPr bwMode="auto">
          <a:xfrm>
            <a:off x="4252913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28" name="Line 620"/>
          <p:cNvSpPr>
            <a:spLocks noChangeShapeType="1"/>
          </p:cNvSpPr>
          <p:nvPr/>
        </p:nvSpPr>
        <p:spPr bwMode="auto">
          <a:xfrm>
            <a:off x="4294188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29" name="Line 621"/>
          <p:cNvSpPr>
            <a:spLocks noChangeShapeType="1"/>
          </p:cNvSpPr>
          <p:nvPr/>
        </p:nvSpPr>
        <p:spPr bwMode="auto">
          <a:xfrm>
            <a:off x="4335463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30" name="Line 622"/>
          <p:cNvSpPr>
            <a:spLocks noChangeShapeType="1"/>
          </p:cNvSpPr>
          <p:nvPr/>
        </p:nvSpPr>
        <p:spPr bwMode="auto">
          <a:xfrm>
            <a:off x="4376738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31" name="Line 623"/>
          <p:cNvSpPr>
            <a:spLocks noChangeShapeType="1"/>
          </p:cNvSpPr>
          <p:nvPr/>
        </p:nvSpPr>
        <p:spPr bwMode="auto">
          <a:xfrm>
            <a:off x="4418013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32" name="Line 624"/>
          <p:cNvSpPr>
            <a:spLocks noChangeShapeType="1"/>
          </p:cNvSpPr>
          <p:nvPr/>
        </p:nvSpPr>
        <p:spPr bwMode="auto">
          <a:xfrm>
            <a:off x="4459288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33" name="Line 625"/>
          <p:cNvSpPr>
            <a:spLocks noChangeShapeType="1"/>
          </p:cNvSpPr>
          <p:nvPr/>
        </p:nvSpPr>
        <p:spPr bwMode="auto">
          <a:xfrm>
            <a:off x="4500563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34" name="Line 626"/>
          <p:cNvSpPr>
            <a:spLocks noChangeShapeType="1"/>
          </p:cNvSpPr>
          <p:nvPr/>
        </p:nvSpPr>
        <p:spPr bwMode="auto">
          <a:xfrm>
            <a:off x="4541838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35" name="Line 627"/>
          <p:cNvSpPr>
            <a:spLocks noChangeShapeType="1"/>
          </p:cNvSpPr>
          <p:nvPr/>
        </p:nvSpPr>
        <p:spPr bwMode="auto">
          <a:xfrm>
            <a:off x="4581525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36" name="Line 628"/>
          <p:cNvSpPr>
            <a:spLocks noChangeShapeType="1"/>
          </p:cNvSpPr>
          <p:nvPr/>
        </p:nvSpPr>
        <p:spPr bwMode="auto">
          <a:xfrm>
            <a:off x="4622800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37" name="Line 629"/>
          <p:cNvSpPr>
            <a:spLocks noChangeShapeType="1"/>
          </p:cNvSpPr>
          <p:nvPr/>
        </p:nvSpPr>
        <p:spPr bwMode="auto">
          <a:xfrm>
            <a:off x="4665663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38" name="Line 630"/>
          <p:cNvSpPr>
            <a:spLocks noChangeShapeType="1"/>
          </p:cNvSpPr>
          <p:nvPr/>
        </p:nvSpPr>
        <p:spPr bwMode="auto">
          <a:xfrm>
            <a:off x="4706938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39" name="Line 631"/>
          <p:cNvSpPr>
            <a:spLocks noChangeShapeType="1"/>
          </p:cNvSpPr>
          <p:nvPr/>
        </p:nvSpPr>
        <p:spPr bwMode="auto">
          <a:xfrm>
            <a:off x="4748213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40" name="Line 632"/>
          <p:cNvSpPr>
            <a:spLocks noChangeShapeType="1"/>
          </p:cNvSpPr>
          <p:nvPr/>
        </p:nvSpPr>
        <p:spPr bwMode="auto">
          <a:xfrm>
            <a:off x="4789488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41" name="Line 633"/>
          <p:cNvSpPr>
            <a:spLocks noChangeShapeType="1"/>
          </p:cNvSpPr>
          <p:nvPr/>
        </p:nvSpPr>
        <p:spPr bwMode="auto">
          <a:xfrm>
            <a:off x="4830763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42" name="Line 634"/>
          <p:cNvSpPr>
            <a:spLocks noChangeShapeType="1"/>
          </p:cNvSpPr>
          <p:nvPr/>
        </p:nvSpPr>
        <p:spPr bwMode="auto">
          <a:xfrm>
            <a:off x="4872038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43" name="Line 635"/>
          <p:cNvSpPr>
            <a:spLocks noChangeShapeType="1"/>
          </p:cNvSpPr>
          <p:nvPr/>
        </p:nvSpPr>
        <p:spPr bwMode="auto">
          <a:xfrm>
            <a:off x="4913313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44" name="Line 636"/>
          <p:cNvSpPr>
            <a:spLocks noChangeShapeType="1"/>
          </p:cNvSpPr>
          <p:nvPr/>
        </p:nvSpPr>
        <p:spPr bwMode="auto">
          <a:xfrm>
            <a:off x="4954588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45" name="Line 637"/>
          <p:cNvSpPr>
            <a:spLocks noChangeShapeType="1"/>
          </p:cNvSpPr>
          <p:nvPr/>
        </p:nvSpPr>
        <p:spPr bwMode="auto">
          <a:xfrm>
            <a:off x="4995863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46" name="Line 638"/>
          <p:cNvSpPr>
            <a:spLocks noChangeShapeType="1"/>
          </p:cNvSpPr>
          <p:nvPr/>
        </p:nvSpPr>
        <p:spPr bwMode="auto">
          <a:xfrm>
            <a:off x="5037138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47" name="Line 639"/>
          <p:cNvSpPr>
            <a:spLocks noChangeShapeType="1"/>
          </p:cNvSpPr>
          <p:nvPr/>
        </p:nvSpPr>
        <p:spPr bwMode="auto">
          <a:xfrm>
            <a:off x="5078413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48" name="Line 640"/>
          <p:cNvSpPr>
            <a:spLocks noChangeShapeType="1"/>
          </p:cNvSpPr>
          <p:nvPr/>
        </p:nvSpPr>
        <p:spPr bwMode="auto">
          <a:xfrm>
            <a:off x="5119688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49" name="Line 641"/>
          <p:cNvSpPr>
            <a:spLocks noChangeShapeType="1"/>
          </p:cNvSpPr>
          <p:nvPr/>
        </p:nvSpPr>
        <p:spPr bwMode="auto">
          <a:xfrm>
            <a:off x="5159375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50" name="Line 642"/>
          <p:cNvSpPr>
            <a:spLocks noChangeShapeType="1"/>
          </p:cNvSpPr>
          <p:nvPr/>
        </p:nvSpPr>
        <p:spPr bwMode="auto">
          <a:xfrm>
            <a:off x="5200650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51" name="Line 643"/>
          <p:cNvSpPr>
            <a:spLocks noChangeShapeType="1"/>
          </p:cNvSpPr>
          <p:nvPr/>
        </p:nvSpPr>
        <p:spPr bwMode="auto">
          <a:xfrm>
            <a:off x="5241925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52" name="Line 644"/>
          <p:cNvSpPr>
            <a:spLocks noChangeShapeType="1"/>
          </p:cNvSpPr>
          <p:nvPr/>
        </p:nvSpPr>
        <p:spPr bwMode="auto">
          <a:xfrm>
            <a:off x="5283200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53" name="Line 645"/>
          <p:cNvSpPr>
            <a:spLocks noChangeShapeType="1"/>
          </p:cNvSpPr>
          <p:nvPr/>
        </p:nvSpPr>
        <p:spPr bwMode="auto">
          <a:xfrm>
            <a:off x="5324475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54" name="Line 646"/>
          <p:cNvSpPr>
            <a:spLocks noChangeShapeType="1"/>
          </p:cNvSpPr>
          <p:nvPr/>
        </p:nvSpPr>
        <p:spPr bwMode="auto">
          <a:xfrm>
            <a:off x="5365750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55" name="Line 647"/>
          <p:cNvSpPr>
            <a:spLocks noChangeShapeType="1"/>
          </p:cNvSpPr>
          <p:nvPr/>
        </p:nvSpPr>
        <p:spPr bwMode="auto">
          <a:xfrm>
            <a:off x="5407025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56" name="Line 648"/>
          <p:cNvSpPr>
            <a:spLocks noChangeShapeType="1"/>
          </p:cNvSpPr>
          <p:nvPr/>
        </p:nvSpPr>
        <p:spPr bwMode="auto">
          <a:xfrm>
            <a:off x="5448300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57" name="Line 649"/>
          <p:cNvSpPr>
            <a:spLocks noChangeShapeType="1"/>
          </p:cNvSpPr>
          <p:nvPr/>
        </p:nvSpPr>
        <p:spPr bwMode="auto">
          <a:xfrm>
            <a:off x="5489575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58" name="Line 650"/>
          <p:cNvSpPr>
            <a:spLocks noChangeShapeType="1"/>
          </p:cNvSpPr>
          <p:nvPr/>
        </p:nvSpPr>
        <p:spPr bwMode="auto">
          <a:xfrm>
            <a:off x="5530850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59" name="Line 651"/>
          <p:cNvSpPr>
            <a:spLocks noChangeShapeType="1"/>
          </p:cNvSpPr>
          <p:nvPr/>
        </p:nvSpPr>
        <p:spPr bwMode="auto">
          <a:xfrm>
            <a:off x="5572125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60" name="Line 652"/>
          <p:cNvSpPr>
            <a:spLocks noChangeShapeType="1"/>
          </p:cNvSpPr>
          <p:nvPr/>
        </p:nvSpPr>
        <p:spPr bwMode="auto">
          <a:xfrm>
            <a:off x="5613400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61" name="Line 653"/>
          <p:cNvSpPr>
            <a:spLocks noChangeShapeType="1"/>
          </p:cNvSpPr>
          <p:nvPr/>
        </p:nvSpPr>
        <p:spPr bwMode="auto">
          <a:xfrm>
            <a:off x="5653088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62" name="Line 654"/>
          <p:cNvSpPr>
            <a:spLocks noChangeShapeType="1"/>
          </p:cNvSpPr>
          <p:nvPr/>
        </p:nvSpPr>
        <p:spPr bwMode="auto">
          <a:xfrm>
            <a:off x="5694363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63" name="Line 655"/>
          <p:cNvSpPr>
            <a:spLocks noChangeShapeType="1"/>
          </p:cNvSpPr>
          <p:nvPr/>
        </p:nvSpPr>
        <p:spPr bwMode="auto">
          <a:xfrm>
            <a:off x="5735638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64" name="Line 656"/>
          <p:cNvSpPr>
            <a:spLocks noChangeShapeType="1"/>
          </p:cNvSpPr>
          <p:nvPr/>
        </p:nvSpPr>
        <p:spPr bwMode="auto">
          <a:xfrm>
            <a:off x="5776913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65" name="Line 657"/>
          <p:cNvSpPr>
            <a:spLocks noChangeShapeType="1"/>
          </p:cNvSpPr>
          <p:nvPr/>
        </p:nvSpPr>
        <p:spPr bwMode="auto">
          <a:xfrm>
            <a:off x="5818188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66" name="Line 658"/>
          <p:cNvSpPr>
            <a:spLocks noChangeShapeType="1"/>
          </p:cNvSpPr>
          <p:nvPr/>
        </p:nvSpPr>
        <p:spPr bwMode="auto">
          <a:xfrm>
            <a:off x="5859463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67" name="Line 659"/>
          <p:cNvSpPr>
            <a:spLocks noChangeShapeType="1"/>
          </p:cNvSpPr>
          <p:nvPr/>
        </p:nvSpPr>
        <p:spPr bwMode="auto">
          <a:xfrm>
            <a:off x="5900738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68" name="Line 660"/>
          <p:cNvSpPr>
            <a:spLocks noChangeShapeType="1"/>
          </p:cNvSpPr>
          <p:nvPr/>
        </p:nvSpPr>
        <p:spPr bwMode="auto">
          <a:xfrm>
            <a:off x="5942013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69" name="Line 661"/>
          <p:cNvSpPr>
            <a:spLocks noChangeShapeType="1"/>
          </p:cNvSpPr>
          <p:nvPr/>
        </p:nvSpPr>
        <p:spPr bwMode="auto">
          <a:xfrm>
            <a:off x="5983288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70" name="Line 662"/>
          <p:cNvSpPr>
            <a:spLocks noChangeShapeType="1"/>
          </p:cNvSpPr>
          <p:nvPr/>
        </p:nvSpPr>
        <p:spPr bwMode="auto">
          <a:xfrm>
            <a:off x="6024563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71" name="Line 663"/>
          <p:cNvSpPr>
            <a:spLocks noChangeShapeType="1"/>
          </p:cNvSpPr>
          <p:nvPr/>
        </p:nvSpPr>
        <p:spPr bwMode="auto">
          <a:xfrm>
            <a:off x="6065838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72" name="Line 664"/>
          <p:cNvSpPr>
            <a:spLocks noChangeShapeType="1"/>
          </p:cNvSpPr>
          <p:nvPr/>
        </p:nvSpPr>
        <p:spPr bwMode="auto">
          <a:xfrm>
            <a:off x="6107113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73" name="Line 665"/>
          <p:cNvSpPr>
            <a:spLocks noChangeShapeType="1"/>
          </p:cNvSpPr>
          <p:nvPr/>
        </p:nvSpPr>
        <p:spPr bwMode="auto">
          <a:xfrm>
            <a:off x="6146800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74" name="Line 666"/>
          <p:cNvSpPr>
            <a:spLocks noChangeShapeType="1"/>
          </p:cNvSpPr>
          <p:nvPr/>
        </p:nvSpPr>
        <p:spPr bwMode="auto">
          <a:xfrm>
            <a:off x="6188075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75" name="Line 667"/>
          <p:cNvSpPr>
            <a:spLocks noChangeShapeType="1"/>
          </p:cNvSpPr>
          <p:nvPr/>
        </p:nvSpPr>
        <p:spPr bwMode="auto">
          <a:xfrm>
            <a:off x="6229350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76" name="Line 668"/>
          <p:cNvSpPr>
            <a:spLocks noChangeShapeType="1"/>
          </p:cNvSpPr>
          <p:nvPr/>
        </p:nvSpPr>
        <p:spPr bwMode="auto">
          <a:xfrm>
            <a:off x="6270625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77" name="Line 669"/>
          <p:cNvSpPr>
            <a:spLocks noChangeShapeType="1"/>
          </p:cNvSpPr>
          <p:nvPr/>
        </p:nvSpPr>
        <p:spPr bwMode="auto">
          <a:xfrm>
            <a:off x="6311900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78" name="Line 670"/>
          <p:cNvSpPr>
            <a:spLocks noChangeShapeType="1"/>
          </p:cNvSpPr>
          <p:nvPr/>
        </p:nvSpPr>
        <p:spPr bwMode="auto">
          <a:xfrm>
            <a:off x="6353175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79" name="Line 671"/>
          <p:cNvSpPr>
            <a:spLocks noChangeShapeType="1"/>
          </p:cNvSpPr>
          <p:nvPr/>
        </p:nvSpPr>
        <p:spPr bwMode="auto">
          <a:xfrm>
            <a:off x="6396038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80" name="Line 672"/>
          <p:cNvSpPr>
            <a:spLocks noChangeShapeType="1"/>
          </p:cNvSpPr>
          <p:nvPr/>
        </p:nvSpPr>
        <p:spPr bwMode="auto">
          <a:xfrm>
            <a:off x="6437313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81" name="Line 673"/>
          <p:cNvSpPr>
            <a:spLocks noChangeShapeType="1"/>
          </p:cNvSpPr>
          <p:nvPr/>
        </p:nvSpPr>
        <p:spPr bwMode="auto">
          <a:xfrm>
            <a:off x="6478588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82" name="Line 674"/>
          <p:cNvSpPr>
            <a:spLocks noChangeShapeType="1"/>
          </p:cNvSpPr>
          <p:nvPr/>
        </p:nvSpPr>
        <p:spPr bwMode="auto">
          <a:xfrm>
            <a:off x="6519863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83" name="Line 675"/>
          <p:cNvSpPr>
            <a:spLocks noChangeShapeType="1"/>
          </p:cNvSpPr>
          <p:nvPr/>
        </p:nvSpPr>
        <p:spPr bwMode="auto">
          <a:xfrm>
            <a:off x="6561138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84" name="Line 676"/>
          <p:cNvSpPr>
            <a:spLocks noChangeShapeType="1"/>
          </p:cNvSpPr>
          <p:nvPr/>
        </p:nvSpPr>
        <p:spPr bwMode="auto">
          <a:xfrm>
            <a:off x="6602413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85" name="Line 677"/>
          <p:cNvSpPr>
            <a:spLocks noChangeShapeType="1"/>
          </p:cNvSpPr>
          <p:nvPr/>
        </p:nvSpPr>
        <p:spPr bwMode="auto">
          <a:xfrm>
            <a:off x="6643688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86" name="Line 678"/>
          <p:cNvSpPr>
            <a:spLocks noChangeShapeType="1"/>
          </p:cNvSpPr>
          <p:nvPr/>
        </p:nvSpPr>
        <p:spPr bwMode="auto">
          <a:xfrm>
            <a:off x="6684963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87" name="Line 679"/>
          <p:cNvSpPr>
            <a:spLocks noChangeShapeType="1"/>
          </p:cNvSpPr>
          <p:nvPr/>
        </p:nvSpPr>
        <p:spPr bwMode="auto">
          <a:xfrm>
            <a:off x="6724650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88" name="Line 680"/>
          <p:cNvSpPr>
            <a:spLocks noChangeShapeType="1"/>
          </p:cNvSpPr>
          <p:nvPr/>
        </p:nvSpPr>
        <p:spPr bwMode="auto">
          <a:xfrm>
            <a:off x="6765925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89" name="Line 681"/>
          <p:cNvSpPr>
            <a:spLocks noChangeShapeType="1"/>
          </p:cNvSpPr>
          <p:nvPr/>
        </p:nvSpPr>
        <p:spPr bwMode="auto">
          <a:xfrm>
            <a:off x="6807200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90" name="Line 682"/>
          <p:cNvSpPr>
            <a:spLocks noChangeShapeType="1"/>
          </p:cNvSpPr>
          <p:nvPr/>
        </p:nvSpPr>
        <p:spPr bwMode="auto">
          <a:xfrm>
            <a:off x="6848475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91" name="Line 683"/>
          <p:cNvSpPr>
            <a:spLocks noChangeShapeType="1"/>
          </p:cNvSpPr>
          <p:nvPr/>
        </p:nvSpPr>
        <p:spPr bwMode="auto">
          <a:xfrm>
            <a:off x="6889750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92" name="Line 684"/>
          <p:cNvSpPr>
            <a:spLocks noChangeShapeType="1"/>
          </p:cNvSpPr>
          <p:nvPr/>
        </p:nvSpPr>
        <p:spPr bwMode="auto">
          <a:xfrm>
            <a:off x="6931025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93" name="Line 685"/>
          <p:cNvSpPr>
            <a:spLocks noChangeShapeType="1"/>
          </p:cNvSpPr>
          <p:nvPr/>
        </p:nvSpPr>
        <p:spPr bwMode="auto">
          <a:xfrm>
            <a:off x="6972300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94" name="Line 686"/>
          <p:cNvSpPr>
            <a:spLocks noChangeShapeType="1"/>
          </p:cNvSpPr>
          <p:nvPr/>
        </p:nvSpPr>
        <p:spPr bwMode="auto">
          <a:xfrm flipV="1">
            <a:off x="2832100" y="4884738"/>
            <a:ext cx="3175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95" name="Line 687"/>
          <p:cNvSpPr>
            <a:spLocks noChangeShapeType="1"/>
          </p:cNvSpPr>
          <p:nvPr/>
        </p:nvSpPr>
        <p:spPr bwMode="auto">
          <a:xfrm>
            <a:off x="2574925" y="4884738"/>
            <a:ext cx="5159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96" name="Rectangle 688"/>
          <p:cNvSpPr>
            <a:spLocks noChangeArrowheads="1"/>
          </p:cNvSpPr>
          <p:nvPr/>
        </p:nvSpPr>
        <p:spPr bwMode="auto">
          <a:xfrm>
            <a:off x="2827338" y="5202238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/>
          </a:p>
        </p:txBody>
      </p:sp>
      <p:sp>
        <p:nvSpPr>
          <p:cNvPr id="171697" name="Line 689"/>
          <p:cNvSpPr>
            <a:spLocks noChangeShapeType="1"/>
          </p:cNvSpPr>
          <p:nvPr/>
        </p:nvSpPr>
        <p:spPr bwMode="auto">
          <a:xfrm flipV="1">
            <a:off x="6950075" y="4884738"/>
            <a:ext cx="3175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98" name="Line 690"/>
          <p:cNvSpPr>
            <a:spLocks noChangeShapeType="1"/>
          </p:cNvSpPr>
          <p:nvPr/>
        </p:nvSpPr>
        <p:spPr bwMode="auto">
          <a:xfrm>
            <a:off x="6692900" y="4884738"/>
            <a:ext cx="5159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699" name="Rectangle 691"/>
          <p:cNvSpPr>
            <a:spLocks noChangeArrowheads="1"/>
          </p:cNvSpPr>
          <p:nvPr/>
        </p:nvSpPr>
        <p:spPr bwMode="auto">
          <a:xfrm>
            <a:off x="6945313" y="5202238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  <a:endParaRPr lang="en-US"/>
          </a:p>
        </p:txBody>
      </p:sp>
      <p:sp>
        <p:nvSpPr>
          <p:cNvPr id="171700" name="Line 692"/>
          <p:cNvSpPr>
            <a:spLocks noChangeShapeType="1"/>
          </p:cNvSpPr>
          <p:nvPr/>
        </p:nvSpPr>
        <p:spPr bwMode="auto">
          <a:xfrm flipV="1">
            <a:off x="6437313" y="4884738"/>
            <a:ext cx="1587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701" name="Line 693"/>
          <p:cNvSpPr>
            <a:spLocks noChangeShapeType="1"/>
          </p:cNvSpPr>
          <p:nvPr/>
        </p:nvSpPr>
        <p:spPr bwMode="auto">
          <a:xfrm>
            <a:off x="6180138" y="4884738"/>
            <a:ext cx="512762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702" name="Rectangle 694"/>
          <p:cNvSpPr>
            <a:spLocks noChangeArrowheads="1"/>
          </p:cNvSpPr>
          <p:nvPr/>
        </p:nvSpPr>
        <p:spPr bwMode="auto">
          <a:xfrm>
            <a:off x="6430963" y="5202238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endParaRPr lang="en-US"/>
          </a:p>
        </p:txBody>
      </p:sp>
      <p:sp>
        <p:nvSpPr>
          <p:cNvPr id="171703" name="Line 695"/>
          <p:cNvSpPr>
            <a:spLocks noChangeShapeType="1"/>
          </p:cNvSpPr>
          <p:nvPr/>
        </p:nvSpPr>
        <p:spPr bwMode="auto">
          <a:xfrm flipV="1">
            <a:off x="5922963" y="4884738"/>
            <a:ext cx="1587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704" name="Line 696"/>
          <p:cNvSpPr>
            <a:spLocks noChangeShapeType="1"/>
          </p:cNvSpPr>
          <p:nvPr/>
        </p:nvSpPr>
        <p:spPr bwMode="auto">
          <a:xfrm>
            <a:off x="5664200" y="4884738"/>
            <a:ext cx="5159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705" name="Rectangle 697"/>
          <p:cNvSpPr>
            <a:spLocks noChangeArrowheads="1"/>
          </p:cNvSpPr>
          <p:nvPr/>
        </p:nvSpPr>
        <p:spPr bwMode="auto">
          <a:xfrm>
            <a:off x="5916613" y="5202238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  <a:endParaRPr lang="en-US"/>
          </a:p>
        </p:txBody>
      </p:sp>
      <p:sp>
        <p:nvSpPr>
          <p:cNvPr id="171706" name="Line 698"/>
          <p:cNvSpPr>
            <a:spLocks noChangeShapeType="1"/>
          </p:cNvSpPr>
          <p:nvPr/>
        </p:nvSpPr>
        <p:spPr bwMode="auto">
          <a:xfrm flipV="1">
            <a:off x="5407025" y="4884738"/>
            <a:ext cx="1588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707" name="Line 699"/>
          <p:cNvSpPr>
            <a:spLocks noChangeShapeType="1"/>
          </p:cNvSpPr>
          <p:nvPr/>
        </p:nvSpPr>
        <p:spPr bwMode="auto">
          <a:xfrm>
            <a:off x="5149850" y="4884738"/>
            <a:ext cx="51435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708" name="Rectangle 700"/>
          <p:cNvSpPr>
            <a:spLocks noChangeArrowheads="1"/>
          </p:cNvSpPr>
          <p:nvPr/>
        </p:nvSpPr>
        <p:spPr bwMode="auto">
          <a:xfrm>
            <a:off x="5399088" y="5202238"/>
            <a:ext cx="873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endParaRPr lang="en-US"/>
          </a:p>
        </p:txBody>
      </p:sp>
      <p:sp>
        <p:nvSpPr>
          <p:cNvPr id="171709" name="Line 701"/>
          <p:cNvSpPr>
            <a:spLocks noChangeShapeType="1"/>
          </p:cNvSpPr>
          <p:nvPr/>
        </p:nvSpPr>
        <p:spPr bwMode="auto">
          <a:xfrm flipV="1">
            <a:off x="4891088" y="4884738"/>
            <a:ext cx="3175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710" name="Line 702"/>
          <p:cNvSpPr>
            <a:spLocks noChangeShapeType="1"/>
          </p:cNvSpPr>
          <p:nvPr/>
        </p:nvSpPr>
        <p:spPr bwMode="auto">
          <a:xfrm>
            <a:off x="4633913" y="4884738"/>
            <a:ext cx="515937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711" name="Rectangle 703"/>
          <p:cNvSpPr>
            <a:spLocks noChangeArrowheads="1"/>
          </p:cNvSpPr>
          <p:nvPr/>
        </p:nvSpPr>
        <p:spPr bwMode="auto">
          <a:xfrm>
            <a:off x="4886325" y="5202238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/>
          </a:p>
        </p:txBody>
      </p:sp>
      <p:sp>
        <p:nvSpPr>
          <p:cNvPr id="171712" name="Line 704"/>
          <p:cNvSpPr>
            <a:spLocks noChangeShapeType="1"/>
          </p:cNvSpPr>
          <p:nvPr/>
        </p:nvSpPr>
        <p:spPr bwMode="auto">
          <a:xfrm flipV="1">
            <a:off x="4376738" y="4884738"/>
            <a:ext cx="1587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713" name="Line 705"/>
          <p:cNvSpPr>
            <a:spLocks noChangeShapeType="1"/>
          </p:cNvSpPr>
          <p:nvPr/>
        </p:nvSpPr>
        <p:spPr bwMode="auto">
          <a:xfrm>
            <a:off x="4119563" y="4884738"/>
            <a:ext cx="51435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714" name="Rectangle 706"/>
          <p:cNvSpPr>
            <a:spLocks noChangeArrowheads="1"/>
          </p:cNvSpPr>
          <p:nvPr/>
        </p:nvSpPr>
        <p:spPr bwMode="auto">
          <a:xfrm>
            <a:off x="4371975" y="5202238"/>
            <a:ext cx="825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/>
          </a:p>
        </p:txBody>
      </p:sp>
      <p:sp>
        <p:nvSpPr>
          <p:cNvPr id="171715" name="Line 707"/>
          <p:cNvSpPr>
            <a:spLocks noChangeShapeType="1"/>
          </p:cNvSpPr>
          <p:nvPr/>
        </p:nvSpPr>
        <p:spPr bwMode="auto">
          <a:xfrm flipV="1">
            <a:off x="3862388" y="4884738"/>
            <a:ext cx="3175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716" name="Line 708"/>
          <p:cNvSpPr>
            <a:spLocks noChangeShapeType="1"/>
          </p:cNvSpPr>
          <p:nvPr/>
        </p:nvSpPr>
        <p:spPr bwMode="auto">
          <a:xfrm>
            <a:off x="3605213" y="4884738"/>
            <a:ext cx="51435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717" name="Rectangle 709"/>
          <p:cNvSpPr>
            <a:spLocks noChangeArrowheads="1"/>
          </p:cNvSpPr>
          <p:nvPr/>
        </p:nvSpPr>
        <p:spPr bwMode="auto">
          <a:xfrm>
            <a:off x="3857625" y="5202238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/>
          </a:p>
        </p:txBody>
      </p:sp>
      <p:sp>
        <p:nvSpPr>
          <p:cNvPr id="171718" name="Line 710"/>
          <p:cNvSpPr>
            <a:spLocks noChangeShapeType="1"/>
          </p:cNvSpPr>
          <p:nvPr/>
        </p:nvSpPr>
        <p:spPr bwMode="auto">
          <a:xfrm flipV="1">
            <a:off x="3348038" y="4884738"/>
            <a:ext cx="1587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719" name="Line 711"/>
          <p:cNvSpPr>
            <a:spLocks noChangeShapeType="1"/>
          </p:cNvSpPr>
          <p:nvPr/>
        </p:nvSpPr>
        <p:spPr bwMode="auto">
          <a:xfrm>
            <a:off x="3090863" y="4884738"/>
            <a:ext cx="51435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720" name="Rectangle 712"/>
          <p:cNvSpPr>
            <a:spLocks noChangeArrowheads="1"/>
          </p:cNvSpPr>
          <p:nvPr/>
        </p:nvSpPr>
        <p:spPr bwMode="auto">
          <a:xfrm>
            <a:off x="3340100" y="5202238"/>
            <a:ext cx="873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/>
          </a:p>
        </p:txBody>
      </p:sp>
      <p:sp>
        <p:nvSpPr>
          <p:cNvPr id="171721" name="Freeform 713"/>
          <p:cNvSpPr>
            <a:spLocks/>
          </p:cNvSpPr>
          <p:nvPr/>
        </p:nvSpPr>
        <p:spPr bwMode="auto">
          <a:xfrm>
            <a:off x="2825750" y="4511675"/>
            <a:ext cx="1543050" cy="131763"/>
          </a:xfrm>
          <a:custGeom>
            <a:avLst/>
            <a:gdLst>
              <a:gd name="T0" fmla="*/ 5 w 863"/>
              <a:gd name="T1" fmla="*/ 72 h 72"/>
              <a:gd name="T2" fmla="*/ 857 w 863"/>
              <a:gd name="T3" fmla="*/ 72 h 72"/>
              <a:gd name="T4" fmla="*/ 861 w 863"/>
              <a:gd name="T5" fmla="*/ 70 h 72"/>
              <a:gd name="T6" fmla="*/ 863 w 863"/>
              <a:gd name="T7" fmla="*/ 66 h 72"/>
              <a:gd name="T8" fmla="*/ 863 w 863"/>
              <a:gd name="T9" fmla="*/ 6 h 72"/>
              <a:gd name="T10" fmla="*/ 861 w 863"/>
              <a:gd name="T11" fmla="*/ 2 h 72"/>
              <a:gd name="T12" fmla="*/ 857 w 863"/>
              <a:gd name="T13" fmla="*/ 0 h 72"/>
              <a:gd name="T14" fmla="*/ 5 w 863"/>
              <a:gd name="T15" fmla="*/ 0 h 72"/>
              <a:gd name="T16" fmla="*/ 2 w 863"/>
              <a:gd name="T17" fmla="*/ 2 h 72"/>
              <a:gd name="T18" fmla="*/ 0 w 863"/>
              <a:gd name="T19" fmla="*/ 6 h 72"/>
              <a:gd name="T20" fmla="*/ 0 w 863"/>
              <a:gd name="T21" fmla="*/ 66 h 72"/>
              <a:gd name="T22" fmla="*/ 2 w 863"/>
              <a:gd name="T23" fmla="*/ 70 h 72"/>
              <a:gd name="T24" fmla="*/ 5 w 863"/>
              <a:gd name="T25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63" h="72">
                <a:moveTo>
                  <a:pt x="5" y="72"/>
                </a:moveTo>
                <a:lnTo>
                  <a:pt x="857" y="72"/>
                </a:lnTo>
                <a:lnTo>
                  <a:pt x="861" y="70"/>
                </a:lnTo>
                <a:lnTo>
                  <a:pt x="863" y="66"/>
                </a:lnTo>
                <a:lnTo>
                  <a:pt x="863" y="6"/>
                </a:lnTo>
                <a:lnTo>
                  <a:pt x="861" y="2"/>
                </a:lnTo>
                <a:lnTo>
                  <a:pt x="857" y="0"/>
                </a:lnTo>
                <a:lnTo>
                  <a:pt x="5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5" y="72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71723" name="Freeform 715"/>
          <p:cNvSpPr>
            <a:spLocks/>
          </p:cNvSpPr>
          <p:nvPr/>
        </p:nvSpPr>
        <p:spPr bwMode="auto">
          <a:xfrm>
            <a:off x="3854450" y="4267200"/>
            <a:ext cx="2058988" cy="131763"/>
          </a:xfrm>
          <a:custGeom>
            <a:avLst/>
            <a:gdLst>
              <a:gd name="T0" fmla="*/ 6 w 1151"/>
              <a:gd name="T1" fmla="*/ 72 h 72"/>
              <a:gd name="T2" fmla="*/ 1146 w 1151"/>
              <a:gd name="T3" fmla="*/ 72 h 72"/>
              <a:gd name="T4" fmla="*/ 1150 w 1151"/>
              <a:gd name="T5" fmla="*/ 70 h 72"/>
              <a:gd name="T6" fmla="*/ 1151 w 1151"/>
              <a:gd name="T7" fmla="*/ 66 h 72"/>
              <a:gd name="T8" fmla="*/ 1151 w 1151"/>
              <a:gd name="T9" fmla="*/ 6 h 72"/>
              <a:gd name="T10" fmla="*/ 1150 w 1151"/>
              <a:gd name="T11" fmla="*/ 2 h 72"/>
              <a:gd name="T12" fmla="*/ 1146 w 1151"/>
              <a:gd name="T13" fmla="*/ 0 h 72"/>
              <a:gd name="T14" fmla="*/ 6 w 1151"/>
              <a:gd name="T15" fmla="*/ 0 h 72"/>
              <a:gd name="T16" fmla="*/ 2 w 1151"/>
              <a:gd name="T17" fmla="*/ 2 h 72"/>
              <a:gd name="T18" fmla="*/ 0 w 1151"/>
              <a:gd name="T19" fmla="*/ 6 h 72"/>
              <a:gd name="T20" fmla="*/ 0 w 1151"/>
              <a:gd name="T21" fmla="*/ 66 h 72"/>
              <a:gd name="T22" fmla="*/ 2 w 1151"/>
              <a:gd name="T23" fmla="*/ 70 h 72"/>
              <a:gd name="T24" fmla="*/ 6 w 1151"/>
              <a:gd name="T25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1" h="72">
                <a:moveTo>
                  <a:pt x="6" y="72"/>
                </a:moveTo>
                <a:lnTo>
                  <a:pt x="1146" y="72"/>
                </a:lnTo>
                <a:lnTo>
                  <a:pt x="1150" y="70"/>
                </a:lnTo>
                <a:lnTo>
                  <a:pt x="1151" y="66"/>
                </a:lnTo>
                <a:lnTo>
                  <a:pt x="1151" y="6"/>
                </a:lnTo>
                <a:lnTo>
                  <a:pt x="1150" y="2"/>
                </a:lnTo>
                <a:lnTo>
                  <a:pt x="1146" y="0"/>
                </a:lnTo>
                <a:lnTo>
                  <a:pt x="6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6" y="72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71727" name="Freeform 719"/>
          <p:cNvSpPr>
            <a:spLocks/>
          </p:cNvSpPr>
          <p:nvPr/>
        </p:nvSpPr>
        <p:spPr bwMode="auto">
          <a:xfrm>
            <a:off x="5399088" y="3962400"/>
            <a:ext cx="1544637" cy="128588"/>
          </a:xfrm>
          <a:custGeom>
            <a:avLst/>
            <a:gdLst>
              <a:gd name="T0" fmla="*/ 5 w 863"/>
              <a:gd name="T1" fmla="*/ 71 h 71"/>
              <a:gd name="T2" fmla="*/ 857 w 863"/>
              <a:gd name="T3" fmla="*/ 71 h 71"/>
              <a:gd name="T4" fmla="*/ 862 w 863"/>
              <a:gd name="T5" fmla="*/ 69 h 71"/>
              <a:gd name="T6" fmla="*/ 863 w 863"/>
              <a:gd name="T7" fmla="*/ 66 h 71"/>
              <a:gd name="T8" fmla="*/ 863 w 863"/>
              <a:gd name="T9" fmla="*/ 5 h 71"/>
              <a:gd name="T10" fmla="*/ 862 w 863"/>
              <a:gd name="T11" fmla="*/ 1 h 71"/>
              <a:gd name="T12" fmla="*/ 857 w 863"/>
              <a:gd name="T13" fmla="*/ 0 h 71"/>
              <a:gd name="T14" fmla="*/ 5 w 863"/>
              <a:gd name="T15" fmla="*/ 0 h 71"/>
              <a:gd name="T16" fmla="*/ 2 w 863"/>
              <a:gd name="T17" fmla="*/ 1 h 71"/>
              <a:gd name="T18" fmla="*/ 0 w 863"/>
              <a:gd name="T19" fmla="*/ 5 h 71"/>
              <a:gd name="T20" fmla="*/ 0 w 863"/>
              <a:gd name="T21" fmla="*/ 66 h 71"/>
              <a:gd name="T22" fmla="*/ 2 w 863"/>
              <a:gd name="T23" fmla="*/ 69 h 71"/>
              <a:gd name="T24" fmla="*/ 5 w 863"/>
              <a:gd name="T25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63" h="71">
                <a:moveTo>
                  <a:pt x="5" y="71"/>
                </a:moveTo>
                <a:lnTo>
                  <a:pt x="857" y="71"/>
                </a:lnTo>
                <a:lnTo>
                  <a:pt x="862" y="69"/>
                </a:lnTo>
                <a:lnTo>
                  <a:pt x="863" y="66"/>
                </a:lnTo>
                <a:lnTo>
                  <a:pt x="863" y="5"/>
                </a:lnTo>
                <a:lnTo>
                  <a:pt x="862" y="1"/>
                </a:lnTo>
                <a:lnTo>
                  <a:pt x="857" y="0"/>
                </a:lnTo>
                <a:lnTo>
                  <a:pt x="5" y="0"/>
                </a:lnTo>
                <a:lnTo>
                  <a:pt x="2" y="1"/>
                </a:lnTo>
                <a:lnTo>
                  <a:pt x="0" y="5"/>
                </a:lnTo>
                <a:lnTo>
                  <a:pt x="0" y="66"/>
                </a:lnTo>
                <a:lnTo>
                  <a:pt x="2" y="69"/>
                </a:lnTo>
                <a:lnTo>
                  <a:pt x="5" y="71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71729" name="Freeform 721"/>
          <p:cNvSpPr>
            <a:spLocks/>
          </p:cNvSpPr>
          <p:nvPr/>
        </p:nvSpPr>
        <p:spPr bwMode="auto">
          <a:xfrm>
            <a:off x="5913438" y="4516438"/>
            <a:ext cx="514350" cy="131762"/>
          </a:xfrm>
          <a:custGeom>
            <a:avLst/>
            <a:gdLst>
              <a:gd name="T0" fmla="*/ 6 w 288"/>
              <a:gd name="T1" fmla="*/ 72 h 72"/>
              <a:gd name="T2" fmla="*/ 282 w 288"/>
              <a:gd name="T3" fmla="*/ 72 h 72"/>
              <a:gd name="T4" fmla="*/ 287 w 288"/>
              <a:gd name="T5" fmla="*/ 70 h 72"/>
              <a:gd name="T6" fmla="*/ 288 w 288"/>
              <a:gd name="T7" fmla="*/ 66 h 72"/>
              <a:gd name="T8" fmla="*/ 288 w 288"/>
              <a:gd name="T9" fmla="*/ 6 h 72"/>
              <a:gd name="T10" fmla="*/ 287 w 288"/>
              <a:gd name="T11" fmla="*/ 2 h 72"/>
              <a:gd name="T12" fmla="*/ 282 w 288"/>
              <a:gd name="T13" fmla="*/ 0 h 72"/>
              <a:gd name="T14" fmla="*/ 6 w 288"/>
              <a:gd name="T15" fmla="*/ 0 h 72"/>
              <a:gd name="T16" fmla="*/ 2 w 288"/>
              <a:gd name="T17" fmla="*/ 2 h 72"/>
              <a:gd name="T18" fmla="*/ 0 w 288"/>
              <a:gd name="T19" fmla="*/ 6 h 72"/>
              <a:gd name="T20" fmla="*/ 0 w 288"/>
              <a:gd name="T21" fmla="*/ 66 h 72"/>
              <a:gd name="T22" fmla="*/ 2 w 288"/>
              <a:gd name="T23" fmla="*/ 70 h 72"/>
              <a:gd name="T24" fmla="*/ 6 w 288"/>
              <a:gd name="T25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8" h="72">
                <a:moveTo>
                  <a:pt x="6" y="72"/>
                </a:moveTo>
                <a:lnTo>
                  <a:pt x="282" y="72"/>
                </a:lnTo>
                <a:lnTo>
                  <a:pt x="287" y="70"/>
                </a:lnTo>
                <a:lnTo>
                  <a:pt x="288" y="66"/>
                </a:lnTo>
                <a:lnTo>
                  <a:pt x="288" y="6"/>
                </a:lnTo>
                <a:lnTo>
                  <a:pt x="287" y="2"/>
                </a:lnTo>
                <a:lnTo>
                  <a:pt x="282" y="0"/>
                </a:lnTo>
                <a:lnTo>
                  <a:pt x="6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6" y="72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71731" name="Rectangle 723"/>
          <p:cNvSpPr>
            <a:spLocks noChangeArrowheads="1"/>
          </p:cNvSpPr>
          <p:nvPr/>
        </p:nvSpPr>
        <p:spPr bwMode="auto">
          <a:xfrm>
            <a:off x="1600200" y="4459288"/>
            <a:ext cx="649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" panose="02020603050405020304" pitchFamily="18" charset="0"/>
              </a:rPr>
              <a:t>Machine 1</a:t>
            </a:r>
            <a:endParaRPr lang="en-US" dirty="0"/>
          </a:p>
        </p:txBody>
      </p:sp>
      <p:sp>
        <p:nvSpPr>
          <p:cNvPr id="171732" name="Rectangle 724"/>
          <p:cNvSpPr>
            <a:spLocks noChangeArrowheads="1"/>
          </p:cNvSpPr>
          <p:nvPr/>
        </p:nvSpPr>
        <p:spPr bwMode="auto">
          <a:xfrm>
            <a:off x="1600200" y="3925888"/>
            <a:ext cx="649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" panose="02020603050405020304" pitchFamily="18" charset="0"/>
              </a:rPr>
              <a:t>Machine 3</a:t>
            </a:r>
            <a:endParaRPr lang="en-US" dirty="0"/>
          </a:p>
        </p:txBody>
      </p:sp>
      <p:sp>
        <p:nvSpPr>
          <p:cNvPr id="171733" name="Rectangle 725"/>
          <p:cNvSpPr>
            <a:spLocks noChangeArrowheads="1"/>
          </p:cNvSpPr>
          <p:nvPr/>
        </p:nvSpPr>
        <p:spPr bwMode="auto">
          <a:xfrm>
            <a:off x="1600200" y="4200525"/>
            <a:ext cx="6492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" panose="02020603050405020304" pitchFamily="18" charset="0"/>
              </a:rPr>
              <a:t>Machine 2</a:t>
            </a:r>
            <a:endParaRPr lang="en-US"/>
          </a:p>
        </p:txBody>
      </p:sp>
      <p:sp>
        <p:nvSpPr>
          <p:cNvPr id="171734" name="Freeform 726"/>
          <p:cNvSpPr>
            <a:spLocks/>
          </p:cNvSpPr>
          <p:nvPr/>
        </p:nvSpPr>
        <p:spPr bwMode="auto">
          <a:xfrm>
            <a:off x="2317750" y="3581400"/>
            <a:ext cx="5148263" cy="1303338"/>
          </a:xfrm>
          <a:custGeom>
            <a:avLst/>
            <a:gdLst>
              <a:gd name="T0" fmla="*/ 0 w 2878"/>
              <a:gd name="T1" fmla="*/ 0 h 718"/>
              <a:gd name="T2" fmla="*/ 0 w 2878"/>
              <a:gd name="T3" fmla="*/ 718 h 718"/>
              <a:gd name="T4" fmla="*/ 2878 w 2878"/>
              <a:gd name="T5" fmla="*/ 718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78" h="718">
                <a:moveTo>
                  <a:pt x="0" y="0"/>
                </a:moveTo>
                <a:lnTo>
                  <a:pt x="0" y="718"/>
                </a:lnTo>
                <a:lnTo>
                  <a:pt x="2878" y="718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1735" name="Freeform 727"/>
          <p:cNvSpPr>
            <a:spLocks/>
          </p:cNvSpPr>
          <p:nvPr/>
        </p:nvSpPr>
        <p:spPr bwMode="auto">
          <a:xfrm>
            <a:off x="2825750" y="4267200"/>
            <a:ext cx="1028700" cy="131763"/>
          </a:xfrm>
          <a:custGeom>
            <a:avLst/>
            <a:gdLst>
              <a:gd name="T0" fmla="*/ 5 w 575"/>
              <a:gd name="T1" fmla="*/ 72 h 72"/>
              <a:gd name="T2" fmla="*/ 569 w 575"/>
              <a:gd name="T3" fmla="*/ 72 h 72"/>
              <a:gd name="T4" fmla="*/ 573 w 575"/>
              <a:gd name="T5" fmla="*/ 70 h 72"/>
              <a:gd name="T6" fmla="*/ 575 w 575"/>
              <a:gd name="T7" fmla="*/ 66 h 72"/>
              <a:gd name="T8" fmla="*/ 575 w 575"/>
              <a:gd name="T9" fmla="*/ 6 h 72"/>
              <a:gd name="T10" fmla="*/ 573 w 575"/>
              <a:gd name="T11" fmla="*/ 2 h 72"/>
              <a:gd name="T12" fmla="*/ 569 w 575"/>
              <a:gd name="T13" fmla="*/ 0 h 72"/>
              <a:gd name="T14" fmla="*/ 5 w 575"/>
              <a:gd name="T15" fmla="*/ 0 h 72"/>
              <a:gd name="T16" fmla="*/ 2 w 575"/>
              <a:gd name="T17" fmla="*/ 2 h 72"/>
              <a:gd name="T18" fmla="*/ 0 w 575"/>
              <a:gd name="T19" fmla="*/ 6 h 72"/>
              <a:gd name="T20" fmla="*/ 0 w 575"/>
              <a:gd name="T21" fmla="*/ 66 h 72"/>
              <a:gd name="T22" fmla="*/ 2 w 575"/>
              <a:gd name="T23" fmla="*/ 70 h 72"/>
              <a:gd name="T24" fmla="*/ 5 w 575"/>
              <a:gd name="T25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75" h="72">
                <a:moveTo>
                  <a:pt x="5" y="72"/>
                </a:moveTo>
                <a:lnTo>
                  <a:pt x="569" y="72"/>
                </a:lnTo>
                <a:lnTo>
                  <a:pt x="573" y="70"/>
                </a:lnTo>
                <a:lnTo>
                  <a:pt x="575" y="66"/>
                </a:lnTo>
                <a:lnTo>
                  <a:pt x="575" y="6"/>
                </a:lnTo>
                <a:lnTo>
                  <a:pt x="573" y="2"/>
                </a:lnTo>
                <a:lnTo>
                  <a:pt x="569" y="0"/>
                </a:lnTo>
                <a:lnTo>
                  <a:pt x="5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5" y="72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pic>
        <p:nvPicPr>
          <p:cNvPr id="171739" name="Picture 731" descr="HM00361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52400"/>
            <a:ext cx="192087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725" name="Freeform 717"/>
          <p:cNvSpPr>
            <a:spLocks/>
          </p:cNvSpPr>
          <p:nvPr/>
        </p:nvSpPr>
        <p:spPr bwMode="auto">
          <a:xfrm>
            <a:off x="4368800" y="4511675"/>
            <a:ext cx="1544638" cy="131763"/>
          </a:xfrm>
          <a:custGeom>
            <a:avLst/>
            <a:gdLst>
              <a:gd name="T0" fmla="*/ 6 w 863"/>
              <a:gd name="T1" fmla="*/ 72 h 72"/>
              <a:gd name="T2" fmla="*/ 858 w 863"/>
              <a:gd name="T3" fmla="*/ 72 h 72"/>
              <a:gd name="T4" fmla="*/ 862 w 863"/>
              <a:gd name="T5" fmla="*/ 70 h 72"/>
              <a:gd name="T6" fmla="*/ 863 w 863"/>
              <a:gd name="T7" fmla="*/ 66 h 72"/>
              <a:gd name="T8" fmla="*/ 863 w 863"/>
              <a:gd name="T9" fmla="*/ 6 h 72"/>
              <a:gd name="T10" fmla="*/ 862 w 863"/>
              <a:gd name="T11" fmla="*/ 2 h 72"/>
              <a:gd name="T12" fmla="*/ 858 w 863"/>
              <a:gd name="T13" fmla="*/ 0 h 72"/>
              <a:gd name="T14" fmla="*/ 6 w 863"/>
              <a:gd name="T15" fmla="*/ 0 h 72"/>
              <a:gd name="T16" fmla="*/ 2 w 863"/>
              <a:gd name="T17" fmla="*/ 2 h 72"/>
              <a:gd name="T18" fmla="*/ 0 w 863"/>
              <a:gd name="T19" fmla="*/ 6 h 72"/>
              <a:gd name="T20" fmla="*/ 0 w 863"/>
              <a:gd name="T21" fmla="*/ 66 h 72"/>
              <a:gd name="T22" fmla="*/ 2 w 863"/>
              <a:gd name="T23" fmla="*/ 70 h 72"/>
              <a:gd name="T24" fmla="*/ 6 w 863"/>
              <a:gd name="T25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63" h="72">
                <a:moveTo>
                  <a:pt x="6" y="72"/>
                </a:moveTo>
                <a:lnTo>
                  <a:pt x="858" y="72"/>
                </a:lnTo>
                <a:lnTo>
                  <a:pt x="862" y="70"/>
                </a:lnTo>
                <a:lnTo>
                  <a:pt x="863" y="66"/>
                </a:lnTo>
                <a:lnTo>
                  <a:pt x="863" y="6"/>
                </a:lnTo>
                <a:lnTo>
                  <a:pt x="862" y="2"/>
                </a:lnTo>
                <a:lnTo>
                  <a:pt x="858" y="0"/>
                </a:lnTo>
                <a:lnTo>
                  <a:pt x="6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6" y="72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71737" name="Freeform 729"/>
          <p:cNvSpPr>
            <a:spLocks/>
          </p:cNvSpPr>
          <p:nvPr/>
        </p:nvSpPr>
        <p:spPr bwMode="auto">
          <a:xfrm>
            <a:off x="3338513" y="3962400"/>
            <a:ext cx="1546225" cy="128588"/>
          </a:xfrm>
          <a:custGeom>
            <a:avLst/>
            <a:gdLst>
              <a:gd name="T0" fmla="*/ 6 w 864"/>
              <a:gd name="T1" fmla="*/ 71 h 71"/>
              <a:gd name="T2" fmla="*/ 858 w 864"/>
              <a:gd name="T3" fmla="*/ 71 h 71"/>
              <a:gd name="T4" fmla="*/ 863 w 864"/>
              <a:gd name="T5" fmla="*/ 69 h 71"/>
              <a:gd name="T6" fmla="*/ 864 w 864"/>
              <a:gd name="T7" fmla="*/ 66 h 71"/>
              <a:gd name="T8" fmla="*/ 864 w 864"/>
              <a:gd name="T9" fmla="*/ 5 h 71"/>
              <a:gd name="T10" fmla="*/ 863 w 864"/>
              <a:gd name="T11" fmla="*/ 1 h 71"/>
              <a:gd name="T12" fmla="*/ 858 w 864"/>
              <a:gd name="T13" fmla="*/ 0 h 71"/>
              <a:gd name="T14" fmla="*/ 6 w 864"/>
              <a:gd name="T15" fmla="*/ 0 h 71"/>
              <a:gd name="T16" fmla="*/ 2 w 864"/>
              <a:gd name="T17" fmla="*/ 1 h 71"/>
              <a:gd name="T18" fmla="*/ 0 w 864"/>
              <a:gd name="T19" fmla="*/ 5 h 71"/>
              <a:gd name="T20" fmla="*/ 0 w 864"/>
              <a:gd name="T21" fmla="*/ 66 h 71"/>
              <a:gd name="T22" fmla="*/ 2 w 864"/>
              <a:gd name="T23" fmla="*/ 69 h 71"/>
              <a:gd name="T24" fmla="*/ 6 w 864"/>
              <a:gd name="T25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64" h="71">
                <a:moveTo>
                  <a:pt x="6" y="71"/>
                </a:moveTo>
                <a:lnTo>
                  <a:pt x="858" y="71"/>
                </a:lnTo>
                <a:lnTo>
                  <a:pt x="863" y="69"/>
                </a:lnTo>
                <a:lnTo>
                  <a:pt x="864" y="66"/>
                </a:lnTo>
                <a:lnTo>
                  <a:pt x="864" y="5"/>
                </a:lnTo>
                <a:lnTo>
                  <a:pt x="863" y="1"/>
                </a:lnTo>
                <a:lnTo>
                  <a:pt x="858" y="0"/>
                </a:lnTo>
                <a:lnTo>
                  <a:pt x="6" y="0"/>
                </a:lnTo>
                <a:lnTo>
                  <a:pt x="2" y="1"/>
                </a:lnTo>
                <a:lnTo>
                  <a:pt x="0" y="5"/>
                </a:lnTo>
                <a:lnTo>
                  <a:pt x="0" y="66"/>
                </a:lnTo>
                <a:lnTo>
                  <a:pt x="2" y="69"/>
                </a:lnTo>
                <a:lnTo>
                  <a:pt x="6" y="71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9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1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1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1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1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1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1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1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1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721" grpId="0" animBg="1"/>
      <p:bldP spid="171723" grpId="0" animBg="1"/>
      <p:bldP spid="171727" grpId="0" animBg="1"/>
      <p:bldP spid="171729" grpId="0" animBg="1"/>
      <p:bldP spid="171735" grpId="0" animBg="1"/>
      <p:bldP spid="171725" grpId="0" animBg="1"/>
      <p:bldP spid="1717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Huffman Code</a:t>
            </a:r>
            <a:endParaRPr lang="en-US" dirty="0" smtClean="0"/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5886450" y="6553200"/>
            <a:ext cx="3257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source: 91.503 textbook </a:t>
            </a:r>
            <a:r>
              <a:rPr lang="en-US" sz="1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Cormen</a:t>
            </a:r>
            <a:r>
              <a:rPr lang="en-US" sz="1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, et al.</a:t>
            </a: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253691"/>
              </p:ext>
            </p:extLst>
          </p:nvPr>
        </p:nvGraphicFramePr>
        <p:xfrm>
          <a:off x="2438400" y="2497255"/>
          <a:ext cx="3290433" cy="716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Equation" r:id="rId4" imgW="1574640" imgH="342720" progId="Equation.3">
                  <p:embed/>
                </p:oleObj>
              </mc:Choice>
              <mc:Fallback>
                <p:oleObj name="Equation" r:id="rId4" imgW="15746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497255"/>
                        <a:ext cx="3290433" cy="716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911123" y="1758893"/>
            <a:ext cx="6937477" cy="5232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i="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Goal</a:t>
            </a:r>
            <a:r>
              <a:rPr lang="en-US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: Minimize number of bits </a:t>
            </a:r>
            <a:r>
              <a:rPr lang="en-US" sz="280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required</a:t>
            </a:r>
            <a:r>
              <a:rPr lang="en-US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 to encode a file.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5" name="Text Box 9"/>
              <p:cNvSpPr txBox="1">
                <a:spLocks noChangeArrowheads="1"/>
              </p:cNvSpPr>
              <p:nvPr/>
            </p:nvSpPr>
            <p:spPr bwMode="auto">
              <a:xfrm>
                <a:off x="3763263" y="3213857"/>
                <a:ext cx="4076372" cy="8309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𝑓𝑟𝑒𝑞</m:t>
                    </m:r>
                  </m:oMath>
                </a14:m>
                <a:r>
                  <a:rPr lang="en-US" i="0" dirty="0" smtClean="0">
                    <a:solidFill>
                      <a:schemeClr val="tx1"/>
                    </a:solidFill>
                    <a:effectLst/>
                    <a:latin typeface="Perpetua" panose="02020502060401020303" pitchFamily="18" charset="0"/>
                  </a:rPr>
                  <a:t>: frequency of c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CA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0" dirty="0" smtClean="0">
                    <a:solidFill>
                      <a:schemeClr val="tx1"/>
                    </a:solidFill>
                    <a:effectLst/>
                    <a:latin typeface="Perpetua" panose="02020502060401020303" pitchFamily="18" charset="0"/>
                  </a:rPr>
                  <a:t>: the length of the codeword</a:t>
                </a:r>
                <a:endParaRPr lang="en-US" i="0" dirty="0">
                  <a:solidFill>
                    <a:schemeClr val="tx1"/>
                  </a:solidFill>
                  <a:effectLst/>
                  <a:latin typeface="Perpetua" panose="02020502060401020303" pitchFamily="18" charset="0"/>
                </a:endParaRPr>
              </a:p>
            </p:txBody>
          </p:sp>
        </mc:Choice>
        <mc:Fallback xmlns="">
          <p:sp>
            <p:nvSpPr>
              <p:cNvPr id="24585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3263" y="3213857"/>
                <a:ext cx="4076372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448" t="-5109" r="-1196" b="-1605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73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Huffman Codes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2172" y="1451550"/>
            <a:ext cx="8153400" cy="4495800"/>
          </a:xfrm>
        </p:spPr>
        <p:txBody>
          <a:bodyPr/>
          <a:lstStyle/>
          <a:p>
            <a:r>
              <a:rPr lang="en-CA" dirty="0" smtClean="0"/>
              <a:t>Compress data very effectively</a:t>
            </a:r>
          </a:p>
          <a:p>
            <a:pPr lvl="1"/>
            <a:r>
              <a:rPr lang="en-CA" dirty="0" smtClean="0"/>
              <a:t>Saving 20% to 90%</a:t>
            </a:r>
            <a:endParaRPr lang="en-CA" dirty="0"/>
          </a:p>
        </p:txBody>
      </p:sp>
      <p:pic>
        <p:nvPicPr>
          <p:cNvPr id="5" name="Picture 2" descr="fig16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99474"/>
            <a:ext cx="9144000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46963" y="5287191"/>
            <a:ext cx="5849037" cy="46166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r>
              <a:rPr lang="en-US" i="0" u="sng">
                <a:solidFill>
                  <a:schemeClr val="bg1"/>
                </a:solidFill>
                <a:latin typeface="+mj-lt"/>
              </a:rPr>
              <a:t>Prefix Code</a:t>
            </a:r>
            <a:r>
              <a:rPr lang="en-US" i="0">
                <a:solidFill>
                  <a:schemeClr val="bg1"/>
                </a:solidFill>
                <a:latin typeface="+mj-lt"/>
              </a:rPr>
              <a:t>: No code is a prefix of any other.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886450" y="6553200"/>
            <a:ext cx="3257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source: 91.503 textbook </a:t>
            </a:r>
            <a:r>
              <a:rPr lang="en-US" sz="1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Cormen</a:t>
            </a:r>
            <a:r>
              <a:rPr lang="en-US" sz="1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, et al.</a:t>
            </a:r>
          </a:p>
        </p:txBody>
      </p:sp>
      <p:sp>
        <p:nvSpPr>
          <p:cNvPr id="4" name="Rectangle 3"/>
          <p:cNvSpPr/>
          <p:nvPr/>
        </p:nvSpPr>
        <p:spPr>
          <a:xfrm>
            <a:off x="329567" y="5749587"/>
            <a:ext cx="5683828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CA" sz="2000" i="0" dirty="0">
                <a:latin typeface="Perpetua" panose="02020502060401020303" pitchFamily="18" charset="0"/>
              </a:rPr>
              <a:t>Prefix codes are </a:t>
            </a:r>
            <a:r>
              <a:rPr lang="en-CA" sz="2000" i="0" dirty="0" smtClean="0">
                <a:latin typeface="Perpetua" panose="02020502060401020303" pitchFamily="18" charset="0"/>
              </a:rPr>
              <a:t>desirable (Simplifies decoding)</a:t>
            </a:r>
            <a:endParaRPr lang="en-CA" sz="2000" i="0" dirty="0">
              <a:latin typeface="Perpetua" panose="02020502060401020303" pitchFamily="18" charset="0"/>
            </a:endParaRPr>
          </a:p>
          <a:p>
            <a:r>
              <a:rPr lang="en-CA" sz="2000" i="0" dirty="0">
                <a:latin typeface="Perpetua" panose="02020502060401020303" pitchFamily="18" charset="0"/>
              </a:rPr>
              <a:t>The codeword that begins an encoded file is unambiguous.</a:t>
            </a:r>
          </a:p>
        </p:txBody>
      </p:sp>
    </p:spTree>
    <p:extLst>
      <p:ext uri="{BB962C8B-B14F-4D97-AF65-F5344CB8AC3E}">
        <p14:creationId xmlns:p14="http://schemas.microsoft.com/office/powerpoint/2010/main" val="417132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 descr="fig16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9300"/>
            <a:ext cx="9144000" cy="535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3348" name="Text Box 4"/>
          <p:cNvSpPr txBox="1">
            <a:spLocks noChangeArrowheads="1"/>
          </p:cNvSpPr>
          <p:nvPr/>
        </p:nvSpPr>
        <p:spPr bwMode="auto">
          <a:xfrm>
            <a:off x="3965575" y="6599238"/>
            <a:ext cx="5178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source: web site accompanying 91.503 textbook Cormen, et al.</a:t>
            </a:r>
          </a:p>
        </p:txBody>
      </p:sp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1676400" y="-158750"/>
            <a:ext cx="7772400" cy="1143000"/>
          </a:xfrm>
          <a:prstGeom prst="rect">
            <a:avLst/>
          </a:prstGeom>
          <a:noFill/>
          <a:ln>
            <a:noFill/>
          </a:ln>
          <a:effectLst>
            <a:outerShdw dist="13470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>
                <a:effectLst/>
              </a:rPr>
              <a:t>Code Tree Comparison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898525" y="4386263"/>
            <a:ext cx="34451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Fixed-length code: not optimal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5149850" y="4397375"/>
            <a:ext cx="3413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b="1" i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Huffman prefix code: optimal</a:t>
            </a:r>
          </a:p>
        </p:txBody>
      </p:sp>
    </p:spTree>
    <p:extLst>
      <p:ext uri="{BB962C8B-B14F-4D97-AF65-F5344CB8AC3E}">
        <p14:creationId xmlns:p14="http://schemas.microsoft.com/office/powerpoint/2010/main" val="13481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Code Greedy Algorithm</a:t>
            </a:r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5886450" y="6553200"/>
            <a:ext cx="3257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source: 91.503 textbook </a:t>
            </a:r>
            <a:r>
              <a:rPr lang="en-US" sz="1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Cormen</a:t>
            </a:r>
            <a:r>
              <a:rPr lang="en-US" sz="1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, et al.</a:t>
            </a:r>
          </a:p>
        </p:txBody>
      </p:sp>
      <p:pic>
        <p:nvPicPr>
          <p:cNvPr id="8" name="Picture 2" descr="huff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1676400"/>
            <a:ext cx="6660169" cy="2830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679448" y="4949091"/>
            <a:ext cx="159691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r>
              <a:rPr lang="en-US" sz="2000" i="0" dirty="0">
                <a:latin typeface="+mj-lt"/>
              </a:rPr>
              <a:t>Running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6"/>
              <p:cNvSpPr txBox="1">
                <a:spLocks noChangeArrowheads="1"/>
              </p:cNvSpPr>
              <p:nvPr/>
            </p:nvSpPr>
            <p:spPr bwMode="auto">
              <a:xfrm>
                <a:off x="3303656" y="4949091"/>
                <a:ext cx="1381084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CA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0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𝑔𝑛</m:t>
                      </m:r>
                      <m:r>
                        <a:rPr lang="en-CA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3656" y="4949091"/>
                <a:ext cx="1381084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38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18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of Huffman Code Steps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06630" y="1777052"/>
            <a:ext cx="914400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f:5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49630" y="1799798"/>
            <a:ext cx="914400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e:9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92630" y="1808897"/>
            <a:ext cx="914400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c:12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46616" y="1808897"/>
            <a:ext cx="914400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b:13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07426" y="1808897"/>
            <a:ext cx="914400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d:16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1813446"/>
            <a:ext cx="914400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a:45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81246" y="2909818"/>
            <a:ext cx="914400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c:12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35232" y="2909818"/>
            <a:ext cx="914400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b:13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56852" y="2905269"/>
            <a:ext cx="914400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d:16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07426" y="2909818"/>
            <a:ext cx="914400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a:45</a:t>
            </a:r>
            <a:endParaRPr lang="en-CA" dirty="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692256" y="2795521"/>
            <a:ext cx="2375274" cy="1841308"/>
            <a:chOff x="2692256" y="2795521"/>
            <a:chExt cx="2375274" cy="1841308"/>
          </a:xfrm>
        </p:grpSpPr>
        <p:sp>
          <p:nvSpPr>
            <p:cNvPr id="16" name="Rectangle 15"/>
            <p:cNvSpPr/>
            <p:nvPr/>
          </p:nvSpPr>
          <p:spPr>
            <a:xfrm>
              <a:off x="2692256" y="4255829"/>
              <a:ext cx="9144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f:5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53130" y="4247300"/>
              <a:ext cx="9144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e:9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3543530" y="2795521"/>
              <a:ext cx="609600" cy="63803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b="1" dirty="0" smtClean="0">
                  <a:solidFill>
                    <a:schemeClr val="tx1"/>
                  </a:solidFill>
                </a:rPr>
                <a:t>14</a:t>
              </a:r>
              <a:endParaRPr lang="en-CA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/>
            <p:cNvCxnSpPr>
              <a:stCxn id="3" idx="3"/>
              <a:endCxn id="16" idx="0"/>
            </p:cNvCxnSpPr>
            <p:nvPr/>
          </p:nvCxnSpPr>
          <p:spPr>
            <a:xfrm flipH="1">
              <a:off x="3149456" y="3340115"/>
              <a:ext cx="483348" cy="9157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3" idx="5"/>
              <a:endCxn id="17" idx="0"/>
            </p:cNvCxnSpPr>
            <p:nvPr/>
          </p:nvCxnSpPr>
          <p:spPr>
            <a:xfrm>
              <a:off x="4063856" y="3340115"/>
              <a:ext cx="546474" cy="907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5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914400" y="1676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ＭＳ Ｐゴシック" pitchFamily="27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w Cen MT" pitchFamily="27" charset="-18"/>
                <a:ea typeface="ＭＳ Ｐゴシック" pitchFamily="27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w Cen MT" pitchFamily="27" charset="-18"/>
                <a:ea typeface="ＭＳ Ｐゴシック" pitchFamily="27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w Cen MT" pitchFamily="27" charset="-18"/>
                <a:ea typeface="ＭＳ Ｐゴシック" pitchFamily="27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w Cen MT" pitchFamily="27" charset="-18"/>
                <a:ea typeface="ＭＳ Ｐゴシック" pitchFamily="27" charset="-128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27" charset="-1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27" charset="-1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27" charset="-1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27" charset="-18"/>
              </a:defRPr>
            </a:lvl9pPr>
          </a:lstStyle>
          <a:p>
            <a:r>
              <a:rPr lang="en-US" i="0" smtClean="0"/>
              <a:t>The Greedy Method</a:t>
            </a:r>
            <a:endParaRPr lang="en-US" i="0"/>
          </a:p>
        </p:txBody>
      </p:sp>
      <p:graphicFrame>
        <p:nvGraphicFramePr>
          <p:cNvPr id="29" name="Object 397"/>
          <p:cNvGraphicFramePr>
            <a:graphicFrameLocks noChangeAspect="1"/>
          </p:cNvGraphicFramePr>
          <p:nvPr/>
        </p:nvGraphicFramePr>
        <p:xfrm>
          <a:off x="3684588" y="3216275"/>
          <a:ext cx="1573212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5" name="Clip" r:id="rId3" imgW="1574280" imgH="1661400" progId="MS_ClipArt_Gallery.5">
                  <p:embed/>
                </p:oleObj>
              </mc:Choice>
              <mc:Fallback>
                <p:oleObj name="Clip" r:id="rId3" imgW="1574280" imgH="166140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588" y="3216275"/>
                        <a:ext cx="1573212" cy="166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98"/>
          <p:cNvGraphicFramePr>
            <a:graphicFrameLocks noChangeAspect="1"/>
          </p:cNvGraphicFramePr>
          <p:nvPr/>
        </p:nvGraphicFramePr>
        <p:xfrm>
          <a:off x="5494338" y="3200400"/>
          <a:ext cx="2500312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6" name="Clip" r:id="rId5" imgW="3146040" imgH="3332880" progId="MS_ClipArt_Gallery.5">
                  <p:embed/>
                </p:oleObj>
              </mc:Choice>
              <mc:Fallback>
                <p:oleObj name="Clip" r:id="rId5" imgW="3146040" imgH="333288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4338" y="3200400"/>
                        <a:ext cx="2500312" cy="264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281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of Huffman Code Steps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3261" y="1841990"/>
            <a:ext cx="914400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c:12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37247" y="1841990"/>
            <a:ext cx="914400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b:13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58867" y="1837441"/>
            <a:ext cx="914400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d:16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09441" y="1841990"/>
            <a:ext cx="914400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a:45</a:t>
            </a:r>
            <a:endParaRPr lang="en-CA" dirty="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094271" y="1727693"/>
            <a:ext cx="2375274" cy="1841308"/>
            <a:chOff x="2692256" y="2795521"/>
            <a:chExt cx="2375274" cy="1841308"/>
          </a:xfrm>
        </p:grpSpPr>
        <p:sp>
          <p:nvSpPr>
            <p:cNvPr id="16" name="Rectangle 15"/>
            <p:cNvSpPr/>
            <p:nvPr/>
          </p:nvSpPr>
          <p:spPr>
            <a:xfrm>
              <a:off x="2692256" y="4255829"/>
              <a:ext cx="9144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f:5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53130" y="4247300"/>
              <a:ext cx="9144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e:9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3543530" y="2795521"/>
              <a:ext cx="609600" cy="63803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b="1" dirty="0" smtClean="0">
                  <a:solidFill>
                    <a:schemeClr val="tx1"/>
                  </a:solidFill>
                </a:rPr>
                <a:t>14</a:t>
              </a:r>
              <a:endParaRPr lang="en-CA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/>
            <p:cNvCxnSpPr>
              <a:stCxn id="3" idx="3"/>
              <a:endCxn id="16" idx="0"/>
            </p:cNvCxnSpPr>
            <p:nvPr/>
          </p:nvCxnSpPr>
          <p:spPr>
            <a:xfrm flipH="1">
              <a:off x="3149456" y="3340115"/>
              <a:ext cx="483348" cy="9157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3" idx="5"/>
              <a:endCxn id="17" idx="0"/>
            </p:cNvCxnSpPr>
            <p:nvPr/>
          </p:nvCxnSpPr>
          <p:spPr>
            <a:xfrm>
              <a:off x="4063856" y="3340115"/>
              <a:ext cx="546474" cy="907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034819" y="4140503"/>
            <a:ext cx="2375274" cy="1841308"/>
            <a:chOff x="2692256" y="2795521"/>
            <a:chExt cx="2375274" cy="1841308"/>
          </a:xfrm>
        </p:grpSpPr>
        <p:sp>
          <p:nvSpPr>
            <p:cNvPr id="24" name="Rectangle 23"/>
            <p:cNvSpPr/>
            <p:nvPr/>
          </p:nvSpPr>
          <p:spPr>
            <a:xfrm>
              <a:off x="2692256" y="4255829"/>
              <a:ext cx="9144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/>
                  </a:solidFill>
                </a:rPr>
                <a:t>c:12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53130" y="4247300"/>
              <a:ext cx="9144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b:13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543530" y="2795521"/>
              <a:ext cx="609600" cy="63803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b="1" dirty="0" smtClean="0">
                  <a:solidFill>
                    <a:schemeClr val="tx1"/>
                  </a:solidFill>
                </a:rPr>
                <a:t>25</a:t>
              </a:r>
              <a:endParaRPr lang="en-CA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/>
            <p:cNvCxnSpPr>
              <a:stCxn id="27" idx="3"/>
              <a:endCxn id="24" idx="0"/>
            </p:cNvCxnSpPr>
            <p:nvPr/>
          </p:nvCxnSpPr>
          <p:spPr>
            <a:xfrm flipH="1">
              <a:off x="3149456" y="3340115"/>
              <a:ext cx="483348" cy="9157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7" idx="5"/>
              <a:endCxn id="25" idx="0"/>
            </p:cNvCxnSpPr>
            <p:nvPr/>
          </p:nvCxnSpPr>
          <p:spPr>
            <a:xfrm>
              <a:off x="4063856" y="3340115"/>
              <a:ext cx="546474" cy="907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2648" y="4147151"/>
            <a:ext cx="2375274" cy="1841308"/>
            <a:chOff x="2692256" y="2795521"/>
            <a:chExt cx="2375274" cy="1841308"/>
          </a:xfrm>
        </p:grpSpPr>
        <p:sp>
          <p:nvSpPr>
            <p:cNvPr id="31" name="Rectangle 30"/>
            <p:cNvSpPr/>
            <p:nvPr/>
          </p:nvSpPr>
          <p:spPr>
            <a:xfrm>
              <a:off x="2692256" y="4255829"/>
              <a:ext cx="9144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f:5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153130" y="4247300"/>
              <a:ext cx="9144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e:9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543530" y="2795521"/>
              <a:ext cx="609600" cy="63803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b="1" dirty="0" smtClean="0">
                  <a:solidFill>
                    <a:schemeClr val="tx1"/>
                  </a:solidFill>
                </a:rPr>
                <a:t>14</a:t>
              </a:r>
              <a:endParaRPr lang="en-CA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/>
            <p:cNvCxnSpPr>
              <a:stCxn id="33" idx="3"/>
              <a:endCxn id="31" idx="0"/>
            </p:cNvCxnSpPr>
            <p:nvPr/>
          </p:nvCxnSpPr>
          <p:spPr>
            <a:xfrm flipH="1">
              <a:off x="3149456" y="3340115"/>
              <a:ext cx="483348" cy="9157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3" idx="5"/>
              <a:endCxn id="32" idx="0"/>
            </p:cNvCxnSpPr>
            <p:nvPr/>
          </p:nvCxnSpPr>
          <p:spPr>
            <a:xfrm>
              <a:off x="4063856" y="3340115"/>
              <a:ext cx="546474" cy="907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3094271" y="4210024"/>
            <a:ext cx="914400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d:16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565504" y="4269018"/>
            <a:ext cx="914400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a:45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12648" y="3810000"/>
            <a:ext cx="79979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20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of Huffman Code Steps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42786" y="3753879"/>
            <a:ext cx="2375274" cy="1841308"/>
            <a:chOff x="2692256" y="2795521"/>
            <a:chExt cx="2375274" cy="1841308"/>
          </a:xfrm>
        </p:grpSpPr>
        <p:sp>
          <p:nvSpPr>
            <p:cNvPr id="24" name="Rectangle 23"/>
            <p:cNvSpPr/>
            <p:nvPr/>
          </p:nvSpPr>
          <p:spPr>
            <a:xfrm>
              <a:off x="2692256" y="4255829"/>
              <a:ext cx="9144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/>
                  </a:solidFill>
                </a:rPr>
                <a:t>c:12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53130" y="4247300"/>
              <a:ext cx="9144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b:13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543530" y="2795521"/>
              <a:ext cx="609600" cy="63803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b="1" dirty="0" smtClean="0">
                  <a:solidFill>
                    <a:schemeClr val="tx1"/>
                  </a:solidFill>
                </a:rPr>
                <a:t>25</a:t>
              </a:r>
              <a:endParaRPr lang="en-CA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/>
            <p:cNvCxnSpPr>
              <a:stCxn id="27" idx="3"/>
              <a:endCxn id="24" idx="0"/>
            </p:cNvCxnSpPr>
            <p:nvPr/>
          </p:nvCxnSpPr>
          <p:spPr>
            <a:xfrm flipH="1">
              <a:off x="3149456" y="3340115"/>
              <a:ext cx="483348" cy="9157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7" idx="5"/>
              <a:endCxn id="25" idx="0"/>
            </p:cNvCxnSpPr>
            <p:nvPr/>
          </p:nvCxnSpPr>
          <p:spPr>
            <a:xfrm>
              <a:off x="4063856" y="3340115"/>
              <a:ext cx="546474" cy="907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7239000" y="3863675"/>
            <a:ext cx="914400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a:45</a:t>
            </a:r>
            <a:endParaRPr lang="en-CA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981856" y="3753879"/>
            <a:ext cx="3396023" cy="2951721"/>
            <a:chOff x="612648" y="3036738"/>
            <a:chExt cx="3396023" cy="2951721"/>
          </a:xfrm>
        </p:grpSpPr>
        <p:grpSp>
          <p:nvGrpSpPr>
            <p:cNvPr id="30" name="Group 29"/>
            <p:cNvGrpSpPr/>
            <p:nvPr/>
          </p:nvGrpSpPr>
          <p:grpSpPr>
            <a:xfrm>
              <a:off x="612648" y="4147151"/>
              <a:ext cx="2375274" cy="1841308"/>
              <a:chOff x="2692256" y="2795521"/>
              <a:chExt cx="2375274" cy="1841308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2692256" y="4255829"/>
                <a:ext cx="914400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>
                    <a:solidFill>
                      <a:schemeClr val="tx1"/>
                    </a:solidFill>
                  </a:rPr>
                  <a:t>f:5</a:t>
                </a:r>
                <a:endParaRPr lang="en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153130" y="4247300"/>
                <a:ext cx="914400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>
                    <a:solidFill>
                      <a:schemeClr val="tx1"/>
                    </a:solidFill>
                  </a:rPr>
                  <a:t>e:9</a:t>
                </a:r>
                <a:endParaRPr lang="en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543530" y="2795521"/>
                <a:ext cx="609600" cy="63803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600" b="1" dirty="0" smtClean="0">
                    <a:solidFill>
                      <a:schemeClr val="tx1"/>
                    </a:solidFill>
                  </a:rPr>
                  <a:t>14</a:t>
                </a:r>
                <a:endParaRPr lang="en-CA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Straight Connector 33"/>
              <p:cNvCxnSpPr>
                <a:stCxn id="33" idx="3"/>
                <a:endCxn id="31" idx="0"/>
              </p:cNvCxnSpPr>
              <p:nvPr/>
            </p:nvCxnSpPr>
            <p:spPr>
              <a:xfrm flipH="1">
                <a:off x="3149456" y="3340115"/>
                <a:ext cx="483348" cy="9157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33" idx="5"/>
                <a:endCxn id="32" idx="0"/>
              </p:cNvCxnSpPr>
              <p:nvPr/>
            </p:nvCxnSpPr>
            <p:spPr>
              <a:xfrm>
                <a:off x="4063856" y="3340115"/>
                <a:ext cx="546474" cy="9071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Rectangle 35"/>
            <p:cNvSpPr/>
            <p:nvPr/>
          </p:nvSpPr>
          <p:spPr>
            <a:xfrm>
              <a:off x="3094271" y="4210024"/>
              <a:ext cx="9144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d:16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2257485" y="3036738"/>
              <a:ext cx="609600" cy="63803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b="1" dirty="0" smtClean="0">
                  <a:solidFill>
                    <a:schemeClr val="tx1"/>
                  </a:solidFill>
                </a:rPr>
                <a:t>30</a:t>
              </a:r>
              <a:endParaRPr lang="en-CA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Straight Connector 3"/>
            <p:cNvCxnSpPr>
              <a:stCxn id="38" idx="5"/>
              <a:endCxn id="36" idx="0"/>
            </p:cNvCxnSpPr>
            <p:nvPr/>
          </p:nvCxnSpPr>
          <p:spPr>
            <a:xfrm>
              <a:off x="2777811" y="3581332"/>
              <a:ext cx="773660" cy="6286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38" idx="3"/>
              <a:endCxn id="33" idx="0"/>
            </p:cNvCxnSpPr>
            <p:nvPr/>
          </p:nvCxnSpPr>
          <p:spPr>
            <a:xfrm flipH="1">
              <a:off x="1768722" y="3581332"/>
              <a:ext cx="578037" cy="5658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492019" y="1604272"/>
            <a:ext cx="2375274" cy="1841308"/>
            <a:chOff x="2692256" y="2795521"/>
            <a:chExt cx="2375274" cy="1841308"/>
          </a:xfrm>
        </p:grpSpPr>
        <p:sp>
          <p:nvSpPr>
            <p:cNvPr id="40" name="Rectangle 39"/>
            <p:cNvSpPr/>
            <p:nvPr/>
          </p:nvSpPr>
          <p:spPr>
            <a:xfrm>
              <a:off x="2692256" y="4255829"/>
              <a:ext cx="9144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/>
                  </a:solidFill>
                </a:rPr>
                <a:t>c:12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153130" y="4247300"/>
              <a:ext cx="9144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b:13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543530" y="2795521"/>
              <a:ext cx="609600" cy="63803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b="1" dirty="0" smtClean="0">
                  <a:solidFill>
                    <a:schemeClr val="tx1"/>
                  </a:solidFill>
                </a:rPr>
                <a:t>25</a:t>
              </a:r>
              <a:endParaRPr lang="en-CA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/>
            <p:cNvCxnSpPr>
              <a:stCxn id="42" idx="3"/>
              <a:endCxn id="40" idx="0"/>
            </p:cNvCxnSpPr>
            <p:nvPr/>
          </p:nvCxnSpPr>
          <p:spPr>
            <a:xfrm flipH="1">
              <a:off x="3149456" y="3340115"/>
              <a:ext cx="483348" cy="9157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2" idx="5"/>
              <a:endCxn id="41" idx="0"/>
            </p:cNvCxnSpPr>
            <p:nvPr/>
          </p:nvCxnSpPr>
          <p:spPr>
            <a:xfrm>
              <a:off x="4063856" y="3340115"/>
              <a:ext cx="546474" cy="907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1069848" y="1610920"/>
            <a:ext cx="2375274" cy="1841308"/>
            <a:chOff x="2692256" y="2795521"/>
            <a:chExt cx="2375274" cy="1841308"/>
          </a:xfrm>
        </p:grpSpPr>
        <p:sp>
          <p:nvSpPr>
            <p:cNvPr id="46" name="Rectangle 45"/>
            <p:cNvSpPr/>
            <p:nvPr/>
          </p:nvSpPr>
          <p:spPr>
            <a:xfrm>
              <a:off x="2692256" y="4255829"/>
              <a:ext cx="9144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f:5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53130" y="4247300"/>
              <a:ext cx="9144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e:9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3543530" y="2795521"/>
              <a:ext cx="609600" cy="63803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b="1" dirty="0" smtClean="0">
                  <a:solidFill>
                    <a:schemeClr val="tx1"/>
                  </a:solidFill>
                </a:rPr>
                <a:t>14</a:t>
              </a:r>
              <a:endParaRPr lang="en-CA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Connector 48"/>
            <p:cNvCxnSpPr>
              <a:stCxn id="48" idx="3"/>
              <a:endCxn id="46" idx="0"/>
            </p:cNvCxnSpPr>
            <p:nvPr/>
          </p:nvCxnSpPr>
          <p:spPr>
            <a:xfrm flipH="1">
              <a:off x="3149456" y="3340115"/>
              <a:ext cx="483348" cy="9157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8" idx="5"/>
              <a:endCxn id="47" idx="0"/>
            </p:cNvCxnSpPr>
            <p:nvPr/>
          </p:nvCxnSpPr>
          <p:spPr>
            <a:xfrm>
              <a:off x="4063856" y="3340115"/>
              <a:ext cx="546474" cy="907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3551471" y="1673793"/>
            <a:ext cx="914400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d:16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022704" y="1732787"/>
            <a:ext cx="914400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a:45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612648" y="3701563"/>
            <a:ext cx="79979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86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of Huffman Code Steps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79644" y="1702530"/>
            <a:ext cx="5740355" cy="1794317"/>
            <a:chOff x="795186" y="1566604"/>
            <a:chExt cx="7510614" cy="2951721"/>
          </a:xfrm>
        </p:grpSpPr>
        <p:grpSp>
          <p:nvGrpSpPr>
            <p:cNvPr id="22" name="Group 21"/>
            <p:cNvGrpSpPr/>
            <p:nvPr/>
          </p:nvGrpSpPr>
          <p:grpSpPr>
            <a:xfrm>
              <a:off x="795186" y="1566604"/>
              <a:ext cx="2375274" cy="1841308"/>
              <a:chOff x="2692256" y="2795521"/>
              <a:chExt cx="2375274" cy="1841308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692256" y="4255829"/>
                <a:ext cx="914400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b="1" i="0" dirty="0">
                    <a:solidFill>
                      <a:schemeClr val="tx1"/>
                    </a:solidFill>
                  </a:rPr>
                  <a:t>c:12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153130" y="4247300"/>
                <a:ext cx="914400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b="1" i="0" dirty="0" smtClean="0">
                    <a:solidFill>
                      <a:schemeClr val="tx1"/>
                    </a:solidFill>
                  </a:rPr>
                  <a:t>b:13</a:t>
                </a:r>
                <a:endParaRPr lang="en-CA" sz="1400" b="1" i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543530" y="2795521"/>
                <a:ext cx="609600" cy="63803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50" b="1" i="0" dirty="0" smtClean="0">
                    <a:solidFill>
                      <a:schemeClr val="tx1"/>
                    </a:solidFill>
                  </a:rPr>
                  <a:t>25</a:t>
                </a:r>
                <a:endParaRPr lang="en-CA" sz="1050" b="1" i="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Straight Connector 27"/>
              <p:cNvCxnSpPr>
                <a:stCxn id="27" idx="3"/>
                <a:endCxn id="24" idx="0"/>
              </p:cNvCxnSpPr>
              <p:nvPr/>
            </p:nvCxnSpPr>
            <p:spPr>
              <a:xfrm flipH="1">
                <a:off x="3149456" y="3340115"/>
                <a:ext cx="483348" cy="9157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27" idx="5"/>
                <a:endCxn id="25" idx="0"/>
              </p:cNvCxnSpPr>
              <p:nvPr/>
            </p:nvCxnSpPr>
            <p:spPr>
              <a:xfrm>
                <a:off x="4063856" y="3340115"/>
                <a:ext cx="546474" cy="9071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>
            <a:xfrm>
              <a:off x="7391400" y="1676400"/>
              <a:ext cx="9144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b="1" i="0" dirty="0" smtClean="0">
                  <a:solidFill>
                    <a:schemeClr val="tx1"/>
                  </a:solidFill>
                </a:rPr>
                <a:t>a:45</a:t>
              </a:r>
              <a:endParaRPr lang="en-CA" sz="1400" b="1" i="0" dirty="0">
                <a:solidFill>
                  <a:schemeClr val="tx1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34256" y="1566604"/>
              <a:ext cx="3396023" cy="2951721"/>
              <a:chOff x="612648" y="3036738"/>
              <a:chExt cx="3396023" cy="2951721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612648" y="4147151"/>
                <a:ext cx="2375274" cy="1841308"/>
                <a:chOff x="2692256" y="2795521"/>
                <a:chExt cx="2375274" cy="1841308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2692256" y="4255829"/>
                  <a:ext cx="9144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400" b="1" i="0" dirty="0" smtClean="0">
                      <a:solidFill>
                        <a:schemeClr val="tx1"/>
                      </a:solidFill>
                    </a:rPr>
                    <a:t>f:5</a:t>
                  </a:r>
                  <a:endParaRPr lang="en-CA" sz="1400" b="1" i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4153130" y="4247300"/>
                  <a:ext cx="9144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400" b="1" i="0" dirty="0" smtClean="0">
                      <a:solidFill>
                        <a:schemeClr val="tx1"/>
                      </a:solidFill>
                    </a:rPr>
                    <a:t>e:9</a:t>
                  </a:r>
                  <a:endParaRPr lang="en-CA" sz="1400" b="1" i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3543530" y="2795521"/>
                  <a:ext cx="609600" cy="63803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050" b="1" i="0" dirty="0" smtClean="0">
                      <a:solidFill>
                        <a:schemeClr val="tx1"/>
                      </a:solidFill>
                    </a:rPr>
                    <a:t>14</a:t>
                  </a:r>
                  <a:endParaRPr lang="en-CA" sz="1050" b="1" i="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4" name="Straight Connector 33"/>
                <p:cNvCxnSpPr>
                  <a:stCxn id="33" idx="3"/>
                  <a:endCxn id="31" idx="0"/>
                </p:cNvCxnSpPr>
                <p:nvPr/>
              </p:nvCxnSpPr>
              <p:spPr>
                <a:xfrm flipH="1">
                  <a:off x="3149456" y="3340115"/>
                  <a:ext cx="483348" cy="9157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33" idx="5"/>
                  <a:endCxn id="32" idx="0"/>
                </p:cNvCxnSpPr>
                <p:nvPr/>
              </p:nvCxnSpPr>
              <p:spPr>
                <a:xfrm>
                  <a:off x="4063856" y="3340115"/>
                  <a:ext cx="546474" cy="90718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Rectangle 35"/>
              <p:cNvSpPr/>
              <p:nvPr/>
            </p:nvSpPr>
            <p:spPr>
              <a:xfrm>
                <a:off x="3094271" y="4210024"/>
                <a:ext cx="914400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b="1" i="0" dirty="0" smtClean="0">
                    <a:solidFill>
                      <a:schemeClr val="tx1"/>
                    </a:solidFill>
                  </a:rPr>
                  <a:t>d:16</a:t>
                </a:r>
                <a:endParaRPr lang="en-CA" sz="1400" b="1" i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257485" y="3036738"/>
                <a:ext cx="609600" cy="63803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50" b="1" i="0" dirty="0" smtClean="0">
                    <a:solidFill>
                      <a:schemeClr val="tx1"/>
                    </a:solidFill>
                  </a:rPr>
                  <a:t>30</a:t>
                </a:r>
                <a:endParaRPr lang="en-CA" sz="1050" b="1" i="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" name="Straight Connector 3"/>
              <p:cNvCxnSpPr>
                <a:stCxn id="38" idx="5"/>
                <a:endCxn id="36" idx="0"/>
              </p:cNvCxnSpPr>
              <p:nvPr/>
            </p:nvCxnSpPr>
            <p:spPr>
              <a:xfrm>
                <a:off x="2777811" y="3581332"/>
                <a:ext cx="773660" cy="6286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stCxn id="38" idx="3"/>
                <a:endCxn id="33" idx="0"/>
              </p:cNvCxnSpPr>
              <p:nvPr/>
            </p:nvCxnSpPr>
            <p:spPr>
              <a:xfrm flipH="1">
                <a:off x="1768722" y="3581332"/>
                <a:ext cx="578037" cy="5658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Group 69"/>
          <p:cNvGrpSpPr/>
          <p:nvPr/>
        </p:nvGrpSpPr>
        <p:grpSpPr>
          <a:xfrm>
            <a:off x="2000619" y="3798936"/>
            <a:ext cx="4771268" cy="2859413"/>
            <a:chOff x="795186" y="562481"/>
            <a:chExt cx="5735093" cy="3955844"/>
          </a:xfrm>
        </p:grpSpPr>
        <p:grpSp>
          <p:nvGrpSpPr>
            <p:cNvPr id="71" name="Group 70"/>
            <p:cNvGrpSpPr/>
            <p:nvPr/>
          </p:nvGrpSpPr>
          <p:grpSpPr>
            <a:xfrm>
              <a:off x="795186" y="1566604"/>
              <a:ext cx="2375274" cy="1841308"/>
              <a:chOff x="2692256" y="2795521"/>
              <a:chExt cx="2375274" cy="1841308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2692256" y="4255829"/>
                <a:ext cx="914400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600" dirty="0">
                    <a:solidFill>
                      <a:schemeClr val="tx1"/>
                    </a:solidFill>
                  </a:rPr>
                  <a:t>c:12</a:t>
                </a: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4153130" y="4247300"/>
                <a:ext cx="914400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600" dirty="0" smtClean="0">
                    <a:solidFill>
                      <a:schemeClr val="tx1"/>
                    </a:solidFill>
                  </a:rPr>
                  <a:t>b:13</a:t>
                </a:r>
                <a:endParaRPr lang="en-CA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3543530" y="2795521"/>
                <a:ext cx="609600" cy="63803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100" dirty="0" smtClean="0">
                    <a:solidFill>
                      <a:schemeClr val="tx1"/>
                    </a:solidFill>
                  </a:rPr>
                  <a:t>25</a:t>
                </a:r>
                <a:endParaRPr lang="en-CA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7" name="Straight Connector 86"/>
              <p:cNvCxnSpPr>
                <a:stCxn id="86" idx="3"/>
                <a:endCxn id="84" idx="0"/>
              </p:cNvCxnSpPr>
              <p:nvPr/>
            </p:nvCxnSpPr>
            <p:spPr>
              <a:xfrm flipH="1">
                <a:off x="3149456" y="3340115"/>
                <a:ext cx="483348" cy="9157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stCxn id="86" idx="5"/>
                <a:endCxn id="85" idx="0"/>
              </p:cNvCxnSpPr>
              <p:nvPr/>
            </p:nvCxnSpPr>
            <p:spPr>
              <a:xfrm>
                <a:off x="4063856" y="3340115"/>
                <a:ext cx="546474" cy="9071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Rectangle 71"/>
            <p:cNvSpPr/>
            <p:nvPr/>
          </p:nvSpPr>
          <p:spPr>
            <a:xfrm>
              <a:off x="821334" y="562481"/>
              <a:ext cx="9144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>
                  <a:solidFill>
                    <a:schemeClr val="tx1"/>
                  </a:solidFill>
                </a:rPr>
                <a:t>a:45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3134256" y="1566604"/>
              <a:ext cx="3396023" cy="2951721"/>
              <a:chOff x="612648" y="3036738"/>
              <a:chExt cx="3396023" cy="2951721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612648" y="4147151"/>
                <a:ext cx="2375274" cy="1841308"/>
                <a:chOff x="2692256" y="2795521"/>
                <a:chExt cx="2375274" cy="1841308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2692256" y="4255829"/>
                  <a:ext cx="9144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600" dirty="0" smtClean="0">
                      <a:solidFill>
                        <a:schemeClr val="tx1"/>
                      </a:solidFill>
                    </a:rPr>
                    <a:t>f:5</a:t>
                  </a:r>
                  <a:endParaRPr lang="en-CA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4153130" y="4247300"/>
                  <a:ext cx="9144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600" dirty="0" smtClean="0">
                      <a:solidFill>
                        <a:schemeClr val="tx1"/>
                      </a:solidFill>
                    </a:rPr>
                    <a:t>e:9</a:t>
                  </a:r>
                  <a:endParaRPr lang="en-CA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543530" y="2795521"/>
                  <a:ext cx="609600" cy="63803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100" dirty="0" smtClean="0">
                      <a:solidFill>
                        <a:schemeClr val="tx1"/>
                      </a:solidFill>
                    </a:rPr>
                    <a:t>14</a:t>
                  </a:r>
                  <a:endParaRPr lang="en-CA" sz="11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2" name="Straight Connector 81"/>
                <p:cNvCxnSpPr>
                  <a:stCxn id="81" idx="3"/>
                  <a:endCxn id="79" idx="0"/>
                </p:cNvCxnSpPr>
                <p:nvPr/>
              </p:nvCxnSpPr>
              <p:spPr>
                <a:xfrm flipH="1">
                  <a:off x="3149456" y="3340115"/>
                  <a:ext cx="483348" cy="9157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>
                  <a:stCxn id="81" idx="5"/>
                  <a:endCxn id="80" idx="0"/>
                </p:cNvCxnSpPr>
                <p:nvPr/>
              </p:nvCxnSpPr>
              <p:spPr>
                <a:xfrm>
                  <a:off x="4063856" y="3340115"/>
                  <a:ext cx="546474" cy="90718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" name="Rectangle 74"/>
              <p:cNvSpPr/>
              <p:nvPr/>
            </p:nvSpPr>
            <p:spPr>
              <a:xfrm>
                <a:off x="3094271" y="4210024"/>
                <a:ext cx="914400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600" dirty="0" smtClean="0">
                    <a:solidFill>
                      <a:schemeClr val="tx1"/>
                    </a:solidFill>
                  </a:rPr>
                  <a:t>d:16</a:t>
                </a:r>
                <a:endParaRPr lang="en-CA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257485" y="3036738"/>
                <a:ext cx="609600" cy="63803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100" dirty="0" smtClean="0">
                    <a:solidFill>
                      <a:schemeClr val="tx1"/>
                    </a:solidFill>
                  </a:rPr>
                  <a:t>30</a:t>
                </a:r>
                <a:endParaRPr lang="en-CA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7" name="Straight Connector 76"/>
              <p:cNvCxnSpPr>
                <a:stCxn id="76" idx="5"/>
                <a:endCxn id="75" idx="0"/>
              </p:cNvCxnSpPr>
              <p:nvPr/>
            </p:nvCxnSpPr>
            <p:spPr>
              <a:xfrm>
                <a:off x="2777811" y="3581332"/>
                <a:ext cx="773660" cy="6286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76" idx="3"/>
                <a:endCxn id="81" idx="0"/>
              </p:cNvCxnSpPr>
              <p:nvPr/>
            </p:nvCxnSpPr>
            <p:spPr>
              <a:xfrm flipH="1">
                <a:off x="1768722" y="3581332"/>
                <a:ext cx="578037" cy="5658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9" name="Oval 88"/>
          <p:cNvSpPr/>
          <p:nvPr/>
        </p:nvSpPr>
        <p:spPr>
          <a:xfrm>
            <a:off x="4061209" y="3780137"/>
            <a:ext cx="507152" cy="4611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 smtClean="0">
                <a:solidFill>
                  <a:schemeClr val="tx1"/>
                </a:solidFill>
              </a:rPr>
              <a:t>55</a:t>
            </a:r>
            <a:endParaRPr lang="en-CA" sz="11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89" idx="3"/>
            <a:endCxn id="86" idx="0"/>
          </p:cNvCxnSpPr>
          <p:nvPr/>
        </p:nvCxnSpPr>
        <p:spPr>
          <a:xfrm flipH="1">
            <a:off x="2962406" y="4173787"/>
            <a:ext cx="1173074" cy="35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9" idx="5"/>
            <a:endCxn id="76" idx="0"/>
          </p:cNvCxnSpPr>
          <p:nvPr/>
        </p:nvCxnSpPr>
        <p:spPr>
          <a:xfrm>
            <a:off x="4494090" y="4173787"/>
            <a:ext cx="1074487" cy="35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12648" y="3657600"/>
            <a:ext cx="79979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78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of Huffman Code Steps</a:t>
            </a:r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5886450" y="6553200"/>
            <a:ext cx="3257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source: 91.503 textbook </a:t>
            </a:r>
            <a:r>
              <a:rPr lang="en-US" sz="1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Cormen</a:t>
            </a:r>
            <a:r>
              <a:rPr lang="en-US" sz="1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, et al.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2133600" y="2743200"/>
            <a:ext cx="4771268" cy="2859413"/>
            <a:chOff x="795186" y="562481"/>
            <a:chExt cx="5735093" cy="3955844"/>
          </a:xfrm>
        </p:grpSpPr>
        <p:grpSp>
          <p:nvGrpSpPr>
            <p:cNvPr id="71" name="Group 70"/>
            <p:cNvGrpSpPr/>
            <p:nvPr/>
          </p:nvGrpSpPr>
          <p:grpSpPr>
            <a:xfrm>
              <a:off x="795186" y="1566604"/>
              <a:ext cx="2375274" cy="1841308"/>
              <a:chOff x="2692256" y="2795521"/>
              <a:chExt cx="2375274" cy="1841308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2692256" y="4255829"/>
                <a:ext cx="914400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600" dirty="0">
                    <a:solidFill>
                      <a:schemeClr val="tx1"/>
                    </a:solidFill>
                  </a:rPr>
                  <a:t>c:12</a:t>
                </a: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4153130" y="4247300"/>
                <a:ext cx="914400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600" dirty="0" smtClean="0">
                    <a:solidFill>
                      <a:schemeClr val="tx1"/>
                    </a:solidFill>
                  </a:rPr>
                  <a:t>b:13</a:t>
                </a:r>
                <a:endParaRPr lang="en-CA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3543530" y="2795521"/>
                <a:ext cx="609600" cy="63803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100" dirty="0" smtClean="0">
                    <a:solidFill>
                      <a:schemeClr val="tx1"/>
                    </a:solidFill>
                  </a:rPr>
                  <a:t>25</a:t>
                </a:r>
                <a:endParaRPr lang="en-CA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7" name="Straight Connector 86"/>
              <p:cNvCxnSpPr>
                <a:stCxn id="86" idx="3"/>
                <a:endCxn id="84" idx="0"/>
              </p:cNvCxnSpPr>
              <p:nvPr/>
            </p:nvCxnSpPr>
            <p:spPr>
              <a:xfrm flipH="1">
                <a:off x="3149456" y="3340115"/>
                <a:ext cx="483348" cy="9157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stCxn id="86" idx="5"/>
                <a:endCxn id="85" idx="0"/>
              </p:cNvCxnSpPr>
              <p:nvPr/>
            </p:nvCxnSpPr>
            <p:spPr>
              <a:xfrm>
                <a:off x="4063856" y="3340115"/>
                <a:ext cx="546474" cy="9071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Rectangle 71"/>
            <p:cNvSpPr/>
            <p:nvPr/>
          </p:nvSpPr>
          <p:spPr>
            <a:xfrm>
              <a:off x="821334" y="562481"/>
              <a:ext cx="9144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>
                  <a:solidFill>
                    <a:schemeClr val="tx1"/>
                  </a:solidFill>
                </a:rPr>
                <a:t>a:45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3134256" y="1566604"/>
              <a:ext cx="3396023" cy="2951721"/>
              <a:chOff x="612648" y="3036738"/>
              <a:chExt cx="3396023" cy="2951721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612648" y="4147151"/>
                <a:ext cx="2375274" cy="1841308"/>
                <a:chOff x="2692256" y="2795521"/>
                <a:chExt cx="2375274" cy="1841308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2692256" y="4255829"/>
                  <a:ext cx="9144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600" dirty="0" smtClean="0">
                      <a:solidFill>
                        <a:schemeClr val="tx1"/>
                      </a:solidFill>
                    </a:rPr>
                    <a:t>f:5</a:t>
                  </a:r>
                  <a:endParaRPr lang="en-CA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4153130" y="4247300"/>
                  <a:ext cx="9144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600" dirty="0" smtClean="0">
                      <a:solidFill>
                        <a:schemeClr val="tx1"/>
                      </a:solidFill>
                    </a:rPr>
                    <a:t>e:9</a:t>
                  </a:r>
                  <a:endParaRPr lang="en-CA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543530" y="2795521"/>
                  <a:ext cx="609600" cy="63803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100" dirty="0" smtClean="0">
                      <a:solidFill>
                        <a:schemeClr val="tx1"/>
                      </a:solidFill>
                    </a:rPr>
                    <a:t>14</a:t>
                  </a:r>
                  <a:endParaRPr lang="en-CA" sz="11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2" name="Straight Connector 81"/>
                <p:cNvCxnSpPr>
                  <a:stCxn id="81" idx="3"/>
                  <a:endCxn id="79" idx="0"/>
                </p:cNvCxnSpPr>
                <p:nvPr/>
              </p:nvCxnSpPr>
              <p:spPr>
                <a:xfrm flipH="1">
                  <a:off x="3149456" y="3340115"/>
                  <a:ext cx="483348" cy="9157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>
                  <a:stCxn id="81" idx="5"/>
                  <a:endCxn id="80" idx="0"/>
                </p:cNvCxnSpPr>
                <p:nvPr/>
              </p:nvCxnSpPr>
              <p:spPr>
                <a:xfrm>
                  <a:off x="4063856" y="3340115"/>
                  <a:ext cx="546474" cy="90718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" name="Rectangle 74"/>
              <p:cNvSpPr/>
              <p:nvPr/>
            </p:nvSpPr>
            <p:spPr>
              <a:xfrm>
                <a:off x="3094271" y="4210024"/>
                <a:ext cx="914400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600" dirty="0" smtClean="0">
                    <a:solidFill>
                      <a:schemeClr val="tx1"/>
                    </a:solidFill>
                  </a:rPr>
                  <a:t>d:16</a:t>
                </a:r>
                <a:endParaRPr lang="en-CA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257485" y="3036738"/>
                <a:ext cx="609600" cy="63803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100" dirty="0" smtClean="0">
                    <a:solidFill>
                      <a:schemeClr val="tx1"/>
                    </a:solidFill>
                  </a:rPr>
                  <a:t>30</a:t>
                </a:r>
                <a:endParaRPr lang="en-CA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7" name="Straight Connector 76"/>
              <p:cNvCxnSpPr>
                <a:stCxn id="76" idx="5"/>
                <a:endCxn id="75" idx="0"/>
              </p:cNvCxnSpPr>
              <p:nvPr/>
            </p:nvCxnSpPr>
            <p:spPr>
              <a:xfrm>
                <a:off x="2777811" y="3581332"/>
                <a:ext cx="773660" cy="6286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76" idx="3"/>
                <a:endCxn id="81" idx="0"/>
              </p:cNvCxnSpPr>
              <p:nvPr/>
            </p:nvCxnSpPr>
            <p:spPr>
              <a:xfrm flipH="1">
                <a:off x="1768722" y="3581332"/>
                <a:ext cx="578037" cy="5658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9" name="Oval 88"/>
          <p:cNvSpPr/>
          <p:nvPr/>
        </p:nvSpPr>
        <p:spPr>
          <a:xfrm>
            <a:off x="4194190" y="2724401"/>
            <a:ext cx="507152" cy="4611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 smtClean="0">
                <a:solidFill>
                  <a:schemeClr val="tx1"/>
                </a:solidFill>
              </a:rPr>
              <a:t>55</a:t>
            </a:r>
            <a:endParaRPr lang="en-CA" sz="11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89" idx="3"/>
            <a:endCxn id="86" idx="0"/>
          </p:cNvCxnSpPr>
          <p:nvPr/>
        </p:nvCxnSpPr>
        <p:spPr>
          <a:xfrm flipH="1">
            <a:off x="3095387" y="3118051"/>
            <a:ext cx="1173074" cy="35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9" idx="5"/>
            <a:endCxn id="76" idx="0"/>
          </p:cNvCxnSpPr>
          <p:nvPr/>
        </p:nvCxnSpPr>
        <p:spPr>
          <a:xfrm>
            <a:off x="4627071" y="3118051"/>
            <a:ext cx="1074487" cy="35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222175" y="1494043"/>
            <a:ext cx="580447" cy="543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 smtClean="0">
                <a:solidFill>
                  <a:schemeClr val="tx1"/>
                </a:solidFill>
              </a:rPr>
              <a:t>100</a:t>
            </a:r>
            <a:endParaRPr lang="en-CA" sz="11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51" idx="3"/>
            <a:endCxn id="72" idx="0"/>
          </p:cNvCxnSpPr>
          <p:nvPr/>
        </p:nvCxnSpPr>
        <p:spPr>
          <a:xfrm flipH="1">
            <a:off x="2535718" y="1958338"/>
            <a:ext cx="771461" cy="784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1" idx="5"/>
            <a:endCxn id="89" idx="0"/>
          </p:cNvCxnSpPr>
          <p:nvPr/>
        </p:nvCxnSpPr>
        <p:spPr>
          <a:xfrm>
            <a:off x="3717618" y="1958338"/>
            <a:ext cx="730148" cy="766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2274621" y="1926597"/>
            <a:ext cx="4230261" cy="3164094"/>
            <a:chOff x="2274621" y="1926597"/>
            <a:chExt cx="4230261" cy="3164094"/>
          </a:xfrm>
        </p:grpSpPr>
        <p:sp>
          <p:nvSpPr>
            <p:cNvPr id="16" name="TextBox 15"/>
            <p:cNvSpPr txBox="1"/>
            <p:nvPr/>
          </p:nvSpPr>
          <p:spPr>
            <a:xfrm>
              <a:off x="2601851" y="200613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0" dirty="0" smtClean="0"/>
                <a:t>0</a:t>
              </a:r>
              <a:endParaRPr lang="en-CA" i="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46435" y="2879184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i="0" dirty="0" smtClean="0"/>
                <a:t>0</a:t>
              </a:r>
              <a:endParaRPr lang="en-CA" i="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74621" y="3836326"/>
              <a:ext cx="4003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i="0" dirty="0" smtClean="0"/>
                <a:t>0</a:t>
              </a:r>
              <a:endParaRPr lang="en-CA" i="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908849" y="3699607"/>
              <a:ext cx="4003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i="0" dirty="0" smtClean="0"/>
                <a:t>0</a:t>
              </a:r>
              <a:endParaRPr lang="en-CA" i="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268132" y="4549065"/>
              <a:ext cx="4003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i="0" dirty="0" smtClean="0"/>
                <a:t>0</a:t>
              </a:r>
              <a:endParaRPr lang="en-CA" i="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02818" y="192659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0" dirty="0" smtClean="0">
                  <a:solidFill>
                    <a:srgbClr val="0000FF"/>
                  </a:solidFill>
                </a:rPr>
                <a:t>1</a:t>
              </a:r>
              <a:endParaRPr lang="en-CA" i="0" dirty="0">
                <a:solidFill>
                  <a:srgbClr val="0000FF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15192" y="277192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0" dirty="0" smtClean="0">
                  <a:solidFill>
                    <a:srgbClr val="0000FF"/>
                  </a:solidFill>
                </a:rPr>
                <a:t>1</a:t>
              </a:r>
              <a:endParaRPr lang="en-CA" i="0" dirty="0">
                <a:solidFill>
                  <a:srgbClr val="0000FF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148694" y="365861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0" dirty="0" smtClean="0">
                  <a:solidFill>
                    <a:srgbClr val="0000FF"/>
                  </a:solidFill>
                </a:rPr>
                <a:t>1</a:t>
              </a:r>
              <a:endParaRPr lang="en-CA" i="0" dirty="0">
                <a:solidFill>
                  <a:srgbClr val="0000FF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507920" y="462902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0" dirty="0" smtClean="0">
                  <a:solidFill>
                    <a:srgbClr val="0000FF"/>
                  </a:solidFill>
                </a:rPr>
                <a:t>1</a:t>
              </a:r>
              <a:endParaRPr lang="en-CA" i="0" dirty="0">
                <a:solidFill>
                  <a:srgbClr val="0000FF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583378" y="378189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0" dirty="0" smtClean="0">
                  <a:solidFill>
                    <a:srgbClr val="0000FF"/>
                  </a:solidFill>
                </a:rPr>
                <a:t>1</a:t>
              </a:r>
              <a:endParaRPr lang="en-CA" i="0" dirty="0">
                <a:solidFill>
                  <a:srgbClr val="0000FF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478466" y="1631918"/>
            <a:ext cx="1223027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i="0" dirty="0"/>
              <a:t>a</a:t>
            </a:r>
            <a:r>
              <a:rPr lang="en-CA" i="0" dirty="0" smtClean="0"/>
              <a:t>: 0</a:t>
            </a:r>
          </a:p>
          <a:p>
            <a:r>
              <a:rPr lang="en-CA" i="0" dirty="0" smtClean="0"/>
              <a:t>b: 101</a:t>
            </a:r>
          </a:p>
          <a:p>
            <a:r>
              <a:rPr lang="en-CA" i="0" dirty="0" smtClean="0"/>
              <a:t>c: 100</a:t>
            </a:r>
          </a:p>
          <a:p>
            <a:r>
              <a:rPr lang="en-CA" i="0" dirty="0" smtClean="0"/>
              <a:t>d: 111</a:t>
            </a:r>
          </a:p>
          <a:p>
            <a:r>
              <a:rPr lang="en-CA" i="0" dirty="0" smtClean="0"/>
              <a:t>e: 1101</a:t>
            </a:r>
          </a:p>
          <a:p>
            <a:r>
              <a:rPr lang="en-CA" i="0" dirty="0" smtClean="0"/>
              <a:t>f: 1100</a:t>
            </a:r>
            <a:endParaRPr lang="en-CA" i="0" dirty="0"/>
          </a:p>
        </p:txBody>
      </p:sp>
    </p:spTree>
    <p:extLst>
      <p:ext uri="{BB962C8B-B14F-4D97-AF65-F5344CB8AC3E}">
        <p14:creationId xmlns:p14="http://schemas.microsoft.com/office/powerpoint/2010/main" val="402615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CA" smtClean="0">
                <a:ea typeface="ＭＳ Ｐゴシック" panose="020B0600070205080204" pitchFamily="34" charset="-128"/>
              </a:rPr>
              <a:t>Reference	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CA" sz="2400" dirty="0" smtClean="0">
                <a:solidFill>
                  <a:srgbClr val="C00000"/>
                </a:solidFill>
                <a:latin typeface="Perpetua" panose="02020502060401020303" pitchFamily="18" charset="0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Algorithm Design: Foundations, Analysis, and Internet Examples</a:t>
            </a:r>
            <a:r>
              <a:rPr lang="en-CA" sz="2400" dirty="0" smtClean="0">
                <a:latin typeface="Perpetua" panose="02020502060401020303" pitchFamily="18" charset="0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. Michael T. Goodrich and Roberto </a:t>
            </a:r>
            <a:r>
              <a:rPr lang="en-CA" sz="2400" dirty="0" err="1" smtClean="0">
                <a:latin typeface="Perpetua" panose="02020502060401020303" pitchFamily="18" charset="0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Tamassia</a:t>
            </a:r>
            <a:r>
              <a:rPr lang="en-CA" sz="2400" dirty="0" smtClean="0">
                <a:latin typeface="Perpetua" panose="02020502060401020303" pitchFamily="18" charset="0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. John Wiley &amp; Sons.</a:t>
            </a:r>
          </a:p>
          <a:p>
            <a:r>
              <a:rPr lang="en-CA" sz="2400" dirty="0" smtClean="0">
                <a:solidFill>
                  <a:srgbClr val="C00000"/>
                </a:solidFill>
                <a:latin typeface="Perpetua" panose="02020502060401020303" pitchFamily="18" charset="0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Introduction to Algorithms. </a:t>
            </a:r>
            <a:r>
              <a:rPr lang="en-CA" sz="2400" dirty="0" smtClean="0">
                <a:latin typeface="Perpetua" panose="02020502060401020303" pitchFamily="18" charset="0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Thomas H. </a:t>
            </a:r>
            <a:r>
              <a:rPr lang="en-CA" sz="2400" dirty="0" err="1" smtClean="0">
                <a:latin typeface="Perpetua" panose="02020502060401020303" pitchFamily="18" charset="0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Cormen</a:t>
            </a:r>
            <a:r>
              <a:rPr lang="en-CA" sz="2400" dirty="0" smtClean="0">
                <a:latin typeface="Perpetua" panose="02020502060401020303" pitchFamily="18" charset="0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, Charles E. </a:t>
            </a:r>
            <a:r>
              <a:rPr lang="en-CA" sz="2400" dirty="0" err="1" smtClean="0">
                <a:latin typeface="Perpetua" panose="02020502060401020303" pitchFamily="18" charset="0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Leiserson</a:t>
            </a:r>
            <a:r>
              <a:rPr lang="en-CA" sz="2400" dirty="0" smtClean="0">
                <a:latin typeface="Perpetua" panose="02020502060401020303" pitchFamily="18" charset="0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, Ronald L. </a:t>
            </a:r>
            <a:r>
              <a:rPr lang="en-CA" sz="2400" dirty="0" err="1" smtClean="0">
                <a:latin typeface="Perpetua" panose="02020502060401020303" pitchFamily="18" charset="0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Rivest</a:t>
            </a:r>
            <a:r>
              <a:rPr lang="en-CA" sz="2400" dirty="0" smtClean="0">
                <a:latin typeface="Perpetua" panose="02020502060401020303" pitchFamily="18" charset="0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, Clifford Stein.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CA" sz="5400" smtClean="0"/>
          </a:p>
          <a:p>
            <a:pPr marL="0" indent="0" algn="ctr">
              <a:buNone/>
            </a:pPr>
            <a:r>
              <a:rPr lang="en-CA" sz="5400" smtClean="0"/>
              <a:t>Thank </a:t>
            </a:r>
            <a:r>
              <a:rPr lang="en-CA" sz="5400" dirty="0" smtClean="0"/>
              <a:t>you!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242882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and Reading</a:t>
            </a:r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3048000"/>
            <a:ext cx="8229600" cy="2667000"/>
          </a:xfrm>
        </p:spPr>
        <p:txBody>
          <a:bodyPr/>
          <a:lstStyle/>
          <a:p>
            <a:r>
              <a:rPr lang="en-US" sz="2800" dirty="0"/>
              <a:t>The Greedy Method Technique (</a:t>
            </a:r>
            <a:r>
              <a:rPr lang="en-US" sz="2800" dirty="0">
                <a:cs typeface="Tahoma" panose="020B0604030504040204" pitchFamily="34" charset="0"/>
              </a:rPr>
              <a:t>§5.1</a:t>
            </a:r>
            <a:r>
              <a:rPr lang="en-US" sz="2800" dirty="0"/>
              <a:t>)</a:t>
            </a:r>
          </a:p>
          <a:p>
            <a:r>
              <a:rPr lang="en-US" sz="2800" dirty="0"/>
              <a:t>Fractional Knapsack Problem (</a:t>
            </a:r>
            <a:r>
              <a:rPr lang="en-US" sz="2800" dirty="0">
                <a:cs typeface="Tahoma" panose="020B0604030504040204" pitchFamily="34" charset="0"/>
              </a:rPr>
              <a:t>§5.1.1</a:t>
            </a:r>
            <a:r>
              <a:rPr lang="en-US" sz="2800" dirty="0"/>
              <a:t>)</a:t>
            </a:r>
          </a:p>
          <a:p>
            <a:r>
              <a:rPr lang="en-US" sz="2800" dirty="0"/>
              <a:t>Task Scheduling (</a:t>
            </a:r>
            <a:r>
              <a:rPr lang="en-US" sz="2800" dirty="0">
                <a:cs typeface="Tahoma" panose="020B0604030504040204" pitchFamily="34" charset="0"/>
              </a:rPr>
              <a:t>§5.1.2</a:t>
            </a:r>
            <a:r>
              <a:rPr lang="en-US" sz="2800" dirty="0"/>
              <a:t>)</a:t>
            </a:r>
          </a:p>
          <a:p>
            <a:r>
              <a:rPr lang="en-US" sz="2800" dirty="0"/>
              <a:t>Minimum Spanning Trees (</a:t>
            </a:r>
            <a:r>
              <a:rPr lang="en-US" sz="2800" dirty="0">
                <a:cs typeface="Tahoma" panose="020B0604030504040204" pitchFamily="34" charset="0"/>
              </a:rPr>
              <a:t>§7.3</a:t>
            </a:r>
            <a:r>
              <a:rPr lang="en-US" sz="2800" dirty="0"/>
              <a:t>) [future lecture</a:t>
            </a:r>
            <a:r>
              <a:rPr lang="en-US" sz="2800" dirty="0" smtClean="0"/>
              <a:t>]</a:t>
            </a:r>
          </a:p>
          <a:p>
            <a:r>
              <a:rPr lang="en-US" dirty="0" smtClean="0"/>
              <a:t>Huffman Coding (</a:t>
            </a:r>
            <a:r>
              <a:rPr lang="en-US" dirty="0" err="1" smtClean="0"/>
              <a:t>Cormen</a:t>
            </a:r>
            <a:r>
              <a:rPr lang="en-US" dirty="0" smtClean="0"/>
              <a:t>)</a:t>
            </a:r>
            <a:endParaRPr lang="en-US" sz="2800" dirty="0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565193"/>
              </p:ext>
            </p:extLst>
          </p:nvPr>
        </p:nvGraphicFramePr>
        <p:xfrm>
          <a:off x="6356143" y="336076"/>
          <a:ext cx="2390775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1" name="Clip" r:id="rId3" imgW="1691640" imgH="1832400" progId="MS_ClipArt_Gallery.5">
                  <p:embed/>
                </p:oleObj>
              </mc:Choice>
              <mc:Fallback>
                <p:oleObj name="Clip" r:id="rId3" imgW="1691640" imgH="183240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143" y="336076"/>
                        <a:ext cx="2390775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079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324600" cy="1143000"/>
          </a:xfrm>
        </p:spPr>
        <p:txBody>
          <a:bodyPr/>
          <a:lstStyle/>
          <a:p>
            <a:r>
              <a:rPr lang="en-US" dirty="0"/>
              <a:t>The Greedy Method Technique</a:t>
            </a:r>
          </a:p>
        </p:txBody>
      </p:sp>
      <p:sp>
        <p:nvSpPr>
          <p:cNvPr id="145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8534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  <a:latin typeface="Perpetua" panose="02020502060401020303" pitchFamily="18" charset="0"/>
              </a:rPr>
              <a:t>The greedy method </a:t>
            </a:r>
            <a:r>
              <a:rPr lang="en-US" sz="2800" dirty="0">
                <a:latin typeface="Perpetua" panose="02020502060401020303" pitchFamily="18" charset="0"/>
              </a:rPr>
              <a:t>is a general algorithm design paradigm, built on the following elements: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  <a:latin typeface="Perpetua" panose="02020502060401020303" pitchFamily="18" charset="0"/>
              </a:rPr>
              <a:t>configurations</a:t>
            </a:r>
            <a:r>
              <a:rPr lang="en-US" sz="2400" dirty="0">
                <a:latin typeface="Perpetua" panose="02020502060401020303" pitchFamily="18" charset="0"/>
              </a:rPr>
              <a:t>: </a:t>
            </a:r>
            <a:r>
              <a:rPr lang="en-US" dirty="0" smtClean="0">
                <a:latin typeface="Perpetua" panose="02020502060401020303" pitchFamily="18" charset="0"/>
              </a:rPr>
              <a:t>Searching through a set of configurations to find one that optimizes objective function</a:t>
            </a:r>
            <a:endParaRPr lang="en-US" sz="2000" dirty="0">
              <a:latin typeface="Perpetua" panose="02020502060401020303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  <a:latin typeface="Perpetua" panose="02020502060401020303" pitchFamily="18" charset="0"/>
              </a:rPr>
              <a:t>objective function: </a:t>
            </a:r>
            <a:r>
              <a:rPr lang="en-US" sz="2400" dirty="0">
                <a:latin typeface="Perpetua" panose="02020502060401020303" pitchFamily="18" charset="0"/>
              </a:rPr>
              <a:t>a score assigned to configurations, which we want to either maximize or minimize</a:t>
            </a:r>
          </a:p>
          <a:p>
            <a:pPr>
              <a:lnSpc>
                <a:spcPct val="90000"/>
              </a:lnSpc>
            </a:pPr>
            <a:endParaRPr lang="en-US" sz="2800" dirty="0" smtClean="0">
              <a:latin typeface="Perpetua" panose="02020502060401020303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Perpetua" panose="02020502060401020303" pitchFamily="18" charset="0"/>
              </a:rPr>
              <a:t>It </a:t>
            </a:r>
            <a:r>
              <a:rPr lang="en-US" sz="2800" dirty="0">
                <a:latin typeface="Perpetua" panose="02020502060401020303" pitchFamily="18" charset="0"/>
              </a:rPr>
              <a:t>works best when applied to problems with the </a:t>
            </a:r>
            <a:r>
              <a:rPr lang="en-US" sz="2400" dirty="0">
                <a:solidFill>
                  <a:srgbClr val="C00000"/>
                </a:solidFill>
                <a:latin typeface="Perpetua" panose="02020502060401020303" pitchFamily="18" charset="0"/>
                <a:cs typeface="+mn-cs"/>
              </a:rPr>
              <a:t>greedy-choice</a:t>
            </a:r>
            <a:r>
              <a:rPr lang="en-US" sz="2800" dirty="0">
                <a:latin typeface="Perpetua" panose="02020502060401020303" pitchFamily="18" charset="0"/>
              </a:rPr>
              <a:t> property: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Perpetua" panose="02020502060401020303" pitchFamily="18" charset="0"/>
              </a:rPr>
              <a:t>a globally-optimal solution can always be found by a series of local improvements from a starting configuration.</a:t>
            </a:r>
            <a:endParaRPr lang="en-US" sz="2400" i="1" dirty="0">
              <a:latin typeface="Perpetua" panose="02020502060401020303" pitchFamily="18" charset="0"/>
            </a:endParaRPr>
          </a:p>
        </p:txBody>
      </p:sp>
      <p:graphicFrame>
        <p:nvGraphicFramePr>
          <p:cNvPr id="1454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627459"/>
              </p:ext>
            </p:extLst>
          </p:nvPr>
        </p:nvGraphicFramePr>
        <p:xfrm>
          <a:off x="7659467" y="0"/>
          <a:ext cx="1484533" cy="1090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" name="Clip" r:id="rId3" imgW="4582440" imgH="3363120" progId="MS_ClipArt_Gallery.5">
                  <p:embed/>
                </p:oleObj>
              </mc:Choice>
              <mc:Fallback>
                <p:oleObj name="Clip" r:id="rId3" imgW="4582440" imgH="336312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9467" y="0"/>
                        <a:ext cx="1484533" cy="1090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145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Greedy Algorithms - Examples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Perpetua" panose="02020502060401020303" pitchFamily="18" charset="0"/>
              </a:rPr>
              <a:t>Fractional </a:t>
            </a:r>
            <a:r>
              <a:rPr lang="en-US" dirty="0" smtClean="0">
                <a:latin typeface="Perpetua" panose="02020502060401020303" pitchFamily="18" charset="0"/>
              </a:rPr>
              <a:t>Knapsack </a:t>
            </a:r>
            <a:r>
              <a:rPr lang="en-US" dirty="0">
                <a:latin typeface="Perpetua" panose="02020502060401020303" pitchFamily="18" charset="0"/>
              </a:rPr>
              <a:t>algorithm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Perpetua" panose="02020502060401020303" pitchFamily="18" charset="0"/>
              </a:rPr>
              <a:t>Huffman codes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Perpetua" panose="02020502060401020303" pitchFamily="18" charset="0"/>
              </a:rPr>
              <a:t>MST algorithm (</a:t>
            </a:r>
            <a:r>
              <a:rPr lang="en-US" dirty="0" err="1">
                <a:latin typeface="Perpetua" panose="02020502060401020303" pitchFamily="18" charset="0"/>
              </a:rPr>
              <a:t>Kruskal's</a:t>
            </a:r>
            <a:r>
              <a:rPr lang="en-US" dirty="0">
                <a:latin typeface="Perpetua" panose="02020502060401020303" pitchFamily="18" charset="0"/>
              </a:rPr>
              <a:t> 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Perpetua" panose="02020502060401020303" pitchFamily="18" charset="0"/>
              </a:rPr>
              <a:t>MST algorithm (Prim's 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Perpetua" panose="02020502060401020303" pitchFamily="18" charset="0"/>
              </a:rPr>
              <a:t>Single Source Shortest Path algorithm (</a:t>
            </a:r>
            <a:r>
              <a:rPr lang="en-US" dirty="0" err="1">
                <a:latin typeface="Perpetua" panose="02020502060401020303" pitchFamily="18" charset="0"/>
              </a:rPr>
              <a:t>Dijkstra's</a:t>
            </a:r>
            <a:r>
              <a:rPr lang="en-US" dirty="0">
                <a:latin typeface="Perpetua" panose="02020502060401020303" pitchFamily="18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23927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r>
              <a:rPr lang="en-US"/>
              <a:t>The Fractional Knapsack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771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1634647"/>
                <a:ext cx="8229600" cy="45720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Perpetua" panose="02020502060401020303" pitchFamily="18" charset="0"/>
                  </a:rPr>
                  <a:t>Given: </a:t>
                </a:r>
                <a:r>
                  <a:rPr lang="en-US" sz="2400" dirty="0">
                    <a:latin typeface="Perpetua" panose="02020502060401020303" pitchFamily="18" charset="0"/>
                  </a:rPr>
                  <a:t>A set S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Perpetua" panose="02020502060401020303" pitchFamily="18" charset="0"/>
                  </a:rPr>
                  <a:t> items, with each item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Perpetua" panose="02020502060401020303" pitchFamily="18" charset="0"/>
                  </a:rPr>
                  <a:t> having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Perpetua" panose="02020502060401020303" pitchFamily="18" charset="0"/>
                  </a:rPr>
                  <a:t> - a positive benefit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baseline="-25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Perpetua" panose="02020502060401020303" pitchFamily="18" charset="0"/>
                  </a:rPr>
                  <a:t> - a positive weight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Perpetua" panose="02020502060401020303" pitchFamily="18" charset="0"/>
                  </a:rPr>
                  <a:t>Goal: </a:t>
                </a:r>
                <a:r>
                  <a:rPr lang="en-US" sz="2400" dirty="0">
                    <a:latin typeface="Perpetua" panose="02020502060401020303" pitchFamily="18" charset="0"/>
                  </a:rPr>
                  <a:t>Choose items with maximum total benefit but with weight at most W.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latin typeface="Perpetua" panose="02020502060401020303" pitchFamily="18" charset="0"/>
                  </a:rPr>
                  <a:t>If we are allowed to take fractional amounts, then this is the </a:t>
                </a:r>
                <a:r>
                  <a:rPr lang="en-US" sz="2400" dirty="0">
                    <a:solidFill>
                      <a:srgbClr val="0000FF"/>
                    </a:solidFill>
                    <a:latin typeface="Perpetua" panose="02020502060401020303" pitchFamily="18" charset="0"/>
                  </a:rPr>
                  <a:t>fractional knapsack problem</a:t>
                </a:r>
                <a:r>
                  <a:rPr lang="en-US" sz="2400" dirty="0">
                    <a:latin typeface="Perpetua" panose="02020502060401020303" pitchFamily="18" charset="0"/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latin typeface="Perpetua" panose="02020502060401020303" pitchFamily="18" charset="0"/>
                  </a:rPr>
                  <a:t>In this case, we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Perpetua" panose="02020502060401020303" pitchFamily="18" charset="0"/>
                  </a:rPr>
                  <a:t>denote the amount we take of item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latin typeface="Perpetua" panose="02020502060401020303" pitchFamily="18" charset="0"/>
                </a:endParaRPr>
              </a:p>
              <a:p>
                <a:pPr lvl="1">
                  <a:lnSpc>
                    <a:spcPct val="90000"/>
                  </a:lnSpc>
                </a:pPr>
                <a:endParaRPr lang="en-US" sz="2000" dirty="0">
                  <a:latin typeface="Perpetua" panose="02020502060401020303" pitchFamily="18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latin typeface="Perpetua" panose="02020502060401020303" pitchFamily="18" charset="0"/>
                  </a:rPr>
                  <a:t>Objective: maximize</a:t>
                </a:r>
              </a:p>
              <a:p>
                <a:pPr lvl="1">
                  <a:lnSpc>
                    <a:spcPct val="90000"/>
                  </a:lnSpc>
                </a:pPr>
                <a:endParaRPr lang="en-US" sz="2000" dirty="0">
                  <a:latin typeface="Perpetua" panose="02020502060401020303" pitchFamily="18" charset="0"/>
                </a:endParaRPr>
              </a:p>
              <a:p>
                <a:pPr lvl="1">
                  <a:lnSpc>
                    <a:spcPct val="90000"/>
                  </a:lnSpc>
                </a:pPr>
                <a:endParaRPr lang="en-US" sz="2000" dirty="0">
                  <a:latin typeface="Perpetua" panose="02020502060401020303" pitchFamily="18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latin typeface="Perpetua" panose="02020502060401020303" pitchFamily="18" charset="0"/>
                  </a:rPr>
                  <a:t>Constraint</a:t>
                </a:r>
                <a:r>
                  <a:rPr lang="en-US" sz="2000" dirty="0">
                    <a:latin typeface="Perpetua" panose="02020502060401020303" pitchFamily="18" charset="0"/>
                  </a:rPr>
                  <a:t>:</a:t>
                </a:r>
                <a:endParaRPr lang="en-US" sz="2000" dirty="0">
                  <a:solidFill>
                    <a:schemeClr val="tx2"/>
                  </a:solidFill>
                  <a:latin typeface="Perpetua" panose="02020502060401020303" pitchFamily="18" charset="0"/>
                </a:endParaRPr>
              </a:p>
            </p:txBody>
          </p:sp>
        </mc:Choice>
        <mc:Fallback xmlns="">
          <p:sp>
            <p:nvSpPr>
              <p:cNvPr id="160771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634647"/>
                <a:ext cx="8229600" cy="4572000"/>
              </a:xfrm>
              <a:blipFill rotWithShape="0">
                <a:blip r:embed="rId3"/>
                <a:stretch>
                  <a:fillRect l="-148" t="-1467" r="-593" b="-101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0773" name="Object 5"/>
          <p:cNvGraphicFramePr>
            <a:graphicFrameLocks noChangeAspect="1"/>
          </p:cNvGraphicFramePr>
          <p:nvPr/>
        </p:nvGraphicFramePr>
        <p:xfrm>
          <a:off x="7526338" y="152400"/>
          <a:ext cx="1328737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0" name="Clip" r:id="rId4" imgW="2225520" imgH="2682720" progId="MS_ClipArt_Gallery.5">
                  <p:embed/>
                </p:oleObj>
              </mc:Choice>
              <mc:Fallback>
                <p:oleObj name="Clip" r:id="rId4" imgW="2225520" imgH="268272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6338" y="152400"/>
                        <a:ext cx="1328737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005280"/>
              </p:ext>
            </p:extLst>
          </p:nvPr>
        </p:nvGraphicFramePr>
        <p:xfrm>
          <a:off x="3748881" y="4829175"/>
          <a:ext cx="195103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1" name="Equation" r:id="rId6" imgW="787320" imgH="342720" progId="Equation.3">
                  <p:embed/>
                </p:oleObj>
              </mc:Choice>
              <mc:Fallback>
                <p:oleObj name="Equation" r:id="rId6" imgW="7873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881" y="4829175"/>
                        <a:ext cx="1951038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260781"/>
              </p:ext>
            </p:extLst>
          </p:nvPr>
        </p:nvGraphicFramePr>
        <p:xfrm>
          <a:off x="2667000" y="5971219"/>
          <a:ext cx="15748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2" name="Equation" r:id="rId8" imgW="634680" imgH="342720" progId="Equation.3">
                  <p:embed/>
                </p:oleObj>
              </mc:Choice>
              <mc:Fallback>
                <p:oleObj name="Equation" r:id="rId8" imgW="6346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971219"/>
                        <a:ext cx="15748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489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7526338" y="152400"/>
          <a:ext cx="1328737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6" name="Clip" r:id="rId3" imgW="2225520" imgH="2682720" progId="MS_ClipArt_Gallery.5">
                  <p:embed/>
                </p:oleObj>
              </mc:Choice>
              <mc:Fallback>
                <p:oleObj name="Clip" r:id="rId3" imgW="2225520" imgH="268272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6338" y="152400"/>
                        <a:ext cx="1328737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686184" y="2057400"/>
            <a:ext cx="7924032" cy="3264932"/>
            <a:chOff x="515938" y="3276600"/>
            <a:chExt cx="7924032" cy="3264932"/>
          </a:xfrm>
        </p:grpSpPr>
        <p:pic>
          <p:nvPicPr>
            <p:cNvPr id="168966" name="Picture 6" descr="HH01008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5788" y="4217988"/>
              <a:ext cx="495300" cy="887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967" name="Picture 7" descr="HH01008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375" y="3836988"/>
              <a:ext cx="708025" cy="1268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968" name="Picture 8" descr="HH01008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025" y="4522788"/>
              <a:ext cx="325438" cy="582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969" name="Picture 9" descr="HH01008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0650" y="4038600"/>
              <a:ext cx="595313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970" name="Picture 10" descr="HH01008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500" y="4572000"/>
              <a:ext cx="282575" cy="506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8971" name="Text Box 11"/>
            <p:cNvSpPr txBox="1">
              <a:spLocks noChangeArrowheads="1"/>
            </p:cNvSpPr>
            <p:nvPr/>
          </p:nvSpPr>
          <p:spPr bwMode="auto">
            <a:xfrm>
              <a:off x="515938" y="5105400"/>
              <a:ext cx="107099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0">
                  <a:latin typeface="Perpetua" panose="02020502060401020303" pitchFamily="18" charset="0"/>
                </a:rPr>
                <a:t>Weight:</a:t>
              </a:r>
            </a:p>
          </p:txBody>
        </p:sp>
        <p:sp>
          <p:nvSpPr>
            <p:cNvPr id="168972" name="Text Box 12"/>
            <p:cNvSpPr txBox="1">
              <a:spLocks noChangeArrowheads="1"/>
            </p:cNvSpPr>
            <p:nvPr/>
          </p:nvSpPr>
          <p:spPr bwMode="auto">
            <a:xfrm>
              <a:off x="533400" y="5486400"/>
              <a:ext cx="11015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0">
                  <a:latin typeface="Perpetua" panose="02020502060401020303" pitchFamily="18" charset="0"/>
                </a:rPr>
                <a:t>Benefit:</a:t>
              </a:r>
            </a:p>
          </p:txBody>
        </p:sp>
        <p:sp>
          <p:nvSpPr>
            <p:cNvPr id="168973" name="Text Box 13"/>
            <p:cNvSpPr txBox="1">
              <a:spLocks noChangeArrowheads="1"/>
            </p:cNvSpPr>
            <p:nvPr/>
          </p:nvSpPr>
          <p:spPr bwMode="auto">
            <a:xfrm>
              <a:off x="1954213" y="4724400"/>
              <a:ext cx="26642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i="0">
                  <a:solidFill>
                    <a:srgbClr val="000000"/>
                  </a:solidFill>
                  <a:latin typeface="Perpetua" panose="02020502060401020303" pitchFamily="18" charset="0"/>
                </a:rPr>
                <a:t>1</a:t>
              </a:r>
            </a:p>
          </p:txBody>
        </p:sp>
        <p:sp>
          <p:nvSpPr>
            <p:cNvPr id="168974" name="Text Box 14"/>
            <p:cNvSpPr txBox="1">
              <a:spLocks noChangeArrowheads="1"/>
            </p:cNvSpPr>
            <p:nvPr/>
          </p:nvSpPr>
          <p:spPr bwMode="auto">
            <a:xfrm>
              <a:off x="2697163" y="4724400"/>
              <a:ext cx="26642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i="0">
                  <a:solidFill>
                    <a:srgbClr val="000000"/>
                  </a:solidFill>
                  <a:latin typeface="Perpetua" panose="02020502060401020303" pitchFamily="18" charset="0"/>
                </a:rPr>
                <a:t>2</a:t>
              </a:r>
            </a:p>
          </p:txBody>
        </p:sp>
        <p:sp>
          <p:nvSpPr>
            <p:cNvPr id="168975" name="Text Box 15"/>
            <p:cNvSpPr txBox="1">
              <a:spLocks noChangeArrowheads="1"/>
            </p:cNvSpPr>
            <p:nvPr/>
          </p:nvSpPr>
          <p:spPr bwMode="auto">
            <a:xfrm>
              <a:off x="3387725" y="4724400"/>
              <a:ext cx="26642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i="0">
                  <a:solidFill>
                    <a:srgbClr val="000000"/>
                  </a:solidFill>
                  <a:latin typeface="Perpetua" panose="02020502060401020303" pitchFamily="18" charset="0"/>
                </a:rPr>
                <a:t>3</a:t>
              </a:r>
            </a:p>
          </p:txBody>
        </p:sp>
        <p:sp>
          <p:nvSpPr>
            <p:cNvPr id="168976" name="Text Box 16"/>
            <p:cNvSpPr txBox="1">
              <a:spLocks noChangeArrowheads="1"/>
            </p:cNvSpPr>
            <p:nvPr/>
          </p:nvSpPr>
          <p:spPr bwMode="auto">
            <a:xfrm>
              <a:off x="4079875" y="4724400"/>
              <a:ext cx="26642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i="0">
                  <a:solidFill>
                    <a:srgbClr val="000000"/>
                  </a:solidFill>
                  <a:latin typeface="Perpetua" panose="02020502060401020303" pitchFamily="18" charset="0"/>
                </a:rPr>
                <a:t>4</a:t>
              </a:r>
            </a:p>
          </p:txBody>
        </p:sp>
        <p:sp>
          <p:nvSpPr>
            <p:cNvPr id="168977" name="Text Box 17"/>
            <p:cNvSpPr txBox="1">
              <a:spLocks noChangeArrowheads="1"/>
            </p:cNvSpPr>
            <p:nvPr/>
          </p:nvSpPr>
          <p:spPr bwMode="auto">
            <a:xfrm>
              <a:off x="4754563" y="4724400"/>
              <a:ext cx="26642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i="0">
                  <a:solidFill>
                    <a:srgbClr val="000000"/>
                  </a:solidFill>
                  <a:latin typeface="Perpetua" panose="02020502060401020303" pitchFamily="18" charset="0"/>
                </a:rPr>
                <a:t>5</a:t>
              </a:r>
            </a:p>
          </p:txBody>
        </p:sp>
        <p:sp>
          <p:nvSpPr>
            <p:cNvPr id="168978" name="Text Box 18"/>
            <p:cNvSpPr txBox="1">
              <a:spLocks noChangeArrowheads="1"/>
            </p:cNvSpPr>
            <p:nvPr/>
          </p:nvSpPr>
          <p:spPr bwMode="auto">
            <a:xfrm>
              <a:off x="1790700" y="5181600"/>
              <a:ext cx="58060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i="0">
                  <a:latin typeface="Perpetua" panose="02020502060401020303" pitchFamily="18" charset="0"/>
                </a:rPr>
                <a:t>4 ml</a:t>
              </a:r>
            </a:p>
          </p:txBody>
        </p:sp>
        <p:sp>
          <p:nvSpPr>
            <p:cNvPr id="168979" name="Text Box 19"/>
            <p:cNvSpPr txBox="1">
              <a:spLocks noChangeArrowheads="1"/>
            </p:cNvSpPr>
            <p:nvPr/>
          </p:nvSpPr>
          <p:spPr bwMode="auto">
            <a:xfrm>
              <a:off x="2533650" y="5181600"/>
              <a:ext cx="58060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i="0">
                  <a:latin typeface="Perpetua" panose="02020502060401020303" pitchFamily="18" charset="0"/>
                </a:rPr>
                <a:t>8 ml</a:t>
              </a:r>
            </a:p>
          </p:txBody>
        </p:sp>
        <p:sp>
          <p:nvSpPr>
            <p:cNvPr id="168980" name="Text Box 20"/>
            <p:cNvSpPr txBox="1">
              <a:spLocks noChangeArrowheads="1"/>
            </p:cNvSpPr>
            <p:nvPr/>
          </p:nvSpPr>
          <p:spPr bwMode="auto">
            <a:xfrm>
              <a:off x="3224213" y="5181600"/>
              <a:ext cx="58060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i="0">
                  <a:latin typeface="Perpetua" panose="02020502060401020303" pitchFamily="18" charset="0"/>
                </a:rPr>
                <a:t>2 ml</a:t>
              </a:r>
            </a:p>
          </p:txBody>
        </p:sp>
        <p:sp>
          <p:nvSpPr>
            <p:cNvPr id="168981" name="Text Box 21"/>
            <p:cNvSpPr txBox="1">
              <a:spLocks noChangeArrowheads="1"/>
            </p:cNvSpPr>
            <p:nvPr/>
          </p:nvSpPr>
          <p:spPr bwMode="auto">
            <a:xfrm>
              <a:off x="3916363" y="5181600"/>
              <a:ext cx="58060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i="0">
                  <a:latin typeface="Perpetua" panose="02020502060401020303" pitchFamily="18" charset="0"/>
                </a:rPr>
                <a:t>6 ml</a:t>
              </a:r>
            </a:p>
          </p:txBody>
        </p:sp>
        <p:sp>
          <p:nvSpPr>
            <p:cNvPr id="168983" name="Text Box 23"/>
            <p:cNvSpPr txBox="1">
              <a:spLocks noChangeArrowheads="1"/>
            </p:cNvSpPr>
            <p:nvPr/>
          </p:nvSpPr>
          <p:spPr bwMode="auto">
            <a:xfrm>
              <a:off x="4591050" y="5181600"/>
              <a:ext cx="58060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i="0">
                  <a:latin typeface="Perpetua" panose="02020502060401020303" pitchFamily="18" charset="0"/>
                </a:rPr>
                <a:t>1 ml</a:t>
              </a:r>
            </a:p>
          </p:txBody>
        </p:sp>
        <p:sp>
          <p:nvSpPr>
            <p:cNvPr id="168984" name="Text Box 24"/>
            <p:cNvSpPr txBox="1">
              <a:spLocks noChangeArrowheads="1"/>
            </p:cNvSpPr>
            <p:nvPr/>
          </p:nvSpPr>
          <p:spPr bwMode="auto">
            <a:xfrm>
              <a:off x="1824038" y="5562600"/>
              <a:ext cx="5020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i="0">
                  <a:latin typeface="Perpetua" panose="02020502060401020303" pitchFamily="18" charset="0"/>
                </a:rPr>
                <a:t>$12</a:t>
              </a:r>
            </a:p>
          </p:txBody>
        </p:sp>
        <p:sp>
          <p:nvSpPr>
            <p:cNvPr id="168985" name="Text Box 25"/>
            <p:cNvSpPr txBox="1">
              <a:spLocks noChangeArrowheads="1"/>
            </p:cNvSpPr>
            <p:nvPr/>
          </p:nvSpPr>
          <p:spPr bwMode="auto">
            <a:xfrm>
              <a:off x="2565400" y="5562600"/>
              <a:ext cx="5020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i="0">
                  <a:latin typeface="Perpetua" panose="02020502060401020303" pitchFamily="18" charset="0"/>
                </a:rPr>
                <a:t>$32</a:t>
              </a:r>
            </a:p>
          </p:txBody>
        </p:sp>
        <p:sp>
          <p:nvSpPr>
            <p:cNvPr id="168986" name="Text Box 26"/>
            <p:cNvSpPr txBox="1">
              <a:spLocks noChangeArrowheads="1"/>
            </p:cNvSpPr>
            <p:nvPr/>
          </p:nvSpPr>
          <p:spPr bwMode="auto">
            <a:xfrm>
              <a:off x="3257550" y="5562600"/>
              <a:ext cx="5020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i="0">
                  <a:latin typeface="Perpetua" panose="02020502060401020303" pitchFamily="18" charset="0"/>
                </a:rPr>
                <a:t>$40</a:t>
              </a:r>
            </a:p>
          </p:txBody>
        </p:sp>
        <p:sp>
          <p:nvSpPr>
            <p:cNvPr id="168987" name="Text Box 27"/>
            <p:cNvSpPr txBox="1">
              <a:spLocks noChangeArrowheads="1"/>
            </p:cNvSpPr>
            <p:nvPr/>
          </p:nvSpPr>
          <p:spPr bwMode="auto">
            <a:xfrm>
              <a:off x="3949700" y="5562600"/>
              <a:ext cx="5020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i="0">
                  <a:latin typeface="Perpetua" panose="02020502060401020303" pitchFamily="18" charset="0"/>
                </a:rPr>
                <a:t>$30</a:t>
              </a:r>
            </a:p>
          </p:txBody>
        </p:sp>
        <p:sp>
          <p:nvSpPr>
            <p:cNvPr id="168988" name="Text Box 28"/>
            <p:cNvSpPr txBox="1">
              <a:spLocks noChangeArrowheads="1"/>
            </p:cNvSpPr>
            <p:nvPr/>
          </p:nvSpPr>
          <p:spPr bwMode="auto">
            <a:xfrm>
              <a:off x="4622800" y="5562600"/>
              <a:ext cx="5020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i="0">
                  <a:latin typeface="Perpetua" panose="02020502060401020303" pitchFamily="18" charset="0"/>
                </a:rPr>
                <a:t>$50</a:t>
              </a:r>
            </a:p>
          </p:txBody>
        </p:sp>
        <p:sp>
          <p:nvSpPr>
            <p:cNvPr id="168989" name="Text Box 29"/>
            <p:cNvSpPr txBox="1">
              <a:spLocks noChangeArrowheads="1"/>
            </p:cNvSpPr>
            <p:nvPr/>
          </p:nvSpPr>
          <p:spPr bwMode="auto">
            <a:xfrm>
              <a:off x="685800" y="4419600"/>
              <a:ext cx="88678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0">
                  <a:latin typeface="Perpetua" panose="02020502060401020303" pitchFamily="18" charset="0"/>
                </a:rPr>
                <a:t>Items:</a:t>
              </a:r>
            </a:p>
          </p:txBody>
        </p:sp>
        <p:sp>
          <p:nvSpPr>
            <p:cNvPr id="168990" name="Text Box 30"/>
            <p:cNvSpPr txBox="1">
              <a:spLocks noChangeArrowheads="1"/>
            </p:cNvSpPr>
            <p:nvPr/>
          </p:nvSpPr>
          <p:spPr bwMode="auto">
            <a:xfrm>
              <a:off x="717550" y="5867400"/>
              <a:ext cx="8815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0">
                  <a:latin typeface="Perpetua" panose="02020502060401020303" pitchFamily="18" charset="0"/>
                </a:rPr>
                <a:t>Value:</a:t>
              </a:r>
            </a:p>
          </p:txBody>
        </p:sp>
        <p:sp>
          <p:nvSpPr>
            <p:cNvPr id="168991" name="Text Box 31"/>
            <p:cNvSpPr txBox="1">
              <a:spLocks noChangeArrowheads="1"/>
            </p:cNvSpPr>
            <p:nvPr/>
          </p:nvSpPr>
          <p:spPr bwMode="auto">
            <a:xfrm>
              <a:off x="1947863" y="5943600"/>
              <a:ext cx="29046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i="0">
                  <a:latin typeface="Perpetua" panose="02020502060401020303" pitchFamily="18" charset="0"/>
                </a:rPr>
                <a:t>3</a:t>
              </a:r>
            </a:p>
          </p:txBody>
        </p:sp>
        <p:sp>
          <p:nvSpPr>
            <p:cNvPr id="168992" name="Text Box 32"/>
            <p:cNvSpPr txBox="1">
              <a:spLocks noChangeArrowheads="1"/>
            </p:cNvSpPr>
            <p:nvPr/>
          </p:nvSpPr>
          <p:spPr bwMode="auto">
            <a:xfrm>
              <a:off x="533400" y="6172200"/>
              <a:ext cx="103906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i="0">
                  <a:latin typeface="Perpetua" panose="02020502060401020303" pitchFamily="18" charset="0"/>
                </a:rPr>
                <a:t>($ per ml)</a:t>
              </a:r>
            </a:p>
          </p:txBody>
        </p:sp>
        <p:sp>
          <p:nvSpPr>
            <p:cNvPr id="168993" name="Text Box 33"/>
            <p:cNvSpPr txBox="1">
              <a:spLocks noChangeArrowheads="1"/>
            </p:cNvSpPr>
            <p:nvPr/>
          </p:nvSpPr>
          <p:spPr bwMode="auto">
            <a:xfrm>
              <a:off x="2690813" y="5943600"/>
              <a:ext cx="29046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i="0">
                  <a:latin typeface="Perpetua" panose="02020502060401020303" pitchFamily="18" charset="0"/>
                </a:rPr>
                <a:t>4</a:t>
              </a:r>
            </a:p>
          </p:txBody>
        </p:sp>
        <p:sp>
          <p:nvSpPr>
            <p:cNvPr id="168994" name="Text Box 34"/>
            <p:cNvSpPr txBox="1">
              <a:spLocks noChangeArrowheads="1"/>
            </p:cNvSpPr>
            <p:nvPr/>
          </p:nvSpPr>
          <p:spPr bwMode="auto">
            <a:xfrm>
              <a:off x="3319463" y="5943600"/>
              <a:ext cx="39626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i="0">
                  <a:latin typeface="Perpetua" panose="02020502060401020303" pitchFamily="18" charset="0"/>
                </a:rPr>
                <a:t>20</a:t>
              </a:r>
            </a:p>
          </p:txBody>
        </p:sp>
        <p:sp>
          <p:nvSpPr>
            <p:cNvPr id="168995" name="Text Box 35"/>
            <p:cNvSpPr txBox="1">
              <a:spLocks noChangeArrowheads="1"/>
            </p:cNvSpPr>
            <p:nvPr/>
          </p:nvSpPr>
          <p:spPr bwMode="auto">
            <a:xfrm>
              <a:off x="4075113" y="5943600"/>
              <a:ext cx="29046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i="0">
                  <a:latin typeface="Perpetua" panose="02020502060401020303" pitchFamily="18" charset="0"/>
                </a:rPr>
                <a:t>5</a:t>
              </a:r>
            </a:p>
          </p:txBody>
        </p:sp>
        <p:sp>
          <p:nvSpPr>
            <p:cNvPr id="168996" name="Text Box 36"/>
            <p:cNvSpPr txBox="1">
              <a:spLocks noChangeArrowheads="1"/>
            </p:cNvSpPr>
            <p:nvPr/>
          </p:nvSpPr>
          <p:spPr bwMode="auto">
            <a:xfrm>
              <a:off x="4686300" y="5943600"/>
              <a:ext cx="39626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i="0">
                  <a:latin typeface="Perpetua" panose="02020502060401020303" pitchFamily="18" charset="0"/>
                </a:rPr>
                <a:t>50</a:t>
              </a:r>
            </a:p>
          </p:txBody>
        </p:sp>
        <p:grpSp>
          <p:nvGrpSpPr>
            <p:cNvPr id="169007" name="Group 47"/>
            <p:cNvGrpSpPr>
              <a:grpSpLocks/>
            </p:cNvGrpSpPr>
            <p:nvPr/>
          </p:nvGrpSpPr>
          <p:grpSpPr bwMode="auto">
            <a:xfrm>
              <a:off x="5791200" y="3282950"/>
              <a:ext cx="1247775" cy="2725738"/>
              <a:chOff x="4180" y="2068"/>
              <a:chExt cx="786" cy="1717"/>
            </a:xfrm>
          </p:grpSpPr>
          <p:sp>
            <p:nvSpPr>
              <p:cNvPr id="168998" name="Freeform 38"/>
              <p:cNvSpPr>
                <a:spLocks/>
              </p:cNvSpPr>
              <p:nvPr/>
            </p:nvSpPr>
            <p:spPr bwMode="auto">
              <a:xfrm>
                <a:off x="4276" y="2068"/>
                <a:ext cx="594" cy="320"/>
              </a:xfrm>
              <a:custGeom>
                <a:avLst/>
                <a:gdLst>
                  <a:gd name="T0" fmla="*/ 578 w 594"/>
                  <a:gd name="T1" fmla="*/ 231 h 320"/>
                  <a:gd name="T2" fmla="*/ 584 w 594"/>
                  <a:gd name="T3" fmla="*/ 147 h 320"/>
                  <a:gd name="T4" fmla="*/ 594 w 594"/>
                  <a:gd name="T5" fmla="*/ 103 h 320"/>
                  <a:gd name="T6" fmla="*/ 590 w 594"/>
                  <a:gd name="T7" fmla="*/ 75 h 320"/>
                  <a:gd name="T8" fmla="*/ 571 w 594"/>
                  <a:gd name="T9" fmla="*/ 52 h 320"/>
                  <a:gd name="T10" fmla="*/ 540 w 594"/>
                  <a:gd name="T11" fmla="*/ 33 h 320"/>
                  <a:gd name="T12" fmla="*/ 498 w 594"/>
                  <a:gd name="T13" fmla="*/ 18 h 320"/>
                  <a:gd name="T14" fmla="*/ 446 w 594"/>
                  <a:gd name="T15" fmla="*/ 8 h 320"/>
                  <a:gd name="T16" fmla="*/ 391 w 594"/>
                  <a:gd name="T17" fmla="*/ 2 h 320"/>
                  <a:gd name="T18" fmla="*/ 329 w 594"/>
                  <a:gd name="T19" fmla="*/ 0 h 320"/>
                  <a:gd name="T20" fmla="*/ 265 w 594"/>
                  <a:gd name="T21" fmla="*/ 2 h 320"/>
                  <a:gd name="T22" fmla="*/ 203 w 594"/>
                  <a:gd name="T23" fmla="*/ 5 h 320"/>
                  <a:gd name="T24" fmla="*/ 148 w 594"/>
                  <a:gd name="T25" fmla="*/ 11 h 320"/>
                  <a:gd name="T26" fmla="*/ 96 w 594"/>
                  <a:gd name="T27" fmla="*/ 21 h 320"/>
                  <a:gd name="T28" fmla="*/ 54 w 594"/>
                  <a:gd name="T29" fmla="*/ 34 h 320"/>
                  <a:gd name="T30" fmla="*/ 23 w 594"/>
                  <a:gd name="T31" fmla="*/ 53 h 320"/>
                  <a:gd name="T32" fmla="*/ 4 w 594"/>
                  <a:gd name="T33" fmla="*/ 75 h 320"/>
                  <a:gd name="T34" fmla="*/ 0 w 594"/>
                  <a:gd name="T35" fmla="*/ 103 h 320"/>
                  <a:gd name="T36" fmla="*/ 10 w 594"/>
                  <a:gd name="T37" fmla="*/ 147 h 320"/>
                  <a:gd name="T38" fmla="*/ 16 w 594"/>
                  <a:gd name="T39" fmla="*/ 231 h 320"/>
                  <a:gd name="T40" fmla="*/ 22 w 594"/>
                  <a:gd name="T41" fmla="*/ 279 h 320"/>
                  <a:gd name="T42" fmla="*/ 39 w 594"/>
                  <a:gd name="T43" fmla="*/ 288 h 320"/>
                  <a:gd name="T44" fmla="*/ 95 w 594"/>
                  <a:gd name="T45" fmla="*/ 303 h 320"/>
                  <a:gd name="T46" fmla="*/ 172 w 594"/>
                  <a:gd name="T47" fmla="*/ 313 h 320"/>
                  <a:gd name="T48" fmla="*/ 244 w 594"/>
                  <a:gd name="T49" fmla="*/ 319 h 320"/>
                  <a:gd name="T50" fmla="*/ 310 w 594"/>
                  <a:gd name="T51" fmla="*/ 320 h 320"/>
                  <a:gd name="T52" fmla="*/ 367 w 594"/>
                  <a:gd name="T53" fmla="*/ 317 h 320"/>
                  <a:gd name="T54" fmla="*/ 416 w 594"/>
                  <a:gd name="T55" fmla="*/ 311 h 320"/>
                  <a:gd name="T56" fmla="*/ 457 w 594"/>
                  <a:gd name="T57" fmla="*/ 306 h 320"/>
                  <a:gd name="T58" fmla="*/ 489 w 594"/>
                  <a:gd name="T59" fmla="*/ 298 h 320"/>
                  <a:gd name="T60" fmla="*/ 511 w 594"/>
                  <a:gd name="T61" fmla="*/ 292 h 320"/>
                  <a:gd name="T62" fmla="*/ 530 w 594"/>
                  <a:gd name="T63" fmla="*/ 288 h 320"/>
                  <a:gd name="T64" fmla="*/ 550 w 594"/>
                  <a:gd name="T65" fmla="*/ 284 h 320"/>
                  <a:gd name="T66" fmla="*/ 569 w 594"/>
                  <a:gd name="T67" fmla="*/ 276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4" h="320">
                    <a:moveTo>
                      <a:pt x="578" y="272"/>
                    </a:moveTo>
                    <a:lnTo>
                      <a:pt x="578" y="231"/>
                    </a:lnTo>
                    <a:lnTo>
                      <a:pt x="580" y="187"/>
                    </a:lnTo>
                    <a:lnTo>
                      <a:pt x="584" y="147"/>
                    </a:lnTo>
                    <a:lnTo>
                      <a:pt x="590" y="119"/>
                    </a:lnTo>
                    <a:lnTo>
                      <a:pt x="594" y="103"/>
                    </a:lnTo>
                    <a:lnTo>
                      <a:pt x="594" y="88"/>
                    </a:lnTo>
                    <a:lnTo>
                      <a:pt x="590" y="75"/>
                    </a:lnTo>
                    <a:lnTo>
                      <a:pt x="583" y="62"/>
                    </a:lnTo>
                    <a:lnTo>
                      <a:pt x="571" y="52"/>
                    </a:lnTo>
                    <a:lnTo>
                      <a:pt x="556" y="41"/>
                    </a:lnTo>
                    <a:lnTo>
                      <a:pt x="540" y="33"/>
                    </a:lnTo>
                    <a:lnTo>
                      <a:pt x="520" y="24"/>
                    </a:lnTo>
                    <a:lnTo>
                      <a:pt x="498" y="18"/>
                    </a:lnTo>
                    <a:lnTo>
                      <a:pt x="473" y="12"/>
                    </a:lnTo>
                    <a:lnTo>
                      <a:pt x="446" y="8"/>
                    </a:lnTo>
                    <a:lnTo>
                      <a:pt x="419" y="5"/>
                    </a:lnTo>
                    <a:lnTo>
                      <a:pt x="391" y="2"/>
                    </a:lnTo>
                    <a:lnTo>
                      <a:pt x="360" y="0"/>
                    </a:lnTo>
                    <a:lnTo>
                      <a:pt x="329" y="0"/>
                    </a:lnTo>
                    <a:lnTo>
                      <a:pt x="297" y="0"/>
                    </a:lnTo>
                    <a:lnTo>
                      <a:pt x="265" y="2"/>
                    </a:lnTo>
                    <a:lnTo>
                      <a:pt x="234" y="3"/>
                    </a:lnTo>
                    <a:lnTo>
                      <a:pt x="203" y="5"/>
                    </a:lnTo>
                    <a:lnTo>
                      <a:pt x="175" y="8"/>
                    </a:lnTo>
                    <a:lnTo>
                      <a:pt x="148" y="11"/>
                    </a:lnTo>
                    <a:lnTo>
                      <a:pt x="121" y="15"/>
                    </a:lnTo>
                    <a:lnTo>
                      <a:pt x="96" y="21"/>
                    </a:lnTo>
                    <a:lnTo>
                      <a:pt x="74" y="27"/>
                    </a:lnTo>
                    <a:lnTo>
                      <a:pt x="54" y="34"/>
                    </a:lnTo>
                    <a:lnTo>
                      <a:pt x="38" y="43"/>
                    </a:lnTo>
                    <a:lnTo>
                      <a:pt x="23" y="53"/>
                    </a:lnTo>
                    <a:lnTo>
                      <a:pt x="11" y="63"/>
                    </a:lnTo>
                    <a:lnTo>
                      <a:pt x="4" y="75"/>
                    </a:lnTo>
                    <a:lnTo>
                      <a:pt x="0" y="88"/>
                    </a:lnTo>
                    <a:lnTo>
                      <a:pt x="0" y="103"/>
                    </a:lnTo>
                    <a:lnTo>
                      <a:pt x="4" y="119"/>
                    </a:lnTo>
                    <a:lnTo>
                      <a:pt x="10" y="147"/>
                    </a:lnTo>
                    <a:lnTo>
                      <a:pt x="14" y="187"/>
                    </a:lnTo>
                    <a:lnTo>
                      <a:pt x="16" y="231"/>
                    </a:lnTo>
                    <a:lnTo>
                      <a:pt x="14" y="272"/>
                    </a:lnTo>
                    <a:lnTo>
                      <a:pt x="22" y="279"/>
                    </a:lnTo>
                    <a:lnTo>
                      <a:pt x="29" y="284"/>
                    </a:lnTo>
                    <a:lnTo>
                      <a:pt x="39" y="288"/>
                    </a:lnTo>
                    <a:lnTo>
                      <a:pt x="52" y="294"/>
                    </a:lnTo>
                    <a:lnTo>
                      <a:pt x="95" y="303"/>
                    </a:lnTo>
                    <a:lnTo>
                      <a:pt x="134" y="308"/>
                    </a:lnTo>
                    <a:lnTo>
                      <a:pt x="172" y="313"/>
                    </a:lnTo>
                    <a:lnTo>
                      <a:pt x="209" y="317"/>
                    </a:lnTo>
                    <a:lnTo>
                      <a:pt x="244" y="319"/>
                    </a:lnTo>
                    <a:lnTo>
                      <a:pt x="278" y="320"/>
                    </a:lnTo>
                    <a:lnTo>
                      <a:pt x="310" y="320"/>
                    </a:lnTo>
                    <a:lnTo>
                      <a:pt x="339" y="319"/>
                    </a:lnTo>
                    <a:lnTo>
                      <a:pt x="367" y="317"/>
                    </a:lnTo>
                    <a:lnTo>
                      <a:pt x="392" y="314"/>
                    </a:lnTo>
                    <a:lnTo>
                      <a:pt x="416" y="311"/>
                    </a:lnTo>
                    <a:lnTo>
                      <a:pt x="438" y="308"/>
                    </a:lnTo>
                    <a:lnTo>
                      <a:pt x="457" y="306"/>
                    </a:lnTo>
                    <a:lnTo>
                      <a:pt x="473" y="301"/>
                    </a:lnTo>
                    <a:lnTo>
                      <a:pt x="489" y="298"/>
                    </a:lnTo>
                    <a:lnTo>
                      <a:pt x="501" y="294"/>
                    </a:lnTo>
                    <a:lnTo>
                      <a:pt x="511" y="292"/>
                    </a:lnTo>
                    <a:lnTo>
                      <a:pt x="520" y="291"/>
                    </a:lnTo>
                    <a:lnTo>
                      <a:pt x="530" y="288"/>
                    </a:lnTo>
                    <a:lnTo>
                      <a:pt x="540" y="286"/>
                    </a:lnTo>
                    <a:lnTo>
                      <a:pt x="550" y="284"/>
                    </a:lnTo>
                    <a:lnTo>
                      <a:pt x="559" y="279"/>
                    </a:lnTo>
                    <a:lnTo>
                      <a:pt x="569" y="276"/>
                    </a:lnTo>
                    <a:lnTo>
                      <a:pt x="578" y="272"/>
                    </a:lnTo>
                    <a:close/>
                  </a:path>
                </a:pathLst>
              </a:custGeom>
              <a:solidFill>
                <a:srgbClr val="A37A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 i="0">
                  <a:latin typeface="Perpetua" panose="02020502060401020303" pitchFamily="18" charset="0"/>
                </a:endParaRPr>
              </a:p>
            </p:txBody>
          </p:sp>
          <p:sp>
            <p:nvSpPr>
              <p:cNvPr id="168999" name="Freeform 39"/>
              <p:cNvSpPr>
                <a:spLocks/>
              </p:cNvSpPr>
              <p:nvPr/>
            </p:nvSpPr>
            <p:spPr bwMode="auto">
              <a:xfrm>
                <a:off x="4180" y="2340"/>
                <a:ext cx="786" cy="1147"/>
              </a:xfrm>
              <a:custGeom>
                <a:avLst/>
                <a:gdLst>
                  <a:gd name="T0" fmla="*/ 665 w 786"/>
                  <a:gd name="T1" fmla="*/ 4 h 1147"/>
                  <a:gd name="T2" fmla="*/ 646 w 786"/>
                  <a:gd name="T3" fmla="*/ 12 h 1147"/>
                  <a:gd name="T4" fmla="*/ 626 w 786"/>
                  <a:gd name="T5" fmla="*/ 16 h 1147"/>
                  <a:gd name="T6" fmla="*/ 607 w 786"/>
                  <a:gd name="T7" fmla="*/ 20 h 1147"/>
                  <a:gd name="T8" fmla="*/ 585 w 786"/>
                  <a:gd name="T9" fmla="*/ 26 h 1147"/>
                  <a:gd name="T10" fmla="*/ 553 w 786"/>
                  <a:gd name="T11" fmla="*/ 34 h 1147"/>
                  <a:gd name="T12" fmla="*/ 512 w 786"/>
                  <a:gd name="T13" fmla="*/ 39 h 1147"/>
                  <a:gd name="T14" fmla="*/ 463 w 786"/>
                  <a:gd name="T15" fmla="*/ 45 h 1147"/>
                  <a:gd name="T16" fmla="*/ 406 w 786"/>
                  <a:gd name="T17" fmla="*/ 48 h 1147"/>
                  <a:gd name="T18" fmla="*/ 340 w 786"/>
                  <a:gd name="T19" fmla="*/ 47 h 1147"/>
                  <a:gd name="T20" fmla="*/ 268 w 786"/>
                  <a:gd name="T21" fmla="*/ 41 h 1147"/>
                  <a:gd name="T22" fmla="*/ 191 w 786"/>
                  <a:gd name="T23" fmla="*/ 31 h 1147"/>
                  <a:gd name="T24" fmla="*/ 135 w 786"/>
                  <a:gd name="T25" fmla="*/ 16 h 1147"/>
                  <a:gd name="T26" fmla="*/ 118 w 786"/>
                  <a:gd name="T27" fmla="*/ 7 h 1147"/>
                  <a:gd name="T28" fmla="*/ 82 w 786"/>
                  <a:gd name="T29" fmla="*/ 13 h 1147"/>
                  <a:gd name="T30" fmla="*/ 41 w 786"/>
                  <a:gd name="T31" fmla="*/ 44 h 1147"/>
                  <a:gd name="T32" fmla="*/ 17 w 786"/>
                  <a:gd name="T33" fmla="*/ 78 h 1147"/>
                  <a:gd name="T34" fmla="*/ 5 w 786"/>
                  <a:gd name="T35" fmla="*/ 107 h 1147"/>
                  <a:gd name="T36" fmla="*/ 2 w 786"/>
                  <a:gd name="T37" fmla="*/ 295 h 1147"/>
                  <a:gd name="T38" fmla="*/ 0 w 786"/>
                  <a:gd name="T39" fmla="*/ 796 h 1147"/>
                  <a:gd name="T40" fmla="*/ 6 w 786"/>
                  <a:gd name="T41" fmla="*/ 980 h 1147"/>
                  <a:gd name="T42" fmla="*/ 22 w 786"/>
                  <a:gd name="T43" fmla="*/ 1012 h 1147"/>
                  <a:gd name="T44" fmla="*/ 52 w 786"/>
                  <a:gd name="T45" fmla="*/ 1044 h 1147"/>
                  <a:gd name="T46" fmla="*/ 94 w 786"/>
                  <a:gd name="T47" fmla="*/ 1074 h 1147"/>
                  <a:gd name="T48" fmla="*/ 147 w 786"/>
                  <a:gd name="T49" fmla="*/ 1100 h 1147"/>
                  <a:gd name="T50" fmla="*/ 208 w 786"/>
                  <a:gd name="T51" fmla="*/ 1122 h 1147"/>
                  <a:gd name="T52" fmla="*/ 277 w 786"/>
                  <a:gd name="T53" fmla="*/ 1138 h 1147"/>
                  <a:gd name="T54" fmla="*/ 353 w 786"/>
                  <a:gd name="T55" fmla="*/ 1146 h 1147"/>
                  <a:gd name="T56" fmla="*/ 433 w 786"/>
                  <a:gd name="T57" fmla="*/ 1146 h 1147"/>
                  <a:gd name="T58" fmla="*/ 507 w 786"/>
                  <a:gd name="T59" fmla="*/ 1138 h 1147"/>
                  <a:gd name="T60" fmla="*/ 576 w 786"/>
                  <a:gd name="T61" fmla="*/ 1122 h 1147"/>
                  <a:gd name="T62" fmla="*/ 638 w 786"/>
                  <a:gd name="T63" fmla="*/ 1100 h 1147"/>
                  <a:gd name="T64" fmla="*/ 690 w 786"/>
                  <a:gd name="T65" fmla="*/ 1074 h 1147"/>
                  <a:gd name="T66" fmla="*/ 733 w 786"/>
                  <a:gd name="T67" fmla="*/ 1044 h 1147"/>
                  <a:gd name="T68" fmla="*/ 764 w 786"/>
                  <a:gd name="T69" fmla="*/ 1012 h 1147"/>
                  <a:gd name="T70" fmla="*/ 780 w 786"/>
                  <a:gd name="T71" fmla="*/ 980 h 1147"/>
                  <a:gd name="T72" fmla="*/ 786 w 786"/>
                  <a:gd name="T73" fmla="*/ 796 h 1147"/>
                  <a:gd name="T74" fmla="*/ 784 w 786"/>
                  <a:gd name="T75" fmla="*/ 295 h 1147"/>
                  <a:gd name="T76" fmla="*/ 781 w 786"/>
                  <a:gd name="T77" fmla="*/ 107 h 1147"/>
                  <a:gd name="T78" fmla="*/ 769 w 786"/>
                  <a:gd name="T79" fmla="*/ 78 h 1147"/>
                  <a:gd name="T80" fmla="*/ 745 w 786"/>
                  <a:gd name="T81" fmla="*/ 44 h 1147"/>
                  <a:gd name="T82" fmla="*/ 702 w 786"/>
                  <a:gd name="T83" fmla="*/ 13 h 1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86" h="1147">
                    <a:moveTo>
                      <a:pt x="674" y="0"/>
                    </a:moveTo>
                    <a:lnTo>
                      <a:pt x="665" y="4"/>
                    </a:lnTo>
                    <a:lnTo>
                      <a:pt x="655" y="7"/>
                    </a:lnTo>
                    <a:lnTo>
                      <a:pt x="646" y="12"/>
                    </a:lnTo>
                    <a:lnTo>
                      <a:pt x="636" y="14"/>
                    </a:lnTo>
                    <a:lnTo>
                      <a:pt x="626" y="16"/>
                    </a:lnTo>
                    <a:lnTo>
                      <a:pt x="616" y="19"/>
                    </a:lnTo>
                    <a:lnTo>
                      <a:pt x="607" y="20"/>
                    </a:lnTo>
                    <a:lnTo>
                      <a:pt x="597" y="22"/>
                    </a:lnTo>
                    <a:lnTo>
                      <a:pt x="585" y="26"/>
                    </a:lnTo>
                    <a:lnTo>
                      <a:pt x="569" y="29"/>
                    </a:lnTo>
                    <a:lnTo>
                      <a:pt x="553" y="34"/>
                    </a:lnTo>
                    <a:lnTo>
                      <a:pt x="534" y="36"/>
                    </a:lnTo>
                    <a:lnTo>
                      <a:pt x="512" y="39"/>
                    </a:lnTo>
                    <a:lnTo>
                      <a:pt x="488" y="42"/>
                    </a:lnTo>
                    <a:lnTo>
                      <a:pt x="463" y="45"/>
                    </a:lnTo>
                    <a:lnTo>
                      <a:pt x="435" y="47"/>
                    </a:lnTo>
                    <a:lnTo>
                      <a:pt x="406" y="48"/>
                    </a:lnTo>
                    <a:lnTo>
                      <a:pt x="374" y="48"/>
                    </a:lnTo>
                    <a:lnTo>
                      <a:pt x="340" y="47"/>
                    </a:lnTo>
                    <a:lnTo>
                      <a:pt x="305" y="45"/>
                    </a:lnTo>
                    <a:lnTo>
                      <a:pt x="268" y="41"/>
                    </a:lnTo>
                    <a:lnTo>
                      <a:pt x="230" y="36"/>
                    </a:lnTo>
                    <a:lnTo>
                      <a:pt x="191" y="31"/>
                    </a:lnTo>
                    <a:lnTo>
                      <a:pt x="148" y="22"/>
                    </a:lnTo>
                    <a:lnTo>
                      <a:pt x="135" y="16"/>
                    </a:lnTo>
                    <a:lnTo>
                      <a:pt x="125" y="12"/>
                    </a:lnTo>
                    <a:lnTo>
                      <a:pt x="118" y="7"/>
                    </a:lnTo>
                    <a:lnTo>
                      <a:pt x="110" y="0"/>
                    </a:lnTo>
                    <a:lnTo>
                      <a:pt x="82" y="13"/>
                    </a:lnTo>
                    <a:lnTo>
                      <a:pt x="60" y="28"/>
                    </a:lnTo>
                    <a:lnTo>
                      <a:pt x="41" y="44"/>
                    </a:lnTo>
                    <a:lnTo>
                      <a:pt x="27" y="61"/>
                    </a:lnTo>
                    <a:lnTo>
                      <a:pt x="17" y="78"/>
                    </a:lnTo>
                    <a:lnTo>
                      <a:pt x="9" y="94"/>
                    </a:lnTo>
                    <a:lnTo>
                      <a:pt x="5" y="107"/>
                    </a:lnTo>
                    <a:lnTo>
                      <a:pt x="3" y="119"/>
                    </a:lnTo>
                    <a:lnTo>
                      <a:pt x="2" y="295"/>
                    </a:lnTo>
                    <a:lnTo>
                      <a:pt x="0" y="547"/>
                    </a:lnTo>
                    <a:lnTo>
                      <a:pt x="0" y="796"/>
                    </a:lnTo>
                    <a:lnTo>
                      <a:pt x="3" y="964"/>
                    </a:lnTo>
                    <a:lnTo>
                      <a:pt x="6" y="980"/>
                    </a:lnTo>
                    <a:lnTo>
                      <a:pt x="12" y="996"/>
                    </a:lnTo>
                    <a:lnTo>
                      <a:pt x="22" y="1012"/>
                    </a:lnTo>
                    <a:lnTo>
                      <a:pt x="36" y="1028"/>
                    </a:lnTo>
                    <a:lnTo>
                      <a:pt x="52" y="1044"/>
                    </a:lnTo>
                    <a:lnTo>
                      <a:pt x="72" y="1059"/>
                    </a:lnTo>
                    <a:lnTo>
                      <a:pt x="94" y="1074"/>
                    </a:lnTo>
                    <a:lnTo>
                      <a:pt x="119" y="1088"/>
                    </a:lnTo>
                    <a:lnTo>
                      <a:pt x="147" y="1100"/>
                    </a:lnTo>
                    <a:lnTo>
                      <a:pt x="176" y="1112"/>
                    </a:lnTo>
                    <a:lnTo>
                      <a:pt x="208" y="1122"/>
                    </a:lnTo>
                    <a:lnTo>
                      <a:pt x="242" y="1131"/>
                    </a:lnTo>
                    <a:lnTo>
                      <a:pt x="277" y="1138"/>
                    </a:lnTo>
                    <a:lnTo>
                      <a:pt x="314" y="1143"/>
                    </a:lnTo>
                    <a:lnTo>
                      <a:pt x="353" y="1146"/>
                    </a:lnTo>
                    <a:lnTo>
                      <a:pt x="393" y="1147"/>
                    </a:lnTo>
                    <a:lnTo>
                      <a:pt x="433" y="1146"/>
                    </a:lnTo>
                    <a:lnTo>
                      <a:pt x="471" y="1143"/>
                    </a:lnTo>
                    <a:lnTo>
                      <a:pt x="507" y="1138"/>
                    </a:lnTo>
                    <a:lnTo>
                      <a:pt x="542" y="1131"/>
                    </a:lnTo>
                    <a:lnTo>
                      <a:pt x="576" y="1122"/>
                    </a:lnTo>
                    <a:lnTo>
                      <a:pt x="608" y="1112"/>
                    </a:lnTo>
                    <a:lnTo>
                      <a:pt x="638" y="1100"/>
                    </a:lnTo>
                    <a:lnTo>
                      <a:pt x="665" y="1088"/>
                    </a:lnTo>
                    <a:lnTo>
                      <a:pt x="690" y="1074"/>
                    </a:lnTo>
                    <a:lnTo>
                      <a:pt x="712" y="1059"/>
                    </a:lnTo>
                    <a:lnTo>
                      <a:pt x="733" y="1044"/>
                    </a:lnTo>
                    <a:lnTo>
                      <a:pt x="749" y="1028"/>
                    </a:lnTo>
                    <a:lnTo>
                      <a:pt x="764" y="1012"/>
                    </a:lnTo>
                    <a:lnTo>
                      <a:pt x="774" y="996"/>
                    </a:lnTo>
                    <a:lnTo>
                      <a:pt x="780" y="980"/>
                    </a:lnTo>
                    <a:lnTo>
                      <a:pt x="783" y="964"/>
                    </a:lnTo>
                    <a:lnTo>
                      <a:pt x="786" y="796"/>
                    </a:lnTo>
                    <a:lnTo>
                      <a:pt x="786" y="547"/>
                    </a:lnTo>
                    <a:lnTo>
                      <a:pt x="784" y="295"/>
                    </a:lnTo>
                    <a:lnTo>
                      <a:pt x="783" y="119"/>
                    </a:lnTo>
                    <a:lnTo>
                      <a:pt x="781" y="107"/>
                    </a:lnTo>
                    <a:lnTo>
                      <a:pt x="777" y="94"/>
                    </a:lnTo>
                    <a:lnTo>
                      <a:pt x="769" y="78"/>
                    </a:lnTo>
                    <a:lnTo>
                      <a:pt x="759" y="61"/>
                    </a:lnTo>
                    <a:lnTo>
                      <a:pt x="745" y="44"/>
                    </a:lnTo>
                    <a:lnTo>
                      <a:pt x="726" y="28"/>
                    </a:lnTo>
                    <a:lnTo>
                      <a:pt x="702" y="13"/>
                    </a:lnTo>
                    <a:lnTo>
                      <a:pt x="674" y="0"/>
                    </a:lnTo>
                    <a:close/>
                  </a:path>
                </a:pathLst>
              </a:custGeom>
              <a:solidFill>
                <a:srgbClr val="609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 i="0">
                  <a:latin typeface="Perpetua" panose="02020502060401020303" pitchFamily="18" charset="0"/>
                </a:endParaRPr>
              </a:p>
            </p:txBody>
          </p:sp>
          <p:sp>
            <p:nvSpPr>
              <p:cNvPr id="169000" name="Freeform 40"/>
              <p:cNvSpPr>
                <a:spLocks/>
              </p:cNvSpPr>
              <p:nvPr/>
            </p:nvSpPr>
            <p:spPr bwMode="auto">
              <a:xfrm>
                <a:off x="4314" y="2195"/>
                <a:ext cx="482" cy="164"/>
              </a:xfrm>
              <a:custGeom>
                <a:avLst/>
                <a:gdLst>
                  <a:gd name="T0" fmla="*/ 447 w 482"/>
                  <a:gd name="T1" fmla="*/ 149 h 164"/>
                  <a:gd name="T2" fmla="*/ 370 w 482"/>
                  <a:gd name="T3" fmla="*/ 159 h 164"/>
                  <a:gd name="T4" fmla="*/ 274 w 482"/>
                  <a:gd name="T5" fmla="*/ 164 h 164"/>
                  <a:gd name="T6" fmla="*/ 168 w 482"/>
                  <a:gd name="T7" fmla="*/ 161 h 164"/>
                  <a:gd name="T8" fmla="*/ 66 w 482"/>
                  <a:gd name="T9" fmla="*/ 145 h 164"/>
                  <a:gd name="T10" fmla="*/ 7 w 482"/>
                  <a:gd name="T11" fmla="*/ 104 h 164"/>
                  <a:gd name="T12" fmla="*/ 0 w 482"/>
                  <a:gd name="T13" fmla="*/ 0 h 164"/>
                  <a:gd name="T14" fmla="*/ 48 w 482"/>
                  <a:gd name="T15" fmla="*/ 10 h 164"/>
                  <a:gd name="T16" fmla="*/ 115 w 482"/>
                  <a:gd name="T17" fmla="*/ 23 h 164"/>
                  <a:gd name="T18" fmla="*/ 203 w 482"/>
                  <a:gd name="T19" fmla="*/ 32 h 164"/>
                  <a:gd name="T20" fmla="*/ 307 w 482"/>
                  <a:gd name="T21" fmla="*/ 32 h 164"/>
                  <a:gd name="T22" fmla="*/ 427 w 482"/>
                  <a:gd name="T23" fmla="*/ 16 h 164"/>
                  <a:gd name="T24" fmla="*/ 445 w 482"/>
                  <a:gd name="T25" fmla="*/ 16 h 164"/>
                  <a:gd name="T26" fmla="*/ 388 w 482"/>
                  <a:gd name="T27" fmla="*/ 29 h 164"/>
                  <a:gd name="T28" fmla="*/ 312 w 482"/>
                  <a:gd name="T29" fmla="*/ 39 h 164"/>
                  <a:gd name="T30" fmla="*/ 221 w 482"/>
                  <a:gd name="T31" fmla="*/ 48 h 164"/>
                  <a:gd name="T32" fmla="*/ 123 w 482"/>
                  <a:gd name="T33" fmla="*/ 49 h 164"/>
                  <a:gd name="T34" fmla="*/ 74 w 482"/>
                  <a:gd name="T35" fmla="*/ 51 h 164"/>
                  <a:gd name="T36" fmla="*/ 143 w 482"/>
                  <a:gd name="T37" fmla="*/ 61 h 164"/>
                  <a:gd name="T38" fmla="*/ 225 w 482"/>
                  <a:gd name="T39" fmla="*/ 67 h 164"/>
                  <a:gd name="T40" fmla="*/ 313 w 482"/>
                  <a:gd name="T41" fmla="*/ 66 h 164"/>
                  <a:gd name="T42" fmla="*/ 398 w 482"/>
                  <a:gd name="T43" fmla="*/ 58 h 164"/>
                  <a:gd name="T44" fmla="*/ 474 w 482"/>
                  <a:gd name="T45" fmla="*/ 45 h 164"/>
                  <a:gd name="T46" fmla="*/ 429 w 482"/>
                  <a:gd name="T47" fmla="*/ 61 h 164"/>
                  <a:gd name="T48" fmla="*/ 353 w 482"/>
                  <a:gd name="T49" fmla="*/ 76 h 164"/>
                  <a:gd name="T50" fmla="*/ 262 w 482"/>
                  <a:gd name="T51" fmla="*/ 86 h 164"/>
                  <a:gd name="T52" fmla="*/ 170 w 482"/>
                  <a:gd name="T53" fmla="*/ 89 h 164"/>
                  <a:gd name="T54" fmla="*/ 89 w 482"/>
                  <a:gd name="T55" fmla="*/ 85 h 164"/>
                  <a:gd name="T56" fmla="*/ 108 w 482"/>
                  <a:gd name="T57" fmla="*/ 92 h 164"/>
                  <a:gd name="T58" fmla="*/ 175 w 482"/>
                  <a:gd name="T59" fmla="*/ 104 h 164"/>
                  <a:gd name="T60" fmla="*/ 253 w 482"/>
                  <a:gd name="T61" fmla="*/ 108 h 164"/>
                  <a:gd name="T62" fmla="*/ 334 w 482"/>
                  <a:gd name="T63" fmla="*/ 108 h 164"/>
                  <a:gd name="T64" fmla="*/ 417 w 482"/>
                  <a:gd name="T65" fmla="*/ 101 h 164"/>
                  <a:gd name="T66" fmla="*/ 458 w 482"/>
                  <a:gd name="T67" fmla="*/ 96 h 164"/>
                  <a:gd name="T68" fmla="*/ 410 w 482"/>
                  <a:gd name="T69" fmla="*/ 110 h 164"/>
                  <a:gd name="T70" fmla="*/ 345 w 482"/>
                  <a:gd name="T71" fmla="*/ 121 h 164"/>
                  <a:gd name="T72" fmla="*/ 271 w 482"/>
                  <a:gd name="T73" fmla="*/ 130 h 164"/>
                  <a:gd name="T74" fmla="*/ 183 w 482"/>
                  <a:gd name="T75" fmla="*/ 130 h 164"/>
                  <a:gd name="T76" fmla="*/ 86 w 482"/>
                  <a:gd name="T77" fmla="*/ 118 h 164"/>
                  <a:gd name="T78" fmla="*/ 126 w 482"/>
                  <a:gd name="T79" fmla="*/ 127 h 164"/>
                  <a:gd name="T80" fmla="*/ 187 w 482"/>
                  <a:gd name="T81" fmla="*/ 137 h 164"/>
                  <a:gd name="T82" fmla="*/ 265 w 482"/>
                  <a:gd name="T83" fmla="*/ 146 h 164"/>
                  <a:gd name="T84" fmla="*/ 354 w 482"/>
                  <a:gd name="T85" fmla="*/ 148 h 164"/>
                  <a:gd name="T86" fmla="*/ 449 w 482"/>
                  <a:gd name="T87" fmla="*/ 14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82" h="164">
                    <a:moveTo>
                      <a:pt x="482" y="139"/>
                    </a:moveTo>
                    <a:lnTo>
                      <a:pt x="467" y="145"/>
                    </a:lnTo>
                    <a:lnTo>
                      <a:pt x="447" y="149"/>
                    </a:lnTo>
                    <a:lnTo>
                      <a:pt x="425" y="154"/>
                    </a:lnTo>
                    <a:lnTo>
                      <a:pt x="398" y="157"/>
                    </a:lnTo>
                    <a:lnTo>
                      <a:pt x="370" y="159"/>
                    </a:lnTo>
                    <a:lnTo>
                      <a:pt x="340" y="162"/>
                    </a:lnTo>
                    <a:lnTo>
                      <a:pt x="307" y="164"/>
                    </a:lnTo>
                    <a:lnTo>
                      <a:pt x="274" y="164"/>
                    </a:lnTo>
                    <a:lnTo>
                      <a:pt x="238" y="164"/>
                    </a:lnTo>
                    <a:lnTo>
                      <a:pt x="203" y="162"/>
                    </a:lnTo>
                    <a:lnTo>
                      <a:pt x="168" y="161"/>
                    </a:lnTo>
                    <a:lnTo>
                      <a:pt x="133" y="157"/>
                    </a:lnTo>
                    <a:lnTo>
                      <a:pt x="99" y="152"/>
                    </a:lnTo>
                    <a:lnTo>
                      <a:pt x="66" y="145"/>
                    </a:lnTo>
                    <a:lnTo>
                      <a:pt x="33" y="137"/>
                    </a:lnTo>
                    <a:lnTo>
                      <a:pt x="4" y="129"/>
                    </a:lnTo>
                    <a:lnTo>
                      <a:pt x="7" y="104"/>
                    </a:lnTo>
                    <a:lnTo>
                      <a:pt x="7" y="73"/>
                    </a:lnTo>
                    <a:lnTo>
                      <a:pt x="4" y="38"/>
                    </a:lnTo>
                    <a:lnTo>
                      <a:pt x="0" y="0"/>
                    </a:lnTo>
                    <a:lnTo>
                      <a:pt x="13" y="2"/>
                    </a:lnTo>
                    <a:lnTo>
                      <a:pt x="29" y="7"/>
                    </a:lnTo>
                    <a:lnTo>
                      <a:pt x="48" y="10"/>
                    </a:lnTo>
                    <a:lnTo>
                      <a:pt x="69" y="14"/>
                    </a:lnTo>
                    <a:lnTo>
                      <a:pt x="91" y="19"/>
                    </a:lnTo>
                    <a:lnTo>
                      <a:pt x="115" y="23"/>
                    </a:lnTo>
                    <a:lnTo>
                      <a:pt x="143" y="26"/>
                    </a:lnTo>
                    <a:lnTo>
                      <a:pt x="173" y="29"/>
                    </a:lnTo>
                    <a:lnTo>
                      <a:pt x="203" y="32"/>
                    </a:lnTo>
                    <a:lnTo>
                      <a:pt x="236" y="33"/>
                    </a:lnTo>
                    <a:lnTo>
                      <a:pt x="271" y="33"/>
                    </a:lnTo>
                    <a:lnTo>
                      <a:pt x="307" y="32"/>
                    </a:lnTo>
                    <a:lnTo>
                      <a:pt x="345" y="29"/>
                    </a:lnTo>
                    <a:lnTo>
                      <a:pt x="385" y="23"/>
                    </a:lnTo>
                    <a:lnTo>
                      <a:pt x="427" y="16"/>
                    </a:lnTo>
                    <a:lnTo>
                      <a:pt x="470" y="7"/>
                    </a:lnTo>
                    <a:lnTo>
                      <a:pt x="460" y="11"/>
                    </a:lnTo>
                    <a:lnTo>
                      <a:pt x="445" y="16"/>
                    </a:lnTo>
                    <a:lnTo>
                      <a:pt x="429" y="20"/>
                    </a:lnTo>
                    <a:lnTo>
                      <a:pt x="410" y="25"/>
                    </a:lnTo>
                    <a:lnTo>
                      <a:pt x="388" y="29"/>
                    </a:lnTo>
                    <a:lnTo>
                      <a:pt x="364" y="33"/>
                    </a:lnTo>
                    <a:lnTo>
                      <a:pt x="338" y="36"/>
                    </a:lnTo>
                    <a:lnTo>
                      <a:pt x="312" y="39"/>
                    </a:lnTo>
                    <a:lnTo>
                      <a:pt x="282" y="44"/>
                    </a:lnTo>
                    <a:lnTo>
                      <a:pt x="252" y="45"/>
                    </a:lnTo>
                    <a:lnTo>
                      <a:pt x="221" y="48"/>
                    </a:lnTo>
                    <a:lnTo>
                      <a:pt x="189" y="49"/>
                    </a:lnTo>
                    <a:lnTo>
                      <a:pt x="156" y="49"/>
                    </a:lnTo>
                    <a:lnTo>
                      <a:pt x="123" y="49"/>
                    </a:lnTo>
                    <a:lnTo>
                      <a:pt x="91" y="48"/>
                    </a:lnTo>
                    <a:lnTo>
                      <a:pt x="57" y="47"/>
                    </a:lnTo>
                    <a:lnTo>
                      <a:pt x="74" y="51"/>
                    </a:lnTo>
                    <a:lnTo>
                      <a:pt x="95" y="55"/>
                    </a:lnTo>
                    <a:lnTo>
                      <a:pt x="118" y="58"/>
                    </a:lnTo>
                    <a:lnTo>
                      <a:pt x="143" y="61"/>
                    </a:lnTo>
                    <a:lnTo>
                      <a:pt x="170" y="64"/>
                    </a:lnTo>
                    <a:lnTo>
                      <a:pt x="196" y="66"/>
                    </a:lnTo>
                    <a:lnTo>
                      <a:pt x="225" y="67"/>
                    </a:lnTo>
                    <a:lnTo>
                      <a:pt x="255" y="67"/>
                    </a:lnTo>
                    <a:lnTo>
                      <a:pt x="284" y="67"/>
                    </a:lnTo>
                    <a:lnTo>
                      <a:pt x="313" y="66"/>
                    </a:lnTo>
                    <a:lnTo>
                      <a:pt x="343" y="64"/>
                    </a:lnTo>
                    <a:lnTo>
                      <a:pt x="370" y="61"/>
                    </a:lnTo>
                    <a:lnTo>
                      <a:pt x="398" y="58"/>
                    </a:lnTo>
                    <a:lnTo>
                      <a:pt x="426" y="55"/>
                    </a:lnTo>
                    <a:lnTo>
                      <a:pt x="451" y="51"/>
                    </a:lnTo>
                    <a:lnTo>
                      <a:pt x="474" y="45"/>
                    </a:lnTo>
                    <a:lnTo>
                      <a:pt x="464" y="51"/>
                    </a:lnTo>
                    <a:lnTo>
                      <a:pt x="448" y="55"/>
                    </a:lnTo>
                    <a:lnTo>
                      <a:pt x="429" y="61"/>
                    </a:lnTo>
                    <a:lnTo>
                      <a:pt x="407" y="66"/>
                    </a:lnTo>
                    <a:lnTo>
                      <a:pt x="381" y="71"/>
                    </a:lnTo>
                    <a:lnTo>
                      <a:pt x="353" y="76"/>
                    </a:lnTo>
                    <a:lnTo>
                      <a:pt x="323" y="79"/>
                    </a:lnTo>
                    <a:lnTo>
                      <a:pt x="294" y="83"/>
                    </a:lnTo>
                    <a:lnTo>
                      <a:pt x="262" y="86"/>
                    </a:lnTo>
                    <a:lnTo>
                      <a:pt x="231" y="88"/>
                    </a:lnTo>
                    <a:lnTo>
                      <a:pt x="199" y="89"/>
                    </a:lnTo>
                    <a:lnTo>
                      <a:pt x="170" y="89"/>
                    </a:lnTo>
                    <a:lnTo>
                      <a:pt x="140" y="89"/>
                    </a:lnTo>
                    <a:lnTo>
                      <a:pt x="114" y="88"/>
                    </a:lnTo>
                    <a:lnTo>
                      <a:pt x="89" y="85"/>
                    </a:lnTo>
                    <a:lnTo>
                      <a:pt x="69" y="82"/>
                    </a:lnTo>
                    <a:lnTo>
                      <a:pt x="88" y="88"/>
                    </a:lnTo>
                    <a:lnTo>
                      <a:pt x="108" y="92"/>
                    </a:lnTo>
                    <a:lnTo>
                      <a:pt x="129" y="96"/>
                    </a:lnTo>
                    <a:lnTo>
                      <a:pt x="152" y="99"/>
                    </a:lnTo>
                    <a:lnTo>
                      <a:pt x="175" y="104"/>
                    </a:lnTo>
                    <a:lnTo>
                      <a:pt x="200" y="105"/>
                    </a:lnTo>
                    <a:lnTo>
                      <a:pt x="227" y="108"/>
                    </a:lnTo>
                    <a:lnTo>
                      <a:pt x="253" y="108"/>
                    </a:lnTo>
                    <a:lnTo>
                      <a:pt x="280" y="110"/>
                    </a:lnTo>
                    <a:lnTo>
                      <a:pt x="306" y="110"/>
                    </a:lnTo>
                    <a:lnTo>
                      <a:pt x="334" y="108"/>
                    </a:lnTo>
                    <a:lnTo>
                      <a:pt x="362" y="107"/>
                    </a:lnTo>
                    <a:lnTo>
                      <a:pt x="389" y="104"/>
                    </a:lnTo>
                    <a:lnTo>
                      <a:pt x="417" y="101"/>
                    </a:lnTo>
                    <a:lnTo>
                      <a:pt x="444" y="96"/>
                    </a:lnTo>
                    <a:lnTo>
                      <a:pt x="471" y="92"/>
                    </a:lnTo>
                    <a:lnTo>
                      <a:pt x="458" y="96"/>
                    </a:lnTo>
                    <a:lnTo>
                      <a:pt x="444" y="99"/>
                    </a:lnTo>
                    <a:lnTo>
                      <a:pt x="427" y="105"/>
                    </a:lnTo>
                    <a:lnTo>
                      <a:pt x="410" y="110"/>
                    </a:lnTo>
                    <a:lnTo>
                      <a:pt x="389" y="114"/>
                    </a:lnTo>
                    <a:lnTo>
                      <a:pt x="369" y="118"/>
                    </a:lnTo>
                    <a:lnTo>
                      <a:pt x="345" y="121"/>
                    </a:lnTo>
                    <a:lnTo>
                      <a:pt x="322" y="126"/>
                    </a:lnTo>
                    <a:lnTo>
                      <a:pt x="297" y="129"/>
                    </a:lnTo>
                    <a:lnTo>
                      <a:pt x="271" y="130"/>
                    </a:lnTo>
                    <a:lnTo>
                      <a:pt x="243" y="132"/>
                    </a:lnTo>
                    <a:lnTo>
                      <a:pt x="214" y="132"/>
                    </a:lnTo>
                    <a:lnTo>
                      <a:pt x="183" y="130"/>
                    </a:lnTo>
                    <a:lnTo>
                      <a:pt x="152" y="129"/>
                    </a:lnTo>
                    <a:lnTo>
                      <a:pt x="120" y="124"/>
                    </a:lnTo>
                    <a:lnTo>
                      <a:pt x="86" y="118"/>
                    </a:lnTo>
                    <a:lnTo>
                      <a:pt x="96" y="121"/>
                    </a:lnTo>
                    <a:lnTo>
                      <a:pt x="110" y="124"/>
                    </a:lnTo>
                    <a:lnTo>
                      <a:pt x="126" y="127"/>
                    </a:lnTo>
                    <a:lnTo>
                      <a:pt x="143" y="132"/>
                    </a:lnTo>
                    <a:lnTo>
                      <a:pt x="164" y="135"/>
                    </a:lnTo>
                    <a:lnTo>
                      <a:pt x="187" y="137"/>
                    </a:lnTo>
                    <a:lnTo>
                      <a:pt x="212" y="140"/>
                    </a:lnTo>
                    <a:lnTo>
                      <a:pt x="238" y="143"/>
                    </a:lnTo>
                    <a:lnTo>
                      <a:pt x="265" y="146"/>
                    </a:lnTo>
                    <a:lnTo>
                      <a:pt x="294" y="148"/>
                    </a:lnTo>
                    <a:lnTo>
                      <a:pt x="323" y="148"/>
                    </a:lnTo>
                    <a:lnTo>
                      <a:pt x="354" y="148"/>
                    </a:lnTo>
                    <a:lnTo>
                      <a:pt x="386" y="148"/>
                    </a:lnTo>
                    <a:lnTo>
                      <a:pt x="417" y="146"/>
                    </a:lnTo>
                    <a:lnTo>
                      <a:pt x="449" y="143"/>
                    </a:lnTo>
                    <a:lnTo>
                      <a:pt x="482" y="139"/>
                    </a:lnTo>
                    <a:close/>
                  </a:path>
                </a:pathLst>
              </a:custGeom>
              <a:solidFill>
                <a:srgbClr val="CCB7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 i="0">
                  <a:latin typeface="Perpetua" panose="02020502060401020303" pitchFamily="18" charset="0"/>
                </a:endParaRPr>
              </a:p>
            </p:txBody>
          </p:sp>
          <p:sp>
            <p:nvSpPr>
              <p:cNvPr id="169001" name="Freeform 41"/>
              <p:cNvSpPr>
                <a:spLocks/>
              </p:cNvSpPr>
              <p:nvPr/>
            </p:nvSpPr>
            <p:spPr bwMode="auto">
              <a:xfrm>
                <a:off x="4331" y="2098"/>
                <a:ext cx="487" cy="101"/>
              </a:xfrm>
              <a:custGeom>
                <a:avLst/>
                <a:gdLst>
                  <a:gd name="T0" fmla="*/ 0 w 487"/>
                  <a:gd name="T1" fmla="*/ 53 h 101"/>
                  <a:gd name="T2" fmla="*/ 5 w 487"/>
                  <a:gd name="T3" fmla="*/ 42 h 101"/>
                  <a:gd name="T4" fmla="*/ 19 w 487"/>
                  <a:gd name="T5" fmla="*/ 32 h 101"/>
                  <a:gd name="T6" fmla="*/ 43 w 487"/>
                  <a:gd name="T7" fmla="*/ 23 h 101"/>
                  <a:gd name="T8" fmla="*/ 74 w 487"/>
                  <a:gd name="T9" fmla="*/ 16 h 101"/>
                  <a:gd name="T10" fmla="*/ 110 w 487"/>
                  <a:gd name="T11" fmla="*/ 10 h 101"/>
                  <a:gd name="T12" fmla="*/ 153 w 487"/>
                  <a:gd name="T13" fmla="*/ 6 h 101"/>
                  <a:gd name="T14" fmla="*/ 197 w 487"/>
                  <a:gd name="T15" fmla="*/ 1 h 101"/>
                  <a:gd name="T16" fmla="*/ 242 w 487"/>
                  <a:gd name="T17" fmla="*/ 0 h 101"/>
                  <a:gd name="T18" fmla="*/ 289 w 487"/>
                  <a:gd name="T19" fmla="*/ 0 h 101"/>
                  <a:gd name="T20" fmla="*/ 333 w 487"/>
                  <a:gd name="T21" fmla="*/ 1 h 101"/>
                  <a:gd name="T22" fmla="*/ 374 w 487"/>
                  <a:gd name="T23" fmla="*/ 4 h 101"/>
                  <a:gd name="T24" fmla="*/ 412 w 487"/>
                  <a:gd name="T25" fmla="*/ 9 h 101"/>
                  <a:gd name="T26" fmla="*/ 443 w 487"/>
                  <a:gd name="T27" fmla="*/ 16 h 101"/>
                  <a:gd name="T28" fmla="*/ 466 w 487"/>
                  <a:gd name="T29" fmla="*/ 25 h 101"/>
                  <a:gd name="T30" fmla="*/ 482 w 487"/>
                  <a:gd name="T31" fmla="*/ 35 h 101"/>
                  <a:gd name="T32" fmla="*/ 487 w 487"/>
                  <a:gd name="T33" fmla="*/ 48 h 101"/>
                  <a:gd name="T34" fmla="*/ 481 w 487"/>
                  <a:gd name="T35" fmla="*/ 61 h 101"/>
                  <a:gd name="T36" fmla="*/ 465 w 487"/>
                  <a:gd name="T37" fmla="*/ 72 h 101"/>
                  <a:gd name="T38" fmla="*/ 441 w 487"/>
                  <a:gd name="T39" fmla="*/ 82 h 101"/>
                  <a:gd name="T40" fmla="*/ 410 w 487"/>
                  <a:gd name="T41" fmla="*/ 89 h 101"/>
                  <a:gd name="T42" fmla="*/ 374 w 487"/>
                  <a:gd name="T43" fmla="*/ 95 h 101"/>
                  <a:gd name="T44" fmla="*/ 334 w 487"/>
                  <a:gd name="T45" fmla="*/ 98 h 101"/>
                  <a:gd name="T46" fmla="*/ 290 w 487"/>
                  <a:gd name="T47" fmla="*/ 101 h 101"/>
                  <a:gd name="T48" fmla="*/ 246 w 487"/>
                  <a:gd name="T49" fmla="*/ 101 h 101"/>
                  <a:gd name="T50" fmla="*/ 201 w 487"/>
                  <a:gd name="T51" fmla="*/ 101 h 101"/>
                  <a:gd name="T52" fmla="*/ 157 w 487"/>
                  <a:gd name="T53" fmla="*/ 98 h 101"/>
                  <a:gd name="T54" fmla="*/ 116 w 487"/>
                  <a:gd name="T55" fmla="*/ 94 h 101"/>
                  <a:gd name="T56" fmla="*/ 79 w 487"/>
                  <a:gd name="T57" fmla="*/ 88 h 101"/>
                  <a:gd name="T58" fmla="*/ 49 w 487"/>
                  <a:gd name="T59" fmla="*/ 82 h 101"/>
                  <a:gd name="T60" fmla="*/ 24 w 487"/>
                  <a:gd name="T61" fmla="*/ 73 h 101"/>
                  <a:gd name="T62" fmla="*/ 8 w 487"/>
                  <a:gd name="T63" fmla="*/ 63 h 101"/>
                  <a:gd name="T64" fmla="*/ 0 w 487"/>
                  <a:gd name="T65" fmla="*/ 5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7" h="101">
                    <a:moveTo>
                      <a:pt x="0" y="53"/>
                    </a:moveTo>
                    <a:lnTo>
                      <a:pt x="5" y="42"/>
                    </a:lnTo>
                    <a:lnTo>
                      <a:pt x="19" y="32"/>
                    </a:lnTo>
                    <a:lnTo>
                      <a:pt x="43" y="23"/>
                    </a:lnTo>
                    <a:lnTo>
                      <a:pt x="74" y="16"/>
                    </a:lnTo>
                    <a:lnTo>
                      <a:pt x="110" y="10"/>
                    </a:lnTo>
                    <a:lnTo>
                      <a:pt x="153" y="6"/>
                    </a:lnTo>
                    <a:lnTo>
                      <a:pt x="197" y="1"/>
                    </a:lnTo>
                    <a:lnTo>
                      <a:pt x="242" y="0"/>
                    </a:lnTo>
                    <a:lnTo>
                      <a:pt x="289" y="0"/>
                    </a:lnTo>
                    <a:lnTo>
                      <a:pt x="333" y="1"/>
                    </a:lnTo>
                    <a:lnTo>
                      <a:pt x="374" y="4"/>
                    </a:lnTo>
                    <a:lnTo>
                      <a:pt x="412" y="9"/>
                    </a:lnTo>
                    <a:lnTo>
                      <a:pt x="443" y="16"/>
                    </a:lnTo>
                    <a:lnTo>
                      <a:pt x="466" y="25"/>
                    </a:lnTo>
                    <a:lnTo>
                      <a:pt x="482" y="35"/>
                    </a:lnTo>
                    <a:lnTo>
                      <a:pt x="487" y="48"/>
                    </a:lnTo>
                    <a:lnTo>
                      <a:pt x="481" y="61"/>
                    </a:lnTo>
                    <a:lnTo>
                      <a:pt x="465" y="72"/>
                    </a:lnTo>
                    <a:lnTo>
                      <a:pt x="441" y="82"/>
                    </a:lnTo>
                    <a:lnTo>
                      <a:pt x="410" y="89"/>
                    </a:lnTo>
                    <a:lnTo>
                      <a:pt x="374" y="95"/>
                    </a:lnTo>
                    <a:lnTo>
                      <a:pt x="334" y="98"/>
                    </a:lnTo>
                    <a:lnTo>
                      <a:pt x="290" y="101"/>
                    </a:lnTo>
                    <a:lnTo>
                      <a:pt x="246" y="101"/>
                    </a:lnTo>
                    <a:lnTo>
                      <a:pt x="201" y="101"/>
                    </a:lnTo>
                    <a:lnTo>
                      <a:pt x="157" y="98"/>
                    </a:lnTo>
                    <a:lnTo>
                      <a:pt x="116" y="94"/>
                    </a:lnTo>
                    <a:lnTo>
                      <a:pt x="79" y="88"/>
                    </a:lnTo>
                    <a:lnTo>
                      <a:pt x="49" y="82"/>
                    </a:lnTo>
                    <a:lnTo>
                      <a:pt x="24" y="73"/>
                    </a:lnTo>
                    <a:lnTo>
                      <a:pt x="8" y="6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CCB7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 i="0">
                  <a:latin typeface="Perpetua" panose="02020502060401020303" pitchFamily="18" charset="0"/>
                </a:endParaRPr>
              </a:p>
            </p:txBody>
          </p:sp>
          <p:sp>
            <p:nvSpPr>
              <p:cNvPr id="169002" name="Freeform 42"/>
              <p:cNvSpPr>
                <a:spLocks/>
              </p:cNvSpPr>
              <p:nvPr/>
            </p:nvSpPr>
            <p:spPr bwMode="auto">
              <a:xfrm>
                <a:off x="4211" y="2362"/>
                <a:ext cx="693" cy="1071"/>
              </a:xfrm>
              <a:custGeom>
                <a:avLst/>
                <a:gdLst>
                  <a:gd name="T0" fmla="*/ 35 w 693"/>
                  <a:gd name="T1" fmla="*/ 994 h 1071"/>
                  <a:gd name="T2" fmla="*/ 302 w 693"/>
                  <a:gd name="T3" fmla="*/ 1069 h 1071"/>
                  <a:gd name="T4" fmla="*/ 567 w 693"/>
                  <a:gd name="T5" fmla="*/ 1031 h 1071"/>
                  <a:gd name="T6" fmla="*/ 377 w 693"/>
                  <a:gd name="T7" fmla="*/ 1015 h 1071"/>
                  <a:gd name="T8" fmla="*/ 513 w 693"/>
                  <a:gd name="T9" fmla="*/ 1003 h 1071"/>
                  <a:gd name="T10" fmla="*/ 626 w 693"/>
                  <a:gd name="T11" fmla="*/ 965 h 1071"/>
                  <a:gd name="T12" fmla="*/ 579 w 693"/>
                  <a:gd name="T13" fmla="*/ 971 h 1071"/>
                  <a:gd name="T14" fmla="*/ 451 w 693"/>
                  <a:gd name="T15" fmla="*/ 962 h 1071"/>
                  <a:gd name="T16" fmla="*/ 453 w 693"/>
                  <a:gd name="T17" fmla="*/ 943 h 1071"/>
                  <a:gd name="T18" fmla="*/ 610 w 693"/>
                  <a:gd name="T19" fmla="*/ 909 h 1071"/>
                  <a:gd name="T20" fmla="*/ 692 w 693"/>
                  <a:gd name="T21" fmla="*/ 854 h 1071"/>
                  <a:gd name="T22" fmla="*/ 561 w 693"/>
                  <a:gd name="T23" fmla="*/ 893 h 1071"/>
                  <a:gd name="T24" fmla="*/ 446 w 693"/>
                  <a:gd name="T25" fmla="*/ 889 h 1071"/>
                  <a:gd name="T26" fmla="*/ 528 w 693"/>
                  <a:gd name="T27" fmla="*/ 877 h 1071"/>
                  <a:gd name="T28" fmla="*/ 645 w 693"/>
                  <a:gd name="T29" fmla="*/ 832 h 1071"/>
                  <a:gd name="T30" fmla="*/ 596 w 693"/>
                  <a:gd name="T31" fmla="*/ 820 h 1071"/>
                  <a:gd name="T32" fmla="*/ 533 w 693"/>
                  <a:gd name="T33" fmla="*/ 795 h 1071"/>
                  <a:gd name="T34" fmla="*/ 664 w 693"/>
                  <a:gd name="T35" fmla="*/ 747 h 1071"/>
                  <a:gd name="T36" fmla="*/ 470 w 693"/>
                  <a:gd name="T37" fmla="*/ 748 h 1071"/>
                  <a:gd name="T38" fmla="*/ 675 w 693"/>
                  <a:gd name="T39" fmla="*/ 695 h 1071"/>
                  <a:gd name="T40" fmla="*/ 539 w 693"/>
                  <a:gd name="T41" fmla="*/ 695 h 1071"/>
                  <a:gd name="T42" fmla="*/ 637 w 693"/>
                  <a:gd name="T43" fmla="*/ 656 h 1071"/>
                  <a:gd name="T44" fmla="*/ 573 w 693"/>
                  <a:gd name="T45" fmla="*/ 638 h 1071"/>
                  <a:gd name="T46" fmla="*/ 595 w 693"/>
                  <a:gd name="T47" fmla="*/ 609 h 1071"/>
                  <a:gd name="T48" fmla="*/ 633 w 693"/>
                  <a:gd name="T49" fmla="*/ 568 h 1071"/>
                  <a:gd name="T50" fmla="*/ 519 w 693"/>
                  <a:gd name="T51" fmla="*/ 562 h 1071"/>
                  <a:gd name="T52" fmla="*/ 686 w 693"/>
                  <a:gd name="T53" fmla="*/ 503 h 1071"/>
                  <a:gd name="T54" fmla="*/ 508 w 693"/>
                  <a:gd name="T55" fmla="*/ 509 h 1071"/>
                  <a:gd name="T56" fmla="*/ 659 w 693"/>
                  <a:gd name="T57" fmla="*/ 468 h 1071"/>
                  <a:gd name="T58" fmla="*/ 554 w 693"/>
                  <a:gd name="T59" fmla="*/ 462 h 1071"/>
                  <a:gd name="T60" fmla="*/ 596 w 693"/>
                  <a:gd name="T61" fmla="*/ 433 h 1071"/>
                  <a:gd name="T62" fmla="*/ 608 w 693"/>
                  <a:gd name="T63" fmla="*/ 402 h 1071"/>
                  <a:gd name="T64" fmla="*/ 539 w 693"/>
                  <a:gd name="T65" fmla="*/ 389 h 1071"/>
                  <a:gd name="T66" fmla="*/ 646 w 693"/>
                  <a:gd name="T67" fmla="*/ 346 h 1071"/>
                  <a:gd name="T68" fmla="*/ 473 w 693"/>
                  <a:gd name="T69" fmla="*/ 331 h 1071"/>
                  <a:gd name="T70" fmla="*/ 658 w 693"/>
                  <a:gd name="T71" fmla="*/ 302 h 1071"/>
                  <a:gd name="T72" fmla="*/ 595 w 693"/>
                  <a:gd name="T73" fmla="*/ 299 h 1071"/>
                  <a:gd name="T74" fmla="*/ 482 w 693"/>
                  <a:gd name="T75" fmla="*/ 290 h 1071"/>
                  <a:gd name="T76" fmla="*/ 513 w 693"/>
                  <a:gd name="T77" fmla="*/ 279 h 1071"/>
                  <a:gd name="T78" fmla="*/ 637 w 693"/>
                  <a:gd name="T79" fmla="*/ 251 h 1071"/>
                  <a:gd name="T80" fmla="*/ 673 w 693"/>
                  <a:gd name="T81" fmla="*/ 230 h 1071"/>
                  <a:gd name="T82" fmla="*/ 563 w 693"/>
                  <a:gd name="T83" fmla="*/ 245 h 1071"/>
                  <a:gd name="T84" fmla="*/ 448 w 693"/>
                  <a:gd name="T85" fmla="*/ 242 h 1071"/>
                  <a:gd name="T86" fmla="*/ 478 w 693"/>
                  <a:gd name="T87" fmla="*/ 233 h 1071"/>
                  <a:gd name="T88" fmla="*/ 617 w 693"/>
                  <a:gd name="T89" fmla="*/ 210 h 1071"/>
                  <a:gd name="T90" fmla="*/ 680 w 693"/>
                  <a:gd name="T91" fmla="*/ 183 h 1071"/>
                  <a:gd name="T92" fmla="*/ 533 w 693"/>
                  <a:gd name="T93" fmla="*/ 195 h 1071"/>
                  <a:gd name="T94" fmla="*/ 388 w 693"/>
                  <a:gd name="T95" fmla="*/ 185 h 1071"/>
                  <a:gd name="T96" fmla="*/ 498 w 693"/>
                  <a:gd name="T97" fmla="*/ 180 h 1071"/>
                  <a:gd name="T98" fmla="*/ 662 w 693"/>
                  <a:gd name="T99" fmla="*/ 160 h 1071"/>
                  <a:gd name="T100" fmla="*/ 602 w 693"/>
                  <a:gd name="T101" fmla="*/ 152 h 1071"/>
                  <a:gd name="T102" fmla="*/ 333 w 693"/>
                  <a:gd name="T103" fmla="*/ 148 h 1071"/>
                  <a:gd name="T104" fmla="*/ 311 w 693"/>
                  <a:gd name="T105" fmla="*/ 126 h 1071"/>
                  <a:gd name="T106" fmla="*/ 582 w 693"/>
                  <a:gd name="T107" fmla="*/ 110 h 1071"/>
                  <a:gd name="T108" fmla="*/ 684 w 693"/>
                  <a:gd name="T109" fmla="*/ 69 h 1071"/>
                  <a:gd name="T110" fmla="*/ 591 w 693"/>
                  <a:gd name="T111" fmla="*/ 1 h 1071"/>
                  <a:gd name="T112" fmla="*/ 457 w 693"/>
                  <a:gd name="T113" fmla="*/ 20 h 1071"/>
                  <a:gd name="T114" fmla="*/ 237 w 693"/>
                  <a:gd name="T115" fmla="*/ 19 h 1071"/>
                  <a:gd name="T116" fmla="*/ 53 w 693"/>
                  <a:gd name="T117" fmla="*/ 31 h 1071"/>
                  <a:gd name="T118" fmla="*/ 6 w 693"/>
                  <a:gd name="T119" fmla="*/ 177 h 10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93" h="1071">
                    <a:moveTo>
                      <a:pt x="5" y="226"/>
                    </a:moveTo>
                    <a:lnTo>
                      <a:pt x="2" y="425"/>
                    </a:lnTo>
                    <a:lnTo>
                      <a:pt x="0" y="645"/>
                    </a:lnTo>
                    <a:lnTo>
                      <a:pt x="0" y="836"/>
                    </a:lnTo>
                    <a:lnTo>
                      <a:pt x="2" y="946"/>
                    </a:lnTo>
                    <a:lnTo>
                      <a:pt x="15" y="972"/>
                    </a:lnTo>
                    <a:lnTo>
                      <a:pt x="35" y="994"/>
                    </a:lnTo>
                    <a:lnTo>
                      <a:pt x="62" y="1014"/>
                    </a:lnTo>
                    <a:lnTo>
                      <a:pt x="94" y="1031"/>
                    </a:lnTo>
                    <a:lnTo>
                      <a:pt x="129" y="1044"/>
                    </a:lnTo>
                    <a:lnTo>
                      <a:pt x="170" y="1055"/>
                    </a:lnTo>
                    <a:lnTo>
                      <a:pt x="213" y="1062"/>
                    </a:lnTo>
                    <a:lnTo>
                      <a:pt x="257" y="1068"/>
                    </a:lnTo>
                    <a:lnTo>
                      <a:pt x="302" y="1069"/>
                    </a:lnTo>
                    <a:lnTo>
                      <a:pt x="346" y="1071"/>
                    </a:lnTo>
                    <a:lnTo>
                      <a:pt x="391" y="1069"/>
                    </a:lnTo>
                    <a:lnTo>
                      <a:pt x="434" y="1065"/>
                    </a:lnTo>
                    <a:lnTo>
                      <a:pt x="473" y="1059"/>
                    </a:lnTo>
                    <a:lnTo>
                      <a:pt x="508" y="1052"/>
                    </a:lnTo>
                    <a:lnTo>
                      <a:pt x="541" y="1041"/>
                    </a:lnTo>
                    <a:lnTo>
                      <a:pt x="567" y="1031"/>
                    </a:lnTo>
                    <a:lnTo>
                      <a:pt x="536" y="1033"/>
                    </a:lnTo>
                    <a:lnTo>
                      <a:pt x="506" y="1034"/>
                    </a:lnTo>
                    <a:lnTo>
                      <a:pt x="476" y="1033"/>
                    </a:lnTo>
                    <a:lnTo>
                      <a:pt x="447" y="1031"/>
                    </a:lnTo>
                    <a:lnTo>
                      <a:pt x="419" y="1027"/>
                    </a:lnTo>
                    <a:lnTo>
                      <a:pt x="396" y="1022"/>
                    </a:lnTo>
                    <a:lnTo>
                      <a:pt x="377" y="1015"/>
                    </a:lnTo>
                    <a:lnTo>
                      <a:pt x="362" y="1006"/>
                    </a:lnTo>
                    <a:lnTo>
                      <a:pt x="390" y="1009"/>
                    </a:lnTo>
                    <a:lnTo>
                      <a:pt x="418" y="1011"/>
                    </a:lnTo>
                    <a:lnTo>
                      <a:pt x="444" y="1009"/>
                    </a:lnTo>
                    <a:lnTo>
                      <a:pt x="467" y="1009"/>
                    </a:lnTo>
                    <a:lnTo>
                      <a:pt x="491" y="1006"/>
                    </a:lnTo>
                    <a:lnTo>
                      <a:pt x="513" y="1003"/>
                    </a:lnTo>
                    <a:lnTo>
                      <a:pt x="533" y="999"/>
                    </a:lnTo>
                    <a:lnTo>
                      <a:pt x="552" y="994"/>
                    </a:lnTo>
                    <a:lnTo>
                      <a:pt x="570" y="989"/>
                    </a:lnTo>
                    <a:lnTo>
                      <a:pt x="586" y="983"/>
                    </a:lnTo>
                    <a:lnTo>
                      <a:pt x="601" y="977"/>
                    </a:lnTo>
                    <a:lnTo>
                      <a:pt x="614" y="971"/>
                    </a:lnTo>
                    <a:lnTo>
                      <a:pt x="626" y="965"/>
                    </a:lnTo>
                    <a:lnTo>
                      <a:pt x="637" y="958"/>
                    </a:lnTo>
                    <a:lnTo>
                      <a:pt x="646" y="952"/>
                    </a:lnTo>
                    <a:lnTo>
                      <a:pt x="654" y="946"/>
                    </a:lnTo>
                    <a:lnTo>
                      <a:pt x="636" y="955"/>
                    </a:lnTo>
                    <a:lnTo>
                      <a:pt x="617" y="962"/>
                    </a:lnTo>
                    <a:lnTo>
                      <a:pt x="598" y="967"/>
                    </a:lnTo>
                    <a:lnTo>
                      <a:pt x="579" y="971"/>
                    </a:lnTo>
                    <a:lnTo>
                      <a:pt x="560" y="972"/>
                    </a:lnTo>
                    <a:lnTo>
                      <a:pt x="541" y="974"/>
                    </a:lnTo>
                    <a:lnTo>
                      <a:pt x="522" y="972"/>
                    </a:lnTo>
                    <a:lnTo>
                      <a:pt x="503" y="971"/>
                    </a:lnTo>
                    <a:lnTo>
                      <a:pt x="485" y="969"/>
                    </a:lnTo>
                    <a:lnTo>
                      <a:pt x="467" y="967"/>
                    </a:lnTo>
                    <a:lnTo>
                      <a:pt x="451" y="962"/>
                    </a:lnTo>
                    <a:lnTo>
                      <a:pt x="437" y="958"/>
                    </a:lnTo>
                    <a:lnTo>
                      <a:pt x="422" y="955"/>
                    </a:lnTo>
                    <a:lnTo>
                      <a:pt x="409" y="950"/>
                    </a:lnTo>
                    <a:lnTo>
                      <a:pt x="399" y="946"/>
                    </a:lnTo>
                    <a:lnTo>
                      <a:pt x="390" y="942"/>
                    </a:lnTo>
                    <a:lnTo>
                      <a:pt x="422" y="943"/>
                    </a:lnTo>
                    <a:lnTo>
                      <a:pt x="453" y="943"/>
                    </a:lnTo>
                    <a:lnTo>
                      <a:pt x="481" y="942"/>
                    </a:lnTo>
                    <a:lnTo>
                      <a:pt x="507" y="939"/>
                    </a:lnTo>
                    <a:lnTo>
                      <a:pt x="530" y="934"/>
                    </a:lnTo>
                    <a:lnTo>
                      <a:pt x="554" y="930"/>
                    </a:lnTo>
                    <a:lnTo>
                      <a:pt x="574" y="923"/>
                    </a:lnTo>
                    <a:lnTo>
                      <a:pt x="592" y="917"/>
                    </a:lnTo>
                    <a:lnTo>
                      <a:pt x="610" y="909"/>
                    </a:lnTo>
                    <a:lnTo>
                      <a:pt x="626" y="901"/>
                    </a:lnTo>
                    <a:lnTo>
                      <a:pt x="639" y="893"/>
                    </a:lnTo>
                    <a:lnTo>
                      <a:pt x="652" y="884"/>
                    </a:lnTo>
                    <a:lnTo>
                      <a:pt x="664" y="877"/>
                    </a:lnTo>
                    <a:lnTo>
                      <a:pt x="674" y="868"/>
                    </a:lnTo>
                    <a:lnTo>
                      <a:pt x="683" y="861"/>
                    </a:lnTo>
                    <a:lnTo>
                      <a:pt x="692" y="854"/>
                    </a:lnTo>
                    <a:lnTo>
                      <a:pt x="674" y="862"/>
                    </a:lnTo>
                    <a:lnTo>
                      <a:pt x="656" y="870"/>
                    </a:lnTo>
                    <a:lnTo>
                      <a:pt x="639" y="877"/>
                    </a:lnTo>
                    <a:lnTo>
                      <a:pt x="620" y="883"/>
                    </a:lnTo>
                    <a:lnTo>
                      <a:pt x="599" y="887"/>
                    </a:lnTo>
                    <a:lnTo>
                      <a:pt x="580" y="890"/>
                    </a:lnTo>
                    <a:lnTo>
                      <a:pt x="561" y="893"/>
                    </a:lnTo>
                    <a:lnTo>
                      <a:pt x="542" y="895"/>
                    </a:lnTo>
                    <a:lnTo>
                      <a:pt x="525" y="895"/>
                    </a:lnTo>
                    <a:lnTo>
                      <a:pt x="506" y="895"/>
                    </a:lnTo>
                    <a:lnTo>
                      <a:pt x="489" y="895"/>
                    </a:lnTo>
                    <a:lnTo>
                      <a:pt x="473" y="893"/>
                    </a:lnTo>
                    <a:lnTo>
                      <a:pt x="459" y="890"/>
                    </a:lnTo>
                    <a:lnTo>
                      <a:pt x="446" y="889"/>
                    </a:lnTo>
                    <a:lnTo>
                      <a:pt x="434" y="884"/>
                    </a:lnTo>
                    <a:lnTo>
                      <a:pt x="425" y="881"/>
                    </a:lnTo>
                    <a:lnTo>
                      <a:pt x="446" y="883"/>
                    </a:lnTo>
                    <a:lnTo>
                      <a:pt x="467" y="883"/>
                    </a:lnTo>
                    <a:lnTo>
                      <a:pt x="488" y="883"/>
                    </a:lnTo>
                    <a:lnTo>
                      <a:pt x="507" y="880"/>
                    </a:lnTo>
                    <a:lnTo>
                      <a:pt x="528" y="877"/>
                    </a:lnTo>
                    <a:lnTo>
                      <a:pt x="547" y="874"/>
                    </a:lnTo>
                    <a:lnTo>
                      <a:pt x="564" y="868"/>
                    </a:lnTo>
                    <a:lnTo>
                      <a:pt x="583" y="862"/>
                    </a:lnTo>
                    <a:lnTo>
                      <a:pt x="599" y="855"/>
                    </a:lnTo>
                    <a:lnTo>
                      <a:pt x="615" y="848"/>
                    </a:lnTo>
                    <a:lnTo>
                      <a:pt x="632" y="840"/>
                    </a:lnTo>
                    <a:lnTo>
                      <a:pt x="645" y="832"/>
                    </a:lnTo>
                    <a:lnTo>
                      <a:pt x="659" y="823"/>
                    </a:lnTo>
                    <a:lnTo>
                      <a:pt x="671" y="814"/>
                    </a:lnTo>
                    <a:lnTo>
                      <a:pt x="681" y="805"/>
                    </a:lnTo>
                    <a:lnTo>
                      <a:pt x="692" y="795"/>
                    </a:lnTo>
                    <a:lnTo>
                      <a:pt x="658" y="808"/>
                    </a:lnTo>
                    <a:lnTo>
                      <a:pt x="627" y="817"/>
                    </a:lnTo>
                    <a:lnTo>
                      <a:pt x="596" y="820"/>
                    </a:lnTo>
                    <a:lnTo>
                      <a:pt x="569" y="820"/>
                    </a:lnTo>
                    <a:lnTo>
                      <a:pt x="541" y="817"/>
                    </a:lnTo>
                    <a:lnTo>
                      <a:pt x="514" y="811"/>
                    </a:lnTo>
                    <a:lnTo>
                      <a:pt x="487" y="805"/>
                    </a:lnTo>
                    <a:lnTo>
                      <a:pt x="460" y="798"/>
                    </a:lnTo>
                    <a:lnTo>
                      <a:pt x="498" y="798"/>
                    </a:lnTo>
                    <a:lnTo>
                      <a:pt x="533" y="795"/>
                    </a:lnTo>
                    <a:lnTo>
                      <a:pt x="566" y="791"/>
                    </a:lnTo>
                    <a:lnTo>
                      <a:pt x="595" y="783"/>
                    </a:lnTo>
                    <a:lnTo>
                      <a:pt x="623" y="773"/>
                    </a:lnTo>
                    <a:lnTo>
                      <a:pt x="648" y="761"/>
                    </a:lnTo>
                    <a:lnTo>
                      <a:pt x="671" y="748"/>
                    </a:lnTo>
                    <a:lnTo>
                      <a:pt x="692" y="732"/>
                    </a:lnTo>
                    <a:lnTo>
                      <a:pt x="664" y="747"/>
                    </a:lnTo>
                    <a:lnTo>
                      <a:pt x="633" y="755"/>
                    </a:lnTo>
                    <a:lnTo>
                      <a:pt x="602" y="760"/>
                    </a:lnTo>
                    <a:lnTo>
                      <a:pt x="570" y="761"/>
                    </a:lnTo>
                    <a:lnTo>
                      <a:pt x="541" y="760"/>
                    </a:lnTo>
                    <a:lnTo>
                      <a:pt x="513" y="757"/>
                    </a:lnTo>
                    <a:lnTo>
                      <a:pt x="489" y="752"/>
                    </a:lnTo>
                    <a:lnTo>
                      <a:pt x="470" y="748"/>
                    </a:lnTo>
                    <a:lnTo>
                      <a:pt x="507" y="748"/>
                    </a:lnTo>
                    <a:lnTo>
                      <a:pt x="542" y="744"/>
                    </a:lnTo>
                    <a:lnTo>
                      <a:pt x="574" y="738"/>
                    </a:lnTo>
                    <a:lnTo>
                      <a:pt x="604" y="729"/>
                    </a:lnTo>
                    <a:lnTo>
                      <a:pt x="632" y="720"/>
                    </a:lnTo>
                    <a:lnTo>
                      <a:pt x="655" y="707"/>
                    </a:lnTo>
                    <a:lnTo>
                      <a:pt x="675" y="695"/>
                    </a:lnTo>
                    <a:lnTo>
                      <a:pt x="692" y="680"/>
                    </a:lnTo>
                    <a:lnTo>
                      <a:pt x="658" y="691"/>
                    </a:lnTo>
                    <a:lnTo>
                      <a:pt x="630" y="697"/>
                    </a:lnTo>
                    <a:lnTo>
                      <a:pt x="605" y="701"/>
                    </a:lnTo>
                    <a:lnTo>
                      <a:pt x="583" y="701"/>
                    </a:lnTo>
                    <a:lnTo>
                      <a:pt x="561" y="700"/>
                    </a:lnTo>
                    <a:lnTo>
                      <a:pt x="539" y="695"/>
                    </a:lnTo>
                    <a:lnTo>
                      <a:pt x="514" y="688"/>
                    </a:lnTo>
                    <a:lnTo>
                      <a:pt x="488" y="679"/>
                    </a:lnTo>
                    <a:lnTo>
                      <a:pt x="528" y="676"/>
                    </a:lnTo>
                    <a:lnTo>
                      <a:pt x="561" y="673"/>
                    </a:lnTo>
                    <a:lnTo>
                      <a:pt x="591" y="669"/>
                    </a:lnTo>
                    <a:lnTo>
                      <a:pt x="615" y="663"/>
                    </a:lnTo>
                    <a:lnTo>
                      <a:pt x="637" y="656"/>
                    </a:lnTo>
                    <a:lnTo>
                      <a:pt x="656" y="645"/>
                    </a:lnTo>
                    <a:lnTo>
                      <a:pt x="674" y="634"/>
                    </a:lnTo>
                    <a:lnTo>
                      <a:pt x="692" y="617"/>
                    </a:lnTo>
                    <a:lnTo>
                      <a:pt x="656" y="626"/>
                    </a:lnTo>
                    <a:lnTo>
                      <a:pt x="624" y="632"/>
                    </a:lnTo>
                    <a:lnTo>
                      <a:pt x="596" y="636"/>
                    </a:lnTo>
                    <a:lnTo>
                      <a:pt x="573" y="638"/>
                    </a:lnTo>
                    <a:lnTo>
                      <a:pt x="550" y="638"/>
                    </a:lnTo>
                    <a:lnTo>
                      <a:pt x="528" y="635"/>
                    </a:lnTo>
                    <a:lnTo>
                      <a:pt x="507" y="629"/>
                    </a:lnTo>
                    <a:lnTo>
                      <a:pt x="485" y="622"/>
                    </a:lnTo>
                    <a:lnTo>
                      <a:pt x="529" y="619"/>
                    </a:lnTo>
                    <a:lnTo>
                      <a:pt x="564" y="614"/>
                    </a:lnTo>
                    <a:lnTo>
                      <a:pt x="595" y="609"/>
                    </a:lnTo>
                    <a:lnTo>
                      <a:pt x="620" y="600"/>
                    </a:lnTo>
                    <a:lnTo>
                      <a:pt x="640" y="590"/>
                    </a:lnTo>
                    <a:lnTo>
                      <a:pt x="658" y="578"/>
                    </a:lnTo>
                    <a:lnTo>
                      <a:pt x="673" y="565"/>
                    </a:lnTo>
                    <a:lnTo>
                      <a:pt x="686" y="550"/>
                    </a:lnTo>
                    <a:lnTo>
                      <a:pt x="661" y="560"/>
                    </a:lnTo>
                    <a:lnTo>
                      <a:pt x="633" y="568"/>
                    </a:lnTo>
                    <a:lnTo>
                      <a:pt x="605" y="572"/>
                    </a:lnTo>
                    <a:lnTo>
                      <a:pt x="577" y="573"/>
                    </a:lnTo>
                    <a:lnTo>
                      <a:pt x="551" y="573"/>
                    </a:lnTo>
                    <a:lnTo>
                      <a:pt x="526" y="572"/>
                    </a:lnTo>
                    <a:lnTo>
                      <a:pt x="506" y="569"/>
                    </a:lnTo>
                    <a:lnTo>
                      <a:pt x="488" y="566"/>
                    </a:lnTo>
                    <a:lnTo>
                      <a:pt x="519" y="562"/>
                    </a:lnTo>
                    <a:lnTo>
                      <a:pt x="550" y="556"/>
                    </a:lnTo>
                    <a:lnTo>
                      <a:pt x="582" y="548"/>
                    </a:lnTo>
                    <a:lnTo>
                      <a:pt x="611" y="540"/>
                    </a:lnTo>
                    <a:lnTo>
                      <a:pt x="637" y="531"/>
                    </a:lnTo>
                    <a:lnTo>
                      <a:pt x="659" y="522"/>
                    </a:lnTo>
                    <a:lnTo>
                      <a:pt x="677" y="512"/>
                    </a:lnTo>
                    <a:lnTo>
                      <a:pt x="686" y="503"/>
                    </a:lnTo>
                    <a:lnTo>
                      <a:pt x="662" y="507"/>
                    </a:lnTo>
                    <a:lnTo>
                      <a:pt x="639" y="512"/>
                    </a:lnTo>
                    <a:lnTo>
                      <a:pt x="613" y="515"/>
                    </a:lnTo>
                    <a:lnTo>
                      <a:pt x="586" y="516"/>
                    </a:lnTo>
                    <a:lnTo>
                      <a:pt x="560" y="516"/>
                    </a:lnTo>
                    <a:lnTo>
                      <a:pt x="535" y="513"/>
                    </a:lnTo>
                    <a:lnTo>
                      <a:pt x="508" y="509"/>
                    </a:lnTo>
                    <a:lnTo>
                      <a:pt x="485" y="503"/>
                    </a:lnTo>
                    <a:lnTo>
                      <a:pt x="510" y="503"/>
                    </a:lnTo>
                    <a:lnTo>
                      <a:pt x="541" y="499"/>
                    </a:lnTo>
                    <a:lnTo>
                      <a:pt x="573" y="493"/>
                    </a:lnTo>
                    <a:lnTo>
                      <a:pt x="605" y="485"/>
                    </a:lnTo>
                    <a:lnTo>
                      <a:pt x="634" y="477"/>
                    </a:lnTo>
                    <a:lnTo>
                      <a:pt x="659" y="468"/>
                    </a:lnTo>
                    <a:lnTo>
                      <a:pt x="677" y="459"/>
                    </a:lnTo>
                    <a:lnTo>
                      <a:pt x="686" y="452"/>
                    </a:lnTo>
                    <a:lnTo>
                      <a:pt x="656" y="456"/>
                    </a:lnTo>
                    <a:lnTo>
                      <a:pt x="630" y="459"/>
                    </a:lnTo>
                    <a:lnTo>
                      <a:pt x="604" y="460"/>
                    </a:lnTo>
                    <a:lnTo>
                      <a:pt x="579" y="462"/>
                    </a:lnTo>
                    <a:lnTo>
                      <a:pt x="554" y="462"/>
                    </a:lnTo>
                    <a:lnTo>
                      <a:pt x="530" y="460"/>
                    </a:lnTo>
                    <a:lnTo>
                      <a:pt x="507" y="456"/>
                    </a:lnTo>
                    <a:lnTo>
                      <a:pt x="485" y="449"/>
                    </a:lnTo>
                    <a:lnTo>
                      <a:pt x="513" y="446"/>
                    </a:lnTo>
                    <a:lnTo>
                      <a:pt x="541" y="441"/>
                    </a:lnTo>
                    <a:lnTo>
                      <a:pt x="569" y="437"/>
                    </a:lnTo>
                    <a:lnTo>
                      <a:pt x="596" y="433"/>
                    </a:lnTo>
                    <a:lnTo>
                      <a:pt x="623" y="427"/>
                    </a:lnTo>
                    <a:lnTo>
                      <a:pt x="648" y="419"/>
                    </a:lnTo>
                    <a:lnTo>
                      <a:pt x="668" y="409"/>
                    </a:lnTo>
                    <a:lnTo>
                      <a:pt x="686" y="396"/>
                    </a:lnTo>
                    <a:lnTo>
                      <a:pt x="662" y="399"/>
                    </a:lnTo>
                    <a:lnTo>
                      <a:pt x="636" y="402"/>
                    </a:lnTo>
                    <a:lnTo>
                      <a:pt x="608" y="402"/>
                    </a:lnTo>
                    <a:lnTo>
                      <a:pt x="580" y="402"/>
                    </a:lnTo>
                    <a:lnTo>
                      <a:pt x="551" y="402"/>
                    </a:lnTo>
                    <a:lnTo>
                      <a:pt x="525" y="399"/>
                    </a:lnTo>
                    <a:lnTo>
                      <a:pt x="500" y="396"/>
                    </a:lnTo>
                    <a:lnTo>
                      <a:pt x="478" y="391"/>
                    </a:lnTo>
                    <a:lnTo>
                      <a:pt x="510" y="391"/>
                    </a:lnTo>
                    <a:lnTo>
                      <a:pt x="539" y="389"/>
                    </a:lnTo>
                    <a:lnTo>
                      <a:pt x="570" y="384"/>
                    </a:lnTo>
                    <a:lnTo>
                      <a:pt x="598" y="378"/>
                    </a:lnTo>
                    <a:lnTo>
                      <a:pt x="623" y="369"/>
                    </a:lnTo>
                    <a:lnTo>
                      <a:pt x="646" y="361"/>
                    </a:lnTo>
                    <a:lnTo>
                      <a:pt x="668" y="350"/>
                    </a:lnTo>
                    <a:lnTo>
                      <a:pt x="686" y="340"/>
                    </a:lnTo>
                    <a:lnTo>
                      <a:pt x="646" y="346"/>
                    </a:lnTo>
                    <a:lnTo>
                      <a:pt x="613" y="349"/>
                    </a:lnTo>
                    <a:lnTo>
                      <a:pt x="583" y="349"/>
                    </a:lnTo>
                    <a:lnTo>
                      <a:pt x="557" y="346"/>
                    </a:lnTo>
                    <a:lnTo>
                      <a:pt x="533" y="343"/>
                    </a:lnTo>
                    <a:lnTo>
                      <a:pt x="513" y="340"/>
                    </a:lnTo>
                    <a:lnTo>
                      <a:pt x="492" y="336"/>
                    </a:lnTo>
                    <a:lnTo>
                      <a:pt x="473" y="331"/>
                    </a:lnTo>
                    <a:lnTo>
                      <a:pt x="494" y="331"/>
                    </a:lnTo>
                    <a:lnTo>
                      <a:pt x="519" y="330"/>
                    </a:lnTo>
                    <a:lnTo>
                      <a:pt x="544" y="327"/>
                    </a:lnTo>
                    <a:lnTo>
                      <a:pt x="571" y="324"/>
                    </a:lnTo>
                    <a:lnTo>
                      <a:pt x="601" y="320"/>
                    </a:lnTo>
                    <a:lnTo>
                      <a:pt x="630" y="312"/>
                    </a:lnTo>
                    <a:lnTo>
                      <a:pt x="658" y="302"/>
                    </a:lnTo>
                    <a:lnTo>
                      <a:pt x="686" y="290"/>
                    </a:lnTo>
                    <a:lnTo>
                      <a:pt x="673" y="293"/>
                    </a:lnTo>
                    <a:lnTo>
                      <a:pt x="659" y="295"/>
                    </a:lnTo>
                    <a:lnTo>
                      <a:pt x="643" y="296"/>
                    </a:lnTo>
                    <a:lnTo>
                      <a:pt x="629" y="298"/>
                    </a:lnTo>
                    <a:lnTo>
                      <a:pt x="611" y="299"/>
                    </a:lnTo>
                    <a:lnTo>
                      <a:pt x="595" y="299"/>
                    </a:lnTo>
                    <a:lnTo>
                      <a:pt x="579" y="299"/>
                    </a:lnTo>
                    <a:lnTo>
                      <a:pt x="561" y="299"/>
                    </a:lnTo>
                    <a:lnTo>
                      <a:pt x="545" y="298"/>
                    </a:lnTo>
                    <a:lnTo>
                      <a:pt x="528" y="296"/>
                    </a:lnTo>
                    <a:lnTo>
                      <a:pt x="511" y="295"/>
                    </a:lnTo>
                    <a:lnTo>
                      <a:pt x="497" y="293"/>
                    </a:lnTo>
                    <a:lnTo>
                      <a:pt x="482" y="290"/>
                    </a:lnTo>
                    <a:lnTo>
                      <a:pt x="469" y="287"/>
                    </a:lnTo>
                    <a:lnTo>
                      <a:pt x="456" y="284"/>
                    </a:lnTo>
                    <a:lnTo>
                      <a:pt x="446" y="280"/>
                    </a:lnTo>
                    <a:lnTo>
                      <a:pt x="462" y="281"/>
                    </a:lnTo>
                    <a:lnTo>
                      <a:pt x="478" y="281"/>
                    </a:lnTo>
                    <a:lnTo>
                      <a:pt x="495" y="281"/>
                    </a:lnTo>
                    <a:lnTo>
                      <a:pt x="513" y="279"/>
                    </a:lnTo>
                    <a:lnTo>
                      <a:pt x="532" y="277"/>
                    </a:lnTo>
                    <a:lnTo>
                      <a:pt x="551" y="274"/>
                    </a:lnTo>
                    <a:lnTo>
                      <a:pt x="570" y="270"/>
                    </a:lnTo>
                    <a:lnTo>
                      <a:pt x="588" y="265"/>
                    </a:lnTo>
                    <a:lnTo>
                      <a:pt x="605" y="261"/>
                    </a:lnTo>
                    <a:lnTo>
                      <a:pt x="623" y="255"/>
                    </a:lnTo>
                    <a:lnTo>
                      <a:pt x="637" y="251"/>
                    </a:lnTo>
                    <a:lnTo>
                      <a:pt x="652" y="245"/>
                    </a:lnTo>
                    <a:lnTo>
                      <a:pt x="665" y="239"/>
                    </a:lnTo>
                    <a:lnTo>
                      <a:pt x="677" y="235"/>
                    </a:lnTo>
                    <a:lnTo>
                      <a:pt x="686" y="229"/>
                    </a:lnTo>
                    <a:lnTo>
                      <a:pt x="692" y="224"/>
                    </a:lnTo>
                    <a:lnTo>
                      <a:pt x="683" y="227"/>
                    </a:lnTo>
                    <a:lnTo>
                      <a:pt x="673" y="230"/>
                    </a:lnTo>
                    <a:lnTo>
                      <a:pt x="661" y="233"/>
                    </a:lnTo>
                    <a:lnTo>
                      <a:pt x="646" y="236"/>
                    </a:lnTo>
                    <a:lnTo>
                      <a:pt x="632" y="239"/>
                    </a:lnTo>
                    <a:lnTo>
                      <a:pt x="615" y="240"/>
                    </a:lnTo>
                    <a:lnTo>
                      <a:pt x="598" y="242"/>
                    </a:lnTo>
                    <a:lnTo>
                      <a:pt x="582" y="243"/>
                    </a:lnTo>
                    <a:lnTo>
                      <a:pt x="563" y="245"/>
                    </a:lnTo>
                    <a:lnTo>
                      <a:pt x="545" y="245"/>
                    </a:lnTo>
                    <a:lnTo>
                      <a:pt x="528" y="246"/>
                    </a:lnTo>
                    <a:lnTo>
                      <a:pt x="510" y="246"/>
                    </a:lnTo>
                    <a:lnTo>
                      <a:pt x="492" y="246"/>
                    </a:lnTo>
                    <a:lnTo>
                      <a:pt x="478" y="245"/>
                    </a:lnTo>
                    <a:lnTo>
                      <a:pt x="462" y="243"/>
                    </a:lnTo>
                    <a:lnTo>
                      <a:pt x="448" y="242"/>
                    </a:lnTo>
                    <a:lnTo>
                      <a:pt x="440" y="240"/>
                    </a:lnTo>
                    <a:lnTo>
                      <a:pt x="431" y="239"/>
                    </a:lnTo>
                    <a:lnTo>
                      <a:pt x="424" y="236"/>
                    </a:lnTo>
                    <a:lnTo>
                      <a:pt x="418" y="233"/>
                    </a:lnTo>
                    <a:lnTo>
                      <a:pt x="437" y="235"/>
                    </a:lnTo>
                    <a:lnTo>
                      <a:pt x="457" y="235"/>
                    </a:lnTo>
                    <a:lnTo>
                      <a:pt x="478" y="233"/>
                    </a:lnTo>
                    <a:lnTo>
                      <a:pt x="498" y="232"/>
                    </a:lnTo>
                    <a:lnTo>
                      <a:pt x="519" y="229"/>
                    </a:lnTo>
                    <a:lnTo>
                      <a:pt x="539" y="226"/>
                    </a:lnTo>
                    <a:lnTo>
                      <a:pt x="560" y="223"/>
                    </a:lnTo>
                    <a:lnTo>
                      <a:pt x="580" y="218"/>
                    </a:lnTo>
                    <a:lnTo>
                      <a:pt x="599" y="214"/>
                    </a:lnTo>
                    <a:lnTo>
                      <a:pt x="617" y="210"/>
                    </a:lnTo>
                    <a:lnTo>
                      <a:pt x="634" y="205"/>
                    </a:lnTo>
                    <a:lnTo>
                      <a:pt x="649" y="199"/>
                    </a:lnTo>
                    <a:lnTo>
                      <a:pt x="662" y="195"/>
                    </a:lnTo>
                    <a:lnTo>
                      <a:pt x="674" y="191"/>
                    </a:lnTo>
                    <a:lnTo>
                      <a:pt x="684" y="185"/>
                    </a:lnTo>
                    <a:lnTo>
                      <a:pt x="692" y="180"/>
                    </a:lnTo>
                    <a:lnTo>
                      <a:pt x="680" y="183"/>
                    </a:lnTo>
                    <a:lnTo>
                      <a:pt x="665" y="186"/>
                    </a:lnTo>
                    <a:lnTo>
                      <a:pt x="648" y="189"/>
                    </a:lnTo>
                    <a:lnTo>
                      <a:pt x="629" y="191"/>
                    </a:lnTo>
                    <a:lnTo>
                      <a:pt x="607" y="192"/>
                    </a:lnTo>
                    <a:lnTo>
                      <a:pt x="583" y="193"/>
                    </a:lnTo>
                    <a:lnTo>
                      <a:pt x="558" y="195"/>
                    </a:lnTo>
                    <a:lnTo>
                      <a:pt x="533" y="195"/>
                    </a:lnTo>
                    <a:lnTo>
                      <a:pt x="508" y="195"/>
                    </a:lnTo>
                    <a:lnTo>
                      <a:pt x="485" y="195"/>
                    </a:lnTo>
                    <a:lnTo>
                      <a:pt x="462" y="193"/>
                    </a:lnTo>
                    <a:lnTo>
                      <a:pt x="440" y="192"/>
                    </a:lnTo>
                    <a:lnTo>
                      <a:pt x="421" y="191"/>
                    </a:lnTo>
                    <a:lnTo>
                      <a:pt x="403" y="188"/>
                    </a:lnTo>
                    <a:lnTo>
                      <a:pt x="388" y="185"/>
                    </a:lnTo>
                    <a:lnTo>
                      <a:pt x="378" y="180"/>
                    </a:lnTo>
                    <a:lnTo>
                      <a:pt x="391" y="182"/>
                    </a:lnTo>
                    <a:lnTo>
                      <a:pt x="407" y="182"/>
                    </a:lnTo>
                    <a:lnTo>
                      <a:pt x="428" y="182"/>
                    </a:lnTo>
                    <a:lnTo>
                      <a:pt x="450" y="182"/>
                    </a:lnTo>
                    <a:lnTo>
                      <a:pt x="473" y="180"/>
                    </a:lnTo>
                    <a:lnTo>
                      <a:pt x="498" y="180"/>
                    </a:lnTo>
                    <a:lnTo>
                      <a:pt x="525" y="179"/>
                    </a:lnTo>
                    <a:lnTo>
                      <a:pt x="551" y="176"/>
                    </a:lnTo>
                    <a:lnTo>
                      <a:pt x="576" y="174"/>
                    </a:lnTo>
                    <a:lnTo>
                      <a:pt x="601" y="171"/>
                    </a:lnTo>
                    <a:lnTo>
                      <a:pt x="623" y="167"/>
                    </a:lnTo>
                    <a:lnTo>
                      <a:pt x="645" y="164"/>
                    </a:lnTo>
                    <a:lnTo>
                      <a:pt x="662" y="160"/>
                    </a:lnTo>
                    <a:lnTo>
                      <a:pt x="677" y="155"/>
                    </a:lnTo>
                    <a:lnTo>
                      <a:pt x="687" y="149"/>
                    </a:lnTo>
                    <a:lnTo>
                      <a:pt x="693" y="144"/>
                    </a:lnTo>
                    <a:lnTo>
                      <a:pt x="680" y="147"/>
                    </a:lnTo>
                    <a:lnTo>
                      <a:pt x="659" y="148"/>
                    </a:lnTo>
                    <a:lnTo>
                      <a:pt x="633" y="151"/>
                    </a:lnTo>
                    <a:lnTo>
                      <a:pt x="602" y="152"/>
                    </a:lnTo>
                    <a:lnTo>
                      <a:pt x="567" y="154"/>
                    </a:lnTo>
                    <a:lnTo>
                      <a:pt x="530" y="154"/>
                    </a:lnTo>
                    <a:lnTo>
                      <a:pt x="491" y="154"/>
                    </a:lnTo>
                    <a:lnTo>
                      <a:pt x="450" y="154"/>
                    </a:lnTo>
                    <a:lnTo>
                      <a:pt x="409" y="152"/>
                    </a:lnTo>
                    <a:lnTo>
                      <a:pt x="369" y="151"/>
                    </a:lnTo>
                    <a:lnTo>
                      <a:pt x="333" y="148"/>
                    </a:lnTo>
                    <a:lnTo>
                      <a:pt x="299" y="145"/>
                    </a:lnTo>
                    <a:lnTo>
                      <a:pt x="268" y="141"/>
                    </a:lnTo>
                    <a:lnTo>
                      <a:pt x="243" y="136"/>
                    </a:lnTo>
                    <a:lnTo>
                      <a:pt x="223" y="130"/>
                    </a:lnTo>
                    <a:lnTo>
                      <a:pt x="211" y="123"/>
                    </a:lnTo>
                    <a:lnTo>
                      <a:pt x="261" y="124"/>
                    </a:lnTo>
                    <a:lnTo>
                      <a:pt x="311" y="126"/>
                    </a:lnTo>
                    <a:lnTo>
                      <a:pt x="356" y="126"/>
                    </a:lnTo>
                    <a:lnTo>
                      <a:pt x="402" y="126"/>
                    </a:lnTo>
                    <a:lnTo>
                      <a:pt x="443" y="123"/>
                    </a:lnTo>
                    <a:lnTo>
                      <a:pt x="482" y="122"/>
                    </a:lnTo>
                    <a:lnTo>
                      <a:pt x="519" y="119"/>
                    </a:lnTo>
                    <a:lnTo>
                      <a:pt x="551" y="114"/>
                    </a:lnTo>
                    <a:lnTo>
                      <a:pt x="582" y="110"/>
                    </a:lnTo>
                    <a:lnTo>
                      <a:pt x="608" y="104"/>
                    </a:lnTo>
                    <a:lnTo>
                      <a:pt x="632" y="100"/>
                    </a:lnTo>
                    <a:lnTo>
                      <a:pt x="651" y="94"/>
                    </a:lnTo>
                    <a:lnTo>
                      <a:pt x="665" y="88"/>
                    </a:lnTo>
                    <a:lnTo>
                      <a:pt x="675" y="82"/>
                    </a:lnTo>
                    <a:lnTo>
                      <a:pt x="683" y="75"/>
                    </a:lnTo>
                    <a:lnTo>
                      <a:pt x="684" y="69"/>
                    </a:lnTo>
                    <a:lnTo>
                      <a:pt x="678" y="53"/>
                    </a:lnTo>
                    <a:lnTo>
                      <a:pt x="670" y="39"/>
                    </a:lnTo>
                    <a:lnTo>
                      <a:pt x="659" y="28"/>
                    </a:lnTo>
                    <a:lnTo>
                      <a:pt x="646" y="17"/>
                    </a:lnTo>
                    <a:lnTo>
                      <a:pt x="630" y="10"/>
                    </a:lnTo>
                    <a:lnTo>
                      <a:pt x="613" y="4"/>
                    </a:lnTo>
                    <a:lnTo>
                      <a:pt x="591" y="1"/>
                    </a:lnTo>
                    <a:lnTo>
                      <a:pt x="566" y="0"/>
                    </a:lnTo>
                    <a:lnTo>
                      <a:pt x="554" y="4"/>
                    </a:lnTo>
                    <a:lnTo>
                      <a:pt x="538" y="7"/>
                    </a:lnTo>
                    <a:lnTo>
                      <a:pt x="522" y="12"/>
                    </a:lnTo>
                    <a:lnTo>
                      <a:pt x="503" y="14"/>
                    </a:lnTo>
                    <a:lnTo>
                      <a:pt x="481" y="17"/>
                    </a:lnTo>
                    <a:lnTo>
                      <a:pt x="457" y="20"/>
                    </a:lnTo>
                    <a:lnTo>
                      <a:pt x="432" y="23"/>
                    </a:lnTo>
                    <a:lnTo>
                      <a:pt x="404" y="25"/>
                    </a:lnTo>
                    <a:lnTo>
                      <a:pt x="375" y="26"/>
                    </a:lnTo>
                    <a:lnTo>
                      <a:pt x="343" y="26"/>
                    </a:lnTo>
                    <a:lnTo>
                      <a:pt x="309" y="25"/>
                    </a:lnTo>
                    <a:lnTo>
                      <a:pt x="274" y="23"/>
                    </a:lnTo>
                    <a:lnTo>
                      <a:pt x="237" y="19"/>
                    </a:lnTo>
                    <a:lnTo>
                      <a:pt x="199" y="14"/>
                    </a:lnTo>
                    <a:lnTo>
                      <a:pt x="160" y="9"/>
                    </a:lnTo>
                    <a:lnTo>
                      <a:pt x="117" y="0"/>
                    </a:lnTo>
                    <a:lnTo>
                      <a:pt x="103" y="6"/>
                    </a:lnTo>
                    <a:lnTo>
                      <a:pt x="87" y="12"/>
                    </a:lnTo>
                    <a:lnTo>
                      <a:pt x="70" y="20"/>
                    </a:lnTo>
                    <a:lnTo>
                      <a:pt x="53" y="31"/>
                    </a:lnTo>
                    <a:lnTo>
                      <a:pt x="38" y="42"/>
                    </a:lnTo>
                    <a:lnTo>
                      <a:pt x="24" y="57"/>
                    </a:lnTo>
                    <a:lnTo>
                      <a:pt x="15" y="73"/>
                    </a:lnTo>
                    <a:lnTo>
                      <a:pt x="9" y="92"/>
                    </a:lnTo>
                    <a:lnTo>
                      <a:pt x="7" y="108"/>
                    </a:lnTo>
                    <a:lnTo>
                      <a:pt x="7" y="136"/>
                    </a:lnTo>
                    <a:lnTo>
                      <a:pt x="6" y="177"/>
                    </a:lnTo>
                    <a:lnTo>
                      <a:pt x="5" y="226"/>
                    </a:lnTo>
                    <a:close/>
                  </a:path>
                </a:pathLst>
              </a:custGeom>
              <a:solidFill>
                <a:srgbClr val="D8E5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 i="0">
                  <a:latin typeface="Perpetua" panose="02020502060401020303" pitchFamily="18" charset="0"/>
                </a:endParaRPr>
              </a:p>
            </p:txBody>
          </p:sp>
          <p:sp>
            <p:nvSpPr>
              <p:cNvPr id="169004" name="Freeform 44"/>
              <p:cNvSpPr>
                <a:spLocks/>
              </p:cNvSpPr>
              <p:nvPr/>
            </p:nvSpPr>
            <p:spPr bwMode="auto">
              <a:xfrm>
                <a:off x="4249" y="2415"/>
                <a:ext cx="72" cy="908"/>
              </a:xfrm>
              <a:custGeom>
                <a:avLst/>
                <a:gdLst>
                  <a:gd name="T0" fmla="*/ 72 w 72"/>
                  <a:gd name="T1" fmla="*/ 0 h 908"/>
                  <a:gd name="T2" fmla="*/ 60 w 72"/>
                  <a:gd name="T3" fmla="*/ 1 h 908"/>
                  <a:gd name="T4" fmla="*/ 49 w 72"/>
                  <a:gd name="T5" fmla="*/ 5 h 908"/>
                  <a:gd name="T6" fmla="*/ 38 w 72"/>
                  <a:gd name="T7" fmla="*/ 13 h 908"/>
                  <a:gd name="T8" fmla="*/ 28 w 72"/>
                  <a:gd name="T9" fmla="*/ 22 h 908"/>
                  <a:gd name="T10" fmla="*/ 19 w 72"/>
                  <a:gd name="T11" fmla="*/ 35 h 908"/>
                  <a:gd name="T12" fmla="*/ 13 w 72"/>
                  <a:gd name="T13" fmla="*/ 54 h 908"/>
                  <a:gd name="T14" fmla="*/ 9 w 72"/>
                  <a:gd name="T15" fmla="*/ 76 h 908"/>
                  <a:gd name="T16" fmla="*/ 8 w 72"/>
                  <a:gd name="T17" fmla="*/ 104 h 908"/>
                  <a:gd name="T18" fmla="*/ 6 w 72"/>
                  <a:gd name="T19" fmla="*/ 262 h 908"/>
                  <a:gd name="T20" fmla="*/ 5 w 72"/>
                  <a:gd name="T21" fmla="*/ 529 h 908"/>
                  <a:gd name="T22" fmla="*/ 2 w 72"/>
                  <a:gd name="T23" fmla="*/ 782 h 908"/>
                  <a:gd name="T24" fmla="*/ 0 w 72"/>
                  <a:gd name="T25" fmla="*/ 893 h 908"/>
                  <a:gd name="T26" fmla="*/ 34 w 72"/>
                  <a:gd name="T27" fmla="*/ 908 h 908"/>
                  <a:gd name="T28" fmla="*/ 35 w 72"/>
                  <a:gd name="T29" fmla="*/ 786 h 908"/>
                  <a:gd name="T30" fmla="*/ 38 w 72"/>
                  <a:gd name="T31" fmla="*/ 516 h 908"/>
                  <a:gd name="T32" fmla="*/ 41 w 72"/>
                  <a:gd name="T33" fmla="*/ 240 h 908"/>
                  <a:gd name="T34" fmla="*/ 46 w 72"/>
                  <a:gd name="T35" fmla="*/ 101 h 908"/>
                  <a:gd name="T36" fmla="*/ 47 w 72"/>
                  <a:gd name="T37" fmla="*/ 73 h 908"/>
                  <a:gd name="T38" fmla="*/ 50 w 72"/>
                  <a:gd name="T39" fmla="*/ 45 h 908"/>
                  <a:gd name="T40" fmla="*/ 57 w 72"/>
                  <a:gd name="T41" fmla="*/ 19 h 908"/>
                  <a:gd name="T42" fmla="*/ 72 w 72"/>
                  <a:gd name="T43" fmla="*/ 0 h 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2" h="908">
                    <a:moveTo>
                      <a:pt x="72" y="0"/>
                    </a:moveTo>
                    <a:lnTo>
                      <a:pt x="60" y="1"/>
                    </a:lnTo>
                    <a:lnTo>
                      <a:pt x="49" y="5"/>
                    </a:lnTo>
                    <a:lnTo>
                      <a:pt x="38" y="13"/>
                    </a:lnTo>
                    <a:lnTo>
                      <a:pt x="28" y="22"/>
                    </a:lnTo>
                    <a:lnTo>
                      <a:pt x="19" y="35"/>
                    </a:lnTo>
                    <a:lnTo>
                      <a:pt x="13" y="54"/>
                    </a:lnTo>
                    <a:lnTo>
                      <a:pt x="9" y="76"/>
                    </a:lnTo>
                    <a:lnTo>
                      <a:pt x="8" y="104"/>
                    </a:lnTo>
                    <a:lnTo>
                      <a:pt x="6" y="262"/>
                    </a:lnTo>
                    <a:lnTo>
                      <a:pt x="5" y="529"/>
                    </a:lnTo>
                    <a:lnTo>
                      <a:pt x="2" y="782"/>
                    </a:lnTo>
                    <a:lnTo>
                      <a:pt x="0" y="893"/>
                    </a:lnTo>
                    <a:lnTo>
                      <a:pt x="34" y="908"/>
                    </a:lnTo>
                    <a:lnTo>
                      <a:pt x="35" y="786"/>
                    </a:lnTo>
                    <a:lnTo>
                      <a:pt x="38" y="516"/>
                    </a:lnTo>
                    <a:lnTo>
                      <a:pt x="41" y="240"/>
                    </a:lnTo>
                    <a:lnTo>
                      <a:pt x="46" y="101"/>
                    </a:lnTo>
                    <a:lnTo>
                      <a:pt x="47" y="73"/>
                    </a:lnTo>
                    <a:lnTo>
                      <a:pt x="50" y="45"/>
                    </a:lnTo>
                    <a:lnTo>
                      <a:pt x="57" y="19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 i="0">
                  <a:latin typeface="Perpetua" panose="02020502060401020303" pitchFamily="18" charset="0"/>
                </a:endParaRPr>
              </a:p>
            </p:txBody>
          </p:sp>
          <p:sp>
            <p:nvSpPr>
              <p:cNvPr id="169005" name="Text Box 45"/>
              <p:cNvSpPr txBox="1">
                <a:spLocks noChangeArrowheads="1"/>
              </p:cNvSpPr>
              <p:nvPr/>
            </p:nvSpPr>
            <p:spPr bwMode="auto">
              <a:xfrm>
                <a:off x="4320" y="3552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i="0" dirty="0">
                    <a:latin typeface="Perpetua" panose="02020502060401020303" pitchFamily="18" charset="0"/>
                  </a:rPr>
                  <a:t>10 ml</a:t>
                </a:r>
              </a:p>
            </p:txBody>
          </p:sp>
        </p:grpSp>
        <p:sp>
          <p:nvSpPr>
            <p:cNvPr id="169006" name="Line 46"/>
            <p:cNvSpPr>
              <a:spLocks noChangeShapeType="1"/>
            </p:cNvSpPr>
            <p:nvPr/>
          </p:nvSpPr>
          <p:spPr bwMode="auto">
            <a:xfrm>
              <a:off x="5410200" y="3505200"/>
              <a:ext cx="0" cy="2819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i="0">
                <a:latin typeface="Perpetua" panose="02020502060401020303" pitchFamily="18" charset="0"/>
              </a:endParaRPr>
            </a:p>
          </p:txBody>
        </p:sp>
        <p:sp>
          <p:nvSpPr>
            <p:cNvPr id="169008" name="Text Box 48"/>
            <p:cNvSpPr txBox="1">
              <a:spLocks noChangeArrowheads="1"/>
            </p:cNvSpPr>
            <p:nvPr/>
          </p:nvSpPr>
          <p:spPr bwMode="auto">
            <a:xfrm>
              <a:off x="7239000" y="3962400"/>
              <a:ext cx="1200970" cy="1692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0" dirty="0">
                  <a:latin typeface="Perpetua" panose="02020502060401020303" pitchFamily="18" charset="0"/>
                </a:rPr>
                <a:t>Solution:</a:t>
              </a:r>
            </a:p>
            <a:p>
              <a:pPr algn="l">
                <a:buFontTx/>
                <a:buChar char="•"/>
              </a:pPr>
              <a:r>
                <a:rPr lang="en-US" sz="2000" i="0" dirty="0">
                  <a:latin typeface="Perpetua" panose="02020502060401020303" pitchFamily="18" charset="0"/>
                </a:rPr>
                <a:t> 1 ml of 5</a:t>
              </a:r>
            </a:p>
            <a:p>
              <a:pPr algn="l">
                <a:buFontTx/>
                <a:buChar char="•"/>
              </a:pPr>
              <a:r>
                <a:rPr lang="en-US" sz="2000" i="0" dirty="0">
                  <a:latin typeface="Perpetua" panose="02020502060401020303" pitchFamily="18" charset="0"/>
                </a:rPr>
                <a:t> 2 ml of 3</a:t>
              </a:r>
            </a:p>
            <a:p>
              <a:pPr algn="l">
                <a:buFontTx/>
                <a:buChar char="•"/>
              </a:pPr>
              <a:r>
                <a:rPr lang="en-US" sz="2000" i="0" dirty="0">
                  <a:latin typeface="Perpetua" panose="02020502060401020303" pitchFamily="18" charset="0"/>
                </a:rPr>
                <a:t> 6 ml of 4</a:t>
              </a:r>
            </a:p>
            <a:p>
              <a:pPr algn="l">
                <a:buFontTx/>
                <a:buChar char="•"/>
              </a:pPr>
              <a:r>
                <a:rPr lang="en-US" sz="2000" i="0" dirty="0">
                  <a:latin typeface="Perpetua" panose="02020502060401020303" pitchFamily="18" charset="0"/>
                </a:rPr>
                <a:t> 1 ml of 2</a:t>
              </a:r>
            </a:p>
          </p:txBody>
        </p:sp>
        <p:sp>
          <p:nvSpPr>
            <p:cNvPr id="169009" name="Text Box 49"/>
            <p:cNvSpPr txBox="1">
              <a:spLocks noChangeArrowheads="1"/>
            </p:cNvSpPr>
            <p:nvPr/>
          </p:nvSpPr>
          <p:spPr bwMode="auto">
            <a:xfrm>
              <a:off x="7010400" y="3276600"/>
              <a:ext cx="137383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0">
                  <a:latin typeface="Perpetua" panose="02020502060401020303" pitchFamily="18" charset="0"/>
                </a:rPr>
                <a:t>“knapsack”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313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The Fractional Knapsack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67519" y="1516063"/>
                <a:ext cx="8153400" cy="4495800"/>
              </a:xfr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latin typeface="Perpetua" panose="02020502060401020303" pitchFamily="18" charset="0"/>
                  </a:rPr>
                  <a:t>Sort items in decreasing order of value per </a:t>
                </a:r>
                <a:r>
                  <a:rPr lang="en-US" dirty="0" smtClean="0">
                    <a:latin typeface="Perpetua" panose="02020502060401020303" pitchFamily="18" charset="0"/>
                  </a:rPr>
                  <a:t>weight (</a:t>
                </a:r>
                <a:r>
                  <a:rPr lang="en-US" dirty="0" err="1" smtClean="0">
                    <a:latin typeface="Perpetua" panose="02020502060401020303" pitchFamily="18" charset="0"/>
                  </a:rPr>
                  <a:t>lb</a:t>
                </a:r>
                <a:r>
                  <a:rPr lang="en-US" dirty="0" smtClean="0">
                    <a:latin typeface="Perpetua" panose="02020502060401020303" pitchFamily="18" charset="0"/>
                  </a:rPr>
                  <a:t>)</a:t>
                </a:r>
                <a:endParaRPr lang="en-US" dirty="0">
                  <a:latin typeface="Perpetua" panose="02020502060401020303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latin typeface="Perpetua" panose="02020502060401020303" pitchFamily="18" charset="0"/>
                  </a:rPr>
                  <a:t>While </a:t>
                </a:r>
                <a:r>
                  <a:rPr lang="en-US" dirty="0" smtClean="0">
                    <a:latin typeface="Perpetua" panose="02020502060401020303" pitchFamily="18" charset="0"/>
                  </a:rPr>
                  <a:t>room </a:t>
                </a:r>
                <a:r>
                  <a:rPr lang="en-US" dirty="0">
                    <a:latin typeface="Perpetua" panose="02020502060401020303" pitchFamily="18" charset="0"/>
                  </a:rPr>
                  <a:t>in the knapsack (limit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𝑙𝑏</m:t>
                    </m:r>
                  </m:oMath>
                </a14:m>
                <a:r>
                  <a:rPr lang="en-US" dirty="0" smtClean="0">
                    <a:latin typeface="Perpetua" panose="02020502060401020303" pitchFamily="18" charset="0"/>
                  </a:rPr>
                  <a:t>) do</a:t>
                </a:r>
                <a:endParaRPr lang="en-US" dirty="0">
                  <a:latin typeface="Perpetua" panose="02020502060401020303" pitchFamily="18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latin typeface="Perpetua" panose="02020502060401020303" pitchFamily="18" charset="0"/>
                  </a:rPr>
                  <a:t>consider next item in </a:t>
                </a:r>
                <a:r>
                  <a:rPr lang="en-US" dirty="0" smtClean="0">
                    <a:latin typeface="Perpetua" panose="02020502060401020303" pitchFamily="18" charset="0"/>
                  </a:rPr>
                  <a:t>the sorted </a:t>
                </a:r>
                <a:r>
                  <a:rPr lang="en-US" dirty="0">
                    <a:latin typeface="Perpetua" panose="02020502060401020303" pitchFamily="18" charset="0"/>
                  </a:rPr>
                  <a:t>list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latin typeface="Perpetua" panose="02020502060401020303" pitchFamily="18" charset="0"/>
                  </a:rPr>
                  <a:t>take as much as possible (all there is or as much as will fit</a:t>
                </a:r>
                <a:r>
                  <a:rPr lang="en-US" dirty="0" smtClean="0">
                    <a:latin typeface="Perpetua" panose="02020502060401020303" pitchFamily="18" charset="0"/>
                  </a:rPr>
                  <a:t>)</a:t>
                </a:r>
                <a:endParaRPr lang="en-US" dirty="0">
                  <a:latin typeface="Perpetua" panose="02020502060401020303" pitchFamily="18" charset="0"/>
                </a:endParaRPr>
              </a:p>
            </p:txBody>
          </p:sp>
        </mc:Choice>
        <mc:Fallback xmlns="">
          <p:sp>
            <p:nvSpPr>
              <p:cNvPr id="922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7519" y="1516063"/>
                <a:ext cx="8153400" cy="4495800"/>
              </a:xfrm>
              <a:blipFill rotWithShape="0">
                <a:blip r:embed="rId3"/>
                <a:stretch>
                  <a:fillRect l="-299" t="-21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13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r>
              <a:rPr lang="en-US" dirty="0"/>
              <a:t>The Fractional Knapsack Algorithm</a:t>
            </a:r>
          </a:p>
        </p:txBody>
      </p:sp>
      <p:sp>
        <p:nvSpPr>
          <p:cNvPr id="167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5357" y="1600201"/>
            <a:ext cx="4059443" cy="2743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FF"/>
                </a:solidFill>
                <a:latin typeface="Perpetua" panose="02020502060401020303" pitchFamily="18" charset="0"/>
              </a:rPr>
              <a:t>Greedy choice: </a:t>
            </a:r>
            <a:endParaRPr lang="en-US" sz="2400" dirty="0" smtClean="0">
              <a:solidFill>
                <a:srgbClr val="0000FF"/>
              </a:solidFill>
              <a:latin typeface="Perpetua" panose="02020502060401020303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Perpetua" panose="02020502060401020303" pitchFamily="18" charset="0"/>
              </a:rPr>
              <a:t>Keep </a:t>
            </a:r>
            <a:r>
              <a:rPr lang="en-US" sz="2000" dirty="0">
                <a:latin typeface="Perpetua" panose="02020502060401020303" pitchFamily="18" charset="0"/>
              </a:rPr>
              <a:t>taking item with highest </a:t>
            </a:r>
            <a:r>
              <a:rPr lang="en-US" sz="2000" b="1" dirty="0">
                <a:solidFill>
                  <a:srgbClr val="0000FF"/>
                </a:solidFill>
                <a:latin typeface="Perpetua" panose="02020502060401020303" pitchFamily="18" charset="0"/>
              </a:rPr>
              <a:t>value</a:t>
            </a:r>
            <a:r>
              <a:rPr lang="en-US" sz="2000" dirty="0">
                <a:solidFill>
                  <a:srgbClr val="0000FF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>
                <a:latin typeface="Perpetua" panose="02020502060401020303" pitchFamily="18" charset="0"/>
              </a:rPr>
              <a:t>(benefit to weight ratio)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Perpetua" panose="02020502060401020303" pitchFamily="18" charset="0"/>
              </a:rPr>
              <a:t>Since </a:t>
            </a:r>
          </a:p>
          <a:p>
            <a:pPr lvl="1">
              <a:lnSpc>
                <a:spcPct val="90000"/>
              </a:lnSpc>
            </a:pPr>
            <a:endParaRPr lang="en-US" sz="2000" dirty="0" smtClean="0">
              <a:latin typeface="Perpetua" panose="02020502060401020303" pitchFamily="18" charset="0"/>
            </a:endParaRPr>
          </a:p>
          <a:p>
            <a:pPr lvl="1">
              <a:lnSpc>
                <a:spcPct val="90000"/>
              </a:lnSpc>
            </a:pPr>
            <a:endParaRPr lang="en-US" sz="2000" dirty="0" smtClean="0">
              <a:latin typeface="Perpetua" panose="02020502060401020303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Perpetua" panose="02020502060401020303" pitchFamily="18" charset="0"/>
              </a:rPr>
              <a:t>Run </a:t>
            </a:r>
            <a:r>
              <a:rPr lang="en-US" sz="2000" dirty="0">
                <a:latin typeface="Perpetua" panose="02020502060401020303" pitchFamily="18" charset="0"/>
              </a:rPr>
              <a:t>time</a:t>
            </a:r>
            <a:r>
              <a:rPr lang="en-US" sz="2000" dirty="0" smtClean="0">
                <a:latin typeface="Perpetua" panose="02020502060401020303" pitchFamily="18" charset="0"/>
              </a:rPr>
              <a:t>:</a:t>
            </a:r>
            <a:endParaRPr lang="en-US" sz="2000" dirty="0">
              <a:latin typeface="Perpetua" panose="02020502060401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942" name="Text Box 6"/>
              <p:cNvSpPr txBox="1">
                <a:spLocks noChangeArrowheads="1"/>
              </p:cNvSpPr>
              <p:nvPr/>
            </p:nvSpPr>
            <p:spPr bwMode="auto">
              <a:xfrm>
                <a:off x="4191000" y="1600200"/>
                <a:ext cx="4953000" cy="45035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>
                <a:lvl1pPr algn="l" defTabSz="3429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342900" algn="l" defTabSz="3429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628650" algn="l" defTabSz="3429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algn="l" defTabSz="3429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algn="l" defTabSz="3429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defTabSz="3429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defTabSz="3429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defTabSz="3429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defTabSz="3429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en-US" sz="1800" b="1" i="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Algorithm</a:t>
                </a:r>
                <a:r>
                  <a:rPr lang="en-US" sz="1800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800" b="1" i="0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fractionalKnapsack</a:t>
                </a:r>
                <a:r>
                  <a:rPr lang="en-US" sz="1800" i="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1800" b="1" i="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S,</a:t>
                </a:r>
                <a:r>
                  <a:rPr lang="en-US" sz="1800" i="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800" b="1" i="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</a:t>
                </a:r>
                <a:r>
                  <a:rPr lang="en-US" sz="1800" i="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en-US" sz="1800" i="0" dirty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800" b="1" i="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Input:</a:t>
                </a:r>
                <a:r>
                  <a:rPr lang="en-US" sz="1800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800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set </a:t>
                </a:r>
                <a:r>
                  <a:rPr lang="en-US" sz="1800" b="1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:r>
                  <a:rPr lang="en-US" sz="1800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of items w/ </a:t>
                </a:r>
                <a:r>
                  <a:rPr lang="en-US" sz="1800" i="0" dirty="0" smtClean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benefit</a:t>
                </a:r>
                <a:r>
                  <a:rPr lang="en-US" sz="1800" dirty="0" smtClean="0">
                    <a:solidFill>
                      <a:srgbClr val="0000FF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800" i="0" dirty="0" smtClean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and </a:t>
                </a:r>
                <a:r>
                  <a:rPr lang="en-US" sz="1800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weight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800" i="1" baseline="-25000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 max. </a:t>
                </a:r>
                <a:r>
                  <a:rPr lang="en-US" sz="1800" i="0" dirty="0" smtClean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weight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1800" i="0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800" b="1" i="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</a:t>
                </a:r>
                <a:r>
                  <a:rPr lang="en-US" sz="1800" b="1" i="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r>
                  <a:rPr lang="en-US" sz="1800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800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amount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of each item </a:t>
                </a:r>
                <a:r>
                  <a:rPr lang="en-US" sz="1800" i="0" dirty="0" smtClean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en-US" sz="1800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800" i="0" dirty="0" smtClean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i="0" dirty="0" smtClean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to </a:t>
                </a:r>
                <a:r>
                  <a:rPr lang="en-US" sz="1800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maximize benefit with </a:t>
                </a:r>
                <a:r>
                  <a:rPr lang="en-US" sz="1800" i="0" dirty="0" smtClean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	weight </a:t>
                </a:r>
                <a:r>
                  <a:rPr lang="en-US" sz="1800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at most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1800" i="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en-US" sz="1800" i="0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800" b="1" i="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sz="1800" b="1" i="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each item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800" b="1" i="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1800" i="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en-US" sz="1800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 </m:t>
                    </m:r>
                    <m:r>
                      <a:rPr lang="en-US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800" i="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en-US" sz="1800" b="1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1800" b="1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 </m:t>
                    </m:r>
                    <m:f>
                      <m:fPr>
                        <m:type m:val="lin"/>
                        <m:ctrlPr>
                          <a:rPr lang="en-US" sz="1800" i="1" dirty="0" smtClean="0">
                            <a:solidFill>
                              <a:srgbClr val="0000FF"/>
                            </a:solidFill>
                            <a:latin typeface="Cambria Math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1800" b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1800" b="1" baseline="-2500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num>
                      <m:den>
                        <m:r>
                          <a:rPr lang="en-US" sz="1800" b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1800" b="1" baseline="-25000" dirty="0" err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den>
                    </m:f>
                    <m:r>
                      <a:rPr lang="en-US" sz="1800" b="1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800" i="0" dirty="0" smtClean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  <a:r>
                  <a:rPr lang="en-US" sz="1800" i="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value}</a:t>
                </a:r>
                <a:endParaRPr lang="en-US" sz="1800" i="0" baseline="-25000" dirty="0">
                  <a:solidFill>
                    <a:schemeClr val="accent4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 </m:t>
                    </m:r>
                    <m:r>
                      <a:rPr lang="en-US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en-US" sz="1800" b="1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sz="1800" i="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{total weight}</a:t>
                </a:r>
              </a:p>
              <a:p>
                <a:pPr lvl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en-US" sz="1800" b="1" i="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</a:t>
                </a:r>
                <a:r>
                  <a:rPr lang="en-US" sz="1800" i="0" dirty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b="1" i="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en-US" sz="1800" b="1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800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 item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800" b="1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800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with highest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1800" b="1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n-US" sz="1800" i="0" baseline="-250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en-US" sz="1800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8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18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 </m:t>
                    </m:r>
                    <m:r>
                      <m:rPr>
                        <m:sty m:val="p"/>
                      </m:rPr>
                      <a:rPr lang="en-US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min</m:t>
                    </m:r>
                    <m:r>
                      <a:rPr lang="en-US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⁡{</m:t>
                    </m:r>
                    <m:r>
                      <a:rPr lang="en-US" sz="1800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800" b="1" i="1" baseline="-25000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18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sz="18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18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i="0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en-US" sz="1800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b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800" i="0" dirty="0" smtClean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 </m:t>
                    </m:r>
                  </m:oMath>
                </a14:m>
                <a:r>
                  <a:rPr lang="en-US" sz="1800" i="0" dirty="0" smtClean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sz="1800" i="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en-US" sz="1800" i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8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 </m:t>
                    </m:r>
                    <m:r>
                      <a:rPr lang="en-US" sz="18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 +</m:t>
                    </m:r>
                    <m:r>
                      <a:rPr lang="en-CA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</m:oMath>
                </a14:m>
                <a:endParaRPr lang="en-US" sz="1800" i="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679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91000" y="1600200"/>
                <a:ext cx="4953000" cy="4503541"/>
              </a:xfrm>
              <a:prstGeom prst="rect">
                <a:avLst/>
              </a:prstGeom>
              <a:blipFill rotWithShape="0">
                <a:blip r:embed="rId4"/>
                <a:stretch>
                  <a:fillRect l="-983" t="-1081" r="-123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79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406609"/>
              </p:ext>
            </p:extLst>
          </p:nvPr>
        </p:nvGraphicFramePr>
        <p:xfrm>
          <a:off x="8232146" y="152400"/>
          <a:ext cx="822551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3" name="Clip" r:id="rId5" imgW="2225520" imgH="2682720" progId="MS_ClipArt_Gallery.5">
                  <p:embed/>
                </p:oleObj>
              </mc:Choice>
              <mc:Fallback>
                <p:oleObj name="Clip" r:id="rId5" imgW="2225520" imgH="268272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2146" y="152400"/>
                        <a:ext cx="822551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573816"/>
              </p:ext>
            </p:extLst>
          </p:nvPr>
        </p:nvGraphicFramePr>
        <p:xfrm>
          <a:off x="838638" y="3044397"/>
          <a:ext cx="2514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4" name="Equation" r:id="rId7" imgW="1688760" imgH="342720" progId="Equation.3">
                  <p:embed/>
                </p:oleObj>
              </mc:Choice>
              <mc:Fallback>
                <p:oleObj name="Equation" r:id="rId7" imgW="16887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38" y="3044397"/>
                        <a:ext cx="2514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66701" y="4343401"/>
            <a:ext cx="3771900" cy="16312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CA" sz="2000" dirty="0" smtClean="0">
                <a:latin typeface="+mn-lt"/>
                <a:ea typeface="ＭＳ Ｐゴシック" pitchFamily="27" charset="-128"/>
              </a:rPr>
              <a:t>Sorting time or</a:t>
            </a:r>
          </a:p>
          <a:p>
            <a:pPr algn="just"/>
            <a:endParaRPr lang="en-CA" sz="2000" dirty="0">
              <a:latin typeface="+mn-lt"/>
              <a:ea typeface="ＭＳ Ｐゴシック" pitchFamily="27" charset="-128"/>
            </a:endParaRPr>
          </a:p>
          <a:p>
            <a:pPr algn="just"/>
            <a:r>
              <a:rPr lang="en-CA" sz="2000" dirty="0" smtClean="0">
                <a:latin typeface="+mn-lt"/>
                <a:ea typeface="ＭＳ Ｐゴシック" pitchFamily="27" charset="-128"/>
              </a:rPr>
              <a:t>Heap </a:t>
            </a:r>
            <a:r>
              <a:rPr lang="en-CA" sz="2000" dirty="0">
                <a:latin typeface="+mn-lt"/>
                <a:ea typeface="ＭＳ Ｐゴシック" pitchFamily="27" charset="-128"/>
              </a:rPr>
              <a:t>based priority </a:t>
            </a:r>
            <a:r>
              <a:rPr lang="en-CA" sz="2000" dirty="0" smtClean="0">
                <a:latin typeface="+mn-lt"/>
                <a:ea typeface="ＭＳ Ｐゴシック" pitchFamily="27" charset="-128"/>
              </a:rPr>
              <a:t>queue to </a:t>
            </a:r>
            <a:r>
              <a:rPr lang="en-CA" sz="2000" dirty="0">
                <a:latin typeface="+mn-lt"/>
                <a:ea typeface="ＭＳ Ｐゴシック" pitchFamily="27" charset="-128"/>
              </a:rPr>
              <a:t>store the items of S, where </a:t>
            </a:r>
            <a:r>
              <a:rPr lang="en-CA" sz="2000" dirty="0" smtClean="0">
                <a:latin typeface="+mn-lt"/>
                <a:ea typeface="ＭＳ Ｐゴシック" pitchFamily="27" charset="-128"/>
              </a:rPr>
              <a:t>the key of each items is its value index</a:t>
            </a:r>
            <a:endParaRPr lang="en-CA" sz="2000" dirty="0">
              <a:latin typeface="+mn-lt"/>
              <a:ea typeface="ＭＳ Ｐゴシック" pitchFamily="27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22696" y="3704984"/>
                <a:ext cx="239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66713" lvl="1">
                  <a:lnSpc>
                    <a:spcPct val="90000"/>
                  </a:lnSpc>
                  <a:spcBef>
                    <a:spcPts val="550"/>
                  </a:spcBef>
                  <a:buClr>
                    <a:srgbClr val="F0AD00"/>
                  </a:buClr>
                  <a:buSzPct val="70000"/>
                </a:pP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C64847">
                            <a:lumMod val="50000"/>
                          </a:srgb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dirty="0">
                        <a:solidFill>
                          <a:srgbClr val="C64847">
                            <a:lumMod val="50000"/>
                          </a:srgb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dirty="0">
                        <a:solidFill>
                          <a:srgbClr val="C64847">
                            <a:lumMod val="50000"/>
                          </a:srgb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dirty="0">
                        <a:solidFill>
                          <a:srgbClr val="C64847">
                            <a:lumMod val="50000"/>
                          </a:srgb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rgbClr val="C64847">
                            <a:lumMod val="50000"/>
                          </a:srgb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dirty="0">
                        <a:solidFill>
                          <a:srgbClr val="C64847">
                            <a:lumMod val="50000"/>
                          </a:srgbClr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000" dirty="0">
                        <a:solidFill>
                          <a:srgbClr val="C64847">
                            <a:lumMod val="50000"/>
                          </a:srgb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dirty="0">
                        <a:solidFill>
                          <a:srgbClr val="C64847">
                            <a:lumMod val="50000"/>
                          </a:srgb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i="0" dirty="0">
                    <a:solidFill>
                      <a:srgbClr val="C64847">
                        <a:lumMod val="50000"/>
                      </a:srgbClr>
                    </a:solidFill>
                    <a:latin typeface="Tw Cen MT"/>
                    <a:ea typeface="ＭＳ Ｐゴシック" pitchFamily="27" charset="-128"/>
                  </a:rPr>
                  <a:t>. Why?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696" y="3704984"/>
                <a:ext cx="2398477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18333" r="-1781" b="-3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38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11979</TotalTime>
  <Words>1157</Words>
  <Application>Microsoft Macintosh PowerPoint</Application>
  <PresentationFormat>On-screen Show (4:3)</PresentationFormat>
  <Paragraphs>293</Paragraphs>
  <Slides>25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41" baseType="lpstr">
      <vt:lpstr>Arabic Typesetting</vt:lpstr>
      <vt:lpstr>Arial</vt:lpstr>
      <vt:lpstr>Cambria Math</vt:lpstr>
      <vt:lpstr>Courier New</vt:lpstr>
      <vt:lpstr>ＭＳ Ｐゴシック</vt:lpstr>
      <vt:lpstr>Perpetua</vt:lpstr>
      <vt:lpstr>Symbol</vt:lpstr>
      <vt:lpstr>Tahoma</vt:lpstr>
      <vt:lpstr>Times</vt:lpstr>
      <vt:lpstr>Times New Roman</vt:lpstr>
      <vt:lpstr>Tw Cen MT</vt:lpstr>
      <vt:lpstr>Wingdings</vt:lpstr>
      <vt:lpstr>Wingdings 2</vt:lpstr>
      <vt:lpstr>Median</vt:lpstr>
      <vt:lpstr>Clip</vt:lpstr>
      <vt:lpstr>Equation</vt:lpstr>
      <vt:lpstr>PowerPoint Presentation</vt:lpstr>
      <vt:lpstr>PowerPoint Presentation</vt:lpstr>
      <vt:lpstr>Outline and Reading</vt:lpstr>
      <vt:lpstr>The Greedy Method Technique</vt:lpstr>
      <vt:lpstr>Greedy Algorithms - Examples</vt:lpstr>
      <vt:lpstr>The Fractional Knapsack Problem</vt:lpstr>
      <vt:lpstr>Example</vt:lpstr>
      <vt:lpstr>The Fractional Knapsack Algorithm</vt:lpstr>
      <vt:lpstr>The Fractional Knapsack Algorithm</vt:lpstr>
      <vt:lpstr>The Fractional Knapsack Algorithm</vt:lpstr>
      <vt:lpstr>Task Scheduling</vt:lpstr>
      <vt:lpstr>Task Scheduling Algorithm</vt:lpstr>
      <vt:lpstr>Task Scheduling Algorithm</vt:lpstr>
      <vt:lpstr>Example</vt:lpstr>
      <vt:lpstr>Huffman Code</vt:lpstr>
      <vt:lpstr>Huffman Codes</vt:lpstr>
      <vt:lpstr>PowerPoint Presentation</vt:lpstr>
      <vt:lpstr>Huffman Code Greedy Algorithm</vt:lpstr>
      <vt:lpstr>Example of Huffman Code Steps</vt:lpstr>
      <vt:lpstr>Example of Huffman Code Steps</vt:lpstr>
      <vt:lpstr>Example of Huffman Code Steps</vt:lpstr>
      <vt:lpstr>Example of Huffman Code Steps</vt:lpstr>
      <vt:lpstr>Example of Huffman Code Steps</vt:lpstr>
      <vt:lpstr>Reference </vt:lpstr>
      <vt:lpstr>PowerPoint Presentation</vt:lpstr>
    </vt:vector>
  </TitlesOfParts>
  <Company>UNC Charlotte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Dewan Tanvir Ahmed</dc:creator>
  <cp:lastModifiedBy>Microsoft Office User</cp:lastModifiedBy>
  <cp:revision>771</cp:revision>
  <cp:lastPrinted>2010-08-24T17:19:38Z</cp:lastPrinted>
  <dcterms:created xsi:type="dcterms:W3CDTF">2010-08-24T16:58:28Z</dcterms:created>
  <dcterms:modified xsi:type="dcterms:W3CDTF">2018-11-11T16:00:07Z</dcterms:modified>
</cp:coreProperties>
</file>