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4" r:id="rId1"/>
  </p:sldMasterIdLst>
  <p:notesMasterIdLst>
    <p:notesMasterId r:id="rId15"/>
  </p:notesMasterIdLst>
  <p:sldIdLst>
    <p:sldId id="256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51" r:id="rId12"/>
    <p:sldId id="305" r:id="rId13"/>
    <p:sldId id="317" r:id="rId1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FF"/>
    <a:srgbClr val="99CCFF"/>
    <a:srgbClr val="FF6600"/>
    <a:srgbClr val="FF9900"/>
    <a:srgbClr val="BEDAE4"/>
    <a:srgbClr val="DDDDDD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434" autoAdjust="0"/>
  </p:normalViewPr>
  <p:slideViewPr>
    <p:cSldViewPr>
      <p:cViewPr varScale="1">
        <p:scale>
          <a:sx n="71" d="100"/>
          <a:sy n="71" d="100"/>
        </p:scale>
        <p:origin x="138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3" Type="http://schemas.openxmlformats.org/officeDocument/2006/relationships/slide" Target="slides/slide5.xml"/><Relationship Id="rId7" Type="http://schemas.openxmlformats.org/officeDocument/2006/relationships/slide" Target="slides/slide9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6" Type="http://schemas.openxmlformats.org/officeDocument/2006/relationships/slide" Target="slides/slide8.xml"/><Relationship Id="rId5" Type="http://schemas.openxmlformats.org/officeDocument/2006/relationships/slide" Target="slides/slide7.xml"/><Relationship Id="rId4" Type="http://schemas.openxmlformats.org/officeDocument/2006/relationships/slide" Target="slides/slide6.xml"/><Relationship Id="rId9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/>
            </a:lvl1pPr>
          </a:lstStyle>
          <a:p>
            <a:pPr>
              <a:defRPr/>
            </a:pPr>
            <a:fld id="{314F3D7C-21D6-4227-8FA8-1D4DB449E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08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777E02F-1B31-44E2-BA6C-E91BF286E69C}" type="slidenum">
              <a:rPr lang="en-US" sz="1300" i="0" smtClean="0"/>
              <a:pPr/>
              <a:t>1</a:t>
            </a:fld>
            <a:endParaRPr lang="en-US" sz="1300" i="0" smtClean="0"/>
          </a:p>
        </p:txBody>
      </p:sp>
    </p:spTree>
    <p:extLst>
      <p:ext uri="{BB962C8B-B14F-4D97-AF65-F5344CB8AC3E}">
        <p14:creationId xmlns:p14="http://schemas.microsoft.com/office/powerpoint/2010/main" val="2047629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4F3D7C-21D6-4227-8FA8-1D4DB449E57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87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fld id="{0DA55C2D-2CAA-46AC-9392-EBD7ABCE215A}" type="datetime1">
              <a:rPr lang="en-US" smtClean="0"/>
              <a:t>6/11/2017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C62FFF8-A695-42B7-8022-BA8F1CAEE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99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CD5E5-110B-422B-8B09-26FAAF5E854C}" type="datetime1">
              <a:rPr lang="en-US" smtClean="0"/>
              <a:t>6/11/2017</a:t>
            </a:fld>
            <a:endParaRPr lang="en-US" sz="110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A2BB3-3542-42D5-808D-8C46F9ED9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95077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A8CE7-835D-4A1F-A560-23292E3F43F6}" type="datetime1">
              <a:rPr lang="en-US" smtClean="0"/>
              <a:t>6/11/2017</a:t>
            </a:fld>
            <a:endParaRPr lang="en-US" sz="110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188CE-1AD3-4A17-B22F-043263F07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06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2pPr>
              <a:defRPr>
                <a:solidFill>
                  <a:schemeClr val="accent6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EC2FE-CF89-427E-9EB8-DC658E8882D9}" type="datetime1">
              <a:rPr lang="en-US" smtClean="0"/>
              <a:t>6/11/2017</a:t>
            </a:fld>
            <a:endParaRPr lang="en-US" sz="110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FFEE5-1079-4204-AB67-2850F64BB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28142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15619-79B6-4229-8501-0C6282E9DF16}" type="datetime1">
              <a:rPr lang="en-US" smtClean="0"/>
              <a:t>6/11/2017</a:t>
            </a:fld>
            <a:endParaRPr lang="en-US" sz="110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>
              <a:defRPr/>
            </a:pPr>
            <a:fld id="{926F3AE3-E4D5-433E-B4AE-CD3CC8654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36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94187-C4A0-4A53-AAA8-86E371652FB8}" type="datetime1">
              <a:rPr lang="en-US" smtClean="0"/>
              <a:t>6/11/2017</a:t>
            </a:fld>
            <a:endParaRPr lang="en-US" sz="110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AD22A-A8EB-4E0B-89D9-F261DE636A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33310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D551C-427D-4505-8FA9-77E4A410FF69}" type="datetime1">
              <a:rPr lang="en-US" smtClean="0"/>
              <a:t>6/11/2017</a:t>
            </a:fld>
            <a:endParaRPr lang="en-US" sz="110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89C2E-4EB9-46AA-9ADB-B5962A6190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5293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7D113-ADF6-4D54-9ECC-5BC2F5C8F648}" type="datetime1">
              <a:rPr lang="en-US" smtClean="0"/>
              <a:t>6/11/2017</a:t>
            </a:fld>
            <a:endParaRPr lang="en-US" sz="110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EDEDC-9BEC-4EFE-9CAA-11D79887F8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5231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E5A70-3798-4416-A9C2-A9B8F120A0A2}" type="datetime1">
              <a:rPr lang="en-US" smtClean="0"/>
              <a:t>6/11/2017</a:t>
            </a:fld>
            <a:endParaRPr lang="en-US" sz="11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64E7E03-4F7D-4CD2-BDB9-3E841B525E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4750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B1272-A390-4ED6-866B-87A0B6E1BA55}" type="datetime1">
              <a:rPr lang="en-US" smtClean="0"/>
              <a:t>6/11/2017</a:t>
            </a:fld>
            <a:endParaRPr lang="en-US" sz="110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26E71-6BF0-4AB9-B001-0771C1DC1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3842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AB09E-AF46-46E6-A1A8-7BAA1C1F70B4}" type="datetime1">
              <a:rPr lang="en-US" smtClean="0"/>
              <a:t>6/11/2017</a:t>
            </a:fld>
            <a:endParaRPr lang="en-US" sz="110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373829AF-C005-4BF1-B586-DB35989949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417456C1-37EF-4C03-AA30-3FC6E56DFC42}" type="datetime1">
              <a:rPr lang="en-US" smtClean="0"/>
              <a:t>6/11/2017</a:t>
            </a:fld>
            <a:endParaRPr lang="en-US" sz="11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D7FE648-C9F8-48A5-8665-DFB0BF8BE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3" r:id="rId1"/>
    <p:sldLayoutId id="2147484299" r:id="rId2"/>
    <p:sldLayoutId id="2147484304" r:id="rId3"/>
    <p:sldLayoutId id="2147484305" r:id="rId4"/>
    <p:sldLayoutId id="2147484306" r:id="rId5"/>
    <p:sldLayoutId id="2147484300" r:id="rId6"/>
    <p:sldLayoutId id="2147484307" r:id="rId7"/>
    <p:sldLayoutId id="2147484301" r:id="rId8"/>
    <p:sldLayoutId id="2147484308" r:id="rId9"/>
    <p:sldLayoutId id="2147484302" r:id="rId10"/>
    <p:sldLayoutId id="2147484309" r:id="rId11"/>
  </p:sldLayoutIdLst>
  <p:transition>
    <p:fade thruBlk="1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ＭＳ Ｐゴシック" pitchFamily="27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>
          <a:solidFill>
            <a:schemeClr val="tx1"/>
          </a:solidFill>
          <a:latin typeface="+mn-lt"/>
          <a:ea typeface="ＭＳ Ｐゴシック" pitchFamily="27" charset="-128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400" kern="1200">
          <a:solidFill>
            <a:srgbClr val="0000FF"/>
          </a:solidFill>
          <a:latin typeface="+mn-lt"/>
          <a:ea typeface="ＭＳ Ｐゴシック" pitchFamily="27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6BB1C9"/>
        </a:buClr>
        <a:buSzPct val="75000"/>
        <a:buFont typeface="Wingdings" panose="05000000000000000000" pitchFamily="2" charset="2"/>
        <a:buChar char=""/>
        <a:defRPr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6585CF"/>
        </a:buClr>
        <a:buSzPct val="65000"/>
        <a:buFont typeface="Wingdings" panose="05000000000000000000" pitchFamily="2" charset="2"/>
        <a:buChar char=""/>
        <a:defRPr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2438400"/>
            <a:ext cx="6400800" cy="31305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9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Algorithms &amp; Data Structures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9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ITCS 6114/8114</a:t>
            </a:r>
          </a:p>
          <a:p>
            <a:pPr eaLnBrk="1" hangingPunct="1">
              <a:lnSpc>
                <a:spcPct val="80000"/>
              </a:lnSpc>
            </a:pPr>
            <a:endParaRPr lang="en-US" sz="1900" smtClean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Dr. Dewan Tanvir Ahmed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Department of Computer Science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University of North Carolina at Charlotte</a:t>
            </a:r>
          </a:p>
        </p:txBody>
      </p: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2362200" y="1600200"/>
            <a:ext cx="6019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3200" i="0" dirty="0" smtClean="0">
                <a:latin typeface="+mj-lt"/>
              </a:rPr>
              <a:t>Graph </a:t>
            </a:r>
            <a:r>
              <a:rPr lang="en-US" sz="3200" i="0" dirty="0">
                <a:latin typeface="+mj-lt"/>
              </a:rPr>
              <a:t>Data structures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</a:t>
            </a:r>
          </a:p>
        </p:txBody>
      </p:sp>
      <p:sp>
        <p:nvSpPr>
          <p:cNvPr id="210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029200" y="1600200"/>
            <a:ext cx="3733800" cy="1600200"/>
          </a:xfrm>
        </p:spPr>
        <p:txBody>
          <a:bodyPr/>
          <a:lstStyle/>
          <a:p>
            <a:pPr marL="114300" indent="-114300">
              <a:buFont typeface="Wingdings" panose="05000000000000000000" pitchFamily="2" charset="2"/>
              <a:buNone/>
            </a:pPr>
            <a:r>
              <a:rPr lang="en-US" sz="2400"/>
              <a:t>Notation</a:t>
            </a:r>
          </a:p>
          <a:p>
            <a:pPr marL="1371600" lvl="1" indent="-914400">
              <a:buFont typeface="Wingdings" panose="05000000000000000000" pitchFamily="2" charset="2"/>
              <a:buNone/>
            </a:pPr>
            <a:r>
              <a:rPr lang="en-US" sz="2000" b="1" i="1">
                <a:latin typeface="Times New Roman" panose="02020603050405020304" pitchFamily="18" charset="0"/>
              </a:rPr>
              <a:t>   n	</a:t>
            </a:r>
            <a:r>
              <a:rPr lang="en-US" sz="2000"/>
              <a:t>number of vertices</a:t>
            </a:r>
          </a:p>
          <a:p>
            <a:pPr marL="1371600" lvl="1" indent="-914400">
              <a:buFont typeface="Wingdings" panose="05000000000000000000" pitchFamily="2" charset="2"/>
              <a:buNone/>
            </a:pPr>
            <a:r>
              <a:rPr lang="en-US" sz="2000" b="1" i="1">
                <a:latin typeface="Times New Roman" panose="02020603050405020304" pitchFamily="18" charset="0"/>
              </a:rPr>
              <a:t>   m	</a:t>
            </a:r>
            <a:r>
              <a:rPr lang="en-US" sz="2000"/>
              <a:t>number of edges</a:t>
            </a:r>
          </a:p>
          <a:p>
            <a:pPr marL="1371600" lvl="1" indent="-914400">
              <a:buFont typeface="Wingdings" panose="05000000000000000000" pitchFamily="2" charset="2"/>
              <a:buNone/>
            </a:pPr>
            <a:r>
              <a:rPr lang="en-US" sz="2000">
                <a:latin typeface="Times New Roman" panose="02020603050405020304" pitchFamily="18" charset="0"/>
              </a:rPr>
              <a:t>deg(</a:t>
            </a:r>
            <a:r>
              <a:rPr lang="en-US" sz="2000" b="1" i="1">
                <a:latin typeface="Times New Roman" panose="02020603050405020304" pitchFamily="18" charset="0"/>
              </a:rPr>
              <a:t>v</a:t>
            </a:r>
            <a:r>
              <a:rPr lang="en-US" sz="2000">
                <a:latin typeface="Times New Roman" panose="02020603050405020304" pitchFamily="18" charset="0"/>
              </a:rPr>
              <a:t>)</a:t>
            </a:r>
            <a:r>
              <a:rPr lang="en-US" sz="2000" b="1" i="1">
                <a:latin typeface="Times New Roman" panose="02020603050405020304" pitchFamily="18" charset="0"/>
              </a:rPr>
              <a:t>	</a:t>
            </a:r>
            <a:r>
              <a:rPr lang="en-US" sz="2000"/>
              <a:t>degree of vertex </a:t>
            </a:r>
            <a:r>
              <a:rPr lang="en-US" sz="2000" b="1" i="1">
                <a:latin typeface="Times New Roman" panose="02020603050405020304" pitchFamily="18" charset="0"/>
              </a:rPr>
              <a:t>v</a:t>
            </a:r>
            <a:endParaRPr lang="en-US" sz="2000"/>
          </a:p>
        </p:txBody>
      </p:sp>
      <p:sp>
        <p:nvSpPr>
          <p:cNvPr id="21094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152400" y="1600200"/>
            <a:ext cx="422275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C00000"/>
                </a:solidFill>
              </a:rPr>
              <a:t>Property 1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b="1" dirty="0" err="1">
                <a:latin typeface="Symbol" panose="05050102010706020507" pitchFamily="18" charset="2"/>
              </a:rPr>
              <a:t>S</a:t>
            </a:r>
            <a:r>
              <a:rPr lang="en-US" sz="2000" b="1" i="1" baseline="-25000" dirty="0" err="1">
                <a:latin typeface="Times New Roman" panose="02020603050405020304" pitchFamily="18" charset="0"/>
              </a:rPr>
              <a:t>v</a:t>
            </a:r>
            <a:r>
              <a:rPr lang="en-US" sz="2000" b="1" i="1" baseline="-25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deg</a:t>
            </a:r>
            <a:r>
              <a:rPr lang="en-US" sz="2000" dirty="0">
                <a:latin typeface="Times New Roman" panose="02020603050405020304" pitchFamily="18" charset="0"/>
              </a:rPr>
              <a:t>(</a:t>
            </a:r>
            <a:r>
              <a:rPr 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sz="2000" dirty="0">
                <a:latin typeface="Times New Roman" panose="02020603050405020304" pitchFamily="18" charset="0"/>
              </a:rPr>
              <a:t>)</a:t>
            </a:r>
            <a:r>
              <a:rPr lang="en-US" sz="2000" b="1" i="1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latin typeface="Symbol" panose="05050102010706020507" pitchFamily="18" charset="2"/>
              </a:rPr>
              <a:t>= </a:t>
            </a:r>
            <a:r>
              <a:rPr lang="en-US" sz="2000" dirty="0">
                <a:latin typeface="Times New Roman" panose="02020603050405020304" pitchFamily="18" charset="0"/>
              </a:rPr>
              <a:t>2</a:t>
            </a:r>
            <a:r>
              <a:rPr lang="en-US" sz="2000" b="1" i="1" dirty="0">
                <a:latin typeface="Times New Roman" panose="02020603050405020304" pitchFamily="18" charset="0"/>
              </a:rPr>
              <a:t>m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0000"/>
                </a:solidFill>
              </a:rPr>
              <a:t>Proof:</a:t>
            </a:r>
            <a:r>
              <a:rPr lang="en-US" sz="2000" dirty="0"/>
              <a:t> each edge is counted twice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C00000"/>
                </a:solidFill>
              </a:rPr>
              <a:t>Property 2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/>
              <a:t>In an undirected graph with no self-loops and no multiple edges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/>
              <a:t> 	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b="1" i="1" dirty="0">
                <a:latin typeface="Times New Roman" panose="02020603050405020304" pitchFamily="18" charset="0"/>
              </a:rPr>
              <a:t>m </a:t>
            </a:r>
            <a:r>
              <a:rPr lang="en-US" sz="2000" b="1" dirty="0">
                <a:latin typeface="Symbol" panose="05050102010706020507" pitchFamily="18" charset="2"/>
                <a:sym typeface="Symbol" panose="05050102010706020507" pitchFamily="18" charset="2"/>
              </a:rPr>
              <a:t> </a:t>
            </a:r>
            <a:r>
              <a:rPr lang="en-US" sz="2000" b="1" i="1" dirty="0">
                <a:latin typeface="Times New Roman" panose="02020603050405020304" pitchFamily="18" charset="0"/>
              </a:rPr>
              <a:t>n </a:t>
            </a:r>
            <a:r>
              <a:rPr lang="en-US" sz="2000" dirty="0">
                <a:latin typeface="Times New Roman" panose="02020603050405020304" pitchFamily="18" charset="0"/>
              </a:rPr>
              <a:t>(</a:t>
            </a:r>
            <a:r>
              <a:rPr lang="en-US" sz="2000" b="1" i="1" dirty="0">
                <a:latin typeface="Times New Roman" panose="02020603050405020304" pitchFamily="18" charset="0"/>
              </a:rPr>
              <a:t>n </a:t>
            </a:r>
            <a:r>
              <a:rPr lang="en-US" sz="2000" b="1" dirty="0">
                <a:latin typeface="Symbol" panose="05050102010706020507" pitchFamily="18" charset="2"/>
              </a:rPr>
              <a:t>-</a:t>
            </a:r>
            <a:r>
              <a:rPr lang="en-US" sz="2000" b="1" i="1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</a:rPr>
              <a:t>1)</a:t>
            </a:r>
            <a:r>
              <a:rPr lang="en-US" sz="2000" b="1" dirty="0">
                <a:latin typeface="Symbol" panose="05050102010706020507" pitchFamily="18" charset="2"/>
              </a:rPr>
              <a:t>/</a:t>
            </a:r>
            <a:r>
              <a:rPr lang="en-US" sz="2000" dirty="0">
                <a:latin typeface="Times New Roman" panose="02020603050405020304" pitchFamily="18" charset="0"/>
              </a:rPr>
              <a:t>2</a:t>
            </a:r>
            <a:endParaRPr lang="en-US" sz="2000" baseline="300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0000"/>
                </a:solidFill>
              </a:rPr>
              <a:t>Proof:</a:t>
            </a:r>
            <a:r>
              <a:rPr lang="en-US" sz="2000" dirty="0"/>
              <a:t> each vertex has degree at most </a:t>
            </a:r>
            <a:r>
              <a:rPr lang="en-US" sz="2000" dirty="0">
                <a:latin typeface="Times New Roman" panose="02020603050405020304" pitchFamily="18" charset="0"/>
              </a:rPr>
              <a:t>(</a:t>
            </a:r>
            <a:r>
              <a:rPr lang="en-US" sz="2000" b="1" i="1" dirty="0">
                <a:latin typeface="Times New Roman" panose="02020603050405020304" pitchFamily="18" charset="0"/>
              </a:rPr>
              <a:t>n </a:t>
            </a:r>
            <a:r>
              <a:rPr lang="en-US" sz="2000" b="1" dirty="0">
                <a:latin typeface="Symbol" panose="05050102010706020507" pitchFamily="18" charset="2"/>
              </a:rPr>
              <a:t>-</a:t>
            </a:r>
            <a:r>
              <a:rPr lang="en-US" sz="2000" b="1" i="1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</a:rPr>
              <a:t>1)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0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C00000"/>
                </a:solidFill>
              </a:rPr>
              <a:t>What is the bound for a directed graph?</a:t>
            </a:r>
          </a:p>
        </p:txBody>
      </p:sp>
      <p:sp>
        <p:nvSpPr>
          <p:cNvPr id="210949" name="Oval 5"/>
          <p:cNvSpPr>
            <a:spLocks noChangeArrowheads="1"/>
          </p:cNvSpPr>
          <p:nvPr/>
        </p:nvSpPr>
        <p:spPr bwMode="auto">
          <a:xfrm>
            <a:off x="4267200" y="44545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10950" name="Oval 6"/>
          <p:cNvSpPr>
            <a:spLocks noChangeArrowheads="1"/>
          </p:cNvSpPr>
          <p:nvPr/>
        </p:nvSpPr>
        <p:spPr bwMode="auto">
          <a:xfrm>
            <a:off x="5181600" y="35401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CA" sz="1800" b="1" i="0" dirty="0" smtClean="0"/>
              <a:t>v</a:t>
            </a:r>
            <a:endParaRPr lang="en-CA" sz="1800" b="1" i="0" dirty="0"/>
          </a:p>
        </p:txBody>
      </p:sp>
      <p:sp>
        <p:nvSpPr>
          <p:cNvPr id="210951" name="Oval 7"/>
          <p:cNvSpPr>
            <a:spLocks noChangeArrowheads="1"/>
          </p:cNvSpPr>
          <p:nvPr/>
        </p:nvSpPr>
        <p:spPr bwMode="auto">
          <a:xfrm>
            <a:off x="5181600" y="54451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10952" name="Oval 8"/>
          <p:cNvSpPr>
            <a:spLocks noChangeArrowheads="1"/>
          </p:cNvSpPr>
          <p:nvPr/>
        </p:nvSpPr>
        <p:spPr bwMode="auto">
          <a:xfrm>
            <a:off x="6096000" y="44545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cxnSp>
        <p:nvCxnSpPr>
          <p:cNvPr id="210953" name="AutoShape 9"/>
          <p:cNvCxnSpPr>
            <a:cxnSpLocks noChangeShapeType="1"/>
            <a:stCxn id="210950" idx="5"/>
            <a:endCxn id="210952" idx="1"/>
          </p:cNvCxnSpPr>
          <p:nvPr/>
        </p:nvCxnSpPr>
        <p:spPr bwMode="auto">
          <a:xfrm>
            <a:off x="5441950" y="3810000"/>
            <a:ext cx="698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954" name="AutoShape 10"/>
          <p:cNvCxnSpPr>
            <a:cxnSpLocks noChangeShapeType="1"/>
            <a:stCxn id="210950" idx="3"/>
            <a:endCxn id="210949" idx="7"/>
          </p:cNvCxnSpPr>
          <p:nvPr/>
        </p:nvCxnSpPr>
        <p:spPr bwMode="auto">
          <a:xfrm flipH="1">
            <a:off x="4527550" y="3810000"/>
            <a:ext cx="698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955" name="AutoShape 11"/>
          <p:cNvCxnSpPr>
            <a:cxnSpLocks noChangeShapeType="1"/>
            <a:stCxn id="210951" idx="1"/>
            <a:endCxn id="210949" idx="5"/>
          </p:cNvCxnSpPr>
          <p:nvPr/>
        </p:nvCxnSpPr>
        <p:spPr bwMode="auto">
          <a:xfrm flipH="1" flipV="1">
            <a:off x="4527550" y="4724400"/>
            <a:ext cx="698500" cy="755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956" name="AutoShape 12"/>
          <p:cNvCxnSpPr>
            <a:cxnSpLocks noChangeShapeType="1"/>
            <a:stCxn id="210952" idx="3"/>
            <a:endCxn id="210951" idx="7"/>
          </p:cNvCxnSpPr>
          <p:nvPr/>
        </p:nvCxnSpPr>
        <p:spPr bwMode="auto">
          <a:xfrm flipH="1">
            <a:off x="5441950" y="4724400"/>
            <a:ext cx="698500" cy="755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957" name="AutoShape 13"/>
          <p:cNvCxnSpPr>
            <a:cxnSpLocks noChangeShapeType="1"/>
            <a:stCxn id="210952" idx="2"/>
            <a:endCxn id="210949" idx="6"/>
          </p:cNvCxnSpPr>
          <p:nvPr/>
        </p:nvCxnSpPr>
        <p:spPr bwMode="auto">
          <a:xfrm flipH="1">
            <a:off x="4581525" y="4606925"/>
            <a:ext cx="1504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958" name="AutoShape 14"/>
          <p:cNvCxnSpPr>
            <a:cxnSpLocks noChangeShapeType="1"/>
            <a:stCxn id="210951" idx="0"/>
            <a:endCxn id="210950" idx="4"/>
          </p:cNvCxnSpPr>
          <p:nvPr/>
        </p:nvCxnSpPr>
        <p:spPr bwMode="auto">
          <a:xfrm flipV="1">
            <a:off x="5334000" y="3854450"/>
            <a:ext cx="0" cy="1581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959" name="Rectangle 1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477000" y="3429000"/>
            <a:ext cx="2286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400"/>
              <a:t>Example</a:t>
            </a:r>
          </a:p>
          <a:p>
            <a:pPr lvl="1"/>
            <a:r>
              <a:rPr lang="en-US" b="1" i="1">
                <a:latin typeface="Times New Roman" panose="02020603050405020304" pitchFamily="18" charset="0"/>
              </a:rPr>
              <a:t>n </a:t>
            </a:r>
            <a:r>
              <a:rPr lang="en-US" b="1"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>
                <a:latin typeface="Times New Roman" panose="02020603050405020304" pitchFamily="18" charset="0"/>
              </a:rPr>
              <a:t>4</a:t>
            </a:r>
          </a:p>
          <a:p>
            <a:pPr lvl="1"/>
            <a:r>
              <a:rPr lang="en-US" b="1" i="1">
                <a:latin typeface="Times New Roman" panose="02020603050405020304" pitchFamily="18" charset="0"/>
              </a:rPr>
              <a:t>m </a:t>
            </a:r>
            <a:r>
              <a:rPr lang="en-US" b="1"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>
                <a:latin typeface="Times New Roman" panose="02020603050405020304" pitchFamily="18" charset="0"/>
              </a:rPr>
              <a:t>6</a:t>
            </a:r>
          </a:p>
          <a:p>
            <a:pPr lvl="1"/>
            <a:r>
              <a:rPr lang="en-US">
                <a:latin typeface="Times New Roman" panose="02020603050405020304" pitchFamily="18" charset="0"/>
              </a:rPr>
              <a:t>deg(</a:t>
            </a:r>
            <a:r>
              <a:rPr lang="en-US" b="1" i="1">
                <a:latin typeface="Times New Roman" panose="02020603050405020304" pitchFamily="18" charset="0"/>
              </a:rPr>
              <a:t>v</a:t>
            </a:r>
            <a:r>
              <a:rPr lang="en-US">
                <a:latin typeface="Times New Roman" panose="02020603050405020304" pitchFamily="18" charset="0"/>
              </a:rPr>
              <a:t>)</a:t>
            </a:r>
            <a:r>
              <a:rPr lang="en-US" b="1" i="1">
                <a:latin typeface="Times New Roman" panose="02020603050405020304" pitchFamily="18" charset="0"/>
              </a:rPr>
              <a:t> </a:t>
            </a:r>
            <a:r>
              <a:rPr lang="en-US">
                <a:latin typeface="Symbol" panose="05050102010706020507" pitchFamily="18" charset="2"/>
              </a:rPr>
              <a:t>= </a:t>
            </a:r>
            <a:r>
              <a:rPr lang="en-US">
                <a:latin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7902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2781300" y="5334000"/>
            <a:ext cx="38100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ＭＳ Ｐゴシック" charset="0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400" kern="1200">
                <a:solidFill>
                  <a:srgbClr val="0000FF"/>
                </a:solidFill>
                <a:latin typeface="+mn-lt"/>
                <a:ea typeface="ＭＳ Ｐゴシック" pitchFamily="27" charset="-128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6BB1C9"/>
              </a:buClr>
              <a:buSzPct val="75000"/>
              <a:buFont typeface="Wingdings" panose="05000000000000000000" pitchFamily="2" charset="2"/>
              <a:buChar char=""/>
              <a:defRPr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6585CF"/>
              </a:buClr>
              <a:buSzPct val="65000"/>
              <a:buFont typeface="Wingdings" panose="05000000000000000000" pitchFamily="2" charset="2"/>
              <a:buChar char=""/>
              <a:defRPr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6F89F7"/>
              </a:buClr>
              <a:buSzPct val="110000"/>
              <a:buFont typeface="Wingdings" panose="05000000000000000000" pitchFamily="2" charset="2"/>
              <a:buBlip>
                <a:blip r:embed="rId3"/>
              </a:buBlip>
            </a:pPr>
            <a:r>
              <a:rPr lang="en-US" sz="2000" i="0" dirty="0" smtClean="0">
                <a:latin typeface="+mj-lt"/>
                <a:ea typeface="+mn-ea"/>
                <a:cs typeface="+mn-cs"/>
              </a:rPr>
              <a:t>Generic methods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Clr>
                <a:srgbClr val="40458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1800" i="0" dirty="0" err="1" smtClean="0">
                <a:solidFill>
                  <a:srgbClr val="0066FF"/>
                </a:solidFill>
                <a:latin typeface="+mj-lt"/>
                <a:ea typeface="+mn-ea"/>
              </a:rPr>
              <a:t>numVertices</a:t>
            </a:r>
            <a:r>
              <a:rPr lang="en-US" sz="1800" i="0" dirty="0" smtClean="0">
                <a:solidFill>
                  <a:srgbClr val="0066FF"/>
                </a:solidFill>
                <a:latin typeface="+mj-lt"/>
                <a:ea typeface="+mn-ea"/>
              </a:rPr>
              <a:t>()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Clr>
                <a:srgbClr val="40458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1800" i="0" dirty="0" err="1" smtClean="0">
                <a:solidFill>
                  <a:srgbClr val="0066FF"/>
                </a:solidFill>
                <a:latin typeface="+mj-lt"/>
                <a:ea typeface="+mn-ea"/>
              </a:rPr>
              <a:t>numEdges</a:t>
            </a:r>
            <a:r>
              <a:rPr lang="en-US" sz="1800" i="0" dirty="0" smtClean="0">
                <a:solidFill>
                  <a:srgbClr val="0066FF"/>
                </a:solidFill>
                <a:latin typeface="+mj-lt"/>
                <a:ea typeface="+mn-ea"/>
              </a:rPr>
              <a:t>()</a:t>
            </a:r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r>
              <a:rPr lang="en-US"/>
              <a:t>Main Methods of the Graph ADT</a:t>
            </a:r>
          </a:p>
        </p:txBody>
      </p:sp>
      <p:sp>
        <p:nvSpPr>
          <p:cNvPr id="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22412" y="1524000"/>
            <a:ext cx="4549588" cy="381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</a:rPr>
              <a:t>Vertices and edges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</a:rPr>
              <a:t>are positions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</a:rPr>
              <a:t>store elements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</a:rPr>
              <a:t>Accessor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</a:rPr>
              <a:t> methods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</a:rPr>
              <a:t>endVertices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</a:rPr>
              <a:t>(e): an array of the two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</a:rPr>
              <a:t>endvertices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</a:rPr>
              <a:t> of e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</a:rPr>
              <a:t>opposite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</a:rPr>
              <a:t>(v, e): the vertex opposite of v on e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</a:rPr>
              <a:t>areAdjacent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</a:rPr>
              <a:t>(v, w): true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</a:rPr>
              <a:t>iff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</a:rPr>
              <a:t> v and w are adjacent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</a:rPr>
              <a:t>replace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</a:rPr>
              <a:t>(v, x): replace element at vertex v with x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</a:rPr>
              <a:t>replace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</a:rPr>
              <a:t>(e, x): replace element at edge e with x</a:t>
            </a:r>
          </a:p>
        </p:txBody>
      </p:sp>
      <p:sp>
        <p:nvSpPr>
          <p:cNvPr id="10" name="Rectangle 4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572000" y="1517224"/>
            <a:ext cx="4572000" cy="3816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j-lt"/>
              </a:rPr>
              <a:t>Update methods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+mj-lt"/>
              </a:rPr>
              <a:t>insertVertex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j-lt"/>
              </a:rPr>
              <a:t>(o): insert a vertex storing element o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+mj-lt"/>
              </a:rPr>
              <a:t>insertEdge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j-lt"/>
              </a:rPr>
              <a:t>(v, w, o): insert an edge 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j-lt"/>
              </a:rPr>
              <a:t>v,w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j-lt"/>
              </a:rPr>
              <a:t>) storing element o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+mj-lt"/>
              </a:rPr>
              <a:t>removeVertex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j-lt"/>
              </a:rPr>
              <a:t>(v): remove vertex v (and its incident edges)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+mj-lt"/>
              </a:rPr>
              <a:t>removeEdge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j-lt"/>
              </a:rPr>
              <a:t>(e): remove edge e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j-lt"/>
              </a:rPr>
              <a:t>Iterator methods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+mj-lt"/>
              </a:rPr>
              <a:t>incidentEdges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j-lt"/>
              </a:rPr>
              <a:t>(v): edges incident to v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BE2D00"/>
              </a:solidFill>
              <a:effectLst/>
              <a:uLnTx/>
              <a:uFillTx/>
              <a:latin typeface="+mj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+mj-lt"/>
              </a:rPr>
              <a:t>vertices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j-lt"/>
              </a:rPr>
              <a:t>(): all vertices in the graph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+mj-lt"/>
              </a:rPr>
              <a:t>edges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+mj-lt"/>
              </a:rPr>
              <a:t>(): all edges in the graph</a:t>
            </a:r>
          </a:p>
        </p:txBody>
      </p:sp>
    </p:spTree>
    <p:extLst>
      <p:ext uri="{BB962C8B-B14F-4D97-AF65-F5344CB8AC3E}">
        <p14:creationId xmlns:p14="http://schemas.microsoft.com/office/powerpoint/2010/main" val="353238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CA" smtClean="0">
                <a:ea typeface="ＭＳ Ｐゴシック" panose="020B0600070205080204" pitchFamily="34" charset="-128"/>
              </a:rPr>
              <a:t>Reference	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CA" dirty="0" smtClean="0">
                <a:solidFill>
                  <a:srgbClr val="C00000"/>
                </a:solidFill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Algorithm Design: Foundations, Analysis, and Internet Examples</a:t>
            </a:r>
            <a:r>
              <a:rPr lang="en-CA" dirty="0" smtClean="0"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. Michael T. Goodrich and Roberto </a:t>
            </a:r>
            <a:r>
              <a:rPr lang="en-CA" dirty="0" err="1" smtClean="0"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Tamassia</a:t>
            </a:r>
            <a:r>
              <a:rPr lang="en-CA" dirty="0" smtClean="0"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. John Wiley &amp; Sons.</a:t>
            </a:r>
          </a:p>
          <a:p>
            <a:r>
              <a:rPr lang="en-CA" dirty="0" smtClean="0">
                <a:solidFill>
                  <a:srgbClr val="C00000"/>
                </a:solidFill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Introduction to Algorithms. </a:t>
            </a:r>
            <a:r>
              <a:rPr lang="en-CA" dirty="0" smtClean="0"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Thomas H. </a:t>
            </a:r>
            <a:r>
              <a:rPr lang="en-CA" dirty="0" err="1" smtClean="0"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Cormen</a:t>
            </a:r>
            <a:r>
              <a:rPr lang="en-CA" dirty="0" smtClean="0"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, Charles E. </a:t>
            </a:r>
            <a:r>
              <a:rPr lang="en-CA" dirty="0" err="1" smtClean="0"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Leiserson</a:t>
            </a:r>
            <a:r>
              <a:rPr lang="en-CA" dirty="0" smtClean="0"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, Ronald L. </a:t>
            </a:r>
            <a:r>
              <a:rPr lang="en-CA" dirty="0" err="1" smtClean="0"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Rivest</a:t>
            </a:r>
            <a:r>
              <a:rPr lang="en-CA" dirty="0" smtClean="0"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, Clifford Stein.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CA" sz="5400" smtClean="0"/>
          </a:p>
          <a:p>
            <a:pPr marL="0" indent="0" algn="ctr">
              <a:buNone/>
            </a:pPr>
            <a:r>
              <a:rPr lang="en-CA" sz="5400" smtClean="0"/>
              <a:t>Thank </a:t>
            </a:r>
            <a:r>
              <a:rPr lang="en-CA" sz="5400" dirty="0" smtClean="0"/>
              <a:t>you!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242882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14400" y="1676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ＭＳ Ｐゴシック" pitchFamily="27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w Cen MT" pitchFamily="27" charset="-18"/>
                <a:ea typeface="ＭＳ Ｐゴシック" pitchFamily="27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w Cen MT" pitchFamily="27" charset="-18"/>
                <a:ea typeface="ＭＳ Ｐゴシック" pitchFamily="27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w Cen MT" pitchFamily="27" charset="-18"/>
                <a:ea typeface="ＭＳ Ｐゴシック" pitchFamily="27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w Cen MT" pitchFamily="27" charset="-18"/>
                <a:ea typeface="ＭＳ Ｐゴシック" pitchFamily="27" charset="-128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27" charset="-1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27" charset="-1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27" charset="-1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27" charset="-18"/>
              </a:defRPr>
            </a:lvl9pPr>
          </a:lstStyle>
          <a:p>
            <a:r>
              <a:rPr lang="en-US" i="0" dirty="0" smtClean="0"/>
              <a:t>Graphs</a:t>
            </a:r>
            <a:endParaRPr lang="en-US" i="0" dirty="0"/>
          </a:p>
        </p:txBody>
      </p:sp>
      <p:sp>
        <p:nvSpPr>
          <p:cNvPr id="21" name="Oval 567"/>
          <p:cNvSpPr>
            <a:spLocks noChangeArrowheads="1"/>
          </p:cNvSpPr>
          <p:nvPr/>
        </p:nvSpPr>
        <p:spPr bwMode="auto">
          <a:xfrm>
            <a:off x="6835775" y="3276600"/>
            <a:ext cx="936625" cy="457200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rPr>
              <a:t>ORD</a:t>
            </a:r>
          </a:p>
        </p:txBody>
      </p:sp>
      <p:sp>
        <p:nvSpPr>
          <p:cNvPr id="22" name="Oval 568"/>
          <p:cNvSpPr>
            <a:spLocks noChangeArrowheads="1"/>
          </p:cNvSpPr>
          <p:nvPr/>
        </p:nvSpPr>
        <p:spPr bwMode="auto">
          <a:xfrm>
            <a:off x="6546850" y="4791075"/>
            <a:ext cx="936625" cy="457200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rPr>
              <a:t>DFW</a:t>
            </a:r>
          </a:p>
        </p:txBody>
      </p:sp>
      <p:sp>
        <p:nvSpPr>
          <p:cNvPr id="23" name="Oval 569"/>
          <p:cNvSpPr>
            <a:spLocks noChangeArrowheads="1"/>
          </p:cNvSpPr>
          <p:nvPr/>
        </p:nvSpPr>
        <p:spPr bwMode="auto">
          <a:xfrm>
            <a:off x="4625975" y="3505200"/>
            <a:ext cx="936625" cy="457200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rPr>
              <a:t>SFO</a:t>
            </a:r>
          </a:p>
        </p:txBody>
      </p:sp>
      <p:sp>
        <p:nvSpPr>
          <p:cNvPr id="24" name="Oval 570"/>
          <p:cNvSpPr>
            <a:spLocks noChangeArrowheads="1"/>
          </p:cNvSpPr>
          <p:nvPr/>
        </p:nvSpPr>
        <p:spPr bwMode="auto">
          <a:xfrm>
            <a:off x="4778375" y="4648200"/>
            <a:ext cx="936625" cy="457200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rPr>
              <a:t>LAX</a:t>
            </a:r>
          </a:p>
        </p:txBody>
      </p:sp>
      <p:cxnSp>
        <p:nvCxnSpPr>
          <p:cNvPr id="25" name="AutoShape 571"/>
          <p:cNvCxnSpPr>
            <a:cxnSpLocks noChangeShapeType="1"/>
            <a:stCxn id="23" idx="6"/>
            <a:endCxn id="21" idx="2"/>
          </p:cNvCxnSpPr>
          <p:nvPr/>
        </p:nvCxnSpPr>
        <p:spPr bwMode="auto">
          <a:xfrm flipV="1">
            <a:off x="5572125" y="3505200"/>
            <a:ext cx="1254125" cy="228600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572"/>
          <p:cNvCxnSpPr>
            <a:cxnSpLocks noChangeShapeType="1"/>
            <a:stCxn id="22" idx="0"/>
            <a:endCxn id="21" idx="4"/>
          </p:cNvCxnSpPr>
          <p:nvPr/>
        </p:nvCxnSpPr>
        <p:spPr bwMode="auto">
          <a:xfrm flipV="1">
            <a:off x="7015163" y="3743325"/>
            <a:ext cx="288925" cy="1038225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573"/>
          <p:cNvCxnSpPr>
            <a:cxnSpLocks noChangeShapeType="1"/>
            <a:stCxn id="23" idx="4"/>
            <a:endCxn id="24" idx="0"/>
          </p:cNvCxnSpPr>
          <p:nvPr/>
        </p:nvCxnSpPr>
        <p:spPr bwMode="auto">
          <a:xfrm>
            <a:off x="5094288" y="3971925"/>
            <a:ext cx="152400" cy="666750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574"/>
          <p:cNvCxnSpPr>
            <a:cxnSpLocks noChangeShapeType="1"/>
            <a:stCxn id="24" idx="6"/>
            <a:endCxn id="22" idx="2"/>
          </p:cNvCxnSpPr>
          <p:nvPr/>
        </p:nvCxnSpPr>
        <p:spPr bwMode="auto">
          <a:xfrm>
            <a:off x="5724525" y="4876800"/>
            <a:ext cx="812800" cy="142875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575"/>
          <p:cNvCxnSpPr>
            <a:cxnSpLocks noChangeShapeType="1"/>
            <a:stCxn id="24" idx="7"/>
            <a:endCxn id="21" idx="3"/>
          </p:cNvCxnSpPr>
          <p:nvPr/>
        </p:nvCxnSpPr>
        <p:spPr bwMode="auto">
          <a:xfrm flipV="1">
            <a:off x="5578475" y="3676650"/>
            <a:ext cx="1393825" cy="1028700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 Box 576"/>
          <p:cNvSpPr txBox="1">
            <a:spLocks noChangeArrowheads="1"/>
          </p:cNvSpPr>
          <p:nvPr/>
        </p:nvSpPr>
        <p:spPr bwMode="auto">
          <a:xfrm rot="16937753">
            <a:off x="6795294" y="3834606"/>
            <a:ext cx="598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i="0" smtClean="0">
                <a:solidFill>
                  <a:srgbClr val="40458C"/>
                </a:solidFill>
                <a:latin typeface="Tahoma" panose="020B0604030504040204" pitchFamily="34" charset="0"/>
              </a:rPr>
              <a:t>802</a:t>
            </a:r>
          </a:p>
        </p:txBody>
      </p:sp>
      <p:sp>
        <p:nvSpPr>
          <p:cNvPr id="34" name="Text Box 577"/>
          <p:cNvSpPr txBox="1">
            <a:spLocks noChangeArrowheads="1"/>
          </p:cNvSpPr>
          <p:nvPr/>
        </p:nvSpPr>
        <p:spPr bwMode="auto">
          <a:xfrm rot="19463698">
            <a:off x="5657850" y="4013200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i="0" smtClean="0">
                <a:solidFill>
                  <a:srgbClr val="40458C"/>
                </a:solidFill>
                <a:latin typeface="Tahoma" panose="020B0604030504040204" pitchFamily="34" charset="0"/>
              </a:rPr>
              <a:t>1743</a:t>
            </a:r>
          </a:p>
        </p:txBody>
      </p:sp>
      <p:sp>
        <p:nvSpPr>
          <p:cNvPr id="35" name="Text Box 578"/>
          <p:cNvSpPr txBox="1">
            <a:spLocks noChangeArrowheads="1"/>
          </p:cNvSpPr>
          <p:nvPr/>
        </p:nvSpPr>
        <p:spPr bwMode="auto">
          <a:xfrm rot="20910655">
            <a:off x="5768975" y="3276600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i="0" smtClean="0">
                <a:solidFill>
                  <a:srgbClr val="40458C"/>
                </a:solidFill>
                <a:latin typeface="Tahoma" panose="020B0604030504040204" pitchFamily="34" charset="0"/>
              </a:rPr>
              <a:t>1843</a:t>
            </a:r>
          </a:p>
        </p:txBody>
      </p:sp>
      <p:sp>
        <p:nvSpPr>
          <p:cNvPr id="36" name="Text Box 579"/>
          <p:cNvSpPr txBox="1">
            <a:spLocks noChangeArrowheads="1"/>
          </p:cNvSpPr>
          <p:nvPr/>
        </p:nvSpPr>
        <p:spPr bwMode="auto">
          <a:xfrm rot="695916">
            <a:off x="5810250" y="4603750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i="0" smtClean="0">
                <a:solidFill>
                  <a:srgbClr val="40458C"/>
                </a:solidFill>
                <a:latin typeface="Tahoma" panose="020B0604030504040204" pitchFamily="34" charset="0"/>
              </a:rPr>
              <a:t>1233</a:t>
            </a:r>
          </a:p>
        </p:txBody>
      </p:sp>
      <p:sp>
        <p:nvSpPr>
          <p:cNvPr id="37" name="Text Box 580"/>
          <p:cNvSpPr txBox="1">
            <a:spLocks noChangeArrowheads="1"/>
          </p:cNvSpPr>
          <p:nvPr/>
        </p:nvSpPr>
        <p:spPr bwMode="auto">
          <a:xfrm rot="4665015">
            <a:off x="5029994" y="4140994"/>
            <a:ext cx="598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i="0" smtClean="0">
                <a:solidFill>
                  <a:srgbClr val="40458C"/>
                </a:solidFill>
                <a:latin typeface="Tahoma" panose="020B0604030504040204" pitchFamily="34" charset="0"/>
              </a:rPr>
              <a:t>337</a:t>
            </a:r>
          </a:p>
        </p:txBody>
      </p:sp>
    </p:spTree>
    <p:extLst>
      <p:ext uri="{BB962C8B-B14F-4D97-AF65-F5344CB8AC3E}">
        <p14:creationId xmlns:p14="http://schemas.microsoft.com/office/powerpoint/2010/main" val="92281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 and Reading</a:t>
            </a:r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Graphs (</a:t>
            </a:r>
            <a:r>
              <a:rPr lang="en-US" sz="2800" dirty="0">
                <a:cs typeface="Tahoma" panose="020B0604030504040204" pitchFamily="34" charset="0"/>
              </a:rPr>
              <a:t>§</a:t>
            </a:r>
            <a:r>
              <a:rPr lang="en-US" sz="2800" dirty="0"/>
              <a:t>6.1)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Definition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Applications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Terminology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Properties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ADT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446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196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90297"/>
            <a:ext cx="8839200" cy="296787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graph is a pair </a:t>
            </a:r>
            <a:r>
              <a:rPr lang="en-US" sz="2400" dirty="0">
                <a:latin typeface="Times New Roman" panose="02020603050405020304" pitchFamily="18" charset="0"/>
              </a:rPr>
              <a:t>(</a:t>
            </a:r>
            <a:r>
              <a:rPr lang="en-US" sz="2400" b="1" i="1" dirty="0">
                <a:latin typeface="Times New Roman" panose="02020603050405020304" pitchFamily="18" charset="0"/>
              </a:rPr>
              <a:t>V, E</a:t>
            </a:r>
            <a:r>
              <a:rPr lang="en-US" sz="2400" dirty="0">
                <a:latin typeface="Times New Roman" panose="02020603050405020304" pitchFamily="18" charset="0"/>
              </a:rPr>
              <a:t>)</a:t>
            </a:r>
            <a:r>
              <a:rPr lang="en-US" sz="2400" dirty="0"/>
              <a:t>, where</a:t>
            </a:r>
          </a:p>
          <a:p>
            <a:pPr lvl="1">
              <a:lnSpc>
                <a:spcPct val="90000"/>
              </a:lnSpc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V</a:t>
            </a:r>
            <a:r>
              <a:rPr lang="en-US" sz="2000" dirty="0">
                <a:solidFill>
                  <a:schemeClr val="tx1"/>
                </a:solidFill>
              </a:rPr>
              <a:t> is a set of nodes, called </a:t>
            </a:r>
            <a:r>
              <a:rPr lang="en-US" sz="2000" dirty="0"/>
              <a:t>vertices</a:t>
            </a:r>
          </a:p>
          <a:p>
            <a:pPr lvl="1">
              <a:lnSpc>
                <a:spcPct val="90000"/>
              </a:lnSpc>
            </a:pP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sz="2000" dirty="0">
                <a:solidFill>
                  <a:schemeClr val="tx1"/>
                </a:solidFill>
              </a:rPr>
              <a:t> is a collection of pairs of vertices, called </a:t>
            </a:r>
            <a:r>
              <a:rPr lang="en-US" sz="2000" dirty="0"/>
              <a:t>edges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Vertices and edges are positions and store elements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vertex represents an airport and stores the three-letter airport code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An edge represents a flight route between two airports and stores the mileage of the route</a:t>
            </a:r>
          </a:p>
        </p:txBody>
      </p:sp>
      <p:sp>
        <p:nvSpPr>
          <p:cNvPr id="196620" name="Oval 12"/>
          <p:cNvSpPr>
            <a:spLocks noChangeArrowheads="1"/>
          </p:cNvSpPr>
          <p:nvPr/>
        </p:nvSpPr>
        <p:spPr bwMode="auto">
          <a:xfrm>
            <a:off x="4818797" y="4334548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i="0">
                <a:latin typeface="+mj-lt"/>
              </a:rPr>
              <a:t>ORD</a:t>
            </a:r>
          </a:p>
        </p:txBody>
      </p:sp>
      <p:sp>
        <p:nvSpPr>
          <p:cNvPr id="196707" name="Oval 99"/>
          <p:cNvSpPr>
            <a:spLocks noChangeArrowheads="1"/>
          </p:cNvSpPr>
          <p:nvPr/>
        </p:nvSpPr>
        <p:spPr bwMode="auto">
          <a:xfrm>
            <a:off x="7333397" y="4178973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i="0">
                <a:latin typeface="+mj-lt"/>
              </a:rPr>
              <a:t>PVD</a:t>
            </a:r>
          </a:p>
        </p:txBody>
      </p:sp>
      <p:sp>
        <p:nvSpPr>
          <p:cNvPr id="196708" name="Oval 100"/>
          <p:cNvSpPr>
            <a:spLocks noChangeArrowheads="1"/>
          </p:cNvSpPr>
          <p:nvPr/>
        </p:nvSpPr>
        <p:spPr bwMode="auto">
          <a:xfrm>
            <a:off x="7082572" y="6087148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i="0">
                <a:latin typeface="+mj-lt"/>
              </a:rPr>
              <a:t>MIA</a:t>
            </a:r>
          </a:p>
        </p:txBody>
      </p:sp>
      <p:sp>
        <p:nvSpPr>
          <p:cNvPr id="196709" name="Oval 101"/>
          <p:cNvSpPr>
            <a:spLocks noChangeArrowheads="1"/>
          </p:cNvSpPr>
          <p:nvPr/>
        </p:nvSpPr>
        <p:spPr bwMode="auto">
          <a:xfrm>
            <a:off x="4529872" y="5849023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i="0">
                <a:latin typeface="+mj-lt"/>
              </a:rPr>
              <a:t>DFW</a:t>
            </a:r>
          </a:p>
        </p:txBody>
      </p:sp>
      <p:sp>
        <p:nvSpPr>
          <p:cNvPr id="196710" name="Oval 102"/>
          <p:cNvSpPr>
            <a:spLocks noChangeArrowheads="1"/>
          </p:cNvSpPr>
          <p:nvPr/>
        </p:nvSpPr>
        <p:spPr bwMode="auto">
          <a:xfrm>
            <a:off x="2608997" y="4563148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i="0">
                <a:latin typeface="+mj-lt"/>
              </a:rPr>
              <a:t>SFO</a:t>
            </a:r>
          </a:p>
        </p:txBody>
      </p:sp>
      <p:sp>
        <p:nvSpPr>
          <p:cNvPr id="196711" name="Oval 103"/>
          <p:cNvSpPr>
            <a:spLocks noChangeArrowheads="1"/>
          </p:cNvSpPr>
          <p:nvPr/>
        </p:nvSpPr>
        <p:spPr bwMode="auto">
          <a:xfrm>
            <a:off x="2761397" y="5706148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i="0">
                <a:latin typeface="+mj-lt"/>
              </a:rPr>
              <a:t>LAX</a:t>
            </a:r>
          </a:p>
        </p:txBody>
      </p:sp>
      <p:sp>
        <p:nvSpPr>
          <p:cNvPr id="196712" name="Oval 104"/>
          <p:cNvSpPr>
            <a:spLocks noChangeArrowheads="1"/>
          </p:cNvSpPr>
          <p:nvPr/>
        </p:nvSpPr>
        <p:spPr bwMode="auto">
          <a:xfrm>
            <a:off x="6396772" y="4944148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i="0">
                <a:latin typeface="+mj-lt"/>
              </a:rPr>
              <a:t>LGA</a:t>
            </a:r>
          </a:p>
        </p:txBody>
      </p:sp>
      <p:sp>
        <p:nvSpPr>
          <p:cNvPr id="196713" name="Oval 105"/>
          <p:cNvSpPr>
            <a:spLocks noChangeArrowheads="1"/>
          </p:cNvSpPr>
          <p:nvPr/>
        </p:nvSpPr>
        <p:spPr bwMode="auto">
          <a:xfrm>
            <a:off x="780197" y="5477548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i="0">
                <a:latin typeface="+mj-lt"/>
              </a:rPr>
              <a:t>HNL</a:t>
            </a:r>
          </a:p>
        </p:txBody>
      </p:sp>
      <p:cxnSp>
        <p:nvCxnSpPr>
          <p:cNvPr id="196714" name="AutoShape 106"/>
          <p:cNvCxnSpPr>
            <a:cxnSpLocks noChangeShapeType="1"/>
            <a:stCxn id="196710" idx="6"/>
            <a:endCxn id="196620" idx="2"/>
          </p:cNvCxnSpPr>
          <p:nvPr/>
        </p:nvCxnSpPr>
        <p:spPr bwMode="auto">
          <a:xfrm flipV="1">
            <a:off x="3555147" y="4563148"/>
            <a:ext cx="12541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715" name="AutoShape 107"/>
          <p:cNvCxnSpPr>
            <a:cxnSpLocks noChangeShapeType="1"/>
            <a:stCxn id="196709" idx="0"/>
            <a:endCxn id="196620" idx="4"/>
          </p:cNvCxnSpPr>
          <p:nvPr/>
        </p:nvCxnSpPr>
        <p:spPr bwMode="auto">
          <a:xfrm flipV="1">
            <a:off x="4998185" y="4801273"/>
            <a:ext cx="288925" cy="1038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716" name="AutoShape 108"/>
          <p:cNvCxnSpPr>
            <a:cxnSpLocks noChangeShapeType="1"/>
            <a:stCxn id="196709" idx="7"/>
            <a:endCxn id="196712" idx="3"/>
          </p:cNvCxnSpPr>
          <p:nvPr/>
        </p:nvCxnSpPr>
        <p:spPr bwMode="auto">
          <a:xfrm flipV="1">
            <a:off x="5329972" y="5344198"/>
            <a:ext cx="1203325" cy="561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717" name="AutoShape 109"/>
          <p:cNvCxnSpPr>
            <a:cxnSpLocks noChangeShapeType="1"/>
            <a:stCxn id="196712" idx="0"/>
            <a:endCxn id="196707" idx="3"/>
          </p:cNvCxnSpPr>
          <p:nvPr/>
        </p:nvCxnSpPr>
        <p:spPr bwMode="auto">
          <a:xfrm flipV="1">
            <a:off x="6865085" y="4579023"/>
            <a:ext cx="604837" cy="355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718" name="AutoShape 110"/>
          <p:cNvCxnSpPr>
            <a:cxnSpLocks noChangeShapeType="1"/>
            <a:stCxn id="196620" idx="6"/>
            <a:endCxn id="196707" idx="2"/>
          </p:cNvCxnSpPr>
          <p:nvPr/>
        </p:nvCxnSpPr>
        <p:spPr bwMode="auto">
          <a:xfrm flipV="1">
            <a:off x="5764947" y="4407573"/>
            <a:ext cx="1558925" cy="155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719" name="AutoShape 111"/>
          <p:cNvCxnSpPr>
            <a:cxnSpLocks noChangeShapeType="1"/>
            <a:stCxn id="196713" idx="6"/>
            <a:endCxn id="196711" idx="2"/>
          </p:cNvCxnSpPr>
          <p:nvPr/>
        </p:nvCxnSpPr>
        <p:spPr bwMode="auto">
          <a:xfrm>
            <a:off x="1726347" y="5706148"/>
            <a:ext cx="10255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720" name="AutoShape 112"/>
          <p:cNvCxnSpPr>
            <a:cxnSpLocks noChangeShapeType="1"/>
            <a:stCxn id="196710" idx="4"/>
            <a:endCxn id="196711" idx="0"/>
          </p:cNvCxnSpPr>
          <p:nvPr/>
        </p:nvCxnSpPr>
        <p:spPr bwMode="auto">
          <a:xfrm>
            <a:off x="3077310" y="5029873"/>
            <a:ext cx="1524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721" name="AutoShape 113"/>
          <p:cNvCxnSpPr>
            <a:cxnSpLocks noChangeShapeType="1"/>
            <a:stCxn id="196712" idx="4"/>
            <a:endCxn id="196708" idx="0"/>
          </p:cNvCxnSpPr>
          <p:nvPr/>
        </p:nvCxnSpPr>
        <p:spPr bwMode="auto">
          <a:xfrm>
            <a:off x="6865085" y="5410873"/>
            <a:ext cx="6858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722" name="AutoShape 114"/>
          <p:cNvCxnSpPr>
            <a:cxnSpLocks noChangeShapeType="1"/>
            <a:endCxn id="196709" idx="6"/>
          </p:cNvCxnSpPr>
          <p:nvPr/>
        </p:nvCxnSpPr>
        <p:spPr bwMode="auto">
          <a:xfrm flipH="1" flipV="1">
            <a:off x="5476022" y="6077623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723" name="AutoShape 115"/>
          <p:cNvCxnSpPr>
            <a:cxnSpLocks noChangeShapeType="1"/>
            <a:stCxn id="196711" idx="6"/>
            <a:endCxn id="196709" idx="2"/>
          </p:cNvCxnSpPr>
          <p:nvPr/>
        </p:nvCxnSpPr>
        <p:spPr bwMode="auto">
          <a:xfrm>
            <a:off x="3707547" y="5934748"/>
            <a:ext cx="81280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724" name="AutoShape 116"/>
          <p:cNvCxnSpPr>
            <a:cxnSpLocks noChangeShapeType="1"/>
            <a:stCxn id="196711" idx="7"/>
            <a:endCxn id="196620" idx="3"/>
          </p:cNvCxnSpPr>
          <p:nvPr/>
        </p:nvCxnSpPr>
        <p:spPr bwMode="auto">
          <a:xfrm flipV="1">
            <a:off x="3561497" y="4734598"/>
            <a:ext cx="13938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6726" name="Text Box 118"/>
          <p:cNvSpPr txBox="1">
            <a:spLocks noChangeArrowheads="1"/>
          </p:cNvSpPr>
          <p:nvPr/>
        </p:nvSpPr>
        <p:spPr bwMode="auto">
          <a:xfrm rot="-347285">
            <a:off x="6116865" y="4173695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0">
                <a:latin typeface="+mj-lt"/>
              </a:rPr>
              <a:t>849</a:t>
            </a:r>
          </a:p>
        </p:txBody>
      </p:sp>
      <p:sp>
        <p:nvSpPr>
          <p:cNvPr id="196727" name="Text Box 119"/>
          <p:cNvSpPr txBox="1">
            <a:spLocks noChangeArrowheads="1"/>
          </p:cNvSpPr>
          <p:nvPr/>
        </p:nvSpPr>
        <p:spPr bwMode="auto">
          <a:xfrm rot="-4662247">
            <a:off x="4795271" y="4906326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0">
                <a:latin typeface="+mj-lt"/>
              </a:rPr>
              <a:t>802</a:t>
            </a:r>
          </a:p>
        </p:txBody>
      </p:sp>
      <p:sp>
        <p:nvSpPr>
          <p:cNvPr id="196728" name="Text Box 120"/>
          <p:cNvSpPr txBox="1">
            <a:spLocks noChangeArrowheads="1"/>
          </p:cNvSpPr>
          <p:nvPr/>
        </p:nvSpPr>
        <p:spPr bwMode="auto">
          <a:xfrm rot="-1544869">
            <a:off x="5476490" y="5323045"/>
            <a:ext cx="6912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0">
                <a:latin typeface="+mj-lt"/>
              </a:rPr>
              <a:t>1387</a:t>
            </a:r>
          </a:p>
        </p:txBody>
      </p:sp>
      <p:sp>
        <p:nvSpPr>
          <p:cNvPr id="196729" name="Text Box 121"/>
          <p:cNvSpPr txBox="1">
            <a:spLocks noChangeArrowheads="1"/>
          </p:cNvSpPr>
          <p:nvPr/>
        </p:nvSpPr>
        <p:spPr bwMode="auto">
          <a:xfrm rot="-2136302">
            <a:off x="3663565" y="5084920"/>
            <a:ext cx="6912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0">
                <a:latin typeface="+mj-lt"/>
              </a:rPr>
              <a:t>1743</a:t>
            </a:r>
          </a:p>
        </p:txBody>
      </p:sp>
      <p:sp>
        <p:nvSpPr>
          <p:cNvPr id="196730" name="Text Box 122"/>
          <p:cNvSpPr txBox="1">
            <a:spLocks noChangeArrowheads="1"/>
          </p:cNvSpPr>
          <p:nvPr/>
        </p:nvSpPr>
        <p:spPr bwMode="auto">
          <a:xfrm rot="-689345">
            <a:off x="3774690" y="4348320"/>
            <a:ext cx="6912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0">
                <a:latin typeface="+mj-lt"/>
              </a:rPr>
              <a:t>1843</a:t>
            </a:r>
          </a:p>
        </p:txBody>
      </p:sp>
      <p:sp>
        <p:nvSpPr>
          <p:cNvPr id="196731" name="Text Box 123"/>
          <p:cNvSpPr txBox="1">
            <a:spLocks noChangeArrowheads="1"/>
          </p:cNvSpPr>
          <p:nvPr/>
        </p:nvSpPr>
        <p:spPr bwMode="auto">
          <a:xfrm rot="2626382">
            <a:off x="7071928" y="5551645"/>
            <a:ext cx="6912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0">
                <a:latin typeface="+mj-lt"/>
              </a:rPr>
              <a:t>1099</a:t>
            </a:r>
          </a:p>
        </p:txBody>
      </p:sp>
      <p:sp>
        <p:nvSpPr>
          <p:cNvPr id="196732" name="Text Box 124"/>
          <p:cNvSpPr txBox="1">
            <a:spLocks noChangeArrowheads="1"/>
          </p:cNvSpPr>
          <p:nvPr/>
        </p:nvSpPr>
        <p:spPr bwMode="auto">
          <a:xfrm rot="565849">
            <a:off x="6016240" y="5856445"/>
            <a:ext cx="6912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0">
                <a:latin typeface="+mj-lt"/>
              </a:rPr>
              <a:t>1120</a:t>
            </a:r>
          </a:p>
        </p:txBody>
      </p:sp>
      <p:sp>
        <p:nvSpPr>
          <p:cNvPr id="196733" name="Text Box 125"/>
          <p:cNvSpPr txBox="1">
            <a:spLocks noChangeArrowheads="1"/>
          </p:cNvSpPr>
          <p:nvPr/>
        </p:nvSpPr>
        <p:spPr bwMode="auto">
          <a:xfrm rot="695916">
            <a:off x="3815965" y="5675470"/>
            <a:ext cx="6912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0">
                <a:latin typeface="+mj-lt"/>
              </a:rPr>
              <a:t>1233</a:t>
            </a:r>
          </a:p>
        </p:txBody>
      </p:sp>
      <p:sp>
        <p:nvSpPr>
          <p:cNvPr id="196734" name="Text Box 126"/>
          <p:cNvSpPr txBox="1">
            <a:spLocks noChangeArrowheads="1"/>
          </p:cNvSpPr>
          <p:nvPr/>
        </p:nvSpPr>
        <p:spPr bwMode="auto">
          <a:xfrm rot="4665015">
            <a:off x="3029971" y="5212714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0">
                <a:latin typeface="+mj-lt"/>
              </a:rPr>
              <a:t>337</a:t>
            </a:r>
          </a:p>
        </p:txBody>
      </p:sp>
      <p:sp>
        <p:nvSpPr>
          <p:cNvPr id="196735" name="Text Box 127"/>
          <p:cNvSpPr txBox="1">
            <a:spLocks noChangeArrowheads="1"/>
          </p:cNvSpPr>
          <p:nvPr/>
        </p:nvSpPr>
        <p:spPr bwMode="auto">
          <a:xfrm rot="832501">
            <a:off x="1968115" y="5491320"/>
            <a:ext cx="6912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0">
                <a:latin typeface="+mj-lt"/>
              </a:rPr>
              <a:t>2555</a:t>
            </a:r>
          </a:p>
        </p:txBody>
      </p:sp>
      <p:sp>
        <p:nvSpPr>
          <p:cNvPr id="196736" name="Text Box 128"/>
          <p:cNvSpPr txBox="1">
            <a:spLocks noChangeArrowheads="1"/>
          </p:cNvSpPr>
          <p:nvPr/>
        </p:nvSpPr>
        <p:spPr bwMode="auto">
          <a:xfrm rot="-1891667">
            <a:off x="6818540" y="4484845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0">
                <a:latin typeface="+mj-lt"/>
              </a:rPr>
              <a:t>142</a:t>
            </a:r>
          </a:p>
        </p:txBody>
      </p:sp>
    </p:spTree>
    <p:extLst>
      <p:ext uri="{BB962C8B-B14F-4D97-AF65-F5344CB8AC3E}">
        <p14:creationId xmlns:p14="http://schemas.microsoft.com/office/powerpoint/2010/main" val="305917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r>
              <a:rPr lang="en-US"/>
              <a:t>Edge Types</a:t>
            </a:r>
          </a:p>
        </p:txBody>
      </p:sp>
      <p:sp>
        <p:nvSpPr>
          <p:cNvPr id="2099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4302125" cy="305593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Directed edge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ordered pair of vertices</a:t>
            </a:r>
            <a:r>
              <a:rPr lang="en-US" sz="2000" dirty="0">
                <a:latin typeface="Times New Roman" panose="02020603050405020304" pitchFamily="18" charset="0"/>
              </a:rPr>
              <a:t> (</a:t>
            </a:r>
            <a:r>
              <a:rPr lang="en-US" sz="2000" b="1" i="1" dirty="0" err="1">
                <a:latin typeface="Times New Roman" panose="02020603050405020304" pitchFamily="18" charset="0"/>
              </a:rPr>
              <a:t>u</a:t>
            </a:r>
            <a:r>
              <a:rPr lang="en-US" sz="2000" dirty="0" err="1">
                <a:latin typeface="Times New Roman" panose="02020603050405020304" pitchFamily="18" charset="0"/>
              </a:rPr>
              <a:t>,</a:t>
            </a:r>
            <a:r>
              <a:rPr lang="en-US" sz="2000" b="1" i="1" dirty="0" err="1">
                <a:latin typeface="Times New Roman" panose="02020603050405020304" pitchFamily="18" charset="0"/>
              </a:rPr>
              <a:t>v</a:t>
            </a:r>
            <a:r>
              <a:rPr lang="en-US" sz="2000" dirty="0">
                <a:latin typeface="Times New Roman" panose="02020603050405020304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first vertex </a:t>
            </a:r>
            <a:r>
              <a:rPr lang="en-US" sz="2000" b="1" i="1" dirty="0">
                <a:latin typeface="Times New Roman" panose="02020603050405020304" pitchFamily="18" charset="0"/>
              </a:rPr>
              <a:t>u</a:t>
            </a:r>
            <a:r>
              <a:rPr lang="en-US" sz="2000" dirty="0"/>
              <a:t> is the origin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second vertex </a:t>
            </a:r>
            <a:r>
              <a:rPr 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sz="2000" dirty="0"/>
              <a:t> is the destination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e.g., a flight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Undirected edge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unordered pair of vertices</a:t>
            </a:r>
            <a:r>
              <a:rPr lang="en-US" sz="2000" dirty="0">
                <a:latin typeface="Times New Roman" panose="02020603050405020304" pitchFamily="18" charset="0"/>
              </a:rPr>
              <a:t> (</a:t>
            </a:r>
            <a:r>
              <a:rPr lang="en-US" sz="2000" b="1" i="1" dirty="0" err="1">
                <a:latin typeface="Times New Roman" panose="02020603050405020304" pitchFamily="18" charset="0"/>
              </a:rPr>
              <a:t>u</a:t>
            </a:r>
            <a:r>
              <a:rPr lang="en-US" sz="2000" dirty="0" err="1">
                <a:latin typeface="Times New Roman" panose="02020603050405020304" pitchFamily="18" charset="0"/>
              </a:rPr>
              <a:t>,</a:t>
            </a:r>
            <a:r>
              <a:rPr lang="en-US" sz="2000" b="1" i="1" dirty="0" err="1">
                <a:latin typeface="Times New Roman" panose="02020603050405020304" pitchFamily="18" charset="0"/>
              </a:rPr>
              <a:t>v</a:t>
            </a:r>
            <a:r>
              <a:rPr lang="en-US" sz="2000" dirty="0">
                <a:latin typeface="Times New Roman" panose="02020603050405020304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e.g., a flight </a:t>
            </a:r>
            <a:r>
              <a:rPr lang="en-US" sz="2000" dirty="0" smtClean="0"/>
              <a:t>route</a:t>
            </a:r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5257800" y="2200275"/>
            <a:ext cx="936625" cy="457200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rPr>
              <a:t>ORD</a:t>
            </a:r>
          </a:p>
        </p:txBody>
      </p: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7750175" y="2200275"/>
            <a:ext cx="936625" cy="457200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rPr>
              <a:t>PVD</a:t>
            </a:r>
          </a:p>
        </p:txBody>
      </p:sp>
      <p:cxnSp>
        <p:nvCxnSpPr>
          <p:cNvPr id="16" name="AutoShape 7"/>
          <p:cNvCxnSpPr>
            <a:cxnSpLocks noChangeShapeType="1"/>
            <a:stCxn id="14" idx="6"/>
            <a:endCxn id="15" idx="2"/>
          </p:cNvCxnSpPr>
          <p:nvPr/>
        </p:nvCxnSpPr>
        <p:spPr bwMode="auto">
          <a:xfrm>
            <a:off x="6203950" y="2428875"/>
            <a:ext cx="1536700" cy="0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5972175" y="1981200"/>
            <a:ext cx="1987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i="0" smtClean="0">
                <a:solidFill>
                  <a:srgbClr val="40458C"/>
                </a:solidFill>
                <a:latin typeface="Tahoma" panose="020B0604030504040204" pitchFamily="34" charset="0"/>
              </a:rPr>
              <a:t>flight</a:t>
            </a:r>
          </a:p>
          <a:p>
            <a:pPr algn="ctr" eaLnBrk="1" hangingPunct="1"/>
            <a:r>
              <a:rPr lang="en-US" i="0" smtClean="0">
                <a:solidFill>
                  <a:srgbClr val="40458C"/>
                </a:solidFill>
                <a:latin typeface="Tahoma" panose="020B0604030504040204" pitchFamily="34" charset="0"/>
              </a:rPr>
              <a:t>AA 1206</a:t>
            </a:r>
          </a:p>
        </p:txBody>
      </p:sp>
      <p:sp>
        <p:nvSpPr>
          <p:cNvPr id="18" name="Oval 9"/>
          <p:cNvSpPr>
            <a:spLocks noChangeArrowheads="1"/>
          </p:cNvSpPr>
          <p:nvPr/>
        </p:nvSpPr>
        <p:spPr bwMode="auto">
          <a:xfrm>
            <a:off x="5267325" y="3536950"/>
            <a:ext cx="936625" cy="457200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rPr>
              <a:t>ORD</a:t>
            </a:r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7759700" y="3536950"/>
            <a:ext cx="936625" cy="457200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rPr>
              <a:t>PVD</a:t>
            </a:r>
          </a:p>
        </p:txBody>
      </p:sp>
      <p:cxnSp>
        <p:nvCxnSpPr>
          <p:cNvPr id="20" name="AutoShape 11"/>
          <p:cNvCxnSpPr>
            <a:cxnSpLocks noChangeShapeType="1"/>
            <a:stCxn id="18" idx="6"/>
            <a:endCxn id="19" idx="2"/>
          </p:cNvCxnSpPr>
          <p:nvPr/>
        </p:nvCxnSpPr>
        <p:spPr bwMode="auto">
          <a:xfrm>
            <a:off x="6213475" y="3765550"/>
            <a:ext cx="1536700" cy="0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6527800" y="3352800"/>
            <a:ext cx="876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i="0" smtClean="0">
                <a:solidFill>
                  <a:srgbClr val="40458C"/>
                </a:solidFill>
                <a:latin typeface="Tahoma" panose="020B0604030504040204" pitchFamily="34" charset="0"/>
              </a:rPr>
              <a:t>849</a:t>
            </a:r>
          </a:p>
          <a:p>
            <a:pPr algn="ctr" eaLnBrk="1" hangingPunct="1"/>
            <a:r>
              <a:rPr lang="en-US" i="0" smtClean="0">
                <a:solidFill>
                  <a:srgbClr val="40458C"/>
                </a:solidFill>
                <a:latin typeface="Tahoma" panose="020B0604030504040204" pitchFamily="34" charset="0"/>
              </a:rPr>
              <a:t>miles</a:t>
            </a:r>
          </a:p>
        </p:txBody>
      </p:sp>
      <p:sp>
        <p:nvSpPr>
          <p:cNvPr id="1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606925" y="4378418"/>
            <a:ext cx="4537075" cy="2233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ＭＳ Ｐゴシック" charset="0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400" kern="1200">
                <a:solidFill>
                  <a:schemeClr val="accent6">
                    <a:lumMod val="50000"/>
                  </a:schemeClr>
                </a:solidFill>
                <a:latin typeface="+mn-lt"/>
                <a:ea typeface="ＭＳ Ｐゴシック" pitchFamily="27" charset="-128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6BB1C9"/>
              </a:buClr>
              <a:buSzPct val="75000"/>
              <a:buFont typeface="Wingdings" panose="05000000000000000000" pitchFamily="2" charset="2"/>
              <a:buChar char=""/>
              <a:defRPr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6585CF"/>
              </a:buClr>
              <a:buSzPct val="65000"/>
              <a:buFont typeface="Wingdings" panose="05000000000000000000" pitchFamily="2" charset="2"/>
              <a:buChar char=""/>
              <a:defRPr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i="0" dirty="0" smtClean="0"/>
              <a:t>Directed graph</a:t>
            </a:r>
          </a:p>
          <a:p>
            <a:pPr lvl="1">
              <a:lnSpc>
                <a:spcPct val="90000"/>
              </a:lnSpc>
            </a:pPr>
            <a:r>
              <a:rPr lang="en-US" sz="2000" i="0" dirty="0" smtClean="0"/>
              <a:t>all the edges are directed</a:t>
            </a:r>
          </a:p>
          <a:p>
            <a:pPr lvl="1">
              <a:lnSpc>
                <a:spcPct val="90000"/>
              </a:lnSpc>
            </a:pPr>
            <a:r>
              <a:rPr lang="en-US" sz="2000" i="0" dirty="0" smtClean="0"/>
              <a:t>e.g., flight network</a:t>
            </a:r>
          </a:p>
          <a:p>
            <a:pPr>
              <a:lnSpc>
                <a:spcPct val="90000"/>
              </a:lnSpc>
            </a:pPr>
            <a:r>
              <a:rPr lang="en-US" sz="2400" i="0" dirty="0" smtClean="0"/>
              <a:t>Undirected graph</a:t>
            </a:r>
          </a:p>
          <a:p>
            <a:pPr lvl="1">
              <a:lnSpc>
                <a:spcPct val="90000"/>
              </a:lnSpc>
            </a:pPr>
            <a:r>
              <a:rPr lang="en-US" sz="2000" i="0" dirty="0" smtClean="0"/>
              <a:t>all the edges are undirected</a:t>
            </a:r>
          </a:p>
          <a:p>
            <a:pPr lvl="1">
              <a:lnSpc>
                <a:spcPct val="90000"/>
              </a:lnSpc>
            </a:pPr>
            <a:r>
              <a:rPr lang="en-US" sz="2000" i="0" dirty="0" smtClean="0"/>
              <a:t>e.g., route network</a:t>
            </a:r>
            <a:endParaRPr lang="en-US" sz="2000" i="0" dirty="0"/>
          </a:p>
        </p:txBody>
      </p:sp>
    </p:spTree>
    <p:extLst>
      <p:ext uri="{BB962C8B-B14F-4D97-AF65-F5344CB8AC3E}">
        <p14:creationId xmlns:p14="http://schemas.microsoft.com/office/powerpoint/2010/main" val="116881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</a:p>
        </p:txBody>
      </p:sp>
      <p:sp>
        <p:nvSpPr>
          <p:cNvPr id="204803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4114800" cy="4972050"/>
          </a:xfrm>
        </p:spPr>
        <p:txBody>
          <a:bodyPr/>
          <a:lstStyle/>
          <a:p>
            <a:r>
              <a:rPr lang="en-US" sz="2400" dirty="0"/>
              <a:t>Electronic circuits</a:t>
            </a:r>
          </a:p>
          <a:p>
            <a:pPr lvl="1"/>
            <a:r>
              <a:rPr lang="en-US" sz="2000" dirty="0"/>
              <a:t>Printed circuit board</a:t>
            </a:r>
          </a:p>
          <a:p>
            <a:r>
              <a:rPr lang="en-US" sz="2400" dirty="0" smtClean="0"/>
              <a:t>Transportation </a:t>
            </a:r>
            <a:r>
              <a:rPr lang="en-US" sz="2400" dirty="0"/>
              <a:t>networks</a:t>
            </a:r>
          </a:p>
          <a:p>
            <a:pPr lvl="1"/>
            <a:r>
              <a:rPr lang="en-US" sz="2000" dirty="0"/>
              <a:t>Highway network</a:t>
            </a:r>
          </a:p>
          <a:p>
            <a:pPr lvl="1"/>
            <a:r>
              <a:rPr lang="en-US" sz="2000" dirty="0"/>
              <a:t>Flight network</a:t>
            </a:r>
          </a:p>
          <a:p>
            <a:r>
              <a:rPr lang="en-US" sz="2400" dirty="0"/>
              <a:t>Computer networks</a:t>
            </a:r>
          </a:p>
          <a:p>
            <a:pPr lvl="1"/>
            <a:r>
              <a:rPr lang="en-US" sz="2000" dirty="0"/>
              <a:t>Local area network</a:t>
            </a:r>
          </a:p>
          <a:p>
            <a:pPr lvl="1"/>
            <a:r>
              <a:rPr lang="en-US" sz="2000" dirty="0"/>
              <a:t>Internet</a:t>
            </a:r>
          </a:p>
          <a:p>
            <a:r>
              <a:rPr lang="en-US" sz="2400" dirty="0" smtClean="0"/>
              <a:t>Databases</a:t>
            </a:r>
            <a:endParaRPr lang="en-US" sz="2400" dirty="0"/>
          </a:p>
          <a:p>
            <a:pPr lvl="1"/>
            <a:r>
              <a:rPr lang="en-US" sz="2000" dirty="0"/>
              <a:t>Entity-relationship diagram</a:t>
            </a:r>
          </a:p>
        </p:txBody>
      </p:sp>
      <p:graphicFrame>
        <p:nvGraphicFramePr>
          <p:cNvPr id="7" name="Object 20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674428"/>
              </p:ext>
            </p:extLst>
          </p:nvPr>
        </p:nvGraphicFramePr>
        <p:xfrm>
          <a:off x="838200" y="1529711"/>
          <a:ext cx="8077200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VISIO" r:id="rId3" imgW="10087200" imgH="7006320" progId="Visio.Drawing.6">
                  <p:embed/>
                </p:oleObj>
              </mc:Choice>
              <mc:Fallback>
                <p:oleObj name="VISIO" r:id="rId3" imgW="10087200" imgH="7006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9711"/>
                        <a:ext cx="8077200" cy="508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18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827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9600" y="1560513"/>
                <a:ext cx="5415388" cy="44958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400" dirty="0"/>
                  <a:t>End vertices (or endpoints) of an edge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U and V are the endpoints of a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Edges incident on a vertex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a, d, and b are incident on V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Adjacent vertices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U and V are adjacent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Degree of a vertex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X has degree 5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Parallel edges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are parallel edges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Self-loop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a self-loop</a:t>
                </a:r>
              </a:p>
            </p:txBody>
          </p:sp>
        </mc:Choice>
        <mc:Fallback xmlns="">
          <p:sp>
            <p:nvSpPr>
              <p:cNvPr id="205827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9600" y="1560513"/>
                <a:ext cx="5415388" cy="4495800"/>
              </a:xfrm>
              <a:blipFill rotWithShape="0">
                <a:blip r:embed="rId2"/>
                <a:stretch>
                  <a:fillRect l="-225" t="-1900" b="-51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5856" name="Group 32"/>
          <p:cNvGrpSpPr>
            <a:grpSpLocks/>
          </p:cNvGrpSpPr>
          <p:nvPr/>
        </p:nvGrpSpPr>
        <p:grpSpPr bwMode="auto">
          <a:xfrm rot="21600000">
            <a:off x="4946650" y="2438400"/>
            <a:ext cx="4197350" cy="3200400"/>
            <a:chOff x="2808" y="1104"/>
            <a:chExt cx="2644" cy="2016"/>
          </a:xfrm>
        </p:grpSpPr>
        <p:sp>
          <p:nvSpPr>
            <p:cNvPr id="205828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X</a:t>
              </a:r>
            </a:p>
          </p:txBody>
        </p:sp>
        <p:sp>
          <p:nvSpPr>
            <p:cNvPr id="205829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205830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205831" name="Oval 7"/>
            <p:cNvSpPr>
              <a:spLocks noChangeArrowheads="1"/>
            </p:cNvSpPr>
            <p:nvPr/>
          </p:nvSpPr>
          <p:spPr bwMode="auto">
            <a:xfrm>
              <a:off x="3384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W</a:t>
              </a:r>
            </a:p>
          </p:txBody>
        </p:sp>
        <p:sp>
          <p:nvSpPr>
            <p:cNvPr id="205832" name="Oval 8"/>
            <p:cNvSpPr>
              <a:spLocks noChangeArrowheads="1"/>
            </p:cNvSpPr>
            <p:nvPr/>
          </p:nvSpPr>
          <p:spPr bwMode="auto">
            <a:xfrm>
              <a:off x="472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Z</a:t>
              </a:r>
            </a:p>
          </p:txBody>
        </p:sp>
        <p:cxnSp>
          <p:nvCxnSpPr>
            <p:cNvPr id="205833" name="AutoShape 9"/>
            <p:cNvCxnSpPr>
              <a:cxnSpLocks noChangeShapeType="1"/>
              <a:stCxn id="205830" idx="3"/>
              <a:endCxn id="205829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834" name="AutoShape 10"/>
            <p:cNvCxnSpPr>
              <a:cxnSpLocks noChangeShapeType="1"/>
              <a:stCxn id="205831" idx="1"/>
              <a:endCxn id="205829" idx="5"/>
            </p:cNvCxnSpPr>
            <p:nvPr/>
          </p:nvCxnSpPr>
          <p:spPr bwMode="auto">
            <a:xfrm flipH="1" flipV="1">
              <a:off x="3054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835" name="AutoShape 11"/>
            <p:cNvCxnSpPr>
              <a:cxnSpLocks noChangeShapeType="1"/>
              <a:stCxn id="205831" idx="7"/>
              <a:endCxn id="205828" idx="3"/>
            </p:cNvCxnSpPr>
            <p:nvPr/>
          </p:nvCxnSpPr>
          <p:spPr bwMode="auto">
            <a:xfrm flipV="1">
              <a:off x="3630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837" name="AutoShape 13"/>
            <p:cNvCxnSpPr>
              <a:cxnSpLocks noChangeShapeType="1"/>
              <a:stCxn id="205830" idx="5"/>
              <a:endCxn id="205828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838" name="AutoShape 14"/>
            <p:cNvCxnSpPr>
              <a:cxnSpLocks noChangeShapeType="1"/>
              <a:stCxn id="205830" idx="4"/>
              <a:endCxn id="205831" idx="0"/>
            </p:cNvCxnSpPr>
            <p:nvPr/>
          </p:nvCxnSpPr>
          <p:spPr bwMode="auto">
            <a:xfrm>
              <a:off x="3528" y="1398"/>
              <a:ext cx="0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839" name="Oval 15"/>
            <p:cNvSpPr>
              <a:spLocks noChangeArrowheads="1"/>
            </p:cNvSpPr>
            <p:nvPr/>
          </p:nvSpPr>
          <p:spPr bwMode="auto">
            <a:xfrm>
              <a:off x="3966" y="2832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Y</a:t>
              </a:r>
            </a:p>
          </p:txBody>
        </p:sp>
        <p:cxnSp>
          <p:nvCxnSpPr>
            <p:cNvPr id="205840" name="AutoShape 16"/>
            <p:cNvCxnSpPr>
              <a:cxnSpLocks noChangeShapeType="1"/>
              <a:stCxn id="205831" idx="5"/>
              <a:endCxn id="205839" idx="1"/>
            </p:cNvCxnSpPr>
            <p:nvPr/>
          </p:nvCxnSpPr>
          <p:spPr bwMode="auto">
            <a:xfrm>
              <a:off x="3630" y="2508"/>
              <a:ext cx="378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841" name="AutoShape 17"/>
            <p:cNvCxnSpPr>
              <a:cxnSpLocks noChangeShapeType="1"/>
              <a:stCxn id="205828" idx="4"/>
              <a:endCxn id="205839" idx="0"/>
            </p:cNvCxnSpPr>
            <p:nvPr/>
          </p:nvCxnSpPr>
          <p:spPr bwMode="auto">
            <a:xfrm>
              <a:off x="4104" y="1974"/>
              <a:ext cx="6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842" name="Text Box 18"/>
            <p:cNvSpPr txBox="1">
              <a:spLocks noChangeArrowheads="1"/>
            </p:cNvSpPr>
            <p:nvPr/>
          </p:nvSpPr>
          <p:spPr bwMode="auto">
            <a:xfrm>
              <a:off x="3054" y="1254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05843" name="Text Box 19"/>
            <p:cNvSpPr txBox="1">
              <a:spLocks noChangeArrowheads="1"/>
            </p:cNvSpPr>
            <p:nvPr/>
          </p:nvSpPr>
          <p:spPr bwMode="auto">
            <a:xfrm>
              <a:off x="3046" y="1974"/>
              <a:ext cx="2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205844" name="Text Box 20"/>
            <p:cNvSpPr txBox="1">
              <a:spLocks noChangeArrowheads="1"/>
            </p:cNvSpPr>
            <p:nvPr/>
          </p:nvSpPr>
          <p:spPr bwMode="auto">
            <a:xfrm>
              <a:off x="3786" y="1254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05845" name="Text Box 21"/>
            <p:cNvSpPr txBox="1">
              <a:spLocks noChangeArrowheads="1"/>
            </p:cNvSpPr>
            <p:nvPr/>
          </p:nvSpPr>
          <p:spPr bwMode="auto">
            <a:xfrm>
              <a:off x="3789" y="2004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205846" name="Text Box 22"/>
            <p:cNvSpPr txBox="1">
              <a:spLocks noChangeArrowheads="1"/>
            </p:cNvSpPr>
            <p:nvPr/>
          </p:nvSpPr>
          <p:spPr bwMode="auto">
            <a:xfrm>
              <a:off x="3504" y="1680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205847" name="Text Box 23"/>
            <p:cNvSpPr txBox="1">
              <a:spLocks noChangeArrowheads="1"/>
            </p:cNvSpPr>
            <p:nvPr/>
          </p:nvSpPr>
          <p:spPr bwMode="auto">
            <a:xfrm>
              <a:off x="3676" y="2646"/>
              <a:ext cx="1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05848" name="Text Box 24"/>
            <p:cNvSpPr txBox="1">
              <a:spLocks noChangeArrowheads="1"/>
            </p:cNvSpPr>
            <p:nvPr/>
          </p:nvSpPr>
          <p:spPr bwMode="auto">
            <a:xfrm>
              <a:off x="4080" y="2292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g</a:t>
              </a:r>
            </a:p>
          </p:txBody>
        </p:sp>
        <p:sp>
          <p:nvSpPr>
            <p:cNvPr id="205849" name="Text Box 25"/>
            <p:cNvSpPr txBox="1">
              <a:spLocks noChangeArrowheads="1"/>
            </p:cNvSpPr>
            <p:nvPr/>
          </p:nvSpPr>
          <p:spPr bwMode="auto">
            <a:xfrm>
              <a:off x="4398" y="1392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h</a:t>
              </a:r>
            </a:p>
          </p:txBody>
        </p:sp>
        <p:sp>
          <p:nvSpPr>
            <p:cNvPr id="205850" name="Text Box 26"/>
            <p:cNvSpPr txBox="1">
              <a:spLocks noChangeArrowheads="1"/>
            </p:cNvSpPr>
            <p:nvPr/>
          </p:nvSpPr>
          <p:spPr bwMode="auto">
            <a:xfrm>
              <a:off x="4429" y="2016"/>
              <a:ext cx="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</a:p>
          </p:txBody>
        </p:sp>
        <p:sp>
          <p:nvSpPr>
            <p:cNvPr id="205851" name="Text Box 27"/>
            <p:cNvSpPr txBox="1">
              <a:spLocks noChangeArrowheads="1"/>
            </p:cNvSpPr>
            <p:nvPr/>
          </p:nvSpPr>
          <p:spPr bwMode="auto">
            <a:xfrm>
              <a:off x="5282" y="1392"/>
              <a:ext cx="1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j</a:t>
              </a:r>
            </a:p>
          </p:txBody>
        </p:sp>
        <p:cxnSp>
          <p:nvCxnSpPr>
            <p:cNvPr id="205853" name="AutoShape 29"/>
            <p:cNvCxnSpPr>
              <a:cxnSpLocks noChangeShapeType="1"/>
              <a:stCxn id="205828" idx="5"/>
              <a:endCxn id="205832" idx="3"/>
            </p:cNvCxnSpPr>
            <p:nvPr/>
          </p:nvCxnSpPr>
          <p:spPr bwMode="auto">
            <a:xfrm rot="16200000" flipH="1">
              <a:off x="4487" y="1651"/>
              <a:ext cx="1" cy="564"/>
            </a:xfrm>
            <a:prstGeom prst="curvedConnector3">
              <a:avLst>
                <a:gd name="adj1" fmla="val 769999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854" name="AutoShape 30"/>
            <p:cNvCxnSpPr>
              <a:cxnSpLocks noChangeShapeType="1"/>
              <a:stCxn id="205828" idx="7"/>
              <a:endCxn id="205832" idx="1"/>
            </p:cNvCxnSpPr>
            <p:nvPr/>
          </p:nvCxnSpPr>
          <p:spPr bwMode="auto">
            <a:xfrm rot="5400000" flipV="1">
              <a:off x="4487" y="1435"/>
              <a:ext cx="1" cy="564"/>
            </a:xfrm>
            <a:prstGeom prst="curvedConnector3">
              <a:avLst>
                <a:gd name="adj1" fmla="val -610000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855" name="AutoShape 31"/>
            <p:cNvCxnSpPr>
              <a:cxnSpLocks noChangeShapeType="1"/>
              <a:stCxn id="205832" idx="5"/>
              <a:endCxn id="205832" idx="7"/>
            </p:cNvCxnSpPr>
            <p:nvPr/>
          </p:nvCxnSpPr>
          <p:spPr bwMode="auto">
            <a:xfrm rot="5400000" flipH="1" flipV="1">
              <a:off x="4867" y="1823"/>
              <a:ext cx="216" cy="1"/>
            </a:xfrm>
            <a:prstGeom prst="curvedConnector5">
              <a:avLst>
                <a:gd name="adj1" fmla="val -44444"/>
                <a:gd name="adj2" fmla="val 40099995"/>
                <a:gd name="adj3" fmla="val 14675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8992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78" name="Freeform 30"/>
          <p:cNvSpPr>
            <a:spLocks/>
          </p:cNvSpPr>
          <p:nvPr/>
        </p:nvSpPr>
        <p:spPr bwMode="auto">
          <a:xfrm>
            <a:off x="5883513" y="2971800"/>
            <a:ext cx="1570038" cy="2149475"/>
          </a:xfrm>
          <a:custGeom>
            <a:avLst/>
            <a:gdLst>
              <a:gd name="T0" fmla="*/ 468 w 989"/>
              <a:gd name="T1" fmla="*/ 0 h 1354"/>
              <a:gd name="T2" fmla="*/ 516 w 989"/>
              <a:gd name="T3" fmla="*/ 852 h 1354"/>
              <a:gd name="T4" fmla="*/ 930 w 989"/>
              <a:gd name="T5" fmla="*/ 1296 h 1354"/>
              <a:gd name="T6" fmla="*/ 870 w 989"/>
              <a:gd name="T7" fmla="*/ 504 h 1354"/>
              <a:gd name="T8" fmla="*/ 438 w 989"/>
              <a:gd name="T9" fmla="*/ 804 h 1354"/>
              <a:gd name="T10" fmla="*/ 0 w 989"/>
              <a:gd name="T11" fmla="*/ 480 h 1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89" h="1354">
                <a:moveTo>
                  <a:pt x="468" y="0"/>
                </a:moveTo>
                <a:cubicBezTo>
                  <a:pt x="475" y="142"/>
                  <a:pt x="439" y="636"/>
                  <a:pt x="516" y="852"/>
                </a:cubicBezTo>
                <a:cubicBezTo>
                  <a:pt x="593" y="1068"/>
                  <a:pt x="871" y="1354"/>
                  <a:pt x="930" y="1296"/>
                </a:cubicBezTo>
                <a:cubicBezTo>
                  <a:pt x="989" y="1238"/>
                  <a:pt x="952" y="586"/>
                  <a:pt x="870" y="504"/>
                </a:cubicBezTo>
                <a:cubicBezTo>
                  <a:pt x="788" y="422"/>
                  <a:pt x="583" y="808"/>
                  <a:pt x="438" y="804"/>
                </a:cubicBezTo>
                <a:cubicBezTo>
                  <a:pt x="293" y="800"/>
                  <a:pt x="91" y="547"/>
                  <a:pt x="0" y="480"/>
                </a:cubicBez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6877" name="Text Box 29"/>
          <p:cNvSpPr txBox="1">
            <a:spLocks noChangeArrowheads="1"/>
          </p:cNvSpPr>
          <p:nvPr/>
        </p:nvSpPr>
        <p:spPr bwMode="auto">
          <a:xfrm>
            <a:off x="7321788" y="2886075"/>
            <a:ext cx="46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P</a:t>
            </a:r>
            <a:r>
              <a:rPr lang="en-US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06876" name="Freeform 28"/>
          <p:cNvSpPr>
            <a:spLocks/>
          </p:cNvSpPr>
          <p:nvPr/>
        </p:nvSpPr>
        <p:spPr bwMode="auto">
          <a:xfrm>
            <a:off x="6816963" y="2790825"/>
            <a:ext cx="1638300" cy="736600"/>
          </a:xfrm>
          <a:custGeom>
            <a:avLst/>
            <a:gdLst>
              <a:gd name="T0" fmla="*/ 0 w 1032"/>
              <a:gd name="T1" fmla="*/ 0 h 464"/>
              <a:gd name="T2" fmla="*/ 462 w 1032"/>
              <a:gd name="T3" fmla="*/ 396 h 464"/>
              <a:gd name="T4" fmla="*/ 1032 w 1032"/>
              <a:gd name="T5" fmla="*/ 408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32" h="464">
                <a:moveTo>
                  <a:pt x="0" y="0"/>
                </a:moveTo>
                <a:cubicBezTo>
                  <a:pt x="77" y="66"/>
                  <a:pt x="290" y="328"/>
                  <a:pt x="462" y="396"/>
                </a:cubicBezTo>
                <a:cubicBezTo>
                  <a:pt x="634" y="464"/>
                  <a:pt x="913" y="406"/>
                  <a:pt x="1032" y="408"/>
                </a:cubicBezTo>
              </a:path>
            </a:pathLst>
          </a:custGeom>
          <a:noFill/>
          <a:ln w="571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 (cont.)</a:t>
            </a:r>
          </a:p>
        </p:txBody>
      </p:sp>
      <p:sp>
        <p:nvSpPr>
          <p:cNvPr id="2068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27277" y="1516063"/>
            <a:ext cx="4683124" cy="49609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Path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sequence of alternating vertices and edges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begins with a vertex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ends with a vertex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each edge is preceded and followed by its endpoints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Simple path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path such that all its vertices and edges are distinct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P</a:t>
            </a:r>
            <a:r>
              <a:rPr lang="en-US" sz="2000" baseline="-25000" dirty="0">
                <a:solidFill>
                  <a:schemeClr val="tx2"/>
                </a:solidFill>
              </a:rPr>
              <a:t>1</a:t>
            </a:r>
            <a:r>
              <a:rPr lang="en-US" sz="2000" dirty="0">
                <a:solidFill>
                  <a:schemeClr val="tx2"/>
                </a:solidFill>
              </a:rPr>
              <a:t>=(</a:t>
            </a:r>
            <a:r>
              <a:rPr lang="en-US" sz="2000" dirty="0" err="1">
                <a:solidFill>
                  <a:schemeClr val="tx2"/>
                </a:solidFill>
              </a:rPr>
              <a:t>V,b,X,h,Z</a:t>
            </a:r>
            <a:r>
              <a:rPr lang="en-US" sz="2000" dirty="0">
                <a:solidFill>
                  <a:schemeClr val="tx2"/>
                </a:solidFill>
              </a:rPr>
              <a:t>)</a:t>
            </a:r>
            <a:r>
              <a:rPr lang="en-US" sz="2000" dirty="0"/>
              <a:t> is a simple path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accent2"/>
                </a:solidFill>
              </a:rPr>
              <a:t>P</a:t>
            </a:r>
            <a:r>
              <a:rPr lang="en-US" sz="2000" baseline="-25000" dirty="0">
                <a:solidFill>
                  <a:schemeClr val="accent2"/>
                </a:solidFill>
              </a:rPr>
              <a:t>2</a:t>
            </a:r>
            <a:r>
              <a:rPr lang="en-US" sz="2000" dirty="0">
                <a:solidFill>
                  <a:schemeClr val="accent2"/>
                </a:solidFill>
              </a:rPr>
              <a:t>=(</a:t>
            </a:r>
            <a:r>
              <a:rPr lang="en-US" sz="2000" dirty="0" err="1">
                <a:solidFill>
                  <a:schemeClr val="accent2"/>
                </a:solidFill>
              </a:rPr>
              <a:t>U,c,W,e,X,g,Y,f,W,d,V</a:t>
            </a:r>
            <a:r>
              <a:rPr lang="en-US" sz="2000" dirty="0">
                <a:solidFill>
                  <a:schemeClr val="accent2"/>
                </a:solidFill>
              </a:rPr>
              <a:t>)</a:t>
            </a:r>
            <a:r>
              <a:rPr lang="en-US" sz="2000" dirty="0"/>
              <a:t> is a path that is not simple</a:t>
            </a:r>
          </a:p>
        </p:txBody>
      </p:sp>
      <p:sp>
        <p:nvSpPr>
          <p:cNvPr id="206852" name="Oval 4"/>
          <p:cNvSpPr>
            <a:spLocks noChangeArrowheads="1"/>
          </p:cNvSpPr>
          <p:nvPr/>
        </p:nvSpPr>
        <p:spPr bwMode="auto">
          <a:xfrm>
            <a:off x="7245588" y="334327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X</a:t>
            </a:r>
          </a:p>
        </p:txBody>
      </p:sp>
      <p:sp>
        <p:nvSpPr>
          <p:cNvPr id="206853" name="Oval 5"/>
          <p:cNvSpPr>
            <a:spLocks noChangeArrowheads="1"/>
          </p:cNvSpPr>
          <p:nvPr/>
        </p:nvSpPr>
        <p:spPr bwMode="auto">
          <a:xfrm>
            <a:off x="5416788" y="334327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U</a:t>
            </a:r>
          </a:p>
        </p:txBody>
      </p:sp>
      <p:sp>
        <p:nvSpPr>
          <p:cNvPr id="206854" name="Oval 6"/>
          <p:cNvSpPr>
            <a:spLocks noChangeArrowheads="1"/>
          </p:cNvSpPr>
          <p:nvPr/>
        </p:nvSpPr>
        <p:spPr bwMode="auto">
          <a:xfrm>
            <a:off x="6331188" y="242887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V</a:t>
            </a:r>
          </a:p>
        </p:txBody>
      </p:sp>
      <p:sp>
        <p:nvSpPr>
          <p:cNvPr id="206855" name="Oval 7"/>
          <p:cNvSpPr>
            <a:spLocks noChangeArrowheads="1"/>
          </p:cNvSpPr>
          <p:nvPr/>
        </p:nvSpPr>
        <p:spPr bwMode="auto">
          <a:xfrm>
            <a:off x="6331188" y="425767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W</a:t>
            </a:r>
          </a:p>
        </p:txBody>
      </p:sp>
      <p:sp>
        <p:nvSpPr>
          <p:cNvPr id="206856" name="Oval 8"/>
          <p:cNvSpPr>
            <a:spLocks noChangeArrowheads="1"/>
          </p:cNvSpPr>
          <p:nvPr/>
        </p:nvSpPr>
        <p:spPr bwMode="auto">
          <a:xfrm>
            <a:off x="8464788" y="334327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Z</a:t>
            </a:r>
          </a:p>
        </p:txBody>
      </p:sp>
      <p:cxnSp>
        <p:nvCxnSpPr>
          <p:cNvPr id="206857" name="AutoShape 9"/>
          <p:cNvCxnSpPr>
            <a:cxnSpLocks noChangeShapeType="1"/>
            <a:stCxn id="206854" idx="3"/>
          </p:cNvCxnSpPr>
          <p:nvPr/>
        </p:nvCxnSpPr>
        <p:spPr bwMode="auto">
          <a:xfrm flipH="1">
            <a:off x="5807313" y="2828925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858" name="AutoShape 10"/>
          <p:cNvCxnSpPr>
            <a:cxnSpLocks noChangeShapeType="1"/>
            <a:stCxn id="206855" idx="1"/>
          </p:cNvCxnSpPr>
          <p:nvPr/>
        </p:nvCxnSpPr>
        <p:spPr bwMode="auto">
          <a:xfrm flipH="1" flipV="1">
            <a:off x="5807313" y="3743325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859" name="AutoShape 11"/>
          <p:cNvCxnSpPr>
            <a:cxnSpLocks noChangeShapeType="1"/>
            <a:stCxn id="206855" idx="7"/>
            <a:endCxn id="206852" idx="3"/>
          </p:cNvCxnSpPr>
          <p:nvPr/>
        </p:nvCxnSpPr>
        <p:spPr bwMode="auto">
          <a:xfrm flipV="1">
            <a:off x="6721713" y="3743325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860" name="AutoShape 12"/>
          <p:cNvCxnSpPr>
            <a:cxnSpLocks noChangeShapeType="1"/>
            <a:stCxn id="206852" idx="6"/>
            <a:endCxn id="206856" idx="2"/>
          </p:cNvCxnSpPr>
          <p:nvPr/>
        </p:nvCxnSpPr>
        <p:spPr bwMode="auto">
          <a:xfrm>
            <a:off x="7712313" y="3571875"/>
            <a:ext cx="742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861" name="AutoShape 13"/>
          <p:cNvCxnSpPr>
            <a:cxnSpLocks noChangeShapeType="1"/>
            <a:stCxn id="206854" idx="5"/>
            <a:endCxn id="206852" idx="1"/>
          </p:cNvCxnSpPr>
          <p:nvPr/>
        </p:nvCxnSpPr>
        <p:spPr bwMode="auto">
          <a:xfrm>
            <a:off x="6721713" y="2828925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862" name="AutoShape 14"/>
          <p:cNvCxnSpPr>
            <a:cxnSpLocks noChangeShapeType="1"/>
            <a:stCxn id="206854" idx="4"/>
            <a:endCxn id="206855" idx="0"/>
          </p:cNvCxnSpPr>
          <p:nvPr/>
        </p:nvCxnSpPr>
        <p:spPr bwMode="auto">
          <a:xfrm>
            <a:off x="6559788" y="2895600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6863" name="Oval 15"/>
          <p:cNvSpPr>
            <a:spLocks noChangeArrowheads="1"/>
          </p:cNvSpPr>
          <p:nvPr/>
        </p:nvSpPr>
        <p:spPr bwMode="auto">
          <a:xfrm>
            <a:off x="7255113" y="517207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Y</a:t>
            </a:r>
          </a:p>
        </p:txBody>
      </p:sp>
      <p:cxnSp>
        <p:nvCxnSpPr>
          <p:cNvPr id="206864" name="AutoShape 16"/>
          <p:cNvCxnSpPr>
            <a:cxnSpLocks noChangeShapeType="1"/>
            <a:stCxn id="206855" idx="5"/>
            <a:endCxn id="206863" idx="1"/>
          </p:cNvCxnSpPr>
          <p:nvPr/>
        </p:nvCxnSpPr>
        <p:spPr bwMode="auto">
          <a:xfrm>
            <a:off x="6721713" y="4657725"/>
            <a:ext cx="600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865" name="AutoShape 17"/>
          <p:cNvCxnSpPr>
            <a:cxnSpLocks noChangeShapeType="1"/>
            <a:stCxn id="206852" idx="4"/>
            <a:endCxn id="206863" idx="0"/>
          </p:cNvCxnSpPr>
          <p:nvPr/>
        </p:nvCxnSpPr>
        <p:spPr bwMode="auto">
          <a:xfrm>
            <a:off x="7474188" y="3810000"/>
            <a:ext cx="9525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6866" name="Text Box 18"/>
          <p:cNvSpPr txBox="1">
            <a:spLocks noChangeArrowheads="1"/>
          </p:cNvSpPr>
          <p:nvPr/>
        </p:nvSpPr>
        <p:spPr bwMode="auto">
          <a:xfrm>
            <a:off x="5807313" y="26670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06867" name="Text Box 19"/>
          <p:cNvSpPr txBox="1">
            <a:spLocks noChangeArrowheads="1"/>
          </p:cNvSpPr>
          <p:nvPr/>
        </p:nvSpPr>
        <p:spPr bwMode="auto">
          <a:xfrm>
            <a:off x="5794613" y="3810000"/>
            <a:ext cx="325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206868" name="Text Box 20"/>
          <p:cNvSpPr txBox="1">
            <a:spLocks noChangeArrowheads="1"/>
          </p:cNvSpPr>
          <p:nvPr/>
        </p:nvSpPr>
        <p:spPr bwMode="auto">
          <a:xfrm>
            <a:off x="7016988" y="2657475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06869" name="Text Box 21"/>
          <p:cNvSpPr txBox="1">
            <a:spLocks noChangeArrowheads="1"/>
          </p:cNvSpPr>
          <p:nvPr/>
        </p:nvSpPr>
        <p:spPr bwMode="auto">
          <a:xfrm>
            <a:off x="6940788" y="387667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206870" name="Text Box 22"/>
          <p:cNvSpPr txBox="1">
            <a:spLocks noChangeArrowheads="1"/>
          </p:cNvSpPr>
          <p:nvPr/>
        </p:nvSpPr>
        <p:spPr bwMode="auto">
          <a:xfrm>
            <a:off x="6254988" y="3190875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206871" name="Text Box 23"/>
          <p:cNvSpPr txBox="1">
            <a:spLocks noChangeArrowheads="1"/>
          </p:cNvSpPr>
          <p:nvPr/>
        </p:nvSpPr>
        <p:spPr bwMode="auto">
          <a:xfrm>
            <a:off x="6794738" y="4876800"/>
            <a:ext cx="280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206872" name="Text Box 24"/>
          <p:cNvSpPr txBox="1">
            <a:spLocks noChangeArrowheads="1"/>
          </p:cNvSpPr>
          <p:nvPr/>
        </p:nvSpPr>
        <p:spPr bwMode="auto">
          <a:xfrm>
            <a:off x="7436088" y="4314825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</a:t>
            </a:r>
          </a:p>
        </p:txBody>
      </p:sp>
      <p:sp>
        <p:nvSpPr>
          <p:cNvPr id="206873" name="Text Box 25"/>
          <p:cNvSpPr txBox="1">
            <a:spLocks noChangeArrowheads="1"/>
          </p:cNvSpPr>
          <p:nvPr/>
        </p:nvSpPr>
        <p:spPr bwMode="auto">
          <a:xfrm>
            <a:off x="7940913" y="3571875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206879" name="Text Box 31"/>
          <p:cNvSpPr txBox="1">
            <a:spLocks noChangeArrowheads="1"/>
          </p:cNvSpPr>
          <p:nvPr/>
        </p:nvSpPr>
        <p:spPr bwMode="auto">
          <a:xfrm>
            <a:off x="6102588" y="3571875"/>
            <a:ext cx="46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P</a:t>
            </a:r>
            <a:r>
              <a:rPr lang="en-US" baseline="-2500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6961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8" name="Freeform 6"/>
          <p:cNvSpPr>
            <a:spLocks/>
          </p:cNvSpPr>
          <p:nvPr/>
        </p:nvSpPr>
        <p:spPr bwMode="auto">
          <a:xfrm>
            <a:off x="5067300" y="2667000"/>
            <a:ext cx="2182813" cy="2652713"/>
          </a:xfrm>
          <a:custGeom>
            <a:avLst/>
            <a:gdLst>
              <a:gd name="T0" fmla="*/ 762 w 1375"/>
              <a:gd name="T1" fmla="*/ 36 h 1671"/>
              <a:gd name="T2" fmla="*/ 1218 w 1375"/>
              <a:gd name="T3" fmla="*/ 522 h 1671"/>
              <a:gd name="T4" fmla="*/ 1176 w 1375"/>
              <a:gd name="T5" fmla="*/ 1668 h 1671"/>
              <a:gd name="T6" fmla="*/ 24 w 1375"/>
              <a:gd name="T7" fmla="*/ 504 h 1671"/>
              <a:gd name="T8" fmla="*/ 456 w 1375"/>
              <a:gd name="T9" fmla="*/ 0 h 1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5" h="1671">
                <a:moveTo>
                  <a:pt x="762" y="36"/>
                </a:moveTo>
                <a:cubicBezTo>
                  <a:pt x="838" y="117"/>
                  <a:pt x="1149" y="250"/>
                  <a:pt x="1218" y="522"/>
                </a:cubicBezTo>
                <a:cubicBezTo>
                  <a:pt x="1287" y="794"/>
                  <a:pt x="1375" y="1671"/>
                  <a:pt x="1176" y="1668"/>
                </a:cubicBezTo>
                <a:cubicBezTo>
                  <a:pt x="977" y="1665"/>
                  <a:pt x="0" y="798"/>
                  <a:pt x="24" y="504"/>
                </a:cubicBezTo>
                <a:cubicBezTo>
                  <a:pt x="48" y="210"/>
                  <a:pt x="366" y="105"/>
                  <a:pt x="456" y="0"/>
                </a:cubicBezTo>
              </a:path>
            </a:pathLst>
          </a:custGeom>
          <a:noFill/>
          <a:ln w="571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 (cont.)</a:t>
            </a:r>
          </a:p>
        </p:txBody>
      </p:sp>
      <p:sp>
        <p:nvSpPr>
          <p:cNvPr id="2078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191000" cy="4419600"/>
          </a:xfrm>
        </p:spPr>
        <p:txBody>
          <a:bodyPr/>
          <a:lstStyle/>
          <a:p>
            <a:r>
              <a:rPr lang="en-US" sz="2000"/>
              <a:t>Cycle</a:t>
            </a:r>
          </a:p>
          <a:p>
            <a:pPr lvl="1"/>
            <a:r>
              <a:rPr lang="en-US" sz="1800"/>
              <a:t>circular sequence of alternating vertices and edges </a:t>
            </a:r>
          </a:p>
          <a:p>
            <a:pPr lvl="1"/>
            <a:r>
              <a:rPr lang="en-US" sz="1800"/>
              <a:t>each edge is preceded and followed by its endpoints</a:t>
            </a:r>
          </a:p>
          <a:p>
            <a:r>
              <a:rPr lang="en-US" sz="2000"/>
              <a:t>Simple cycle</a:t>
            </a:r>
          </a:p>
          <a:p>
            <a:pPr lvl="1"/>
            <a:r>
              <a:rPr lang="en-US" sz="1800"/>
              <a:t>cycle such that all its vertices and edges are distinct</a:t>
            </a:r>
          </a:p>
          <a:p>
            <a:r>
              <a:rPr lang="en-US" sz="2000"/>
              <a:t>Examples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C</a:t>
            </a:r>
            <a:r>
              <a:rPr lang="en-US" sz="1800" baseline="-25000">
                <a:solidFill>
                  <a:schemeClr val="tx2"/>
                </a:solidFill>
              </a:rPr>
              <a:t>1</a:t>
            </a:r>
            <a:r>
              <a:rPr lang="en-US" sz="1800">
                <a:solidFill>
                  <a:schemeClr val="tx2"/>
                </a:solidFill>
              </a:rPr>
              <a:t>=(V,b,X,g,Y,f,W,c,U,a,</a:t>
            </a:r>
            <a:r>
              <a:rPr lang="en-US" sz="1800">
                <a:solidFill>
                  <a:schemeClr val="tx2"/>
                </a:solidFill>
                <a:sym typeface="Symbol" panose="05050102010706020507" pitchFamily="18" charset="2"/>
              </a:rPr>
              <a:t></a:t>
            </a:r>
            <a:r>
              <a:rPr lang="en-US" sz="1800">
                <a:solidFill>
                  <a:schemeClr val="tx2"/>
                </a:solidFill>
              </a:rPr>
              <a:t>)</a:t>
            </a:r>
            <a:r>
              <a:rPr lang="en-US" sz="1800"/>
              <a:t> is a simple cycle</a:t>
            </a:r>
          </a:p>
          <a:p>
            <a:pPr lvl="1"/>
            <a:r>
              <a:rPr lang="en-US" sz="1800">
                <a:solidFill>
                  <a:schemeClr val="accent2"/>
                </a:solidFill>
              </a:rPr>
              <a:t>C</a:t>
            </a:r>
            <a:r>
              <a:rPr lang="en-US" sz="1800" baseline="-25000">
                <a:solidFill>
                  <a:schemeClr val="accent2"/>
                </a:solidFill>
              </a:rPr>
              <a:t>2</a:t>
            </a:r>
            <a:r>
              <a:rPr lang="en-US" sz="1800">
                <a:solidFill>
                  <a:schemeClr val="accent2"/>
                </a:solidFill>
              </a:rPr>
              <a:t>=(U,c,W,e,X,g,Y,f,W,d,V,a,</a:t>
            </a:r>
            <a:r>
              <a:rPr lang="en-US" sz="1800">
                <a:solidFill>
                  <a:schemeClr val="accent2"/>
                </a:solidFill>
                <a:sym typeface="Symbol" panose="05050102010706020507" pitchFamily="18" charset="2"/>
              </a:rPr>
              <a:t></a:t>
            </a:r>
            <a:r>
              <a:rPr lang="en-US" sz="1800">
                <a:solidFill>
                  <a:schemeClr val="accent2"/>
                </a:solidFill>
              </a:rPr>
              <a:t>)</a:t>
            </a:r>
            <a:r>
              <a:rPr lang="en-US" sz="1800"/>
              <a:t> is a cycle that is not simple</a:t>
            </a:r>
          </a:p>
        </p:txBody>
      </p:sp>
      <p:sp>
        <p:nvSpPr>
          <p:cNvPr id="207876" name="Freeform 4"/>
          <p:cNvSpPr>
            <a:spLocks/>
          </p:cNvSpPr>
          <p:nvPr/>
        </p:nvSpPr>
        <p:spPr bwMode="auto">
          <a:xfrm>
            <a:off x="5343525" y="2735263"/>
            <a:ext cx="1570038" cy="2319337"/>
          </a:xfrm>
          <a:custGeom>
            <a:avLst/>
            <a:gdLst>
              <a:gd name="T0" fmla="*/ 6 w 989"/>
              <a:gd name="T1" fmla="*/ 389 h 1461"/>
              <a:gd name="T2" fmla="*/ 444 w 989"/>
              <a:gd name="T3" fmla="*/ 95 h 1461"/>
              <a:gd name="T4" fmla="*/ 516 w 989"/>
              <a:gd name="T5" fmla="*/ 959 h 1461"/>
              <a:gd name="T6" fmla="*/ 930 w 989"/>
              <a:gd name="T7" fmla="*/ 1403 h 1461"/>
              <a:gd name="T8" fmla="*/ 870 w 989"/>
              <a:gd name="T9" fmla="*/ 611 h 1461"/>
              <a:gd name="T10" fmla="*/ 438 w 989"/>
              <a:gd name="T11" fmla="*/ 911 h 1461"/>
              <a:gd name="T12" fmla="*/ 0 w 989"/>
              <a:gd name="T13" fmla="*/ 587 h 1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9" h="1461">
                <a:moveTo>
                  <a:pt x="6" y="389"/>
                </a:moveTo>
                <a:cubicBezTo>
                  <a:pt x="79" y="341"/>
                  <a:pt x="359" y="0"/>
                  <a:pt x="444" y="95"/>
                </a:cubicBezTo>
                <a:cubicBezTo>
                  <a:pt x="529" y="190"/>
                  <a:pt x="435" y="741"/>
                  <a:pt x="516" y="959"/>
                </a:cubicBezTo>
                <a:cubicBezTo>
                  <a:pt x="597" y="1177"/>
                  <a:pt x="871" y="1461"/>
                  <a:pt x="930" y="1403"/>
                </a:cubicBezTo>
                <a:cubicBezTo>
                  <a:pt x="989" y="1345"/>
                  <a:pt x="952" y="693"/>
                  <a:pt x="870" y="611"/>
                </a:cubicBezTo>
                <a:cubicBezTo>
                  <a:pt x="788" y="529"/>
                  <a:pt x="583" y="915"/>
                  <a:pt x="438" y="911"/>
                </a:cubicBezTo>
                <a:cubicBezTo>
                  <a:pt x="293" y="907"/>
                  <a:pt x="91" y="654"/>
                  <a:pt x="0" y="587"/>
                </a:cubicBez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7877" name="Text Box 5"/>
          <p:cNvSpPr txBox="1">
            <a:spLocks noChangeArrowheads="1"/>
          </p:cNvSpPr>
          <p:nvPr/>
        </p:nvSpPr>
        <p:spPr bwMode="auto">
          <a:xfrm>
            <a:off x="7142163" y="3886200"/>
            <a:ext cx="477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07879" name="Oval 7"/>
          <p:cNvSpPr>
            <a:spLocks noChangeArrowheads="1"/>
          </p:cNvSpPr>
          <p:nvPr/>
        </p:nvSpPr>
        <p:spPr bwMode="auto">
          <a:xfrm>
            <a:off x="67056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X</a:t>
            </a:r>
          </a:p>
        </p:txBody>
      </p:sp>
      <p:sp>
        <p:nvSpPr>
          <p:cNvPr id="207880" name="Oval 8"/>
          <p:cNvSpPr>
            <a:spLocks noChangeArrowheads="1"/>
          </p:cNvSpPr>
          <p:nvPr/>
        </p:nvSpPr>
        <p:spPr bwMode="auto">
          <a:xfrm>
            <a:off x="48768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U</a:t>
            </a:r>
          </a:p>
        </p:txBody>
      </p:sp>
      <p:sp>
        <p:nvSpPr>
          <p:cNvPr id="207881" name="Oval 9"/>
          <p:cNvSpPr>
            <a:spLocks noChangeArrowheads="1"/>
          </p:cNvSpPr>
          <p:nvPr/>
        </p:nvSpPr>
        <p:spPr bwMode="auto">
          <a:xfrm>
            <a:off x="5791200" y="2362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V</a:t>
            </a:r>
          </a:p>
        </p:txBody>
      </p:sp>
      <p:sp>
        <p:nvSpPr>
          <p:cNvPr id="207882" name="Oval 10"/>
          <p:cNvSpPr>
            <a:spLocks noChangeArrowheads="1"/>
          </p:cNvSpPr>
          <p:nvPr/>
        </p:nvSpPr>
        <p:spPr bwMode="auto">
          <a:xfrm>
            <a:off x="5791200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W</a:t>
            </a:r>
          </a:p>
        </p:txBody>
      </p:sp>
      <p:sp>
        <p:nvSpPr>
          <p:cNvPr id="207883" name="Oval 11"/>
          <p:cNvSpPr>
            <a:spLocks noChangeArrowheads="1"/>
          </p:cNvSpPr>
          <p:nvPr/>
        </p:nvSpPr>
        <p:spPr bwMode="auto">
          <a:xfrm>
            <a:off x="79248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Z</a:t>
            </a:r>
          </a:p>
        </p:txBody>
      </p:sp>
      <p:cxnSp>
        <p:nvCxnSpPr>
          <p:cNvPr id="207884" name="AutoShape 12"/>
          <p:cNvCxnSpPr>
            <a:cxnSpLocks noChangeShapeType="1"/>
            <a:stCxn id="207881" idx="3"/>
            <a:endCxn id="207880" idx="7"/>
          </p:cNvCxnSpPr>
          <p:nvPr/>
        </p:nvCxnSpPr>
        <p:spPr bwMode="auto">
          <a:xfrm flipH="1">
            <a:off x="52673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885" name="AutoShape 13"/>
          <p:cNvCxnSpPr>
            <a:cxnSpLocks noChangeShapeType="1"/>
            <a:stCxn id="207882" idx="1"/>
            <a:endCxn id="207880" idx="5"/>
          </p:cNvCxnSpPr>
          <p:nvPr/>
        </p:nvCxnSpPr>
        <p:spPr bwMode="auto">
          <a:xfrm flipH="1" flipV="1">
            <a:off x="52673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886" name="AutoShape 14"/>
          <p:cNvCxnSpPr>
            <a:cxnSpLocks noChangeShapeType="1"/>
            <a:stCxn id="207882" idx="7"/>
            <a:endCxn id="207879" idx="3"/>
          </p:cNvCxnSpPr>
          <p:nvPr/>
        </p:nvCxnSpPr>
        <p:spPr bwMode="auto">
          <a:xfrm flipV="1">
            <a:off x="61817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887" name="AutoShape 15"/>
          <p:cNvCxnSpPr>
            <a:cxnSpLocks noChangeShapeType="1"/>
            <a:stCxn id="207879" idx="6"/>
            <a:endCxn id="207883" idx="2"/>
          </p:cNvCxnSpPr>
          <p:nvPr/>
        </p:nvCxnSpPr>
        <p:spPr bwMode="auto">
          <a:xfrm>
            <a:off x="7172325" y="3505200"/>
            <a:ext cx="742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888" name="AutoShape 16"/>
          <p:cNvCxnSpPr>
            <a:cxnSpLocks noChangeShapeType="1"/>
            <a:stCxn id="207881" idx="5"/>
            <a:endCxn id="207879" idx="1"/>
          </p:cNvCxnSpPr>
          <p:nvPr/>
        </p:nvCxnSpPr>
        <p:spPr bwMode="auto">
          <a:xfrm>
            <a:off x="61817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889" name="AutoShape 17"/>
          <p:cNvCxnSpPr>
            <a:cxnSpLocks noChangeShapeType="1"/>
            <a:stCxn id="207881" idx="4"/>
            <a:endCxn id="207882" idx="0"/>
          </p:cNvCxnSpPr>
          <p:nvPr/>
        </p:nvCxnSpPr>
        <p:spPr bwMode="auto">
          <a:xfrm>
            <a:off x="6019800" y="2828925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7890" name="Oval 18"/>
          <p:cNvSpPr>
            <a:spLocks noChangeArrowheads="1"/>
          </p:cNvSpPr>
          <p:nvPr/>
        </p:nvSpPr>
        <p:spPr bwMode="auto">
          <a:xfrm>
            <a:off x="6715125" y="5105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Y</a:t>
            </a:r>
          </a:p>
        </p:txBody>
      </p:sp>
      <p:cxnSp>
        <p:nvCxnSpPr>
          <p:cNvPr id="207891" name="AutoShape 19"/>
          <p:cNvCxnSpPr>
            <a:cxnSpLocks noChangeShapeType="1"/>
            <a:stCxn id="207882" idx="5"/>
            <a:endCxn id="207890" idx="1"/>
          </p:cNvCxnSpPr>
          <p:nvPr/>
        </p:nvCxnSpPr>
        <p:spPr bwMode="auto">
          <a:xfrm>
            <a:off x="6181725" y="4591050"/>
            <a:ext cx="600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892" name="AutoShape 20"/>
          <p:cNvCxnSpPr>
            <a:cxnSpLocks noChangeShapeType="1"/>
            <a:stCxn id="207879" idx="4"/>
            <a:endCxn id="207890" idx="0"/>
          </p:cNvCxnSpPr>
          <p:nvPr/>
        </p:nvCxnSpPr>
        <p:spPr bwMode="auto">
          <a:xfrm>
            <a:off x="6934200" y="3743325"/>
            <a:ext cx="9525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7893" name="Text Box 21"/>
          <p:cNvSpPr txBox="1">
            <a:spLocks noChangeArrowheads="1"/>
          </p:cNvSpPr>
          <p:nvPr/>
        </p:nvSpPr>
        <p:spPr bwMode="auto">
          <a:xfrm>
            <a:off x="5105400" y="25908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07894" name="Text Box 22"/>
          <p:cNvSpPr txBox="1">
            <a:spLocks noChangeArrowheads="1"/>
          </p:cNvSpPr>
          <p:nvPr/>
        </p:nvSpPr>
        <p:spPr bwMode="auto">
          <a:xfrm>
            <a:off x="5105400" y="3962400"/>
            <a:ext cx="325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207895" name="Text Box 23"/>
          <p:cNvSpPr txBox="1">
            <a:spLocks noChangeArrowheads="1"/>
          </p:cNvSpPr>
          <p:nvPr/>
        </p:nvSpPr>
        <p:spPr bwMode="auto">
          <a:xfrm>
            <a:off x="6553200" y="2590800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07896" name="Text Box 24"/>
          <p:cNvSpPr txBox="1">
            <a:spLocks noChangeArrowheads="1"/>
          </p:cNvSpPr>
          <p:nvPr/>
        </p:nvSpPr>
        <p:spPr bwMode="auto">
          <a:xfrm>
            <a:off x="6400800" y="38100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207897" name="Text Box 25"/>
          <p:cNvSpPr txBox="1">
            <a:spLocks noChangeArrowheads="1"/>
          </p:cNvSpPr>
          <p:nvPr/>
        </p:nvSpPr>
        <p:spPr bwMode="auto">
          <a:xfrm>
            <a:off x="5715000" y="3124200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207898" name="Text Box 26"/>
          <p:cNvSpPr txBox="1">
            <a:spLocks noChangeArrowheads="1"/>
          </p:cNvSpPr>
          <p:nvPr/>
        </p:nvSpPr>
        <p:spPr bwMode="auto">
          <a:xfrm>
            <a:off x="6086475" y="4895850"/>
            <a:ext cx="280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207899" name="Text Box 27"/>
          <p:cNvSpPr txBox="1">
            <a:spLocks noChangeArrowheads="1"/>
          </p:cNvSpPr>
          <p:nvPr/>
        </p:nvSpPr>
        <p:spPr bwMode="auto">
          <a:xfrm>
            <a:off x="7086600" y="4267200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</a:t>
            </a:r>
          </a:p>
        </p:txBody>
      </p:sp>
      <p:sp>
        <p:nvSpPr>
          <p:cNvPr id="207900" name="Text Box 28"/>
          <p:cNvSpPr txBox="1">
            <a:spLocks noChangeArrowheads="1"/>
          </p:cNvSpPr>
          <p:nvPr/>
        </p:nvSpPr>
        <p:spPr bwMode="auto">
          <a:xfrm>
            <a:off x="7400925" y="3505200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207901" name="Text Box 29"/>
          <p:cNvSpPr txBox="1">
            <a:spLocks noChangeArrowheads="1"/>
          </p:cNvSpPr>
          <p:nvPr/>
        </p:nvSpPr>
        <p:spPr bwMode="auto">
          <a:xfrm>
            <a:off x="5556250" y="3505200"/>
            <a:ext cx="477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en-US" baseline="-250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5386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79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7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7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8" grpId="0" animBg="1"/>
      <p:bldP spid="207876" grpId="0" animBg="1"/>
      <p:bldP spid="207877" grpId="0"/>
      <p:bldP spid="207901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11513</TotalTime>
  <Words>687</Words>
  <Application>Microsoft Office PowerPoint</Application>
  <PresentationFormat>On-screen Show (4:3)</PresentationFormat>
  <Paragraphs>214</Paragraphs>
  <Slides>13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ＭＳ Ｐゴシック</vt:lpstr>
      <vt:lpstr>Arabic Typesetting</vt:lpstr>
      <vt:lpstr>Arial</vt:lpstr>
      <vt:lpstr>Cambria Math</vt:lpstr>
      <vt:lpstr>Symbol</vt:lpstr>
      <vt:lpstr>Tahoma</vt:lpstr>
      <vt:lpstr>Times New Roman</vt:lpstr>
      <vt:lpstr>Tw Cen MT</vt:lpstr>
      <vt:lpstr>Wingdings</vt:lpstr>
      <vt:lpstr>Wingdings 2</vt:lpstr>
      <vt:lpstr>Median</vt:lpstr>
      <vt:lpstr>VISIO</vt:lpstr>
      <vt:lpstr>PowerPoint Presentation</vt:lpstr>
      <vt:lpstr>PowerPoint Presentation</vt:lpstr>
      <vt:lpstr>Outline and Reading</vt:lpstr>
      <vt:lpstr>Graph</vt:lpstr>
      <vt:lpstr>Edge Types</vt:lpstr>
      <vt:lpstr>Applications</vt:lpstr>
      <vt:lpstr>Terminology</vt:lpstr>
      <vt:lpstr>Terminology (cont.)</vt:lpstr>
      <vt:lpstr>Terminology (cont.)</vt:lpstr>
      <vt:lpstr>Properties</vt:lpstr>
      <vt:lpstr>Main Methods of the Graph ADT</vt:lpstr>
      <vt:lpstr>Reference </vt:lpstr>
      <vt:lpstr>PowerPoint Presentation</vt:lpstr>
    </vt:vector>
  </TitlesOfParts>
  <Company>UNC Charlotte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Dewan Tanvir Ahmed</dc:creator>
  <cp:lastModifiedBy>Dewan Ahmed</cp:lastModifiedBy>
  <cp:revision>747</cp:revision>
  <cp:lastPrinted>2010-08-24T17:19:38Z</cp:lastPrinted>
  <dcterms:created xsi:type="dcterms:W3CDTF">2010-08-24T16:58:28Z</dcterms:created>
  <dcterms:modified xsi:type="dcterms:W3CDTF">2017-06-11T17:10:39Z</dcterms:modified>
</cp:coreProperties>
</file>