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22"/>
  </p:notesMasterIdLst>
  <p:sldIdLst>
    <p:sldId id="256" r:id="rId2"/>
    <p:sldId id="338" r:id="rId3"/>
    <p:sldId id="339" r:id="rId4"/>
    <p:sldId id="340" r:id="rId5"/>
    <p:sldId id="341" r:id="rId6"/>
    <p:sldId id="342" r:id="rId7"/>
    <p:sldId id="357" r:id="rId8"/>
    <p:sldId id="343" r:id="rId9"/>
    <p:sldId id="354" r:id="rId10"/>
    <p:sldId id="356" r:id="rId11"/>
    <p:sldId id="358" r:id="rId12"/>
    <p:sldId id="355" r:id="rId13"/>
    <p:sldId id="359" r:id="rId14"/>
    <p:sldId id="348" r:id="rId15"/>
    <p:sldId id="349" r:id="rId16"/>
    <p:sldId id="360" r:id="rId17"/>
    <p:sldId id="350" r:id="rId18"/>
    <p:sldId id="351" r:id="rId19"/>
    <p:sldId id="305" r:id="rId20"/>
    <p:sldId id="317" r:id="rId2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0066FF"/>
    <a:srgbClr val="99CCFF"/>
    <a:srgbClr val="FF9900"/>
    <a:srgbClr val="BEDAE4"/>
    <a:srgbClr val="DDDDD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8" autoAdjust="0"/>
    <p:restoredTop sz="94409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8.xml"/><Relationship Id="rId5" Type="http://schemas.openxmlformats.org/officeDocument/2006/relationships/slide" Target="slides/slide6.xml"/><Relationship Id="rId10" Type="http://schemas.openxmlformats.org/officeDocument/2006/relationships/slide" Target="slides/slide17.xml"/><Relationship Id="rId4" Type="http://schemas.openxmlformats.org/officeDocument/2006/relationships/slide" Target="slides/slide5.xml"/><Relationship Id="rId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314F3D7C-21D6-4227-8FA8-1D4DB449E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8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77E02F-1B31-44E2-BA6C-E91BF286E69C}" type="slidenum">
              <a:rPr lang="en-US" sz="1300" i="0" smtClean="0"/>
              <a:pPr/>
              <a:t>1</a:t>
            </a:fld>
            <a:endParaRPr lang="en-US" sz="1300" i="0" smtClean="0"/>
          </a:p>
        </p:txBody>
      </p:sp>
    </p:spTree>
    <p:extLst>
      <p:ext uri="{BB962C8B-B14F-4D97-AF65-F5344CB8AC3E}">
        <p14:creationId xmlns:p14="http://schemas.microsoft.com/office/powerpoint/2010/main" val="204762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5AD5D3F2-19C6-4AAE-A2C7-D7E01964161E}" type="datetime1">
              <a:rPr lang="en-US" smtClean="0"/>
              <a:t>10/24/2018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62FFF8-A695-42B7-8022-BA8F1CAEE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9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3F3EC-E23E-486A-8E74-0CE6CB08C974}" type="datetime1">
              <a:rPr lang="en-US" smtClean="0"/>
              <a:t>10/24/2018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2BB3-3542-42D5-808D-8C46F9ED9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507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D36B0-252E-49F5-8984-D53658E747CA}" type="datetime1">
              <a:rPr lang="en-US" smtClean="0"/>
              <a:t>10/24/2018</a:t>
            </a:fld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188CE-1AD3-4A17-B22F-043263F07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C992D-1185-4CF1-BE25-DC65FE2702E9}" type="datetime1">
              <a:rPr lang="en-US" smtClean="0"/>
              <a:t>10/24/2018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FFEE5-1079-4204-AB67-2850F64BB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814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3AEF2-2604-44A7-B0E0-A5E17A7401E3}" type="datetime1">
              <a:rPr lang="en-US" smtClean="0"/>
              <a:t>10/24/2018</a:t>
            </a:fld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926F3AE3-E4D5-433E-B4AE-CD3CC8654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6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F4221-3478-4A47-BDF2-47313F4C4800}" type="datetime1">
              <a:rPr lang="en-US" smtClean="0"/>
              <a:t>10/24/2018</a:t>
            </a:fld>
            <a:endParaRPr lang="en-US" sz="110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AD22A-A8EB-4E0B-89D9-F261DE636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3310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32B67-B1A9-40AD-8993-8E400F6CF6EA}" type="datetime1">
              <a:rPr lang="en-US" smtClean="0"/>
              <a:t>10/24/2018</a:t>
            </a:fld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9C2E-4EB9-46AA-9ADB-B5962A619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293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3DF8A-1221-4B39-B4FA-D04FA1C01053}" type="datetime1">
              <a:rPr lang="en-US" smtClean="0"/>
              <a:t>10/24/2018</a:t>
            </a:fld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EDEDC-9BEC-4EFE-9CAA-11D79887F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231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0E129-688C-4244-AB19-5E449DF41263}" type="datetime1">
              <a:rPr lang="en-US" smtClean="0"/>
              <a:t>10/24/2018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64E7E03-4F7D-4CD2-BDB9-3E841B525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750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11E7E-4076-43C2-A169-4A46230B9758}" type="datetime1">
              <a:rPr lang="en-US" smtClean="0"/>
              <a:t>10/24/2018</a:t>
            </a:fld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26E71-6BF0-4AB9-B001-0771C1DC1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842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BC442-CCA6-4A94-9260-5FF9155599C7}" type="datetime1">
              <a:rPr lang="en-US" smtClean="0"/>
              <a:t>10/24/2018</a:t>
            </a:fld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373829AF-C005-4BF1-B586-DB3598994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7DA14857-2E8A-4019-A404-EAEDCACF266B}" type="datetime1">
              <a:rPr lang="en-US" smtClean="0"/>
              <a:t>10/24/2018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7FE648-C9F8-48A5-8665-DFB0BF8BE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299" r:id="rId2"/>
    <p:sldLayoutId id="2147484304" r:id="rId3"/>
    <p:sldLayoutId id="2147484305" r:id="rId4"/>
    <p:sldLayoutId id="2147484306" r:id="rId5"/>
    <p:sldLayoutId id="2147484300" r:id="rId6"/>
    <p:sldLayoutId id="2147484307" r:id="rId7"/>
    <p:sldLayoutId id="2147484301" r:id="rId8"/>
    <p:sldLayoutId id="2147484308" r:id="rId9"/>
    <p:sldLayoutId id="2147484302" r:id="rId10"/>
    <p:sldLayoutId id="2147484309" r:id="rId11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Garamond" charset="0"/>
          <a:ea typeface="Garamond" charset="0"/>
          <a:cs typeface="Garamon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Garamond" charset="0"/>
          <a:ea typeface="Garamond" charset="0"/>
          <a:cs typeface="Garamond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rgbClr val="0000FF"/>
          </a:solidFill>
          <a:latin typeface="Garamond" charset="0"/>
          <a:ea typeface="Garamond" charset="0"/>
          <a:cs typeface="Garamond" charset="0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Garamond" charset="0"/>
          <a:ea typeface="Garamond" charset="0"/>
          <a:cs typeface="Garamond" charset="0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Garamond" charset="0"/>
          <a:ea typeface="Garamond" charset="0"/>
          <a:cs typeface="Garamond" charset="0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Garamond" charset="0"/>
          <a:ea typeface="Garamond" charset="0"/>
          <a:cs typeface="Garamond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438400"/>
            <a:ext cx="6400800" cy="3130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Algorithms &amp; Data Structures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ITCS 6114/8114</a:t>
            </a:r>
          </a:p>
          <a:p>
            <a:pPr eaLnBrk="1" hangingPunct="1">
              <a:lnSpc>
                <a:spcPct val="80000"/>
              </a:lnSpc>
            </a:pPr>
            <a:endParaRPr lang="en-US" sz="190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University of North Carolina at Charlotte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sz="4000" i="0"/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2349690" y="1326581"/>
            <a:ext cx="6019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i="0" dirty="0"/>
              <a:t>Depth-First Search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DFS Example </a:t>
            </a:r>
            <a:r>
              <a:rPr lang="en-US" sz="3200" dirty="0">
                <a:solidFill>
                  <a:schemeClr val="tx1"/>
                </a:solidFill>
              </a:rPr>
              <a:t>[</a:t>
            </a:r>
            <a:r>
              <a:rPr lang="en-US" sz="3200" dirty="0" err="1">
                <a:solidFill>
                  <a:schemeClr val="tx1"/>
                </a:solidFill>
              </a:rPr>
              <a:t>Cormen</a:t>
            </a:r>
            <a:r>
              <a:rPr lang="en-US" sz="3200" dirty="0">
                <a:solidFill>
                  <a:schemeClr val="tx1"/>
                </a:solidFill>
              </a:rPr>
              <a:t>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157"/>
            <a:ext cx="9144000" cy="63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Properties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7772400" cy="2771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641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Algorithm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66"/>
          <a:stretch/>
        </p:blipFill>
        <p:spPr>
          <a:xfrm>
            <a:off x="152400" y="1700645"/>
            <a:ext cx="4230944" cy="434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78"/>
          <a:stretch/>
        </p:blipFill>
        <p:spPr>
          <a:xfrm>
            <a:off x="4686300" y="2590800"/>
            <a:ext cx="4230944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0905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Properties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7675418" cy="3097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1600200"/>
                <a:ext cx="9144000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dirty="0" smtClean="0"/>
                  <a:t>We can define four edge types in terms of the depth-first forest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produced by a depth-first search on </a:t>
                </a:r>
                <a:r>
                  <a:rPr lang="en-US" dirty="0" smtClean="0"/>
                  <a:t>G (directed):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0" y="5695420"/>
            <a:ext cx="9144000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i="0" dirty="0" smtClean="0">
                <a:solidFill>
                  <a:srgbClr val="3C3C3C"/>
                </a:solidFill>
                <a:latin typeface="Roboto" charset="0"/>
              </a:rPr>
              <a:t>What if Graph is undirected?</a:t>
            </a:r>
          </a:p>
          <a:p>
            <a:r>
              <a:rPr lang="en-US" sz="2000" i="0" dirty="0" smtClean="0">
                <a:solidFill>
                  <a:srgbClr val="3C3C3C"/>
                </a:solidFill>
                <a:latin typeface="Roboto" charset="0"/>
              </a:rPr>
              <a:t>In </a:t>
            </a:r>
            <a:r>
              <a:rPr lang="en-US" sz="2000" i="0" dirty="0">
                <a:solidFill>
                  <a:srgbClr val="3C3C3C"/>
                </a:solidFill>
                <a:latin typeface="Roboto" charset="0"/>
              </a:rPr>
              <a:t>a depth-first search of an undirected graph G, every edge of G is either a tree edge or a back edge.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515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04799" y="1752600"/>
                <a:ext cx="5556493" cy="2971800"/>
              </a:xfr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/>
              <a:lstStyle/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sz="2800" dirty="0">
                    <a:solidFill>
                      <a:srgbClr val="C00000"/>
                    </a:solidFill>
                  </a:rPr>
                  <a:t>Property 1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𝑫𝑭𝑺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𝑮</m:t>
                    </m:r>
                    <m:r>
                      <a:rPr lang="en-US" sz="2400" b="1" i="1" dirty="0">
                        <a:latin typeface="Cambria Math"/>
                      </a:rPr>
                      <m:t>, </m:t>
                    </m:r>
                    <m:r>
                      <a:rPr lang="en-US" sz="2400" b="1" i="1" dirty="0">
                        <a:latin typeface="Cambria Math"/>
                      </a:rPr>
                      <m:t>𝒗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visits all the vertices and edges in the connected component of </a:t>
                </a:r>
                <a:r>
                  <a:rPr lang="en-US" sz="2400" b="1" i="1" dirty="0"/>
                  <a:t>v</a:t>
                </a:r>
                <a:endParaRPr lang="en-US" sz="2400" dirty="0"/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sz="2800" dirty="0">
                    <a:solidFill>
                      <a:srgbClr val="C00000"/>
                    </a:solidFill>
                  </a:rPr>
                  <a:t>Property 2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sz="2400" dirty="0"/>
                  <a:t>	The </a:t>
                </a:r>
                <a:r>
                  <a:rPr lang="en-US" sz="2400" dirty="0" smtClean="0"/>
                  <a:t>tree/discovery </a:t>
                </a:r>
                <a:r>
                  <a:rPr lang="en-US" sz="2400" dirty="0"/>
                  <a:t>edges labeled by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𝑫𝑭𝑺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𝑮</m:t>
                    </m:r>
                    <m:r>
                      <a:rPr lang="en-US" sz="2400" b="1" i="1" dirty="0">
                        <a:latin typeface="Cambria Math"/>
                      </a:rPr>
                      <m:t>, </m:t>
                    </m:r>
                    <m:r>
                      <a:rPr lang="en-US" sz="2400" b="1" i="1" dirty="0">
                        <a:latin typeface="Cambria Math"/>
                      </a:rPr>
                      <m:t>𝒗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form a spanning tree of the connected component of </a:t>
                </a:r>
                <a:r>
                  <a:rPr lang="en-US" sz="2400" b="1" i="1" dirty="0"/>
                  <a:t>v</a:t>
                </a:r>
                <a:endParaRPr lang="en-US" sz="2400" dirty="0"/>
              </a:p>
            </p:txBody>
          </p:sp>
        </mc:Choice>
        <mc:Fallback xmlns="">
          <p:sp>
            <p:nvSpPr>
              <p:cNvPr id="228355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04799" y="1752600"/>
                <a:ext cx="5556493" cy="2971800"/>
              </a:xfrm>
              <a:blipFill rotWithShape="1">
                <a:blip r:embed="rId2"/>
                <a:stretch>
                  <a:fillRect l="-2195" t="-3491" r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5"/>
          <p:cNvGrpSpPr>
            <a:grpSpLocks/>
          </p:cNvGrpSpPr>
          <p:nvPr/>
        </p:nvGrpSpPr>
        <p:grpSpPr bwMode="auto">
          <a:xfrm>
            <a:off x="6013853" y="2362200"/>
            <a:ext cx="3052763" cy="1752600"/>
            <a:chOff x="3377" y="1085"/>
            <a:chExt cx="1941" cy="1153"/>
          </a:xfrm>
        </p:grpSpPr>
        <p:sp>
          <p:nvSpPr>
            <p:cNvPr id="20" name="Oval 6"/>
            <p:cNvSpPr>
              <a:spLocks noChangeAspect="1" noChangeArrowheads="1"/>
            </p:cNvSpPr>
            <p:nvPr/>
          </p:nvSpPr>
          <p:spPr bwMode="auto">
            <a:xfrm rot="21600000">
              <a:off x="4299" y="1546"/>
              <a:ext cx="231" cy="231"/>
            </a:xfrm>
            <a:prstGeom prst="ellipse">
              <a:avLst/>
            </a:prstGeom>
            <a:solidFill>
              <a:srgbClr val="CFDBFD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21" name="Oval 7"/>
            <p:cNvSpPr>
              <a:spLocks noChangeAspect="1" noChangeArrowheads="1"/>
            </p:cNvSpPr>
            <p:nvPr/>
          </p:nvSpPr>
          <p:spPr bwMode="auto">
            <a:xfrm rot="21600000">
              <a:off x="3377" y="1546"/>
              <a:ext cx="231" cy="231"/>
            </a:xfrm>
            <a:prstGeom prst="ellipse">
              <a:avLst/>
            </a:prstGeom>
            <a:solidFill>
              <a:srgbClr val="CFDBFD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2" name="Oval 8"/>
            <p:cNvSpPr>
              <a:spLocks noChangeAspect="1" noChangeArrowheads="1"/>
            </p:cNvSpPr>
            <p:nvPr/>
          </p:nvSpPr>
          <p:spPr bwMode="auto">
            <a:xfrm rot="21600000">
              <a:off x="3838" y="1085"/>
              <a:ext cx="231" cy="231"/>
            </a:xfrm>
            <a:prstGeom prst="ellipse">
              <a:avLst/>
            </a:prstGeom>
            <a:solidFill>
              <a:srgbClr val="CFDBFD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3" name="Oval 9"/>
            <p:cNvSpPr>
              <a:spLocks noChangeAspect="1" noChangeArrowheads="1"/>
            </p:cNvSpPr>
            <p:nvPr/>
          </p:nvSpPr>
          <p:spPr bwMode="auto">
            <a:xfrm rot="21600000">
              <a:off x="3838" y="2007"/>
              <a:ext cx="231" cy="231"/>
            </a:xfrm>
            <a:prstGeom prst="ellipse">
              <a:avLst/>
            </a:prstGeom>
            <a:solidFill>
              <a:srgbClr val="CFDBFD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C</a:t>
              </a:r>
            </a:p>
          </p:txBody>
        </p:sp>
        <p:cxnSp>
          <p:nvCxnSpPr>
            <p:cNvPr id="24" name="AutoShape 10"/>
            <p:cNvCxnSpPr>
              <a:cxnSpLocks noChangeAspect="1" noChangeShapeType="1"/>
              <a:stCxn id="22" idx="3"/>
              <a:endCxn id="21" idx="7"/>
            </p:cNvCxnSpPr>
            <p:nvPr/>
          </p:nvCxnSpPr>
          <p:spPr bwMode="auto">
            <a:xfrm flipH="1">
              <a:off x="3574" y="1294"/>
              <a:ext cx="297" cy="273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1"/>
            <p:cNvCxnSpPr>
              <a:cxnSpLocks noChangeAspect="1" noChangeShapeType="1"/>
              <a:stCxn id="23" idx="1"/>
              <a:endCxn id="21" idx="5"/>
            </p:cNvCxnSpPr>
            <p:nvPr/>
          </p:nvCxnSpPr>
          <p:spPr bwMode="auto">
            <a:xfrm flipH="1" flipV="1">
              <a:off x="3574" y="1755"/>
              <a:ext cx="297" cy="273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12"/>
            <p:cNvCxnSpPr>
              <a:cxnSpLocks noChangeAspect="1" noChangeShapeType="1"/>
              <a:stCxn id="23" idx="7"/>
              <a:endCxn id="20" idx="3"/>
            </p:cNvCxnSpPr>
            <p:nvPr/>
          </p:nvCxnSpPr>
          <p:spPr bwMode="auto">
            <a:xfrm flipV="1">
              <a:off x="4035" y="1755"/>
              <a:ext cx="297" cy="273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13"/>
            <p:cNvCxnSpPr>
              <a:cxnSpLocks noChangeAspect="1" noChangeShapeType="1"/>
              <a:stCxn id="22" idx="5"/>
              <a:endCxn id="20" idx="1"/>
            </p:cNvCxnSpPr>
            <p:nvPr/>
          </p:nvCxnSpPr>
          <p:spPr bwMode="auto">
            <a:xfrm>
              <a:off x="4035" y="1294"/>
              <a:ext cx="297" cy="273"/>
            </a:xfrm>
            <a:prstGeom prst="straightConnector1">
              <a:avLst/>
            </a:prstGeom>
            <a:noFill/>
            <a:ln w="38100">
              <a:solidFill>
                <a:srgbClr val="577052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14"/>
            <p:cNvCxnSpPr>
              <a:cxnSpLocks noChangeAspect="1" noChangeShapeType="1"/>
              <a:stCxn id="22" idx="4"/>
              <a:endCxn id="23" idx="0"/>
            </p:cNvCxnSpPr>
            <p:nvPr/>
          </p:nvCxnSpPr>
          <p:spPr bwMode="auto">
            <a:xfrm>
              <a:off x="3953" y="1327"/>
              <a:ext cx="0" cy="667"/>
            </a:xfrm>
            <a:prstGeom prst="straightConnector1">
              <a:avLst/>
            </a:prstGeom>
            <a:noFill/>
            <a:ln w="38100">
              <a:solidFill>
                <a:srgbClr val="577052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15"/>
            <p:cNvSpPr>
              <a:spLocks noChangeAspect="1" noChangeArrowheads="1"/>
            </p:cNvSpPr>
            <p:nvPr/>
          </p:nvSpPr>
          <p:spPr bwMode="auto">
            <a:xfrm rot="21600000">
              <a:off x="5087" y="1546"/>
              <a:ext cx="231" cy="231"/>
            </a:xfrm>
            <a:prstGeom prst="ellipse">
              <a:avLst/>
            </a:prstGeom>
            <a:solidFill>
              <a:srgbClr val="CFDBFD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E</a:t>
              </a:r>
            </a:p>
          </p:txBody>
        </p:sp>
        <p:cxnSp>
          <p:nvCxnSpPr>
            <p:cNvPr id="30" name="AutoShape 16"/>
            <p:cNvCxnSpPr>
              <a:cxnSpLocks noChangeAspect="1" noChangeShapeType="1"/>
              <a:stCxn id="23" idx="6"/>
              <a:endCxn id="29" idx="3"/>
            </p:cNvCxnSpPr>
            <p:nvPr/>
          </p:nvCxnSpPr>
          <p:spPr bwMode="auto">
            <a:xfrm flipV="1">
              <a:off x="4080" y="1755"/>
              <a:ext cx="1040" cy="367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17"/>
            <p:cNvCxnSpPr>
              <a:cxnSpLocks noChangeAspect="1" noChangeShapeType="1"/>
              <a:stCxn id="29" idx="1"/>
              <a:endCxn id="22" idx="6"/>
            </p:cNvCxnSpPr>
            <p:nvPr/>
          </p:nvCxnSpPr>
          <p:spPr bwMode="auto">
            <a:xfrm flipH="1" flipV="1">
              <a:off x="4080" y="1200"/>
              <a:ext cx="1040" cy="367"/>
            </a:xfrm>
            <a:prstGeom prst="straightConnector1">
              <a:avLst/>
            </a:prstGeom>
            <a:noFill/>
            <a:ln w="38100">
              <a:solidFill>
                <a:srgbClr val="57705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77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/>
              <a:t>What is the running time of DFS?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040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0" y="1567218"/>
                <a:ext cx="9144000" cy="4343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 smtClean="0">
                    <a:latin typeface="Garamond" charset="0"/>
                    <a:ea typeface="Garamond" charset="0"/>
                    <a:cs typeface="Garamond" charset="0"/>
                  </a:rPr>
                  <a:t>The </a:t>
                </a:r>
                <a:r>
                  <a:rPr lang="en-US" sz="2000" dirty="0">
                    <a:latin typeface="Garamond" charset="0"/>
                    <a:ea typeface="Garamond" charset="0"/>
                    <a:cs typeface="Garamond" charset="0"/>
                  </a:rPr>
                  <a:t>loops on lines 1–3 and lines 5–7 of </a:t>
                </a:r>
                <a:r>
                  <a:rPr lang="en-US" sz="2000" dirty="0" smtClean="0">
                    <a:latin typeface="Garamond" charset="0"/>
                    <a:ea typeface="Garamond" charset="0"/>
                    <a:cs typeface="Garamond" charset="0"/>
                  </a:rPr>
                  <a:t>DFS take time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2000" b="0" dirty="0" smtClean="0">
                  <a:latin typeface="Garamond" charset="0"/>
                  <a:ea typeface="Cambria Math" charset="0"/>
                  <a:cs typeface="Cambria Math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000" b="0" dirty="0" smtClean="0">
                  <a:latin typeface="Garamond" charset="0"/>
                  <a:ea typeface="Cambria Math" charset="0"/>
                  <a:cs typeface="Cambria Math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 smtClean="0">
                    <a:latin typeface="Garamond" charset="0"/>
                    <a:ea typeface="Garamond" charset="0"/>
                    <a:cs typeface="Garamond" charset="0"/>
                  </a:rPr>
                  <a:t>The </a:t>
                </a:r>
                <a:r>
                  <a:rPr lang="en-US" sz="2000" dirty="0">
                    <a:latin typeface="Garamond" charset="0"/>
                    <a:ea typeface="Garamond" charset="0"/>
                    <a:cs typeface="Garamond" charset="0"/>
                  </a:rPr>
                  <a:t>procedure DFS-VISIT </a:t>
                </a:r>
                <a:r>
                  <a:rPr lang="en-US" sz="2000" dirty="0" smtClean="0">
                    <a:latin typeface="Garamond" charset="0"/>
                    <a:ea typeface="Garamond" charset="0"/>
                    <a:cs typeface="Garamond" charset="0"/>
                  </a:rPr>
                  <a:t>is called </a:t>
                </a:r>
                <a:r>
                  <a:rPr lang="en-US" sz="2000" dirty="0">
                    <a:latin typeface="Garamond" charset="0"/>
                    <a:ea typeface="Garamond" charset="0"/>
                    <a:cs typeface="Garamond" charset="0"/>
                  </a:rPr>
                  <a:t>exactly once for each vertex</a:t>
                </a:r>
                <a:r>
                  <a:rPr lang="en-US" sz="2000" dirty="0" smtClean="0">
                    <a:latin typeface="Garamond" charset="0"/>
                    <a:ea typeface="Garamond" charset="0"/>
                    <a:cs typeface="Garamond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charset="0"/>
                        <a:ea typeface="Garamond" charset="0"/>
                        <a:cs typeface="Garamond" charset="0"/>
                      </a:rPr>
                      <m:t>v</m:t>
                    </m:r>
                    <m:r>
                      <a:rPr lang="en-US" sz="2000" b="0" i="0" dirty="0" smtClean="0">
                        <a:latin typeface="Cambria Math" charset="0"/>
                        <a:ea typeface="Garamond" charset="0"/>
                        <a:cs typeface="Garamond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  <a:ea typeface="Garamond" charset="0"/>
                        <a:cs typeface="Garamond" charset="0"/>
                      </a:rPr>
                      <m:t>V</m:t>
                    </m:r>
                    <m:r>
                      <a:rPr lang="en-US" sz="2000" b="0" i="0" dirty="0" smtClean="0">
                        <a:latin typeface="Cambria Math" charset="0"/>
                        <a:ea typeface="Garamond" charset="0"/>
                        <a:cs typeface="Garamond" charset="0"/>
                      </a:rPr>
                      <m:t>, </m:t>
                    </m:r>
                  </m:oMath>
                </a14:m>
                <a:r>
                  <a:rPr lang="en-US" sz="2000" dirty="0" smtClean="0">
                    <a:latin typeface="Garamond" charset="0"/>
                    <a:ea typeface="Garamond" charset="0"/>
                    <a:cs typeface="Garamond" charset="0"/>
                  </a:rPr>
                  <a:t>since </a:t>
                </a:r>
                <a:r>
                  <a:rPr lang="en-US" sz="2000" dirty="0">
                    <a:latin typeface="Garamond" charset="0"/>
                    <a:ea typeface="Garamond" charset="0"/>
                    <a:cs typeface="Garamond" charset="0"/>
                  </a:rPr>
                  <a:t>the vertex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Garamond" charset="0"/>
                        <a:cs typeface="Garamond" charset="0"/>
                      </a:rPr>
                      <m:t>𝑢</m:t>
                    </m:r>
                  </m:oMath>
                </a14:m>
                <a:r>
                  <a:rPr lang="en-US" sz="2000" dirty="0">
                    <a:latin typeface="Garamond" charset="0"/>
                    <a:ea typeface="Garamond" charset="0"/>
                    <a:cs typeface="Garamond" charset="0"/>
                  </a:rPr>
                  <a:t> on which </a:t>
                </a:r>
                <a:r>
                  <a:rPr lang="en-US" sz="2000" dirty="0" smtClean="0">
                    <a:latin typeface="Garamond" charset="0"/>
                    <a:ea typeface="Garamond" charset="0"/>
                    <a:cs typeface="Garamond" charset="0"/>
                  </a:rPr>
                  <a:t>DFS-VISIT is </a:t>
                </a:r>
                <a:r>
                  <a:rPr lang="en-US" sz="2000" dirty="0">
                    <a:latin typeface="Garamond" charset="0"/>
                    <a:ea typeface="Garamond" charset="0"/>
                    <a:cs typeface="Garamond" charset="0"/>
                  </a:rPr>
                  <a:t>invoked must be white and the first thing DFS-VISIT does is paint vertex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Garamond" charset="0"/>
                        <a:cs typeface="Garamond" charset="0"/>
                      </a:rPr>
                      <m:t>𝑢</m:t>
                    </m:r>
                  </m:oMath>
                </a14:m>
                <a:r>
                  <a:rPr lang="en-US" sz="2000" dirty="0">
                    <a:latin typeface="Garamond" charset="0"/>
                    <a:ea typeface="Garamond" charset="0"/>
                    <a:cs typeface="Garamond" charset="0"/>
                  </a:rPr>
                  <a:t> gray</a:t>
                </a:r>
                <a:r>
                  <a:rPr lang="en-US" sz="2000" dirty="0" smtClean="0">
                    <a:latin typeface="Garamond" charset="0"/>
                    <a:ea typeface="Garamond" charset="0"/>
                    <a:cs typeface="Garamond" charset="0"/>
                  </a:rPr>
                  <a:t>. </a:t>
                </a:r>
              </a:p>
              <a:p>
                <a:pPr>
                  <a:lnSpc>
                    <a:spcPct val="90000"/>
                  </a:lnSpc>
                </a:pPr>
                <a:endParaRPr lang="en-US" sz="2000" dirty="0" smtClean="0">
                  <a:latin typeface="Garamond" charset="0"/>
                  <a:ea typeface="Garamond" charset="0"/>
                  <a:cs typeface="Garamond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 smtClean="0">
                    <a:latin typeface="Garamond" charset="0"/>
                    <a:ea typeface="Garamond" charset="0"/>
                    <a:cs typeface="Garamond" charset="0"/>
                  </a:rPr>
                  <a:t>During </a:t>
                </a:r>
                <a:r>
                  <a:rPr lang="en-US" sz="2000" dirty="0">
                    <a:latin typeface="Garamond" charset="0"/>
                    <a:ea typeface="Garamond" charset="0"/>
                    <a:cs typeface="Garamond" charset="0"/>
                  </a:rPr>
                  <a:t>an execution of </a:t>
                </a:r>
                <a:r>
                  <a:rPr lang="en-US" sz="2000" dirty="0" smtClean="0">
                    <a:latin typeface="Garamond" charset="0"/>
                    <a:ea typeface="Garamond" charset="0"/>
                    <a:cs typeface="Garamond" charset="0"/>
                  </a:rPr>
                  <a:t>DFS-VISIT(G, v), </a:t>
                </a:r>
                <a:r>
                  <a:rPr lang="en-US" sz="2000" dirty="0">
                    <a:latin typeface="Garamond" charset="0"/>
                    <a:ea typeface="Garamond" charset="0"/>
                    <a:cs typeface="Garamond" charset="0"/>
                  </a:rPr>
                  <a:t>the loop on lines 4–7 </a:t>
                </a:r>
                <a:r>
                  <a:rPr lang="en-US" sz="2000" dirty="0" smtClean="0">
                    <a:latin typeface="Garamond" charset="0"/>
                    <a:ea typeface="Garamond" charset="0"/>
                    <a:cs typeface="Garamond" charset="0"/>
                  </a:rPr>
                  <a:t>executes </a:t>
                </a:r>
                <a:r>
                  <a:rPr lang="en-US" sz="2000" dirty="0">
                    <a:latin typeface="Garamond" charset="0"/>
                    <a:ea typeface="Garamond" charset="0"/>
                    <a:cs typeface="Garamond" charset="0"/>
                  </a:rPr>
                  <a:t>|</a:t>
                </a:r>
                <a:r>
                  <a:rPr lang="en-US" sz="2000" dirty="0" err="1" smtClean="0">
                    <a:latin typeface="Garamond" charset="0"/>
                    <a:ea typeface="Garamond" charset="0"/>
                    <a:cs typeface="Garamond" charset="0"/>
                  </a:rPr>
                  <a:t>Adj</a:t>
                </a:r>
                <a:r>
                  <a:rPr lang="en-US" sz="2000" dirty="0" smtClean="0">
                    <a:latin typeface="Garamond" charset="0"/>
                    <a:ea typeface="Garamond" charset="0"/>
                    <a:cs typeface="Garamond" charset="0"/>
                  </a:rPr>
                  <a:t>[v]| times. </a:t>
                </a:r>
              </a:p>
              <a:p>
                <a:pPr>
                  <a:lnSpc>
                    <a:spcPct val="90000"/>
                  </a:lnSpc>
                </a:pPr>
                <a:endParaRPr lang="en-US" sz="2000" dirty="0" smtClean="0">
                  <a:latin typeface="Garamond" charset="0"/>
                  <a:ea typeface="Garamond" charset="0"/>
                  <a:cs typeface="Garamond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 smtClean="0">
                    <a:latin typeface="Garamond" charset="0"/>
                    <a:ea typeface="Garamond" charset="0"/>
                    <a:cs typeface="Garamond" charset="0"/>
                  </a:rPr>
                  <a:t>Since                                , the </a:t>
                </a:r>
                <a:r>
                  <a:rPr lang="en-US" sz="2000" dirty="0">
                    <a:latin typeface="Garamond" charset="0"/>
                    <a:ea typeface="Garamond" charset="0"/>
                    <a:cs typeface="Garamond" charset="0"/>
                  </a:rPr>
                  <a:t>total cost of executing lines 4–7 of DFS-VISIT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e>
                    </m:d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en-US" sz="2000" dirty="0" smtClean="0">
                  <a:latin typeface="Garamond" charset="0"/>
                  <a:ea typeface="Cambria Math" charset="0"/>
                  <a:cs typeface="Cambria Math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000" dirty="0" smtClean="0">
                  <a:latin typeface="Garamond" charset="0"/>
                  <a:ea typeface="Garamond" charset="0"/>
                  <a:cs typeface="Garamond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 smtClean="0">
                    <a:latin typeface="Garamond" charset="0"/>
                    <a:ea typeface="Garamond" charset="0"/>
                    <a:cs typeface="Garamond" charset="0"/>
                  </a:rPr>
                  <a:t>Total </a:t>
                </a:r>
                <a:r>
                  <a:rPr lang="en-US" sz="2000" dirty="0">
                    <a:latin typeface="Garamond" charset="0"/>
                    <a:ea typeface="Garamond" charset="0"/>
                    <a:cs typeface="Garamond" charset="0"/>
                  </a:rPr>
                  <a:t>time would be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2000" dirty="0" smtClean="0">
                  <a:latin typeface="Garamond" charset="0"/>
                  <a:ea typeface="Garamond" charset="0"/>
                  <a:cs typeface="Garamond" charset="0"/>
                </a:endParaRPr>
              </a:p>
            </p:txBody>
          </p:sp>
        </mc:Choice>
        <mc:Fallback>
          <p:sp>
            <p:nvSpPr>
              <p:cNvPr id="23040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0" y="1567218"/>
                <a:ext cx="9144000" cy="4343400"/>
              </a:xfrm>
              <a:blipFill rotWithShape="1">
                <a:blip r:embed="rId2"/>
                <a:stretch>
                  <a:fillRect t="-1262" r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495800"/>
            <a:ext cx="1892300" cy="5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4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Algorithm [</a:t>
            </a:r>
            <a:r>
              <a:rPr lang="en-US" dirty="0" err="1" smtClean="0"/>
              <a:t>Cormen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524000"/>
            <a:ext cx="7162800" cy="52336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29000" y="2286000"/>
            <a:ext cx="5715000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1600" smtClean="0">
                <a:latin typeface="Garamond" charset="0"/>
                <a:ea typeface="Garamond" charset="0"/>
                <a:cs typeface="Garamond" charset="0"/>
              </a:rPr>
              <a:t>u’s </a:t>
            </a:r>
            <a:r>
              <a:rPr lang="en-US" sz="1600" dirty="0">
                <a:latin typeface="Garamond" charset="0"/>
                <a:ea typeface="Garamond" charset="0"/>
                <a:cs typeface="Garamond" charset="0"/>
              </a:rPr>
              <a:t>predecessor attribute </a:t>
            </a:r>
          </a:p>
        </p:txBody>
      </p:sp>
    </p:spTree>
    <p:extLst>
      <p:ext uri="{BB962C8B-B14F-4D97-AF65-F5344CB8AC3E}">
        <p14:creationId xmlns:p14="http://schemas.microsoft.com/office/powerpoint/2010/main" val="515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Finding</a:t>
            </a:r>
          </a:p>
        </p:txBody>
      </p:sp>
      <p:sp>
        <p:nvSpPr>
          <p:cNvPr id="232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16063"/>
            <a:ext cx="8001000" cy="4275138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If DFS keeps parent information, it is easy.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Alternatively: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We </a:t>
            </a:r>
            <a:r>
              <a:rPr lang="en-US" sz="2000" dirty="0"/>
              <a:t>can specialize the DFS algorithm to find a path between two given vertices </a:t>
            </a:r>
            <a:r>
              <a:rPr lang="en-US" sz="2000" b="1" i="1" dirty="0"/>
              <a:t>u</a:t>
            </a:r>
            <a:r>
              <a:rPr lang="en-US" sz="2000" dirty="0"/>
              <a:t> and </a:t>
            </a:r>
            <a:r>
              <a:rPr lang="en-US" sz="2000" b="1" i="1" dirty="0"/>
              <a:t>z</a:t>
            </a:r>
            <a:r>
              <a:rPr lang="en-US" sz="2000" dirty="0"/>
              <a:t> using the template method pattern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call </a:t>
            </a:r>
            <a:r>
              <a:rPr lang="en-US" sz="2000" b="1" dirty="0">
                <a:solidFill>
                  <a:srgbClr val="C00000"/>
                </a:solidFill>
              </a:rPr>
              <a:t>DFS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b="1" dirty="0">
                <a:solidFill>
                  <a:srgbClr val="C00000"/>
                </a:solidFill>
              </a:rPr>
              <a:t>G, u</a:t>
            </a:r>
            <a:r>
              <a:rPr lang="en-US" sz="2000" dirty="0">
                <a:solidFill>
                  <a:srgbClr val="C00000"/>
                </a:solidFill>
              </a:rPr>
              <a:t>) </a:t>
            </a:r>
            <a:r>
              <a:rPr lang="en-US" sz="2000" dirty="0"/>
              <a:t>with </a:t>
            </a:r>
            <a:r>
              <a:rPr lang="en-US" sz="2000" b="1" i="1" dirty="0">
                <a:solidFill>
                  <a:srgbClr val="0000FF"/>
                </a:solidFill>
              </a:rPr>
              <a:t>u</a:t>
            </a:r>
            <a:r>
              <a:rPr lang="en-US" sz="2000" dirty="0">
                <a:solidFill>
                  <a:srgbClr val="0000FF"/>
                </a:solidFill>
              </a:rPr>
              <a:t> as the start vertex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</a:t>
            </a:r>
            <a:r>
              <a:rPr lang="en-US" sz="2000" dirty="0">
                <a:solidFill>
                  <a:srgbClr val="0000FF"/>
                </a:solidFill>
              </a:rPr>
              <a:t>use a stack </a:t>
            </a:r>
            <a:r>
              <a:rPr lang="en-US" sz="2000" b="1" i="1" dirty="0">
                <a:solidFill>
                  <a:srgbClr val="0000FF"/>
                </a:solidFill>
              </a:rPr>
              <a:t>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to keep track of the path between the start vertex and the current vertex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</a:rPr>
              <a:t>As soon as destination vertex </a:t>
            </a:r>
            <a:r>
              <a:rPr lang="en-US" sz="2000" b="1" i="1" dirty="0">
                <a:solidFill>
                  <a:srgbClr val="0000FF"/>
                </a:solidFill>
              </a:rPr>
              <a:t>z</a:t>
            </a:r>
            <a:r>
              <a:rPr lang="en-US" sz="2000" dirty="0">
                <a:solidFill>
                  <a:srgbClr val="0000FF"/>
                </a:solidFill>
              </a:rPr>
              <a:t> is encountered, we return the path as the contents of the stack </a:t>
            </a:r>
          </a:p>
        </p:txBody>
      </p:sp>
      <p:pic>
        <p:nvPicPr>
          <p:cNvPr id="232454" name="Picture 6" descr="TR0022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0"/>
            <a:ext cx="990600" cy="125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2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Cycle Finding</a:t>
            </a:r>
          </a:p>
        </p:txBody>
      </p:sp>
      <p:sp>
        <p:nvSpPr>
          <p:cNvPr id="2334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01191" y="1676400"/>
            <a:ext cx="8376313" cy="3429000"/>
          </a:xfrm>
        </p:spPr>
        <p:txBody>
          <a:bodyPr/>
          <a:lstStyle/>
          <a:p>
            <a:r>
              <a:rPr lang="en-US" sz="2400" dirty="0"/>
              <a:t>If DFS keeps parent information, it is easy.</a:t>
            </a:r>
          </a:p>
          <a:p>
            <a:r>
              <a:rPr lang="en-US" sz="2400" dirty="0" smtClean="0"/>
              <a:t>Alternatively:</a:t>
            </a:r>
          </a:p>
          <a:p>
            <a:pPr lvl="1"/>
            <a:r>
              <a:rPr lang="en-US" sz="2000" dirty="0" smtClean="0"/>
              <a:t>We </a:t>
            </a:r>
            <a:r>
              <a:rPr lang="en-US" sz="2000" dirty="0"/>
              <a:t>can specialize the DFS algorithm to find a simple cycle using the template method pattern</a:t>
            </a:r>
          </a:p>
          <a:p>
            <a:pPr lvl="1"/>
            <a:r>
              <a:rPr lang="en-US" sz="2000" dirty="0"/>
              <a:t>We </a:t>
            </a:r>
            <a:r>
              <a:rPr lang="en-US" sz="2000" dirty="0">
                <a:solidFill>
                  <a:srgbClr val="0000FF"/>
                </a:solidFill>
              </a:rPr>
              <a:t>use a stack </a:t>
            </a:r>
            <a:r>
              <a:rPr lang="en-US" sz="2000" b="1" i="1" dirty="0">
                <a:solidFill>
                  <a:srgbClr val="0000FF"/>
                </a:solidFill>
              </a:rPr>
              <a:t>S</a:t>
            </a:r>
            <a:r>
              <a:rPr lang="en-US" sz="2000" dirty="0">
                <a:solidFill>
                  <a:srgbClr val="0000FF"/>
                </a:solidFill>
              </a:rPr>
              <a:t> to keep track of the path between the start vertex and the current vertex</a:t>
            </a:r>
          </a:p>
          <a:p>
            <a:pPr lvl="1"/>
            <a:r>
              <a:rPr lang="en-US" sz="2000" dirty="0"/>
              <a:t>As soon as a </a:t>
            </a:r>
            <a:r>
              <a:rPr lang="en-US" sz="2000" dirty="0">
                <a:solidFill>
                  <a:srgbClr val="0000FF"/>
                </a:solidFill>
              </a:rPr>
              <a:t>back edge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b="1" i="1" dirty="0">
                <a:solidFill>
                  <a:srgbClr val="0000FF"/>
                </a:solidFill>
              </a:rPr>
              <a:t>v, w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is encountered, we return the cycle as </a:t>
            </a:r>
            <a:r>
              <a:rPr lang="en-US" sz="2000" u="sng" dirty="0"/>
              <a:t>the portion of the stack from the top to vertex </a:t>
            </a:r>
            <a:r>
              <a:rPr lang="en-US" b="1" i="1" u="sng" dirty="0"/>
              <a:t>w</a:t>
            </a:r>
            <a:endParaRPr lang="en-US" sz="2000" u="sng" dirty="0"/>
          </a:p>
        </p:txBody>
      </p:sp>
      <p:pic>
        <p:nvPicPr>
          <p:cNvPr id="233477" name="Picture 5" descr="BD05883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152400"/>
            <a:ext cx="121602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41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Reference	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CA" sz="2400" dirty="0" smtClean="0">
                <a:solidFill>
                  <a:srgbClr val="C00000"/>
                </a:solidFill>
              </a:rPr>
              <a:t>Algorithm Design: Foundations, Analysis, and Internet Examples</a:t>
            </a:r>
            <a:r>
              <a:rPr lang="en-CA" sz="2400" dirty="0" smtClean="0"/>
              <a:t>. Michael T. Goodrich and Roberto </a:t>
            </a:r>
            <a:r>
              <a:rPr lang="en-CA" sz="2400" dirty="0" err="1" smtClean="0"/>
              <a:t>Tamassia</a:t>
            </a:r>
            <a:r>
              <a:rPr lang="en-CA" sz="2400" dirty="0" smtClean="0"/>
              <a:t>. John Wiley &amp; Sons.</a:t>
            </a:r>
          </a:p>
          <a:p>
            <a:r>
              <a:rPr lang="en-CA" sz="2400" dirty="0" smtClean="0">
                <a:solidFill>
                  <a:srgbClr val="C00000"/>
                </a:solidFill>
              </a:rPr>
              <a:t>Introduction to Algorithms. </a:t>
            </a:r>
            <a:r>
              <a:rPr lang="en-CA" sz="2400" dirty="0" smtClean="0"/>
              <a:t>Thomas H. </a:t>
            </a:r>
            <a:r>
              <a:rPr lang="en-CA" sz="2400" dirty="0" err="1" smtClean="0"/>
              <a:t>Cormen</a:t>
            </a:r>
            <a:r>
              <a:rPr lang="en-CA" sz="2400" dirty="0" smtClean="0"/>
              <a:t>, Charles E. </a:t>
            </a:r>
            <a:r>
              <a:rPr lang="en-CA" sz="2400" dirty="0" err="1" smtClean="0"/>
              <a:t>Leiserson</a:t>
            </a:r>
            <a:r>
              <a:rPr lang="en-CA" sz="2400" dirty="0" smtClean="0"/>
              <a:t>, Ronald L. </a:t>
            </a:r>
            <a:r>
              <a:rPr lang="en-CA" sz="2400" dirty="0" err="1" smtClean="0"/>
              <a:t>Rivest</a:t>
            </a:r>
            <a:r>
              <a:rPr lang="en-CA" sz="2400" dirty="0" smtClean="0"/>
              <a:t>, Clifford Stein.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and Reading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80030" y="1530824"/>
            <a:ext cx="8186018" cy="4793776"/>
          </a:xfrm>
        </p:spPr>
        <p:txBody>
          <a:bodyPr/>
          <a:lstStyle/>
          <a:p>
            <a:r>
              <a:rPr lang="en-US" sz="2400" dirty="0"/>
              <a:t>Definitions (</a:t>
            </a:r>
            <a:r>
              <a:rPr lang="en-US" sz="2400" dirty="0">
                <a:cs typeface="Tahoma" panose="020B0604030504040204" pitchFamily="34" charset="0"/>
              </a:rPr>
              <a:t>§</a:t>
            </a:r>
            <a:r>
              <a:rPr lang="en-US" sz="2400" dirty="0"/>
              <a:t>6.1)</a:t>
            </a:r>
          </a:p>
          <a:p>
            <a:pPr lvl="1"/>
            <a:r>
              <a:rPr lang="en-US" sz="2000" dirty="0"/>
              <a:t>Subgraph</a:t>
            </a:r>
          </a:p>
          <a:p>
            <a:pPr lvl="1"/>
            <a:r>
              <a:rPr lang="en-US" sz="2000" dirty="0"/>
              <a:t>Connectivity</a:t>
            </a:r>
          </a:p>
          <a:p>
            <a:pPr lvl="1"/>
            <a:r>
              <a:rPr lang="en-US" sz="2000" dirty="0"/>
              <a:t>Spanning trees and forests</a:t>
            </a:r>
          </a:p>
          <a:p>
            <a:r>
              <a:rPr lang="en-US" sz="2400" dirty="0"/>
              <a:t>Depth-first search </a:t>
            </a:r>
            <a:r>
              <a:rPr lang="en-US" sz="2400" dirty="0" smtClean="0"/>
              <a:t>[</a:t>
            </a:r>
            <a:r>
              <a:rPr lang="en-US" sz="2400" dirty="0" err="1" smtClean="0"/>
              <a:t>Cormen</a:t>
            </a:r>
            <a:r>
              <a:rPr lang="en-US" sz="2400" dirty="0" smtClean="0"/>
              <a:t>]</a:t>
            </a:r>
            <a:endParaRPr lang="en-US" sz="2400" dirty="0"/>
          </a:p>
          <a:p>
            <a:pPr lvl="1"/>
            <a:r>
              <a:rPr lang="en-US" sz="2000" dirty="0"/>
              <a:t>Algorithm</a:t>
            </a:r>
          </a:p>
          <a:p>
            <a:pPr lvl="1"/>
            <a:r>
              <a:rPr lang="en-US" sz="2000" dirty="0"/>
              <a:t>Example</a:t>
            </a:r>
          </a:p>
          <a:p>
            <a:pPr lvl="1"/>
            <a:r>
              <a:rPr lang="en-US" sz="2000" dirty="0"/>
              <a:t>Properties</a:t>
            </a:r>
          </a:p>
          <a:p>
            <a:pPr lvl="1"/>
            <a:r>
              <a:rPr lang="en-US" sz="2000" dirty="0"/>
              <a:t>Analysis</a:t>
            </a:r>
          </a:p>
          <a:p>
            <a:r>
              <a:rPr lang="en-US" sz="2400" dirty="0"/>
              <a:t>Applications of DFS  </a:t>
            </a:r>
            <a:endParaRPr lang="en-US" sz="2400" dirty="0" smtClean="0"/>
          </a:p>
          <a:p>
            <a:pPr lvl="1"/>
            <a:r>
              <a:rPr lang="en-US" sz="2000" dirty="0" smtClean="0"/>
              <a:t>Path </a:t>
            </a:r>
            <a:r>
              <a:rPr lang="en-US" sz="2000" dirty="0"/>
              <a:t>finding</a:t>
            </a:r>
          </a:p>
          <a:p>
            <a:pPr lvl="1"/>
            <a:r>
              <a:rPr lang="en-US" sz="2000" dirty="0"/>
              <a:t>Cycle finding</a:t>
            </a:r>
          </a:p>
        </p:txBody>
      </p:sp>
      <p:pic>
        <p:nvPicPr>
          <p:cNvPr id="6148" name="Picture 4" descr="j02350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2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sz="5400" smtClean="0"/>
          </a:p>
          <a:p>
            <a:pPr marL="0" indent="0" algn="ctr">
              <a:buNone/>
            </a:pPr>
            <a:r>
              <a:rPr lang="en-CA" sz="5400" smtClean="0"/>
              <a:t>Thank </a:t>
            </a:r>
            <a:r>
              <a:rPr lang="en-CA" sz="5400" dirty="0" smtClean="0"/>
              <a:t>you!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4288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Subgraphs</a:t>
            </a:r>
          </a:p>
        </p:txBody>
      </p:sp>
      <p:sp>
        <p:nvSpPr>
          <p:cNvPr id="219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50748" y="1562100"/>
            <a:ext cx="4038600" cy="43434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subgraph</a:t>
            </a:r>
            <a:r>
              <a:rPr lang="en-US" sz="2400" dirty="0"/>
              <a:t> S of a graph G is a graph such that </a:t>
            </a:r>
          </a:p>
          <a:p>
            <a:pPr lvl="1"/>
            <a:r>
              <a:rPr lang="en-US" sz="2000" dirty="0"/>
              <a:t>The vertices of S are a subset of the vertices of G</a:t>
            </a:r>
          </a:p>
          <a:p>
            <a:pPr lvl="1"/>
            <a:r>
              <a:rPr lang="en-US" sz="2000" dirty="0"/>
              <a:t>The edges of S are a subset of the edges of G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spanning subgraph </a:t>
            </a:r>
            <a:r>
              <a:rPr lang="en-US" sz="2400" dirty="0"/>
              <a:t>of G is a subgraph that contains all the vertices of G</a:t>
            </a: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5435600" y="3422650"/>
            <a:ext cx="285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000" i="0" dirty="0" smtClean="0">
                <a:solidFill>
                  <a:srgbClr val="40458C"/>
                </a:solidFill>
                <a:latin typeface="Tahoma" panose="020B0604030504040204" pitchFamily="34" charset="0"/>
              </a:rPr>
              <a:t>Subgraph</a:t>
            </a: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5041900" y="6003925"/>
            <a:ext cx="364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000" i="0" dirty="0" smtClean="0">
                <a:solidFill>
                  <a:srgbClr val="40458C"/>
                </a:solidFill>
                <a:latin typeface="Tahoma" panose="020B0604030504040204" pitchFamily="34" charset="0"/>
              </a:rPr>
              <a:t>Spanning subgraph</a:t>
            </a:r>
          </a:p>
        </p:txBody>
      </p:sp>
      <p:sp>
        <p:nvSpPr>
          <p:cNvPr id="36" name="Oval 5"/>
          <p:cNvSpPr>
            <a:spLocks noChangeAspect="1" noChangeArrowheads="1"/>
          </p:cNvSpPr>
          <p:nvPr/>
        </p:nvSpPr>
        <p:spPr bwMode="auto">
          <a:xfrm>
            <a:off x="6788150" y="2255838"/>
            <a:ext cx="366713" cy="366712"/>
          </a:xfrm>
          <a:prstGeom prst="ellipse">
            <a:avLst/>
          </a:prstGeom>
          <a:solidFill>
            <a:srgbClr val="CFDBFD"/>
          </a:solidFill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37" name="Oval 6"/>
          <p:cNvSpPr>
            <a:spLocks noChangeAspect="1" noChangeArrowheads="1"/>
          </p:cNvSpPr>
          <p:nvPr/>
        </p:nvSpPr>
        <p:spPr bwMode="auto">
          <a:xfrm>
            <a:off x="5324475" y="2255838"/>
            <a:ext cx="366713" cy="366712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38" name="Oval 7"/>
          <p:cNvSpPr>
            <a:spLocks noChangeAspect="1" noChangeArrowheads="1"/>
          </p:cNvSpPr>
          <p:nvPr/>
        </p:nvSpPr>
        <p:spPr bwMode="auto">
          <a:xfrm>
            <a:off x="6056313" y="1524000"/>
            <a:ext cx="366712" cy="366713"/>
          </a:xfrm>
          <a:prstGeom prst="ellipse">
            <a:avLst/>
          </a:prstGeom>
          <a:solidFill>
            <a:srgbClr val="CFDBFD"/>
          </a:solidFill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39" name="Oval 8"/>
          <p:cNvSpPr>
            <a:spLocks noChangeAspect="1" noChangeArrowheads="1"/>
          </p:cNvSpPr>
          <p:nvPr/>
        </p:nvSpPr>
        <p:spPr bwMode="auto">
          <a:xfrm>
            <a:off x="6056313" y="2987675"/>
            <a:ext cx="366712" cy="366713"/>
          </a:xfrm>
          <a:prstGeom prst="ellipse">
            <a:avLst/>
          </a:prstGeom>
          <a:solidFill>
            <a:srgbClr val="CFDBFD"/>
          </a:solidFill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40" name="AutoShape 9"/>
          <p:cNvCxnSpPr>
            <a:cxnSpLocks noChangeAspect="1" noChangeShapeType="1"/>
            <a:stCxn id="38" idx="3"/>
            <a:endCxn id="37" idx="7"/>
          </p:cNvCxnSpPr>
          <p:nvPr/>
        </p:nvCxnSpPr>
        <p:spPr bwMode="auto">
          <a:xfrm flipH="1">
            <a:off x="5635625" y="1843088"/>
            <a:ext cx="474663" cy="458787"/>
          </a:xfrm>
          <a:prstGeom prst="straightConnector1">
            <a:avLst/>
          </a:prstGeom>
          <a:noFill/>
          <a:ln w="1905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0"/>
          <p:cNvCxnSpPr>
            <a:cxnSpLocks noChangeAspect="1" noChangeShapeType="1"/>
            <a:stCxn id="39" idx="1"/>
            <a:endCxn id="37" idx="5"/>
          </p:cNvCxnSpPr>
          <p:nvPr/>
        </p:nvCxnSpPr>
        <p:spPr bwMode="auto">
          <a:xfrm flipH="1" flipV="1">
            <a:off x="5635625" y="2574925"/>
            <a:ext cx="474663" cy="458788"/>
          </a:xfrm>
          <a:prstGeom prst="straightConnector1">
            <a:avLst/>
          </a:prstGeom>
          <a:noFill/>
          <a:ln w="1905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1"/>
          <p:cNvCxnSpPr>
            <a:cxnSpLocks noChangeAspect="1" noChangeShapeType="1"/>
            <a:stCxn id="39" idx="7"/>
            <a:endCxn id="36" idx="3"/>
          </p:cNvCxnSpPr>
          <p:nvPr/>
        </p:nvCxnSpPr>
        <p:spPr bwMode="auto">
          <a:xfrm flipV="1">
            <a:off x="6367463" y="2574925"/>
            <a:ext cx="474662" cy="458788"/>
          </a:xfrm>
          <a:prstGeom prst="straightConnector1">
            <a:avLst/>
          </a:prstGeom>
          <a:noFill/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2"/>
          <p:cNvCxnSpPr>
            <a:cxnSpLocks noChangeAspect="1" noChangeShapeType="1"/>
            <a:stCxn id="38" idx="5"/>
            <a:endCxn id="36" idx="1"/>
          </p:cNvCxnSpPr>
          <p:nvPr/>
        </p:nvCxnSpPr>
        <p:spPr bwMode="auto">
          <a:xfrm>
            <a:off x="6367463" y="1843088"/>
            <a:ext cx="474662" cy="458787"/>
          </a:xfrm>
          <a:prstGeom prst="straightConnector1">
            <a:avLst/>
          </a:prstGeom>
          <a:noFill/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3"/>
          <p:cNvCxnSpPr>
            <a:cxnSpLocks noChangeAspect="1" noChangeShapeType="1"/>
            <a:stCxn id="38" idx="4"/>
            <a:endCxn id="39" idx="0"/>
          </p:cNvCxnSpPr>
          <p:nvPr/>
        </p:nvCxnSpPr>
        <p:spPr bwMode="auto">
          <a:xfrm>
            <a:off x="6237288" y="1897063"/>
            <a:ext cx="0" cy="1082675"/>
          </a:xfrm>
          <a:prstGeom prst="straightConnector1">
            <a:avLst/>
          </a:prstGeom>
          <a:noFill/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14"/>
          <p:cNvSpPr>
            <a:spLocks noChangeAspect="1" noChangeArrowheads="1"/>
          </p:cNvSpPr>
          <p:nvPr/>
        </p:nvSpPr>
        <p:spPr bwMode="auto">
          <a:xfrm>
            <a:off x="8039100" y="2255838"/>
            <a:ext cx="366713" cy="366712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46" name="AutoShape 15"/>
          <p:cNvCxnSpPr>
            <a:cxnSpLocks noChangeAspect="1" noChangeShapeType="1"/>
            <a:stCxn id="36" idx="6"/>
            <a:endCxn id="45" idx="2"/>
          </p:cNvCxnSpPr>
          <p:nvPr/>
        </p:nvCxnSpPr>
        <p:spPr bwMode="auto">
          <a:xfrm>
            <a:off x="7161213" y="2438400"/>
            <a:ext cx="869950" cy="0"/>
          </a:xfrm>
          <a:prstGeom prst="straightConnector1">
            <a:avLst/>
          </a:prstGeom>
          <a:noFill/>
          <a:ln w="1905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28"/>
          <p:cNvCxnSpPr>
            <a:cxnSpLocks noChangeAspect="1" noChangeShapeType="1"/>
            <a:stCxn id="39" idx="6"/>
            <a:endCxn id="45" idx="3"/>
          </p:cNvCxnSpPr>
          <p:nvPr/>
        </p:nvCxnSpPr>
        <p:spPr bwMode="auto">
          <a:xfrm flipV="1">
            <a:off x="6430963" y="2578100"/>
            <a:ext cx="1660525" cy="592138"/>
          </a:xfrm>
          <a:prstGeom prst="straightConnector1">
            <a:avLst/>
          </a:prstGeom>
          <a:noFill/>
          <a:ln w="1905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29"/>
          <p:cNvCxnSpPr>
            <a:cxnSpLocks noChangeAspect="1" noChangeShapeType="1"/>
            <a:stCxn id="45" idx="1"/>
            <a:endCxn id="38" idx="6"/>
          </p:cNvCxnSpPr>
          <p:nvPr/>
        </p:nvCxnSpPr>
        <p:spPr bwMode="auto">
          <a:xfrm flipH="1" flipV="1">
            <a:off x="6430963" y="1706563"/>
            <a:ext cx="1660525" cy="592137"/>
          </a:xfrm>
          <a:prstGeom prst="straightConnector1">
            <a:avLst/>
          </a:prstGeom>
          <a:noFill/>
          <a:ln w="1905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Oval 32"/>
          <p:cNvSpPr>
            <a:spLocks noChangeAspect="1" noChangeArrowheads="1"/>
          </p:cNvSpPr>
          <p:nvPr/>
        </p:nvSpPr>
        <p:spPr bwMode="auto">
          <a:xfrm>
            <a:off x="6786563" y="4837113"/>
            <a:ext cx="366712" cy="366712"/>
          </a:xfrm>
          <a:prstGeom prst="ellipse">
            <a:avLst/>
          </a:prstGeom>
          <a:solidFill>
            <a:srgbClr val="CFDBFD"/>
          </a:solidFill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0" name="Oval 33"/>
          <p:cNvSpPr>
            <a:spLocks noChangeAspect="1" noChangeArrowheads="1"/>
          </p:cNvSpPr>
          <p:nvPr/>
        </p:nvSpPr>
        <p:spPr bwMode="auto">
          <a:xfrm>
            <a:off x="5322888" y="4837113"/>
            <a:ext cx="366712" cy="366712"/>
          </a:xfrm>
          <a:prstGeom prst="ellipse">
            <a:avLst/>
          </a:prstGeom>
          <a:solidFill>
            <a:srgbClr val="CFDBFD"/>
          </a:solidFill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1" name="Oval 34"/>
          <p:cNvSpPr>
            <a:spLocks noChangeAspect="1" noChangeArrowheads="1"/>
          </p:cNvSpPr>
          <p:nvPr/>
        </p:nvSpPr>
        <p:spPr bwMode="auto">
          <a:xfrm>
            <a:off x="6054725" y="4105275"/>
            <a:ext cx="366713" cy="366713"/>
          </a:xfrm>
          <a:prstGeom prst="ellipse">
            <a:avLst/>
          </a:prstGeom>
          <a:solidFill>
            <a:srgbClr val="CFDBFD"/>
          </a:solidFill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2" name="Oval 35"/>
          <p:cNvSpPr>
            <a:spLocks noChangeAspect="1" noChangeArrowheads="1"/>
          </p:cNvSpPr>
          <p:nvPr/>
        </p:nvSpPr>
        <p:spPr bwMode="auto">
          <a:xfrm>
            <a:off x="6054725" y="5568950"/>
            <a:ext cx="366713" cy="366713"/>
          </a:xfrm>
          <a:prstGeom prst="ellipse">
            <a:avLst/>
          </a:prstGeom>
          <a:solidFill>
            <a:srgbClr val="CFDBFD"/>
          </a:solidFill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53" name="AutoShape 36"/>
          <p:cNvCxnSpPr>
            <a:cxnSpLocks noChangeAspect="1" noChangeShapeType="1"/>
            <a:stCxn id="51" idx="3"/>
            <a:endCxn id="50" idx="7"/>
          </p:cNvCxnSpPr>
          <p:nvPr/>
        </p:nvCxnSpPr>
        <p:spPr bwMode="auto">
          <a:xfrm flipH="1">
            <a:off x="5634038" y="4424363"/>
            <a:ext cx="474662" cy="458787"/>
          </a:xfrm>
          <a:prstGeom prst="straightConnector1">
            <a:avLst/>
          </a:prstGeom>
          <a:noFill/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37"/>
          <p:cNvCxnSpPr>
            <a:cxnSpLocks noChangeAspect="1" noChangeShapeType="1"/>
            <a:stCxn id="52" idx="1"/>
            <a:endCxn id="50" idx="5"/>
          </p:cNvCxnSpPr>
          <p:nvPr/>
        </p:nvCxnSpPr>
        <p:spPr bwMode="auto">
          <a:xfrm flipH="1" flipV="1">
            <a:off x="5634038" y="5156200"/>
            <a:ext cx="474662" cy="458788"/>
          </a:xfrm>
          <a:prstGeom prst="straightConnector1">
            <a:avLst/>
          </a:prstGeom>
          <a:noFill/>
          <a:ln w="1905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38"/>
          <p:cNvCxnSpPr>
            <a:cxnSpLocks noChangeAspect="1" noChangeShapeType="1"/>
            <a:stCxn id="52" idx="7"/>
            <a:endCxn id="49" idx="3"/>
          </p:cNvCxnSpPr>
          <p:nvPr/>
        </p:nvCxnSpPr>
        <p:spPr bwMode="auto">
          <a:xfrm flipV="1">
            <a:off x="6365875" y="5156200"/>
            <a:ext cx="474663" cy="458788"/>
          </a:xfrm>
          <a:prstGeom prst="straightConnector1">
            <a:avLst/>
          </a:prstGeom>
          <a:noFill/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39"/>
          <p:cNvCxnSpPr>
            <a:cxnSpLocks noChangeAspect="1" noChangeShapeType="1"/>
            <a:stCxn id="51" idx="5"/>
            <a:endCxn id="49" idx="1"/>
          </p:cNvCxnSpPr>
          <p:nvPr/>
        </p:nvCxnSpPr>
        <p:spPr bwMode="auto">
          <a:xfrm>
            <a:off x="6365875" y="4424363"/>
            <a:ext cx="474663" cy="458787"/>
          </a:xfrm>
          <a:prstGeom prst="straightConnector1">
            <a:avLst/>
          </a:prstGeom>
          <a:noFill/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40"/>
          <p:cNvCxnSpPr>
            <a:cxnSpLocks noChangeAspect="1" noChangeShapeType="1"/>
            <a:stCxn id="51" idx="4"/>
            <a:endCxn id="52" idx="0"/>
          </p:cNvCxnSpPr>
          <p:nvPr/>
        </p:nvCxnSpPr>
        <p:spPr bwMode="auto">
          <a:xfrm>
            <a:off x="6235700" y="4478338"/>
            <a:ext cx="0" cy="1082675"/>
          </a:xfrm>
          <a:prstGeom prst="straightConnector1">
            <a:avLst/>
          </a:prstGeom>
          <a:noFill/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Oval 41"/>
          <p:cNvSpPr>
            <a:spLocks noChangeAspect="1" noChangeArrowheads="1"/>
          </p:cNvSpPr>
          <p:nvPr/>
        </p:nvSpPr>
        <p:spPr bwMode="auto">
          <a:xfrm>
            <a:off x="8037513" y="4837113"/>
            <a:ext cx="366712" cy="366712"/>
          </a:xfrm>
          <a:prstGeom prst="ellipse">
            <a:avLst/>
          </a:prstGeom>
          <a:solidFill>
            <a:srgbClr val="CFDBFD"/>
          </a:solidFill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59" name="AutoShape 42"/>
          <p:cNvCxnSpPr>
            <a:cxnSpLocks noChangeAspect="1" noChangeShapeType="1"/>
            <a:stCxn id="49" idx="6"/>
            <a:endCxn id="58" idx="2"/>
          </p:cNvCxnSpPr>
          <p:nvPr/>
        </p:nvCxnSpPr>
        <p:spPr bwMode="auto">
          <a:xfrm>
            <a:off x="7159625" y="5019675"/>
            <a:ext cx="869950" cy="0"/>
          </a:xfrm>
          <a:prstGeom prst="straightConnector1">
            <a:avLst/>
          </a:prstGeom>
          <a:noFill/>
          <a:ln w="1905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43"/>
          <p:cNvCxnSpPr>
            <a:cxnSpLocks noChangeAspect="1" noChangeShapeType="1"/>
            <a:stCxn id="52" idx="6"/>
            <a:endCxn id="58" idx="3"/>
          </p:cNvCxnSpPr>
          <p:nvPr/>
        </p:nvCxnSpPr>
        <p:spPr bwMode="auto">
          <a:xfrm flipV="1">
            <a:off x="6429375" y="5159375"/>
            <a:ext cx="1660525" cy="592138"/>
          </a:xfrm>
          <a:prstGeom prst="straightConnector1">
            <a:avLst/>
          </a:prstGeom>
          <a:noFill/>
          <a:ln w="1905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44"/>
          <p:cNvCxnSpPr>
            <a:cxnSpLocks noChangeAspect="1" noChangeShapeType="1"/>
            <a:stCxn id="58" idx="1"/>
            <a:endCxn id="51" idx="6"/>
          </p:cNvCxnSpPr>
          <p:nvPr/>
        </p:nvCxnSpPr>
        <p:spPr bwMode="auto">
          <a:xfrm flipH="1" flipV="1">
            <a:off x="6429375" y="4287838"/>
            <a:ext cx="1660525" cy="592137"/>
          </a:xfrm>
          <a:prstGeom prst="straightConnector1">
            <a:avLst/>
          </a:prstGeom>
          <a:noFill/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0788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Connectivity</a:t>
            </a:r>
          </a:p>
        </p:txBody>
      </p:sp>
      <p:sp>
        <p:nvSpPr>
          <p:cNvPr id="218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98439" y="1649603"/>
            <a:ext cx="4992470" cy="2605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graph is connected if there is a path between every pair of vertices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connected component of a graph G is a maximal connected subgraph of G</a:t>
            </a:r>
          </a:p>
        </p:txBody>
      </p:sp>
      <p:grpSp>
        <p:nvGrpSpPr>
          <p:cNvPr id="30" name="Group 34"/>
          <p:cNvGrpSpPr>
            <a:grpSpLocks noChangeAspect="1"/>
          </p:cNvGrpSpPr>
          <p:nvPr/>
        </p:nvGrpSpPr>
        <p:grpSpPr bwMode="auto">
          <a:xfrm>
            <a:off x="5299075" y="1503553"/>
            <a:ext cx="3081338" cy="1830388"/>
            <a:chOff x="2855" y="994"/>
            <a:chExt cx="2425" cy="1440"/>
          </a:xfrm>
        </p:grpSpPr>
        <p:sp>
          <p:nvSpPr>
            <p:cNvPr id="31" name="Oval 6"/>
            <p:cNvSpPr>
              <a:spLocks noChangeAspect="1" noChangeArrowheads="1"/>
            </p:cNvSpPr>
            <p:nvPr/>
          </p:nvSpPr>
          <p:spPr bwMode="auto">
            <a:xfrm rot="21600000">
              <a:off x="4007" y="1570"/>
              <a:ext cx="288" cy="288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2" name="Oval 7"/>
            <p:cNvSpPr>
              <a:spLocks noChangeAspect="1" noChangeArrowheads="1"/>
            </p:cNvSpPr>
            <p:nvPr/>
          </p:nvSpPr>
          <p:spPr bwMode="auto">
            <a:xfrm rot="21600000">
              <a:off x="2855" y="1570"/>
              <a:ext cx="288" cy="288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3" name="Oval 8"/>
            <p:cNvSpPr>
              <a:spLocks noChangeAspect="1" noChangeArrowheads="1"/>
            </p:cNvSpPr>
            <p:nvPr/>
          </p:nvSpPr>
          <p:spPr bwMode="auto">
            <a:xfrm rot="21600000">
              <a:off x="3431" y="994"/>
              <a:ext cx="288" cy="288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4" name="Oval 9"/>
            <p:cNvSpPr>
              <a:spLocks noChangeAspect="1" noChangeArrowheads="1"/>
            </p:cNvSpPr>
            <p:nvPr/>
          </p:nvSpPr>
          <p:spPr bwMode="auto">
            <a:xfrm rot="21600000">
              <a:off x="3431" y="2146"/>
              <a:ext cx="288" cy="288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cxnSp>
          <p:nvCxnSpPr>
            <p:cNvPr id="35" name="AutoShape 11"/>
            <p:cNvCxnSpPr>
              <a:cxnSpLocks noChangeAspect="1" noChangeShapeType="1"/>
              <a:stCxn id="33" idx="3"/>
              <a:endCxn id="32" idx="7"/>
            </p:cNvCxnSpPr>
            <p:nvPr/>
          </p:nvCxnSpPr>
          <p:spPr bwMode="auto">
            <a:xfrm flipH="1">
              <a:off x="3100" y="1245"/>
              <a:ext cx="373" cy="361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2"/>
            <p:cNvCxnSpPr>
              <a:cxnSpLocks noChangeAspect="1" noChangeShapeType="1"/>
              <a:stCxn id="34" idx="1"/>
              <a:endCxn id="32" idx="5"/>
            </p:cNvCxnSpPr>
            <p:nvPr/>
          </p:nvCxnSpPr>
          <p:spPr bwMode="auto">
            <a:xfrm flipH="1" flipV="1">
              <a:off x="3100" y="1821"/>
              <a:ext cx="373" cy="361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3"/>
            <p:cNvCxnSpPr>
              <a:cxnSpLocks noChangeAspect="1" noChangeShapeType="1"/>
              <a:stCxn id="34" idx="7"/>
              <a:endCxn id="31" idx="3"/>
            </p:cNvCxnSpPr>
            <p:nvPr/>
          </p:nvCxnSpPr>
          <p:spPr bwMode="auto">
            <a:xfrm flipV="1">
              <a:off x="3676" y="1821"/>
              <a:ext cx="373" cy="361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4"/>
            <p:cNvCxnSpPr>
              <a:cxnSpLocks noChangeAspect="1" noChangeShapeType="1"/>
              <a:stCxn id="33" idx="5"/>
              <a:endCxn id="31" idx="1"/>
            </p:cNvCxnSpPr>
            <p:nvPr/>
          </p:nvCxnSpPr>
          <p:spPr bwMode="auto">
            <a:xfrm>
              <a:off x="3676" y="1245"/>
              <a:ext cx="373" cy="361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5"/>
            <p:cNvCxnSpPr>
              <a:cxnSpLocks noChangeAspect="1" noChangeShapeType="1"/>
              <a:stCxn id="33" idx="4"/>
              <a:endCxn id="34" idx="0"/>
            </p:cNvCxnSpPr>
            <p:nvPr/>
          </p:nvCxnSpPr>
          <p:spPr bwMode="auto">
            <a:xfrm>
              <a:off x="3574" y="1287"/>
              <a:ext cx="0" cy="852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Oval 32"/>
            <p:cNvSpPr>
              <a:spLocks noChangeAspect="1" noChangeArrowheads="1"/>
            </p:cNvSpPr>
            <p:nvPr/>
          </p:nvSpPr>
          <p:spPr bwMode="auto">
            <a:xfrm rot="21600000">
              <a:off x="4992" y="1570"/>
              <a:ext cx="288" cy="288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cxnSp>
          <p:nvCxnSpPr>
            <p:cNvPr id="41" name="AutoShape 33"/>
            <p:cNvCxnSpPr>
              <a:cxnSpLocks noChangeAspect="1" noChangeShapeType="1"/>
              <a:stCxn id="31" idx="6"/>
              <a:endCxn id="40" idx="2"/>
            </p:cNvCxnSpPr>
            <p:nvPr/>
          </p:nvCxnSpPr>
          <p:spPr bwMode="auto">
            <a:xfrm>
              <a:off x="4300" y="1713"/>
              <a:ext cx="685" cy="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5410200" y="3332353"/>
            <a:ext cx="285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000" i="0" smtClean="0">
                <a:solidFill>
                  <a:srgbClr val="40458C"/>
                </a:solidFill>
                <a:latin typeface="Tahoma" panose="020B0604030504040204" pitchFamily="34" charset="0"/>
              </a:rPr>
              <a:t>Connected graph</a:t>
            </a:r>
          </a:p>
        </p:txBody>
      </p:sp>
      <p:grpSp>
        <p:nvGrpSpPr>
          <p:cNvPr id="43" name="Group 49"/>
          <p:cNvGrpSpPr>
            <a:grpSpLocks/>
          </p:cNvGrpSpPr>
          <p:nvPr/>
        </p:nvGrpSpPr>
        <p:grpSpPr bwMode="auto">
          <a:xfrm>
            <a:off x="5299075" y="3935603"/>
            <a:ext cx="3081338" cy="1830388"/>
            <a:chOff x="3353" y="2543"/>
            <a:chExt cx="1941" cy="1153"/>
          </a:xfrm>
        </p:grpSpPr>
        <p:sp>
          <p:nvSpPr>
            <p:cNvPr id="44" name="Oval 37"/>
            <p:cNvSpPr>
              <a:spLocks noChangeAspect="1" noChangeArrowheads="1"/>
            </p:cNvSpPr>
            <p:nvPr/>
          </p:nvSpPr>
          <p:spPr bwMode="auto">
            <a:xfrm rot="21600000">
              <a:off x="4275" y="3004"/>
              <a:ext cx="231" cy="231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45" name="Oval 38"/>
            <p:cNvSpPr>
              <a:spLocks noChangeAspect="1" noChangeArrowheads="1"/>
            </p:cNvSpPr>
            <p:nvPr/>
          </p:nvSpPr>
          <p:spPr bwMode="auto">
            <a:xfrm rot="21600000">
              <a:off x="3353" y="3004"/>
              <a:ext cx="231" cy="231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46" name="Oval 39"/>
            <p:cNvSpPr>
              <a:spLocks noChangeAspect="1" noChangeArrowheads="1"/>
            </p:cNvSpPr>
            <p:nvPr/>
          </p:nvSpPr>
          <p:spPr bwMode="auto">
            <a:xfrm rot="21600000">
              <a:off x="3814" y="2543"/>
              <a:ext cx="231" cy="231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47" name="Oval 40"/>
            <p:cNvSpPr>
              <a:spLocks noChangeAspect="1" noChangeArrowheads="1"/>
            </p:cNvSpPr>
            <p:nvPr/>
          </p:nvSpPr>
          <p:spPr bwMode="auto">
            <a:xfrm rot="21600000">
              <a:off x="3814" y="3465"/>
              <a:ext cx="231" cy="231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cxnSp>
          <p:nvCxnSpPr>
            <p:cNvPr id="48" name="AutoShape 41"/>
            <p:cNvCxnSpPr>
              <a:cxnSpLocks noChangeAspect="1" noChangeShapeType="1"/>
              <a:stCxn id="46" idx="3"/>
              <a:endCxn id="45" idx="7"/>
            </p:cNvCxnSpPr>
            <p:nvPr/>
          </p:nvCxnSpPr>
          <p:spPr bwMode="auto">
            <a:xfrm flipH="1">
              <a:off x="3549" y="2744"/>
              <a:ext cx="299" cy="289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42"/>
            <p:cNvCxnSpPr>
              <a:cxnSpLocks noChangeAspect="1" noChangeShapeType="1"/>
              <a:stCxn id="47" idx="1"/>
              <a:endCxn id="45" idx="5"/>
            </p:cNvCxnSpPr>
            <p:nvPr/>
          </p:nvCxnSpPr>
          <p:spPr bwMode="auto">
            <a:xfrm flipH="1" flipV="1">
              <a:off x="3549" y="3205"/>
              <a:ext cx="299" cy="289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45"/>
            <p:cNvCxnSpPr>
              <a:cxnSpLocks noChangeAspect="1" noChangeShapeType="1"/>
              <a:stCxn id="46" idx="4"/>
              <a:endCxn id="47" idx="0"/>
            </p:cNvCxnSpPr>
            <p:nvPr/>
          </p:nvCxnSpPr>
          <p:spPr bwMode="auto">
            <a:xfrm>
              <a:off x="3928" y="2778"/>
              <a:ext cx="0" cy="682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Oval 46"/>
            <p:cNvSpPr>
              <a:spLocks noChangeAspect="1" noChangeArrowheads="1"/>
            </p:cNvSpPr>
            <p:nvPr/>
          </p:nvSpPr>
          <p:spPr bwMode="auto">
            <a:xfrm rot="21600000">
              <a:off x="5063" y="3004"/>
              <a:ext cx="231" cy="231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cxnSp>
          <p:nvCxnSpPr>
            <p:cNvPr id="52" name="AutoShape 47"/>
            <p:cNvCxnSpPr>
              <a:cxnSpLocks noChangeAspect="1" noChangeShapeType="1"/>
              <a:stCxn id="44" idx="6"/>
              <a:endCxn id="51" idx="2"/>
            </p:cNvCxnSpPr>
            <p:nvPr/>
          </p:nvCxnSpPr>
          <p:spPr bwMode="auto">
            <a:xfrm>
              <a:off x="4510" y="3119"/>
              <a:ext cx="548" cy="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5016500" y="5765991"/>
            <a:ext cx="3644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000" i="0" smtClean="0">
                <a:solidFill>
                  <a:srgbClr val="40458C"/>
                </a:solidFill>
                <a:latin typeface="Tahoma" panose="020B0604030504040204" pitchFamily="34" charset="0"/>
              </a:rPr>
              <a:t>Non connected graph with two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375568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 and Forests</a:t>
            </a:r>
          </a:p>
        </p:txBody>
      </p:sp>
      <p:sp>
        <p:nvSpPr>
          <p:cNvPr id="220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5303838" cy="44958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 forest is an undirected graph without cycles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(free) tree is an undirected graph T such that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 is connected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 has no cycles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/>
              <a:t>This definition of tree is different from the one of a rooted tree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connected components of a forest are trees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63930" y="4314825"/>
            <a:ext cx="2857500" cy="1568450"/>
            <a:chOff x="5830462" y="1800225"/>
            <a:chExt cx="2857500" cy="1568450"/>
          </a:xfrm>
        </p:grpSpPr>
        <p:sp>
          <p:nvSpPr>
            <p:cNvPr id="35" name="Text Box 4"/>
            <p:cNvSpPr txBox="1">
              <a:spLocks noChangeArrowheads="1"/>
            </p:cNvSpPr>
            <p:nvPr/>
          </p:nvSpPr>
          <p:spPr bwMode="auto">
            <a:xfrm>
              <a:off x="5830462" y="2971800"/>
              <a:ext cx="28575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000" i="0" smtClean="0">
                  <a:solidFill>
                    <a:srgbClr val="40458C"/>
                  </a:solidFill>
                  <a:latin typeface="Tahoma" panose="020B0604030504040204" pitchFamily="34" charset="0"/>
                </a:rPr>
                <a:t>Tree</a:t>
              </a:r>
            </a:p>
          </p:txBody>
        </p:sp>
        <p:sp>
          <p:nvSpPr>
            <p:cNvPr id="37" name="Oval 6"/>
            <p:cNvSpPr>
              <a:spLocks noChangeAspect="1" noChangeArrowheads="1"/>
            </p:cNvSpPr>
            <p:nvPr/>
          </p:nvSpPr>
          <p:spPr bwMode="auto">
            <a:xfrm>
              <a:off x="7970412" y="1804988"/>
              <a:ext cx="366713" cy="36671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8" name="Oval 7"/>
            <p:cNvSpPr>
              <a:spLocks noChangeAspect="1" noChangeArrowheads="1"/>
            </p:cNvSpPr>
            <p:nvPr/>
          </p:nvSpPr>
          <p:spPr bwMode="auto">
            <a:xfrm>
              <a:off x="7060775" y="1806575"/>
              <a:ext cx="366712" cy="366713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9" name="Oval 8"/>
            <p:cNvSpPr>
              <a:spLocks noChangeAspect="1" noChangeArrowheads="1"/>
            </p:cNvSpPr>
            <p:nvPr/>
          </p:nvSpPr>
          <p:spPr bwMode="auto">
            <a:xfrm>
              <a:off x="6181300" y="1800225"/>
              <a:ext cx="366712" cy="366713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40" name="Oval 9"/>
            <p:cNvSpPr>
              <a:spLocks noChangeAspect="1" noChangeArrowheads="1"/>
            </p:cNvSpPr>
            <p:nvPr/>
          </p:nvSpPr>
          <p:spPr bwMode="auto">
            <a:xfrm>
              <a:off x="7065537" y="2536825"/>
              <a:ext cx="366713" cy="366713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cxnSp>
          <p:nvCxnSpPr>
            <p:cNvPr id="41" name="AutoShape 10"/>
            <p:cNvCxnSpPr>
              <a:cxnSpLocks noChangeAspect="1" noChangeShapeType="1"/>
              <a:stCxn id="39" idx="6"/>
              <a:endCxn id="38" idx="2"/>
            </p:cNvCxnSpPr>
            <p:nvPr/>
          </p:nvCxnSpPr>
          <p:spPr bwMode="auto">
            <a:xfrm>
              <a:off x="6555950" y="1982788"/>
              <a:ext cx="493712" cy="635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"/>
            <p:cNvCxnSpPr>
              <a:cxnSpLocks noChangeAspect="1" noChangeShapeType="1"/>
              <a:stCxn id="40" idx="0"/>
              <a:endCxn id="38" idx="4"/>
            </p:cNvCxnSpPr>
            <p:nvPr/>
          </p:nvCxnSpPr>
          <p:spPr bwMode="auto">
            <a:xfrm flipH="1" flipV="1">
              <a:off x="7243337" y="2181225"/>
              <a:ext cx="4763" cy="344488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Oval 15"/>
            <p:cNvSpPr>
              <a:spLocks noChangeAspect="1" noChangeArrowheads="1"/>
            </p:cNvSpPr>
            <p:nvPr/>
          </p:nvSpPr>
          <p:spPr bwMode="auto">
            <a:xfrm>
              <a:off x="7970412" y="2535238"/>
              <a:ext cx="366713" cy="366712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cxnSp>
          <p:nvCxnSpPr>
            <p:cNvPr id="44" name="AutoShape 16"/>
            <p:cNvCxnSpPr>
              <a:cxnSpLocks noChangeAspect="1" noChangeShapeType="1"/>
              <a:stCxn id="37" idx="2"/>
              <a:endCxn id="38" idx="6"/>
            </p:cNvCxnSpPr>
            <p:nvPr/>
          </p:nvCxnSpPr>
          <p:spPr bwMode="auto">
            <a:xfrm flipH="1">
              <a:off x="7435425" y="1987550"/>
              <a:ext cx="523875" cy="1588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7"/>
            <p:cNvCxnSpPr>
              <a:cxnSpLocks noChangeAspect="1" noChangeShapeType="1"/>
              <a:stCxn id="40" idx="6"/>
              <a:endCxn id="43" idx="2"/>
            </p:cNvCxnSpPr>
            <p:nvPr/>
          </p:nvCxnSpPr>
          <p:spPr bwMode="auto">
            <a:xfrm flipV="1">
              <a:off x="7440187" y="2717800"/>
              <a:ext cx="519113" cy="1588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5447330" y="2014668"/>
            <a:ext cx="3657600" cy="1727200"/>
            <a:chOff x="5430412" y="4222750"/>
            <a:chExt cx="3657600" cy="1727200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5443112" y="5553075"/>
              <a:ext cx="36449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000" i="0" smtClean="0">
                  <a:solidFill>
                    <a:srgbClr val="40458C"/>
                  </a:solidFill>
                  <a:latin typeface="Tahoma" panose="020B0604030504040204" pitchFamily="34" charset="0"/>
                </a:rPr>
                <a:t>Forest</a:t>
              </a:r>
            </a:p>
          </p:txBody>
        </p:sp>
        <p:grpSp>
          <p:nvGrpSpPr>
            <p:cNvPr id="46" name="Group 51"/>
            <p:cNvGrpSpPr>
              <a:grpSpLocks/>
            </p:cNvGrpSpPr>
            <p:nvPr/>
          </p:nvGrpSpPr>
          <p:grpSpPr bwMode="auto">
            <a:xfrm>
              <a:off x="5430412" y="4222750"/>
              <a:ext cx="3657600" cy="1098550"/>
              <a:chOff x="3168" y="2752"/>
              <a:chExt cx="2304" cy="692"/>
            </a:xfrm>
          </p:grpSpPr>
          <p:sp>
            <p:nvSpPr>
              <p:cNvPr id="47" name="Oval 34"/>
              <p:cNvSpPr>
                <a:spLocks noChangeAspect="1" noChangeArrowheads="1"/>
              </p:cNvSpPr>
              <p:nvPr/>
            </p:nvSpPr>
            <p:spPr bwMode="auto">
              <a:xfrm rot="21600000">
                <a:off x="3168" y="2982"/>
                <a:ext cx="231" cy="231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grpSp>
            <p:nvGrpSpPr>
              <p:cNvPr id="48" name="Group 50"/>
              <p:cNvGrpSpPr>
                <a:grpSpLocks/>
              </p:cNvGrpSpPr>
              <p:nvPr/>
            </p:nvGrpSpPr>
            <p:grpSpPr bwMode="auto">
              <a:xfrm>
                <a:off x="3691" y="2752"/>
                <a:ext cx="685" cy="692"/>
                <a:chOff x="3722" y="2755"/>
                <a:chExt cx="685" cy="692"/>
              </a:xfrm>
            </p:grpSpPr>
            <p:sp>
              <p:nvSpPr>
                <p:cNvPr id="57" name="Oval 32"/>
                <p:cNvSpPr>
                  <a:spLocks noChangeAspect="1" noChangeArrowheads="1"/>
                </p:cNvSpPr>
                <p:nvPr/>
              </p:nvSpPr>
              <p:spPr bwMode="auto">
                <a:xfrm rot="21600000">
                  <a:off x="4176" y="2755"/>
                  <a:ext cx="231" cy="231"/>
                </a:xfrm>
                <a:prstGeom prst="ellipse">
                  <a:avLst/>
                </a:prstGeom>
                <a:solidFill>
                  <a:srgbClr val="ECD882"/>
                </a:solidFill>
                <a:ln w="19050">
                  <a:solidFill>
                    <a:srgbClr val="40458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8" name="Oval 33"/>
                <p:cNvSpPr>
                  <a:spLocks noChangeAspect="1" noChangeArrowheads="1"/>
                </p:cNvSpPr>
                <p:nvPr/>
              </p:nvSpPr>
              <p:spPr bwMode="auto">
                <a:xfrm rot="21600000">
                  <a:off x="3722" y="2756"/>
                  <a:ext cx="231" cy="231"/>
                </a:xfrm>
                <a:prstGeom prst="ellipse">
                  <a:avLst/>
                </a:prstGeom>
                <a:solidFill>
                  <a:srgbClr val="ECD882"/>
                </a:solidFill>
                <a:ln w="19050">
                  <a:solidFill>
                    <a:srgbClr val="40458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9" name="Oval 35"/>
                <p:cNvSpPr>
                  <a:spLocks noChangeAspect="1" noChangeArrowheads="1"/>
                </p:cNvSpPr>
                <p:nvPr/>
              </p:nvSpPr>
              <p:spPr bwMode="auto">
                <a:xfrm rot="21600000">
                  <a:off x="3725" y="3216"/>
                  <a:ext cx="231" cy="231"/>
                </a:xfrm>
                <a:prstGeom prst="ellipse">
                  <a:avLst/>
                </a:prstGeom>
                <a:solidFill>
                  <a:srgbClr val="ECD882"/>
                </a:solidFill>
                <a:ln w="19050">
                  <a:solidFill>
                    <a:srgbClr val="40458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60" name="AutoShape 37"/>
                <p:cNvCxnSpPr>
                  <a:cxnSpLocks noChangeAspect="1" noChangeShapeType="1"/>
                  <a:stCxn id="59" idx="0"/>
                  <a:endCxn id="58" idx="4"/>
                </p:cNvCxnSpPr>
                <p:nvPr/>
              </p:nvCxnSpPr>
              <p:spPr bwMode="auto">
                <a:xfrm flipH="1" flipV="1">
                  <a:off x="3837" y="2992"/>
                  <a:ext cx="3" cy="217"/>
                </a:xfrm>
                <a:prstGeom prst="straightConnector1">
                  <a:avLst/>
                </a:prstGeom>
                <a:noFill/>
                <a:ln w="19050">
                  <a:solidFill>
                    <a:srgbClr val="40458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61" name="Oval 38"/>
                <p:cNvSpPr>
                  <a:spLocks noChangeAspect="1" noChangeArrowheads="1"/>
                </p:cNvSpPr>
                <p:nvPr/>
              </p:nvSpPr>
              <p:spPr bwMode="auto">
                <a:xfrm rot="21600000">
                  <a:off x="4176" y="3215"/>
                  <a:ext cx="231" cy="231"/>
                </a:xfrm>
                <a:prstGeom prst="ellipse">
                  <a:avLst/>
                </a:prstGeom>
                <a:solidFill>
                  <a:srgbClr val="ECD882"/>
                </a:solidFill>
                <a:ln w="19050">
                  <a:solidFill>
                    <a:srgbClr val="40458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62" name="AutoShape 39"/>
                <p:cNvCxnSpPr>
                  <a:cxnSpLocks noChangeAspect="1" noChangeShapeType="1"/>
                  <a:stCxn id="57" idx="2"/>
                  <a:endCxn id="58" idx="6"/>
                </p:cNvCxnSpPr>
                <p:nvPr/>
              </p:nvCxnSpPr>
              <p:spPr bwMode="auto">
                <a:xfrm flipH="1">
                  <a:off x="3958" y="2870"/>
                  <a:ext cx="211" cy="1"/>
                </a:xfrm>
                <a:prstGeom prst="straightConnector1">
                  <a:avLst/>
                </a:prstGeom>
                <a:noFill/>
                <a:ln w="19050">
                  <a:solidFill>
                    <a:srgbClr val="40458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" name="AutoShape 40"/>
                <p:cNvCxnSpPr>
                  <a:cxnSpLocks noChangeAspect="1" noChangeShapeType="1"/>
                  <a:stCxn id="59" idx="6"/>
                  <a:endCxn id="61" idx="2"/>
                </p:cNvCxnSpPr>
                <p:nvPr/>
              </p:nvCxnSpPr>
              <p:spPr bwMode="auto">
                <a:xfrm flipV="1">
                  <a:off x="3961" y="3330"/>
                  <a:ext cx="208" cy="1"/>
                </a:xfrm>
                <a:prstGeom prst="straightConnector1">
                  <a:avLst/>
                </a:prstGeom>
                <a:noFill/>
                <a:ln w="19050">
                  <a:solidFill>
                    <a:srgbClr val="40458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9" name="Group 49"/>
              <p:cNvGrpSpPr>
                <a:grpSpLocks/>
              </p:cNvGrpSpPr>
              <p:nvPr/>
            </p:nvGrpSpPr>
            <p:grpSpPr bwMode="auto">
              <a:xfrm flipH="1">
                <a:off x="4668" y="2752"/>
                <a:ext cx="804" cy="692"/>
                <a:chOff x="4668" y="2755"/>
                <a:chExt cx="804" cy="692"/>
              </a:xfrm>
            </p:grpSpPr>
            <p:sp>
              <p:nvSpPr>
                <p:cNvPr id="50" name="Oval 41"/>
                <p:cNvSpPr>
                  <a:spLocks noChangeAspect="1" noChangeArrowheads="1"/>
                </p:cNvSpPr>
                <p:nvPr/>
              </p:nvSpPr>
              <p:spPr bwMode="auto">
                <a:xfrm rot="21600000">
                  <a:off x="5241" y="2755"/>
                  <a:ext cx="231" cy="231"/>
                </a:xfrm>
                <a:prstGeom prst="ellipse">
                  <a:avLst/>
                </a:prstGeom>
                <a:solidFill>
                  <a:srgbClr val="ECD882"/>
                </a:solidFill>
                <a:ln w="19050">
                  <a:solidFill>
                    <a:srgbClr val="40458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" name="Oval 42"/>
                <p:cNvSpPr>
                  <a:spLocks noChangeAspect="1" noChangeArrowheads="1"/>
                </p:cNvSpPr>
                <p:nvPr/>
              </p:nvSpPr>
              <p:spPr bwMode="auto">
                <a:xfrm rot="21600000">
                  <a:off x="4668" y="2756"/>
                  <a:ext cx="231" cy="231"/>
                </a:xfrm>
                <a:prstGeom prst="ellipse">
                  <a:avLst/>
                </a:prstGeom>
                <a:solidFill>
                  <a:srgbClr val="ECD882"/>
                </a:solidFill>
                <a:ln w="19050">
                  <a:solidFill>
                    <a:srgbClr val="40458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2" name="Oval 43"/>
                <p:cNvSpPr>
                  <a:spLocks noChangeAspect="1" noChangeArrowheads="1"/>
                </p:cNvSpPr>
                <p:nvPr/>
              </p:nvSpPr>
              <p:spPr bwMode="auto">
                <a:xfrm rot="21600000">
                  <a:off x="4671" y="3216"/>
                  <a:ext cx="231" cy="231"/>
                </a:xfrm>
                <a:prstGeom prst="ellipse">
                  <a:avLst/>
                </a:prstGeom>
                <a:solidFill>
                  <a:srgbClr val="ECD882"/>
                </a:solidFill>
                <a:ln w="19050">
                  <a:solidFill>
                    <a:srgbClr val="40458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3" name="Oval 44"/>
                <p:cNvSpPr>
                  <a:spLocks noChangeAspect="1" noChangeArrowheads="1"/>
                </p:cNvSpPr>
                <p:nvPr/>
              </p:nvSpPr>
              <p:spPr bwMode="auto">
                <a:xfrm rot="21600000">
                  <a:off x="4956" y="3024"/>
                  <a:ext cx="231" cy="231"/>
                </a:xfrm>
                <a:prstGeom prst="ellipse">
                  <a:avLst/>
                </a:prstGeom>
                <a:solidFill>
                  <a:srgbClr val="ECD882"/>
                </a:solidFill>
                <a:ln w="19050">
                  <a:solidFill>
                    <a:srgbClr val="40458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54" name="AutoShape 46"/>
                <p:cNvCxnSpPr>
                  <a:cxnSpLocks noChangeAspect="1" noChangeShapeType="1"/>
                  <a:stCxn id="53" idx="1"/>
                  <a:endCxn id="51" idx="5"/>
                </p:cNvCxnSpPr>
                <p:nvPr/>
              </p:nvCxnSpPr>
              <p:spPr bwMode="auto">
                <a:xfrm flipH="1" flipV="1">
                  <a:off x="4865" y="2959"/>
                  <a:ext cx="124" cy="92"/>
                </a:xfrm>
                <a:prstGeom prst="straightConnector1">
                  <a:avLst/>
                </a:prstGeom>
                <a:noFill/>
                <a:ln w="19050">
                  <a:solidFill>
                    <a:srgbClr val="40458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5" name="AutoShape 47"/>
                <p:cNvCxnSpPr>
                  <a:cxnSpLocks noChangeAspect="1" noChangeShapeType="1"/>
                  <a:stCxn id="52" idx="0"/>
                  <a:endCxn id="51" idx="4"/>
                </p:cNvCxnSpPr>
                <p:nvPr/>
              </p:nvCxnSpPr>
              <p:spPr bwMode="auto">
                <a:xfrm flipH="1" flipV="1">
                  <a:off x="4783" y="2992"/>
                  <a:ext cx="3" cy="217"/>
                </a:xfrm>
                <a:prstGeom prst="straightConnector1">
                  <a:avLst/>
                </a:prstGeom>
                <a:noFill/>
                <a:ln w="19050">
                  <a:solidFill>
                    <a:srgbClr val="40458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AutoShape 48"/>
                <p:cNvCxnSpPr>
                  <a:cxnSpLocks noChangeAspect="1" noChangeShapeType="1"/>
                  <a:stCxn id="50" idx="2"/>
                  <a:endCxn id="51" idx="6"/>
                </p:cNvCxnSpPr>
                <p:nvPr/>
              </p:nvCxnSpPr>
              <p:spPr bwMode="auto">
                <a:xfrm flipH="1">
                  <a:off x="4904" y="2870"/>
                  <a:ext cx="330" cy="1"/>
                </a:xfrm>
                <a:prstGeom prst="straightConnector1">
                  <a:avLst/>
                </a:prstGeom>
                <a:noFill/>
                <a:ln w="19050">
                  <a:solidFill>
                    <a:srgbClr val="40458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323478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 Trees and Forests</a:t>
            </a:r>
          </a:p>
        </p:txBody>
      </p:sp>
      <p:sp>
        <p:nvSpPr>
          <p:cNvPr id="221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5012203" cy="26107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A spanning tree </a:t>
            </a:r>
            <a:r>
              <a:rPr lang="en-US" sz="2400" dirty="0"/>
              <a:t>of a connected graph is a spanning subgraph that is a tree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spanning tree is not unique unless the graph is a tree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Spanning trees have applications to the design of communication </a:t>
            </a:r>
            <a:r>
              <a:rPr lang="en-US" sz="2000" dirty="0" smtClean="0"/>
              <a:t>networks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489827" y="3604550"/>
            <a:ext cx="285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000" i="0" smtClean="0">
                <a:solidFill>
                  <a:srgbClr val="40458C"/>
                </a:solidFill>
                <a:latin typeface="Tahoma" panose="020B0604030504040204" pitchFamily="34" charset="0"/>
              </a:rPr>
              <a:t>Graph</a:t>
            </a: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5096127" y="6185825"/>
            <a:ext cx="364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000" i="0" smtClean="0">
                <a:solidFill>
                  <a:srgbClr val="40458C"/>
                </a:solidFill>
                <a:latin typeface="Tahoma" panose="020B0604030504040204" pitchFamily="34" charset="0"/>
              </a:rPr>
              <a:t>Spanning tree</a:t>
            </a:r>
          </a:p>
        </p:txBody>
      </p:sp>
      <p:sp>
        <p:nvSpPr>
          <p:cNvPr id="36" name="Oval 6"/>
          <p:cNvSpPr>
            <a:spLocks noChangeAspect="1" noChangeArrowheads="1"/>
          </p:cNvSpPr>
          <p:nvPr/>
        </p:nvSpPr>
        <p:spPr bwMode="auto">
          <a:xfrm>
            <a:off x="6842377" y="2437738"/>
            <a:ext cx="366713" cy="366712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37" name="Oval 7"/>
          <p:cNvSpPr>
            <a:spLocks noChangeAspect="1" noChangeArrowheads="1"/>
          </p:cNvSpPr>
          <p:nvPr/>
        </p:nvSpPr>
        <p:spPr bwMode="auto">
          <a:xfrm>
            <a:off x="5378702" y="2437738"/>
            <a:ext cx="366713" cy="366712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38" name="Oval 8"/>
          <p:cNvSpPr>
            <a:spLocks noChangeAspect="1" noChangeArrowheads="1"/>
          </p:cNvSpPr>
          <p:nvPr/>
        </p:nvSpPr>
        <p:spPr bwMode="auto">
          <a:xfrm>
            <a:off x="6110540" y="1705900"/>
            <a:ext cx="366712" cy="366713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39" name="Oval 9"/>
          <p:cNvSpPr>
            <a:spLocks noChangeAspect="1" noChangeArrowheads="1"/>
          </p:cNvSpPr>
          <p:nvPr/>
        </p:nvSpPr>
        <p:spPr bwMode="auto">
          <a:xfrm>
            <a:off x="6110540" y="3169575"/>
            <a:ext cx="366712" cy="366713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40" name="AutoShape 10"/>
          <p:cNvCxnSpPr>
            <a:cxnSpLocks noChangeAspect="1" noChangeShapeType="1"/>
            <a:stCxn id="38" idx="3"/>
            <a:endCxn id="37" idx="7"/>
          </p:cNvCxnSpPr>
          <p:nvPr/>
        </p:nvCxnSpPr>
        <p:spPr bwMode="auto">
          <a:xfrm flipH="1">
            <a:off x="5689852" y="2024988"/>
            <a:ext cx="474663" cy="458787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11"/>
          <p:cNvCxnSpPr>
            <a:cxnSpLocks noChangeAspect="1" noChangeShapeType="1"/>
            <a:stCxn id="39" idx="1"/>
            <a:endCxn id="37" idx="5"/>
          </p:cNvCxnSpPr>
          <p:nvPr/>
        </p:nvCxnSpPr>
        <p:spPr bwMode="auto">
          <a:xfrm flipH="1" flipV="1">
            <a:off x="5689852" y="2756825"/>
            <a:ext cx="474663" cy="458788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2"/>
          <p:cNvCxnSpPr>
            <a:cxnSpLocks noChangeAspect="1" noChangeShapeType="1"/>
            <a:stCxn id="39" idx="7"/>
            <a:endCxn id="36" idx="3"/>
          </p:cNvCxnSpPr>
          <p:nvPr/>
        </p:nvCxnSpPr>
        <p:spPr bwMode="auto">
          <a:xfrm flipV="1">
            <a:off x="6421690" y="2756825"/>
            <a:ext cx="474662" cy="458788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13"/>
          <p:cNvCxnSpPr>
            <a:cxnSpLocks noChangeAspect="1" noChangeShapeType="1"/>
            <a:stCxn id="38" idx="5"/>
            <a:endCxn id="36" idx="1"/>
          </p:cNvCxnSpPr>
          <p:nvPr/>
        </p:nvCxnSpPr>
        <p:spPr bwMode="auto">
          <a:xfrm>
            <a:off x="6421690" y="2024988"/>
            <a:ext cx="474662" cy="458787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4"/>
          <p:cNvCxnSpPr>
            <a:cxnSpLocks noChangeAspect="1" noChangeShapeType="1"/>
            <a:stCxn id="38" idx="4"/>
            <a:endCxn id="39" idx="0"/>
          </p:cNvCxnSpPr>
          <p:nvPr/>
        </p:nvCxnSpPr>
        <p:spPr bwMode="auto">
          <a:xfrm>
            <a:off x="6291515" y="2078963"/>
            <a:ext cx="0" cy="10826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15"/>
          <p:cNvSpPr>
            <a:spLocks noChangeAspect="1" noChangeArrowheads="1"/>
          </p:cNvSpPr>
          <p:nvPr/>
        </p:nvSpPr>
        <p:spPr bwMode="auto">
          <a:xfrm>
            <a:off x="8093327" y="2437738"/>
            <a:ext cx="366713" cy="366712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46" name="AutoShape 16"/>
          <p:cNvCxnSpPr>
            <a:cxnSpLocks noChangeAspect="1" noChangeShapeType="1"/>
            <a:stCxn id="36" idx="6"/>
            <a:endCxn id="45" idx="2"/>
          </p:cNvCxnSpPr>
          <p:nvPr/>
        </p:nvCxnSpPr>
        <p:spPr bwMode="auto">
          <a:xfrm>
            <a:off x="7215440" y="2620300"/>
            <a:ext cx="869950" cy="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7"/>
          <p:cNvCxnSpPr>
            <a:cxnSpLocks noChangeAspect="1" noChangeShapeType="1"/>
            <a:stCxn id="39" idx="6"/>
            <a:endCxn id="45" idx="3"/>
          </p:cNvCxnSpPr>
          <p:nvPr/>
        </p:nvCxnSpPr>
        <p:spPr bwMode="auto">
          <a:xfrm flipV="1">
            <a:off x="6485190" y="2760000"/>
            <a:ext cx="1660525" cy="592138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8"/>
          <p:cNvCxnSpPr>
            <a:cxnSpLocks noChangeAspect="1" noChangeShapeType="1"/>
            <a:stCxn id="45" idx="1"/>
            <a:endCxn id="38" idx="6"/>
          </p:cNvCxnSpPr>
          <p:nvPr/>
        </p:nvCxnSpPr>
        <p:spPr bwMode="auto">
          <a:xfrm flipH="1" flipV="1">
            <a:off x="6485190" y="1888463"/>
            <a:ext cx="1660525" cy="592137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Oval 19"/>
          <p:cNvSpPr>
            <a:spLocks noChangeAspect="1" noChangeArrowheads="1"/>
          </p:cNvSpPr>
          <p:nvPr/>
        </p:nvSpPr>
        <p:spPr bwMode="auto">
          <a:xfrm>
            <a:off x="6840790" y="5019013"/>
            <a:ext cx="366712" cy="366712"/>
          </a:xfrm>
          <a:prstGeom prst="ellipse">
            <a:avLst/>
          </a:prstGeom>
          <a:solidFill>
            <a:srgbClr val="CFDBFD"/>
          </a:solidFill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0" name="Oval 20"/>
          <p:cNvSpPr>
            <a:spLocks noChangeAspect="1" noChangeArrowheads="1"/>
          </p:cNvSpPr>
          <p:nvPr/>
        </p:nvSpPr>
        <p:spPr bwMode="auto">
          <a:xfrm>
            <a:off x="5377115" y="5019013"/>
            <a:ext cx="366712" cy="366712"/>
          </a:xfrm>
          <a:prstGeom prst="ellipse">
            <a:avLst/>
          </a:prstGeom>
          <a:solidFill>
            <a:srgbClr val="CFDBFD"/>
          </a:solidFill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1" name="Oval 21"/>
          <p:cNvSpPr>
            <a:spLocks noChangeAspect="1" noChangeArrowheads="1"/>
          </p:cNvSpPr>
          <p:nvPr/>
        </p:nvSpPr>
        <p:spPr bwMode="auto">
          <a:xfrm>
            <a:off x="6108952" y="4287175"/>
            <a:ext cx="366713" cy="366713"/>
          </a:xfrm>
          <a:prstGeom prst="ellipse">
            <a:avLst/>
          </a:prstGeom>
          <a:solidFill>
            <a:srgbClr val="CFDBFD"/>
          </a:solidFill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2" name="Oval 22"/>
          <p:cNvSpPr>
            <a:spLocks noChangeAspect="1" noChangeArrowheads="1"/>
          </p:cNvSpPr>
          <p:nvPr/>
        </p:nvSpPr>
        <p:spPr bwMode="auto">
          <a:xfrm>
            <a:off x="6108952" y="5750850"/>
            <a:ext cx="366713" cy="366713"/>
          </a:xfrm>
          <a:prstGeom prst="ellipse">
            <a:avLst/>
          </a:prstGeom>
          <a:solidFill>
            <a:srgbClr val="CFDBFD"/>
          </a:solidFill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53" name="AutoShape 23"/>
          <p:cNvCxnSpPr>
            <a:cxnSpLocks noChangeAspect="1" noChangeShapeType="1"/>
            <a:stCxn id="51" idx="3"/>
            <a:endCxn id="50" idx="7"/>
          </p:cNvCxnSpPr>
          <p:nvPr/>
        </p:nvCxnSpPr>
        <p:spPr bwMode="auto">
          <a:xfrm flipH="1">
            <a:off x="5688265" y="4606263"/>
            <a:ext cx="474662" cy="458787"/>
          </a:xfrm>
          <a:prstGeom prst="straightConnector1">
            <a:avLst/>
          </a:prstGeom>
          <a:noFill/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24"/>
          <p:cNvCxnSpPr>
            <a:cxnSpLocks noChangeAspect="1" noChangeShapeType="1"/>
            <a:stCxn id="52" idx="1"/>
            <a:endCxn id="50" idx="5"/>
          </p:cNvCxnSpPr>
          <p:nvPr/>
        </p:nvCxnSpPr>
        <p:spPr bwMode="auto">
          <a:xfrm flipH="1" flipV="1">
            <a:off x="5688265" y="5338100"/>
            <a:ext cx="474662" cy="458788"/>
          </a:xfrm>
          <a:prstGeom prst="straightConnector1">
            <a:avLst/>
          </a:prstGeom>
          <a:noFill/>
          <a:ln w="1905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25"/>
          <p:cNvCxnSpPr>
            <a:cxnSpLocks noChangeAspect="1" noChangeShapeType="1"/>
            <a:stCxn id="52" idx="7"/>
            <a:endCxn id="49" idx="3"/>
          </p:cNvCxnSpPr>
          <p:nvPr/>
        </p:nvCxnSpPr>
        <p:spPr bwMode="auto">
          <a:xfrm flipV="1">
            <a:off x="6420102" y="5338100"/>
            <a:ext cx="474663" cy="458788"/>
          </a:xfrm>
          <a:prstGeom prst="straightConnector1">
            <a:avLst/>
          </a:prstGeom>
          <a:noFill/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26"/>
          <p:cNvCxnSpPr>
            <a:cxnSpLocks noChangeAspect="1" noChangeShapeType="1"/>
            <a:stCxn id="51" idx="5"/>
            <a:endCxn id="49" idx="1"/>
          </p:cNvCxnSpPr>
          <p:nvPr/>
        </p:nvCxnSpPr>
        <p:spPr bwMode="auto">
          <a:xfrm>
            <a:off x="6420102" y="4606263"/>
            <a:ext cx="474663" cy="458787"/>
          </a:xfrm>
          <a:prstGeom prst="straightConnector1">
            <a:avLst/>
          </a:prstGeom>
          <a:noFill/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27"/>
          <p:cNvCxnSpPr>
            <a:cxnSpLocks noChangeAspect="1" noChangeShapeType="1"/>
            <a:stCxn id="51" idx="4"/>
            <a:endCxn id="52" idx="0"/>
          </p:cNvCxnSpPr>
          <p:nvPr/>
        </p:nvCxnSpPr>
        <p:spPr bwMode="auto">
          <a:xfrm>
            <a:off x="6289927" y="4660238"/>
            <a:ext cx="0" cy="1082675"/>
          </a:xfrm>
          <a:prstGeom prst="straightConnector1">
            <a:avLst/>
          </a:prstGeom>
          <a:noFill/>
          <a:ln w="1905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Oval 28"/>
          <p:cNvSpPr>
            <a:spLocks noChangeAspect="1" noChangeArrowheads="1"/>
          </p:cNvSpPr>
          <p:nvPr/>
        </p:nvSpPr>
        <p:spPr bwMode="auto">
          <a:xfrm>
            <a:off x="8091740" y="5019013"/>
            <a:ext cx="366712" cy="366712"/>
          </a:xfrm>
          <a:prstGeom prst="ellipse">
            <a:avLst/>
          </a:prstGeom>
          <a:solidFill>
            <a:srgbClr val="CFDBFD"/>
          </a:solidFill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59" name="AutoShape 29"/>
          <p:cNvCxnSpPr>
            <a:cxnSpLocks noChangeAspect="1" noChangeShapeType="1"/>
            <a:stCxn id="49" idx="6"/>
            <a:endCxn id="58" idx="2"/>
          </p:cNvCxnSpPr>
          <p:nvPr/>
        </p:nvCxnSpPr>
        <p:spPr bwMode="auto">
          <a:xfrm>
            <a:off x="7213852" y="5201575"/>
            <a:ext cx="869950" cy="0"/>
          </a:xfrm>
          <a:prstGeom prst="straightConnector1">
            <a:avLst/>
          </a:prstGeom>
          <a:noFill/>
          <a:ln w="1905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30"/>
          <p:cNvCxnSpPr>
            <a:cxnSpLocks noChangeAspect="1" noChangeShapeType="1"/>
            <a:stCxn id="52" idx="6"/>
            <a:endCxn id="58" idx="3"/>
          </p:cNvCxnSpPr>
          <p:nvPr/>
        </p:nvCxnSpPr>
        <p:spPr bwMode="auto">
          <a:xfrm flipV="1">
            <a:off x="6483602" y="5341275"/>
            <a:ext cx="1660525" cy="592138"/>
          </a:xfrm>
          <a:prstGeom prst="straightConnector1">
            <a:avLst/>
          </a:prstGeom>
          <a:noFill/>
          <a:ln w="1905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AutoShape 31"/>
          <p:cNvCxnSpPr>
            <a:cxnSpLocks noChangeAspect="1" noChangeShapeType="1"/>
            <a:stCxn id="58" idx="1"/>
            <a:endCxn id="51" idx="6"/>
          </p:cNvCxnSpPr>
          <p:nvPr/>
        </p:nvCxnSpPr>
        <p:spPr bwMode="auto">
          <a:xfrm flipH="1" flipV="1">
            <a:off x="6483602" y="4469738"/>
            <a:ext cx="1660525" cy="592137"/>
          </a:xfrm>
          <a:prstGeom prst="straightConnector1">
            <a:avLst/>
          </a:prstGeom>
          <a:noFill/>
          <a:ln w="1905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5445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222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4648200" cy="3352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Depth-first search (DFS) is a general technique for traversing a graph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DFS traversal of a graph G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Visits all the vertices and edges of 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Determines whether G is connected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Computes the connected components of 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Computes a spanning forest of G</a:t>
            </a:r>
          </a:p>
        </p:txBody>
      </p:sp>
      <p:sp>
        <p:nvSpPr>
          <p:cNvPr id="22221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4343400" cy="3352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DFS on a graph with </a:t>
            </a:r>
            <a:r>
              <a:rPr 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sz="2400" dirty="0"/>
              <a:t> vertices and </a:t>
            </a:r>
            <a:r>
              <a:rPr lang="en-US" sz="2400" b="1" i="1" dirty="0">
                <a:latin typeface="Times New Roman" panose="02020603050405020304" pitchFamily="18" charset="0"/>
              </a:rPr>
              <a:t>m</a:t>
            </a:r>
            <a:r>
              <a:rPr lang="en-US" sz="2400" dirty="0"/>
              <a:t> edges takes </a:t>
            </a:r>
            <a:r>
              <a:rPr 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sz="2400" dirty="0">
                <a:latin typeface="Symbol" panose="05050102010706020507" pitchFamily="18" charset="2"/>
              </a:rPr>
              <a:t> + </a:t>
            </a:r>
            <a:r>
              <a:rPr lang="en-US" sz="2400" b="1" i="1" dirty="0">
                <a:latin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</a:rPr>
              <a:t> )</a:t>
            </a:r>
            <a:r>
              <a:rPr lang="en-US" sz="2400" dirty="0"/>
              <a:t> time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DFS can be further extended to solve other graph problems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Find and report a path between two given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Find a cycle in the </a:t>
            </a:r>
            <a:r>
              <a:rPr lang="en-US" sz="2000" dirty="0" smtClean="0"/>
              <a:t>graph</a:t>
            </a:r>
            <a:endParaRPr lang="en-US" sz="2000" dirty="0"/>
          </a:p>
        </p:txBody>
      </p:sp>
      <p:pic>
        <p:nvPicPr>
          <p:cNvPr id="222213" name="Picture 5" descr="j023546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82563"/>
            <a:ext cx="1876425" cy="14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85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</a:t>
            </a:r>
            <a:r>
              <a:rPr lang="en-US" dirty="0" smtClean="0"/>
              <a:t>Search [</a:t>
            </a:r>
            <a:r>
              <a:rPr lang="en-US" dirty="0" err="1" smtClean="0"/>
              <a:t>Cormen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222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91440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Strategy: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search </a:t>
            </a:r>
            <a:r>
              <a:rPr lang="en-US" sz="2000" dirty="0"/>
              <a:t>“deeper” in the graph whenever possible. 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DFs explores </a:t>
            </a:r>
            <a:r>
              <a:rPr lang="en-US" sz="2000" dirty="0"/>
              <a:t>edges out of </a:t>
            </a:r>
            <a:r>
              <a:rPr lang="en-US" sz="2000" b="1" dirty="0"/>
              <a:t>the most recently discovered vertex </a:t>
            </a:r>
            <a:r>
              <a:rPr lang="en-US" sz="2000" b="1" dirty="0" smtClean="0"/>
              <a:t>v </a:t>
            </a:r>
            <a:r>
              <a:rPr lang="en-US" sz="2000" dirty="0"/>
              <a:t>that still has unexplored edges leaving it. 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Once </a:t>
            </a:r>
            <a:r>
              <a:rPr lang="en-US" sz="2000" dirty="0"/>
              <a:t>all of </a:t>
            </a:r>
            <a:r>
              <a:rPr lang="en-US" sz="2000" dirty="0" smtClean="0"/>
              <a:t>v’s </a:t>
            </a:r>
            <a:r>
              <a:rPr lang="en-US" sz="2000" dirty="0"/>
              <a:t>edges have been explored, the search “</a:t>
            </a:r>
            <a:r>
              <a:rPr lang="en-US" sz="2000" b="1" dirty="0"/>
              <a:t>backtracks</a:t>
            </a:r>
            <a:r>
              <a:rPr lang="en-US" sz="2000" dirty="0"/>
              <a:t>” to explore edges leaving the vertex from which </a:t>
            </a:r>
            <a:r>
              <a:rPr lang="en-US" sz="2000" dirty="0" smtClean="0"/>
              <a:t>v </a:t>
            </a:r>
            <a:r>
              <a:rPr lang="en-US" sz="2000" dirty="0"/>
              <a:t>was discovered. 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This </a:t>
            </a:r>
            <a:r>
              <a:rPr lang="en-US" sz="2000" b="1" dirty="0"/>
              <a:t>process continues </a:t>
            </a:r>
            <a:r>
              <a:rPr lang="en-US" sz="2000" dirty="0"/>
              <a:t>until we have discovered all the vertices that are reachable from the original </a:t>
            </a:r>
            <a:r>
              <a:rPr lang="en-US" sz="2000" dirty="0" smtClean="0"/>
              <a:t>source </a:t>
            </a:r>
            <a:r>
              <a:rPr lang="en-US" sz="2000" dirty="0"/>
              <a:t>vertex.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If </a:t>
            </a:r>
            <a:r>
              <a:rPr lang="en-US" sz="2000" dirty="0"/>
              <a:t>any undiscovered vertices remain, then depth-first search selects one of them as a new source, and it repeats the search from that source. 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algorithm repeats this entire process </a:t>
            </a:r>
            <a:r>
              <a:rPr lang="en-US" sz="2000" b="1" dirty="0"/>
              <a:t>until it has discovered every vertex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169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Algorithm [</a:t>
            </a:r>
            <a:r>
              <a:rPr lang="en-US" dirty="0" err="1" smtClean="0"/>
              <a:t>Cormen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524000"/>
            <a:ext cx="7162800" cy="52336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29000" y="2286000"/>
            <a:ext cx="5715000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1600" smtClean="0">
                <a:latin typeface="Garamond" charset="0"/>
                <a:ea typeface="Garamond" charset="0"/>
                <a:cs typeface="Garamond" charset="0"/>
              </a:rPr>
              <a:t>u’s </a:t>
            </a:r>
            <a:r>
              <a:rPr lang="en-US" sz="1600" dirty="0">
                <a:latin typeface="Garamond" charset="0"/>
                <a:ea typeface="Garamond" charset="0"/>
                <a:cs typeface="Garamond" charset="0"/>
              </a:rPr>
              <a:t>predecessor attribute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4724400" y="2743200"/>
            <a:ext cx="43434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i="0" dirty="0">
                <a:latin typeface="Garamond" panose="02020404030301010803" pitchFamily="18" charset="0"/>
              </a:rPr>
              <a:t>Each vertex is initially white, is grayed when it is discovered in the search, and is blackened when it is </a:t>
            </a:r>
            <a:r>
              <a:rPr lang="en-US" sz="1600" i="0" dirty="0" smtClean="0">
                <a:latin typeface="Garamond" panose="02020404030301010803" pitchFamily="18" charset="0"/>
              </a:rPr>
              <a:t>adjacency list has been examined completely.,</a:t>
            </a:r>
            <a:endParaRPr lang="en-US" sz="1600" i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13241</TotalTime>
  <Words>899</Words>
  <Application>Microsoft Office PowerPoint</Application>
  <PresentationFormat>On-screen Show (4:3)</PresentationFormat>
  <Paragraphs>117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Median</vt:lpstr>
      <vt:lpstr>PowerPoint Presentation</vt:lpstr>
      <vt:lpstr>Outline and Reading</vt:lpstr>
      <vt:lpstr>Subgraphs</vt:lpstr>
      <vt:lpstr>Connectivity</vt:lpstr>
      <vt:lpstr>Trees and Forests</vt:lpstr>
      <vt:lpstr>Spanning Trees and Forests</vt:lpstr>
      <vt:lpstr>Depth-First Search</vt:lpstr>
      <vt:lpstr>Depth-First Search [Cormen]</vt:lpstr>
      <vt:lpstr>DFS Algorithm [Cormen]</vt:lpstr>
      <vt:lpstr>DFS Example [Cormen]</vt:lpstr>
      <vt:lpstr>DFS Properties</vt:lpstr>
      <vt:lpstr>DFS Algorithm</vt:lpstr>
      <vt:lpstr>DFS Properties</vt:lpstr>
      <vt:lpstr>Properties of DFS</vt:lpstr>
      <vt:lpstr>What is the running time of DFS? </vt:lpstr>
      <vt:lpstr>DFS Algorithm [Cormen]</vt:lpstr>
      <vt:lpstr>Path Finding</vt:lpstr>
      <vt:lpstr>Cycle Finding</vt:lpstr>
      <vt:lpstr>Reference </vt:lpstr>
      <vt:lpstr>PowerPoint Presentation</vt:lpstr>
    </vt:vector>
  </TitlesOfParts>
  <Company>UNC Charlotte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Dewan Tanvir Ahmed</dc:creator>
  <cp:lastModifiedBy>test</cp:lastModifiedBy>
  <cp:revision>795</cp:revision>
  <cp:lastPrinted>2010-08-24T17:19:38Z</cp:lastPrinted>
  <dcterms:created xsi:type="dcterms:W3CDTF">2010-08-24T16:58:28Z</dcterms:created>
  <dcterms:modified xsi:type="dcterms:W3CDTF">2018-10-24T14:49:06Z</dcterms:modified>
</cp:coreProperties>
</file>