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15"/>
  </p:notesMasterIdLst>
  <p:sldIdLst>
    <p:sldId id="256" r:id="rId2"/>
    <p:sldId id="338" r:id="rId3"/>
    <p:sldId id="349" r:id="rId4"/>
    <p:sldId id="339" r:id="rId5"/>
    <p:sldId id="340" r:id="rId6"/>
    <p:sldId id="350" r:id="rId7"/>
    <p:sldId id="351" r:id="rId8"/>
    <p:sldId id="352" r:id="rId9"/>
    <p:sldId id="353" r:id="rId10"/>
    <p:sldId id="346" r:id="rId11"/>
    <p:sldId id="347" r:id="rId12"/>
    <p:sldId id="305" r:id="rId13"/>
    <p:sldId id="317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99CCFF"/>
    <a:srgbClr val="FF6600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 autoAdjust="0"/>
    <p:restoredTop sz="94402" autoAdjust="0"/>
  </p:normalViewPr>
  <p:slideViewPr>
    <p:cSldViewPr>
      <p:cViewPr varScale="1">
        <p:scale>
          <a:sx n="123" d="100"/>
          <a:sy n="123" d="100"/>
        </p:scale>
        <p:origin x="1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10.xml"/><Relationship Id="rId6" Type="http://schemas.openxmlformats.org/officeDocument/2006/relationships/slide" Target="slides/slide11.xml"/><Relationship Id="rId1" Type="http://schemas.openxmlformats.org/officeDocument/2006/relationships/slide" Target="slides/slide2.xml"/><Relationship Id="rId2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918D5BE2-1B4E-4F2C-AEDF-FAA8F00F5C21}" type="datetime1">
              <a:rPr lang="en-US"/>
              <a:pPr>
                <a:defRPr/>
              </a:pPr>
              <a:t>10/31/18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4FE3-F151-4AFE-BDB8-5B64582F04D7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330A-DC08-41B6-A353-7EF98723DC84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Garamond" panose="02020404030301010803" pitchFamily="18" charset="0"/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defRPr>
            </a:lvl2pPr>
            <a:lvl3pPr>
              <a:defRPr sz="1800">
                <a:latin typeface="Garamond" panose="02020404030301010803" pitchFamily="18" charset="0"/>
              </a:defRPr>
            </a:lvl3pPr>
            <a:lvl4pPr>
              <a:defRPr sz="1600">
                <a:latin typeface="Garamond" panose="02020404030301010803" pitchFamily="18" charset="0"/>
              </a:defRPr>
            </a:lvl4pPr>
            <a:lvl5pPr>
              <a:defRPr sz="16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B9AF6E30-FB69-4AED-87A2-C019DD45F148}" type="datetime1">
              <a:rPr lang="en-US" smtClean="0"/>
              <a:pPr>
                <a:defRPr/>
              </a:pPr>
              <a:t>10/31/18</a:t>
            </a:fld>
            <a:endParaRPr lang="en-US" sz="105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5CEFFEE5-1079-4204-AB67-2850F64BBE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2D4D-C79B-458F-8AAE-21EA1BCF31CF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E440-76F0-4C3E-8828-EBA84B53E09D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6F951-0C5B-4FA9-93D2-9C05C6B927FD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8C830-6AD6-4DEF-806B-A6DCAB2BBD1E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57CF5-0ADD-46EC-B61E-019999488F6B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FA277-59B3-4CEB-9E42-C55C1E868505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DC4E-72A0-4EDB-BFDD-0171E95195EB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283EFFDF-872B-434C-A1D9-823998D61370}" type="datetime1">
              <a:rPr lang="en-US"/>
              <a:pPr>
                <a:defRPr/>
              </a:pPr>
              <a:t>10/31/18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62200" y="1820643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/>
              <a:t>Breadth-First 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0D293027-7BAA-4C87-9F31-F0CF798AC2AC}" type="slidenum">
              <a:rPr lang="en-US"/>
              <a:pPr/>
              <a:t>10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37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16063"/>
            <a:ext cx="8001000" cy="4656137"/>
          </a:xfrm>
        </p:spPr>
        <p:txBody>
          <a:bodyPr/>
          <a:lstStyle/>
          <a:p>
            <a:r>
              <a:rPr lang="en-US" sz="2400" dirty="0"/>
              <a:t>Using the template method pattern, we can specialize the BFS traversal of a graph </a:t>
            </a:r>
            <a:r>
              <a:rPr lang="en-US" sz="2400" b="1" i="1" dirty="0">
                <a:latin typeface="Times New Roman" panose="02020603050405020304" pitchFamily="18" charset="0"/>
              </a:rPr>
              <a:t>G</a:t>
            </a:r>
            <a:r>
              <a:rPr lang="en-US" sz="2400" b="1" i="1" dirty="0"/>
              <a:t> </a:t>
            </a:r>
            <a:r>
              <a:rPr lang="en-US" sz="2400" dirty="0"/>
              <a:t>to solve the following problems in </a:t>
            </a:r>
            <a:r>
              <a:rPr 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</a:rPr>
              <a:t>n </a:t>
            </a:r>
            <a:r>
              <a:rPr lang="en-US" sz="2400" dirty="0">
                <a:latin typeface="Symbol" panose="05050102010706020507" pitchFamily="18" charset="2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</a:rPr>
              <a:t> m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r>
              <a:rPr lang="en-US" sz="2400" dirty="0"/>
              <a:t> time</a:t>
            </a:r>
          </a:p>
          <a:p>
            <a:pPr lvl="1"/>
            <a:r>
              <a:rPr lang="en-US" sz="2000" dirty="0"/>
              <a:t>Compute the connected components of </a:t>
            </a:r>
            <a:r>
              <a:rPr lang="en-US" sz="2000" b="1" i="1" dirty="0">
                <a:latin typeface="Times New Roman" panose="02020603050405020304" pitchFamily="18" charset="0"/>
              </a:rPr>
              <a:t>G</a:t>
            </a:r>
            <a:endParaRPr lang="en-US" sz="2000" dirty="0"/>
          </a:p>
          <a:p>
            <a:pPr lvl="1"/>
            <a:r>
              <a:rPr lang="en-US" sz="2000" dirty="0"/>
              <a:t>Compute a spanning forest of </a:t>
            </a:r>
            <a:r>
              <a:rPr lang="en-US" sz="2000" b="1" i="1" dirty="0">
                <a:latin typeface="Times New Roman" panose="02020603050405020304" pitchFamily="18" charset="0"/>
              </a:rPr>
              <a:t>G</a:t>
            </a:r>
            <a:endParaRPr lang="en-US" sz="2000" dirty="0"/>
          </a:p>
          <a:p>
            <a:pPr lvl="1"/>
            <a:r>
              <a:rPr lang="en-US" sz="2000" dirty="0"/>
              <a:t>Find a simple cycle in </a:t>
            </a:r>
            <a:r>
              <a:rPr lang="en-US" sz="2000" b="1" i="1" dirty="0">
                <a:latin typeface="Times New Roman" panose="02020603050405020304" pitchFamily="18" charset="0"/>
              </a:rPr>
              <a:t>G</a:t>
            </a:r>
            <a:r>
              <a:rPr lang="en-US" sz="2000" dirty="0"/>
              <a:t>, or report that </a:t>
            </a:r>
            <a:r>
              <a:rPr lang="en-US" sz="2000" b="1" i="1" dirty="0">
                <a:latin typeface="Times New Roman" panose="02020603050405020304" pitchFamily="18" charset="0"/>
              </a:rPr>
              <a:t>G</a:t>
            </a:r>
            <a:r>
              <a:rPr lang="en-US" sz="2000" dirty="0"/>
              <a:t> is a forest</a:t>
            </a:r>
          </a:p>
          <a:p>
            <a:pPr lvl="1"/>
            <a:r>
              <a:rPr lang="en-US" sz="2000" dirty="0"/>
              <a:t>Given two vertices of </a:t>
            </a:r>
            <a:r>
              <a:rPr lang="en-US" sz="2000" b="1" i="1" dirty="0">
                <a:latin typeface="Times New Roman" panose="02020603050405020304" pitchFamily="18" charset="0"/>
              </a:rPr>
              <a:t>G</a:t>
            </a:r>
            <a:r>
              <a:rPr lang="en-US" sz="2000" dirty="0"/>
              <a:t>, find a path in </a:t>
            </a:r>
            <a:r>
              <a:rPr lang="en-US" sz="2000" b="1" i="1" dirty="0">
                <a:latin typeface="Times New Roman" panose="02020603050405020304" pitchFamily="18" charset="0"/>
              </a:rPr>
              <a:t>G</a:t>
            </a:r>
            <a:r>
              <a:rPr lang="en-US" sz="2000" dirty="0"/>
              <a:t> between them with the minimum number of edges, or report that no such path exists</a:t>
            </a:r>
          </a:p>
        </p:txBody>
      </p:sp>
    </p:spTree>
    <p:extLst>
      <p:ext uri="{BB962C8B-B14F-4D97-AF65-F5344CB8AC3E}">
        <p14:creationId xmlns:p14="http://schemas.microsoft.com/office/powerpoint/2010/main" val="35411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8ED8391-595F-46BF-8744-7615BAF7DD53}" type="slidenum">
              <a:rPr lang="en-US"/>
              <a:pPr/>
              <a:t>11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DFS vs. 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98682"/>
              </p:ext>
            </p:extLst>
          </p:nvPr>
        </p:nvGraphicFramePr>
        <p:xfrm>
          <a:off x="1828800" y="1671638"/>
          <a:ext cx="5203825" cy="2139315"/>
        </p:xfrm>
        <a:graphic>
          <a:graphicData uri="http://schemas.openxmlformats.org/drawingml/2006/table">
            <a:tbl>
              <a:tblPr/>
              <a:tblGrid>
                <a:gridCol w="3489325"/>
                <a:gridCol w="874713"/>
                <a:gridCol w="839787"/>
              </a:tblGrid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Applications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DFS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BFS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Spanning forest, connected components, paths, cycles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Shortest paths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Biconnected components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Garamond" charset="0"/>
                          <a:cs typeface="Garamond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000" dirty="0" smtClean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Algorithm Design: Foundations, Analysis, and Internet Examples</a:t>
            </a:r>
            <a:r>
              <a:rPr lang="en-CA" sz="2000" dirty="0" smtClean="0">
                <a:latin typeface="Garamond" charset="0"/>
                <a:ea typeface="Garamond" charset="0"/>
                <a:cs typeface="Garamond" charset="0"/>
              </a:rPr>
              <a:t>. Michael T. Goodrich and Roberto </a:t>
            </a:r>
            <a:r>
              <a:rPr lang="en-CA" sz="2000" dirty="0" err="1" smtClean="0">
                <a:latin typeface="Garamond" charset="0"/>
                <a:ea typeface="Garamond" charset="0"/>
                <a:cs typeface="Garamond" charset="0"/>
              </a:rPr>
              <a:t>Tamassia</a:t>
            </a:r>
            <a:r>
              <a:rPr lang="en-CA" sz="2000" dirty="0" smtClean="0">
                <a:latin typeface="Garamond" charset="0"/>
                <a:ea typeface="Garamond" charset="0"/>
                <a:cs typeface="Garamond" charset="0"/>
              </a:rPr>
              <a:t>. John Wiley &amp; Sons.</a:t>
            </a:r>
          </a:p>
          <a:p>
            <a:r>
              <a:rPr lang="en-CA" sz="2000" dirty="0" smtClean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Introduction to Algorithms. </a:t>
            </a:r>
            <a:r>
              <a:rPr lang="en-CA" sz="2000" dirty="0" smtClean="0">
                <a:latin typeface="Garamond" charset="0"/>
                <a:ea typeface="Garamond" charset="0"/>
                <a:cs typeface="Garamond" charset="0"/>
              </a:rPr>
              <a:t>Thomas H. </a:t>
            </a:r>
            <a:r>
              <a:rPr lang="en-CA" sz="2000" dirty="0" err="1" smtClean="0">
                <a:latin typeface="Garamond" charset="0"/>
                <a:ea typeface="Garamond" charset="0"/>
                <a:cs typeface="Garamond" charset="0"/>
              </a:rPr>
              <a:t>Cormen</a:t>
            </a:r>
            <a:r>
              <a:rPr lang="en-CA" sz="2000" dirty="0" smtClean="0">
                <a:latin typeface="Garamond" charset="0"/>
                <a:ea typeface="Garamond" charset="0"/>
                <a:cs typeface="Garamond" charset="0"/>
              </a:rPr>
              <a:t>, Charles E. </a:t>
            </a:r>
            <a:r>
              <a:rPr lang="en-CA" sz="2000" dirty="0" err="1" smtClean="0">
                <a:latin typeface="Garamond" charset="0"/>
                <a:ea typeface="Garamond" charset="0"/>
                <a:cs typeface="Garamond" charset="0"/>
              </a:rPr>
              <a:t>Leiserson</a:t>
            </a:r>
            <a:r>
              <a:rPr lang="en-CA" sz="2000" dirty="0" smtClean="0">
                <a:latin typeface="Garamond" charset="0"/>
                <a:ea typeface="Garamond" charset="0"/>
                <a:cs typeface="Garamond" charset="0"/>
              </a:rPr>
              <a:t>, Ronald L. </a:t>
            </a:r>
            <a:r>
              <a:rPr lang="en-CA" sz="2000" dirty="0" err="1" smtClean="0">
                <a:latin typeface="Garamond" charset="0"/>
                <a:ea typeface="Garamond" charset="0"/>
                <a:cs typeface="Garamond" charset="0"/>
              </a:rPr>
              <a:t>Rivest</a:t>
            </a:r>
            <a:r>
              <a:rPr lang="en-CA" sz="2000" dirty="0" smtClean="0">
                <a:latin typeface="Garamond" charset="0"/>
                <a:ea typeface="Garamond" charset="0"/>
                <a:cs typeface="Garamond" charset="0"/>
              </a:rPr>
              <a:t>, Clifford Stein.	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D23934D5-5CE0-43CD-9FE7-1F7CDB1DCF4F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16063"/>
            <a:ext cx="7772400" cy="4648200"/>
          </a:xfrm>
        </p:spPr>
        <p:txBody>
          <a:bodyPr/>
          <a:lstStyle/>
          <a:p>
            <a:r>
              <a:rPr lang="en-US" sz="2800" dirty="0"/>
              <a:t>Breadth-first search (</a:t>
            </a:r>
            <a:r>
              <a:rPr lang="en-US" sz="2800" dirty="0">
                <a:cs typeface="Tahoma" panose="020B0604030504040204" pitchFamily="34" charset="0"/>
              </a:rPr>
              <a:t>§</a:t>
            </a:r>
            <a:r>
              <a:rPr lang="en-US" sz="2800" dirty="0"/>
              <a:t>6.3.3)</a:t>
            </a:r>
          </a:p>
          <a:p>
            <a:pPr lvl="1"/>
            <a:r>
              <a:rPr lang="en-US" sz="2400" dirty="0"/>
              <a:t>Algorithm</a:t>
            </a:r>
          </a:p>
          <a:p>
            <a:pPr lvl="1"/>
            <a:r>
              <a:rPr lang="en-US" sz="2400" dirty="0"/>
              <a:t>Example</a:t>
            </a:r>
          </a:p>
          <a:p>
            <a:pPr lvl="1"/>
            <a:r>
              <a:rPr lang="en-US" sz="2400" dirty="0"/>
              <a:t>Properties</a:t>
            </a:r>
          </a:p>
          <a:p>
            <a:pPr lvl="1"/>
            <a:r>
              <a:rPr lang="en-US" sz="2400" dirty="0"/>
              <a:t>Analysis</a:t>
            </a:r>
          </a:p>
          <a:p>
            <a:pPr lvl="1"/>
            <a:r>
              <a:rPr lang="en-US" sz="2400" dirty="0"/>
              <a:t>Applications</a:t>
            </a:r>
          </a:p>
          <a:p>
            <a:r>
              <a:rPr lang="en-US" sz="2800" dirty="0"/>
              <a:t>DFS vs. BFS  (</a:t>
            </a:r>
            <a:r>
              <a:rPr lang="en-US" sz="2800" dirty="0">
                <a:cs typeface="Tahoma" panose="020B0604030504040204" pitchFamily="34" charset="0"/>
              </a:rPr>
              <a:t>§</a:t>
            </a:r>
            <a:r>
              <a:rPr lang="en-US" sz="2800" dirty="0"/>
              <a:t>6.3.3)</a:t>
            </a:r>
          </a:p>
          <a:p>
            <a:pPr lvl="1"/>
            <a:r>
              <a:rPr lang="en-US" sz="2400" dirty="0"/>
              <a:t>Comparison of applications</a:t>
            </a:r>
          </a:p>
          <a:p>
            <a:pPr lvl="1"/>
            <a:r>
              <a:rPr lang="en-US" sz="2400" dirty="0"/>
              <a:t>Comparison of edge labels</a:t>
            </a:r>
          </a:p>
        </p:txBody>
      </p:sp>
    </p:spTree>
    <p:extLst>
      <p:ext uri="{BB962C8B-B14F-4D97-AF65-F5344CB8AC3E}">
        <p14:creationId xmlns:p14="http://schemas.microsoft.com/office/powerpoint/2010/main" val="429235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</a:t>
            </a:r>
            <a:r>
              <a:rPr lang="en-US" dirty="0" smtClean="0"/>
              <a:t>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BFS systematically </a:t>
                </a:r>
                <a:r>
                  <a:rPr lang="en-US" dirty="0"/>
                  <a:t>explores the edges of G to “discover” every vertex that is reachable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Produces </a:t>
                </a:r>
                <a:r>
                  <a:rPr lang="en-US" dirty="0"/>
                  <a:t>a “breadth-first tree” with root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that contains all reachable vertices. </a:t>
                </a:r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reachable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, the simple path in the breadth-first tree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corresponds to a “shortest path”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G, that is, a path containing the smallest number of edges.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algorithm works on both directed and undirected graphs.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50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>
                <a:latin typeface="Garamond" panose="02020404030301010803" pitchFamily="18" charset="0"/>
              </a:rPr>
              <a:t>Breadth-First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15FF-72F7-4517-AA7A-194ED1F9C3A9}" type="slidenum">
              <a:rPr lang="en-US"/>
              <a:pPr/>
              <a:t>4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Breadth-First Search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12710"/>
            <a:ext cx="4223982" cy="4648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aramond" panose="02020404030301010803" pitchFamily="18" charset="0"/>
              </a:rPr>
              <a:t>Breadth-first search (BFS) is a general technique for traversing a graph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aramond" panose="02020404030301010803" pitchFamily="18" charset="0"/>
              </a:rPr>
              <a:t>A BFS traversal of a graph G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aramond" panose="02020404030301010803" pitchFamily="18" charset="0"/>
              </a:rPr>
              <a:t>Visits all the vertices and edges of 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aramond" panose="02020404030301010803" pitchFamily="18" charset="0"/>
              </a:rPr>
              <a:t>Determines whether G is connected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aramond" panose="02020404030301010803" pitchFamily="18" charset="0"/>
              </a:rPr>
              <a:t>Computes the connected components of 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aramond" panose="02020404030301010803" pitchFamily="18" charset="0"/>
              </a:rPr>
              <a:t>Computes a spanning forest of G</a:t>
            </a:r>
          </a:p>
        </p:txBody>
      </p:sp>
      <p:sp>
        <p:nvSpPr>
          <p:cNvPr id="2222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18796" y="1600200"/>
            <a:ext cx="4325203" cy="4648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BFS on a graph with </a:t>
            </a:r>
            <a:r>
              <a:rPr lang="en-US" sz="2400" b="1" i="1" dirty="0">
                <a:latin typeface="Garamond" panose="02020404030301010803" pitchFamily="18" charset="0"/>
              </a:rPr>
              <a:t>n</a:t>
            </a:r>
            <a:r>
              <a:rPr lang="en-US" sz="2400" dirty="0">
                <a:latin typeface="Garamond" panose="02020404030301010803" pitchFamily="18" charset="0"/>
              </a:rPr>
              <a:t> vertices and </a:t>
            </a:r>
            <a:r>
              <a:rPr lang="en-US" sz="2400" b="1" i="1" dirty="0">
                <a:latin typeface="Garamond" panose="02020404030301010803" pitchFamily="18" charset="0"/>
              </a:rPr>
              <a:t>m</a:t>
            </a:r>
            <a:r>
              <a:rPr lang="en-US" sz="2400" dirty="0">
                <a:latin typeface="Garamond" panose="02020404030301010803" pitchFamily="18" charset="0"/>
              </a:rPr>
              <a:t> edges takes </a:t>
            </a:r>
            <a:r>
              <a:rPr lang="en-US" sz="2400" b="1" i="1" dirty="0">
                <a:latin typeface="Garamond" panose="02020404030301010803" pitchFamily="18" charset="0"/>
              </a:rPr>
              <a:t>O</a:t>
            </a:r>
            <a:r>
              <a:rPr lang="en-US" sz="2400" dirty="0">
                <a:latin typeface="Garamond" panose="02020404030301010803" pitchFamily="18" charset="0"/>
              </a:rPr>
              <a:t>(</a:t>
            </a:r>
            <a:r>
              <a:rPr lang="en-US" sz="2400" b="1" i="1" dirty="0">
                <a:latin typeface="Garamond" panose="02020404030301010803" pitchFamily="18" charset="0"/>
              </a:rPr>
              <a:t>n</a:t>
            </a:r>
            <a:r>
              <a:rPr lang="en-US" sz="2400" dirty="0">
                <a:latin typeface="Garamond" panose="02020404030301010803" pitchFamily="18" charset="0"/>
              </a:rPr>
              <a:t> + </a:t>
            </a:r>
            <a:r>
              <a:rPr lang="en-US" sz="2400" b="1" i="1" dirty="0">
                <a:latin typeface="Garamond" panose="02020404030301010803" pitchFamily="18" charset="0"/>
              </a:rPr>
              <a:t>m</a:t>
            </a:r>
            <a:r>
              <a:rPr lang="en-US" sz="2400" dirty="0">
                <a:latin typeface="Garamond" panose="02020404030301010803" pitchFamily="18" charset="0"/>
              </a:rPr>
              <a:t> ) time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BFS can be further extended to solve other graph problems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Find and report a path with the minimum number of edges between two given vertices 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Find a simple cycle, if there is one</a:t>
            </a:r>
          </a:p>
        </p:txBody>
      </p:sp>
    </p:spTree>
    <p:extLst>
      <p:ext uri="{BB962C8B-B14F-4D97-AF65-F5344CB8AC3E}">
        <p14:creationId xmlns:p14="http://schemas.microsoft.com/office/powerpoint/2010/main" val="20781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87820864-FEC5-4733-A085-997D4A847C10}" type="slidenum">
              <a:rPr lang="en-US"/>
              <a:pPr/>
              <a:t>5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Algorithm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5951"/>
            <a:ext cx="3124200" cy="465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98762"/>
            <a:ext cx="5560665" cy="4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2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87820864-FEC5-4733-A085-997D4A847C10}" type="slidenum">
              <a:rPr lang="en-US"/>
              <a:pPr/>
              <a:t>6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66"/>
            <a:ext cx="8823385" cy="664234"/>
          </a:xfrm>
        </p:spPr>
        <p:txBody>
          <a:bodyPr/>
          <a:lstStyle/>
          <a:p>
            <a:r>
              <a:rPr lang="en-US" dirty="0"/>
              <a:t>BFS Algorithm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5" y="1"/>
            <a:ext cx="8204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49" y="6096000"/>
            <a:ext cx="5943600" cy="73791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85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5200" y="1620328"/>
            <a:ext cx="5260848" cy="4038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/>
              <a:t>After </a:t>
            </a:r>
            <a:r>
              <a:rPr lang="en-US" sz="1600" dirty="0"/>
              <a:t>initialization, breadth-first search never whitens a vertex, and thus the test in line 13 ensures that each vertex is </a:t>
            </a:r>
            <a:r>
              <a:rPr lang="en-US" sz="1600" dirty="0" err="1"/>
              <a:t>enqueued</a:t>
            </a:r>
            <a:r>
              <a:rPr lang="en-US" sz="1600" dirty="0"/>
              <a:t> at most once, and hence </a:t>
            </a:r>
            <a:r>
              <a:rPr lang="en-US" sz="1600" dirty="0" err="1"/>
              <a:t>dequeued</a:t>
            </a:r>
            <a:r>
              <a:rPr lang="en-US" sz="1600" dirty="0"/>
              <a:t> at most once.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operations of </a:t>
            </a:r>
            <a:r>
              <a:rPr lang="en-US" sz="1600" dirty="0" err="1"/>
              <a:t>enqueuing</a:t>
            </a:r>
            <a:r>
              <a:rPr lang="en-US" sz="1600" dirty="0"/>
              <a:t> and </a:t>
            </a:r>
            <a:r>
              <a:rPr lang="en-US" sz="1600" dirty="0" err="1"/>
              <a:t>dequeuing</a:t>
            </a:r>
            <a:r>
              <a:rPr lang="en-US" sz="1600" dirty="0"/>
              <a:t> take </a:t>
            </a:r>
            <a:r>
              <a:rPr lang="en-US" sz="1600" dirty="0" smtClean="0"/>
              <a:t>O(1) </a:t>
            </a:r>
            <a:r>
              <a:rPr lang="en-US" sz="1600" dirty="0"/>
              <a:t>time, and so the total time devoted to queue operations is </a:t>
            </a:r>
            <a:r>
              <a:rPr lang="en-US" sz="1600" dirty="0" smtClean="0"/>
              <a:t>O(V). </a:t>
            </a:r>
            <a:r>
              <a:rPr lang="en-US" sz="1600" dirty="0"/>
              <a:t>Because the procedure scans the adjacency list of each vertex only when the vertex is </a:t>
            </a:r>
            <a:r>
              <a:rPr lang="en-US" sz="1600" dirty="0" err="1"/>
              <a:t>dequeued</a:t>
            </a:r>
            <a:r>
              <a:rPr lang="en-US" sz="1600" dirty="0"/>
              <a:t>, it scans each adjacency list at most once. </a:t>
            </a:r>
            <a:endParaRPr lang="en-US" sz="1600" dirty="0" smtClean="0"/>
          </a:p>
          <a:p>
            <a:r>
              <a:rPr lang="en-US" sz="1600" dirty="0" smtClean="0"/>
              <a:t>Since </a:t>
            </a:r>
            <a:r>
              <a:rPr lang="en-US" sz="1600" dirty="0"/>
              <a:t>the sum of the lengths of all the adjacency lists is </a:t>
            </a:r>
            <a:r>
              <a:rPr lang="en-US" sz="1600" dirty="0" smtClean="0">
                <a:sym typeface="Symbol"/>
              </a:rPr>
              <a:t></a:t>
            </a:r>
            <a:r>
              <a:rPr lang="en-US" sz="1600" dirty="0" smtClean="0"/>
              <a:t>(E), </a:t>
            </a:r>
            <a:r>
              <a:rPr lang="en-US" sz="1600" dirty="0"/>
              <a:t>the total time spent in scanning adjacency lists is </a:t>
            </a:r>
            <a:r>
              <a:rPr lang="en-US" sz="1600" dirty="0" smtClean="0"/>
              <a:t>O€. </a:t>
            </a:r>
          </a:p>
          <a:p>
            <a:r>
              <a:rPr lang="en-US" sz="1600" dirty="0" smtClean="0"/>
              <a:t>Thus </a:t>
            </a:r>
            <a:r>
              <a:rPr lang="en-US" sz="1600" dirty="0"/>
              <a:t>the total running time of the BFS procedure is </a:t>
            </a:r>
            <a:r>
              <a:rPr lang="en-US" sz="1600" dirty="0" smtClean="0"/>
              <a:t>O(V+ E). </a:t>
            </a:r>
          </a:p>
          <a:p>
            <a:r>
              <a:rPr lang="en-US" sz="1600" dirty="0" smtClean="0"/>
              <a:t>Thus</a:t>
            </a:r>
            <a:r>
              <a:rPr lang="en-US" sz="1600" dirty="0"/>
              <a:t>, breadth-first search runs in time linear in the size of the adjacency-list representation of G.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5951"/>
            <a:ext cx="3124200" cy="465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703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The </a:t>
                </a:r>
                <a:r>
                  <a:rPr lang="en-US" sz="2000" dirty="0"/>
                  <a:t>procedure BFS builds a breadth-first tree as it searches the </a:t>
                </a:r>
                <a:r>
                  <a:rPr lang="en-US" sz="2000" dirty="0" smtClean="0"/>
                  <a:t>graph</a:t>
                </a:r>
              </a:p>
              <a:p>
                <a:r>
                  <a:rPr lang="en-US" sz="2000" dirty="0"/>
                  <a:t>The tree corresponds to the </a:t>
                </a:r>
                <a:r>
                  <a:rPr lang="en-US" sz="2000" dirty="0" smtClean="0">
                    <a:sym typeface="Symbol"/>
                  </a:rPr>
                  <a:t>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attributes. </a:t>
                </a:r>
                <a:endParaRPr lang="en-US" sz="2000" dirty="0" smtClean="0"/>
              </a:p>
              <a:p>
                <a:r>
                  <a:rPr lang="en-US" sz="2000" dirty="0" smtClean="0"/>
                  <a:t>Formally</a:t>
                </a:r>
                <a:r>
                  <a:rPr lang="en-US" sz="2000" dirty="0"/>
                  <a:t>, for a graph G </a:t>
                </a:r>
                <a:r>
                  <a:rPr lang="en-US" sz="2000" dirty="0" smtClean="0"/>
                  <a:t>= (V, E) with </a:t>
                </a:r>
                <a:r>
                  <a:rPr lang="en-US" sz="2000" dirty="0"/>
                  <a:t>source s, we define the predecessor subgraph of </a:t>
                </a:r>
                <a:r>
                  <a:rPr lang="en-US" sz="2000" dirty="0" smtClean="0"/>
                  <a:t>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 where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predecessor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a breadth-first tree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consists of the vertices reachable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and,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𝑣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/>
                  <a:t>, the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contains a unique simple </a:t>
                </a:r>
                <a:r>
                  <a:rPr lang="en-US" sz="2000" dirty="0" smtClean="0"/>
                  <a:t>path </a:t>
                </a:r>
                <a:r>
                  <a:rPr lang="en-US" sz="2000" dirty="0"/>
                  <a:t>from s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 that is also a shortest path from s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 in G. </a:t>
                </a:r>
                <a:endParaRPr lang="en-US" sz="2000" dirty="0" smtClean="0"/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 smtClean="0"/>
                  <a:t> is called tree </a:t>
                </a:r>
                <a:r>
                  <a:rPr lang="en-US" sz="2000" dirty="0"/>
                  <a:t>edges.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3429000" cy="32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94659"/>
            <a:ext cx="3400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2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Print path</a:t>
            </a:r>
            <a:endParaRPr lang="en-US" sz="2000" dirty="0"/>
          </a:p>
          <a:p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3745324" cy="18573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871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11535</TotalTime>
  <Words>703</Words>
  <Application>Microsoft Macintosh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Cambria Math</vt:lpstr>
      <vt:lpstr>Garamond</vt:lpstr>
      <vt:lpstr>ＭＳ Ｐゴシック</vt:lpstr>
      <vt:lpstr>Symbol</vt:lpstr>
      <vt:lpstr>Tahoma</vt:lpstr>
      <vt:lpstr>Times New Roman</vt:lpstr>
      <vt:lpstr>Tw Cen MT</vt:lpstr>
      <vt:lpstr>Wingdings</vt:lpstr>
      <vt:lpstr>Wingdings 2</vt:lpstr>
      <vt:lpstr>Arial</vt:lpstr>
      <vt:lpstr>Median</vt:lpstr>
      <vt:lpstr>PowerPoint Presentation</vt:lpstr>
      <vt:lpstr>Outline and Reading</vt:lpstr>
      <vt:lpstr>Breadth-First Search (BFS)</vt:lpstr>
      <vt:lpstr>Breadth-First Search</vt:lpstr>
      <vt:lpstr>BFS Algorithm</vt:lpstr>
      <vt:lpstr>BFS Algorithm</vt:lpstr>
      <vt:lpstr>BFS - Analysis</vt:lpstr>
      <vt:lpstr>BFS Trees</vt:lpstr>
      <vt:lpstr>BFS</vt:lpstr>
      <vt:lpstr>Applications</vt:lpstr>
      <vt:lpstr>DFS vs. BFS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Microsoft Office User</cp:lastModifiedBy>
  <cp:revision>761</cp:revision>
  <cp:lastPrinted>2010-08-24T17:19:38Z</cp:lastPrinted>
  <dcterms:created xsi:type="dcterms:W3CDTF">2010-08-24T16:58:28Z</dcterms:created>
  <dcterms:modified xsi:type="dcterms:W3CDTF">2018-11-01T01:34:08Z</dcterms:modified>
</cp:coreProperties>
</file>