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8"/>
  </p:notesMasterIdLst>
  <p:sldIdLst>
    <p:sldId id="256" r:id="rId2"/>
    <p:sldId id="337" r:id="rId3"/>
    <p:sldId id="374" r:id="rId4"/>
    <p:sldId id="375" r:id="rId5"/>
    <p:sldId id="360" r:id="rId6"/>
    <p:sldId id="362" r:id="rId7"/>
    <p:sldId id="364" r:id="rId8"/>
    <p:sldId id="365" r:id="rId9"/>
    <p:sldId id="342" r:id="rId10"/>
    <p:sldId id="367" r:id="rId11"/>
    <p:sldId id="366" r:id="rId12"/>
    <p:sldId id="343" r:id="rId13"/>
    <p:sldId id="376" r:id="rId14"/>
    <p:sldId id="377" r:id="rId15"/>
    <p:sldId id="378" r:id="rId16"/>
    <p:sldId id="373" r:id="rId17"/>
    <p:sldId id="379" r:id="rId18"/>
    <p:sldId id="348" r:id="rId19"/>
    <p:sldId id="368" r:id="rId20"/>
    <p:sldId id="370" r:id="rId21"/>
    <p:sldId id="371" r:id="rId22"/>
    <p:sldId id="372" r:id="rId23"/>
    <p:sldId id="350" r:id="rId24"/>
    <p:sldId id="341" r:id="rId25"/>
    <p:sldId id="305" r:id="rId26"/>
    <p:sldId id="317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624"/>
    <a:srgbClr val="0000FF"/>
    <a:srgbClr val="0066FF"/>
    <a:srgbClr val="FFFF99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409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10.xml"/><Relationship Id="rId7" Type="http://schemas.openxmlformats.org/officeDocument/2006/relationships/slide" Target="slides/slide23.xml"/><Relationship Id="rId2" Type="http://schemas.openxmlformats.org/officeDocument/2006/relationships/slide" Target="slides/slide9.xml"/><Relationship Id="rId1" Type="http://schemas.openxmlformats.org/officeDocument/2006/relationships/slide" Target="slides/slide3.xml"/><Relationship Id="rId6" Type="http://schemas.openxmlformats.org/officeDocument/2006/relationships/slide" Target="slides/slide18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ECC45-A45A-411B-8FFA-FE26046D1C5C}" type="slidenum">
              <a:rPr lang="en-US"/>
              <a:pPr/>
              <a:t>16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ECC45-A45A-411B-8FFA-FE26046D1C5C}" type="slidenum">
              <a:rPr lang="en-US"/>
              <a:pPr/>
              <a:t>17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62841801-6755-440D-A6AF-7E63C64BBB5F}" type="datetime1">
              <a:rPr lang="en-US" smtClean="0"/>
              <a:t>11/2/2018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35C4-7379-46B8-912B-DB13CB0C289D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E472B-53F4-45D3-A242-6D9E250B1B37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D9F2-00D7-4774-8DBE-30DE8E66277E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05523-D26D-4DE5-9A8B-CECCE71874B0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DE29F-CD89-4093-A6AB-D9A1EF8E14E8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9265-D8C3-4F4A-B390-5CF21B10BC7B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9370D-A7A9-4476-B19D-8C8D1DBB2635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E112-AF8F-43FB-B6F2-7D291D83A3EB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482C-2FAC-4280-8442-13D12B4F6D8E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2768F-2E6C-4290-AAE7-63B26C0A5F52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3FF46E9-A7F7-4BB5-8336-7C77764C1821}" type="datetime1">
              <a:rPr lang="en-US" smtClean="0"/>
              <a:t>11/2/2018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             4                 6/10/2014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Garamond" charset="0"/>
          <a:ea typeface="Garamond" charset="0"/>
          <a:cs typeface="Garamon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000" kern="1200">
          <a:solidFill>
            <a:srgbClr val="0000FF"/>
          </a:solidFill>
          <a:latin typeface="Garamond" charset="0"/>
          <a:ea typeface="Garamond" charset="0"/>
          <a:cs typeface="Garamond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820643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Graph and Shortest Paths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6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59558" y="1524000"/>
                <a:ext cx="8229600" cy="4694829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 smtClean="0"/>
                  <a:t>Dijkstra’s algorithm: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computes the </a:t>
                </a:r>
                <a:r>
                  <a:rPr lang="en-US" dirty="0" err="1" smtClean="0"/>
                  <a:t>shortes</a:t>
                </a:r>
                <a:r>
                  <a:rPr lang="en-US" dirty="0" smtClean="0"/>
                  <a:t> distances </a:t>
                </a:r>
                <a:r>
                  <a:rPr lang="en-US" dirty="0"/>
                  <a:t>of all the vertices from a given start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Assumptions: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graph </a:t>
                </a:r>
                <a:r>
                  <a:rPr lang="en-US" dirty="0">
                    <a:solidFill>
                      <a:schemeClr val="tx1"/>
                    </a:solidFill>
                  </a:rPr>
                  <a:t>is connected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edges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directed/undirected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edge </a:t>
                </a:r>
                <a:r>
                  <a:rPr lang="en-US" dirty="0">
                    <a:solidFill>
                      <a:schemeClr val="tx1"/>
                    </a:solidFill>
                  </a:rPr>
                  <a:t>weights 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nonnegative, i.e.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C00000"/>
                        </a:solidFill>
                        <a:latin typeface="Cambria Math"/>
                      </a:rPr>
                      <m:t>𝑤</m:t>
                    </m:r>
                    <m:r>
                      <a:rPr lang="en-CA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CA" i="1" dirty="0" smtClean="0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  <m:r>
                      <a:rPr lang="en-CA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76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59558" y="1524000"/>
                <a:ext cx="8229600" cy="4694829"/>
              </a:xfrm>
              <a:blipFill rotWithShape="1">
                <a:blip r:embed="rId2"/>
                <a:stretch>
                  <a:fillRect l="-148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65" name="Picture 5" descr="C:\Documents and Settings\Administrator\Application Data\Microsoft\Media Catalog\Downloaded Clips\cl3b\j014940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91" y="4890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64" name="Rectangle 4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609600" y="1516063"/>
                <a:ext cx="8382000" cy="4122737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000" dirty="0" smtClean="0"/>
                  <a:t>Greedy method</a:t>
                </a:r>
              </a:p>
              <a:p>
                <a:r>
                  <a:rPr lang="en-US" sz="2000" dirty="0" smtClean="0"/>
                  <a:t>We </a:t>
                </a:r>
                <a:r>
                  <a:rPr lang="en-US" sz="2000" dirty="0"/>
                  <a:t>grow a “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cloud or set</a:t>
                </a:r>
                <a:r>
                  <a:rPr lang="en-US" sz="2000" dirty="0" smtClean="0"/>
                  <a:t>” </a:t>
                </a:r>
                <a:r>
                  <a:rPr lang="en-US" sz="2000" dirty="0"/>
                  <a:t>of vertices, beginning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start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vertex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00FF"/>
                    </a:solidFill>
                  </a:rPr>
                  <a:t>eventually covering all the vertices</a:t>
                </a:r>
              </a:p>
              <a:p>
                <a:r>
                  <a:rPr lang="en-US" sz="2000" dirty="0" smtClean="0"/>
                  <a:t>For each </a:t>
                </a:r>
                <a:r>
                  <a:rPr lang="en-US" sz="2000" dirty="0"/>
                  <a:t>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 label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CA" sz="20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 smtClean="0"/>
                  <a:t>the </a:t>
                </a:r>
                <a:r>
                  <a:rPr lang="en-US" sz="2000" dirty="0"/>
                  <a:t>distance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the subgraph </a:t>
                </a:r>
                <a:r>
                  <a:rPr lang="en-US" sz="2000" u="sng" dirty="0"/>
                  <a:t>consisting of the cloud and its adjacent vertices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At each step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add </a:t>
                </a:r>
                <a:r>
                  <a:rPr lang="en-US" dirty="0">
                    <a:solidFill>
                      <a:schemeClr val="tx1"/>
                    </a:solidFill>
                  </a:rPr>
                  <a:t>to the cloud the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outside the cloud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:r>
                  <a:rPr lang="en-US" dirty="0"/>
                  <a:t>the smallest distance label,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</a:t>
                </a:r>
                <a:r>
                  <a:rPr lang="en-US" dirty="0"/>
                  <a:t>update</a:t>
                </a:r>
                <a:r>
                  <a:rPr lang="en-US" dirty="0">
                    <a:solidFill>
                      <a:schemeClr val="tx1"/>
                    </a:solidFill>
                  </a:rPr>
                  <a:t> the labels of the vertices </a:t>
                </a:r>
                <a:r>
                  <a:rPr lang="en-US" dirty="0"/>
                  <a:t>adjacent to </a:t>
                </a:r>
                <a:r>
                  <a:rPr lang="en-US" b="1" i="1" dirty="0"/>
                  <a:t>u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5764" name="Rectangle 4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9600" y="1516063"/>
                <a:ext cx="8382000" cy="4122737"/>
              </a:xfrm>
              <a:blipFill rotWithShape="0">
                <a:blip r:embed="rId2"/>
                <a:stretch>
                  <a:fillRect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65" name="Picture 5" descr="C:\Documents and Settings\Administrator\Application Data\Microsoft\Media Catalog\Downloaded Clips\cl3b\j014940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91" y="4890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78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" y="1543843"/>
                <a:ext cx="4368800" cy="2189958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Consider an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𝒆</m:t>
                    </m:r>
                    <m:r>
                      <a:rPr lang="en-US" sz="20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=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  <a:ea typeface="Garamond" charset="0"/>
                            <a:cs typeface="Garamond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/>
                            <a:ea typeface="Garamond" charset="0"/>
                            <a:cs typeface="Garamond" charset="0"/>
                          </a:rPr>
                          <m:t>𝒖</m:t>
                        </m:r>
                        <m:r>
                          <a:rPr lang="en-US" sz="2000" b="1" i="1" dirty="0" err="1">
                            <a:latin typeface="Cambria Math"/>
                            <a:ea typeface="Garamond" charset="0"/>
                            <a:cs typeface="Garamond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  <a:ea typeface="Garamond" charset="0"/>
                            <a:cs typeface="Garamond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 such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 is the vertex most recently added to the cloud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𝑣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  <a:ea typeface="Garamond" charset="0"/>
                        <a:cs typeface="Garamond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aramond" charset="0"/>
                    <a:ea typeface="Garamond" charset="0"/>
                    <a:cs typeface="Garamond" charset="0"/>
                  </a:rPr>
                  <a:t>is not in the cloud</a:t>
                </a:r>
              </a:p>
              <a:p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The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relaxation of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𝒆</m:t>
                    </m:r>
                  </m:oMath>
                </a14:m>
                <a:r>
                  <a:rPr lang="en-US" sz="2000" b="1" i="1" dirty="0"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updates distance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𝒅</m:t>
                    </m:r>
                    <m:r>
                      <a:rPr lang="en-US" sz="2000" i="1" dirty="0">
                        <a:latin typeface="Cambria Math"/>
                        <a:ea typeface="Garamond" charset="0"/>
                        <a:cs typeface="Garamond" charset="0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  <a:ea typeface="Garamond" charset="0"/>
                        <a:cs typeface="Garamond" charset="0"/>
                      </a:rPr>
                      <m:t>𝒗</m:t>
                    </m:r>
                    <m:r>
                      <a:rPr lang="en-US" sz="2000" i="1" dirty="0">
                        <a:latin typeface="Cambria Math"/>
                        <a:ea typeface="Garamond" charset="0"/>
                        <a:cs typeface="Garamond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 as follows: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sz="2000" b="1" i="1" dirty="0">
                    <a:latin typeface="Garamond" charset="0"/>
                    <a:ea typeface="Garamond" charset="0"/>
                    <a:cs typeface="Garamond" charset="0"/>
                  </a:rPr>
                  <a:t>	</a:t>
                </a:r>
                <a:endParaRPr lang="en-US" sz="2000" i="1" dirty="0">
                  <a:latin typeface="Garamond" charset="0"/>
                  <a:ea typeface="Garamond" charset="0"/>
                  <a:cs typeface="Garamond" charset="0"/>
                </a:endParaRPr>
              </a:p>
            </p:txBody>
          </p:sp>
        </mc:Choice>
        <mc:Fallback xmlns="">
          <p:sp>
            <p:nvSpPr>
              <p:cNvPr id="24678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1543843"/>
                <a:ext cx="4368800" cy="2189958"/>
              </a:xfrm>
              <a:blipFill rotWithShape="0">
                <a:blip r:embed="rId2"/>
                <a:stretch>
                  <a:fillRect t="-1111" r="-837" b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826" name="Picture 42" descr="C:\Documents and Settings\Administrator\Application Data\Microsoft\Media Catalog\Downloaded Clips\cl4f\j019835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6050"/>
            <a:ext cx="2044700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oShape 20"/>
          <p:cNvSpPr>
            <a:spLocks noChangeArrowheads="1"/>
          </p:cNvSpPr>
          <p:nvPr/>
        </p:nvSpPr>
        <p:spPr bwMode="auto">
          <a:xfrm rot="5400000">
            <a:off x="6634164" y="3674044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7867322" y="1988119"/>
                <a:ext cx="14008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rgbClr val="0066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66FF"/>
                              </a:solidFill>
                              <a:latin typeface="Cambria Math" charset="0"/>
                            </a:rPr>
                            <m:t>𝒗</m:t>
                          </m:r>
                        </m:e>
                      </m:d>
                      <m:r>
                        <a:rPr lang="en-CA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000" i="0" dirty="0" smtClean="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7322" y="1988119"/>
                <a:ext cx="14008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13"/>
          <p:cNvSpPr>
            <a:spLocks/>
          </p:cNvSpPr>
          <p:nvPr/>
        </p:nvSpPr>
        <p:spPr bwMode="auto">
          <a:xfrm>
            <a:off x="4610101" y="1767457"/>
            <a:ext cx="2844800" cy="1712912"/>
          </a:xfrm>
          <a:custGeom>
            <a:avLst/>
            <a:gdLst>
              <a:gd name="T0" fmla="*/ 1283 w 1792"/>
              <a:gd name="T1" fmla="*/ 31 h 1079"/>
              <a:gd name="T2" fmla="*/ 1739 w 1792"/>
              <a:gd name="T3" fmla="*/ 157 h 1079"/>
              <a:gd name="T4" fmla="*/ 1601 w 1792"/>
              <a:gd name="T5" fmla="*/ 571 h 1079"/>
              <a:gd name="T6" fmla="*/ 1481 w 1792"/>
              <a:gd name="T7" fmla="*/ 1021 h 1079"/>
              <a:gd name="T8" fmla="*/ 761 w 1792"/>
              <a:gd name="T9" fmla="*/ 919 h 1079"/>
              <a:gd name="T10" fmla="*/ 173 w 1792"/>
              <a:gd name="T11" fmla="*/ 916 h 1079"/>
              <a:gd name="T12" fmla="*/ 17 w 1792"/>
              <a:gd name="T13" fmla="*/ 625 h 1079"/>
              <a:gd name="T14" fmla="*/ 275 w 1792"/>
              <a:gd name="T15" fmla="*/ 343 h 1079"/>
              <a:gd name="T16" fmla="*/ 1283 w 1792"/>
              <a:gd name="T17" fmla="*/ 31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rgbClr val="BE2D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8323263" y="2369119"/>
            <a:ext cx="277813" cy="2778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cxnSp>
        <p:nvCxnSpPr>
          <p:cNvPr id="44" name="AutoShape 9"/>
          <p:cNvCxnSpPr>
            <a:cxnSpLocks noChangeShapeType="1"/>
            <a:stCxn id="47" idx="7"/>
            <a:endCxn id="48" idx="2"/>
          </p:cNvCxnSpPr>
          <p:nvPr/>
        </p:nvCxnSpPr>
        <p:spPr bwMode="auto">
          <a:xfrm rot="16200000">
            <a:off x="5710238" y="1597594"/>
            <a:ext cx="500063" cy="1865313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0"/>
          <p:cNvCxnSpPr>
            <a:cxnSpLocks noChangeShapeType="1"/>
            <a:stCxn id="47" idx="6"/>
            <a:endCxn id="49" idx="2"/>
          </p:cNvCxnSpPr>
          <p:nvPr/>
        </p:nvCxnSpPr>
        <p:spPr bwMode="auto">
          <a:xfrm>
            <a:off x="5081588" y="2891407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48" idx="6"/>
            <a:endCxn id="43" idx="1"/>
          </p:cNvCxnSpPr>
          <p:nvPr/>
        </p:nvCxnSpPr>
        <p:spPr bwMode="auto">
          <a:xfrm>
            <a:off x="7204076" y="2280219"/>
            <a:ext cx="1160462" cy="1206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789488" y="2753294"/>
            <a:ext cx="279400" cy="277813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6905626" y="2140519"/>
            <a:ext cx="279400" cy="277813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6683376" y="2919982"/>
            <a:ext cx="277812" cy="277812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50" name="AutoShape 15"/>
          <p:cNvCxnSpPr>
            <a:cxnSpLocks noChangeShapeType="1"/>
            <a:stCxn id="49" idx="6"/>
            <a:endCxn id="43" idx="3"/>
          </p:cNvCxnSpPr>
          <p:nvPr/>
        </p:nvCxnSpPr>
        <p:spPr bwMode="auto">
          <a:xfrm flipV="1">
            <a:off x="6980238" y="2615182"/>
            <a:ext cx="1384300" cy="4445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6139998" y="1830957"/>
                <a:ext cx="1374094" cy="362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800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800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) = 50</m:t>
                      </m:r>
                    </m:oMath>
                  </m:oMathPara>
                </a14:m>
                <a:endParaRPr lang="en-US" sz="1800" i="0" baseline="-25000" dirty="0" smtClean="0">
                  <a:solidFill>
                    <a:srgbClr val="BE2D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9998" y="1830957"/>
                <a:ext cx="1374094" cy="362984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18"/>
          <p:cNvSpPr>
            <a:spLocks noChangeArrowheads="1"/>
          </p:cNvSpPr>
          <p:nvPr/>
        </p:nvSpPr>
        <p:spPr bwMode="auto">
          <a:xfrm rot="230089">
            <a:off x="7446100" y="202024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dirty="0" smtClean="0">
                <a:solidFill>
                  <a:srgbClr val="40458C"/>
                </a:solidFill>
                <a:latin typeface="Times New Roman" panose="02020603050405020304" pitchFamily="18" charset="0"/>
              </a:rPr>
              <a:t>10</a:t>
            </a:r>
            <a:endParaRPr lang="en-US" sz="1800" i="0" baseline="-25000" dirty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8533646" y="2445319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v</a:t>
            </a:r>
            <a:endParaRPr lang="en-US" sz="1800" i="0" dirty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4791076" y="2459607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BE2D00"/>
                </a:solidFill>
                <a:latin typeface="Times New Roman" panose="02020603050405020304" pitchFamily="18" charset="0"/>
              </a:rPr>
              <a:t>s</a:t>
            </a:r>
            <a:endParaRPr lang="en-US" sz="1800" i="0" smtClean="0">
              <a:solidFill>
                <a:srgbClr val="BE2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6723063" y="229291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BE2D00"/>
                </a:solidFill>
                <a:latin typeface="Times New Roman" panose="02020603050405020304" pitchFamily="18" charset="0"/>
              </a:rPr>
              <a:t>u</a:t>
            </a:r>
            <a:endParaRPr lang="en-US" sz="1800" i="0" smtClean="0">
              <a:solidFill>
                <a:srgbClr val="BE2D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839382" y="4435085"/>
                <a:ext cx="139262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charset="0"/>
                        </a:rPr>
                        <m:t>𝑣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)=60</m:t>
                      </m:r>
                    </m:oMath>
                  </m:oMathPara>
                </a14:m>
                <a:endParaRPr lang="en-US" sz="2000" i="0" dirty="0" smtClean="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9382" y="4435085"/>
                <a:ext cx="139262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28"/>
          <p:cNvSpPr>
            <a:spLocks/>
          </p:cNvSpPr>
          <p:nvPr/>
        </p:nvSpPr>
        <p:spPr bwMode="auto">
          <a:xfrm>
            <a:off x="4608513" y="4237607"/>
            <a:ext cx="2844800" cy="1712912"/>
          </a:xfrm>
          <a:custGeom>
            <a:avLst/>
            <a:gdLst>
              <a:gd name="T0" fmla="*/ 1283 w 1792"/>
              <a:gd name="T1" fmla="*/ 31 h 1079"/>
              <a:gd name="T2" fmla="*/ 1739 w 1792"/>
              <a:gd name="T3" fmla="*/ 157 h 1079"/>
              <a:gd name="T4" fmla="*/ 1601 w 1792"/>
              <a:gd name="T5" fmla="*/ 571 h 1079"/>
              <a:gd name="T6" fmla="*/ 1481 w 1792"/>
              <a:gd name="T7" fmla="*/ 1021 h 1079"/>
              <a:gd name="T8" fmla="*/ 761 w 1792"/>
              <a:gd name="T9" fmla="*/ 919 h 1079"/>
              <a:gd name="T10" fmla="*/ 173 w 1792"/>
              <a:gd name="T11" fmla="*/ 916 h 1079"/>
              <a:gd name="T12" fmla="*/ 17 w 1792"/>
              <a:gd name="T13" fmla="*/ 625 h 1079"/>
              <a:gd name="T14" fmla="*/ 275 w 1792"/>
              <a:gd name="T15" fmla="*/ 343 h 1079"/>
              <a:gd name="T16" fmla="*/ 1283 w 1792"/>
              <a:gd name="T17" fmla="*/ 31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rgbClr val="BE2D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8321676" y="4839269"/>
            <a:ext cx="277812" cy="2778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cxnSp>
        <p:nvCxnSpPr>
          <p:cNvPr id="59" name="AutoShape 30"/>
          <p:cNvCxnSpPr>
            <a:cxnSpLocks noChangeShapeType="1"/>
            <a:stCxn id="62" idx="7"/>
            <a:endCxn id="63" idx="2"/>
          </p:cNvCxnSpPr>
          <p:nvPr/>
        </p:nvCxnSpPr>
        <p:spPr bwMode="auto">
          <a:xfrm rot="16200000">
            <a:off x="5708650" y="4067745"/>
            <a:ext cx="500063" cy="1865312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1"/>
          <p:cNvCxnSpPr>
            <a:cxnSpLocks noChangeShapeType="1"/>
            <a:stCxn id="62" idx="6"/>
            <a:endCxn id="64" idx="2"/>
          </p:cNvCxnSpPr>
          <p:nvPr/>
        </p:nvCxnSpPr>
        <p:spPr bwMode="auto">
          <a:xfrm>
            <a:off x="5080001" y="5361557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2"/>
          <p:cNvCxnSpPr>
            <a:cxnSpLocks noChangeShapeType="1"/>
            <a:stCxn id="63" idx="6"/>
            <a:endCxn id="58" idx="1"/>
          </p:cNvCxnSpPr>
          <p:nvPr/>
        </p:nvCxnSpPr>
        <p:spPr bwMode="auto">
          <a:xfrm>
            <a:off x="7202488" y="4750369"/>
            <a:ext cx="1160463" cy="1206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4787901" y="5223444"/>
            <a:ext cx="279400" cy="277813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6904038" y="4610669"/>
            <a:ext cx="279400" cy="277813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6681788" y="5390132"/>
            <a:ext cx="277813" cy="277812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65" name="AutoShape 36"/>
          <p:cNvCxnSpPr>
            <a:cxnSpLocks noChangeShapeType="1"/>
            <a:stCxn id="64" idx="6"/>
            <a:endCxn id="58" idx="3"/>
          </p:cNvCxnSpPr>
          <p:nvPr/>
        </p:nvCxnSpPr>
        <p:spPr bwMode="auto">
          <a:xfrm flipV="1">
            <a:off x="6978651" y="5085332"/>
            <a:ext cx="1384300" cy="4445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6138410" y="4301107"/>
                <a:ext cx="1374094" cy="362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800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800" i="1" dirty="0" smtClean="0">
                          <a:solidFill>
                            <a:srgbClr val="BE2D00"/>
                          </a:solidFill>
                          <a:latin typeface="Cambria Math" panose="02040503050406030204" pitchFamily="18" charset="0"/>
                        </a:rPr>
                        <m:t>) = 50</m:t>
                      </m:r>
                    </m:oMath>
                  </m:oMathPara>
                </a14:m>
                <a:endParaRPr lang="en-US" sz="1800" i="0" baseline="-25000" dirty="0" smtClean="0">
                  <a:solidFill>
                    <a:srgbClr val="BE2D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8410" y="4301107"/>
                <a:ext cx="1374094" cy="362984"/>
              </a:xfrm>
              <a:prstGeom prst="rect">
                <a:avLst/>
              </a:prstGeom>
              <a:blipFill rotWithShape="0">
                <a:blip r:embed="rId7"/>
                <a:stretch>
                  <a:fillRect b="-16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38"/>
          <p:cNvSpPr>
            <a:spLocks noChangeArrowheads="1"/>
          </p:cNvSpPr>
          <p:nvPr/>
        </p:nvSpPr>
        <p:spPr bwMode="auto">
          <a:xfrm rot="230089">
            <a:off x="7473759" y="4422306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dirty="0" smtClean="0">
                <a:solidFill>
                  <a:srgbClr val="BE2D00"/>
                </a:solidFill>
                <a:latin typeface="Times New Roman" panose="02020603050405020304" pitchFamily="18" charset="0"/>
              </a:rPr>
              <a:t>10</a:t>
            </a:r>
            <a:endParaRPr lang="en-US" sz="1800" i="0" baseline="-25000" dirty="0" smtClean="0">
              <a:solidFill>
                <a:srgbClr val="BE2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8522533" y="4937799"/>
            <a:ext cx="287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v</a:t>
            </a:r>
            <a:endParaRPr lang="en-US" sz="1800" i="0" dirty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4789488" y="4929757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BE2D00"/>
                </a:solidFill>
                <a:latin typeface="Times New Roman" panose="02020603050405020304" pitchFamily="18" charset="0"/>
              </a:rPr>
              <a:t>s</a:t>
            </a:r>
            <a:endParaRPr lang="en-US" sz="1800" i="0" smtClean="0">
              <a:solidFill>
                <a:srgbClr val="BE2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Rectangle 41"/>
          <p:cNvSpPr>
            <a:spLocks noChangeArrowheads="1"/>
          </p:cNvSpPr>
          <p:nvPr/>
        </p:nvSpPr>
        <p:spPr bwMode="auto">
          <a:xfrm>
            <a:off x="6721476" y="476306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BE2D00"/>
                </a:solidFill>
                <a:latin typeface="Times New Roman" panose="02020603050405020304" pitchFamily="18" charset="0"/>
              </a:rPr>
              <a:t>u</a:t>
            </a:r>
            <a:endParaRPr lang="en-US" sz="1800" i="0" smtClean="0">
              <a:solidFill>
                <a:srgbClr val="BE2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7491413" y="2216719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40458C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2" name="Text Box 44"/>
          <p:cNvSpPr txBox="1">
            <a:spLocks noChangeArrowheads="1"/>
          </p:cNvSpPr>
          <p:nvPr/>
        </p:nvSpPr>
        <p:spPr bwMode="auto">
          <a:xfrm>
            <a:off x="7410260" y="4732061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BE2D00"/>
                </a:solidFill>
                <a:latin typeface="Times New Roman" panose="02020603050405020304" pitchFamily="18" charset="0"/>
              </a:rPr>
              <a:t>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8" y="3889394"/>
            <a:ext cx="3758660" cy="15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6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33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329 w 658"/>
              <a:gd name="T1" fmla="*/ 13 h 464"/>
              <a:gd name="T2" fmla="*/ 653 w 658"/>
              <a:gd name="T3" fmla="*/ 259 h 464"/>
              <a:gd name="T4" fmla="*/ 299 w 658"/>
              <a:gd name="T5" fmla="*/ 451 h 464"/>
              <a:gd name="T6" fmla="*/ 5 w 658"/>
              <a:gd name="T7" fmla="*/ 181 h 464"/>
              <a:gd name="T8" fmla="*/ 329 w 658"/>
              <a:gd name="T9" fmla="*/ 1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rgbClr val="BE2D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4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5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6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37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38" name="AutoShape 7"/>
          <p:cNvCxnSpPr>
            <a:cxnSpLocks noChangeAspect="1" noChangeShapeType="1"/>
            <a:stCxn id="136" idx="2"/>
            <a:endCxn id="135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8"/>
          <p:cNvCxnSpPr>
            <a:cxnSpLocks noChangeAspect="1" noChangeShapeType="1"/>
            <a:stCxn id="137" idx="2"/>
            <a:endCxn id="135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9"/>
          <p:cNvCxnSpPr>
            <a:cxnSpLocks noChangeAspect="1" noChangeShapeType="1"/>
            <a:stCxn id="137" idx="6"/>
            <a:endCxn id="134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0"/>
          <p:cNvCxnSpPr>
            <a:cxnSpLocks noChangeAspect="1" noChangeShapeType="1"/>
            <a:stCxn id="136" idx="4"/>
            <a:endCxn id="134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1"/>
          <p:cNvCxnSpPr>
            <a:cxnSpLocks noChangeAspect="1" noChangeShapeType="1"/>
            <a:stCxn id="135" idx="6"/>
            <a:endCxn id="134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D</a:t>
            </a:r>
          </a:p>
        </p:txBody>
      </p:sp>
      <p:cxnSp>
        <p:nvCxnSpPr>
          <p:cNvPr id="144" name="AutoShape 13"/>
          <p:cNvCxnSpPr>
            <a:cxnSpLocks noChangeAspect="1" noChangeShapeType="1"/>
            <a:stCxn id="147" idx="6"/>
            <a:endCxn id="143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4"/>
          <p:cNvCxnSpPr>
            <a:cxnSpLocks noChangeAspect="1" noChangeShapeType="1"/>
            <a:stCxn id="143" idx="0"/>
            <a:endCxn id="136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5"/>
          <p:cNvCxnSpPr>
            <a:cxnSpLocks noChangeAspect="1" noChangeShapeType="1"/>
            <a:stCxn id="134" idx="6"/>
            <a:endCxn id="143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F</a:t>
            </a:r>
          </a:p>
        </p:txBody>
      </p:sp>
      <p:cxnSp>
        <p:nvCxnSpPr>
          <p:cNvPr id="148" name="AutoShape 17"/>
          <p:cNvCxnSpPr>
            <a:cxnSpLocks noChangeAspect="1" noChangeShapeType="1"/>
            <a:stCxn id="134" idx="5"/>
            <a:endCxn id="147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50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51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52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4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5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56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1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2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5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6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5350" y="4125913"/>
            <a:ext cx="3295650" cy="2209800"/>
            <a:chOff x="895350" y="4125913"/>
            <a:chExt cx="3295650" cy="2209800"/>
          </a:xfrm>
        </p:grpSpPr>
        <p:sp>
          <p:nvSpPr>
            <p:cNvPr id="167" name="Freeform 72"/>
            <p:cNvSpPr>
              <a:spLocks/>
            </p:cNvSpPr>
            <p:nvPr/>
          </p:nvSpPr>
          <p:spPr bwMode="auto">
            <a:xfrm>
              <a:off x="1955800" y="4151313"/>
              <a:ext cx="1073150" cy="1536700"/>
            </a:xfrm>
            <a:custGeom>
              <a:avLst/>
              <a:gdLst>
                <a:gd name="T0" fmla="*/ 370 w 676"/>
                <a:gd name="T1" fmla="*/ 7 h 968"/>
                <a:gd name="T2" fmla="*/ 640 w 676"/>
                <a:gd name="T3" fmla="*/ 181 h 968"/>
                <a:gd name="T4" fmla="*/ 586 w 676"/>
                <a:gd name="T5" fmla="*/ 661 h 968"/>
                <a:gd name="T6" fmla="*/ 316 w 676"/>
                <a:gd name="T7" fmla="*/ 961 h 968"/>
                <a:gd name="T8" fmla="*/ 58 w 676"/>
                <a:gd name="T9" fmla="*/ 619 h 968"/>
                <a:gd name="T10" fmla="*/ 52 w 676"/>
                <a:gd name="T11" fmla="*/ 139 h 968"/>
                <a:gd name="T12" fmla="*/ 370 w 676"/>
                <a:gd name="T13" fmla="*/ 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968">
                  <a:moveTo>
                    <a:pt x="370" y="7"/>
                  </a:moveTo>
                  <a:cubicBezTo>
                    <a:pt x="468" y="14"/>
                    <a:pt x="604" y="72"/>
                    <a:pt x="640" y="181"/>
                  </a:cubicBezTo>
                  <a:cubicBezTo>
                    <a:pt x="676" y="290"/>
                    <a:pt x="640" y="531"/>
                    <a:pt x="586" y="661"/>
                  </a:cubicBezTo>
                  <a:cubicBezTo>
                    <a:pt x="532" y="791"/>
                    <a:pt x="404" y="968"/>
                    <a:pt x="316" y="961"/>
                  </a:cubicBezTo>
                  <a:cubicBezTo>
                    <a:pt x="228" y="954"/>
                    <a:pt x="102" y="756"/>
                    <a:pt x="58" y="619"/>
                  </a:cubicBezTo>
                  <a:cubicBezTo>
                    <a:pt x="14" y="482"/>
                    <a:pt x="0" y="241"/>
                    <a:pt x="52" y="139"/>
                  </a:cubicBezTo>
                  <a:cubicBezTo>
                    <a:pt x="104" y="37"/>
                    <a:pt x="272" y="0"/>
                    <a:pt x="370" y="7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8" name="Oval 73"/>
            <p:cNvSpPr>
              <a:spLocks noChangeAspect="1" noChangeArrowheads="1"/>
            </p:cNvSpPr>
            <p:nvPr/>
          </p:nvSpPr>
          <p:spPr bwMode="auto">
            <a:xfrm>
              <a:off x="2268538" y="516096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69" name="Oval 74"/>
            <p:cNvSpPr>
              <a:spLocks noChangeAspect="1" noChangeArrowheads="1"/>
            </p:cNvSpPr>
            <p:nvPr/>
          </p:nvSpPr>
          <p:spPr bwMode="auto">
            <a:xfrm>
              <a:off x="895350" y="5160963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70" name="Oval 75"/>
            <p:cNvSpPr>
              <a:spLocks noChangeAspect="1" noChangeArrowheads="1"/>
            </p:cNvSpPr>
            <p:nvPr/>
          </p:nvSpPr>
          <p:spPr bwMode="auto">
            <a:xfrm>
              <a:off x="2266950" y="4354513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71" name="Oval 76"/>
            <p:cNvSpPr>
              <a:spLocks noChangeAspect="1" noChangeArrowheads="1"/>
            </p:cNvSpPr>
            <p:nvPr/>
          </p:nvSpPr>
          <p:spPr bwMode="auto">
            <a:xfrm>
              <a:off x="1504950" y="5969000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172" name="AutoShape 77"/>
            <p:cNvCxnSpPr>
              <a:cxnSpLocks noChangeAspect="1" noChangeShapeType="1"/>
              <a:stCxn id="170" idx="2"/>
              <a:endCxn id="169" idx="0"/>
            </p:cNvCxnSpPr>
            <p:nvPr/>
          </p:nvCxnSpPr>
          <p:spPr bwMode="auto">
            <a:xfrm rot="10800000" flipV="1">
              <a:off x="1077913" y="4537075"/>
              <a:ext cx="1168400" cy="61277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78"/>
            <p:cNvCxnSpPr>
              <a:cxnSpLocks noChangeAspect="1" noChangeShapeType="1"/>
              <a:stCxn id="171" idx="2"/>
              <a:endCxn id="169" idx="4"/>
            </p:cNvCxnSpPr>
            <p:nvPr/>
          </p:nvCxnSpPr>
          <p:spPr bwMode="auto">
            <a:xfrm rot="10800000">
              <a:off x="1077913" y="5535613"/>
              <a:ext cx="415925" cy="61595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79"/>
            <p:cNvCxnSpPr>
              <a:cxnSpLocks noChangeAspect="1" noChangeShapeType="1"/>
              <a:stCxn id="171" idx="6"/>
              <a:endCxn id="168" idx="3"/>
            </p:cNvCxnSpPr>
            <p:nvPr/>
          </p:nvCxnSpPr>
          <p:spPr bwMode="auto">
            <a:xfrm flipV="1">
              <a:off x="1879600" y="5492750"/>
              <a:ext cx="441325" cy="658813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80"/>
            <p:cNvCxnSpPr>
              <a:cxnSpLocks noChangeAspect="1" noChangeShapeType="1"/>
              <a:stCxn id="170" idx="4"/>
              <a:endCxn id="168" idx="0"/>
            </p:cNvCxnSpPr>
            <p:nvPr/>
          </p:nvCxnSpPr>
          <p:spPr bwMode="auto">
            <a:xfrm>
              <a:off x="2449513" y="4738688"/>
              <a:ext cx="1587" cy="401637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81"/>
            <p:cNvCxnSpPr>
              <a:cxnSpLocks noChangeAspect="1" noChangeShapeType="1"/>
              <a:stCxn id="169" idx="6"/>
              <a:endCxn id="168" idx="2"/>
            </p:cNvCxnSpPr>
            <p:nvPr/>
          </p:nvCxnSpPr>
          <p:spPr bwMode="auto">
            <a:xfrm>
              <a:off x="1270000" y="5343525"/>
              <a:ext cx="977900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Oval 82"/>
            <p:cNvSpPr>
              <a:spLocks noChangeAspect="1" noChangeArrowheads="1"/>
            </p:cNvSpPr>
            <p:nvPr/>
          </p:nvSpPr>
          <p:spPr bwMode="auto">
            <a:xfrm>
              <a:off x="3630613" y="5160963"/>
              <a:ext cx="366712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178" name="AutoShape 83"/>
            <p:cNvCxnSpPr>
              <a:cxnSpLocks noChangeAspect="1" noChangeShapeType="1"/>
              <a:stCxn id="181" idx="6"/>
              <a:endCxn id="177" idx="4"/>
            </p:cNvCxnSpPr>
            <p:nvPr/>
          </p:nvCxnSpPr>
          <p:spPr bwMode="auto">
            <a:xfrm flipV="1">
              <a:off x="3394075" y="5535613"/>
              <a:ext cx="419100" cy="61595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" name="AutoShape 84"/>
            <p:cNvCxnSpPr>
              <a:cxnSpLocks noChangeAspect="1" noChangeShapeType="1"/>
              <a:stCxn id="177" idx="0"/>
              <a:endCxn id="170" idx="6"/>
            </p:cNvCxnSpPr>
            <p:nvPr/>
          </p:nvCxnSpPr>
          <p:spPr bwMode="auto">
            <a:xfrm rot="5400000" flipH="1">
              <a:off x="2925762" y="4262438"/>
              <a:ext cx="612775" cy="11620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AutoShape 85"/>
            <p:cNvCxnSpPr>
              <a:cxnSpLocks noChangeAspect="1" noChangeShapeType="1"/>
              <a:stCxn id="168" idx="6"/>
              <a:endCxn id="177" idx="2"/>
            </p:cNvCxnSpPr>
            <p:nvPr/>
          </p:nvCxnSpPr>
          <p:spPr bwMode="auto">
            <a:xfrm>
              <a:off x="2652713" y="5343525"/>
              <a:ext cx="966787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" name="Oval 86"/>
            <p:cNvSpPr>
              <a:spLocks noChangeAspect="1" noChangeArrowheads="1"/>
            </p:cNvSpPr>
            <p:nvPr/>
          </p:nvSpPr>
          <p:spPr bwMode="auto">
            <a:xfrm>
              <a:off x="3019425" y="5969000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82" name="AutoShape 87"/>
            <p:cNvCxnSpPr>
              <a:cxnSpLocks noChangeAspect="1" noChangeShapeType="1"/>
              <a:stCxn id="168" idx="5"/>
              <a:endCxn id="181" idx="2"/>
            </p:cNvCxnSpPr>
            <p:nvPr/>
          </p:nvCxnSpPr>
          <p:spPr bwMode="auto">
            <a:xfrm rot="16200000" flipH="1">
              <a:off x="2465387" y="5608638"/>
              <a:ext cx="658813" cy="427038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" name="Text Box 88"/>
            <p:cNvSpPr txBox="1">
              <a:spLocks noChangeArrowheads="1"/>
            </p:cNvSpPr>
            <p:nvPr/>
          </p:nvSpPr>
          <p:spPr bwMode="auto">
            <a:xfrm>
              <a:off x="2501900" y="41259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" name="Text Box 89"/>
            <p:cNvSpPr txBox="1">
              <a:spLocks noChangeArrowheads="1"/>
            </p:cNvSpPr>
            <p:nvPr/>
          </p:nvSpPr>
          <p:spPr bwMode="auto">
            <a:xfrm>
              <a:off x="3892550" y="4953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85" name="Text Box 90"/>
            <p:cNvSpPr txBox="1">
              <a:spLocks noChangeArrowheads="1"/>
            </p:cNvSpPr>
            <p:nvPr/>
          </p:nvSpPr>
          <p:spPr bwMode="auto">
            <a:xfrm>
              <a:off x="2533650" y="4953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6" name="Text Box 91"/>
            <p:cNvSpPr txBox="1">
              <a:spLocks noChangeArrowheads="1"/>
            </p:cNvSpPr>
            <p:nvPr/>
          </p:nvSpPr>
          <p:spPr bwMode="auto">
            <a:xfrm>
              <a:off x="1162050" y="4953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87" name="Text Box 92"/>
            <p:cNvSpPr txBox="1">
              <a:spLocks noChangeArrowheads="1"/>
            </p:cNvSpPr>
            <p:nvPr/>
          </p:nvSpPr>
          <p:spPr bwMode="auto">
            <a:xfrm>
              <a:off x="1435100" y="56769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88" name="Text Box 93"/>
            <p:cNvSpPr txBox="1">
              <a:spLocks noChangeArrowheads="1"/>
            </p:cNvSpPr>
            <p:nvPr/>
          </p:nvSpPr>
          <p:spPr bwMode="auto">
            <a:xfrm>
              <a:off x="3181350" y="56769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11</a:t>
              </a:r>
            </a:p>
          </p:txBody>
        </p:sp>
        <p:sp>
          <p:nvSpPr>
            <p:cNvPr id="189" name="Text Box 94"/>
            <p:cNvSpPr txBox="1">
              <a:spLocks noChangeArrowheads="1"/>
            </p:cNvSpPr>
            <p:nvPr/>
          </p:nvSpPr>
          <p:spPr bwMode="auto">
            <a:xfrm>
              <a:off x="3340100" y="436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0" name="Text Box 95"/>
            <p:cNvSpPr txBox="1">
              <a:spLocks noChangeArrowheads="1"/>
            </p:cNvSpPr>
            <p:nvPr/>
          </p:nvSpPr>
          <p:spPr bwMode="auto">
            <a:xfrm>
              <a:off x="1200150" y="44307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91" name="Text Box 96"/>
            <p:cNvSpPr txBox="1">
              <a:spLocks noChangeArrowheads="1"/>
            </p:cNvSpPr>
            <p:nvPr/>
          </p:nvSpPr>
          <p:spPr bwMode="auto">
            <a:xfrm>
              <a:off x="15811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2" name="Text Box 97"/>
            <p:cNvSpPr txBox="1">
              <a:spLocks noChangeArrowheads="1"/>
            </p:cNvSpPr>
            <p:nvPr/>
          </p:nvSpPr>
          <p:spPr bwMode="auto">
            <a:xfrm>
              <a:off x="3028950" y="50403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3" name="Text Box 98"/>
            <p:cNvSpPr txBox="1">
              <a:spLocks noChangeArrowheads="1"/>
            </p:cNvSpPr>
            <p:nvPr/>
          </p:nvSpPr>
          <p:spPr bwMode="auto">
            <a:xfrm>
              <a:off x="8953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" name="Text Box 99"/>
            <p:cNvSpPr txBox="1">
              <a:spLocks noChangeArrowheads="1"/>
            </p:cNvSpPr>
            <p:nvPr/>
          </p:nvSpPr>
          <p:spPr bwMode="auto">
            <a:xfrm>
              <a:off x="3638550" y="58404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5" name="Text Box 100"/>
            <p:cNvSpPr txBox="1">
              <a:spLocks noChangeArrowheads="1"/>
            </p:cNvSpPr>
            <p:nvPr/>
          </p:nvSpPr>
          <p:spPr bwMode="auto">
            <a:xfrm>
              <a:off x="2114550" y="47355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6" name="Text Box 101"/>
            <p:cNvSpPr txBox="1">
              <a:spLocks noChangeArrowheads="1"/>
            </p:cNvSpPr>
            <p:nvPr/>
          </p:nvSpPr>
          <p:spPr bwMode="auto">
            <a:xfrm>
              <a:off x="19621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7" name="Text Box 102"/>
            <p:cNvSpPr txBox="1">
              <a:spLocks noChangeArrowheads="1"/>
            </p:cNvSpPr>
            <p:nvPr/>
          </p:nvSpPr>
          <p:spPr bwMode="auto">
            <a:xfrm>
              <a:off x="2609850" y="55737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198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199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0" name="Oval 104"/>
            <p:cNvSpPr>
              <a:spLocks noChangeAspect="1" noChangeArrowheads="1"/>
            </p:cNvSpPr>
            <p:nvPr/>
          </p:nvSpPr>
          <p:spPr bwMode="auto">
            <a:xfrm rot="21600000">
              <a:off x="4261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01" name="Oval 105"/>
            <p:cNvSpPr>
              <a:spLocks noChangeAspect="1" noChangeArrowheads="1"/>
            </p:cNvSpPr>
            <p:nvPr/>
          </p:nvSpPr>
          <p:spPr bwMode="auto">
            <a:xfrm rot="21600000">
              <a:off x="3396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02" name="Oval 106"/>
            <p:cNvSpPr>
              <a:spLocks noChangeAspect="1" noChangeArrowheads="1"/>
            </p:cNvSpPr>
            <p:nvPr/>
          </p:nvSpPr>
          <p:spPr bwMode="auto">
            <a:xfrm rot="21600000">
              <a:off x="4260" y="1056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03" name="Oval 107"/>
            <p:cNvSpPr>
              <a:spLocks noChangeAspect="1" noChangeArrowheads="1"/>
            </p:cNvSpPr>
            <p:nvPr/>
          </p:nvSpPr>
          <p:spPr bwMode="auto">
            <a:xfrm rot="21600000">
              <a:off x="3780" y="2073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204" name="AutoShape 108"/>
            <p:cNvCxnSpPr>
              <a:cxnSpLocks noChangeAspect="1" noChangeShapeType="1"/>
              <a:stCxn id="202" idx="2"/>
              <a:endCxn id="201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109"/>
            <p:cNvCxnSpPr>
              <a:cxnSpLocks noChangeAspect="1" noChangeShapeType="1"/>
              <a:stCxn id="203" idx="2"/>
              <a:endCxn id="201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110"/>
            <p:cNvCxnSpPr>
              <a:cxnSpLocks noChangeAspect="1" noChangeShapeType="1"/>
              <a:stCxn id="203" idx="6"/>
              <a:endCxn id="200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111"/>
            <p:cNvCxnSpPr>
              <a:cxnSpLocks noChangeAspect="1" noChangeShapeType="1"/>
              <a:stCxn id="202" idx="4"/>
              <a:endCxn id="200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112"/>
            <p:cNvCxnSpPr>
              <a:cxnSpLocks noChangeAspect="1" noChangeShapeType="1"/>
              <a:stCxn id="201" idx="6"/>
              <a:endCxn id="200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9" name="Oval 113"/>
            <p:cNvSpPr>
              <a:spLocks noChangeAspect="1" noChangeArrowheads="1"/>
            </p:cNvSpPr>
            <p:nvPr/>
          </p:nvSpPr>
          <p:spPr bwMode="auto">
            <a:xfrm rot="21600000">
              <a:off x="5119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210" name="AutoShape 114"/>
            <p:cNvCxnSpPr>
              <a:cxnSpLocks noChangeAspect="1" noChangeShapeType="1"/>
              <a:stCxn id="213" idx="6"/>
              <a:endCxn id="209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115"/>
            <p:cNvCxnSpPr>
              <a:cxnSpLocks noChangeAspect="1" noChangeShapeType="1"/>
              <a:stCxn id="209" idx="0"/>
              <a:endCxn id="202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116"/>
            <p:cNvCxnSpPr>
              <a:cxnSpLocks noChangeAspect="1" noChangeShapeType="1"/>
              <a:stCxn id="200" idx="6"/>
              <a:endCxn id="209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Oval 117"/>
            <p:cNvSpPr>
              <a:spLocks noChangeAspect="1" noChangeArrowheads="1"/>
            </p:cNvSpPr>
            <p:nvPr/>
          </p:nvSpPr>
          <p:spPr bwMode="auto">
            <a:xfrm rot="21600000">
              <a:off x="4734" y="2073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214" name="AutoShape 118"/>
            <p:cNvCxnSpPr>
              <a:cxnSpLocks noChangeAspect="1" noChangeShapeType="1"/>
              <a:stCxn id="200" idx="5"/>
              <a:endCxn id="213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6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17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8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219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20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221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2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23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24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6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7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9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0200" y="4114800"/>
            <a:ext cx="3451225" cy="2390775"/>
            <a:chOff x="5410200" y="4114800"/>
            <a:chExt cx="3451225" cy="2390775"/>
          </a:xfrm>
        </p:grpSpPr>
        <p:sp>
          <p:nvSpPr>
            <p:cNvPr id="230" name="Freeform 134"/>
            <p:cNvSpPr>
              <a:spLocks/>
            </p:cNvSpPr>
            <p:nvPr/>
          </p:nvSpPr>
          <p:spPr bwMode="auto">
            <a:xfrm>
              <a:off x="5756275" y="4114800"/>
              <a:ext cx="3105150" cy="2390775"/>
            </a:xfrm>
            <a:custGeom>
              <a:avLst/>
              <a:gdLst>
                <a:gd name="T0" fmla="*/ 886 w 1956"/>
                <a:gd name="T1" fmla="*/ 23 h 1506"/>
                <a:gd name="T2" fmla="*/ 1552 w 1956"/>
                <a:gd name="T3" fmla="*/ 149 h 1506"/>
                <a:gd name="T4" fmla="*/ 1852 w 1956"/>
                <a:gd name="T5" fmla="*/ 917 h 1506"/>
                <a:gd name="T6" fmla="*/ 928 w 1956"/>
                <a:gd name="T7" fmla="*/ 930 h 1506"/>
                <a:gd name="T8" fmla="*/ 544 w 1956"/>
                <a:gd name="T9" fmla="*/ 1416 h 1506"/>
                <a:gd name="T10" fmla="*/ 112 w 1956"/>
                <a:gd name="T11" fmla="*/ 1446 h 1506"/>
                <a:gd name="T12" fmla="*/ 34 w 1956"/>
                <a:gd name="T13" fmla="*/ 1056 h 1506"/>
                <a:gd name="T14" fmla="*/ 316 w 1956"/>
                <a:gd name="T15" fmla="*/ 882 h 1506"/>
                <a:gd name="T16" fmla="*/ 508 w 1956"/>
                <a:gd name="T17" fmla="*/ 646 h 1506"/>
                <a:gd name="T18" fmla="*/ 502 w 1956"/>
                <a:gd name="T19" fmla="*/ 166 h 1506"/>
                <a:gd name="T20" fmla="*/ 886 w 1956"/>
                <a:gd name="T21" fmla="*/ 2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6" h="1506">
                  <a:moveTo>
                    <a:pt x="886" y="23"/>
                  </a:moveTo>
                  <a:cubicBezTo>
                    <a:pt x="1061" y="20"/>
                    <a:pt x="1391" y="0"/>
                    <a:pt x="1552" y="149"/>
                  </a:cubicBezTo>
                  <a:cubicBezTo>
                    <a:pt x="1713" y="298"/>
                    <a:pt x="1956" y="787"/>
                    <a:pt x="1852" y="917"/>
                  </a:cubicBezTo>
                  <a:cubicBezTo>
                    <a:pt x="1748" y="1047"/>
                    <a:pt x="1146" y="847"/>
                    <a:pt x="928" y="930"/>
                  </a:cubicBezTo>
                  <a:cubicBezTo>
                    <a:pt x="710" y="1013"/>
                    <a:pt x="680" y="1330"/>
                    <a:pt x="544" y="1416"/>
                  </a:cubicBezTo>
                  <a:cubicBezTo>
                    <a:pt x="408" y="1502"/>
                    <a:pt x="197" y="1506"/>
                    <a:pt x="112" y="1446"/>
                  </a:cubicBezTo>
                  <a:cubicBezTo>
                    <a:pt x="27" y="1386"/>
                    <a:pt x="0" y="1150"/>
                    <a:pt x="34" y="1056"/>
                  </a:cubicBezTo>
                  <a:cubicBezTo>
                    <a:pt x="68" y="962"/>
                    <a:pt x="237" y="950"/>
                    <a:pt x="316" y="882"/>
                  </a:cubicBezTo>
                  <a:cubicBezTo>
                    <a:pt x="395" y="814"/>
                    <a:pt x="477" y="765"/>
                    <a:pt x="508" y="646"/>
                  </a:cubicBezTo>
                  <a:cubicBezTo>
                    <a:pt x="539" y="527"/>
                    <a:pt x="439" y="270"/>
                    <a:pt x="502" y="166"/>
                  </a:cubicBezTo>
                  <a:cubicBezTo>
                    <a:pt x="565" y="62"/>
                    <a:pt x="711" y="26"/>
                    <a:pt x="886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1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32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3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4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235" name="AutoShape 139"/>
            <p:cNvCxnSpPr>
              <a:cxnSpLocks noChangeAspect="1" noChangeShapeType="1"/>
              <a:stCxn id="233" idx="2"/>
              <a:endCxn id="232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140"/>
            <p:cNvCxnSpPr>
              <a:cxnSpLocks noChangeAspect="1" noChangeShapeType="1"/>
              <a:stCxn id="234" idx="2"/>
              <a:endCxn id="232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AutoShape 141"/>
            <p:cNvCxnSpPr>
              <a:cxnSpLocks noChangeAspect="1" noChangeShapeType="1"/>
              <a:stCxn id="234" idx="6"/>
              <a:endCxn id="231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142"/>
            <p:cNvCxnSpPr>
              <a:cxnSpLocks noChangeAspect="1" noChangeShapeType="1"/>
              <a:stCxn id="233" idx="4"/>
              <a:endCxn id="231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143"/>
            <p:cNvCxnSpPr>
              <a:cxnSpLocks noChangeAspect="1" noChangeShapeType="1"/>
              <a:stCxn id="232" idx="6"/>
              <a:endCxn id="231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0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241" name="AutoShape 145"/>
            <p:cNvCxnSpPr>
              <a:cxnSpLocks noChangeAspect="1" noChangeShapeType="1"/>
              <a:stCxn id="244" idx="6"/>
              <a:endCxn id="240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" name="AutoShape 146"/>
            <p:cNvCxnSpPr>
              <a:cxnSpLocks noChangeAspect="1" noChangeShapeType="1"/>
              <a:stCxn id="240" idx="0"/>
              <a:endCxn id="233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AutoShape 147"/>
            <p:cNvCxnSpPr>
              <a:cxnSpLocks noChangeAspect="1" noChangeShapeType="1"/>
              <a:stCxn id="231" idx="6"/>
              <a:endCxn id="240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245" name="AutoShape 149"/>
            <p:cNvCxnSpPr>
              <a:cxnSpLocks noChangeAspect="1" noChangeShapeType="1"/>
              <a:stCxn id="231" idx="5"/>
              <a:endCxn id="244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7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48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49" name="Text Box 153"/>
            <p:cNvSpPr txBox="1">
              <a:spLocks noChangeArrowheads="1"/>
            </p:cNvSpPr>
            <p:nvPr/>
          </p:nvSpPr>
          <p:spPr bwMode="auto">
            <a:xfrm>
              <a:off x="56769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250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51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252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3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4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5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7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8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9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0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3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r>
              <a:rPr lang="en-US" dirty="0"/>
              <a:t>(cont.)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73899" y="4528262"/>
            <a:ext cx="3711575" cy="2406650"/>
            <a:chOff x="668338" y="1676400"/>
            <a:chExt cx="3711575" cy="2406650"/>
          </a:xfrm>
        </p:grpSpPr>
        <p:sp>
          <p:nvSpPr>
            <p:cNvPr id="68" name="Freeform 2051"/>
            <p:cNvSpPr>
              <a:spLocks/>
            </p:cNvSpPr>
            <p:nvPr/>
          </p:nvSpPr>
          <p:spPr bwMode="auto">
            <a:xfrm>
              <a:off x="668338" y="1695450"/>
              <a:ext cx="3711575" cy="2387600"/>
            </a:xfrm>
            <a:custGeom>
              <a:avLst/>
              <a:gdLst>
                <a:gd name="T0" fmla="*/ 1271 w 2338"/>
                <a:gd name="T1" fmla="*/ 0 h 1504"/>
                <a:gd name="T2" fmla="*/ 1996 w 2338"/>
                <a:gd name="T3" fmla="*/ 184 h 1504"/>
                <a:gd name="T4" fmla="*/ 2207 w 2338"/>
                <a:gd name="T5" fmla="*/ 950 h 1504"/>
                <a:gd name="T6" fmla="*/ 1211 w 2338"/>
                <a:gd name="T7" fmla="*/ 954 h 1504"/>
                <a:gd name="T8" fmla="*/ 917 w 2338"/>
                <a:gd name="T9" fmla="*/ 1374 h 1504"/>
                <a:gd name="T10" fmla="*/ 419 w 2338"/>
                <a:gd name="T11" fmla="*/ 1482 h 1504"/>
                <a:gd name="T12" fmla="*/ 101 w 2338"/>
                <a:gd name="T13" fmla="*/ 1242 h 1504"/>
                <a:gd name="T14" fmla="*/ 41 w 2338"/>
                <a:gd name="T15" fmla="*/ 624 h 1504"/>
                <a:gd name="T16" fmla="*/ 347 w 2338"/>
                <a:gd name="T17" fmla="*/ 138 h 1504"/>
                <a:gd name="T18" fmla="*/ 863 w 2338"/>
                <a:gd name="T19" fmla="*/ 30 h 1504"/>
                <a:gd name="T20" fmla="*/ 1271 w 2338"/>
                <a:gd name="T21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8" h="1504">
                  <a:moveTo>
                    <a:pt x="1271" y="0"/>
                  </a:moveTo>
                  <a:cubicBezTo>
                    <a:pt x="1459" y="15"/>
                    <a:pt x="1840" y="26"/>
                    <a:pt x="1996" y="184"/>
                  </a:cubicBezTo>
                  <a:cubicBezTo>
                    <a:pt x="2152" y="342"/>
                    <a:pt x="2338" y="822"/>
                    <a:pt x="2207" y="950"/>
                  </a:cubicBezTo>
                  <a:cubicBezTo>
                    <a:pt x="2076" y="1078"/>
                    <a:pt x="1426" y="883"/>
                    <a:pt x="1211" y="954"/>
                  </a:cubicBezTo>
                  <a:cubicBezTo>
                    <a:pt x="996" y="1025"/>
                    <a:pt x="1049" y="1286"/>
                    <a:pt x="917" y="1374"/>
                  </a:cubicBezTo>
                  <a:cubicBezTo>
                    <a:pt x="785" y="1462"/>
                    <a:pt x="555" y="1504"/>
                    <a:pt x="419" y="1482"/>
                  </a:cubicBezTo>
                  <a:cubicBezTo>
                    <a:pt x="283" y="1460"/>
                    <a:pt x="164" y="1385"/>
                    <a:pt x="101" y="1242"/>
                  </a:cubicBezTo>
                  <a:cubicBezTo>
                    <a:pt x="38" y="1099"/>
                    <a:pt x="0" y="808"/>
                    <a:pt x="41" y="624"/>
                  </a:cubicBezTo>
                  <a:cubicBezTo>
                    <a:pt x="82" y="440"/>
                    <a:pt x="210" y="237"/>
                    <a:pt x="347" y="138"/>
                  </a:cubicBezTo>
                  <a:cubicBezTo>
                    <a:pt x="484" y="39"/>
                    <a:pt x="709" y="53"/>
                    <a:pt x="863" y="30"/>
                  </a:cubicBezTo>
                  <a:cubicBezTo>
                    <a:pt x="1017" y="7"/>
                    <a:pt x="1186" y="6"/>
                    <a:pt x="1271" y="0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9" name="Oval 2052"/>
            <p:cNvSpPr>
              <a:spLocks noChangeAspect="1" noChangeArrowheads="1"/>
            </p:cNvSpPr>
            <p:nvPr/>
          </p:nvSpPr>
          <p:spPr bwMode="auto">
            <a:xfrm>
              <a:off x="2192338" y="2711450"/>
              <a:ext cx="366712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70" name="Oval 2053"/>
            <p:cNvSpPr>
              <a:spLocks noChangeAspect="1" noChangeArrowheads="1"/>
            </p:cNvSpPr>
            <p:nvPr/>
          </p:nvSpPr>
          <p:spPr bwMode="auto">
            <a:xfrm>
              <a:off x="819150" y="27114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1" name="Oval 2054"/>
            <p:cNvSpPr>
              <a:spLocks noChangeAspect="1" noChangeArrowheads="1"/>
            </p:cNvSpPr>
            <p:nvPr/>
          </p:nvSpPr>
          <p:spPr bwMode="auto">
            <a:xfrm>
              <a:off x="2190750" y="190500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2" name="Oval 2055"/>
            <p:cNvSpPr>
              <a:spLocks noChangeAspect="1" noChangeArrowheads="1"/>
            </p:cNvSpPr>
            <p:nvPr/>
          </p:nvSpPr>
          <p:spPr bwMode="auto">
            <a:xfrm>
              <a:off x="1428750" y="3519488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73" name="AutoShape 2056"/>
            <p:cNvCxnSpPr>
              <a:cxnSpLocks noChangeAspect="1" noChangeShapeType="1"/>
              <a:stCxn id="71" idx="2"/>
              <a:endCxn id="70" idx="0"/>
            </p:cNvCxnSpPr>
            <p:nvPr/>
          </p:nvCxnSpPr>
          <p:spPr bwMode="auto">
            <a:xfrm rot="10800000" flipV="1">
              <a:off x="1001713" y="2087563"/>
              <a:ext cx="1168400" cy="6032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2057"/>
            <p:cNvCxnSpPr>
              <a:cxnSpLocks noChangeAspect="1" noChangeShapeType="1"/>
              <a:stCxn id="72" idx="2"/>
              <a:endCxn id="70" idx="4"/>
            </p:cNvCxnSpPr>
            <p:nvPr/>
          </p:nvCxnSpPr>
          <p:spPr bwMode="auto">
            <a:xfrm rot="10800000">
              <a:off x="1001713" y="3095625"/>
              <a:ext cx="406400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2058"/>
            <p:cNvCxnSpPr>
              <a:cxnSpLocks noChangeAspect="1" noChangeShapeType="1"/>
              <a:stCxn id="72" idx="6"/>
              <a:endCxn id="69" idx="3"/>
            </p:cNvCxnSpPr>
            <p:nvPr/>
          </p:nvCxnSpPr>
          <p:spPr bwMode="auto">
            <a:xfrm flipV="1">
              <a:off x="1812925" y="3043238"/>
              <a:ext cx="431800" cy="658812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2059"/>
            <p:cNvCxnSpPr>
              <a:cxnSpLocks noChangeAspect="1" noChangeShapeType="1"/>
              <a:stCxn id="71" idx="4"/>
              <a:endCxn id="69" idx="0"/>
            </p:cNvCxnSpPr>
            <p:nvPr/>
          </p:nvCxnSpPr>
          <p:spPr bwMode="auto">
            <a:xfrm>
              <a:off x="2373313" y="2289175"/>
              <a:ext cx="1587" cy="401638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2060"/>
            <p:cNvCxnSpPr>
              <a:cxnSpLocks noChangeAspect="1" noChangeShapeType="1"/>
              <a:stCxn id="70" idx="6"/>
              <a:endCxn id="69" idx="2"/>
            </p:cNvCxnSpPr>
            <p:nvPr/>
          </p:nvCxnSpPr>
          <p:spPr bwMode="auto">
            <a:xfrm>
              <a:off x="1203325" y="2894013"/>
              <a:ext cx="968375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2061"/>
            <p:cNvSpPr>
              <a:spLocks noChangeAspect="1" noChangeArrowheads="1"/>
            </p:cNvSpPr>
            <p:nvPr/>
          </p:nvSpPr>
          <p:spPr bwMode="auto">
            <a:xfrm>
              <a:off x="3554413" y="2711450"/>
              <a:ext cx="366712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79" name="AutoShape 2062"/>
            <p:cNvCxnSpPr>
              <a:cxnSpLocks noChangeAspect="1" noChangeShapeType="1"/>
              <a:stCxn id="82" idx="6"/>
              <a:endCxn id="78" idx="4"/>
            </p:cNvCxnSpPr>
            <p:nvPr/>
          </p:nvCxnSpPr>
          <p:spPr bwMode="auto">
            <a:xfrm flipV="1">
              <a:off x="3317875" y="3095625"/>
              <a:ext cx="419100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2063"/>
            <p:cNvCxnSpPr>
              <a:cxnSpLocks noChangeAspect="1" noChangeShapeType="1"/>
              <a:stCxn id="78" idx="0"/>
              <a:endCxn id="71" idx="6"/>
            </p:cNvCxnSpPr>
            <p:nvPr/>
          </p:nvCxnSpPr>
          <p:spPr bwMode="auto">
            <a:xfrm rot="5400000" flipH="1">
              <a:off x="2854325" y="1808163"/>
              <a:ext cx="603250" cy="11620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2064"/>
            <p:cNvCxnSpPr>
              <a:cxnSpLocks noChangeAspect="1" noChangeShapeType="1"/>
              <a:stCxn id="69" idx="6"/>
              <a:endCxn id="78" idx="2"/>
            </p:cNvCxnSpPr>
            <p:nvPr/>
          </p:nvCxnSpPr>
          <p:spPr bwMode="auto">
            <a:xfrm>
              <a:off x="2576513" y="2894013"/>
              <a:ext cx="957262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Oval 2065"/>
            <p:cNvSpPr>
              <a:spLocks noChangeAspect="1" noChangeArrowheads="1"/>
            </p:cNvSpPr>
            <p:nvPr/>
          </p:nvSpPr>
          <p:spPr bwMode="auto">
            <a:xfrm>
              <a:off x="2943225" y="3519488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83" name="AutoShape 2066"/>
            <p:cNvCxnSpPr>
              <a:cxnSpLocks noChangeAspect="1" noChangeShapeType="1"/>
              <a:stCxn id="69" idx="5"/>
              <a:endCxn id="82" idx="2"/>
            </p:cNvCxnSpPr>
            <p:nvPr/>
          </p:nvCxnSpPr>
          <p:spPr bwMode="auto">
            <a:xfrm rot="16200000" flipH="1">
              <a:off x="2389188" y="3159125"/>
              <a:ext cx="658812" cy="427038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Text Box 2067"/>
            <p:cNvSpPr txBox="1">
              <a:spLocks noChangeArrowheads="1"/>
            </p:cNvSpPr>
            <p:nvPr/>
          </p:nvSpPr>
          <p:spPr bwMode="auto">
            <a:xfrm>
              <a:off x="2425700" y="167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2068"/>
            <p:cNvSpPr txBox="1">
              <a:spLocks noChangeArrowheads="1"/>
            </p:cNvSpPr>
            <p:nvPr/>
          </p:nvSpPr>
          <p:spPr bwMode="auto">
            <a:xfrm>
              <a:off x="3816350" y="25034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6" name="Text Box 2069"/>
            <p:cNvSpPr txBox="1">
              <a:spLocks noChangeArrowheads="1"/>
            </p:cNvSpPr>
            <p:nvPr/>
          </p:nvSpPr>
          <p:spPr bwMode="auto">
            <a:xfrm>
              <a:off x="2457450" y="25034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7" name="Text Box 2070"/>
            <p:cNvSpPr txBox="1">
              <a:spLocks noChangeArrowheads="1"/>
            </p:cNvSpPr>
            <p:nvPr/>
          </p:nvSpPr>
          <p:spPr bwMode="auto">
            <a:xfrm>
              <a:off x="1085850" y="25034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" name="Text Box 2071"/>
            <p:cNvSpPr txBox="1">
              <a:spLocks noChangeArrowheads="1"/>
            </p:cNvSpPr>
            <p:nvPr/>
          </p:nvSpPr>
          <p:spPr bwMode="auto">
            <a:xfrm>
              <a:off x="1300163" y="32273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89" name="Text Box 2072"/>
            <p:cNvSpPr txBox="1">
              <a:spLocks noChangeArrowheads="1"/>
            </p:cNvSpPr>
            <p:nvPr/>
          </p:nvSpPr>
          <p:spPr bwMode="auto">
            <a:xfrm>
              <a:off x="3124200" y="32273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0" name="Text Box 2073"/>
            <p:cNvSpPr txBox="1">
              <a:spLocks noChangeArrowheads="1"/>
            </p:cNvSpPr>
            <p:nvPr/>
          </p:nvSpPr>
          <p:spPr bwMode="auto">
            <a:xfrm>
              <a:off x="3263900" y="19192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1" name="Text Box 2074"/>
            <p:cNvSpPr txBox="1">
              <a:spLocks noChangeArrowheads="1"/>
            </p:cNvSpPr>
            <p:nvPr/>
          </p:nvSpPr>
          <p:spPr bwMode="auto">
            <a:xfrm>
              <a:off x="1123950" y="19812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dirty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2" name="Text Box 2075"/>
            <p:cNvSpPr txBox="1">
              <a:spLocks noChangeArrowheads="1"/>
            </p:cNvSpPr>
            <p:nvPr/>
          </p:nvSpPr>
          <p:spPr bwMode="auto">
            <a:xfrm>
              <a:off x="15049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3" name="Text Box 2076"/>
            <p:cNvSpPr txBox="1">
              <a:spLocks noChangeArrowheads="1"/>
            </p:cNvSpPr>
            <p:nvPr/>
          </p:nvSpPr>
          <p:spPr bwMode="auto">
            <a:xfrm>
              <a:off x="2952750" y="2590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" name="Text Box 2077"/>
            <p:cNvSpPr txBox="1">
              <a:spLocks noChangeArrowheads="1"/>
            </p:cNvSpPr>
            <p:nvPr/>
          </p:nvSpPr>
          <p:spPr bwMode="auto">
            <a:xfrm>
              <a:off x="8191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5" name="Text Box 2078"/>
            <p:cNvSpPr txBox="1">
              <a:spLocks noChangeArrowheads="1"/>
            </p:cNvSpPr>
            <p:nvPr/>
          </p:nvSpPr>
          <p:spPr bwMode="auto">
            <a:xfrm>
              <a:off x="3562350" y="33909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6" name="Text Box 2079"/>
            <p:cNvSpPr txBox="1">
              <a:spLocks noChangeArrowheads="1"/>
            </p:cNvSpPr>
            <p:nvPr/>
          </p:nvSpPr>
          <p:spPr bwMode="auto">
            <a:xfrm>
              <a:off x="2038350" y="22860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" name="Text Box 2080"/>
            <p:cNvSpPr txBox="1">
              <a:spLocks noChangeArrowheads="1"/>
            </p:cNvSpPr>
            <p:nvPr/>
          </p:nvSpPr>
          <p:spPr bwMode="auto">
            <a:xfrm>
              <a:off x="18859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8" name="Text Box 2081"/>
            <p:cNvSpPr txBox="1">
              <a:spLocks noChangeArrowheads="1"/>
            </p:cNvSpPr>
            <p:nvPr/>
          </p:nvSpPr>
          <p:spPr bwMode="auto">
            <a:xfrm>
              <a:off x="2533650" y="31242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45124" y="2357651"/>
            <a:ext cx="3567113" cy="2459038"/>
            <a:chOff x="4930775" y="3810000"/>
            <a:chExt cx="3567113" cy="2459038"/>
          </a:xfrm>
        </p:grpSpPr>
        <p:sp>
          <p:nvSpPr>
            <p:cNvPr id="99" name="Freeform 2082"/>
            <p:cNvSpPr>
              <a:spLocks/>
            </p:cNvSpPr>
            <p:nvPr/>
          </p:nvSpPr>
          <p:spPr bwMode="auto">
            <a:xfrm>
              <a:off x="4930775" y="3810000"/>
              <a:ext cx="3567113" cy="2459038"/>
            </a:xfrm>
            <a:custGeom>
              <a:avLst/>
              <a:gdLst>
                <a:gd name="T0" fmla="*/ 1274 w 2247"/>
                <a:gd name="T1" fmla="*/ 23 h 1549"/>
                <a:gd name="T2" fmla="*/ 1940 w 2247"/>
                <a:gd name="T3" fmla="*/ 149 h 1549"/>
                <a:gd name="T4" fmla="*/ 2240 w 2247"/>
                <a:gd name="T5" fmla="*/ 917 h 1549"/>
                <a:gd name="T6" fmla="*/ 1899 w 2247"/>
                <a:gd name="T7" fmla="*/ 1461 h 1549"/>
                <a:gd name="T8" fmla="*/ 452 w 2247"/>
                <a:gd name="T9" fmla="*/ 1446 h 1549"/>
                <a:gd name="T10" fmla="*/ 50 w 2247"/>
                <a:gd name="T11" fmla="*/ 1038 h 1549"/>
                <a:gd name="T12" fmla="*/ 152 w 2247"/>
                <a:gd name="T13" fmla="*/ 456 h 1549"/>
                <a:gd name="T14" fmla="*/ 536 w 2247"/>
                <a:gd name="T15" fmla="*/ 138 h 1549"/>
                <a:gd name="T16" fmla="*/ 1274 w 2247"/>
                <a:gd name="T17" fmla="*/ 23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7" h="1549">
                  <a:moveTo>
                    <a:pt x="1274" y="23"/>
                  </a:moveTo>
                  <a:cubicBezTo>
                    <a:pt x="1508" y="25"/>
                    <a:pt x="1779" y="0"/>
                    <a:pt x="1940" y="149"/>
                  </a:cubicBezTo>
                  <a:cubicBezTo>
                    <a:pt x="2101" y="298"/>
                    <a:pt x="2247" y="698"/>
                    <a:pt x="2240" y="917"/>
                  </a:cubicBezTo>
                  <a:cubicBezTo>
                    <a:pt x="2233" y="1136"/>
                    <a:pt x="2197" y="1373"/>
                    <a:pt x="1899" y="1461"/>
                  </a:cubicBezTo>
                  <a:cubicBezTo>
                    <a:pt x="1601" y="1549"/>
                    <a:pt x="760" y="1516"/>
                    <a:pt x="452" y="1446"/>
                  </a:cubicBezTo>
                  <a:cubicBezTo>
                    <a:pt x="144" y="1376"/>
                    <a:pt x="100" y="1203"/>
                    <a:pt x="50" y="1038"/>
                  </a:cubicBezTo>
                  <a:cubicBezTo>
                    <a:pt x="0" y="873"/>
                    <a:pt x="71" y="606"/>
                    <a:pt x="152" y="456"/>
                  </a:cubicBezTo>
                  <a:cubicBezTo>
                    <a:pt x="233" y="306"/>
                    <a:pt x="349" y="210"/>
                    <a:pt x="536" y="138"/>
                  </a:cubicBezTo>
                  <a:cubicBezTo>
                    <a:pt x="723" y="66"/>
                    <a:pt x="1040" y="21"/>
                    <a:pt x="1274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0" name="Oval 2083"/>
            <p:cNvSpPr>
              <a:spLocks noChangeAspect="1" noChangeArrowheads="1"/>
            </p:cNvSpPr>
            <p:nvPr/>
          </p:nvSpPr>
          <p:spPr bwMode="auto">
            <a:xfrm>
              <a:off x="6573838" y="48625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01" name="Oval 2084"/>
            <p:cNvSpPr>
              <a:spLocks noChangeAspect="1" noChangeArrowheads="1"/>
            </p:cNvSpPr>
            <p:nvPr/>
          </p:nvSpPr>
          <p:spPr bwMode="auto">
            <a:xfrm>
              <a:off x="5200650" y="4862513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02" name="Oval 2085"/>
            <p:cNvSpPr>
              <a:spLocks noChangeAspect="1" noChangeArrowheads="1"/>
            </p:cNvSpPr>
            <p:nvPr/>
          </p:nvSpPr>
          <p:spPr bwMode="auto">
            <a:xfrm>
              <a:off x="6572250" y="4056063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3" name="Oval 2086"/>
            <p:cNvSpPr>
              <a:spLocks noChangeAspect="1" noChangeArrowheads="1"/>
            </p:cNvSpPr>
            <p:nvPr/>
          </p:nvSpPr>
          <p:spPr bwMode="auto">
            <a:xfrm>
              <a:off x="5810250" y="56705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104" name="AutoShape 2087"/>
            <p:cNvCxnSpPr>
              <a:cxnSpLocks noChangeAspect="1" noChangeShapeType="1"/>
              <a:stCxn id="102" idx="2"/>
              <a:endCxn id="101" idx="0"/>
            </p:cNvCxnSpPr>
            <p:nvPr/>
          </p:nvCxnSpPr>
          <p:spPr bwMode="auto">
            <a:xfrm rot="10800000" flipV="1">
              <a:off x="5383213" y="4238625"/>
              <a:ext cx="1168400" cy="6032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2088"/>
            <p:cNvCxnSpPr>
              <a:cxnSpLocks noChangeAspect="1" noChangeShapeType="1"/>
              <a:stCxn id="103" idx="2"/>
              <a:endCxn id="101" idx="4"/>
            </p:cNvCxnSpPr>
            <p:nvPr/>
          </p:nvCxnSpPr>
          <p:spPr bwMode="auto">
            <a:xfrm rot="10800000">
              <a:off x="5383213" y="5246688"/>
              <a:ext cx="406400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2089"/>
            <p:cNvCxnSpPr>
              <a:cxnSpLocks noChangeAspect="1" noChangeShapeType="1"/>
              <a:stCxn id="103" idx="6"/>
              <a:endCxn id="100" idx="3"/>
            </p:cNvCxnSpPr>
            <p:nvPr/>
          </p:nvCxnSpPr>
          <p:spPr bwMode="auto">
            <a:xfrm flipV="1">
              <a:off x="6194425" y="5194300"/>
              <a:ext cx="431800" cy="658813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AutoShape 2090"/>
            <p:cNvCxnSpPr>
              <a:cxnSpLocks noChangeAspect="1" noChangeShapeType="1"/>
              <a:stCxn id="102" idx="4"/>
              <a:endCxn id="100" idx="0"/>
            </p:cNvCxnSpPr>
            <p:nvPr/>
          </p:nvCxnSpPr>
          <p:spPr bwMode="auto">
            <a:xfrm>
              <a:off x="6754813" y="4440238"/>
              <a:ext cx="1587" cy="401637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AutoShape 2091"/>
            <p:cNvCxnSpPr>
              <a:cxnSpLocks noChangeAspect="1" noChangeShapeType="1"/>
              <a:stCxn id="101" idx="6"/>
              <a:endCxn id="100" idx="2"/>
            </p:cNvCxnSpPr>
            <p:nvPr/>
          </p:nvCxnSpPr>
          <p:spPr bwMode="auto">
            <a:xfrm>
              <a:off x="5584825" y="5045075"/>
              <a:ext cx="968375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Oval 2092"/>
            <p:cNvSpPr>
              <a:spLocks noChangeAspect="1" noChangeArrowheads="1"/>
            </p:cNvSpPr>
            <p:nvPr/>
          </p:nvSpPr>
          <p:spPr bwMode="auto">
            <a:xfrm>
              <a:off x="7935913" y="48625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110" name="AutoShape 2093"/>
            <p:cNvCxnSpPr>
              <a:cxnSpLocks noChangeAspect="1" noChangeShapeType="1"/>
              <a:stCxn id="113" idx="6"/>
              <a:endCxn id="109" idx="4"/>
            </p:cNvCxnSpPr>
            <p:nvPr/>
          </p:nvCxnSpPr>
          <p:spPr bwMode="auto">
            <a:xfrm flipV="1">
              <a:off x="7708900" y="5246688"/>
              <a:ext cx="409575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2094"/>
            <p:cNvCxnSpPr>
              <a:cxnSpLocks noChangeAspect="1" noChangeShapeType="1"/>
              <a:stCxn id="109" idx="0"/>
              <a:endCxn id="102" idx="6"/>
            </p:cNvCxnSpPr>
            <p:nvPr/>
          </p:nvCxnSpPr>
          <p:spPr bwMode="auto">
            <a:xfrm rot="5400000" flipH="1">
              <a:off x="7235825" y="3959225"/>
              <a:ext cx="603250" cy="11620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2095"/>
            <p:cNvCxnSpPr>
              <a:cxnSpLocks noChangeAspect="1" noChangeShapeType="1"/>
              <a:stCxn id="100" idx="6"/>
              <a:endCxn id="109" idx="2"/>
            </p:cNvCxnSpPr>
            <p:nvPr/>
          </p:nvCxnSpPr>
          <p:spPr bwMode="auto">
            <a:xfrm>
              <a:off x="6958013" y="5045075"/>
              <a:ext cx="957262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Oval 2096"/>
            <p:cNvSpPr>
              <a:spLocks noChangeAspect="1" noChangeArrowheads="1"/>
            </p:cNvSpPr>
            <p:nvPr/>
          </p:nvSpPr>
          <p:spPr bwMode="auto">
            <a:xfrm>
              <a:off x="7324725" y="56705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14" name="AutoShape 2097"/>
            <p:cNvCxnSpPr>
              <a:cxnSpLocks noChangeAspect="1" noChangeShapeType="1"/>
              <a:stCxn id="100" idx="5"/>
              <a:endCxn id="113" idx="2"/>
            </p:cNvCxnSpPr>
            <p:nvPr/>
          </p:nvCxnSpPr>
          <p:spPr bwMode="auto">
            <a:xfrm rot="16200000" flipH="1">
              <a:off x="6765925" y="5314950"/>
              <a:ext cx="658813" cy="417513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Text Box 2098"/>
            <p:cNvSpPr txBox="1">
              <a:spLocks noChangeArrowheads="1"/>
            </p:cNvSpPr>
            <p:nvPr/>
          </p:nvSpPr>
          <p:spPr bwMode="auto">
            <a:xfrm>
              <a:off x="6807200" y="38274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" name="Text Box 2099"/>
            <p:cNvSpPr txBox="1">
              <a:spLocks noChangeArrowheads="1"/>
            </p:cNvSpPr>
            <p:nvPr/>
          </p:nvSpPr>
          <p:spPr bwMode="auto">
            <a:xfrm>
              <a:off x="8197850" y="46545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17" name="Text Box 2100"/>
            <p:cNvSpPr txBox="1">
              <a:spLocks noChangeArrowheads="1"/>
            </p:cNvSpPr>
            <p:nvPr/>
          </p:nvSpPr>
          <p:spPr bwMode="auto">
            <a:xfrm>
              <a:off x="6838950" y="46545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18" name="Text Box 2101"/>
            <p:cNvSpPr txBox="1">
              <a:spLocks noChangeArrowheads="1"/>
            </p:cNvSpPr>
            <p:nvPr/>
          </p:nvSpPr>
          <p:spPr bwMode="auto">
            <a:xfrm>
              <a:off x="5467350" y="46545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19" name="Text Box 2102"/>
            <p:cNvSpPr txBox="1">
              <a:spLocks noChangeArrowheads="1"/>
            </p:cNvSpPr>
            <p:nvPr/>
          </p:nvSpPr>
          <p:spPr bwMode="auto">
            <a:xfrm>
              <a:off x="5681663" y="53784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20" name="Text Box 2103"/>
            <p:cNvSpPr txBox="1">
              <a:spLocks noChangeArrowheads="1"/>
            </p:cNvSpPr>
            <p:nvPr/>
          </p:nvSpPr>
          <p:spPr bwMode="auto">
            <a:xfrm>
              <a:off x="7505700" y="53784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21" name="Text Box 2104"/>
            <p:cNvSpPr txBox="1">
              <a:spLocks noChangeArrowheads="1"/>
            </p:cNvSpPr>
            <p:nvPr/>
          </p:nvSpPr>
          <p:spPr bwMode="auto">
            <a:xfrm>
              <a:off x="7645400" y="4070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" name="Text Box 2105"/>
            <p:cNvSpPr txBox="1">
              <a:spLocks noChangeArrowheads="1"/>
            </p:cNvSpPr>
            <p:nvPr/>
          </p:nvSpPr>
          <p:spPr bwMode="auto">
            <a:xfrm>
              <a:off x="5505450" y="41322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3" name="Text Box 2106"/>
            <p:cNvSpPr txBox="1">
              <a:spLocks noChangeArrowheads="1"/>
            </p:cNvSpPr>
            <p:nvPr/>
          </p:nvSpPr>
          <p:spPr bwMode="auto">
            <a:xfrm>
              <a:off x="58864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4" name="Text Box 2107"/>
            <p:cNvSpPr txBox="1">
              <a:spLocks noChangeArrowheads="1"/>
            </p:cNvSpPr>
            <p:nvPr/>
          </p:nvSpPr>
          <p:spPr bwMode="auto">
            <a:xfrm>
              <a:off x="7334250" y="47418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5" name="Text Box 2108"/>
            <p:cNvSpPr txBox="1">
              <a:spLocks noChangeArrowheads="1"/>
            </p:cNvSpPr>
            <p:nvPr/>
          </p:nvSpPr>
          <p:spPr bwMode="auto">
            <a:xfrm>
              <a:off x="52006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6" name="Text Box 2109"/>
            <p:cNvSpPr txBox="1">
              <a:spLocks noChangeArrowheads="1"/>
            </p:cNvSpPr>
            <p:nvPr/>
          </p:nvSpPr>
          <p:spPr bwMode="auto">
            <a:xfrm>
              <a:off x="7943850" y="55419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7" name="Text Box 2110"/>
            <p:cNvSpPr txBox="1">
              <a:spLocks noChangeArrowheads="1"/>
            </p:cNvSpPr>
            <p:nvPr/>
          </p:nvSpPr>
          <p:spPr bwMode="auto">
            <a:xfrm>
              <a:off x="6419850" y="4437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8" name="Text Box 2111"/>
            <p:cNvSpPr txBox="1">
              <a:spLocks noChangeArrowheads="1"/>
            </p:cNvSpPr>
            <p:nvPr/>
          </p:nvSpPr>
          <p:spPr bwMode="auto">
            <a:xfrm>
              <a:off x="62674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9" name="Text Box 2112"/>
            <p:cNvSpPr txBox="1">
              <a:spLocks noChangeArrowheads="1"/>
            </p:cNvSpPr>
            <p:nvPr/>
          </p:nvSpPr>
          <p:spPr bwMode="auto">
            <a:xfrm>
              <a:off x="6915150" y="52752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30" name="AutoShape 2113"/>
          <p:cNvSpPr>
            <a:spLocks noChangeArrowheads="1"/>
          </p:cNvSpPr>
          <p:nvPr/>
        </p:nvSpPr>
        <p:spPr bwMode="auto">
          <a:xfrm rot="13500000" flipH="1" flipV="1">
            <a:off x="1943223" y="3994396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71487" y="1575512"/>
            <a:ext cx="3451225" cy="2390775"/>
            <a:chOff x="5410200" y="4114800"/>
            <a:chExt cx="3451225" cy="2390775"/>
          </a:xfrm>
        </p:grpSpPr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5756275" y="4114800"/>
              <a:ext cx="3105150" cy="2390775"/>
            </a:xfrm>
            <a:custGeom>
              <a:avLst/>
              <a:gdLst>
                <a:gd name="T0" fmla="*/ 886 w 1956"/>
                <a:gd name="T1" fmla="*/ 23 h 1506"/>
                <a:gd name="T2" fmla="*/ 1552 w 1956"/>
                <a:gd name="T3" fmla="*/ 149 h 1506"/>
                <a:gd name="T4" fmla="*/ 1852 w 1956"/>
                <a:gd name="T5" fmla="*/ 917 h 1506"/>
                <a:gd name="T6" fmla="*/ 928 w 1956"/>
                <a:gd name="T7" fmla="*/ 930 h 1506"/>
                <a:gd name="T8" fmla="*/ 544 w 1956"/>
                <a:gd name="T9" fmla="*/ 1416 h 1506"/>
                <a:gd name="T10" fmla="*/ 112 w 1956"/>
                <a:gd name="T11" fmla="*/ 1446 h 1506"/>
                <a:gd name="T12" fmla="*/ 34 w 1956"/>
                <a:gd name="T13" fmla="*/ 1056 h 1506"/>
                <a:gd name="T14" fmla="*/ 316 w 1956"/>
                <a:gd name="T15" fmla="*/ 882 h 1506"/>
                <a:gd name="T16" fmla="*/ 508 w 1956"/>
                <a:gd name="T17" fmla="*/ 646 h 1506"/>
                <a:gd name="T18" fmla="*/ 502 w 1956"/>
                <a:gd name="T19" fmla="*/ 166 h 1506"/>
                <a:gd name="T20" fmla="*/ 886 w 1956"/>
                <a:gd name="T21" fmla="*/ 2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6" h="1506">
                  <a:moveTo>
                    <a:pt x="886" y="23"/>
                  </a:moveTo>
                  <a:cubicBezTo>
                    <a:pt x="1061" y="20"/>
                    <a:pt x="1391" y="0"/>
                    <a:pt x="1552" y="149"/>
                  </a:cubicBezTo>
                  <a:cubicBezTo>
                    <a:pt x="1713" y="298"/>
                    <a:pt x="1956" y="787"/>
                    <a:pt x="1852" y="917"/>
                  </a:cubicBezTo>
                  <a:cubicBezTo>
                    <a:pt x="1748" y="1047"/>
                    <a:pt x="1146" y="847"/>
                    <a:pt x="928" y="930"/>
                  </a:cubicBezTo>
                  <a:cubicBezTo>
                    <a:pt x="710" y="1013"/>
                    <a:pt x="680" y="1330"/>
                    <a:pt x="544" y="1416"/>
                  </a:cubicBezTo>
                  <a:cubicBezTo>
                    <a:pt x="408" y="1502"/>
                    <a:pt x="197" y="1506"/>
                    <a:pt x="112" y="1446"/>
                  </a:cubicBezTo>
                  <a:cubicBezTo>
                    <a:pt x="27" y="1386"/>
                    <a:pt x="0" y="1150"/>
                    <a:pt x="34" y="1056"/>
                  </a:cubicBezTo>
                  <a:cubicBezTo>
                    <a:pt x="68" y="962"/>
                    <a:pt x="237" y="950"/>
                    <a:pt x="316" y="882"/>
                  </a:cubicBezTo>
                  <a:cubicBezTo>
                    <a:pt x="395" y="814"/>
                    <a:pt x="477" y="765"/>
                    <a:pt x="508" y="646"/>
                  </a:cubicBezTo>
                  <a:cubicBezTo>
                    <a:pt x="539" y="527"/>
                    <a:pt x="439" y="270"/>
                    <a:pt x="502" y="166"/>
                  </a:cubicBezTo>
                  <a:cubicBezTo>
                    <a:pt x="565" y="62"/>
                    <a:pt x="711" y="26"/>
                    <a:pt x="886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3" name="Oval 135"/>
            <p:cNvSpPr>
              <a:spLocks noChangeAspect="1" noChangeArrowheads="1"/>
            </p:cNvSpPr>
            <p:nvPr/>
          </p:nvSpPr>
          <p:spPr bwMode="auto">
            <a:xfrm>
              <a:off x="6783388" y="51673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4" name="Oval 136"/>
            <p:cNvSpPr>
              <a:spLocks noChangeAspect="1" noChangeArrowheads="1"/>
            </p:cNvSpPr>
            <p:nvPr/>
          </p:nvSpPr>
          <p:spPr bwMode="auto">
            <a:xfrm>
              <a:off x="5410200" y="5167313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35" name="Oval 137"/>
            <p:cNvSpPr>
              <a:spLocks noChangeAspect="1" noChangeArrowheads="1"/>
            </p:cNvSpPr>
            <p:nvPr/>
          </p:nvSpPr>
          <p:spPr bwMode="auto">
            <a:xfrm>
              <a:off x="6781800" y="4360863"/>
              <a:ext cx="366713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36" name="Oval 138"/>
            <p:cNvSpPr>
              <a:spLocks noChangeAspect="1" noChangeArrowheads="1"/>
            </p:cNvSpPr>
            <p:nvPr/>
          </p:nvSpPr>
          <p:spPr bwMode="auto">
            <a:xfrm>
              <a:off x="6019800" y="59753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137" name="AutoShape 139"/>
            <p:cNvCxnSpPr>
              <a:cxnSpLocks noChangeAspect="1" noChangeShapeType="1"/>
              <a:stCxn id="135" idx="2"/>
              <a:endCxn id="134" idx="0"/>
            </p:cNvCxnSpPr>
            <p:nvPr/>
          </p:nvCxnSpPr>
          <p:spPr bwMode="auto">
            <a:xfrm rot="10800000" flipV="1">
              <a:off x="5592763" y="4543425"/>
              <a:ext cx="1168400" cy="612775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40"/>
            <p:cNvCxnSpPr>
              <a:cxnSpLocks noChangeAspect="1" noChangeShapeType="1"/>
              <a:stCxn id="136" idx="2"/>
              <a:endCxn id="134" idx="4"/>
            </p:cNvCxnSpPr>
            <p:nvPr/>
          </p:nvCxnSpPr>
          <p:spPr bwMode="auto">
            <a:xfrm rot="10800000">
              <a:off x="5592763" y="5541963"/>
              <a:ext cx="406400" cy="615950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41"/>
            <p:cNvCxnSpPr>
              <a:cxnSpLocks noChangeAspect="1" noChangeShapeType="1"/>
              <a:stCxn id="136" idx="6"/>
              <a:endCxn id="133" idx="3"/>
            </p:cNvCxnSpPr>
            <p:nvPr/>
          </p:nvCxnSpPr>
          <p:spPr bwMode="auto">
            <a:xfrm flipV="1">
              <a:off x="6403975" y="5499100"/>
              <a:ext cx="431800" cy="658813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42"/>
            <p:cNvCxnSpPr>
              <a:cxnSpLocks noChangeAspect="1" noChangeShapeType="1"/>
              <a:stCxn id="135" idx="4"/>
              <a:endCxn id="133" idx="0"/>
            </p:cNvCxnSpPr>
            <p:nvPr/>
          </p:nvCxnSpPr>
          <p:spPr bwMode="auto">
            <a:xfrm>
              <a:off x="6964363" y="4745038"/>
              <a:ext cx="1587" cy="401637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43"/>
            <p:cNvCxnSpPr>
              <a:cxnSpLocks noChangeAspect="1" noChangeShapeType="1"/>
              <a:stCxn id="134" idx="6"/>
              <a:endCxn id="133" idx="2"/>
            </p:cNvCxnSpPr>
            <p:nvPr/>
          </p:nvCxnSpPr>
          <p:spPr bwMode="auto">
            <a:xfrm>
              <a:off x="5784850" y="5349875"/>
              <a:ext cx="977900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2" name="Oval 144"/>
            <p:cNvSpPr>
              <a:spLocks noChangeAspect="1" noChangeArrowheads="1"/>
            </p:cNvSpPr>
            <p:nvPr/>
          </p:nvSpPr>
          <p:spPr bwMode="auto">
            <a:xfrm>
              <a:off x="8145463" y="5167313"/>
              <a:ext cx="366712" cy="366712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143" name="AutoShape 145"/>
            <p:cNvCxnSpPr>
              <a:cxnSpLocks noChangeAspect="1" noChangeShapeType="1"/>
              <a:stCxn id="146" idx="6"/>
              <a:endCxn id="142" idx="4"/>
            </p:cNvCxnSpPr>
            <p:nvPr/>
          </p:nvCxnSpPr>
          <p:spPr bwMode="auto">
            <a:xfrm flipV="1">
              <a:off x="7908925" y="5551488"/>
              <a:ext cx="419100" cy="60642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46"/>
            <p:cNvCxnSpPr>
              <a:cxnSpLocks noChangeAspect="1" noChangeShapeType="1"/>
              <a:stCxn id="142" idx="0"/>
              <a:endCxn id="135" idx="6"/>
            </p:cNvCxnSpPr>
            <p:nvPr/>
          </p:nvCxnSpPr>
          <p:spPr bwMode="auto">
            <a:xfrm rot="5400000" flipH="1">
              <a:off x="7445375" y="4264025"/>
              <a:ext cx="603250" cy="1162050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47"/>
            <p:cNvCxnSpPr>
              <a:cxnSpLocks noChangeAspect="1" noChangeShapeType="1"/>
              <a:stCxn id="133" idx="6"/>
              <a:endCxn id="142" idx="2"/>
            </p:cNvCxnSpPr>
            <p:nvPr/>
          </p:nvCxnSpPr>
          <p:spPr bwMode="auto">
            <a:xfrm>
              <a:off x="7167563" y="5349875"/>
              <a:ext cx="957262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Oval 148"/>
            <p:cNvSpPr>
              <a:spLocks noChangeAspect="1" noChangeArrowheads="1"/>
            </p:cNvSpPr>
            <p:nvPr/>
          </p:nvSpPr>
          <p:spPr bwMode="auto">
            <a:xfrm>
              <a:off x="7534275" y="5975350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147" name="AutoShape 149"/>
            <p:cNvCxnSpPr>
              <a:cxnSpLocks noChangeAspect="1" noChangeShapeType="1"/>
              <a:stCxn id="133" idx="5"/>
              <a:endCxn id="146" idx="2"/>
            </p:cNvCxnSpPr>
            <p:nvPr/>
          </p:nvCxnSpPr>
          <p:spPr bwMode="auto">
            <a:xfrm rot="16200000" flipH="1">
              <a:off x="6980237" y="5614988"/>
              <a:ext cx="658813" cy="427038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" name="Text Box 150"/>
            <p:cNvSpPr txBox="1">
              <a:spLocks noChangeArrowheads="1"/>
            </p:cNvSpPr>
            <p:nvPr/>
          </p:nvSpPr>
          <p:spPr bwMode="auto">
            <a:xfrm>
              <a:off x="7016750" y="41322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" name="Text Box 151"/>
            <p:cNvSpPr txBox="1">
              <a:spLocks noChangeArrowheads="1"/>
            </p:cNvSpPr>
            <p:nvPr/>
          </p:nvSpPr>
          <p:spPr bwMode="auto">
            <a:xfrm>
              <a:off x="84074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0" name="Text Box 152"/>
            <p:cNvSpPr txBox="1">
              <a:spLocks noChangeArrowheads="1"/>
            </p:cNvSpPr>
            <p:nvPr/>
          </p:nvSpPr>
          <p:spPr bwMode="auto">
            <a:xfrm>
              <a:off x="70485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1" name="Text Box 153"/>
            <p:cNvSpPr txBox="1">
              <a:spLocks noChangeArrowheads="1"/>
            </p:cNvSpPr>
            <p:nvPr/>
          </p:nvSpPr>
          <p:spPr bwMode="auto">
            <a:xfrm>
              <a:off x="5676900" y="49593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52" name="Text Box 154"/>
            <p:cNvSpPr txBox="1">
              <a:spLocks noChangeArrowheads="1"/>
            </p:cNvSpPr>
            <p:nvPr/>
          </p:nvSpPr>
          <p:spPr bwMode="auto">
            <a:xfrm>
              <a:off x="5949950" y="56832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53" name="Text Box 155"/>
            <p:cNvSpPr txBox="1">
              <a:spLocks noChangeArrowheads="1"/>
            </p:cNvSpPr>
            <p:nvPr/>
          </p:nvSpPr>
          <p:spPr bwMode="auto">
            <a:xfrm>
              <a:off x="7715250" y="56832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54" name="Text Box 156"/>
            <p:cNvSpPr txBox="1">
              <a:spLocks noChangeArrowheads="1"/>
            </p:cNvSpPr>
            <p:nvPr/>
          </p:nvSpPr>
          <p:spPr bwMode="auto">
            <a:xfrm>
              <a:off x="7854950" y="437515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5" name="Text Box 157"/>
            <p:cNvSpPr txBox="1">
              <a:spLocks noChangeArrowheads="1"/>
            </p:cNvSpPr>
            <p:nvPr/>
          </p:nvSpPr>
          <p:spPr bwMode="auto">
            <a:xfrm>
              <a:off x="5715000" y="4437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6" name="Text Box 158"/>
            <p:cNvSpPr txBox="1">
              <a:spLocks noChangeArrowheads="1"/>
            </p:cNvSpPr>
            <p:nvPr/>
          </p:nvSpPr>
          <p:spPr bwMode="auto">
            <a:xfrm>
              <a:off x="60960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" name="Text Box 159"/>
            <p:cNvSpPr txBox="1">
              <a:spLocks noChangeArrowheads="1"/>
            </p:cNvSpPr>
            <p:nvPr/>
          </p:nvSpPr>
          <p:spPr bwMode="auto">
            <a:xfrm>
              <a:off x="7543800" y="50466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8" name="Text Box 160"/>
            <p:cNvSpPr txBox="1">
              <a:spLocks noChangeArrowheads="1"/>
            </p:cNvSpPr>
            <p:nvPr/>
          </p:nvSpPr>
          <p:spPr bwMode="auto">
            <a:xfrm>
              <a:off x="54102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9" name="Text Box 161"/>
            <p:cNvSpPr txBox="1">
              <a:spLocks noChangeArrowheads="1"/>
            </p:cNvSpPr>
            <p:nvPr/>
          </p:nvSpPr>
          <p:spPr bwMode="auto">
            <a:xfrm>
              <a:off x="8153400" y="58467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6629400" y="47418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Text Box 163"/>
            <p:cNvSpPr txBox="1">
              <a:spLocks noChangeArrowheads="1"/>
            </p:cNvSpPr>
            <p:nvPr/>
          </p:nvSpPr>
          <p:spPr bwMode="auto">
            <a:xfrm>
              <a:off x="64770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Text Box 164"/>
            <p:cNvSpPr txBox="1">
              <a:spLocks noChangeArrowheads="1"/>
            </p:cNvSpPr>
            <p:nvPr/>
          </p:nvSpPr>
          <p:spPr bwMode="auto">
            <a:xfrm>
              <a:off x="7124700" y="558006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64" name="AutoShape 19"/>
          <p:cNvSpPr>
            <a:spLocks noChangeArrowheads="1"/>
          </p:cNvSpPr>
          <p:nvPr/>
        </p:nvSpPr>
        <p:spPr bwMode="auto">
          <a:xfrm rot="8100000" flipH="1" flipV="1">
            <a:off x="5166394" y="510845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 and Runtime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537388"/>
            <a:ext cx="4876800" cy="18983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39370"/>
            <a:ext cx="4876800" cy="30984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Rectangular Callout 1"/>
          <p:cNvSpPr/>
          <p:nvPr/>
        </p:nvSpPr>
        <p:spPr>
          <a:xfrm>
            <a:off x="5349922" y="4619267"/>
            <a:ext cx="3794078" cy="369332"/>
          </a:xfrm>
          <a:prstGeom prst="wedgeRectCallout">
            <a:avLst>
              <a:gd name="adj1" fmla="val -84032"/>
              <a:gd name="adj2" fmla="val 13863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800" i="0" dirty="0" err="1" smtClean="0">
                <a:latin typeface="Garamond" charset="0"/>
                <a:ea typeface="Garamond" charset="0"/>
                <a:cs typeface="Garamond" charset="0"/>
              </a:rPr>
              <a:t>ExtractMin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- 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How many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times called?</a:t>
            </a:r>
            <a:endParaRPr lang="en-US" sz="1800" i="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349922" y="5486400"/>
            <a:ext cx="3794078" cy="369332"/>
          </a:xfrm>
          <a:prstGeom prst="wedgeRectCallout">
            <a:avLst>
              <a:gd name="adj1" fmla="val -90396"/>
              <a:gd name="adj2" fmla="val 18367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800" i="0" dirty="0" err="1" smtClean="0">
                <a:latin typeface="Garamond" charset="0"/>
                <a:ea typeface="Garamond" charset="0"/>
                <a:cs typeface="Garamond" charset="0"/>
              </a:rPr>
              <a:t>decraseKey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()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- 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How many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times called?</a:t>
            </a:r>
            <a:endParaRPr lang="en-US" sz="1800" i="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19270" name="Text Box 6"/>
          <p:cNvSpPr txBox="1">
            <a:spLocks noChangeArrowheads="1"/>
          </p:cNvSpPr>
          <p:nvPr/>
        </p:nvSpPr>
        <p:spPr bwMode="auto">
          <a:xfrm>
            <a:off x="5486400" y="2375726"/>
            <a:ext cx="364167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What will be the total running time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?</a:t>
            </a:r>
          </a:p>
          <a:p>
            <a:r>
              <a:rPr lang="en-US" sz="1800" b="1" i="0" dirty="0" smtClean="0">
                <a:latin typeface="Garamond" charset="0"/>
                <a:ea typeface="Garamond" charset="0"/>
                <a:cs typeface="Garamond" charset="0"/>
              </a:rPr>
              <a:t>O(m </a:t>
            </a:r>
            <a:r>
              <a:rPr lang="en-US" sz="1800" b="1" i="0" dirty="0" err="1" smtClean="0">
                <a:latin typeface="Garamond" charset="0"/>
                <a:ea typeface="Garamond" charset="0"/>
                <a:cs typeface="Garamond" charset="0"/>
              </a:rPr>
              <a:t>lg</a:t>
            </a:r>
            <a:r>
              <a:rPr lang="en-US" sz="1800" b="1" i="0" dirty="0" err="1">
                <a:latin typeface="Garamond" charset="0"/>
                <a:ea typeface="Garamond" charset="0"/>
                <a:cs typeface="Garamond" charset="0"/>
              </a:rPr>
              <a:t>n</a:t>
            </a:r>
            <a:r>
              <a:rPr lang="en-US" sz="1800" b="1" i="0" dirty="0" smtClean="0">
                <a:latin typeface="Garamond" charset="0"/>
                <a:ea typeface="Garamond" charset="0"/>
                <a:cs typeface="Garamond" charset="0"/>
              </a:rPr>
              <a:t>) </a:t>
            </a:r>
            <a:r>
              <a:rPr lang="en-US" sz="1800" b="1" i="0" dirty="0">
                <a:latin typeface="Garamond" charset="0"/>
                <a:ea typeface="Garamond" charset="0"/>
                <a:cs typeface="Garamond" charset="0"/>
              </a:rPr>
              <a:t>using binary heap for </a:t>
            </a:r>
            <a:r>
              <a:rPr lang="en-US" sz="1800" b="1" i="0" dirty="0" smtClean="0">
                <a:latin typeface="Garamond" charset="0"/>
                <a:ea typeface="Garamond" charset="0"/>
                <a:cs typeface="Garamond" charset="0"/>
              </a:rPr>
              <a:t>Q</a:t>
            </a:r>
            <a:endParaRPr lang="en-US" sz="1800" b="1" i="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1927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</a:t>
            </a:r>
            <a:r>
              <a:rPr lang="en-US" dirty="0" smtClean="0"/>
              <a:t>Algorithm and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36931"/>
            <a:ext cx="8153400" cy="4495800"/>
          </a:xfrm>
        </p:spPr>
        <p:txBody>
          <a:bodyPr/>
          <a:lstStyle/>
          <a:p>
            <a:r>
              <a:rPr lang="en-US" sz="2000" dirty="0" smtClean="0"/>
              <a:t>Each </a:t>
            </a:r>
            <a:r>
              <a:rPr lang="en-US" sz="2000" dirty="0"/>
              <a:t>EXTRACT-MIN operation then takes time </a:t>
            </a:r>
            <a:r>
              <a:rPr lang="en-US" sz="2000" dirty="0" smtClean="0"/>
              <a:t>O (</a:t>
            </a:r>
            <a:r>
              <a:rPr lang="en-US" sz="2000" dirty="0" err="1" smtClean="0"/>
              <a:t>lgV</a:t>
            </a:r>
            <a:r>
              <a:rPr lang="en-US" sz="2000" dirty="0" smtClean="0"/>
              <a:t>).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time to build the binary min-heap is </a:t>
            </a:r>
            <a:r>
              <a:rPr lang="en-US" sz="2000" dirty="0" smtClean="0"/>
              <a:t>O(</a:t>
            </a:r>
            <a:r>
              <a:rPr lang="en-US" sz="2000" dirty="0" err="1" smtClean="0"/>
              <a:t>VlgV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DECREASE-KEY operation takes time </a:t>
            </a:r>
            <a:r>
              <a:rPr lang="en-US" sz="2000" dirty="0" smtClean="0"/>
              <a:t>O(</a:t>
            </a:r>
            <a:r>
              <a:rPr lang="en-US" sz="2000" dirty="0" err="1" smtClean="0"/>
              <a:t>lgV</a:t>
            </a:r>
            <a:r>
              <a:rPr lang="en-US" sz="2000" dirty="0" smtClean="0"/>
              <a:t>), </a:t>
            </a:r>
            <a:r>
              <a:rPr lang="en-US" sz="2000" dirty="0"/>
              <a:t>and there are still at most </a:t>
            </a:r>
            <a:r>
              <a:rPr lang="en-US" sz="2000" dirty="0" smtClean="0"/>
              <a:t>O(E) </a:t>
            </a:r>
            <a:r>
              <a:rPr lang="en-US" sz="2000" dirty="0"/>
              <a:t>such operations.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total running time is therefore </a:t>
            </a:r>
            <a:r>
              <a:rPr lang="en-US" sz="2000" dirty="0" smtClean="0"/>
              <a:t>O</a:t>
            </a:r>
            <a:r>
              <a:rPr lang="en-US" sz="2000" dirty="0"/>
              <a:t>(</a:t>
            </a:r>
            <a:r>
              <a:rPr lang="en-US" sz="2000" dirty="0" smtClean="0"/>
              <a:t> (V+E) </a:t>
            </a:r>
            <a:r>
              <a:rPr lang="en-US" sz="2000" dirty="0" err="1" smtClean="0"/>
              <a:t>lgV</a:t>
            </a:r>
            <a:r>
              <a:rPr lang="en-US" sz="2000" dirty="0" smtClean="0"/>
              <a:t>), </a:t>
            </a:r>
            <a:r>
              <a:rPr lang="en-US" sz="2000" dirty="0"/>
              <a:t>which is </a:t>
            </a:r>
            <a:r>
              <a:rPr lang="en-US" sz="2000" dirty="0" smtClean="0"/>
              <a:t>O(</a:t>
            </a:r>
            <a:r>
              <a:rPr lang="en-US" sz="2000" dirty="0" err="1" smtClean="0"/>
              <a:t>ElgV</a:t>
            </a:r>
            <a:r>
              <a:rPr lang="en-US" sz="2000" dirty="0" smtClean="0"/>
              <a:t>) if </a:t>
            </a:r>
            <a:r>
              <a:rPr lang="en-US" sz="2000" dirty="0"/>
              <a:t>all vertices are reachable from the source.</a:t>
            </a:r>
          </a:p>
        </p:txBody>
      </p:sp>
    </p:spTree>
    <p:extLst>
      <p:ext uri="{BB962C8B-B14F-4D97-AF65-F5344CB8AC3E}">
        <p14:creationId xmlns:p14="http://schemas.microsoft.com/office/powerpoint/2010/main" val="2336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 Tree</a:t>
            </a:r>
            <a:endParaRPr lang="en-US" dirty="0"/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1880"/>
            <a:ext cx="8610599" cy="3427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extend Dijkstra’s algorithm to </a:t>
            </a:r>
            <a:r>
              <a:rPr lang="en-US" u="sng" dirty="0"/>
              <a:t>return a tree of shortest paths</a:t>
            </a:r>
            <a:r>
              <a:rPr lang="en-US" dirty="0"/>
              <a:t> from the start vertex to all other </a:t>
            </a:r>
            <a:r>
              <a:rPr lang="en-US" dirty="0" smtClean="0"/>
              <a:t>vertices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Store for each </a:t>
            </a:r>
            <a:r>
              <a:rPr lang="en-US" dirty="0"/>
              <a:t>vertex a third label: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parent edge in the shortest path </a:t>
            </a:r>
            <a:r>
              <a:rPr lang="en-US" dirty="0" smtClean="0"/>
              <a:t>tree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the edge relaxation </a:t>
            </a:r>
            <a:r>
              <a:rPr lang="en-US" dirty="0" smtClean="0"/>
              <a:t>step</a:t>
            </a:r>
            <a:r>
              <a:rPr lang="en-US" dirty="0"/>
              <a:t> </a:t>
            </a:r>
            <a:r>
              <a:rPr lang="en-US" dirty="0" smtClean="0"/>
              <a:t>- update </a:t>
            </a:r>
            <a:r>
              <a:rPr lang="en-US" dirty="0"/>
              <a:t>the parent label</a:t>
            </a:r>
          </a:p>
        </p:txBody>
      </p:sp>
      <p:pic>
        <p:nvPicPr>
          <p:cNvPr id="250885" name="Picture 5" descr="C:\Documents and Settings\Administrator\Application Data\Microsoft\Media Catalog\Downloaded Clips\cl0\NA0233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5970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25600"/>
                <a:ext cx="8686800" cy="4699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FF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Dijkstra’s</a:t>
                </a: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 algorithm is a greedy algorithm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Because </a:t>
                </a:r>
                <a:r>
                  <a:rPr lang="en-US" sz="2400" dirty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Dijkstra’s algorithm always chooses the “lightest” or “closest” vertex in V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- S </a:t>
                </a:r>
                <a:r>
                  <a:rPr lang="en-US" sz="2400" dirty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to add to set S , we say that it uses a greedy strategy. </a:t>
                </a:r>
                <a:endParaRPr lang="en-US" sz="2400" dirty="0" smtClean="0">
                  <a:solidFill>
                    <a:schemeClr val="tx1"/>
                  </a:solidFill>
                  <a:latin typeface="Perpetua" panose="02020502060401020303" pitchFamily="18" charset="0"/>
                  <a:ea typeface="ＭＳ Ｐゴシック" panose="020B0600070205080204" pitchFamily="34" charset="-128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  <a:latin typeface="Perpetua" panose="02020502060401020303" pitchFamily="18" charset="0"/>
                  <a:ea typeface="ＭＳ Ｐゴシック" panose="020B0600070205080204" pitchFamily="34" charset="-128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following theorem and its corollary show, Dijkstra’s algorithm does indeed compute shortest paths. </a:t>
                </a:r>
                <a:endParaRPr lang="en-US" dirty="0" smtClean="0">
                  <a:solidFill>
                    <a:schemeClr val="tx1"/>
                  </a:solidFill>
                  <a:latin typeface="Perpetua" panose="02020502060401020303" pitchFamily="18" charset="0"/>
                  <a:ea typeface="ＭＳ Ｐゴシック" panose="020B0600070205080204" pitchFamily="34" charset="-128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endParaRPr lang="en-US" dirty="0" smtClean="0">
                  <a:solidFill>
                    <a:srgbClr val="0000FF"/>
                  </a:solidFill>
                  <a:latin typeface="Perpetua" panose="02020502060401020303" pitchFamily="18" charset="0"/>
                  <a:ea typeface="ＭＳ Ｐゴシック" panose="020B0600070205080204" pitchFamily="34" charset="-128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Correct because maintains following two properties: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for every </a:t>
                </a:r>
                <a:r>
                  <a:rPr lang="en-US" b="1" u="sng" dirty="0" smtClean="0">
                    <a:solidFill>
                      <a:srgbClr val="00B050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known vertex (inside the cloud or within the set S)</a:t>
                </a: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, recorded distance is the shortest distance to that vertex from the source vertex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for every </a:t>
                </a:r>
                <a:r>
                  <a:rPr lang="en-US" b="1" dirty="0" smtClean="0">
                    <a:solidFill>
                      <a:srgbClr val="FF0000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unknown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, its recorded distance is shortest path distance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 from source vertex, </a:t>
                </a:r>
                <a:r>
                  <a:rPr lang="en-US" u="sng" dirty="0" smtClean="0">
                    <a:solidFill>
                      <a:schemeClr val="tx1"/>
                    </a:solidFill>
                    <a:latin typeface="Perpetua" panose="02020502060401020303" pitchFamily="18" charset="0"/>
                    <a:ea typeface="ＭＳ Ｐゴシック" panose="020B0600070205080204" pitchFamily="34" charset="-128"/>
                    <a:cs typeface="Arabic Typesetting" panose="03020402040406030203" pitchFamily="66" charset="-78"/>
                  </a:rPr>
                  <a:t>considering only currently known vertices and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𝑣</m:t>
                    </m:r>
                  </m:oMath>
                </a14:m>
                <a:endParaRPr lang="en-US" u="sng" dirty="0" smtClean="0">
                  <a:solidFill>
                    <a:schemeClr val="tx1"/>
                  </a:solidFill>
                  <a:latin typeface="Perpetua" panose="02020502060401020303" pitchFamily="18" charset="0"/>
                  <a:ea typeface="ＭＳ Ｐゴシック" panose="020B0600070205080204" pitchFamily="34" charset="-12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7652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25600"/>
                <a:ext cx="8686800" cy="4699000"/>
              </a:xfrm>
              <a:blipFill rotWithShape="0">
                <a:blip r:embed="rId2"/>
                <a:stretch>
                  <a:fillRect l="-140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dirty="0"/>
              <a:t>Shortest Paths</a:t>
            </a:r>
          </a:p>
        </p:txBody>
      </p:sp>
      <p:grpSp>
        <p:nvGrpSpPr>
          <p:cNvPr id="27" name="Group 647"/>
          <p:cNvGrpSpPr>
            <a:grpSpLocks/>
          </p:cNvGrpSpPr>
          <p:nvPr/>
        </p:nvGrpSpPr>
        <p:grpSpPr bwMode="auto">
          <a:xfrm>
            <a:off x="4648200" y="3124200"/>
            <a:ext cx="3390900" cy="2227263"/>
            <a:chOff x="3396" y="901"/>
            <a:chExt cx="2136" cy="1403"/>
          </a:xfrm>
        </p:grpSpPr>
        <p:sp>
          <p:nvSpPr>
            <p:cNvPr id="28" name="Freeform 648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rgbClr val="BE2D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" name="Oval 649"/>
            <p:cNvSpPr>
              <a:spLocks noChangeAspect="1" noChangeArrowheads="1"/>
            </p:cNvSpPr>
            <p:nvPr/>
          </p:nvSpPr>
          <p:spPr bwMode="auto">
            <a:xfrm rot="21600000">
              <a:off x="4261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0" name="Oval 650"/>
            <p:cNvSpPr>
              <a:spLocks noChangeAspect="1" noChangeArrowheads="1"/>
            </p:cNvSpPr>
            <p:nvPr/>
          </p:nvSpPr>
          <p:spPr bwMode="auto">
            <a:xfrm rot="21600000">
              <a:off x="3396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1" name="Oval 651"/>
            <p:cNvSpPr>
              <a:spLocks noChangeAspect="1" noChangeArrowheads="1"/>
            </p:cNvSpPr>
            <p:nvPr/>
          </p:nvSpPr>
          <p:spPr bwMode="auto">
            <a:xfrm rot="21600000">
              <a:off x="4260" y="1056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2" name="Oval 652"/>
            <p:cNvSpPr>
              <a:spLocks noChangeAspect="1" noChangeArrowheads="1"/>
            </p:cNvSpPr>
            <p:nvPr/>
          </p:nvSpPr>
          <p:spPr bwMode="auto">
            <a:xfrm rot="21600000">
              <a:off x="3780" y="2073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33" name="AutoShape 653"/>
            <p:cNvCxnSpPr>
              <a:cxnSpLocks noChangeAspect="1" noChangeShapeType="1"/>
              <a:stCxn id="31" idx="2"/>
              <a:endCxn id="30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654"/>
            <p:cNvCxnSpPr>
              <a:cxnSpLocks noChangeAspect="1" noChangeShapeType="1"/>
              <a:stCxn id="32" idx="2"/>
              <a:endCxn id="30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655"/>
            <p:cNvCxnSpPr>
              <a:cxnSpLocks noChangeAspect="1" noChangeShapeType="1"/>
              <a:stCxn id="32" idx="6"/>
              <a:endCxn id="29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656"/>
            <p:cNvCxnSpPr>
              <a:cxnSpLocks noChangeAspect="1" noChangeShapeType="1"/>
              <a:stCxn id="31" idx="4"/>
              <a:endCxn id="29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657"/>
            <p:cNvCxnSpPr>
              <a:cxnSpLocks noChangeAspect="1" noChangeShapeType="1"/>
              <a:stCxn id="30" idx="6"/>
              <a:endCxn id="29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658"/>
            <p:cNvSpPr>
              <a:spLocks noChangeAspect="1" noChangeArrowheads="1"/>
            </p:cNvSpPr>
            <p:nvPr/>
          </p:nvSpPr>
          <p:spPr bwMode="auto">
            <a:xfrm rot="21600000">
              <a:off x="5119" y="1564"/>
              <a:ext cx="231" cy="231"/>
            </a:xfrm>
            <a:prstGeom prst="ellipse">
              <a:avLst/>
            </a:prstGeom>
            <a:solidFill>
              <a:srgbClr val="ECD882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39" name="AutoShape 659"/>
            <p:cNvCxnSpPr>
              <a:cxnSpLocks noChangeAspect="1" noChangeShapeType="1"/>
              <a:stCxn id="42" idx="6"/>
              <a:endCxn id="38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60"/>
            <p:cNvCxnSpPr>
              <a:cxnSpLocks noChangeAspect="1" noChangeShapeType="1"/>
              <a:stCxn id="38" idx="0"/>
              <a:endCxn id="31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661"/>
            <p:cNvCxnSpPr>
              <a:cxnSpLocks noChangeAspect="1" noChangeShapeType="1"/>
              <a:stCxn id="29" idx="6"/>
              <a:endCxn id="38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662"/>
            <p:cNvSpPr>
              <a:spLocks noChangeAspect="1" noChangeArrowheads="1"/>
            </p:cNvSpPr>
            <p:nvPr/>
          </p:nvSpPr>
          <p:spPr bwMode="auto">
            <a:xfrm rot="21600000">
              <a:off x="4734" y="2073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43" name="AutoShape 663"/>
            <p:cNvCxnSpPr>
              <a:cxnSpLocks noChangeAspect="1" noChangeShapeType="1"/>
              <a:stCxn id="29" idx="5"/>
              <a:endCxn id="42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 Box 664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" name="Text Box 665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46" name="Text Box 666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" name="Text Box 667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48" name="Text Box 668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9" name="Text Box 669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50" name="Text Box 670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Text Box 671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2" name="Text Box 672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" name="Text Box 673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Text Box 674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" name="Text Box 675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" name="Text Box 676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Text Box 677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" name="Text Box 678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95" y="4374636"/>
            <a:ext cx="4801234" cy="2142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Dijkstra's</a:t>
            </a:r>
            <a:r>
              <a:rPr lang="en-CA" dirty="0" smtClean="0"/>
              <a:t> </a:t>
            </a:r>
            <a:r>
              <a:rPr lang="en-CA" dirty="0"/>
              <a:t>Algorithm: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sz="2400" dirty="0" smtClean="0">
                    <a:latin typeface="Perpetua" panose="02020502060401020303" pitchFamily="18" charset="0"/>
                  </a:rPr>
                  <a:t>Dijkstra's</a:t>
                </a:r>
                <a:r>
                  <a:rPr lang="en-CA" sz="2400" dirty="0">
                    <a:latin typeface="Perpetua" panose="02020502060401020303" pitchFamily="18" charset="0"/>
                  </a:rPr>
                  <a:t> </a:t>
                </a:r>
                <a:r>
                  <a:rPr lang="en-CA" sz="2400" dirty="0" smtClean="0">
                    <a:latin typeface="Perpetua" panose="02020502060401020303" pitchFamily="18" charset="0"/>
                  </a:rPr>
                  <a:t>algorithm:</a:t>
                </a:r>
                <a:endParaRPr lang="en-CA" sz="2400" dirty="0">
                  <a:latin typeface="Perpetua" panose="02020502060401020303" pitchFamily="18" charset="0"/>
                </a:endParaRPr>
              </a:p>
              <a:p>
                <a:pPr lvl="1"/>
                <a:r>
                  <a:rPr lang="en-CA" sz="2000" dirty="0" smtClean="0">
                    <a:latin typeface="Perpetua" panose="02020502060401020303" pitchFamily="18" charset="0"/>
                  </a:rPr>
                  <a:t>Maintain </a:t>
                </a:r>
                <a:r>
                  <a:rPr lang="en-CA" sz="2000" dirty="0">
                    <a:latin typeface="Perpetua" panose="02020502060401020303" pitchFamily="18" charset="0"/>
                  </a:rPr>
                  <a:t>a set of explored nodes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for which we have </a:t>
                </a:r>
                <a:r>
                  <a:rPr lang="en-CA" sz="2000" dirty="0" smtClean="0">
                    <a:latin typeface="Perpetua" panose="02020502060401020303" pitchFamily="18" charset="0"/>
                  </a:rPr>
                  <a:t>determined the </a:t>
                </a:r>
                <a:r>
                  <a:rPr lang="en-CA" sz="2000" dirty="0">
                    <a:latin typeface="Perpetua" panose="02020502060401020303" pitchFamily="18" charset="0"/>
                  </a:rPr>
                  <a:t>shortest path distance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) from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.</a:t>
                </a:r>
              </a:p>
              <a:p>
                <a:pPr lvl="1"/>
                <a:r>
                  <a:rPr lang="en-CA" sz="2000" dirty="0" smtClean="0">
                    <a:latin typeface="Perpetua" panose="02020502060401020303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},   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.</a:t>
                </a:r>
              </a:p>
              <a:p>
                <a:pPr lvl="1"/>
                <a:r>
                  <a:rPr lang="en-CA" sz="2000" dirty="0" smtClean="0">
                    <a:latin typeface="Perpetua" panose="02020502060401020303" pitchFamily="18" charset="0"/>
                  </a:rPr>
                  <a:t>Repeatedly </a:t>
                </a:r>
                <a:r>
                  <a:rPr lang="en-CA" sz="2000" dirty="0">
                    <a:latin typeface="Perpetua" panose="02020502060401020303" pitchFamily="18" charset="0"/>
                  </a:rPr>
                  <a:t>choose unexplored node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which </a:t>
                </a:r>
                <a:r>
                  <a:rPr lang="en-CA" sz="2000" dirty="0" smtClean="0">
                    <a:latin typeface="Perpetua" panose="02020502060401020303" pitchFamily="18" charset="0"/>
                  </a:rPr>
                  <a:t>minimizes</a:t>
                </a:r>
              </a:p>
              <a:p>
                <a:pPr lvl="1"/>
                <a:endParaRPr lang="en-CA" sz="2000" dirty="0">
                  <a:latin typeface="Perpetua" panose="02020502060401020303" pitchFamily="18" charset="0"/>
                </a:endParaRPr>
              </a:p>
              <a:p>
                <a:pPr lvl="1"/>
                <a:endParaRPr lang="en-CA" sz="2000" dirty="0" smtClean="0">
                  <a:latin typeface="Perpetua" panose="02020502060401020303" pitchFamily="18" charset="0"/>
                </a:endParaRPr>
              </a:p>
              <a:p>
                <a:pPr lvl="1"/>
                <a:r>
                  <a:rPr lang="en-CA" sz="2000" dirty="0">
                    <a:latin typeface="Perpetua" panose="02020502060401020303" pitchFamily="18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, and set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.</a:t>
                </a:r>
              </a:p>
              <a:p>
                <a:pPr lvl="1"/>
                <a:endParaRPr lang="en-CA" sz="2000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50" t="-10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14350"/>
            <a:ext cx="3767877" cy="667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4876801" y="3514350"/>
                <a:ext cx="4267199" cy="707886"/>
              </a:xfrm>
              <a:prstGeom prst="wedgeRectCallout">
                <a:avLst>
                  <a:gd name="adj1" fmla="val -60552"/>
                  <a:gd name="adj2" fmla="val -10312"/>
                </a:avLst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CA" sz="2000" i="0" dirty="0">
                    <a:solidFill>
                      <a:schemeClr val="bg1"/>
                    </a:solidFill>
                    <a:latin typeface="+mj-lt"/>
                  </a:rPr>
                  <a:t>shortest path to some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sz="2000" i="0" dirty="0">
                    <a:solidFill>
                      <a:schemeClr val="bg1"/>
                    </a:solidFill>
                    <a:latin typeface="+mj-lt"/>
                  </a:rPr>
                  <a:t> in </a:t>
                </a:r>
                <a:r>
                  <a:rPr lang="en-CA" sz="2000" i="0" dirty="0" smtClean="0">
                    <a:solidFill>
                      <a:schemeClr val="bg1"/>
                    </a:solidFill>
                    <a:latin typeface="+mj-lt"/>
                  </a:rPr>
                  <a:t>explored part</a:t>
                </a:r>
                <a:r>
                  <a:rPr lang="en-CA" sz="2000" i="0" dirty="0">
                    <a:solidFill>
                      <a:schemeClr val="bg1"/>
                    </a:solidFill>
                    <a:latin typeface="+mj-lt"/>
                  </a:rPr>
                  <a:t>, followed by a single edge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3514350"/>
                <a:ext cx="4267199" cy="707886"/>
              </a:xfrm>
              <a:prstGeom prst="wedgeRectCallout">
                <a:avLst>
                  <a:gd name="adj1" fmla="val -60552"/>
                  <a:gd name="adj2" fmla="val -10312"/>
                </a:avLst>
              </a:prstGeom>
              <a:blipFill rotWithShape="0"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Dijkstra's</a:t>
            </a:r>
            <a:r>
              <a:rPr lang="en-CA" dirty="0" smtClean="0"/>
              <a:t> </a:t>
            </a:r>
            <a:r>
              <a:rPr lang="en-CA" dirty="0"/>
              <a:t>Algorithm: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dirty="0" smtClean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Invariant</a:t>
                </a:r>
                <a:r>
                  <a:rPr lang="en-CA" dirty="0" smtClean="0">
                    <a:latin typeface="Perpetua" panose="02020502060401020303" pitchFamily="18" charset="0"/>
                  </a:rPr>
                  <a:t>. For each node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>
                    <a:latin typeface="Perpetua" panose="02020502060401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Perpetua" panose="02020502060401020303" pitchFamily="18" charset="0"/>
                  </a:rPr>
                  <a:t> is the length of the shortest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>
                    <a:latin typeface="Perpetua" panose="02020502060401020303" pitchFamily="18" charset="0"/>
                  </a:rPr>
                  <a:t> path.</a:t>
                </a:r>
              </a:p>
              <a:p>
                <a:pPr lvl="1"/>
                <a:r>
                  <a:rPr lang="en-CA" dirty="0" smtClean="0">
                    <a:latin typeface="Perpetua" panose="02020502060401020303" pitchFamily="18" charset="0"/>
                  </a:rPr>
                  <a:t>Proof. </a:t>
                </a:r>
                <a:r>
                  <a:rPr lang="en-CA" dirty="0">
                    <a:latin typeface="Perpetua" panose="02020502060401020303" pitchFamily="18" charset="0"/>
                  </a:rPr>
                  <a:t>(by induction on |S|)</a:t>
                </a:r>
              </a:p>
              <a:p>
                <a:r>
                  <a:rPr lang="en-CA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Base case:</a:t>
                </a:r>
                <a:r>
                  <a:rPr lang="en-CA" dirty="0">
                    <a:latin typeface="Perpetua" panose="02020502060401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| = 1 </m:t>
                    </m:r>
                  </m:oMath>
                </a14:m>
                <a:r>
                  <a:rPr lang="en-CA" dirty="0">
                    <a:latin typeface="Perpetua" panose="02020502060401020303" pitchFamily="18" charset="0"/>
                  </a:rPr>
                  <a:t>is trivial.</a:t>
                </a:r>
              </a:p>
              <a:p>
                <a:r>
                  <a:rPr lang="en-CA" dirty="0">
                    <a:solidFill>
                      <a:srgbClr val="0000FF"/>
                    </a:solidFill>
                    <a:latin typeface="Perpetua" panose="02020502060401020303" pitchFamily="18" charset="0"/>
                  </a:rPr>
                  <a:t>Inductive hypothesis:</a:t>
                </a:r>
                <a:r>
                  <a:rPr lang="en-CA" dirty="0">
                    <a:latin typeface="Perpetua" panose="02020502060401020303" pitchFamily="18" charset="0"/>
                  </a:rPr>
                  <a:t> Assume true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≥1</m:t>
                    </m:r>
                  </m:oMath>
                </a14:m>
                <a:endParaRPr lang="en-CA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13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Dijkstra's</a:t>
            </a:r>
            <a:r>
              <a:rPr lang="en-CA" dirty="0" smtClean="0"/>
              <a:t> </a:t>
            </a:r>
            <a:r>
              <a:rPr lang="en-CA" dirty="0"/>
              <a:t>Algorithm: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982" y="1532264"/>
                <a:ext cx="5224818" cy="3344536"/>
              </a:xfrm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CA" sz="2000" b="1" dirty="0" smtClean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 be next node added to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en-CA" sz="2000" b="1" i="0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CA" sz="2000" b="1" i="0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 be the chosen edge.</a:t>
                </a:r>
              </a:p>
              <a:p>
                <a:r>
                  <a:rPr lang="en-CA" sz="2000" b="1" dirty="0" smtClean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The </a:t>
                </a:r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shortest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 path plus </a:t>
                </a:r>
                <a14:m>
                  <m:oMath xmlns:m="http://schemas.openxmlformats.org/officeDocument/2006/math">
                    <m:r>
                      <a:rPr lang="en-CA" sz="2000" b="1" i="0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is an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000" b="1" dirty="0" smtClean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path of length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CA" sz="2000" b="1" i="1" dirty="0" smtClean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dirty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000" b="1" i="1" dirty="0">
                        <a:solidFill>
                          <a:srgbClr val="22462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b="1" dirty="0">
                    <a:solidFill>
                      <a:srgbClr val="224624"/>
                    </a:solidFill>
                    <a:latin typeface="Perpetua" panose="02020502060401020303" pitchFamily="18" charset="0"/>
                  </a:rPr>
                  <a:t>.</a:t>
                </a:r>
              </a:p>
              <a:p>
                <a:r>
                  <a:rPr lang="en-CA" sz="2000" dirty="0" smtClean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Consider </a:t>
                </a:r>
                <a:r>
                  <a:rPr lang="en-CA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 path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. We'll </a:t>
                </a:r>
                <a:r>
                  <a:rPr lang="en-CA" sz="2000" dirty="0" smtClean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observe that </a:t>
                </a:r>
                <a:r>
                  <a:rPr lang="en-CA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it's no shorter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CA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.</a:t>
                </a:r>
                <a:endParaRPr lang="en-CA" sz="2000" dirty="0" smtClean="0">
                  <a:solidFill>
                    <a:srgbClr val="FF0000"/>
                  </a:solidFill>
                  <a:latin typeface="Perpetua" panose="02020502060401020303" pitchFamily="18" charset="0"/>
                </a:endParaRPr>
              </a:p>
              <a:p>
                <a:r>
                  <a:rPr lang="en-CA" sz="2000" dirty="0" smtClean="0">
                    <a:latin typeface="Perpetua" panose="02020502060401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CA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 be the first edge in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that leaves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2000" dirty="0" smtClean="0">
                    <a:latin typeface="Perpetua" panose="02020502060401020303" pitchFamily="18" charset="0"/>
                  </a:rPr>
                  <a:t>, and </a:t>
                </a:r>
                <a:r>
                  <a:rPr lang="en-CA" sz="2000" dirty="0">
                    <a:latin typeface="Perpetua" panose="02020502060401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be the subpath to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is already too long as soon as it leaves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20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982" y="1532264"/>
                <a:ext cx="5224818" cy="3344536"/>
              </a:xfrm>
              <a:blipFill rotWithShape="0">
                <a:blip r:embed="rId2"/>
                <a:stretch>
                  <a:fillRect t="-546" r="-23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45" r="1961" b="2159"/>
          <a:stretch/>
        </p:blipFill>
        <p:spPr>
          <a:xfrm>
            <a:off x="5328314" y="1905000"/>
            <a:ext cx="3733800" cy="2130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062584"/>
            <a:ext cx="6858001" cy="13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/>
          <a:lstStyle/>
          <a:p>
            <a:r>
              <a:rPr lang="en-US" sz="2800" dirty="0"/>
              <a:t>Why It Doesn’t Work for Negative-Weight Edges</a:t>
            </a:r>
          </a:p>
        </p:txBody>
      </p:sp>
      <p:sp>
        <p:nvSpPr>
          <p:cNvPr id="261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885" y="2500312"/>
            <a:ext cx="5202238" cy="1373188"/>
          </a:xfrm>
        </p:spPr>
        <p:txBody>
          <a:bodyPr/>
          <a:lstStyle/>
          <a:p>
            <a:pPr lvl="1"/>
            <a:r>
              <a:rPr lang="en-US" sz="2000" dirty="0">
                <a:latin typeface="Perpetua" panose="02020502060401020303" pitchFamily="18" charset="0"/>
              </a:rPr>
              <a:t>If a node with a negative incident edge were to be added late to the cloud, it could mess up distances for vertices already in the cloud. </a:t>
            </a:r>
          </a:p>
        </p:txBody>
      </p:sp>
      <p:pic>
        <p:nvPicPr>
          <p:cNvPr id="261155" name="Picture 35" descr="C:\Documents and Settings\Administrator\Application Data\Microsoft\Media Catalog\Downloaded Clips\cl5c\j023216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62" y="504031"/>
            <a:ext cx="96361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56" name="Picture 36" descr="C:\Documents and Settings\Administrator\Application Data\Microsoft\Media Catalog\Downloaded Clips\cl0\NA01595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40" y="173037"/>
            <a:ext cx="1113036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57" name="Rectangle 3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7050088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i="0" dirty="0" err="1">
                <a:latin typeface="Perpetua" panose="02020502060401020303" pitchFamily="18" charset="0"/>
              </a:rPr>
              <a:t>Dijkstra’s</a:t>
            </a:r>
            <a:r>
              <a:rPr lang="en-US" i="0" dirty="0">
                <a:latin typeface="Perpetua" panose="02020502060401020303" pitchFamily="18" charset="0"/>
              </a:rPr>
              <a:t> algorithm is based on the greedy method. It adds vertices by increasing distance.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158" name="Text Box 38"/>
              <p:cNvSpPr txBox="1">
                <a:spLocks noChangeArrowheads="1"/>
              </p:cNvSpPr>
              <p:nvPr/>
            </p:nvSpPr>
            <p:spPr bwMode="auto">
              <a:xfrm>
                <a:off x="4343400" y="5257800"/>
                <a:ext cx="4775376" cy="8309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i="0" dirty="0">
                    <a:solidFill>
                      <a:schemeClr val="bg1"/>
                    </a:solidFill>
                    <a:latin typeface="Perpetua" panose="02020502060401020303" pitchFamily="18" charset="0"/>
                  </a:rPr>
                  <a:t>C’s true distance is 1, but it is already in the cloud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r>
                  <a:rPr lang="en-US" i="0" dirty="0">
                    <a:solidFill>
                      <a:schemeClr val="bg1"/>
                    </a:solidFill>
                    <a:latin typeface="Perpetua" panose="02020502060401020303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26115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5257800"/>
                <a:ext cx="477537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043" t="-5882" b="-16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"/>
          <p:cNvSpPr>
            <a:spLocks/>
          </p:cNvSpPr>
          <p:nvPr/>
        </p:nvSpPr>
        <p:spPr bwMode="auto">
          <a:xfrm>
            <a:off x="5203825" y="2717800"/>
            <a:ext cx="3711575" cy="2387600"/>
          </a:xfrm>
          <a:custGeom>
            <a:avLst/>
            <a:gdLst>
              <a:gd name="T0" fmla="*/ 1271 w 2338"/>
              <a:gd name="T1" fmla="*/ 0 h 1504"/>
              <a:gd name="T2" fmla="*/ 1996 w 2338"/>
              <a:gd name="T3" fmla="*/ 184 h 1504"/>
              <a:gd name="T4" fmla="*/ 2207 w 2338"/>
              <a:gd name="T5" fmla="*/ 950 h 1504"/>
              <a:gd name="T6" fmla="*/ 1211 w 2338"/>
              <a:gd name="T7" fmla="*/ 954 h 1504"/>
              <a:gd name="T8" fmla="*/ 917 w 2338"/>
              <a:gd name="T9" fmla="*/ 1374 h 1504"/>
              <a:gd name="T10" fmla="*/ 419 w 2338"/>
              <a:gd name="T11" fmla="*/ 1482 h 1504"/>
              <a:gd name="T12" fmla="*/ 101 w 2338"/>
              <a:gd name="T13" fmla="*/ 1242 h 1504"/>
              <a:gd name="T14" fmla="*/ 41 w 2338"/>
              <a:gd name="T15" fmla="*/ 624 h 1504"/>
              <a:gd name="T16" fmla="*/ 347 w 2338"/>
              <a:gd name="T17" fmla="*/ 138 h 1504"/>
              <a:gd name="T18" fmla="*/ 863 w 2338"/>
              <a:gd name="T19" fmla="*/ 30 h 1504"/>
              <a:gd name="T20" fmla="*/ 1271 w 2338"/>
              <a:gd name="T21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rgbClr val="BE2D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  <p:sp>
        <p:nvSpPr>
          <p:cNvPr id="43" name="Oval 5"/>
          <p:cNvSpPr>
            <a:spLocks noChangeAspect="1" noChangeArrowheads="1"/>
          </p:cNvSpPr>
          <p:nvPr/>
        </p:nvSpPr>
        <p:spPr bwMode="auto">
          <a:xfrm>
            <a:off x="6727825" y="3733800"/>
            <a:ext cx="366713" cy="366713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Perpetua" panose="02020502060401020303" pitchFamily="18" charset="0"/>
              </a:rPr>
              <a:t>C</a:t>
            </a:r>
          </a:p>
        </p:txBody>
      </p:sp>
      <p:sp>
        <p:nvSpPr>
          <p:cNvPr id="44" name="Oval 6"/>
          <p:cNvSpPr>
            <a:spLocks noChangeAspect="1" noChangeArrowheads="1"/>
          </p:cNvSpPr>
          <p:nvPr/>
        </p:nvSpPr>
        <p:spPr bwMode="auto">
          <a:xfrm>
            <a:off x="5354638" y="3733800"/>
            <a:ext cx="366712" cy="366713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Perpetua" panose="02020502060401020303" pitchFamily="18" charset="0"/>
              </a:rPr>
              <a:t>B</a:t>
            </a:r>
          </a:p>
        </p:txBody>
      </p:sp>
      <p:sp>
        <p:nvSpPr>
          <p:cNvPr id="45" name="Oval 7"/>
          <p:cNvSpPr>
            <a:spLocks noChangeAspect="1" noChangeArrowheads="1"/>
          </p:cNvSpPr>
          <p:nvPr/>
        </p:nvSpPr>
        <p:spPr bwMode="auto">
          <a:xfrm>
            <a:off x="6726238" y="2927350"/>
            <a:ext cx="366712" cy="366713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Perpetua" panose="02020502060401020303" pitchFamily="18" charset="0"/>
              </a:rPr>
              <a:t>A</a:t>
            </a:r>
          </a:p>
        </p:txBody>
      </p:sp>
      <p:sp>
        <p:nvSpPr>
          <p:cNvPr id="46" name="Oval 8"/>
          <p:cNvSpPr>
            <a:spLocks noChangeAspect="1" noChangeArrowheads="1"/>
          </p:cNvSpPr>
          <p:nvPr/>
        </p:nvSpPr>
        <p:spPr bwMode="auto">
          <a:xfrm>
            <a:off x="5964238" y="4541838"/>
            <a:ext cx="366712" cy="366712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Perpetua" panose="02020502060401020303" pitchFamily="18" charset="0"/>
              </a:rPr>
              <a:t>E</a:t>
            </a:r>
          </a:p>
        </p:txBody>
      </p:sp>
      <p:cxnSp>
        <p:nvCxnSpPr>
          <p:cNvPr id="47" name="AutoShape 9"/>
          <p:cNvCxnSpPr>
            <a:cxnSpLocks noChangeAspect="1" noChangeShapeType="1"/>
            <a:stCxn id="45" idx="2"/>
            <a:endCxn id="44" idx="0"/>
          </p:cNvCxnSpPr>
          <p:nvPr/>
        </p:nvCxnSpPr>
        <p:spPr bwMode="auto">
          <a:xfrm rot="10800000" flipV="1">
            <a:off x="5537200" y="3109913"/>
            <a:ext cx="1168400" cy="603250"/>
          </a:xfrm>
          <a:prstGeom prst="curvedConnector2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0"/>
          <p:cNvCxnSpPr>
            <a:cxnSpLocks noChangeAspect="1" noChangeShapeType="1"/>
            <a:stCxn id="46" idx="2"/>
            <a:endCxn id="44" idx="4"/>
          </p:cNvCxnSpPr>
          <p:nvPr/>
        </p:nvCxnSpPr>
        <p:spPr bwMode="auto">
          <a:xfrm rot="10800000">
            <a:off x="5537200" y="4117975"/>
            <a:ext cx="406400" cy="606425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Aspect="1" noChangeShapeType="1"/>
            <a:stCxn id="46" idx="6"/>
            <a:endCxn id="43" idx="3"/>
          </p:cNvCxnSpPr>
          <p:nvPr/>
        </p:nvCxnSpPr>
        <p:spPr bwMode="auto">
          <a:xfrm flipV="1">
            <a:off x="6348413" y="4065588"/>
            <a:ext cx="431800" cy="658812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"/>
          <p:cNvCxnSpPr>
            <a:cxnSpLocks noChangeAspect="1" noChangeShapeType="1"/>
            <a:stCxn id="45" idx="4"/>
            <a:endCxn id="43" idx="0"/>
          </p:cNvCxnSpPr>
          <p:nvPr/>
        </p:nvCxnSpPr>
        <p:spPr bwMode="auto">
          <a:xfrm>
            <a:off x="6908800" y="3311525"/>
            <a:ext cx="1588" cy="401638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"/>
          <p:cNvCxnSpPr>
            <a:cxnSpLocks noChangeAspect="1" noChangeShapeType="1"/>
            <a:stCxn id="44" idx="6"/>
            <a:endCxn id="43" idx="2"/>
          </p:cNvCxnSpPr>
          <p:nvPr/>
        </p:nvCxnSpPr>
        <p:spPr bwMode="auto">
          <a:xfrm>
            <a:off x="5738813" y="3916363"/>
            <a:ext cx="968375" cy="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14"/>
          <p:cNvSpPr>
            <a:spLocks noChangeAspect="1" noChangeArrowheads="1"/>
          </p:cNvSpPr>
          <p:nvPr/>
        </p:nvSpPr>
        <p:spPr bwMode="auto">
          <a:xfrm>
            <a:off x="8089900" y="3733800"/>
            <a:ext cx="366713" cy="366713"/>
          </a:xfrm>
          <a:prstGeom prst="ellipse">
            <a:avLst/>
          </a:prstGeom>
          <a:solidFill>
            <a:srgbClr val="ECD882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Perpetua" panose="02020502060401020303" pitchFamily="18" charset="0"/>
              </a:rPr>
              <a:t>D</a:t>
            </a:r>
          </a:p>
        </p:txBody>
      </p:sp>
      <p:cxnSp>
        <p:nvCxnSpPr>
          <p:cNvPr id="53" name="AutoShape 15"/>
          <p:cNvCxnSpPr>
            <a:cxnSpLocks noChangeAspect="1" noChangeShapeType="1"/>
            <a:stCxn id="56" idx="6"/>
            <a:endCxn id="52" idx="4"/>
          </p:cNvCxnSpPr>
          <p:nvPr/>
        </p:nvCxnSpPr>
        <p:spPr bwMode="auto">
          <a:xfrm flipV="1">
            <a:off x="7853363" y="4117975"/>
            <a:ext cx="419100" cy="606425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6"/>
          <p:cNvCxnSpPr>
            <a:cxnSpLocks noChangeAspect="1" noChangeShapeType="1"/>
            <a:stCxn id="52" idx="0"/>
            <a:endCxn id="45" idx="6"/>
          </p:cNvCxnSpPr>
          <p:nvPr/>
        </p:nvCxnSpPr>
        <p:spPr bwMode="auto">
          <a:xfrm rot="5400000" flipH="1">
            <a:off x="7389813" y="2830513"/>
            <a:ext cx="603250" cy="1162050"/>
          </a:xfrm>
          <a:prstGeom prst="curvedConnector2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7"/>
          <p:cNvCxnSpPr>
            <a:cxnSpLocks noChangeAspect="1" noChangeShapeType="1"/>
            <a:stCxn id="43" idx="6"/>
            <a:endCxn id="52" idx="2"/>
          </p:cNvCxnSpPr>
          <p:nvPr/>
        </p:nvCxnSpPr>
        <p:spPr bwMode="auto">
          <a:xfrm>
            <a:off x="7112000" y="3916363"/>
            <a:ext cx="957263" cy="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18"/>
          <p:cNvSpPr>
            <a:spLocks noChangeAspect="1" noChangeArrowheads="1"/>
          </p:cNvSpPr>
          <p:nvPr/>
        </p:nvSpPr>
        <p:spPr bwMode="auto">
          <a:xfrm>
            <a:off x="7478713" y="4541838"/>
            <a:ext cx="366712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Perpetua" panose="02020502060401020303" pitchFamily="18" charset="0"/>
              </a:rPr>
              <a:t>F</a:t>
            </a:r>
          </a:p>
        </p:txBody>
      </p:sp>
      <p:cxnSp>
        <p:nvCxnSpPr>
          <p:cNvPr id="57" name="AutoShape 19"/>
          <p:cNvCxnSpPr>
            <a:cxnSpLocks noChangeAspect="1" noChangeShapeType="1"/>
            <a:stCxn id="43" idx="5"/>
            <a:endCxn id="56" idx="2"/>
          </p:cNvCxnSpPr>
          <p:nvPr/>
        </p:nvCxnSpPr>
        <p:spPr bwMode="auto">
          <a:xfrm rot="16200000" flipH="1">
            <a:off x="6924676" y="4181475"/>
            <a:ext cx="658812" cy="427037"/>
          </a:xfrm>
          <a:prstGeom prst="curvedConnector2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961188" y="2698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</a:rPr>
              <a:t>0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8351838" y="3525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6992938" y="3525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5621338" y="3525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5835650" y="4249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7659688" y="4249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7799388" y="294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Perpetua" panose="02020502060401020303" pitchFamily="18" charset="0"/>
              </a:rPr>
              <a:t>4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659438" y="3003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Perpetua" panose="02020502060401020303" pitchFamily="18" charset="0"/>
              </a:rPr>
              <a:t>8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040438" y="3613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Perpetua" panose="02020502060401020303" pitchFamily="18" charset="0"/>
              </a:rPr>
              <a:t>7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7488238" y="3613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</a:rPr>
              <a:t>1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5354638" y="4413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Perpetua" panose="02020502060401020303" pitchFamily="18" charset="0"/>
              </a:rPr>
              <a:t>2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8097838" y="4413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</a:rPr>
              <a:t>5</a:t>
            </a: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573838" y="3308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</a:rPr>
              <a:t>6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6421438" y="414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Perpetua" panose="02020502060401020303" pitchFamily="18" charset="0"/>
              </a:rPr>
              <a:t>0</a:t>
            </a: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7092950" y="41465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Perpetua" panose="02020502060401020303" pitchFamily="18" charset="0"/>
              </a:rPr>
              <a:t>-8</a:t>
            </a: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 flipV="1">
            <a:off x="6872288" y="4191000"/>
            <a:ext cx="38100" cy="1160463"/>
          </a:xfrm>
          <a:prstGeom prst="line">
            <a:avLst/>
          </a:prstGeom>
          <a:noFill/>
          <a:ln w="7620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Properties</a:t>
            </a:r>
          </a:p>
        </p:txBody>
      </p:sp>
      <p:sp>
        <p:nvSpPr>
          <p:cNvPr id="244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91720" y="1496752"/>
            <a:ext cx="8852279" cy="2394937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</a:rPr>
              <a:t>Property 1</a:t>
            </a:r>
            <a:r>
              <a:rPr lang="en-US" dirty="0" smtClean="0">
                <a:solidFill>
                  <a:srgbClr val="0000FF"/>
                </a:solidFill>
                <a:latin typeface="Perpetua" panose="02020502060401020303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Perpetua" panose="02020502060401020303" pitchFamily="18" charset="0"/>
              </a:rPr>
              <a:t>	</a:t>
            </a:r>
            <a:r>
              <a:rPr lang="en-US" sz="2400" u="sng" dirty="0">
                <a:latin typeface="Perpetua" panose="02020502060401020303" pitchFamily="18" charset="0"/>
              </a:rPr>
              <a:t>A subpath of a shortest path </a:t>
            </a:r>
            <a:r>
              <a:rPr lang="en-US" sz="2400" dirty="0">
                <a:latin typeface="Perpetua" panose="02020502060401020303" pitchFamily="18" charset="0"/>
              </a:rPr>
              <a:t>is itself a shortest path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</a:rPr>
              <a:t>Property 2</a:t>
            </a:r>
            <a:r>
              <a:rPr lang="en-US" dirty="0" smtClean="0">
                <a:solidFill>
                  <a:srgbClr val="0000FF"/>
                </a:solidFill>
                <a:latin typeface="Perpetua" panose="02020502060401020303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	</a:t>
            </a:r>
            <a:r>
              <a:rPr lang="en-US" sz="2400" u="sng" dirty="0" smtClean="0">
                <a:latin typeface="Perpetua" panose="02020502060401020303" pitchFamily="18" charset="0"/>
              </a:rPr>
              <a:t>There </a:t>
            </a:r>
            <a:r>
              <a:rPr lang="en-US" sz="2400" u="sng" dirty="0">
                <a:latin typeface="Perpetua" panose="02020502060401020303" pitchFamily="18" charset="0"/>
              </a:rPr>
              <a:t>is a tree of shortest paths </a:t>
            </a:r>
            <a:r>
              <a:rPr lang="en-US" sz="2400" dirty="0">
                <a:latin typeface="Perpetua" panose="02020502060401020303" pitchFamily="18" charset="0"/>
              </a:rPr>
              <a:t>from a start vertex to all the other vertices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C00000"/>
                </a:solidFill>
                <a:latin typeface="Perpetua" panose="02020502060401020303" pitchFamily="18" charset="0"/>
              </a:rPr>
              <a:t>Example</a:t>
            </a:r>
            <a:r>
              <a:rPr lang="en-US" sz="2800" dirty="0" smtClean="0">
                <a:solidFill>
                  <a:srgbClr val="C00000"/>
                </a:solidFill>
                <a:latin typeface="Perpetua" panose="02020502060401020303" pitchFamily="18" charset="0"/>
              </a:rPr>
              <a:t>: </a:t>
            </a:r>
            <a:r>
              <a:rPr lang="en-US" sz="2000" dirty="0" smtClean="0">
                <a:latin typeface="Perpetua" panose="02020502060401020303" pitchFamily="18" charset="0"/>
              </a:rPr>
              <a:t>Tree </a:t>
            </a:r>
            <a:r>
              <a:rPr lang="en-US" sz="2000" dirty="0">
                <a:latin typeface="Perpetua" panose="02020502060401020303" pitchFamily="18" charset="0"/>
              </a:rPr>
              <a:t>of shortest paths from Providence</a:t>
            </a:r>
          </a:p>
        </p:txBody>
      </p:sp>
      <p:pic>
        <p:nvPicPr>
          <p:cNvPr id="244772" name="Picture 36" descr="C:\Documents and Settings\Administrator\Application Data\Microsoft\Media Catalog\Downloaded Clips\cl7\BD1985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79" y="80717"/>
            <a:ext cx="1588021" cy="113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PVD</a:t>
            </a: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MIA</a:t>
            </a: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DFW</a:t>
            </a: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SFO</a:t>
            </a: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LAX</a:t>
            </a: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LGA</a:t>
            </a: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HNL</a:t>
            </a:r>
          </a:p>
        </p:txBody>
      </p:sp>
      <p:cxnSp>
        <p:nvCxnSpPr>
          <p:cNvPr id="47" name="AutoShape 12"/>
          <p:cNvCxnSpPr>
            <a:cxnSpLocks noChangeShapeType="1"/>
            <a:stCxn id="43" idx="6"/>
            <a:endCxn id="39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"/>
          <p:cNvCxnSpPr>
            <a:cxnSpLocks noChangeShapeType="1"/>
            <a:stCxn id="42" idx="0"/>
            <a:endCxn id="39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4"/>
          <p:cNvCxnSpPr>
            <a:cxnSpLocks noChangeShapeType="1"/>
            <a:stCxn id="42" idx="7"/>
            <a:endCxn id="45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5"/>
          <p:cNvCxnSpPr>
            <a:cxnSpLocks noChangeShapeType="1"/>
            <a:stCxn id="45" idx="0"/>
            <a:endCxn id="40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6"/>
          <p:cNvCxnSpPr>
            <a:cxnSpLocks noChangeShapeType="1"/>
            <a:stCxn id="39" idx="6"/>
            <a:endCxn id="40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7"/>
          <p:cNvCxnSpPr>
            <a:cxnSpLocks noChangeShapeType="1"/>
            <a:stCxn id="46" idx="6"/>
            <a:endCxn id="44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8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9"/>
          <p:cNvCxnSpPr>
            <a:cxnSpLocks noChangeShapeType="1"/>
            <a:stCxn id="45" idx="4"/>
            <a:endCxn id="41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0"/>
          <p:cNvCxnSpPr>
            <a:cxnSpLocks noChangeShapeType="1"/>
            <a:endCxn id="42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1"/>
          <p:cNvCxnSpPr>
            <a:cxnSpLocks noChangeShapeType="1"/>
            <a:stCxn id="44" idx="6"/>
            <a:endCxn id="42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2"/>
          <p:cNvCxnSpPr>
            <a:cxnSpLocks noChangeShapeType="1"/>
            <a:stCxn id="44" idx="7"/>
            <a:endCxn id="39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3"/>
          <p:cNvSpPr txBox="1">
            <a:spLocks noChangeArrowheads="1"/>
          </p:cNvSpPr>
          <p:nvPr/>
        </p:nvSpPr>
        <p:spPr bwMode="auto">
          <a:xfrm rot="2125271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849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 rot="16937753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802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 rot="20055131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1387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 rot="19463698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1743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 rot="2091065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1843</a:t>
            </a: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1099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1120</a:t>
            </a:r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1233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337</a:t>
            </a: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2555</a:t>
            </a:r>
          </a:p>
        </p:txBody>
      </p:sp>
      <p:sp>
        <p:nvSpPr>
          <p:cNvPr id="68" name="Text Box 33"/>
          <p:cNvSpPr txBox="1">
            <a:spLocks noChangeArrowheads="1"/>
          </p:cNvSpPr>
          <p:nvPr/>
        </p:nvSpPr>
        <p:spPr bwMode="auto">
          <a:xfrm rot="19708333">
            <a:off x="6783388" y="4241800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142</a:t>
            </a:r>
          </a:p>
        </p:txBody>
      </p:sp>
      <p:cxnSp>
        <p:nvCxnSpPr>
          <p:cNvPr id="69" name="AutoShape 34"/>
          <p:cNvCxnSpPr>
            <a:cxnSpLocks noChangeShapeType="1"/>
            <a:stCxn id="40" idx="4"/>
            <a:endCxn id="41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BE2D00"/>
                </a:solidFill>
                <a:latin typeface="Tahoma" panose="020B0604030504040204" pitchFamily="34" charset="0"/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2753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000" dirty="0" smtClean="0">
                <a:solidFill>
                  <a:srgbClr val="C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sz="20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sz="2000" dirty="0" smtClean="0">
                <a:solidFill>
                  <a:srgbClr val="C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sz="20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sz="20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sz="2000" dirty="0" err="1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sz="2000" dirty="0" smtClean="0">
                <a:latin typeface="Perpetua" panose="0202050206040102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6094" y="1524000"/>
            <a:ext cx="8365505" cy="4648200"/>
          </a:xfrm>
        </p:spPr>
        <p:txBody>
          <a:bodyPr/>
          <a:lstStyle/>
          <a:p>
            <a:r>
              <a:rPr lang="en-US" sz="2400" dirty="0" smtClean="0"/>
              <a:t>Graph Facts</a:t>
            </a:r>
          </a:p>
          <a:p>
            <a:r>
              <a:rPr lang="en-US" sz="2400" dirty="0" smtClean="0"/>
              <a:t>Weighted </a:t>
            </a:r>
            <a:r>
              <a:rPr lang="en-US" sz="2400" dirty="0"/>
              <a:t>graphs (§7.1)</a:t>
            </a:r>
          </a:p>
          <a:p>
            <a:pPr lvl="1"/>
            <a:r>
              <a:rPr lang="en-US" sz="2000" dirty="0"/>
              <a:t>Shortest path problem</a:t>
            </a:r>
          </a:p>
          <a:p>
            <a:pPr lvl="1"/>
            <a:r>
              <a:rPr lang="en-US" sz="2000" dirty="0"/>
              <a:t>Shortest path properties</a:t>
            </a:r>
          </a:p>
          <a:p>
            <a:r>
              <a:rPr lang="en-US" sz="2400" dirty="0" err="1"/>
              <a:t>Dijkstra’s</a:t>
            </a:r>
            <a:r>
              <a:rPr lang="en-US" sz="2400" dirty="0"/>
              <a:t> algorithm  (§7.1.1)</a:t>
            </a:r>
          </a:p>
          <a:p>
            <a:pPr lvl="1"/>
            <a:r>
              <a:rPr lang="en-US" sz="2000" dirty="0"/>
              <a:t>Algorithm</a:t>
            </a:r>
          </a:p>
          <a:p>
            <a:pPr lvl="1"/>
            <a:r>
              <a:rPr lang="en-US" sz="2000" dirty="0"/>
              <a:t>Edge relaxation</a:t>
            </a:r>
          </a:p>
          <a:p>
            <a:r>
              <a:rPr lang="en-US" sz="2400" dirty="0"/>
              <a:t>The Bellman-Ford algorithm  (§7.1.2)</a:t>
            </a:r>
          </a:p>
          <a:p>
            <a:r>
              <a:rPr lang="en-US" sz="2400" dirty="0"/>
              <a:t>Shortest paths in </a:t>
            </a:r>
            <a:r>
              <a:rPr lang="en-US" sz="2400" dirty="0" err="1"/>
              <a:t>dags</a:t>
            </a:r>
            <a:r>
              <a:rPr lang="en-US" sz="2400" dirty="0"/>
              <a:t> (§7.1.3)</a:t>
            </a:r>
          </a:p>
          <a:p>
            <a:r>
              <a:rPr lang="en-US" sz="2400" dirty="0"/>
              <a:t>All-pairs shortest paths  (§7.2.1)</a:t>
            </a:r>
          </a:p>
        </p:txBody>
      </p:sp>
    </p:spTree>
    <p:extLst>
      <p:ext uri="{BB962C8B-B14F-4D97-AF65-F5344CB8AC3E}">
        <p14:creationId xmlns:p14="http://schemas.microsoft.com/office/powerpoint/2010/main" val="35357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</p:spPr>
            <p:txBody>
              <a:bodyPr/>
              <a:lstStyle/>
              <a:p>
                <a:r>
                  <a:rPr lang="en-US" dirty="0"/>
                  <a:t>A graph G = (V, E)</a:t>
                </a:r>
              </a:p>
              <a:p>
                <a:pPr lvl="1"/>
                <a:r>
                  <a:rPr lang="en-US" sz="2000" dirty="0"/>
                  <a:t>V = set of vertices</a:t>
                </a:r>
              </a:p>
              <a:p>
                <a:pPr lvl="1"/>
                <a:r>
                  <a:rPr lang="en-US" sz="2000" dirty="0"/>
                  <a:t>E = set of edges = subset of V </a:t>
                </a:r>
                <a:r>
                  <a:rPr lang="en-US" sz="2000" dirty="0">
                    <a:sym typeface="Symbol" panose="05050102010706020507" pitchFamily="18" charset="2"/>
                  </a:rPr>
                  <a:t></a:t>
                </a:r>
                <a:r>
                  <a:rPr lang="en-US" sz="2000" dirty="0"/>
                  <a:t> V</a:t>
                </a:r>
              </a:p>
              <a:p>
                <a:pPr lvl="1"/>
                <a:r>
                  <a:rPr lang="en-US" sz="2000" dirty="0"/>
                  <a:t>Thus |E| = O(|V|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We </a:t>
                </a:r>
                <a:r>
                  <a:rPr lang="en-US" sz="2400" dirty="0"/>
                  <a:t>will typically express running times in terms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 </m:t>
                    </m:r>
                  </m:oMath>
                </a14:m>
                <a:r>
                  <a:rPr lang="en-US" sz="2400" dirty="0"/>
                  <a:t>(often dropping the |’s)</a:t>
                </a: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Dense </a:t>
                </a:r>
                <a:r>
                  <a:rPr lang="en-US" sz="2000" i="1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-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sym typeface="Symbol" panose="05050102010706020507" pitchFamily="18" charset="2"/>
                      </a:rPr>
                      <m:t>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|</m:t>
                        </m:r>
                        <m:r>
                          <a:rPr lang="en-US" sz="2000" i="1" dirty="0">
                            <a:latin typeface="Cambria Math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en-US" sz="2000" i="1" dirty="0">
                            <a:latin typeface="Cambria Math"/>
                            <a:sym typeface="Symbol" panose="05050102010706020507" pitchFamily="18" charset="2"/>
                          </a:rPr>
                          <m:t>|</m:t>
                        </m:r>
                      </m:e>
                      <m:sup>
                        <m:r>
                          <a:rPr lang="en-CA" sz="2000" i="1">
                            <a:latin typeface="Cambria Math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</a:rPr>
                  <a:t>Sparse</a:t>
                </a:r>
                <a:r>
                  <a:rPr lang="en-US" sz="2000" dirty="0"/>
                  <a:t> -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sym typeface="Symbol" panose="05050102010706020507" pitchFamily="18" charset="2"/>
                      </a:rPr>
                      <m:t></m:t>
                    </m:r>
                    <m:r>
                      <a:rPr lang="en-US" sz="2000" i="1" dirty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  <a:sym typeface="Symbol" panose="05050102010706020507" pitchFamily="18" charset="2"/>
                      </a:rPr>
                      <m:t>𝑉</m:t>
                    </m:r>
                    <m:r>
                      <a:rPr lang="en-US" sz="2000" i="1" dirty="0">
                        <a:latin typeface="Cambria Math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endParaRPr lang="en-US" sz="2000" i="1" dirty="0">
                  <a:solidFill>
                    <a:srgbClr val="0000FF"/>
                  </a:solidFill>
                  <a:sym typeface="Symbol" panose="05050102010706020507" pitchFamily="18" charset="2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:r>
                  <a:rPr lang="en-US" sz="2400" dirty="0"/>
                  <a:t>you know you are dealing with dense or sparse graphs, different data structures may make </a:t>
                </a:r>
                <a:r>
                  <a:rPr lang="en-US" sz="2400" dirty="0" smtClean="0"/>
                  <a:t>sense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  <a:blipFill rotWithShape="0">
                <a:blip r:embed="rId2"/>
                <a:stretch>
                  <a:fillRect l="-143" t="-1000" b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4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2648" y="1600200"/>
                <a:ext cx="8531352" cy="4495800"/>
              </a:xfrm>
            </p:spPr>
            <p:txBody>
              <a:bodyPr/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 = {1, 2, …,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adjacency matrix </a:t>
                </a:r>
                <a:r>
                  <a:rPr lang="en-US" dirty="0" smtClean="0"/>
                  <a:t>represents the graph as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CA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	= 1 if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 ∈ 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 smtClean="0"/>
                  <a:t>(or weight of edge)</a:t>
                </a:r>
                <a:br>
                  <a:rPr lang="en-US" dirty="0" smtClean="0"/>
                </a:br>
                <a:r>
                  <a:rPr lang="en-US" dirty="0" smtClean="0"/>
                  <a:t>		= 0 if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 ∉ 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endParaRPr lang="en-US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648" y="1600200"/>
                <a:ext cx="8531352" cy="4495800"/>
              </a:xfrm>
              <a:blipFill rotWithShape="0">
                <a:blip r:embed="rId2"/>
                <a:stretch>
                  <a:fillRect l="-143" t="-10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939424" y="3840161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200" b="1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96424" y="4906961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200" b="1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082424" y="4906961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200" b="1" i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939424" y="5973761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200" b="1" i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8" name="AutoShape 8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1317124" y="4375149"/>
            <a:ext cx="711200" cy="6064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317124" y="5441949"/>
            <a:ext cx="711200" cy="6064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2460124" y="5441949"/>
            <a:ext cx="711200" cy="6064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4" idx="4"/>
            <a:endCxn id="7" idx="0"/>
          </p:cNvCxnSpPr>
          <p:nvPr/>
        </p:nvCxnSpPr>
        <p:spPr bwMode="auto">
          <a:xfrm>
            <a:off x="2244224" y="4464049"/>
            <a:ext cx="0" cy="14954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85399" y="43626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37874" y="489108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329824" y="559276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61762" y="559276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1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00347"/>
              </p:ext>
            </p:extLst>
          </p:nvPr>
        </p:nvGraphicFramePr>
        <p:xfrm>
          <a:off x="4575048" y="3289298"/>
          <a:ext cx="4191000" cy="3384552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4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Graphs: Adjacency Matrix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</p:txBody>
      </p:sp>
      <p:graphicFrame>
        <p:nvGraphicFramePr>
          <p:cNvPr id="1162256" name="Group 16"/>
          <p:cNvGraphicFramePr>
            <a:graphicFrameLocks noGrp="1"/>
          </p:cNvGraphicFramePr>
          <p:nvPr/>
        </p:nvGraphicFramePr>
        <p:xfrm>
          <a:off x="4724400" y="2209800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9144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4400" y="2514600"/>
            <a:ext cx="2895600" cy="2743200"/>
            <a:chOff x="914400" y="2514600"/>
            <a:chExt cx="2895600" cy="2743200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2057400" y="2514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914400" y="3581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200400" y="3581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057400" y="46482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3" name="AutoShape 8"/>
            <p:cNvCxnSpPr>
              <a:cxnSpLocks noChangeShapeType="1"/>
              <a:stCxn id="29" idx="3"/>
              <a:endCxn id="30" idx="7"/>
            </p:cNvCxnSpPr>
            <p:nvPr/>
          </p:nvCxnSpPr>
          <p:spPr bwMode="auto">
            <a:xfrm flipH="1">
              <a:off x="1435100" y="30495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9"/>
            <p:cNvCxnSpPr>
              <a:cxnSpLocks noChangeShapeType="1"/>
              <a:stCxn id="30" idx="5"/>
              <a:endCxn id="32" idx="1"/>
            </p:cNvCxnSpPr>
            <p:nvPr/>
          </p:nvCxnSpPr>
          <p:spPr bwMode="auto">
            <a:xfrm>
              <a:off x="1435100" y="41163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0"/>
            <p:cNvCxnSpPr>
              <a:cxnSpLocks noChangeShapeType="1"/>
              <a:stCxn id="31" idx="3"/>
              <a:endCxn id="32" idx="7"/>
            </p:cNvCxnSpPr>
            <p:nvPr/>
          </p:nvCxnSpPr>
          <p:spPr bwMode="auto">
            <a:xfrm flipH="1">
              <a:off x="2578100" y="41163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1"/>
            <p:cNvCxnSpPr>
              <a:cxnSpLocks noChangeShapeType="1"/>
              <a:stCxn id="29" idx="4"/>
              <a:endCxn id="32" idx="0"/>
            </p:cNvCxnSpPr>
            <p:nvPr/>
          </p:nvCxnSpPr>
          <p:spPr bwMode="auto">
            <a:xfrm>
              <a:off x="2362200" y="3138488"/>
              <a:ext cx="0" cy="1495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1603375" y="303707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2355850" y="35655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447800" y="42672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2979738" y="4267200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5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Graphs: 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adjacency matrix is a dense representation</a:t>
                </a:r>
              </a:p>
              <a:p>
                <a:pPr lvl="1"/>
                <a:r>
                  <a:rPr lang="en-US" dirty="0" smtClean="0"/>
                  <a:t>Usually too much storage for large graphs</a:t>
                </a:r>
              </a:p>
              <a:p>
                <a:pPr lvl="1"/>
                <a:r>
                  <a:rPr lang="en-US" dirty="0" smtClean="0"/>
                  <a:t>But can be very efficient for small graphs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Most large interesting graphs are sparse</a:t>
                </a:r>
              </a:p>
              <a:p>
                <a:pPr lvl="1"/>
                <a:r>
                  <a:rPr lang="en-US" dirty="0" smtClean="0"/>
                  <a:t>E.g., planar graphs, in which no edges cross,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| = 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 </m:t>
                    </m:r>
                  </m:oMath>
                </a14:m>
                <a:r>
                  <a:rPr lang="en-US" dirty="0" smtClean="0"/>
                  <a:t>by Euler’s formula</a:t>
                </a:r>
              </a:p>
              <a:p>
                <a:pPr lvl="1"/>
                <a:r>
                  <a:rPr lang="en-US" i="1" dirty="0" smtClean="0">
                    <a:solidFill>
                      <a:srgbClr val="0000FF"/>
                    </a:solidFill>
                  </a:rPr>
                  <a:t>adjacency list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- </a:t>
                </a:r>
                <a:r>
                  <a:rPr lang="en-US" dirty="0" smtClean="0"/>
                  <a:t>more appropriate representation</a:t>
                </a:r>
              </a:p>
              <a:p>
                <a:pPr lvl="1">
                  <a:buFont typeface="Times New Roman" panose="02020603050405020304" pitchFamily="18" charset="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5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Graphs: 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8229600" cy="48006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Adjacency list: </a:t>
                </a:r>
                <a:r>
                  <a:rPr lang="en-US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∈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store a list of vertices adjacent to </a:t>
                </a:r>
                <a:r>
                  <a:rPr lang="en-US" i="1" dirty="0" smtClean="0">
                    <a:sym typeface="Symbol" panose="05050102010706020507" pitchFamily="18" charset="2"/>
                  </a:rPr>
                  <a:t>v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𝑎𝑑𝑗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[1] = {2,3}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𝑎𝑑𝑗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[2] = {3}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𝑎𝑑𝑗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[3] = {}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𝑎𝑑𝑗</m:t>
                    </m:r>
                    <m:r>
                      <a:rPr lang="en-US" i="1" dirty="0" smtClean="0">
                        <a:latin typeface="Cambria Math"/>
                        <a:sym typeface="Symbol" panose="05050102010706020507" pitchFamily="18" charset="2"/>
                      </a:rPr>
                      <m:t>[4] = {3}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Variation: can also keep </a:t>
                </a:r>
                <a:br>
                  <a:rPr lang="en-US" dirty="0" smtClean="0">
                    <a:sym typeface="Symbol" panose="05050102010706020507" pitchFamily="18" charset="2"/>
                  </a:rPr>
                </a:br>
                <a:r>
                  <a:rPr lang="en-US" dirty="0" smtClean="0">
                    <a:sym typeface="Symbol" panose="05050102010706020507" pitchFamily="18" charset="2"/>
                  </a:rPr>
                  <a:t>a list of edges coming </a:t>
                </a:r>
                <a:r>
                  <a:rPr lang="en-US" i="1" dirty="0" smtClean="0">
                    <a:sym typeface="Symbol" panose="05050102010706020507" pitchFamily="18" charset="2"/>
                  </a:rPr>
                  <a:t>into </a:t>
                </a:r>
                <a:r>
                  <a:rPr lang="en-US" dirty="0" smtClean="0">
                    <a:sym typeface="Symbol" panose="05050102010706020507" pitchFamily="18" charset="2"/>
                  </a:rPr>
                  <a:t>vertex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229600" cy="4800600"/>
              </a:xfrm>
              <a:blipFill rotWithShape="0">
                <a:blip r:embed="rId2"/>
                <a:stretch>
                  <a:fillRect l="-148" t="-10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410200" y="2667000"/>
            <a:ext cx="2895600" cy="2743200"/>
            <a:chOff x="914400" y="2514600"/>
            <a:chExt cx="2895600" cy="27432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057400" y="2514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914400" y="3581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200400" y="35814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57400" y="46482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3200" b="1" i="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" name="AutoShape 8"/>
            <p:cNvCxnSpPr>
              <a:cxnSpLocks noChangeShapeType="1"/>
              <a:stCxn id="13" idx="3"/>
              <a:endCxn id="14" idx="7"/>
            </p:cNvCxnSpPr>
            <p:nvPr/>
          </p:nvCxnSpPr>
          <p:spPr bwMode="auto">
            <a:xfrm flipH="1">
              <a:off x="1435100" y="30495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9"/>
            <p:cNvCxnSpPr>
              <a:cxnSpLocks noChangeShapeType="1"/>
              <a:stCxn id="14" idx="5"/>
              <a:endCxn id="16" idx="1"/>
            </p:cNvCxnSpPr>
            <p:nvPr/>
          </p:nvCxnSpPr>
          <p:spPr bwMode="auto">
            <a:xfrm>
              <a:off x="1435100" y="41163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0"/>
            <p:cNvCxnSpPr>
              <a:cxnSpLocks noChangeShapeType="1"/>
              <a:stCxn id="15" idx="3"/>
              <a:endCxn id="16" idx="7"/>
            </p:cNvCxnSpPr>
            <p:nvPr/>
          </p:nvCxnSpPr>
          <p:spPr bwMode="auto">
            <a:xfrm flipH="1">
              <a:off x="2578100" y="4116388"/>
              <a:ext cx="711200" cy="606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2362200" y="3138488"/>
              <a:ext cx="0" cy="14954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603375" y="303707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355850" y="35655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447800" y="42672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979738" y="4267200"/>
              <a:ext cx="296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4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6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199" y="1600200"/>
                <a:ext cx="8665191" cy="4604982"/>
              </a:xfrm>
              <a:solidFill>
                <a:schemeClr val="bg1"/>
              </a:solidFill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Applications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Internet packet routing, Flight reservations, Driving directions, … </a:t>
                </a:r>
                <a:endParaRPr 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Let G be a weighted graph. The length of a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is the sum of the weights of the edges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. If P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,…,</m:t>
                    </m:r>
                    <m:r>
                      <a:rPr lang="en-CA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then length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, 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is defined as</a:t>
                </a:r>
              </a:p>
              <a:p>
                <a:pPr marL="46038" indent="0">
                  <a:buNone/>
                </a:pPr>
                <a:r>
                  <a:rPr lang="en-CA" sz="2000" i="1" dirty="0">
                    <a:solidFill>
                      <a:srgbClr val="C00000"/>
                    </a:solidFill>
                  </a:rPr>
                  <a:t>	</a:t>
                </a:r>
                <a:r>
                  <a:rPr lang="en-CA" i="1" dirty="0" smtClean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CA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CA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distance of a vertex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𝒗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a vertex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𝒔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rgbClr val="0066FF"/>
                    </a:solidFill>
                  </a:rPr>
                  <a:t>the </a:t>
                </a:r>
                <a:r>
                  <a:rPr lang="en-US" sz="2400" dirty="0" smtClean="0">
                    <a:solidFill>
                      <a:srgbClr val="0066FF"/>
                    </a:solidFill>
                  </a:rPr>
                  <a:t>length </a:t>
                </a:r>
                <a:r>
                  <a:rPr lang="en-US" sz="2400" dirty="0">
                    <a:solidFill>
                      <a:srgbClr val="0066FF"/>
                    </a:solidFill>
                  </a:rPr>
                  <a:t>of a shortest path</a:t>
                </a:r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smtClean="0"/>
                  <a:t>denoted </a:t>
                </a: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𝒅</m:t>
                    </m:r>
                    <m:r>
                      <a:rPr lang="en-US" sz="2400" dirty="0">
                        <a:latin typeface="Cambria Math"/>
                      </a:rPr>
                      <m:t>(</m:t>
                    </m:r>
                    <m:r>
                      <a:rPr lang="en-US" sz="2400" dirty="0" err="1">
                        <a:latin typeface="Cambria Math"/>
                      </a:rPr>
                      <m:t>𝒔</m:t>
                    </m:r>
                    <m:r>
                      <a:rPr lang="en-US" sz="2400" dirty="0" err="1">
                        <a:latin typeface="Cambria Math"/>
                      </a:rPr>
                      <m:t>,</m:t>
                    </m:r>
                    <m:r>
                      <a:rPr lang="en-US" sz="2400" dirty="0" err="1">
                        <a:latin typeface="Cambria Math"/>
                      </a:rPr>
                      <m:t>𝒗</m:t>
                    </m:r>
                    <m:r>
                      <a:rPr lang="en-US" sz="2400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366713" lvl="1" indent="0">
                  <a:buNone/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 err="1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dirty="0" err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dirty="0" err="1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CA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=+∞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if no path exists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/>
              </a:p>
              <a:p>
                <a:pPr marL="366713" lvl="1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6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199" y="1600200"/>
                <a:ext cx="8665191" cy="4604982"/>
              </a:xfrm>
              <a:blipFill rotWithShape="0">
                <a:blip r:embed="rId2"/>
                <a:stretch>
                  <a:fillRect l="-141" t="-1722" r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65" name="Picture 5" descr="C:\Documents and Settings\Administrator\Application Data\Microsoft\Media Catalog\Downloaded Clips\cl3b\j014940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91" y="4890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15867</TotalTime>
  <Words>1544</Words>
  <Application>Microsoft Office PowerPoint</Application>
  <PresentationFormat>On-screen Show (4:3)</PresentationFormat>
  <Paragraphs>431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PowerPoint Presentation</vt:lpstr>
      <vt:lpstr>PowerPoint Presentation</vt:lpstr>
      <vt:lpstr>Outline and Reading</vt:lpstr>
      <vt:lpstr>Graphs</vt:lpstr>
      <vt:lpstr>Representing Graphs</vt:lpstr>
      <vt:lpstr>Graphs: Adjacency Matrix</vt:lpstr>
      <vt:lpstr>Graphs: Adjacency Matrix</vt:lpstr>
      <vt:lpstr>Graphs: Adjacency List</vt:lpstr>
      <vt:lpstr>Single Source Shortest Paths</vt:lpstr>
      <vt:lpstr>Single Source Shortest Paths</vt:lpstr>
      <vt:lpstr>Dijkstra’s Algorithm</vt:lpstr>
      <vt:lpstr>Edge Relaxation</vt:lpstr>
      <vt:lpstr>Example 1</vt:lpstr>
      <vt:lpstr>Example 2</vt:lpstr>
      <vt:lpstr>Example 2 (cont.)</vt:lpstr>
      <vt:lpstr>Dijkstra’s Algorithm and Runtime</vt:lpstr>
      <vt:lpstr>Dijkstra’s Algorithm and Runtime</vt:lpstr>
      <vt:lpstr>Shortest-path Tree</vt:lpstr>
      <vt:lpstr>Correctness</vt:lpstr>
      <vt:lpstr>Dijkstra's Algorithm: Proof of Correctness</vt:lpstr>
      <vt:lpstr>Dijkstra's Algorithm: Proof of Correctness</vt:lpstr>
      <vt:lpstr>Dijkstra's Algorithm: Proof of Correctness</vt:lpstr>
      <vt:lpstr>Why It Doesn’t Work for Negative-Weight Edges</vt:lpstr>
      <vt:lpstr>Shortest Path Properties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 Tanvir Ahmed</dc:creator>
  <cp:lastModifiedBy>test</cp:lastModifiedBy>
  <cp:revision>832</cp:revision>
  <cp:lastPrinted>2018-11-01T01:21:15Z</cp:lastPrinted>
  <dcterms:created xsi:type="dcterms:W3CDTF">2010-08-24T16:58:28Z</dcterms:created>
  <dcterms:modified xsi:type="dcterms:W3CDTF">2018-11-02T14:49:07Z</dcterms:modified>
</cp:coreProperties>
</file>