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3"/>
  </p:notesMasterIdLst>
  <p:sldIdLst>
    <p:sldId id="256" r:id="rId2"/>
    <p:sldId id="389" r:id="rId3"/>
    <p:sldId id="357" r:id="rId4"/>
    <p:sldId id="358" r:id="rId5"/>
    <p:sldId id="359" r:id="rId6"/>
    <p:sldId id="392" r:id="rId7"/>
    <p:sldId id="361" r:id="rId8"/>
    <p:sldId id="352" r:id="rId9"/>
    <p:sldId id="400" r:id="rId10"/>
    <p:sldId id="362" r:id="rId11"/>
    <p:sldId id="371" r:id="rId12"/>
    <p:sldId id="399" r:id="rId13"/>
    <p:sldId id="353" r:id="rId14"/>
    <p:sldId id="372" r:id="rId15"/>
    <p:sldId id="354" r:id="rId16"/>
    <p:sldId id="401" r:id="rId17"/>
    <p:sldId id="355" r:id="rId18"/>
    <p:sldId id="373" r:id="rId19"/>
    <p:sldId id="402" r:id="rId20"/>
    <p:sldId id="374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0" r:id="rId29"/>
    <p:sldId id="391" r:id="rId30"/>
    <p:sldId id="305" r:id="rId31"/>
    <p:sldId id="317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0280" autoAdjust="0"/>
  </p:normalViewPr>
  <p:slideViewPr>
    <p:cSldViewPr>
      <p:cViewPr varScale="1">
        <p:scale>
          <a:sx n="128" d="100"/>
          <a:sy n="128" d="100"/>
        </p:scale>
        <p:origin x="20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Find path from 2 to 5?</a:t>
            </a:r>
          </a:p>
          <a:p>
            <a:endParaRPr lang="en-CA" b="1" dirty="0" smtClean="0"/>
          </a:p>
          <a:p>
            <a:r>
              <a:rPr lang="en-CA" b="1" dirty="0" smtClean="0"/>
              <a:t>(2, 5)</a:t>
            </a:r>
            <a:r>
              <a:rPr lang="en-CA" b="1" baseline="0" dirty="0" smtClean="0"/>
              <a:t> = 1; (2, 1) = 4; (2,4) = 2 =&gt; 2 -&gt; 4 -&gt; 1 -&gt; 5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A0EB2208-2D28-442E-83C4-14528B8F103D}" type="datetime1">
              <a:rPr lang="en-US" smtClean="0"/>
              <a:t>11/7/18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65330-7734-4E8F-9EDB-D42DF63718DA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7E589-F6CC-440A-AEFE-0F9F3E2BF475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9A5C-B2EC-496E-B539-CE0229ADFBE2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415F9-CBF0-408E-BB41-23B68507B40B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9DE51-3EB0-460C-8468-D6BBF73093C9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72403-98EF-41F6-B6D6-8594ADC7DFDC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6C546-A42D-49DB-A2E9-11494F783825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AD21-9E43-4DD9-BB0D-26B4990CA9CF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FBB8C-9D14-4364-B73C-79CF987D40E0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E679F-3762-4EFB-B4F0-17CE61C797A4}" type="datetime1">
              <a:rPr lang="en-US" smtClean="0"/>
              <a:t>11/7/18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7937"/>
            <a:ext cx="8153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006474"/>
            <a:ext cx="8156575" cy="511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i="0">
                <a:solidFill>
                  <a:schemeClr val="tx2"/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>
              <a:defRPr/>
            </a:pPr>
            <a:fld id="{C30F59D7-9E45-48A2-9E6B-1B5F9B2F4C58}" type="datetime1">
              <a:rPr lang="en-US" smtClean="0"/>
              <a:pPr>
                <a:defRPr/>
              </a:pPr>
              <a:t>11/7/18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 i="0">
                <a:solidFill>
                  <a:schemeClr val="tx2"/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76993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620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Garamond" charset="0"/>
          <a:ea typeface="Garamond" charset="0"/>
          <a:cs typeface="Garamon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000" kern="1200">
          <a:solidFill>
            <a:srgbClr val="0000FF"/>
          </a:solidFill>
          <a:latin typeface="Garamond" charset="0"/>
          <a:ea typeface="Garamond" charset="0"/>
          <a:cs typeface="Garamond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143000"/>
            <a:ext cx="6019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>
                <a:latin typeface="Garamond" charset="0"/>
                <a:ea typeface="Garamond" charset="0"/>
                <a:cs typeface="Garamond" charset="0"/>
              </a:rPr>
              <a:t>Single Source Shortest Paths </a:t>
            </a:r>
          </a:p>
          <a:p>
            <a:r>
              <a:rPr lang="en-US" sz="3200" i="0" dirty="0" smtClean="0">
                <a:latin typeface="Garamond" charset="0"/>
                <a:ea typeface="Garamond" charset="0"/>
                <a:cs typeface="Garamond" charset="0"/>
              </a:rPr>
              <a:t>All-Pairs </a:t>
            </a:r>
            <a:r>
              <a:rPr lang="en-US" sz="3200" i="0" dirty="0">
                <a:latin typeface="Garamond" charset="0"/>
                <a:ea typeface="Garamond" charset="0"/>
                <a:cs typeface="Garamond" charset="0"/>
              </a:rPr>
              <a:t>Shortest </a:t>
            </a:r>
            <a:r>
              <a:rPr lang="en-US" sz="3200" i="0" dirty="0" smtClean="0">
                <a:latin typeface="Garamond" charset="0"/>
                <a:ea typeface="Garamond" charset="0"/>
                <a:cs typeface="Garamond" charset="0"/>
              </a:rPr>
              <a:t>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69765"/>
          </a:xfrm>
        </p:spPr>
        <p:txBody>
          <a:bodyPr/>
          <a:lstStyle/>
          <a:p>
            <a:r>
              <a:rPr lang="en-US" dirty="0" smtClean="0"/>
              <a:t>Analysis: Bellman-Ford </a:t>
            </a:r>
            <a:r>
              <a:rPr lang="en-US" dirty="0"/>
              <a:t>Algorithm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4556" y="1524000"/>
            <a:ext cx="7439443" cy="404938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BellmanFord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for each v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for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each edge 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,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”;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652164" y="1061061"/>
            <a:ext cx="6739235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FFFF00"/>
                </a:solidFill>
                <a:latin typeface="+mj-lt"/>
              </a:defRPr>
            </a:lvl1pPr>
          </a:lstStyle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Run-time?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767268" y="4347714"/>
            <a:ext cx="485775" cy="854075"/>
          </a:xfrm>
          <a:prstGeom prst="upDownArrow">
            <a:avLst>
              <a:gd name="adj1" fmla="val 50000"/>
              <a:gd name="adj2" fmla="val 35163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3541067"/>
            <a:ext cx="87733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FFFF00"/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chemeClr val="tx1"/>
                </a:solidFill>
              </a:rPr>
              <a:t>(V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18386" y="3287380"/>
            <a:ext cx="424910" cy="927100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408557" y="3566961"/>
            <a:ext cx="343326" cy="638175"/>
          </a:xfrm>
          <a:prstGeom prst="upDownArrow">
            <a:avLst>
              <a:gd name="adj1" fmla="val 50000"/>
              <a:gd name="adj2" fmla="val 26275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01506" y="4543918"/>
            <a:ext cx="71365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FFFF00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chemeClr val="tx1"/>
                </a:solidFill>
              </a:rPr>
              <a:t>(E)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99729" y="3623353"/>
            <a:ext cx="71365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FFFF00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chemeClr val="tx1"/>
                </a:solidFill>
              </a:rPr>
              <a:t>(E)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204557" y="3886049"/>
            <a:ext cx="74892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FFFF00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3" name="Left Arrow 2"/>
          <p:cNvSpPr/>
          <p:nvPr/>
        </p:nvSpPr>
        <p:spPr>
          <a:xfrm>
            <a:off x="6505563" y="4002732"/>
            <a:ext cx="609600" cy="211748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066895" y="2145107"/>
            <a:ext cx="87733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FFFF00"/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dirty="0">
                <a:solidFill>
                  <a:schemeClr val="tx1"/>
                </a:solidFill>
              </a:rPr>
              <a:t>(V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286363" y="2018264"/>
            <a:ext cx="381000" cy="715352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Text Box 1028"/>
          <p:cNvSpPr txBox="1">
            <a:spLocks noChangeArrowheads="1"/>
          </p:cNvSpPr>
          <p:nvPr/>
        </p:nvSpPr>
        <p:spPr bwMode="auto">
          <a:xfrm>
            <a:off x="2347194" y="5525923"/>
            <a:ext cx="336983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Garamond" charset="0"/>
                <a:ea typeface="Garamond" charset="0"/>
                <a:cs typeface="Garamond" charset="0"/>
              </a:rPr>
              <a:t>Bellman-Ford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		</a:t>
            </a:r>
          </a:p>
          <a:p>
            <a:r>
              <a:rPr lang="en-US" i="0" dirty="0" smtClean="0">
                <a:latin typeface="Garamond" charset="0"/>
                <a:ea typeface="Garamond" charset="0"/>
                <a:cs typeface="Garamond" charset="0"/>
              </a:rPr>
              <a:t>= 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  <a:sym typeface="Symbol" panose="05050102010706020507" pitchFamily="18" charset="2"/>
              </a:rPr>
              <a:t>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(V) + </a:t>
            </a:r>
            <a:r>
              <a:rPr lang="en-US" i="0" dirty="0" smtClean="0">
                <a:latin typeface="Garamond" charset="0"/>
                <a:ea typeface="Garamond" charset="0"/>
                <a:cs typeface="Garamond" charset="0"/>
              </a:rPr>
              <a:t>VE 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  <a:sym typeface="Symbol" panose="05050102010706020507" pitchFamily="18" charset="2"/>
              </a:rPr>
              <a:t>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(1) + E = </a:t>
            </a:r>
          </a:p>
          <a:p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= 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  <a:sym typeface="Symbol" panose="05050102010706020507" pitchFamily="18" charset="2"/>
              </a:rPr>
              <a:t>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(</a:t>
            </a:r>
            <a:r>
              <a:rPr lang="en-US" i="0" dirty="0" smtClean="0">
                <a:latin typeface="Garamond" charset="0"/>
                <a:ea typeface="Garamond" charset="0"/>
                <a:cs typeface="Garamond" charset="0"/>
              </a:rPr>
              <a:t>VE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038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/>
          <a:lstStyle/>
          <a:p>
            <a:r>
              <a:rPr lang="en-US"/>
              <a:t>Negative Weights and Cycles?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990600"/>
            <a:ext cx="8153400" cy="1752600"/>
          </a:xfrm>
        </p:spPr>
        <p:txBody>
          <a:bodyPr/>
          <a:lstStyle/>
          <a:p>
            <a:r>
              <a:rPr lang="en-US" dirty="0"/>
              <a:t>Negative edges are OK, </a:t>
            </a:r>
            <a:r>
              <a:rPr lang="en-US" dirty="0">
                <a:solidFill>
                  <a:srgbClr val="FF0000"/>
                </a:solidFill>
              </a:rPr>
              <a:t>as long as there are no </a:t>
            </a:r>
            <a:r>
              <a:rPr lang="en-US" i="1" dirty="0">
                <a:solidFill>
                  <a:srgbClr val="FF0000"/>
                </a:solidFill>
              </a:rPr>
              <a:t>negative weight cycles </a:t>
            </a:r>
            <a:r>
              <a:rPr lang="en-US" dirty="0"/>
              <a:t>(otherwise paths with arbitrary small “lengths” would be possible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4186954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02" y="3581400"/>
            <a:ext cx="4075411" cy="20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457200"/>
          </a:xfrm>
        </p:spPr>
        <p:txBody>
          <a:bodyPr/>
          <a:lstStyle/>
          <a:p>
            <a:r>
              <a:rPr lang="en-US"/>
              <a:t>Negative Weights and Cycles?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156448" cy="5029200"/>
          </a:xfrm>
        </p:spPr>
        <p:txBody>
          <a:bodyPr/>
          <a:lstStyle/>
          <a:p>
            <a:r>
              <a:rPr lang="en-US" dirty="0" smtClean="0">
                <a:latin typeface="Perpetua" panose="02020502060401020303" pitchFamily="18" charset="0"/>
              </a:rPr>
              <a:t>Shortest-paths </a:t>
            </a:r>
            <a:r>
              <a:rPr lang="en-US" dirty="0">
                <a:latin typeface="Perpetua" panose="02020502060401020303" pitchFamily="18" charset="0"/>
              </a:rPr>
              <a:t>can have no cycles (otherwise we could improve them by removing cycles)</a:t>
            </a:r>
            <a:endParaRPr lang="en-US" i="1" dirty="0">
              <a:latin typeface="Perpetua" panose="02020502060401020303" pitchFamily="18" charset="0"/>
            </a:endParaRPr>
          </a:p>
          <a:p>
            <a:pPr lvl="1"/>
            <a:r>
              <a:rPr lang="en-US" dirty="0">
                <a:latin typeface="Perpetua" panose="02020502060401020303" pitchFamily="18" charset="0"/>
              </a:rPr>
              <a:t>Any shortest-path in graph </a:t>
            </a:r>
            <a:r>
              <a:rPr lang="en-US" i="1" dirty="0">
                <a:latin typeface="Perpetua" panose="02020502060401020303" pitchFamily="18" charset="0"/>
              </a:rPr>
              <a:t>G</a:t>
            </a:r>
            <a:r>
              <a:rPr lang="en-US" dirty="0">
                <a:latin typeface="Perpetua" panose="02020502060401020303" pitchFamily="18" charset="0"/>
              </a:rPr>
              <a:t> can be no longer than </a:t>
            </a:r>
            <a:r>
              <a:rPr lang="en-US" i="1" dirty="0">
                <a:latin typeface="Perpetua" panose="02020502060401020303" pitchFamily="18" charset="0"/>
              </a:rPr>
              <a:t>n – </a:t>
            </a:r>
            <a:r>
              <a:rPr lang="en-US" dirty="0">
                <a:latin typeface="Perpetua" panose="02020502060401020303" pitchFamily="18" charset="0"/>
              </a:rPr>
              <a:t>1 edges, where </a:t>
            </a:r>
            <a:r>
              <a:rPr lang="en-US" i="1" dirty="0">
                <a:latin typeface="Perpetua" panose="02020502060401020303" pitchFamily="18" charset="0"/>
              </a:rPr>
              <a:t>n</a:t>
            </a:r>
            <a:r>
              <a:rPr lang="en-US" dirty="0">
                <a:latin typeface="Perpetua" panose="02020502060401020303" pitchFamily="18" charset="0"/>
              </a:rPr>
              <a:t> is the number of vertices</a:t>
            </a:r>
          </a:p>
        </p:txBody>
      </p:sp>
    </p:spTree>
    <p:extLst>
      <p:ext uri="{BB962C8B-B14F-4D97-AF65-F5344CB8AC3E}">
        <p14:creationId xmlns:p14="http://schemas.microsoft.com/office/powerpoint/2010/main" val="28524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/>
          <a:lstStyle/>
          <a:p>
            <a:r>
              <a:rPr lang="en-US" dirty="0"/>
              <a:t>DAG-based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068696"/>
                <a:ext cx="8156448" cy="290353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By relaxing the edges of a weighted DAG (directed </a:t>
                </a: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acyclic graph) </a:t>
                </a: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G </a:t>
                </a: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according to a topological sort of its vertices, we can compute shortest paths from a single source in </a:t>
                </a:r>
                <a:r>
                  <a:rPr lang="en-US" dirty="0" err="1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Θ</a:t>
                </a: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(V+E) time</a:t>
                </a: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. </a:t>
                </a:r>
                <a:endParaRPr lang="en-US" dirty="0" smtClean="0">
                  <a:latin typeface="Perpetua" panose="02020502060401020303" pitchFamily="18" charset="0"/>
                  <a:cs typeface="Arabic Typesetting" panose="03020402040406030203" pitchFamily="66" charset="-7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Shortest </a:t>
                </a: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paths are always well defined in a </a:t>
                </a: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DAG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WHY?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Since </a:t>
                </a:r>
                <a:r>
                  <a:rPr lang="en-US" dirty="0">
                    <a:solidFill>
                      <a:srgbClr val="0000FF"/>
                    </a:solidFill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even if there are negative-weight edges, no negative-weight cycles can exist</a:t>
                </a:r>
                <a:r>
                  <a:rPr lang="en-US" dirty="0" smtClean="0">
                    <a:solidFill>
                      <a:srgbClr val="0000FF"/>
                    </a:solidFill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dirty="0" smtClean="0">
                  <a:latin typeface="Perpetua" panose="02020502060401020303" pitchFamily="18" charset="0"/>
                  <a:cs typeface="Arabic Typesetting" panose="03020402040406030203" pitchFamily="66" charset="-7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Summary: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Works with </a:t>
                </a: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negative-weight edges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Uses topological order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Doesn’t use any fancy data structures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M</a:t>
                </a:r>
                <a:r>
                  <a:rPr lang="en-US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uch </a:t>
                </a: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faster than Dijkstra’s algorithm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Running time:Θ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𝑉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latin typeface="Perpetua" panose="02020502060401020303" pitchFamily="18" charset="0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702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068696"/>
                <a:ext cx="8156448" cy="2903537"/>
              </a:xfrm>
              <a:blipFill rotWithShape="0">
                <a:blip r:embed="rId2"/>
                <a:stretch>
                  <a:fillRect l="-149" t="-2725" b="-76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7029" name="Picture 5" descr="C:\Documents and Settings\Administrator\Application Data\Microsoft\Media Catalog\Downloaded Clips\cl0\TN0062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53" y="132071"/>
            <a:ext cx="946347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/>
              <a:t>DAG-based Algorithm</a:t>
            </a:r>
          </a:p>
        </p:txBody>
      </p:sp>
      <p:pic>
        <p:nvPicPr>
          <p:cNvPr id="257029" name="Picture 5" descr="C:\Documents and Settings\Administrator\Application Data\Microsoft\Media Catalog\Downloaded Clips\cl0\TN0062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53" y="132071"/>
            <a:ext cx="946347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65225"/>
            <a:ext cx="7083552" cy="23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DAG: Example 1</a:t>
            </a:r>
            <a:endParaRPr lang="en-US" dirty="0"/>
          </a:p>
        </p:txBody>
      </p:sp>
      <p:sp>
        <p:nvSpPr>
          <p:cNvPr id="258102" name="Text Box 54"/>
          <p:cNvSpPr txBox="1">
            <a:spLocks noChangeArrowheads="1"/>
          </p:cNvSpPr>
          <p:nvPr/>
        </p:nvSpPr>
        <p:spPr bwMode="auto">
          <a:xfrm>
            <a:off x="2788119" y="1144576"/>
            <a:ext cx="48980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0">
                <a:latin typeface="+mn-lt"/>
              </a:defRPr>
            </a:lvl1pPr>
          </a:lstStyle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Nodes are labeled with their d(v) values</a:t>
            </a:r>
          </a:p>
        </p:txBody>
      </p:sp>
      <p:sp>
        <p:nvSpPr>
          <p:cNvPr id="142" name="Oval 5"/>
          <p:cNvSpPr>
            <a:spLocks noChangeAspect="1" noChangeArrowheads="1"/>
          </p:cNvSpPr>
          <p:nvPr/>
        </p:nvSpPr>
        <p:spPr bwMode="auto">
          <a:xfrm>
            <a:off x="2140875" y="2917304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" name="Oval 6"/>
          <p:cNvSpPr>
            <a:spLocks noChangeAspect="1" noChangeArrowheads="1"/>
          </p:cNvSpPr>
          <p:nvPr/>
        </p:nvSpPr>
        <p:spPr bwMode="auto">
          <a:xfrm>
            <a:off x="767687" y="2917304"/>
            <a:ext cx="366713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4" name="Oval 7"/>
          <p:cNvSpPr>
            <a:spLocks noChangeAspect="1" noChangeArrowheads="1"/>
          </p:cNvSpPr>
          <p:nvPr/>
        </p:nvSpPr>
        <p:spPr bwMode="auto">
          <a:xfrm>
            <a:off x="2139287" y="2110854"/>
            <a:ext cx="366713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5" name="Oval 8"/>
          <p:cNvSpPr>
            <a:spLocks noChangeAspect="1" noChangeArrowheads="1"/>
          </p:cNvSpPr>
          <p:nvPr/>
        </p:nvSpPr>
        <p:spPr bwMode="auto">
          <a:xfrm>
            <a:off x="1377287" y="3725342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46" name="AutoShape 9"/>
          <p:cNvCxnSpPr>
            <a:cxnSpLocks noChangeAspect="1" noChangeShapeType="1"/>
            <a:stCxn id="144" idx="2"/>
            <a:endCxn id="143" idx="0"/>
          </p:cNvCxnSpPr>
          <p:nvPr/>
        </p:nvCxnSpPr>
        <p:spPr bwMode="auto">
          <a:xfrm rot="10800000" flipV="1">
            <a:off x="950250" y="2293417"/>
            <a:ext cx="1177925" cy="612775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"/>
          <p:cNvCxnSpPr>
            <a:cxnSpLocks noChangeAspect="1" noChangeShapeType="1"/>
            <a:stCxn id="145" idx="2"/>
            <a:endCxn id="143" idx="4"/>
          </p:cNvCxnSpPr>
          <p:nvPr/>
        </p:nvCxnSpPr>
        <p:spPr bwMode="auto">
          <a:xfrm rot="10800000">
            <a:off x="950250" y="3291954"/>
            <a:ext cx="415925" cy="615950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1"/>
          <p:cNvCxnSpPr>
            <a:cxnSpLocks noChangeAspect="1" noChangeShapeType="1"/>
            <a:stCxn id="145" idx="6"/>
            <a:endCxn id="142" idx="3"/>
          </p:cNvCxnSpPr>
          <p:nvPr/>
        </p:nvCxnSpPr>
        <p:spPr bwMode="auto">
          <a:xfrm flipV="1">
            <a:off x="1751937" y="3239567"/>
            <a:ext cx="441325" cy="668337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2"/>
          <p:cNvCxnSpPr>
            <a:cxnSpLocks noChangeAspect="1" noChangeShapeType="1"/>
            <a:stCxn id="144" idx="4"/>
            <a:endCxn id="142" idx="0"/>
          </p:cNvCxnSpPr>
          <p:nvPr/>
        </p:nvCxnSpPr>
        <p:spPr bwMode="auto">
          <a:xfrm>
            <a:off x="2321850" y="2485504"/>
            <a:ext cx="1587" cy="42068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3"/>
          <p:cNvCxnSpPr>
            <a:cxnSpLocks noChangeAspect="1" noChangeShapeType="1"/>
            <a:stCxn id="143" idx="6"/>
            <a:endCxn id="142" idx="2"/>
          </p:cNvCxnSpPr>
          <p:nvPr/>
        </p:nvCxnSpPr>
        <p:spPr bwMode="auto">
          <a:xfrm>
            <a:off x="1142337" y="3099867"/>
            <a:ext cx="987425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Oval 14"/>
          <p:cNvSpPr>
            <a:spLocks noChangeAspect="1" noChangeArrowheads="1"/>
          </p:cNvSpPr>
          <p:nvPr/>
        </p:nvSpPr>
        <p:spPr bwMode="auto">
          <a:xfrm>
            <a:off x="3502950" y="2917304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52" name="AutoShape 15"/>
          <p:cNvCxnSpPr>
            <a:cxnSpLocks noChangeAspect="1" noChangeShapeType="1"/>
            <a:stCxn id="155" idx="6"/>
            <a:endCxn id="151" idx="4"/>
          </p:cNvCxnSpPr>
          <p:nvPr/>
        </p:nvCxnSpPr>
        <p:spPr bwMode="auto">
          <a:xfrm flipV="1">
            <a:off x="3266412" y="3291954"/>
            <a:ext cx="419100" cy="615950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6"/>
          <p:cNvCxnSpPr>
            <a:cxnSpLocks noChangeAspect="1" noChangeShapeType="1"/>
            <a:stCxn id="151" idx="0"/>
            <a:endCxn id="144" idx="6"/>
          </p:cNvCxnSpPr>
          <p:nvPr/>
        </p:nvCxnSpPr>
        <p:spPr bwMode="auto">
          <a:xfrm rot="5400000" flipH="1">
            <a:off x="2793337" y="2014017"/>
            <a:ext cx="612775" cy="1171575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AutoShape 17"/>
          <p:cNvCxnSpPr>
            <a:cxnSpLocks noChangeAspect="1" noChangeShapeType="1"/>
            <a:stCxn id="142" idx="6"/>
            <a:endCxn id="151" idx="2"/>
          </p:cNvCxnSpPr>
          <p:nvPr/>
        </p:nvCxnSpPr>
        <p:spPr bwMode="auto">
          <a:xfrm>
            <a:off x="2515525" y="3099867"/>
            <a:ext cx="976312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Oval 18"/>
          <p:cNvSpPr>
            <a:spLocks noChangeAspect="1" noChangeArrowheads="1"/>
          </p:cNvSpPr>
          <p:nvPr/>
        </p:nvSpPr>
        <p:spPr bwMode="auto">
          <a:xfrm>
            <a:off x="2891762" y="3725342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56" name="AutoShape 19"/>
          <p:cNvCxnSpPr>
            <a:cxnSpLocks noChangeAspect="1" noChangeShapeType="1"/>
            <a:stCxn id="142" idx="5"/>
            <a:endCxn id="155" idx="2"/>
          </p:cNvCxnSpPr>
          <p:nvPr/>
        </p:nvCxnSpPr>
        <p:spPr bwMode="auto">
          <a:xfrm rot="16200000" flipH="1">
            <a:off x="2332962" y="3360217"/>
            <a:ext cx="668337" cy="427038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Text Box 20"/>
          <p:cNvSpPr txBox="1">
            <a:spLocks noChangeArrowheads="1"/>
          </p:cNvSpPr>
          <p:nvPr/>
        </p:nvSpPr>
        <p:spPr bwMode="auto">
          <a:xfrm>
            <a:off x="3212437" y="212514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8" name="Text Box 21"/>
          <p:cNvSpPr txBox="1">
            <a:spLocks noChangeArrowheads="1"/>
          </p:cNvSpPr>
          <p:nvPr/>
        </p:nvSpPr>
        <p:spPr bwMode="auto">
          <a:xfrm>
            <a:off x="1072487" y="21870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9" name="Text Box 22"/>
          <p:cNvSpPr txBox="1">
            <a:spLocks noChangeArrowheads="1"/>
          </p:cNvSpPr>
          <p:nvPr/>
        </p:nvSpPr>
        <p:spPr bwMode="auto">
          <a:xfrm>
            <a:off x="1453487" y="27966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0" name="Text Box 23"/>
          <p:cNvSpPr txBox="1">
            <a:spLocks noChangeArrowheads="1"/>
          </p:cNvSpPr>
          <p:nvPr/>
        </p:nvSpPr>
        <p:spPr bwMode="auto">
          <a:xfrm>
            <a:off x="2901287" y="27966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" name="Text Box 24"/>
          <p:cNvSpPr txBox="1">
            <a:spLocks noChangeArrowheads="1"/>
          </p:cNvSpPr>
          <p:nvPr/>
        </p:nvSpPr>
        <p:spPr bwMode="auto">
          <a:xfrm>
            <a:off x="729587" y="359675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62" name="Text Box 25"/>
          <p:cNvSpPr txBox="1">
            <a:spLocks noChangeArrowheads="1"/>
          </p:cNvSpPr>
          <p:nvPr/>
        </p:nvSpPr>
        <p:spPr bwMode="auto">
          <a:xfrm>
            <a:off x="3510887" y="35967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1948787" y="249185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64" name="Text Box 27"/>
          <p:cNvSpPr txBox="1">
            <a:spLocks noChangeArrowheads="1"/>
          </p:cNvSpPr>
          <p:nvPr/>
        </p:nvSpPr>
        <p:spPr bwMode="auto">
          <a:xfrm>
            <a:off x="1834487" y="33300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5" name="Text Box 28"/>
          <p:cNvSpPr txBox="1">
            <a:spLocks noChangeArrowheads="1"/>
          </p:cNvSpPr>
          <p:nvPr/>
        </p:nvSpPr>
        <p:spPr bwMode="auto">
          <a:xfrm>
            <a:off x="2482187" y="333005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6" name="AutoShape 29"/>
          <p:cNvSpPr>
            <a:spLocks noChangeArrowheads="1"/>
          </p:cNvSpPr>
          <p:nvPr/>
        </p:nvSpPr>
        <p:spPr bwMode="auto">
          <a:xfrm>
            <a:off x="4196687" y="3076054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67" name="AutoShape 30"/>
          <p:cNvSpPr>
            <a:spLocks noChangeArrowheads="1"/>
          </p:cNvSpPr>
          <p:nvPr/>
        </p:nvSpPr>
        <p:spPr bwMode="auto">
          <a:xfrm rot="19375579">
            <a:off x="3815687" y="4244454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68" name="AutoShape 31"/>
          <p:cNvSpPr>
            <a:spLocks noChangeArrowheads="1"/>
          </p:cNvSpPr>
          <p:nvPr/>
        </p:nvSpPr>
        <p:spPr bwMode="auto">
          <a:xfrm>
            <a:off x="4196687" y="5400154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45" name="Text Box 112"/>
          <p:cNvSpPr txBox="1">
            <a:spLocks noChangeArrowheads="1"/>
          </p:cNvSpPr>
          <p:nvPr/>
        </p:nvSpPr>
        <p:spPr bwMode="auto">
          <a:xfrm>
            <a:off x="2002762" y="188225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" name="Text Box 114"/>
          <p:cNvSpPr txBox="1">
            <a:spLocks noChangeArrowheads="1"/>
          </p:cNvSpPr>
          <p:nvPr/>
        </p:nvSpPr>
        <p:spPr bwMode="auto">
          <a:xfrm>
            <a:off x="1942437" y="279665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7" name="Text Box 115"/>
          <p:cNvSpPr txBox="1">
            <a:spLocks noChangeArrowheads="1"/>
          </p:cNvSpPr>
          <p:nvPr/>
        </p:nvSpPr>
        <p:spPr bwMode="auto">
          <a:xfrm>
            <a:off x="3317212" y="2753792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8" name="Text Box 116"/>
          <p:cNvSpPr txBox="1">
            <a:spLocks noChangeArrowheads="1"/>
          </p:cNvSpPr>
          <p:nvPr/>
        </p:nvSpPr>
        <p:spPr bwMode="auto">
          <a:xfrm>
            <a:off x="570837" y="279665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9" name="Text Box 117"/>
          <p:cNvSpPr txBox="1">
            <a:spLocks noChangeArrowheads="1"/>
          </p:cNvSpPr>
          <p:nvPr/>
        </p:nvSpPr>
        <p:spPr bwMode="auto">
          <a:xfrm>
            <a:off x="1637637" y="393965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0" name="Text Box 118"/>
          <p:cNvSpPr txBox="1">
            <a:spLocks noChangeArrowheads="1"/>
          </p:cNvSpPr>
          <p:nvPr/>
        </p:nvSpPr>
        <p:spPr bwMode="auto">
          <a:xfrm>
            <a:off x="3161637" y="393965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58687" y="1882254"/>
            <a:ext cx="3505200" cy="2362200"/>
            <a:chOff x="5105400" y="1676400"/>
            <a:chExt cx="3505200" cy="2362200"/>
          </a:xfrm>
        </p:grpSpPr>
        <p:sp>
          <p:nvSpPr>
            <p:cNvPr id="251" name="Text Box 119"/>
            <p:cNvSpPr txBox="1">
              <a:spLocks noChangeArrowheads="1"/>
            </p:cNvSpPr>
            <p:nvPr/>
          </p:nvSpPr>
          <p:spPr bwMode="auto">
            <a:xfrm>
              <a:off x="6537325" y="1676400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1" i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105400" y="1905000"/>
              <a:ext cx="3505200" cy="2133600"/>
              <a:chOff x="5105400" y="1905000"/>
              <a:chExt cx="3505200" cy="2133600"/>
            </a:xfrm>
          </p:grpSpPr>
          <p:sp>
            <p:nvSpPr>
              <p:cNvPr id="140" name="Oval 2"/>
              <p:cNvSpPr>
                <a:spLocks noChangeAspect="1" noChangeArrowheads="1"/>
              </p:cNvSpPr>
              <p:nvPr/>
            </p:nvSpPr>
            <p:spPr bwMode="auto">
              <a:xfrm>
                <a:off x="5272088" y="27114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41" name="Text Box 3"/>
              <p:cNvSpPr txBox="1">
                <a:spLocks noChangeArrowheads="1"/>
              </p:cNvSpPr>
              <p:nvPr/>
            </p:nvSpPr>
            <p:spPr bwMode="auto">
              <a:xfrm>
                <a:off x="6438900" y="2286000"/>
                <a:ext cx="374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-2</a:t>
                </a:r>
              </a:p>
            </p:txBody>
          </p:sp>
          <p:sp>
            <p:nvSpPr>
              <p:cNvPr id="169" name="Oval 32"/>
              <p:cNvSpPr>
                <a:spLocks noChangeAspect="1" noChangeArrowheads="1"/>
              </p:cNvSpPr>
              <p:nvPr/>
            </p:nvSpPr>
            <p:spPr bwMode="auto">
              <a:xfrm>
                <a:off x="6630988" y="27114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70" name="Oval 33"/>
              <p:cNvSpPr>
                <a:spLocks noChangeAspect="1" noChangeArrowheads="1"/>
              </p:cNvSpPr>
              <p:nvPr/>
            </p:nvSpPr>
            <p:spPr bwMode="auto">
              <a:xfrm>
                <a:off x="6629400" y="1905000"/>
                <a:ext cx="366713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171" name="Oval 34"/>
              <p:cNvSpPr>
                <a:spLocks noChangeAspect="1" noChangeArrowheads="1"/>
              </p:cNvSpPr>
              <p:nvPr/>
            </p:nvSpPr>
            <p:spPr bwMode="auto">
              <a:xfrm>
                <a:off x="5867400" y="35194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cxnSp>
            <p:nvCxnSpPr>
              <p:cNvPr id="172" name="AutoShape 35"/>
              <p:cNvCxnSpPr>
                <a:cxnSpLocks noChangeAspect="1" noChangeShapeType="1"/>
                <a:stCxn id="170" idx="2"/>
                <a:endCxn id="140" idx="0"/>
              </p:cNvCxnSpPr>
              <p:nvPr/>
            </p:nvCxnSpPr>
            <p:spPr bwMode="auto">
              <a:xfrm rot="10800000" flipV="1">
                <a:off x="5454650" y="2087563"/>
                <a:ext cx="1163638" cy="612775"/>
              </a:xfrm>
              <a:prstGeom prst="curvedConnector2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AutoShape 36"/>
              <p:cNvCxnSpPr>
                <a:cxnSpLocks noChangeAspect="1" noChangeShapeType="1"/>
                <a:stCxn id="171" idx="2"/>
                <a:endCxn id="140" idx="4"/>
              </p:cNvCxnSpPr>
              <p:nvPr/>
            </p:nvCxnSpPr>
            <p:spPr bwMode="auto">
              <a:xfrm rot="10800000">
                <a:off x="5454650" y="3086100"/>
                <a:ext cx="401638" cy="615950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AutoShape 37"/>
              <p:cNvCxnSpPr>
                <a:cxnSpLocks noChangeAspect="1" noChangeShapeType="1"/>
                <a:stCxn id="171" idx="6"/>
                <a:endCxn id="169" idx="3"/>
              </p:cNvCxnSpPr>
              <p:nvPr/>
            </p:nvCxnSpPr>
            <p:spPr bwMode="auto">
              <a:xfrm flipV="1">
                <a:off x="6242050" y="3033713"/>
                <a:ext cx="441325" cy="668337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AutoShape 38"/>
              <p:cNvCxnSpPr>
                <a:cxnSpLocks noChangeAspect="1" noChangeShapeType="1"/>
                <a:stCxn id="170" idx="4"/>
                <a:endCxn id="169" idx="0"/>
              </p:cNvCxnSpPr>
              <p:nvPr/>
            </p:nvCxnSpPr>
            <p:spPr bwMode="auto">
              <a:xfrm>
                <a:off x="6811963" y="2279650"/>
                <a:ext cx="1587" cy="420688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AutoShape 39"/>
              <p:cNvCxnSpPr>
                <a:cxnSpLocks noChangeAspect="1" noChangeShapeType="1"/>
                <a:stCxn id="140" idx="6"/>
                <a:endCxn id="169" idx="2"/>
              </p:cNvCxnSpPr>
              <p:nvPr/>
            </p:nvCxnSpPr>
            <p:spPr bwMode="auto">
              <a:xfrm>
                <a:off x="5646738" y="2894013"/>
                <a:ext cx="973137" cy="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7" name="Oval 40"/>
              <p:cNvSpPr>
                <a:spLocks noChangeAspect="1" noChangeArrowheads="1"/>
              </p:cNvSpPr>
              <p:nvPr/>
            </p:nvSpPr>
            <p:spPr bwMode="auto">
              <a:xfrm>
                <a:off x="7993063" y="27114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cxnSp>
            <p:nvCxnSpPr>
              <p:cNvPr id="178" name="AutoShape 41"/>
              <p:cNvCxnSpPr>
                <a:cxnSpLocks noChangeAspect="1" noChangeShapeType="1"/>
                <a:stCxn id="181" idx="6"/>
                <a:endCxn id="177" idx="4"/>
              </p:cNvCxnSpPr>
              <p:nvPr/>
            </p:nvCxnSpPr>
            <p:spPr bwMode="auto">
              <a:xfrm flipV="1">
                <a:off x="7756525" y="3086100"/>
                <a:ext cx="419100" cy="615950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" name="AutoShape 42"/>
              <p:cNvCxnSpPr>
                <a:cxnSpLocks noChangeAspect="1" noChangeShapeType="1"/>
                <a:stCxn id="177" idx="0"/>
                <a:endCxn id="170" idx="6"/>
              </p:cNvCxnSpPr>
              <p:nvPr/>
            </p:nvCxnSpPr>
            <p:spPr bwMode="auto">
              <a:xfrm rot="5400000" flipH="1">
                <a:off x="7283450" y="1808163"/>
                <a:ext cx="612775" cy="1171575"/>
              </a:xfrm>
              <a:prstGeom prst="curvedConnector2">
                <a:avLst/>
              </a:prstGeom>
              <a:noFill/>
              <a:ln w="38100">
                <a:solidFill>
                  <a:srgbClr val="BE2D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AutoShape 43"/>
              <p:cNvCxnSpPr>
                <a:cxnSpLocks noChangeAspect="1" noChangeShapeType="1"/>
                <a:stCxn id="169" idx="6"/>
                <a:endCxn id="177" idx="2"/>
              </p:cNvCxnSpPr>
              <p:nvPr/>
            </p:nvCxnSpPr>
            <p:spPr bwMode="auto">
              <a:xfrm>
                <a:off x="7005638" y="2894013"/>
                <a:ext cx="976312" cy="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Oval 44"/>
              <p:cNvSpPr>
                <a:spLocks noChangeAspect="1" noChangeArrowheads="1"/>
              </p:cNvSpPr>
              <p:nvPr/>
            </p:nvSpPr>
            <p:spPr bwMode="auto">
              <a:xfrm>
                <a:off x="7381875" y="35194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cxnSp>
            <p:nvCxnSpPr>
              <p:cNvPr id="182" name="AutoShape 45"/>
              <p:cNvCxnSpPr>
                <a:cxnSpLocks noChangeAspect="1" noChangeShapeType="1"/>
                <a:stCxn id="169" idx="5"/>
                <a:endCxn id="181" idx="2"/>
              </p:cNvCxnSpPr>
              <p:nvPr/>
            </p:nvCxnSpPr>
            <p:spPr bwMode="auto">
              <a:xfrm rot="16200000" flipH="1">
                <a:off x="6823075" y="3154363"/>
                <a:ext cx="668337" cy="427038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3" name="Text Box 46"/>
              <p:cNvSpPr txBox="1">
                <a:spLocks noChangeArrowheads="1"/>
              </p:cNvSpPr>
              <p:nvPr/>
            </p:nvSpPr>
            <p:spPr bwMode="auto">
              <a:xfrm>
                <a:off x="7702550" y="19192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84" name="Text Box 47"/>
              <p:cNvSpPr txBox="1">
                <a:spLocks noChangeArrowheads="1"/>
              </p:cNvSpPr>
              <p:nvPr/>
            </p:nvSpPr>
            <p:spPr bwMode="auto">
              <a:xfrm>
                <a:off x="5562600" y="1981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85" name="Text Box 48"/>
              <p:cNvSpPr txBox="1">
                <a:spLocks noChangeArrowheads="1"/>
              </p:cNvSpPr>
              <p:nvPr/>
            </p:nvSpPr>
            <p:spPr bwMode="auto">
              <a:xfrm>
                <a:off x="5943600" y="25908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86" name="Text Box 49"/>
              <p:cNvSpPr txBox="1">
                <a:spLocks noChangeArrowheads="1"/>
              </p:cNvSpPr>
              <p:nvPr/>
            </p:nvSpPr>
            <p:spPr bwMode="auto">
              <a:xfrm>
                <a:off x="7391400" y="25908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7" name="Text Box 50"/>
              <p:cNvSpPr txBox="1">
                <a:spLocks noChangeArrowheads="1"/>
              </p:cNvSpPr>
              <p:nvPr/>
            </p:nvSpPr>
            <p:spPr bwMode="auto">
              <a:xfrm>
                <a:off x="5219700" y="3390900"/>
                <a:ext cx="374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-5</a:t>
                </a:r>
              </a:p>
            </p:txBody>
          </p:sp>
          <p:sp>
            <p:nvSpPr>
              <p:cNvPr id="188" name="Text Box 51"/>
              <p:cNvSpPr txBox="1">
                <a:spLocks noChangeArrowheads="1"/>
              </p:cNvSpPr>
              <p:nvPr/>
            </p:nvSpPr>
            <p:spPr bwMode="auto">
              <a:xfrm>
                <a:off x="8001000" y="33909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89" name="Text Box 52"/>
              <p:cNvSpPr txBox="1">
                <a:spLocks noChangeArrowheads="1"/>
              </p:cNvSpPr>
              <p:nvPr/>
            </p:nvSpPr>
            <p:spPr bwMode="auto">
              <a:xfrm>
                <a:off x="6324600" y="3124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0" name="Text Box 53"/>
              <p:cNvSpPr txBox="1">
                <a:spLocks noChangeArrowheads="1"/>
              </p:cNvSpPr>
              <p:nvPr/>
            </p:nvSpPr>
            <p:spPr bwMode="auto">
              <a:xfrm>
                <a:off x="6972300" y="3124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15" name="Oval 80"/>
              <p:cNvSpPr>
                <a:spLocks noChangeAspect="1" noChangeArrowheads="1"/>
              </p:cNvSpPr>
              <p:nvPr/>
            </p:nvSpPr>
            <p:spPr bwMode="auto">
              <a:xfrm>
                <a:off x="6872288" y="251460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-2</a:t>
                </a:r>
              </a:p>
            </p:txBody>
          </p:sp>
          <p:sp>
            <p:nvSpPr>
              <p:cNvPr id="216" name="Oval 81"/>
              <p:cNvSpPr>
                <a:spLocks noChangeAspect="1" noChangeArrowheads="1"/>
              </p:cNvSpPr>
              <p:nvPr/>
            </p:nvSpPr>
            <p:spPr bwMode="auto">
              <a:xfrm>
                <a:off x="8243888" y="251460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252" name="Text Box 120"/>
              <p:cNvSpPr txBox="1">
                <a:spLocks noChangeArrowheads="1"/>
              </p:cNvSpPr>
              <p:nvPr/>
            </p:nvSpPr>
            <p:spPr bwMode="auto">
              <a:xfrm>
                <a:off x="6477000" y="25908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3" name="Text Box 121"/>
              <p:cNvSpPr txBox="1">
                <a:spLocks noChangeArrowheads="1"/>
              </p:cNvSpPr>
              <p:nvPr/>
            </p:nvSpPr>
            <p:spPr bwMode="auto">
              <a:xfrm>
                <a:off x="7851775" y="2547938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54" name="Text Box 122"/>
              <p:cNvSpPr txBox="1">
                <a:spLocks noChangeArrowheads="1"/>
              </p:cNvSpPr>
              <p:nvPr/>
            </p:nvSpPr>
            <p:spPr bwMode="auto">
              <a:xfrm>
                <a:off x="5105400" y="25908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5" name="Text Box 123"/>
              <p:cNvSpPr txBox="1">
                <a:spLocks noChangeArrowheads="1"/>
              </p:cNvSpPr>
              <p:nvPr/>
            </p:nvSpPr>
            <p:spPr bwMode="auto">
              <a:xfrm>
                <a:off x="6172200" y="37338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6" name="Text Box 124"/>
              <p:cNvSpPr txBox="1">
                <a:spLocks noChangeArrowheads="1"/>
              </p:cNvSpPr>
              <p:nvPr/>
            </p:nvSpPr>
            <p:spPr bwMode="auto">
              <a:xfrm>
                <a:off x="7696200" y="37338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7" name="Oval 79"/>
              <p:cNvSpPr>
                <a:spLocks noChangeAspect="1" noChangeArrowheads="1"/>
              </p:cNvSpPr>
              <p:nvPr/>
            </p:nvSpPr>
            <p:spPr bwMode="auto">
              <a:xfrm>
                <a:off x="5486400" y="25288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39087" y="4320654"/>
            <a:ext cx="3543300" cy="2362200"/>
            <a:chOff x="685800" y="4114800"/>
            <a:chExt cx="3543300" cy="2362200"/>
          </a:xfrm>
        </p:grpSpPr>
        <p:sp>
          <p:nvSpPr>
            <p:cNvPr id="258" name="Text Box 125"/>
            <p:cNvSpPr txBox="1">
              <a:spLocks noChangeArrowheads="1"/>
            </p:cNvSpPr>
            <p:nvPr/>
          </p:nvSpPr>
          <p:spPr bwMode="auto">
            <a:xfrm>
              <a:off x="2117725" y="4114800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1" i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" y="4343400"/>
              <a:ext cx="3543300" cy="2133600"/>
              <a:chOff x="685800" y="4343400"/>
              <a:chExt cx="3543300" cy="2133600"/>
            </a:xfrm>
          </p:grpSpPr>
          <p:sp>
            <p:nvSpPr>
              <p:cNvPr id="191" name="Text Box 55"/>
              <p:cNvSpPr txBox="1">
                <a:spLocks noChangeArrowheads="1"/>
              </p:cNvSpPr>
              <p:nvPr/>
            </p:nvSpPr>
            <p:spPr bwMode="auto">
              <a:xfrm>
                <a:off x="2057400" y="4724400"/>
                <a:ext cx="374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-2</a:t>
                </a:r>
              </a:p>
            </p:txBody>
          </p:sp>
          <p:sp>
            <p:nvSpPr>
              <p:cNvPr id="192" name="Oval 56"/>
              <p:cNvSpPr>
                <a:spLocks noChangeAspect="1" noChangeArrowheads="1"/>
              </p:cNvSpPr>
              <p:nvPr/>
            </p:nvSpPr>
            <p:spPr bwMode="auto">
              <a:xfrm>
                <a:off x="2249488" y="51498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-2</a:t>
                </a:r>
              </a:p>
            </p:txBody>
          </p:sp>
          <p:sp>
            <p:nvSpPr>
              <p:cNvPr id="193" name="Oval 57"/>
              <p:cNvSpPr>
                <a:spLocks noChangeAspect="1" noChangeArrowheads="1"/>
              </p:cNvSpPr>
              <p:nvPr/>
            </p:nvSpPr>
            <p:spPr bwMode="auto">
              <a:xfrm>
                <a:off x="876300" y="5149850"/>
                <a:ext cx="366713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94" name="Oval 58"/>
              <p:cNvSpPr>
                <a:spLocks noChangeAspect="1" noChangeArrowheads="1"/>
              </p:cNvSpPr>
              <p:nvPr/>
            </p:nvSpPr>
            <p:spPr bwMode="auto">
              <a:xfrm>
                <a:off x="2247900" y="4343400"/>
                <a:ext cx="366713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cxnSp>
            <p:nvCxnSpPr>
              <p:cNvPr id="195" name="AutoShape 59"/>
              <p:cNvCxnSpPr>
                <a:cxnSpLocks noChangeAspect="1" noChangeShapeType="1"/>
                <a:stCxn id="194" idx="2"/>
                <a:endCxn id="193" idx="0"/>
              </p:cNvCxnSpPr>
              <p:nvPr/>
            </p:nvCxnSpPr>
            <p:spPr bwMode="auto">
              <a:xfrm rot="10800000" flipV="1">
                <a:off x="1058863" y="4525963"/>
                <a:ext cx="1177925" cy="612775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" name="AutoShape 60"/>
              <p:cNvCxnSpPr>
                <a:cxnSpLocks noChangeAspect="1" noChangeShapeType="1"/>
                <a:stCxn id="214" idx="2"/>
                <a:endCxn id="193" idx="4"/>
              </p:cNvCxnSpPr>
              <p:nvPr/>
            </p:nvCxnSpPr>
            <p:spPr bwMode="auto">
              <a:xfrm rot="10800000">
                <a:off x="1058863" y="5524500"/>
                <a:ext cx="415925" cy="615950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" name="AutoShape 61"/>
              <p:cNvCxnSpPr>
                <a:cxnSpLocks noChangeAspect="1" noChangeShapeType="1"/>
                <a:stCxn id="214" idx="6"/>
                <a:endCxn id="192" idx="3"/>
              </p:cNvCxnSpPr>
              <p:nvPr/>
            </p:nvCxnSpPr>
            <p:spPr bwMode="auto">
              <a:xfrm flipV="1">
                <a:off x="1860550" y="5472113"/>
                <a:ext cx="441325" cy="668337"/>
              </a:xfrm>
              <a:prstGeom prst="curvedConnector2">
                <a:avLst/>
              </a:prstGeom>
              <a:noFill/>
              <a:ln w="38100">
                <a:solidFill>
                  <a:srgbClr val="BE2D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" name="AutoShape 62"/>
              <p:cNvCxnSpPr>
                <a:cxnSpLocks noChangeAspect="1" noChangeShapeType="1"/>
                <a:stCxn id="194" idx="4"/>
                <a:endCxn id="192" idx="0"/>
              </p:cNvCxnSpPr>
              <p:nvPr/>
            </p:nvCxnSpPr>
            <p:spPr bwMode="auto">
              <a:xfrm>
                <a:off x="2430463" y="4718050"/>
                <a:ext cx="1587" cy="42068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" name="AutoShape 63"/>
              <p:cNvCxnSpPr>
                <a:cxnSpLocks noChangeAspect="1" noChangeShapeType="1"/>
                <a:stCxn id="193" idx="6"/>
                <a:endCxn id="192" idx="2"/>
              </p:cNvCxnSpPr>
              <p:nvPr/>
            </p:nvCxnSpPr>
            <p:spPr bwMode="auto">
              <a:xfrm>
                <a:off x="1250950" y="5332413"/>
                <a:ext cx="987425" cy="0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0" name="Oval 64"/>
              <p:cNvSpPr>
                <a:spLocks noChangeAspect="1" noChangeArrowheads="1"/>
              </p:cNvSpPr>
              <p:nvPr/>
            </p:nvSpPr>
            <p:spPr bwMode="auto">
              <a:xfrm>
                <a:off x="3611563" y="51498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</a:p>
            </p:txBody>
          </p:sp>
          <p:cxnSp>
            <p:nvCxnSpPr>
              <p:cNvPr id="201" name="AutoShape 65"/>
              <p:cNvCxnSpPr>
                <a:cxnSpLocks noChangeAspect="1" noChangeShapeType="1"/>
                <a:stCxn id="204" idx="6"/>
                <a:endCxn id="200" idx="4"/>
              </p:cNvCxnSpPr>
              <p:nvPr/>
            </p:nvCxnSpPr>
            <p:spPr bwMode="auto">
              <a:xfrm flipV="1">
                <a:off x="3375025" y="5524500"/>
                <a:ext cx="419100" cy="615950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2" name="AutoShape 66"/>
              <p:cNvCxnSpPr>
                <a:cxnSpLocks noChangeAspect="1" noChangeShapeType="1"/>
                <a:stCxn id="200" idx="0"/>
                <a:endCxn id="194" idx="6"/>
              </p:cNvCxnSpPr>
              <p:nvPr/>
            </p:nvCxnSpPr>
            <p:spPr bwMode="auto">
              <a:xfrm rot="5400000" flipH="1">
                <a:off x="2901950" y="4246563"/>
                <a:ext cx="612775" cy="1171575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3" name="AutoShape 67"/>
              <p:cNvCxnSpPr>
                <a:cxnSpLocks noChangeAspect="1" noChangeShapeType="1"/>
                <a:stCxn id="192" idx="6"/>
                <a:endCxn id="200" idx="2"/>
              </p:cNvCxnSpPr>
              <p:nvPr/>
            </p:nvCxnSpPr>
            <p:spPr bwMode="auto">
              <a:xfrm>
                <a:off x="2624138" y="5332413"/>
                <a:ext cx="976312" cy="0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4" name="Oval 68"/>
              <p:cNvSpPr>
                <a:spLocks noChangeAspect="1" noChangeArrowheads="1"/>
              </p:cNvSpPr>
              <p:nvPr/>
            </p:nvSpPr>
            <p:spPr bwMode="auto">
              <a:xfrm>
                <a:off x="3000375" y="59578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cxnSp>
            <p:nvCxnSpPr>
              <p:cNvPr id="205" name="AutoShape 69"/>
              <p:cNvCxnSpPr>
                <a:cxnSpLocks noChangeAspect="1" noChangeShapeType="1"/>
                <a:stCxn id="192" idx="5"/>
                <a:endCxn id="204" idx="2"/>
              </p:cNvCxnSpPr>
              <p:nvPr/>
            </p:nvCxnSpPr>
            <p:spPr bwMode="auto">
              <a:xfrm rot="16200000" flipH="1">
                <a:off x="2441575" y="5592763"/>
                <a:ext cx="668337" cy="427038"/>
              </a:xfrm>
              <a:prstGeom prst="curvedConnector2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" name="Text Box 70"/>
              <p:cNvSpPr txBox="1">
                <a:spLocks noChangeArrowheads="1"/>
              </p:cNvSpPr>
              <p:nvPr/>
            </p:nvSpPr>
            <p:spPr bwMode="auto">
              <a:xfrm>
                <a:off x="3321050" y="43576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07" name="Text Box 71"/>
              <p:cNvSpPr txBox="1">
                <a:spLocks noChangeArrowheads="1"/>
              </p:cNvSpPr>
              <p:nvPr/>
            </p:nvSpPr>
            <p:spPr bwMode="auto">
              <a:xfrm>
                <a:off x="1181100" y="44196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08" name="Text Box 72"/>
              <p:cNvSpPr txBox="1">
                <a:spLocks noChangeArrowheads="1"/>
              </p:cNvSpPr>
              <p:nvPr/>
            </p:nvSpPr>
            <p:spPr bwMode="auto">
              <a:xfrm>
                <a:off x="1562100" y="5029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09" name="Text Box 73"/>
              <p:cNvSpPr txBox="1">
                <a:spLocks noChangeArrowheads="1"/>
              </p:cNvSpPr>
              <p:nvPr/>
            </p:nvSpPr>
            <p:spPr bwMode="auto">
              <a:xfrm>
                <a:off x="3009900" y="5029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0" name="Text Box 74"/>
              <p:cNvSpPr txBox="1">
                <a:spLocks noChangeArrowheads="1"/>
              </p:cNvSpPr>
              <p:nvPr/>
            </p:nvSpPr>
            <p:spPr bwMode="auto">
              <a:xfrm>
                <a:off x="838200" y="5829300"/>
                <a:ext cx="374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-5</a:t>
                </a:r>
              </a:p>
            </p:txBody>
          </p:sp>
          <p:sp>
            <p:nvSpPr>
              <p:cNvPr id="211" name="Text Box 75"/>
              <p:cNvSpPr txBox="1">
                <a:spLocks noChangeArrowheads="1"/>
              </p:cNvSpPr>
              <p:nvPr/>
            </p:nvSpPr>
            <p:spPr bwMode="auto">
              <a:xfrm>
                <a:off x="3619500" y="58293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12" name="Text Box 76"/>
              <p:cNvSpPr txBox="1">
                <a:spLocks noChangeArrowheads="1"/>
              </p:cNvSpPr>
              <p:nvPr/>
            </p:nvSpPr>
            <p:spPr bwMode="auto">
              <a:xfrm>
                <a:off x="1943100" y="55626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13" name="Text Box 77"/>
              <p:cNvSpPr txBox="1">
                <a:spLocks noChangeArrowheads="1"/>
              </p:cNvSpPr>
              <p:nvPr/>
            </p:nvSpPr>
            <p:spPr bwMode="auto">
              <a:xfrm>
                <a:off x="2667000" y="54864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14" name="Oval 78"/>
              <p:cNvSpPr>
                <a:spLocks noChangeAspect="1" noChangeArrowheads="1"/>
              </p:cNvSpPr>
              <p:nvPr/>
            </p:nvSpPr>
            <p:spPr bwMode="auto">
              <a:xfrm>
                <a:off x="1485900" y="59578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17" name="Oval 82"/>
              <p:cNvSpPr>
                <a:spLocks noChangeAspect="1" noChangeArrowheads="1"/>
              </p:cNvSpPr>
              <p:nvPr/>
            </p:nvSpPr>
            <p:spPr bwMode="auto">
              <a:xfrm>
                <a:off x="3862388" y="502920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218" name="Oval 84"/>
              <p:cNvSpPr>
                <a:spLocks noChangeAspect="1" noChangeArrowheads="1"/>
              </p:cNvSpPr>
              <p:nvPr/>
            </p:nvSpPr>
            <p:spPr bwMode="auto">
              <a:xfrm>
                <a:off x="1447800" y="57292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219" name="Oval 86"/>
              <p:cNvSpPr>
                <a:spLocks noChangeAspect="1" noChangeArrowheads="1"/>
              </p:cNvSpPr>
              <p:nvPr/>
            </p:nvSpPr>
            <p:spPr bwMode="auto">
              <a:xfrm>
                <a:off x="3124200" y="57292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259" name="Text Box 126"/>
              <p:cNvSpPr txBox="1">
                <a:spLocks noChangeArrowheads="1"/>
              </p:cNvSpPr>
              <p:nvPr/>
            </p:nvSpPr>
            <p:spPr bwMode="auto">
              <a:xfrm>
                <a:off x="2057400" y="5029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0" name="Text Box 127"/>
              <p:cNvSpPr txBox="1">
                <a:spLocks noChangeArrowheads="1"/>
              </p:cNvSpPr>
              <p:nvPr/>
            </p:nvSpPr>
            <p:spPr bwMode="auto">
              <a:xfrm>
                <a:off x="3432175" y="4986338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1" name="Text Box 128"/>
              <p:cNvSpPr txBox="1">
                <a:spLocks noChangeArrowheads="1"/>
              </p:cNvSpPr>
              <p:nvPr/>
            </p:nvSpPr>
            <p:spPr bwMode="auto">
              <a:xfrm>
                <a:off x="685800" y="5029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2" name="Text Box 129"/>
              <p:cNvSpPr txBox="1">
                <a:spLocks noChangeArrowheads="1"/>
              </p:cNvSpPr>
              <p:nvPr/>
            </p:nvSpPr>
            <p:spPr bwMode="auto">
              <a:xfrm>
                <a:off x="1752600" y="6172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3" name="Text Box 130"/>
              <p:cNvSpPr txBox="1">
                <a:spLocks noChangeArrowheads="1"/>
              </p:cNvSpPr>
              <p:nvPr/>
            </p:nvSpPr>
            <p:spPr bwMode="auto">
              <a:xfrm>
                <a:off x="3276600" y="6172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70" name="Oval 83"/>
              <p:cNvSpPr>
                <a:spLocks noChangeAspect="1" noChangeArrowheads="1"/>
              </p:cNvSpPr>
              <p:nvPr/>
            </p:nvSpPr>
            <p:spPr bwMode="auto">
              <a:xfrm>
                <a:off x="1143000" y="49672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58687" y="4320654"/>
            <a:ext cx="3276600" cy="2514600"/>
            <a:chOff x="5105400" y="4114800"/>
            <a:chExt cx="3276600" cy="2514600"/>
          </a:xfrm>
        </p:grpSpPr>
        <p:sp>
          <p:nvSpPr>
            <p:cNvPr id="267" name="Text Box 134"/>
            <p:cNvSpPr txBox="1">
              <a:spLocks noChangeArrowheads="1"/>
            </p:cNvSpPr>
            <p:nvPr/>
          </p:nvSpPr>
          <p:spPr bwMode="auto">
            <a:xfrm>
              <a:off x="5105400" y="5029200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1" i="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241925" y="4114800"/>
              <a:ext cx="3140075" cy="2514600"/>
              <a:chOff x="5241925" y="4114800"/>
              <a:chExt cx="3140075" cy="2514600"/>
            </a:xfrm>
          </p:grpSpPr>
          <p:sp>
            <p:nvSpPr>
              <p:cNvPr id="220" name="Oval 87"/>
              <p:cNvSpPr>
                <a:spLocks noChangeAspect="1" noChangeArrowheads="1"/>
              </p:cNvSpPr>
              <p:nvPr/>
            </p:nvSpPr>
            <p:spPr bwMode="auto">
              <a:xfrm>
                <a:off x="6653213" y="51498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-2</a:t>
                </a:r>
              </a:p>
            </p:txBody>
          </p:sp>
          <p:sp>
            <p:nvSpPr>
              <p:cNvPr id="221" name="Oval 88"/>
              <p:cNvSpPr>
                <a:spLocks noChangeAspect="1" noChangeArrowheads="1"/>
              </p:cNvSpPr>
              <p:nvPr/>
            </p:nvSpPr>
            <p:spPr bwMode="auto">
              <a:xfrm>
                <a:off x="5280025" y="5149850"/>
                <a:ext cx="366713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</a:p>
            </p:txBody>
          </p:sp>
          <p:sp>
            <p:nvSpPr>
              <p:cNvPr id="222" name="Oval 89"/>
              <p:cNvSpPr>
                <a:spLocks noChangeAspect="1" noChangeArrowheads="1"/>
              </p:cNvSpPr>
              <p:nvPr/>
            </p:nvSpPr>
            <p:spPr bwMode="auto">
              <a:xfrm>
                <a:off x="6651625" y="4343400"/>
                <a:ext cx="366713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23" name="Oval 90"/>
              <p:cNvSpPr>
                <a:spLocks noChangeAspect="1" noChangeArrowheads="1"/>
              </p:cNvSpPr>
              <p:nvPr/>
            </p:nvSpPr>
            <p:spPr bwMode="auto">
              <a:xfrm>
                <a:off x="5889625" y="59578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</a:p>
            </p:txBody>
          </p:sp>
          <p:cxnSp>
            <p:nvCxnSpPr>
              <p:cNvPr id="224" name="AutoShape 91"/>
              <p:cNvCxnSpPr>
                <a:cxnSpLocks noChangeAspect="1" noChangeShapeType="1"/>
                <a:stCxn id="222" idx="2"/>
                <a:endCxn id="221" idx="0"/>
              </p:cNvCxnSpPr>
              <p:nvPr/>
            </p:nvCxnSpPr>
            <p:spPr bwMode="auto">
              <a:xfrm rot="10800000" flipV="1">
                <a:off x="5462588" y="4525963"/>
                <a:ext cx="1177925" cy="612775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92"/>
              <p:cNvCxnSpPr>
                <a:cxnSpLocks noChangeAspect="1" noChangeShapeType="1"/>
                <a:stCxn id="223" idx="2"/>
                <a:endCxn id="221" idx="4"/>
              </p:cNvCxnSpPr>
              <p:nvPr/>
            </p:nvCxnSpPr>
            <p:spPr bwMode="auto">
              <a:xfrm rot="10800000">
                <a:off x="5462588" y="5524500"/>
                <a:ext cx="415925" cy="615950"/>
              </a:xfrm>
              <a:prstGeom prst="curvedConnector2">
                <a:avLst/>
              </a:prstGeom>
              <a:noFill/>
              <a:ln w="38100">
                <a:solidFill>
                  <a:srgbClr val="BE2D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93"/>
              <p:cNvCxnSpPr>
                <a:cxnSpLocks noChangeAspect="1" noChangeShapeType="1"/>
                <a:stCxn id="223" idx="6"/>
                <a:endCxn id="220" idx="3"/>
              </p:cNvCxnSpPr>
              <p:nvPr/>
            </p:nvCxnSpPr>
            <p:spPr bwMode="auto">
              <a:xfrm flipV="1">
                <a:off x="6264275" y="5472113"/>
                <a:ext cx="441325" cy="668337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94"/>
              <p:cNvCxnSpPr>
                <a:cxnSpLocks noChangeAspect="1" noChangeShapeType="1"/>
                <a:stCxn id="222" idx="4"/>
                <a:endCxn id="220" idx="0"/>
              </p:cNvCxnSpPr>
              <p:nvPr/>
            </p:nvCxnSpPr>
            <p:spPr bwMode="auto">
              <a:xfrm>
                <a:off x="6834188" y="4718050"/>
                <a:ext cx="1587" cy="420688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95"/>
              <p:cNvCxnSpPr>
                <a:cxnSpLocks noChangeAspect="1" noChangeShapeType="1"/>
                <a:stCxn id="221" idx="6"/>
                <a:endCxn id="220" idx="2"/>
              </p:cNvCxnSpPr>
              <p:nvPr/>
            </p:nvCxnSpPr>
            <p:spPr bwMode="auto">
              <a:xfrm>
                <a:off x="5654675" y="5332413"/>
                <a:ext cx="987425" cy="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9" name="Oval 96"/>
              <p:cNvSpPr>
                <a:spLocks noChangeAspect="1" noChangeArrowheads="1"/>
              </p:cNvSpPr>
              <p:nvPr/>
            </p:nvSpPr>
            <p:spPr bwMode="auto">
              <a:xfrm>
                <a:off x="8015288" y="514985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-1</a:t>
                </a:r>
              </a:p>
            </p:txBody>
          </p:sp>
          <p:cxnSp>
            <p:nvCxnSpPr>
              <p:cNvPr id="230" name="AutoShape 97"/>
              <p:cNvCxnSpPr>
                <a:cxnSpLocks noChangeAspect="1" noChangeShapeType="1"/>
                <a:stCxn id="233" idx="6"/>
                <a:endCxn id="229" idx="4"/>
              </p:cNvCxnSpPr>
              <p:nvPr/>
            </p:nvCxnSpPr>
            <p:spPr bwMode="auto">
              <a:xfrm flipV="1">
                <a:off x="7778750" y="5524500"/>
                <a:ext cx="419100" cy="615950"/>
              </a:xfrm>
              <a:prstGeom prst="curvedConnector2">
                <a:avLst/>
              </a:prstGeom>
              <a:noFill/>
              <a:ln w="38100">
                <a:solidFill>
                  <a:srgbClr val="BE2D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98"/>
              <p:cNvCxnSpPr>
                <a:cxnSpLocks noChangeAspect="1" noChangeShapeType="1"/>
                <a:stCxn id="229" idx="0"/>
                <a:endCxn id="222" idx="6"/>
              </p:cNvCxnSpPr>
              <p:nvPr/>
            </p:nvCxnSpPr>
            <p:spPr bwMode="auto">
              <a:xfrm rot="5400000" flipH="1">
                <a:off x="7305675" y="4246563"/>
                <a:ext cx="612775" cy="1171575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99"/>
              <p:cNvCxnSpPr>
                <a:cxnSpLocks noChangeAspect="1" noChangeShapeType="1"/>
                <a:stCxn id="220" idx="6"/>
                <a:endCxn id="229" idx="2"/>
              </p:cNvCxnSpPr>
              <p:nvPr/>
            </p:nvCxnSpPr>
            <p:spPr bwMode="auto">
              <a:xfrm>
                <a:off x="7027863" y="5332413"/>
                <a:ext cx="976312" cy="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3" name="Oval 100"/>
              <p:cNvSpPr>
                <a:spLocks noChangeAspect="1" noChangeArrowheads="1"/>
              </p:cNvSpPr>
              <p:nvPr/>
            </p:nvSpPr>
            <p:spPr bwMode="auto">
              <a:xfrm>
                <a:off x="7404100" y="5957888"/>
                <a:ext cx="366713" cy="366712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</a:p>
            </p:txBody>
          </p:sp>
          <p:cxnSp>
            <p:nvCxnSpPr>
              <p:cNvPr id="234" name="AutoShape 101"/>
              <p:cNvCxnSpPr>
                <a:cxnSpLocks noChangeAspect="1" noChangeShapeType="1"/>
                <a:stCxn id="220" idx="5"/>
                <a:endCxn id="233" idx="2"/>
              </p:cNvCxnSpPr>
              <p:nvPr/>
            </p:nvCxnSpPr>
            <p:spPr bwMode="auto">
              <a:xfrm rot="16200000" flipH="1">
                <a:off x="6845300" y="5592763"/>
                <a:ext cx="668337" cy="427038"/>
              </a:xfrm>
              <a:prstGeom prst="curvedConnector2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" name="Text Box 102"/>
              <p:cNvSpPr txBox="1">
                <a:spLocks noChangeArrowheads="1"/>
              </p:cNvSpPr>
              <p:nvPr/>
            </p:nvSpPr>
            <p:spPr bwMode="auto">
              <a:xfrm>
                <a:off x="7724775" y="43576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36" name="Text Box 103"/>
              <p:cNvSpPr txBox="1">
                <a:spLocks noChangeArrowheads="1"/>
              </p:cNvSpPr>
              <p:nvPr/>
            </p:nvSpPr>
            <p:spPr bwMode="auto">
              <a:xfrm>
                <a:off x="5584825" y="44196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37" name="Text Box 104"/>
              <p:cNvSpPr txBox="1">
                <a:spLocks noChangeArrowheads="1"/>
              </p:cNvSpPr>
              <p:nvPr/>
            </p:nvSpPr>
            <p:spPr bwMode="auto">
              <a:xfrm>
                <a:off x="5965825" y="5029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38" name="Text Box 105"/>
              <p:cNvSpPr txBox="1">
                <a:spLocks noChangeArrowheads="1"/>
              </p:cNvSpPr>
              <p:nvPr/>
            </p:nvSpPr>
            <p:spPr bwMode="auto">
              <a:xfrm>
                <a:off x="7413625" y="50292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9" name="Text Box 106"/>
              <p:cNvSpPr txBox="1">
                <a:spLocks noChangeArrowheads="1"/>
              </p:cNvSpPr>
              <p:nvPr/>
            </p:nvSpPr>
            <p:spPr bwMode="auto">
              <a:xfrm>
                <a:off x="5241925" y="5829300"/>
                <a:ext cx="374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-5</a:t>
                </a:r>
              </a:p>
            </p:txBody>
          </p:sp>
          <p:sp>
            <p:nvSpPr>
              <p:cNvPr id="240" name="Text Box 107"/>
              <p:cNvSpPr txBox="1">
                <a:spLocks noChangeArrowheads="1"/>
              </p:cNvSpPr>
              <p:nvPr/>
            </p:nvSpPr>
            <p:spPr bwMode="auto">
              <a:xfrm>
                <a:off x="8023225" y="58293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41" name="Text Box 108"/>
              <p:cNvSpPr txBox="1">
                <a:spLocks noChangeArrowheads="1"/>
              </p:cNvSpPr>
              <p:nvPr/>
            </p:nvSpPr>
            <p:spPr bwMode="auto">
              <a:xfrm>
                <a:off x="6461125" y="4724400"/>
                <a:ext cx="374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-2</a:t>
                </a:r>
              </a:p>
            </p:txBody>
          </p:sp>
          <p:sp>
            <p:nvSpPr>
              <p:cNvPr id="242" name="Text Box 109"/>
              <p:cNvSpPr txBox="1">
                <a:spLocks noChangeArrowheads="1"/>
              </p:cNvSpPr>
              <p:nvPr/>
            </p:nvSpPr>
            <p:spPr bwMode="auto">
              <a:xfrm>
                <a:off x="6346825" y="55626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3" name="Text Box 110"/>
              <p:cNvSpPr txBox="1">
                <a:spLocks noChangeArrowheads="1"/>
              </p:cNvSpPr>
              <p:nvPr/>
            </p:nvSpPr>
            <p:spPr bwMode="auto">
              <a:xfrm>
                <a:off x="6994525" y="556260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44" name="Oval 111"/>
              <p:cNvSpPr>
                <a:spLocks noChangeAspect="1" noChangeArrowheads="1"/>
              </p:cNvSpPr>
              <p:nvPr/>
            </p:nvSpPr>
            <p:spPr bwMode="auto">
              <a:xfrm>
                <a:off x="7558088" y="5715000"/>
                <a:ext cx="366712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264" name="Text Box 131"/>
              <p:cNvSpPr txBox="1">
                <a:spLocks noChangeArrowheads="1"/>
              </p:cNvSpPr>
              <p:nvPr/>
            </p:nvSpPr>
            <p:spPr bwMode="auto">
              <a:xfrm>
                <a:off x="6537325" y="41148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5" name="Text Box 132"/>
              <p:cNvSpPr txBox="1">
                <a:spLocks noChangeArrowheads="1"/>
              </p:cNvSpPr>
              <p:nvPr/>
            </p:nvSpPr>
            <p:spPr bwMode="auto">
              <a:xfrm>
                <a:off x="6477000" y="5029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6" name="Text Box 133"/>
              <p:cNvSpPr txBox="1">
                <a:spLocks noChangeArrowheads="1"/>
              </p:cNvSpPr>
              <p:nvPr/>
            </p:nvSpPr>
            <p:spPr bwMode="auto">
              <a:xfrm>
                <a:off x="7851775" y="4986338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8" name="Text Box 135"/>
              <p:cNvSpPr txBox="1">
                <a:spLocks noChangeArrowheads="1"/>
              </p:cNvSpPr>
              <p:nvPr/>
            </p:nvSpPr>
            <p:spPr bwMode="auto">
              <a:xfrm>
                <a:off x="6172200" y="6172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69" name="Text Box 136"/>
              <p:cNvSpPr txBox="1">
                <a:spLocks noChangeArrowheads="1"/>
              </p:cNvSpPr>
              <p:nvPr/>
            </p:nvSpPr>
            <p:spPr bwMode="auto">
              <a:xfrm>
                <a:off x="7696200" y="6172200"/>
                <a:ext cx="2730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b="1" i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71" name="Oval 137"/>
              <p:cNvSpPr>
                <a:spLocks noChangeAspect="1" noChangeArrowheads="1"/>
              </p:cNvSpPr>
              <p:nvPr/>
            </p:nvSpPr>
            <p:spPr bwMode="auto">
              <a:xfrm>
                <a:off x="5791200" y="5715000"/>
                <a:ext cx="366713" cy="366713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272" name="Text Box 138"/>
              <p:cNvSpPr txBox="1">
                <a:spLocks noChangeArrowheads="1"/>
              </p:cNvSpPr>
              <p:nvPr/>
            </p:nvSpPr>
            <p:spPr bwMode="auto">
              <a:xfrm>
                <a:off x="6394450" y="6324600"/>
                <a:ext cx="107315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 i="0" smtClean="0">
                    <a:solidFill>
                      <a:srgbClr val="40458C"/>
                    </a:solidFill>
                    <a:latin typeface="Tahoma" panose="020B0604030504040204" pitchFamily="34" charset="0"/>
                  </a:rPr>
                  <a:t>(two steps)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DAG: Example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87496"/>
            <a:ext cx="8143461" cy="57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/>
          <a:lstStyle/>
          <a:p>
            <a:r>
              <a:rPr lang="en-US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7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66800"/>
                <a:ext cx="8534400" cy="54911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Find the </a:t>
                </a:r>
                <a:r>
                  <a:rPr lang="en-US" sz="2000" dirty="0" smtClean="0"/>
                  <a:t>shortest distance </a:t>
                </a:r>
                <a:r>
                  <a:rPr lang="en-US" sz="2000" dirty="0"/>
                  <a:t>between every pair of vertices in a </a:t>
                </a:r>
                <a:r>
                  <a:rPr lang="en-US" sz="2000" dirty="0">
                    <a:solidFill>
                      <a:srgbClr val="0000FF"/>
                    </a:solidFill>
                  </a:rPr>
                  <a:t>weighted directed graph G</a:t>
                </a:r>
                <a:r>
                  <a:rPr lang="en-US" sz="2000" dirty="0" smtClean="0"/>
                  <a:t>.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</a:rPr>
                  <a:t>Case 1: [Dijkstra]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make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calls to </a:t>
                </a:r>
                <a:r>
                  <a:rPr lang="en-US" dirty="0" err="1">
                    <a:solidFill>
                      <a:schemeClr val="tx1"/>
                    </a:solidFill>
                  </a:rPr>
                  <a:t>Dijkstra’s</a:t>
                </a:r>
                <a:r>
                  <a:rPr lang="en-US" dirty="0">
                    <a:solidFill>
                      <a:schemeClr val="tx1"/>
                    </a:solidFill>
                  </a:rPr>
                  <a:t> algorithm (if no negative edges), which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charset="0"/>
                      </a:rPr>
                      <m:t>𝑛𝑚𝑙𝑜𝑔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</a:rPr>
                  <a:t>Case 2: [Bellman-Ford]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calls to Bellman-Ford would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𝑚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0000FF"/>
                    </a:solidFill>
                  </a:rPr>
                  <a:t>Case 3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: [Floyd-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Warshall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 smtClean="0"/>
                  <a:t>We </a:t>
                </a:r>
                <a:r>
                  <a:rPr lang="en-US" sz="1800" dirty="0"/>
                  <a:t>can achieve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𝑂</m:t>
                    </m:r>
                    <m:r>
                      <a:rPr lang="en-US" sz="1800" i="1" dirty="0" smtClean="0">
                        <a:latin typeface="Cambria Math" charset="0"/>
                      </a:rPr>
                      <m:t>(</m:t>
                    </m:r>
                    <m:r>
                      <a:rPr lang="en-US" sz="1800" i="1" dirty="0" smtClean="0">
                        <a:latin typeface="Cambria Math" charset="0"/>
                      </a:rPr>
                      <m:t>𝑛</m:t>
                    </m:r>
                    <m:r>
                      <a:rPr lang="en-US" sz="1800" i="1" baseline="30000" dirty="0">
                        <a:latin typeface="Cambria Math" charset="0"/>
                      </a:rPr>
                      <m:t>3</m:t>
                    </m:r>
                    <m:r>
                      <a:rPr lang="en-US" sz="1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800" dirty="0"/>
                  <a:t> time using dynamic </a:t>
                </a:r>
                <a:r>
                  <a:rPr lang="en-US" sz="1800" dirty="0" smtClean="0"/>
                  <a:t>programming </a:t>
                </a:r>
                <a:r>
                  <a:rPr lang="en-US" sz="1800" dirty="0"/>
                  <a:t>(similar to the 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 algorithm).</a:t>
                </a:r>
              </a:p>
            </p:txBody>
          </p:sp>
        </mc:Choice>
        <mc:Fallback xmlns="">
          <p:sp>
            <p:nvSpPr>
              <p:cNvPr id="25907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6800"/>
                <a:ext cx="8534400" cy="5491163"/>
              </a:xfrm>
              <a:blipFill rotWithShape="0">
                <a:blip r:embed="rId2"/>
                <a:stretch>
                  <a:fillRect l="-143" t="-999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455831" y="5021263"/>
            <a:ext cx="11113" cy="47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CA" i="0" smtClean="0">
              <a:solidFill>
                <a:srgbClr val="40458C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475006" y="5781675"/>
            <a:ext cx="271463" cy="2413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k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4368769" y="5408613"/>
            <a:ext cx="269875" cy="2413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j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2489169" y="4999038"/>
            <a:ext cx="271462" cy="2428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i</a:t>
            </a:r>
          </a:p>
        </p:txBody>
      </p:sp>
      <p:cxnSp>
        <p:nvCxnSpPr>
          <p:cNvPr id="22" name="AutoShape 10"/>
          <p:cNvCxnSpPr>
            <a:cxnSpLocks noChangeShapeType="1"/>
            <a:stCxn id="21" idx="4"/>
            <a:endCxn id="19" idx="1"/>
          </p:cNvCxnSpPr>
          <p:nvPr/>
        </p:nvCxnSpPr>
        <p:spPr bwMode="auto">
          <a:xfrm rot="16200000" flipH="1">
            <a:off x="2801906" y="5084763"/>
            <a:ext cx="536575" cy="889000"/>
          </a:xfrm>
          <a:prstGeom prst="curvedConnector3">
            <a:avLst>
              <a:gd name="adj1" fmla="val 46745"/>
            </a:avLst>
          </a:prstGeom>
          <a:noFill/>
          <a:ln w="3810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1"/>
          <p:cNvCxnSpPr>
            <a:cxnSpLocks noChangeShapeType="1"/>
            <a:stCxn id="19" idx="7"/>
            <a:endCxn id="20" idx="3"/>
          </p:cNvCxnSpPr>
          <p:nvPr/>
        </p:nvCxnSpPr>
        <p:spPr bwMode="auto">
          <a:xfrm rot="16200000">
            <a:off x="3964750" y="5364956"/>
            <a:ext cx="185738" cy="701675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491569" y="5459413"/>
            <a:ext cx="1690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Garamond" charset="0"/>
                <a:ea typeface="Garamond" charset="0"/>
                <a:cs typeface="Garamond" charset="0"/>
              </a:rPr>
              <a:t>Uses only vertices</a:t>
            </a:r>
          </a:p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Garamond" charset="0"/>
                <a:ea typeface="Garamond" charset="0"/>
                <a:cs typeface="Garamond" charset="0"/>
              </a:rPr>
              <a:t>numbered 1,…,k-1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42669" y="5688013"/>
            <a:ext cx="1690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Garamond" charset="0"/>
                <a:ea typeface="Garamond" charset="0"/>
                <a:cs typeface="Garamond" charset="0"/>
              </a:rPr>
              <a:t>Uses only vertices</a:t>
            </a:r>
          </a:p>
          <a:p>
            <a:pPr algn="ctr" eaLnBrk="1" hangingPunct="1"/>
            <a:r>
              <a:rPr lang="en-US" sz="1600" i="0" smtClean="0">
                <a:solidFill>
                  <a:srgbClr val="40458C"/>
                </a:solidFill>
                <a:latin typeface="Garamond" charset="0"/>
                <a:ea typeface="Garamond" charset="0"/>
                <a:cs typeface="Garamond" charset="0"/>
              </a:rPr>
              <a:t>numbered 1,…,k-1</a:t>
            </a:r>
          </a:p>
        </p:txBody>
      </p:sp>
      <p:cxnSp>
        <p:nvCxnSpPr>
          <p:cNvPr id="26" name="AutoShape 14"/>
          <p:cNvCxnSpPr>
            <a:cxnSpLocks noChangeShapeType="1"/>
            <a:stCxn id="21" idx="5"/>
            <a:endCxn id="20" idx="2"/>
          </p:cNvCxnSpPr>
          <p:nvPr/>
        </p:nvCxnSpPr>
        <p:spPr bwMode="auto">
          <a:xfrm rot="16200000" flipH="1">
            <a:off x="3383725" y="4563269"/>
            <a:ext cx="303213" cy="1628775"/>
          </a:xfrm>
          <a:prstGeom prst="curvedConnector2">
            <a:avLst/>
          </a:prstGeom>
          <a:noFill/>
          <a:ln w="38100">
            <a:solidFill>
              <a:srgbClr val="BE2D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127377" y="4876800"/>
            <a:ext cx="30066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 smtClean="0">
                <a:solidFill>
                  <a:srgbClr val="BE2D00"/>
                </a:solidFill>
                <a:latin typeface="Garamond" charset="0"/>
                <a:ea typeface="Garamond" charset="0"/>
                <a:cs typeface="Garamond" charset="0"/>
              </a:rPr>
              <a:t>Uses only vertices numbered 1,…,k</a:t>
            </a:r>
          </a:p>
          <a:p>
            <a:pPr algn="ctr" eaLnBrk="1" hangingPunct="1"/>
            <a:r>
              <a:rPr lang="en-US" sz="1600" i="0" smtClean="0">
                <a:solidFill>
                  <a:srgbClr val="BE2D00"/>
                </a:solidFill>
                <a:latin typeface="Garamond" charset="0"/>
                <a:ea typeface="Garamond" charset="0"/>
                <a:cs typeface="Garamond" charset="0"/>
              </a:rPr>
              <a:t>(compute weight of this edge)</a:t>
            </a:r>
          </a:p>
        </p:txBody>
      </p:sp>
    </p:spTree>
    <p:extLst>
      <p:ext uri="{BB962C8B-B14F-4D97-AF65-F5344CB8AC3E}">
        <p14:creationId xmlns:p14="http://schemas.microsoft.com/office/powerpoint/2010/main" val="277970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2648" y="1905000"/>
            <a:ext cx="8150352" cy="38972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AllPair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 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{assumes vertices 1,…,n}</a:t>
            </a:r>
            <a:endParaRPr lang="en-US" sz="20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 pairs (</a:t>
            </a:r>
            <a:r>
              <a:rPr lang="en-US" sz="2000" i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i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i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is an edge in G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i="0" baseline="-25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 of edge (</a:t>
            </a:r>
            <a:r>
              <a:rPr lang="en-US" sz="2000" i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i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min{D</a:t>
            </a:r>
            <a:r>
              <a:rPr lang="en-US" sz="20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D</a:t>
            </a:r>
            <a:r>
              <a:rPr lang="en-US" sz="20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]+D</a:t>
            </a:r>
            <a:r>
              <a:rPr lang="en-US" sz="2000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  <a:p>
            <a:pPr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815644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 sz="2800" i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000">
                <a:solidFill>
                  <a:schemeClr val="accent6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800">
                <a:latin typeface="Garamond" charset="0"/>
                <a:ea typeface="Garamond" charset="0"/>
                <a:cs typeface="Garamond" charset="0"/>
              </a:defRPr>
            </a:lvl3pPr>
            <a:lvl4pPr indent="-228600">
              <a:spcBef>
                <a:spcPts val="400"/>
              </a:spcBef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sz="1600">
                <a:latin typeface="Garamond" charset="0"/>
                <a:ea typeface="Garamond" charset="0"/>
                <a:cs typeface="Garamond" charset="0"/>
              </a:defRPr>
            </a:lvl4pPr>
            <a:lvl5pPr indent="-228600">
              <a:spcBef>
                <a:spcPts val="400"/>
              </a:spcBef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sz="1600">
                <a:latin typeface="Garamond" charset="0"/>
                <a:ea typeface="Garamond" charset="0"/>
                <a:cs typeface="Garamond" charset="0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[Goodrich Book]</a:t>
            </a:r>
          </a:p>
        </p:txBody>
      </p:sp>
    </p:spTree>
    <p:extLst>
      <p:ext uri="{BB962C8B-B14F-4D97-AF65-F5344CB8AC3E}">
        <p14:creationId xmlns:p14="http://schemas.microsoft.com/office/powerpoint/2010/main" val="26131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All-Pairs Shortest Paths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4635"/>
            <a:ext cx="7626145" cy="319905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815644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400" kern="120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000" kern="1200">
                <a:solidFill>
                  <a:schemeClr val="accent6">
                    <a:lumMod val="50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800" kern="120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0" dirty="0" smtClean="0">
                <a:solidFill>
                  <a:srgbClr val="0000FF"/>
                </a:solidFill>
              </a:rPr>
              <a:t>Floyd-</a:t>
            </a:r>
            <a:r>
              <a:rPr lang="en-US" sz="2800" i="0" dirty="0" err="1" smtClean="0">
                <a:solidFill>
                  <a:srgbClr val="0000FF"/>
                </a:solidFill>
              </a:rPr>
              <a:t>Warshall</a:t>
            </a:r>
            <a:r>
              <a:rPr lang="en-US" sz="2800" i="0" dirty="0" smtClean="0">
                <a:solidFill>
                  <a:srgbClr val="0000FF"/>
                </a:solidFill>
              </a:rPr>
              <a:t> Algorithm [</a:t>
            </a:r>
            <a:r>
              <a:rPr lang="en-US" sz="2800" i="0" dirty="0" err="1" smtClean="0">
                <a:solidFill>
                  <a:srgbClr val="0000FF"/>
                </a:solidFill>
              </a:rPr>
              <a:t>Cormen</a:t>
            </a:r>
            <a:r>
              <a:rPr lang="en-US" sz="2800" i="0" dirty="0" smtClean="0">
                <a:solidFill>
                  <a:srgbClr val="0000FF"/>
                </a:solidFill>
              </a:rPr>
              <a:t>]</a:t>
            </a:r>
            <a:endParaRPr lang="en-US" sz="2800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066800"/>
            <a:ext cx="8153400" cy="5029200"/>
          </a:xfrm>
        </p:spPr>
        <p:txBody>
          <a:bodyPr/>
          <a:lstStyle/>
          <a:p>
            <a:r>
              <a:rPr lang="en-US" dirty="0"/>
              <a:t>Single Source Shortest </a:t>
            </a:r>
            <a:r>
              <a:rPr lang="en-US" dirty="0" smtClean="0"/>
              <a:t>Paths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Bellman-Ford algorithm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Paths in DAG</a:t>
            </a:r>
          </a:p>
          <a:p>
            <a:r>
              <a:rPr lang="en-US" dirty="0"/>
              <a:t>All-Pairs Shortest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7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2" y="168015"/>
            <a:ext cx="7499350" cy="5221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- Example</a:t>
            </a:r>
            <a:endParaRPr lang="en-US" dirty="0"/>
          </a:p>
        </p:txBody>
      </p:sp>
      <p:pic>
        <p:nvPicPr>
          <p:cNvPr id="15363" name="Picture 10" descr="floyd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9" y="1219200"/>
            <a:ext cx="2333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floy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" y="2585245"/>
            <a:ext cx="25669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loy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" y="3994945"/>
            <a:ext cx="24241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floy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290345"/>
            <a:ext cx="243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4" descr="floyd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8154"/>
          <a:stretch/>
        </p:blipFill>
        <p:spPr bwMode="auto">
          <a:xfrm>
            <a:off x="5590719" y="1385584"/>
            <a:ext cx="2899041" cy="14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05200" y="5195888"/>
            <a:ext cx="2570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b="1" i="0" u="sng">
                <a:latin typeface="+mj-lt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Consider Vertex 3:</a:t>
            </a:r>
          </a:p>
          <a:p>
            <a:r>
              <a:rPr lang="en-US" u="none" dirty="0" smtClean="0">
                <a:latin typeface="Garamond" charset="0"/>
                <a:ea typeface="Garamond" charset="0"/>
                <a:cs typeface="Garamond" charset="0"/>
              </a:rPr>
              <a:t>Nothing </a:t>
            </a:r>
            <a:r>
              <a:rPr lang="en-US" u="none" dirty="0">
                <a:latin typeface="Garamond" charset="0"/>
                <a:ea typeface="Garamond" charset="0"/>
                <a:cs typeface="Garamond" charset="0"/>
              </a:rPr>
              <a:t>changes.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52800" y="3748088"/>
            <a:ext cx="33073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b="1" i="0" u="sng">
                <a:latin typeface="+mj-lt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Consider Vertex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2:</a:t>
            </a:r>
          </a:p>
          <a:p>
            <a:r>
              <a:rPr lang="en-US" u="none" dirty="0" smtClean="0">
                <a:latin typeface="Garamond" charset="0"/>
                <a:ea typeface="Garamond" charset="0"/>
                <a:cs typeface="Garamond" charset="0"/>
              </a:rPr>
              <a:t>D(1,3) = D(1,</a:t>
            </a:r>
            <a:r>
              <a:rPr lang="en-US" u="none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u="none" dirty="0" smtClean="0">
                <a:latin typeface="Garamond" charset="0"/>
                <a:ea typeface="Garamond" charset="0"/>
                <a:cs typeface="Garamond" charset="0"/>
              </a:rPr>
              <a:t>) + D(</a:t>
            </a:r>
            <a:r>
              <a:rPr lang="en-US" u="none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u="none" dirty="0" smtClean="0">
                <a:latin typeface="Garamond" charset="0"/>
                <a:ea typeface="Garamond" charset="0"/>
                <a:cs typeface="Garamond" charset="0"/>
              </a:rPr>
              <a:t>,3)</a:t>
            </a:r>
            <a:endParaRPr lang="en-US" u="none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52800" y="2528888"/>
            <a:ext cx="32143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i="0" u="sng" dirty="0">
                <a:latin typeface="Garamond" charset="0"/>
                <a:ea typeface="Garamond" charset="0"/>
                <a:cs typeface="Garamond" charset="0"/>
              </a:rPr>
              <a:t>Consider Vertex 1:</a:t>
            </a:r>
          </a:p>
          <a:p>
            <a:pPr eaLnBrk="1" hangingPunct="1"/>
            <a:r>
              <a:rPr lang="en-US" i="0" dirty="0" smtClean="0">
                <a:latin typeface="Garamond" charset="0"/>
                <a:ea typeface="Garamond" charset="0"/>
                <a:cs typeface="Garamond" charset="0"/>
              </a:rPr>
              <a:t>D(3,2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) = D(3,</a:t>
            </a:r>
            <a:r>
              <a:rPr lang="en-US" b="1" i="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) + D(</a:t>
            </a:r>
            <a:r>
              <a:rPr lang="en-US" b="1" i="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,2)</a:t>
            </a:r>
          </a:p>
        </p:txBody>
      </p: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2743200" y="1489763"/>
            <a:ext cx="1912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Garamond" charset="0"/>
                <a:ea typeface="Garamond" charset="0"/>
                <a:cs typeface="Garamond" charset="0"/>
              </a:rPr>
              <a:t>Original weights.</a:t>
            </a:r>
          </a:p>
        </p:txBody>
      </p:sp>
      <p:sp>
        <p:nvSpPr>
          <p:cNvPr id="20" name="Oval 19"/>
          <p:cNvSpPr/>
          <p:nvPr/>
        </p:nvSpPr>
        <p:spPr>
          <a:xfrm>
            <a:off x="1752600" y="3499645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57400" y="3976688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144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528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1304925" y="25146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2667000" y="25146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1143000" y="35052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9812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3057525" y="35052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1304925" y="34385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1371600" y="32766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1752600" y="26765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2600325" y="26765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508125" y="2403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032125" y="2327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974725" y="36226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36925" y="37750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17725" y="4384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65325" y="2555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651125" y="2632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286000" y="32004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270125" y="3546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graphicFrame>
        <p:nvGraphicFramePr>
          <p:cNvPr id="2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92115"/>
              </p:ext>
            </p:extLst>
          </p:nvPr>
        </p:nvGraphicFramePr>
        <p:xfrm>
          <a:off x="5791200" y="2590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6918325" y="179228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774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98476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72654" y="1143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29854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854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-22746" y="1905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15654" y="1905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367779" y="13716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1729854" y="13716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205854" y="23622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044054" y="3276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2120379" y="23622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367779" y="22955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434454" y="21336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815454" y="15335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663179" y="15335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70979" y="1260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094979" y="1184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7579" y="24796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99779" y="26320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80579" y="3241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28179" y="1412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13979" y="1489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348854" y="20574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332979" y="2403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graphicFrame>
        <p:nvGraphicFramePr>
          <p:cNvPr id="3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77983"/>
              </p:ext>
            </p:extLst>
          </p:nvPr>
        </p:nvGraphicFramePr>
        <p:xfrm>
          <a:off x="3124200" y="1882069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42773"/>
              </p:ext>
            </p:extLst>
          </p:nvPr>
        </p:nvGraphicFramePr>
        <p:xfrm>
          <a:off x="6248400" y="1828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 Box 102"/>
          <p:cNvSpPr txBox="1">
            <a:spLocks noChangeArrowheads="1"/>
          </p:cNvSpPr>
          <p:nvPr/>
        </p:nvSpPr>
        <p:spPr bwMode="auto">
          <a:xfrm>
            <a:off x="3411538" y="1295277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	D</a:t>
            </a:r>
            <a:r>
              <a:rPr lang="en-US" i="0" baseline="30000" dirty="0">
                <a:latin typeface="+mn-lt"/>
              </a:rPr>
              <a:t>(0)</a:t>
            </a:r>
            <a:r>
              <a:rPr lang="en-US" i="0" dirty="0">
                <a:latin typeface="+mn-lt"/>
              </a:rPr>
              <a:t>				</a:t>
            </a:r>
            <a:r>
              <a:rPr lang="en-US" i="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US" i="0" baseline="30000" dirty="0">
                <a:latin typeface="+mn-lt"/>
                <a:sym typeface="Symbol" panose="05050102010706020507" pitchFamily="18" charset="2"/>
              </a:rPr>
              <a:t>(0)</a:t>
            </a:r>
            <a:endParaRPr lang="en-US" i="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79" y="5796511"/>
            <a:ext cx="385762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7779" y="4822911"/>
                <a:ext cx="7894662" cy="973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charset="0"/>
                            <a:cs typeface="Arabic Typesetting" panose="03020402040406030203" pitchFamily="66" charset="-78"/>
                          </a:rPr>
                        </m:ctrlPr>
                      </m:sSubSup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abic Typesetting" panose="03020402040406030203" pitchFamily="66" charset="-78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𝑖𝑗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CA" i="0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the </a:t>
                </a:r>
                <a:r>
                  <a:rPr lang="en-CA" i="0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predecessor </a:t>
                </a:r>
                <a:r>
                  <a:rPr lang="en-CA" i="0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of vertex </a:t>
                </a:r>
                <a:r>
                  <a:rPr lang="en-CA" i="0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j on a shortest path from vertex </a:t>
                </a:r>
                <a:r>
                  <a:rPr lang="en-CA" i="0" dirty="0" err="1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i</a:t>
                </a:r>
                <a:r>
                  <a:rPr lang="en-CA" i="0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 with </a:t>
                </a:r>
                <a:endParaRPr lang="en-CA" i="0" dirty="0" smtClean="0">
                  <a:latin typeface="Perpetua" panose="02020502060401020303" pitchFamily="18" charset="0"/>
                  <a:cs typeface="Arabic Typesetting" panose="03020402040406030203" pitchFamily="66" charset="-78"/>
                </a:endParaRPr>
              </a:p>
              <a:p>
                <a:r>
                  <a:rPr lang="en-CA" i="0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all </a:t>
                </a:r>
                <a:r>
                  <a:rPr lang="en-CA" i="0" dirty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intermediate vertices in the </a:t>
                </a:r>
                <a:r>
                  <a:rPr lang="en-CA" i="0" dirty="0" smtClean="0">
                    <a:latin typeface="Perpetua" panose="02020502060401020303" pitchFamily="18" charset="0"/>
                    <a:cs typeface="Arabic Typesetting" panose="03020402040406030203" pitchFamily="66" charset="-78"/>
                  </a:rPr>
                  <a:t>set {1, 2,…k}</a:t>
                </a:r>
                <a:endParaRPr lang="en-CA" dirty="0">
                  <a:latin typeface="Perpetua" panose="02020502060401020303" pitchFamily="18" charset="0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9" y="4822911"/>
                <a:ext cx="7894662" cy="973600"/>
              </a:xfrm>
              <a:prstGeom prst="rect">
                <a:avLst/>
              </a:prstGeom>
              <a:blipFill rotWithShape="0">
                <a:blip r:embed="rId3"/>
                <a:stretch>
                  <a:fillRect l="-1158" r="-309" b="-1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52736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26107" y="990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83307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40307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07" y="175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69107" y="175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421232" y="12192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1783307" y="12192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259307" y="22098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097507" y="3124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2173832" y="22098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421232" y="21431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487907" y="19812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868907" y="13811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716632" y="13811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24432" y="1108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48432" y="1031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91032" y="23272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453232" y="24796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34032" y="3089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81632" y="1260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67432" y="1336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402307" y="19050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386432" y="2251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graphicFrame>
        <p:nvGraphicFramePr>
          <p:cNvPr id="3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47678"/>
              </p:ext>
            </p:extLst>
          </p:nvPr>
        </p:nvGraphicFramePr>
        <p:xfrm>
          <a:off x="3216275" y="187182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77850"/>
                <a:gridCol w="519113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200400" y="1177020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	D</a:t>
            </a:r>
            <a:r>
              <a:rPr lang="en-US" i="0" baseline="30000" dirty="0">
                <a:latin typeface="+mn-lt"/>
              </a:rPr>
              <a:t>(1)</a:t>
            </a:r>
            <a:r>
              <a:rPr lang="en-US" i="0" dirty="0">
                <a:latin typeface="+mn-lt"/>
              </a:rPr>
              <a:t>				</a:t>
            </a:r>
            <a:r>
              <a:rPr lang="en-US" i="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US" i="0" baseline="30000" dirty="0">
                <a:latin typeface="+mn-lt"/>
                <a:sym typeface="Symbol" panose="05050102010706020507" pitchFamily="18" charset="2"/>
              </a:rPr>
              <a:t>(1)</a:t>
            </a:r>
            <a:endParaRPr lang="en-US" i="0" dirty="0">
              <a:latin typeface="+mn-lt"/>
            </a:endParaRPr>
          </a:p>
        </p:txBody>
      </p:sp>
      <p:graphicFrame>
        <p:nvGraphicFramePr>
          <p:cNvPr id="3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20129"/>
              </p:ext>
            </p:extLst>
          </p:nvPr>
        </p:nvGraphicFramePr>
        <p:xfrm>
          <a:off x="224904" y="416054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780087" y="3446003"/>
            <a:ext cx="440826" cy="4520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5419530" y="3449042"/>
            <a:ext cx="449652" cy="4809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1812"/>
              </p:ext>
            </p:extLst>
          </p:nvPr>
        </p:nvGraphicFramePr>
        <p:xfrm>
          <a:off x="6248400" y="187454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5229907"/>
            <a:ext cx="4543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29034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87475" y="106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4675" y="2971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675" y="2971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2075" y="1828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30475" y="1828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482600" y="12954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1844675" y="12954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320675" y="22860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158875" y="3200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2235200" y="22860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482600" y="22193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49275" y="20574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930275" y="14573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778000" y="14573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85800" y="1184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209800" y="1108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52400" y="24034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514600" y="25558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95400" y="3165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143000" y="1336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828800" y="1412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463675" y="19812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447800" y="2327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200400" y="1248755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	</a:t>
            </a:r>
            <a:r>
              <a:rPr lang="en-US" i="0" dirty="0" smtClean="0">
                <a:latin typeface="+mn-lt"/>
              </a:rPr>
              <a:t>D</a:t>
            </a:r>
            <a:r>
              <a:rPr lang="en-US" i="0" baseline="30000" dirty="0" smtClean="0">
                <a:latin typeface="+mn-lt"/>
              </a:rPr>
              <a:t>(2)</a:t>
            </a:r>
            <a:r>
              <a:rPr lang="en-US" i="0" dirty="0">
                <a:latin typeface="+mn-lt"/>
              </a:rPr>
              <a:t>				</a:t>
            </a:r>
            <a:r>
              <a:rPr lang="en-US" i="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US" i="0" baseline="30000" dirty="0" smtClean="0">
                <a:latin typeface="+mn-lt"/>
                <a:sym typeface="Symbol" panose="05050102010706020507" pitchFamily="18" charset="2"/>
              </a:rPr>
              <a:t>(2)</a:t>
            </a:r>
            <a:endParaRPr lang="en-US" i="0" dirty="0">
              <a:latin typeface="+mn-lt"/>
            </a:endParaRPr>
          </a:p>
        </p:txBody>
      </p:sp>
      <p:graphicFrame>
        <p:nvGraphicFramePr>
          <p:cNvPr id="3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32828"/>
              </p:ext>
            </p:extLst>
          </p:nvPr>
        </p:nvGraphicFramePr>
        <p:xfrm>
          <a:off x="3200400" y="2040311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64403"/>
              </p:ext>
            </p:extLst>
          </p:nvPr>
        </p:nvGraphicFramePr>
        <p:xfrm>
          <a:off x="172872" y="4081534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4847513" y="3095842"/>
            <a:ext cx="440826" cy="4520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5445948" y="3107506"/>
            <a:ext cx="449653" cy="4809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846887" y="2090484"/>
            <a:ext cx="440826" cy="41093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00085"/>
              </p:ext>
            </p:extLst>
          </p:nvPr>
        </p:nvGraphicFramePr>
        <p:xfrm>
          <a:off x="6248400" y="2022475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61" y="5362575"/>
            <a:ext cx="4543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33495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71600" y="990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85800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200" y="175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14600" y="175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466725" y="12192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1828800" y="12192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304800" y="22098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143000" y="3124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2219325" y="22098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466725" y="21431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533400" y="19812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914400" y="13811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762125" y="13811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69925" y="1108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93925" y="1031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36525" y="23272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498725" y="24796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79525" y="3089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127125" y="1260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812925" y="1336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447800" y="19050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431925" y="2251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200400" y="1131280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	</a:t>
            </a:r>
            <a:r>
              <a:rPr lang="en-US" i="0" dirty="0" smtClean="0">
                <a:latin typeface="+mn-lt"/>
              </a:rPr>
              <a:t>D</a:t>
            </a:r>
            <a:r>
              <a:rPr lang="en-US" i="0" baseline="30000" dirty="0" smtClean="0">
                <a:latin typeface="+mn-lt"/>
              </a:rPr>
              <a:t>(3)</a:t>
            </a:r>
            <a:r>
              <a:rPr lang="en-US" i="0" dirty="0">
                <a:latin typeface="+mn-lt"/>
              </a:rPr>
              <a:t>				</a:t>
            </a:r>
            <a:r>
              <a:rPr lang="en-US" i="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US" i="0" baseline="30000" dirty="0" smtClean="0">
                <a:latin typeface="+mn-lt"/>
                <a:sym typeface="Symbol" panose="05050102010706020507" pitchFamily="18" charset="2"/>
              </a:rPr>
              <a:t>(3)</a:t>
            </a:r>
            <a:endParaRPr lang="en-US" i="0" dirty="0">
              <a:latin typeface="+mn-lt"/>
            </a:endParaRPr>
          </a:p>
        </p:txBody>
      </p:sp>
      <p:graphicFrame>
        <p:nvGraphicFramePr>
          <p:cNvPr id="3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163"/>
              </p:ext>
            </p:extLst>
          </p:nvPr>
        </p:nvGraphicFramePr>
        <p:xfrm>
          <a:off x="3287713" y="184663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25616"/>
              </p:ext>
            </p:extLst>
          </p:nvPr>
        </p:nvGraphicFramePr>
        <p:xfrm>
          <a:off x="390525" y="414803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Oval 37"/>
          <p:cNvSpPr/>
          <p:nvPr/>
        </p:nvSpPr>
        <p:spPr>
          <a:xfrm>
            <a:off x="3853465" y="3464743"/>
            <a:ext cx="400751" cy="4520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3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16296"/>
              </p:ext>
            </p:extLst>
          </p:nvPr>
        </p:nvGraphicFramePr>
        <p:xfrm>
          <a:off x="6248400" y="1828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95" y="5269520"/>
            <a:ext cx="4543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1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47800" y="106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905000" y="2971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971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2400" y="1828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90800" y="1828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542925" y="12954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1905000" y="12954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381000" y="22860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219200" y="3200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2295525" y="22860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542925" y="22193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609600" y="20574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990600" y="14573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838325" y="14573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46125" y="1184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270125" y="1108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12725" y="24034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574925" y="25558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355725" y="3165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03325" y="1336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889125" y="1412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524000" y="19812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508125" y="2327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200400" y="1131280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	</a:t>
            </a:r>
            <a:r>
              <a:rPr lang="en-US" i="0" dirty="0" smtClean="0">
                <a:latin typeface="+mn-lt"/>
              </a:rPr>
              <a:t>D</a:t>
            </a:r>
            <a:r>
              <a:rPr lang="en-US" i="0" baseline="30000" dirty="0" smtClean="0">
                <a:latin typeface="+mn-lt"/>
              </a:rPr>
              <a:t>(4)</a:t>
            </a:r>
            <a:r>
              <a:rPr lang="en-US" i="0" dirty="0">
                <a:latin typeface="+mn-lt"/>
              </a:rPr>
              <a:t>				</a:t>
            </a:r>
            <a:r>
              <a:rPr lang="en-US" i="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US" i="0" baseline="30000" dirty="0" smtClean="0">
                <a:latin typeface="+mn-lt"/>
                <a:sym typeface="Symbol" panose="05050102010706020507" pitchFamily="18" charset="2"/>
              </a:rPr>
              <a:t>(4)</a:t>
            </a:r>
            <a:endParaRPr lang="en-US" i="0" dirty="0">
              <a:latin typeface="+mn-lt"/>
            </a:endParaRPr>
          </a:p>
        </p:txBody>
      </p:sp>
      <p:graphicFrame>
        <p:nvGraphicFramePr>
          <p:cNvPr id="3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9543"/>
              </p:ext>
            </p:extLst>
          </p:nvPr>
        </p:nvGraphicFramePr>
        <p:xfrm>
          <a:off x="3200400" y="1805361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487362"/>
                <a:gridCol w="609600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10982"/>
              </p:ext>
            </p:extLst>
          </p:nvPr>
        </p:nvGraphicFramePr>
        <p:xfrm>
          <a:off x="236585" y="4227641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4292692" y="2365656"/>
            <a:ext cx="484909" cy="4972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3165915" y="2342189"/>
            <a:ext cx="449652" cy="4809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4264776" y="1814038"/>
            <a:ext cx="484909" cy="4972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159616" y="2837209"/>
            <a:ext cx="494617" cy="4809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3165915" y="3888135"/>
            <a:ext cx="449652" cy="4809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4312448" y="3875724"/>
            <a:ext cx="494617" cy="4809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96842"/>
              </p:ext>
            </p:extLst>
          </p:nvPr>
        </p:nvGraphicFramePr>
        <p:xfrm>
          <a:off x="6172200" y="1828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14" y="5293596"/>
            <a:ext cx="4543425" cy="88582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334000" y="2362200"/>
            <a:ext cx="484909" cy="4972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7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2168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- Example</a:t>
            </a:r>
            <a:endParaRPr lang="en-CA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17009" y="990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74209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1209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5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609" y="175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60009" y="175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latin typeface="+mn-lt"/>
              </a:rPr>
              <a:t>3</a:t>
            </a:r>
          </a:p>
        </p:txBody>
      </p:sp>
      <p:cxnSp>
        <p:nvCxnSpPr>
          <p:cNvPr id="10" name="AutoShape 8"/>
          <p:cNvCxnSpPr>
            <a:cxnSpLocks noChangeShapeType="1"/>
            <a:stCxn id="8" idx="7"/>
            <a:endCxn id="5" idx="2"/>
          </p:cNvCxnSpPr>
          <p:nvPr/>
        </p:nvCxnSpPr>
        <p:spPr bwMode="auto">
          <a:xfrm flipV="1">
            <a:off x="412134" y="12192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9" idx="1"/>
            <a:endCxn id="5" idx="6"/>
          </p:cNvCxnSpPr>
          <p:nvPr/>
        </p:nvCxnSpPr>
        <p:spPr bwMode="auto">
          <a:xfrm flipH="1" flipV="1">
            <a:off x="1774209" y="12192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8" idx="4"/>
            <a:endCxn id="7" idx="1"/>
          </p:cNvCxnSpPr>
          <p:nvPr/>
        </p:nvCxnSpPr>
        <p:spPr bwMode="auto">
          <a:xfrm>
            <a:off x="250209" y="22098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088409" y="3124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6" idx="7"/>
            <a:endCxn id="9" idx="4"/>
          </p:cNvCxnSpPr>
          <p:nvPr/>
        </p:nvCxnSpPr>
        <p:spPr bwMode="auto">
          <a:xfrm flipV="1">
            <a:off x="2164734" y="22098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6" idx="1"/>
            <a:endCxn id="8" idx="5"/>
          </p:cNvCxnSpPr>
          <p:nvPr/>
        </p:nvCxnSpPr>
        <p:spPr bwMode="auto">
          <a:xfrm flipH="1" flipV="1">
            <a:off x="412134" y="21431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478809" y="19812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859809" y="13811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707534" y="13811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5334" y="1108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3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39334" y="10318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1934" y="23272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-4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444134" y="24796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-5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24934" y="30892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72534" y="12604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7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58334" y="13366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393209" y="1905000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377334" y="2251075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200400" y="1131280"/>
            <a:ext cx="523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>
                <a:latin typeface="+mn-lt"/>
              </a:rPr>
              <a:t>	</a:t>
            </a:r>
            <a:r>
              <a:rPr lang="en-US" i="0" dirty="0" smtClean="0">
                <a:latin typeface="+mn-lt"/>
              </a:rPr>
              <a:t>D</a:t>
            </a:r>
            <a:r>
              <a:rPr lang="en-US" i="0" baseline="30000" dirty="0" smtClean="0">
                <a:latin typeface="+mn-lt"/>
              </a:rPr>
              <a:t>(5)</a:t>
            </a:r>
            <a:r>
              <a:rPr lang="en-US" i="0" dirty="0">
                <a:latin typeface="+mn-lt"/>
              </a:rPr>
              <a:t>				</a:t>
            </a:r>
            <a:r>
              <a:rPr lang="en-US" i="0" dirty="0">
                <a:latin typeface="+mn-lt"/>
                <a:sym typeface="Symbol" panose="05050102010706020507" pitchFamily="18" charset="2"/>
              </a:rPr>
              <a:t></a:t>
            </a:r>
            <a:r>
              <a:rPr lang="en-US" i="0" baseline="30000" dirty="0" smtClean="0">
                <a:latin typeface="+mn-lt"/>
                <a:sym typeface="Symbol" panose="05050102010706020507" pitchFamily="18" charset="2"/>
              </a:rPr>
              <a:t>(5)</a:t>
            </a:r>
            <a:endParaRPr lang="en-US" i="0" dirty="0">
              <a:latin typeface="+mn-lt"/>
            </a:endParaRPr>
          </a:p>
        </p:txBody>
      </p:sp>
      <p:graphicFrame>
        <p:nvGraphicFramePr>
          <p:cNvPr id="3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77641"/>
              </p:ext>
            </p:extLst>
          </p:nvPr>
        </p:nvGraphicFramePr>
        <p:xfrm>
          <a:off x="3200400" y="184663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58181"/>
              </p:ext>
            </p:extLst>
          </p:nvPr>
        </p:nvGraphicFramePr>
        <p:xfrm>
          <a:off x="207918" y="416054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Oval 37"/>
          <p:cNvSpPr/>
          <p:nvPr/>
        </p:nvSpPr>
        <p:spPr>
          <a:xfrm>
            <a:off x="4846887" y="1875270"/>
            <a:ext cx="440826" cy="4972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733800" y="1905000"/>
            <a:ext cx="440826" cy="47318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4267200" y="1828800"/>
            <a:ext cx="440826" cy="4972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9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49046"/>
              </p:ext>
            </p:extLst>
          </p:nvPr>
        </p:nvGraphicFramePr>
        <p:xfrm>
          <a:off x="6172200" y="1828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5310418"/>
            <a:ext cx="4543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5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0" y="990600"/>
            <a:ext cx="86298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CA" dirty="0"/>
              <a:t>Example </a:t>
            </a:r>
            <a:r>
              <a:rPr lang="en-CA" dirty="0" smtClean="0"/>
              <a:t>2 (cont.)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8237875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600" y="6248400"/>
            <a:ext cx="74676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CA" sz="1800" i="0" dirty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Find path from 2 to 5?</a:t>
            </a:r>
          </a:p>
        </p:txBody>
      </p:sp>
    </p:spTree>
    <p:extLst>
      <p:ext uri="{BB962C8B-B14F-4D97-AF65-F5344CB8AC3E}">
        <p14:creationId xmlns:p14="http://schemas.microsoft.com/office/powerpoint/2010/main" val="31521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579300"/>
          </a:xfrm>
        </p:spPr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32648" cy="5029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i="1" dirty="0"/>
              <a:t>optimal </a:t>
            </a:r>
            <a:r>
              <a:rPr lang="en-US" i="1" dirty="0">
                <a:solidFill>
                  <a:srgbClr val="0000FF"/>
                </a:solidFill>
              </a:rPr>
              <a:t>substructure</a:t>
            </a:r>
            <a:r>
              <a:rPr lang="en-US" dirty="0"/>
              <a:t>: the shortest path consists of shortest subpaths: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Proof:</a:t>
            </a:r>
            <a:r>
              <a:rPr lang="en-US" dirty="0"/>
              <a:t> suppose some subpath is not a shortest path</a:t>
            </a:r>
          </a:p>
          <a:p>
            <a:pPr lvl="2"/>
            <a:r>
              <a:rPr lang="en-US" dirty="0"/>
              <a:t>There must then exist a shorter subpath </a:t>
            </a:r>
          </a:p>
          <a:p>
            <a:pPr lvl="2"/>
            <a:r>
              <a:rPr lang="en-US" dirty="0"/>
              <a:t>Could substitute the shorter subpath for a shorter path</a:t>
            </a:r>
          </a:p>
          <a:p>
            <a:pPr lvl="2"/>
            <a:r>
              <a:rPr lang="en-US" dirty="0"/>
              <a:t>But then overall path is not shortest path.  </a:t>
            </a:r>
            <a:r>
              <a:rPr lang="en-US" b="1" dirty="0">
                <a:solidFill>
                  <a:srgbClr val="FF0000"/>
                </a:solidFill>
              </a:rPr>
              <a:t>Contradiction</a:t>
            </a:r>
          </a:p>
        </p:txBody>
      </p:sp>
      <p:sp>
        <p:nvSpPr>
          <p:cNvPr id="1404932" name="Oval 4"/>
          <p:cNvSpPr>
            <a:spLocks noChangeArrowheads="1"/>
          </p:cNvSpPr>
          <p:nvPr/>
        </p:nvSpPr>
        <p:spPr bwMode="auto">
          <a:xfrm>
            <a:off x="762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4933" name="Oval 5"/>
          <p:cNvSpPr>
            <a:spLocks noChangeArrowheads="1"/>
          </p:cNvSpPr>
          <p:nvPr/>
        </p:nvSpPr>
        <p:spPr bwMode="auto">
          <a:xfrm>
            <a:off x="1828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4934" name="Oval 6"/>
          <p:cNvSpPr>
            <a:spLocks noChangeArrowheads="1"/>
          </p:cNvSpPr>
          <p:nvPr/>
        </p:nvSpPr>
        <p:spPr bwMode="auto">
          <a:xfrm>
            <a:off x="28956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4935" name="Oval 7"/>
          <p:cNvSpPr>
            <a:spLocks noChangeArrowheads="1"/>
          </p:cNvSpPr>
          <p:nvPr/>
        </p:nvSpPr>
        <p:spPr bwMode="auto">
          <a:xfrm>
            <a:off x="39624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4936" name="Oval 8"/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4937" name="Oval 9"/>
          <p:cNvSpPr>
            <a:spLocks noChangeArrowheads="1"/>
          </p:cNvSpPr>
          <p:nvPr/>
        </p:nvSpPr>
        <p:spPr bwMode="auto">
          <a:xfrm>
            <a:off x="6096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4938" name="Oval 10"/>
          <p:cNvSpPr>
            <a:spLocks noChangeArrowheads="1"/>
          </p:cNvSpPr>
          <p:nvPr/>
        </p:nvSpPr>
        <p:spPr bwMode="auto">
          <a:xfrm>
            <a:off x="7162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cxnSp>
        <p:nvCxnSpPr>
          <p:cNvPr id="1404939" name="AutoShape 11"/>
          <p:cNvCxnSpPr>
            <a:cxnSpLocks noChangeShapeType="1"/>
            <a:stCxn id="1404932" idx="6"/>
            <a:endCxn id="1404933" idx="2"/>
          </p:cNvCxnSpPr>
          <p:nvPr/>
        </p:nvCxnSpPr>
        <p:spPr bwMode="auto">
          <a:xfrm>
            <a:off x="1233488" y="2438400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0" name="AutoShape 12"/>
          <p:cNvCxnSpPr>
            <a:cxnSpLocks noChangeShapeType="1"/>
            <a:stCxn id="1404933" idx="6"/>
            <a:endCxn id="1404934" idx="2"/>
          </p:cNvCxnSpPr>
          <p:nvPr/>
        </p:nvCxnSpPr>
        <p:spPr bwMode="auto">
          <a:xfrm>
            <a:off x="2300288" y="2438400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1" name="AutoShape 13"/>
          <p:cNvCxnSpPr>
            <a:cxnSpLocks noChangeShapeType="1"/>
            <a:stCxn id="1404934" idx="6"/>
            <a:endCxn id="1404935" idx="2"/>
          </p:cNvCxnSpPr>
          <p:nvPr/>
        </p:nvCxnSpPr>
        <p:spPr bwMode="auto">
          <a:xfrm>
            <a:off x="3367088" y="2438400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2" name="AutoShape 14"/>
          <p:cNvCxnSpPr>
            <a:cxnSpLocks noChangeShapeType="1"/>
            <a:stCxn id="1404935" idx="6"/>
            <a:endCxn id="1404936" idx="2"/>
          </p:cNvCxnSpPr>
          <p:nvPr/>
        </p:nvCxnSpPr>
        <p:spPr bwMode="auto">
          <a:xfrm>
            <a:off x="4433888" y="2438400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3" name="AutoShape 15"/>
          <p:cNvCxnSpPr>
            <a:cxnSpLocks noChangeShapeType="1"/>
            <a:stCxn id="1404936" idx="6"/>
            <a:endCxn id="1404937" idx="2"/>
          </p:cNvCxnSpPr>
          <p:nvPr/>
        </p:nvCxnSpPr>
        <p:spPr bwMode="auto">
          <a:xfrm>
            <a:off x="5500688" y="2438400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4" name="AutoShape 16"/>
          <p:cNvCxnSpPr>
            <a:cxnSpLocks noChangeShapeType="1"/>
            <a:stCxn id="1404937" idx="6"/>
            <a:endCxn id="1404938" idx="2"/>
          </p:cNvCxnSpPr>
          <p:nvPr/>
        </p:nvCxnSpPr>
        <p:spPr bwMode="auto">
          <a:xfrm>
            <a:off x="6567488" y="2438400"/>
            <a:ext cx="581025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4945" name="AutoShape 17"/>
          <p:cNvCxnSpPr>
            <a:cxnSpLocks noChangeShapeType="1"/>
            <a:stCxn id="1404933" idx="5"/>
            <a:endCxn id="1404937" idx="3"/>
          </p:cNvCxnSpPr>
          <p:nvPr/>
        </p:nvCxnSpPr>
        <p:spPr bwMode="auto">
          <a:xfrm rot="16200000" flipH="1">
            <a:off x="4190206" y="643732"/>
            <a:ext cx="1587" cy="3943350"/>
          </a:xfrm>
          <a:prstGeom prst="curvedConnector3">
            <a:avLst>
              <a:gd name="adj1" fmla="val 1770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86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3400"/>
          </a:xfrm>
        </p:spPr>
        <p:txBody>
          <a:bodyPr/>
          <a:lstStyle/>
          <a:p>
            <a:r>
              <a:rPr lang="en-CA" dirty="0" smtClean="0">
                <a:ea typeface="ＭＳ Ｐゴシック" panose="020B0600070205080204" pitchFamily="34" charset="-128"/>
              </a:rPr>
              <a:t>Reference2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232775" cy="5029200"/>
          </a:xfrm>
        </p:spPr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Algorithm Design: Foundations, Analysis, and Internet Examples</a:t>
            </a:r>
            <a:r>
              <a:rPr lang="en-CA" dirty="0" smtClean="0"/>
              <a:t>. Michael T. Goodrich and Roberto </a:t>
            </a:r>
            <a:r>
              <a:rPr lang="en-CA" dirty="0" err="1" smtClean="0"/>
              <a:t>Tamassia</a:t>
            </a:r>
            <a:r>
              <a:rPr lang="en-CA" dirty="0" smtClean="0"/>
              <a:t>. John Wiley &amp; Sons.</a:t>
            </a:r>
          </a:p>
          <a:p>
            <a:r>
              <a:rPr lang="en-CA" dirty="0" smtClean="0">
                <a:solidFill>
                  <a:srgbClr val="C00000"/>
                </a:solidFill>
              </a:rPr>
              <a:t>Introduction to Algorithms. </a:t>
            </a:r>
            <a:r>
              <a:rPr lang="en-CA" dirty="0" smtClean="0"/>
              <a:t>Thomas H. </a:t>
            </a:r>
            <a:r>
              <a:rPr lang="en-CA" dirty="0" err="1" smtClean="0"/>
              <a:t>Cormen</a:t>
            </a:r>
            <a:r>
              <a:rPr lang="en-CA" dirty="0" smtClean="0"/>
              <a:t>, Charles E. </a:t>
            </a:r>
            <a:r>
              <a:rPr lang="en-CA" dirty="0" err="1" smtClean="0"/>
              <a:t>Leiserson</a:t>
            </a:r>
            <a:r>
              <a:rPr lang="en-CA" dirty="0" smtClean="0"/>
              <a:t>, Ronald L. </a:t>
            </a:r>
            <a:r>
              <a:rPr lang="en-CA" dirty="0" err="1" smtClean="0"/>
              <a:t>Rivest</a:t>
            </a:r>
            <a:r>
              <a:rPr lang="en-CA" dirty="0" smtClean="0"/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50443"/>
          </a:xfrm>
        </p:spPr>
        <p:txBody>
          <a:bodyPr/>
          <a:lstStyle/>
          <a:p>
            <a:r>
              <a:rPr lang="en-US"/>
              <a:t>Shortest Path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5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2648" y="1050803"/>
                <a:ext cx="8531352" cy="4997572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sym typeface="Symbol" panose="05050102010706020507" pitchFamily="18" charset="2"/>
                      </a:rPr>
                      <m:t>(</m:t>
                    </m:r>
                    <m:r>
                      <a:rPr lang="en-US" i="1" dirty="0" err="1">
                        <a:latin typeface="Cambria Math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i="1" dirty="0" err="1">
                        <a:latin typeface="Cambria Math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i="1" dirty="0" err="1">
                        <a:latin typeface="Cambria Math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i="1" dirty="0">
                        <a:latin typeface="Cambria Math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to be the weight of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Shortest paths satisfy the </a:t>
                </a:r>
                <a:r>
                  <a:rPr lang="en-US" i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triangle inequality</a:t>
                </a:r>
                <a:r>
                  <a:rPr lang="en-US" dirty="0">
                    <a:sym typeface="Symbol" panose="05050102010706020507" pitchFamily="18" charset="2"/>
                  </a:rPr>
                  <a:t>: 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marL="366713" lvl="1" indent="0">
                  <a:buNone/>
                </a:pPr>
                <a:r>
                  <a:rPr lang="en-US" sz="2800" dirty="0">
                    <a:sym typeface="Symbol" panose="05050102010706020507" pitchFamily="18" charset="2"/>
                  </a:rPr>
                  <a:t>	</a:t>
                </a:r>
                <a:r>
                  <a:rPr lang="en-US" sz="2800" dirty="0" smtClean="0">
                    <a:sym typeface="Symbol" panose="05050102010706020507" pitchFamily="18" charset="2"/>
                  </a:rPr>
                  <a:t>	</a:t>
                </a:r>
                <a:r>
                  <a:rPr lang="en-US" sz="2800" dirty="0">
                    <a:sym typeface="Symbol" panose="05050102010706020507" pitchFamily="18" charset="2"/>
                  </a:rPr>
                  <a:t>(</a:t>
                </a:r>
                <a:r>
                  <a:rPr lang="en-US" sz="2800" dirty="0" err="1">
                    <a:sym typeface="Symbol" panose="05050102010706020507" pitchFamily="18" charset="2"/>
                  </a:rPr>
                  <a:t>u,v</a:t>
                </a:r>
                <a:r>
                  <a:rPr lang="en-US" sz="2800" dirty="0">
                    <a:sym typeface="Symbol" panose="05050102010706020507" pitchFamily="18" charset="2"/>
                  </a:rPr>
                  <a:t>)  (</a:t>
                </a:r>
                <a:r>
                  <a:rPr lang="en-US" sz="2800" dirty="0" err="1">
                    <a:sym typeface="Symbol" panose="05050102010706020507" pitchFamily="18" charset="2"/>
                  </a:rPr>
                  <a:t>u,x</a:t>
                </a:r>
                <a:r>
                  <a:rPr lang="en-US" sz="2800" dirty="0">
                    <a:sym typeface="Symbol" panose="05050102010706020507" pitchFamily="18" charset="2"/>
                  </a:rPr>
                  <a:t>) + (</a:t>
                </a:r>
                <a:r>
                  <a:rPr lang="en-US" sz="2800" dirty="0" err="1">
                    <a:sym typeface="Symbol" panose="05050102010706020507" pitchFamily="18" charset="2"/>
                  </a:rPr>
                  <a:t>x,v</a:t>
                </a:r>
                <a:r>
                  <a:rPr lang="en-US" sz="2800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“Proof”:</a:t>
                </a:r>
              </a:p>
            </p:txBody>
          </p:sp>
        </mc:Choice>
        <mc:Fallback xmlns="">
          <p:sp>
            <p:nvSpPr>
              <p:cNvPr id="1405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648" y="1050803"/>
                <a:ext cx="8531352" cy="4997572"/>
              </a:xfrm>
              <a:blipFill rotWithShape="0">
                <a:blip r:embed="rId2"/>
                <a:stretch>
                  <a:fillRect l="-143" t="-9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5956" name="Oval 4"/>
          <p:cNvSpPr>
            <a:spLocks noChangeArrowheads="1"/>
          </p:cNvSpPr>
          <p:nvPr/>
        </p:nvSpPr>
        <p:spPr bwMode="auto">
          <a:xfrm>
            <a:off x="4038600" y="3152031"/>
            <a:ext cx="539750" cy="6491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Garamond" charset="0"/>
                <a:ea typeface="Garamond" charset="0"/>
                <a:cs typeface="Garamond" charset="0"/>
              </a:rPr>
              <a:t>x</a:t>
            </a:r>
          </a:p>
        </p:txBody>
      </p:sp>
      <p:sp>
        <p:nvSpPr>
          <p:cNvPr id="1405957" name="Oval 5"/>
          <p:cNvSpPr>
            <a:spLocks noChangeArrowheads="1"/>
          </p:cNvSpPr>
          <p:nvPr/>
        </p:nvSpPr>
        <p:spPr bwMode="auto">
          <a:xfrm>
            <a:off x="1600200" y="4442669"/>
            <a:ext cx="549275" cy="6491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Garamond" charset="0"/>
                <a:ea typeface="Garamond" charset="0"/>
                <a:cs typeface="Garamond" charset="0"/>
              </a:rPr>
              <a:t>u</a:t>
            </a:r>
          </a:p>
        </p:txBody>
      </p:sp>
      <p:sp>
        <p:nvSpPr>
          <p:cNvPr id="1405958" name="Oval 6"/>
          <p:cNvSpPr>
            <a:spLocks noChangeArrowheads="1"/>
          </p:cNvSpPr>
          <p:nvPr/>
        </p:nvSpPr>
        <p:spPr bwMode="auto">
          <a:xfrm>
            <a:off x="6629400" y="4447431"/>
            <a:ext cx="539750" cy="6491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Garamond" charset="0"/>
                <a:ea typeface="Garamond" charset="0"/>
                <a:cs typeface="Garamond" charset="0"/>
              </a:rPr>
              <a:t>v</a:t>
            </a:r>
          </a:p>
        </p:txBody>
      </p:sp>
      <p:cxnSp>
        <p:nvCxnSpPr>
          <p:cNvPr id="1405959" name="AutoShape 7"/>
          <p:cNvCxnSpPr>
            <a:cxnSpLocks noChangeShapeType="1"/>
            <a:stCxn id="1405957" idx="7"/>
            <a:endCxn id="1405956" idx="3"/>
          </p:cNvCxnSpPr>
          <p:nvPr/>
        </p:nvCxnSpPr>
        <p:spPr bwMode="auto">
          <a:xfrm rot="5400000" flipH="1" flipV="1">
            <a:off x="2677544" y="3097640"/>
            <a:ext cx="831592" cy="2048609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5960" name="AutoShape 8"/>
          <p:cNvCxnSpPr>
            <a:cxnSpLocks noChangeShapeType="1"/>
            <a:stCxn id="1405956" idx="5"/>
            <a:endCxn id="1405958" idx="1"/>
          </p:cNvCxnSpPr>
          <p:nvPr/>
        </p:nvCxnSpPr>
        <p:spPr bwMode="auto">
          <a:xfrm rot="16200000" flipH="1">
            <a:off x="5185698" y="3019755"/>
            <a:ext cx="836354" cy="22091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5961" name="AutoShape 9"/>
          <p:cNvCxnSpPr>
            <a:cxnSpLocks noChangeShapeType="1"/>
            <a:stCxn id="1405957" idx="5"/>
            <a:endCxn id="1405958" idx="3"/>
          </p:cNvCxnSpPr>
          <p:nvPr/>
        </p:nvCxnSpPr>
        <p:spPr bwMode="auto">
          <a:xfrm rot="16200000" flipH="1">
            <a:off x="4386359" y="2679462"/>
            <a:ext cx="4762" cy="4639409"/>
          </a:xfrm>
          <a:prstGeom prst="curvedConnector3">
            <a:avLst>
              <a:gd name="adj1" fmla="val 689695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1778185" y="5320010"/>
            <a:ext cx="522091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This path is no longer than any other path</a:t>
            </a:r>
          </a:p>
        </p:txBody>
      </p:sp>
    </p:spTree>
    <p:extLst>
      <p:ext uri="{BB962C8B-B14F-4D97-AF65-F5344CB8AC3E}">
        <p14:creationId xmlns:p14="http://schemas.microsoft.com/office/powerpoint/2010/main" val="12224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95300"/>
          </a:xfrm>
        </p:spPr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066800"/>
            <a:ext cx="8153400" cy="5029200"/>
          </a:xfrm>
        </p:spPr>
        <p:txBody>
          <a:bodyPr/>
          <a:lstStyle/>
          <a:p>
            <a:r>
              <a:rPr lang="en-US" dirty="0"/>
              <a:t>In graphs with negative weight cycles, some shortest paths will not </a:t>
            </a:r>
            <a:r>
              <a:rPr lang="en-US" dirty="0" smtClean="0"/>
              <a:t>exist.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406980" name="Oval 4"/>
          <p:cNvSpPr>
            <a:spLocks noChangeArrowheads="1"/>
          </p:cNvSpPr>
          <p:nvPr/>
        </p:nvSpPr>
        <p:spPr bwMode="auto"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6981" name="Oval 5"/>
          <p:cNvSpPr>
            <a:spLocks noChangeArrowheads="1"/>
          </p:cNvSpPr>
          <p:nvPr/>
        </p:nvSpPr>
        <p:spPr bwMode="auto"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6982" name="Oval 6"/>
          <p:cNvSpPr>
            <a:spLocks noChangeArrowheads="1"/>
          </p:cNvSpPr>
          <p:nvPr/>
        </p:nvSpPr>
        <p:spPr bwMode="auto"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6983" name="Oval 7"/>
          <p:cNvSpPr>
            <a:spLocks noChangeArrowheads="1"/>
          </p:cNvSpPr>
          <p:nvPr/>
        </p:nvSpPr>
        <p:spPr bwMode="auto"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cxnSp>
        <p:nvCxnSpPr>
          <p:cNvPr id="1406986" name="AutoShape 10"/>
          <p:cNvCxnSpPr>
            <a:cxnSpLocks noChangeShapeType="1"/>
            <a:stCxn id="1406982" idx="6"/>
            <a:endCxn id="1406985" idx="4"/>
          </p:cNvCxnSpPr>
          <p:nvPr/>
        </p:nvCxnSpPr>
        <p:spPr bwMode="auto">
          <a:xfrm flipV="1">
            <a:off x="4586288" y="4205288"/>
            <a:ext cx="938212" cy="1014412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87" name="AutoShape 11"/>
          <p:cNvCxnSpPr>
            <a:cxnSpLocks noChangeShapeType="1"/>
            <a:stCxn id="1406980" idx="6"/>
            <a:endCxn id="1406981" idx="2"/>
          </p:cNvCxnSpPr>
          <p:nvPr/>
        </p:nvCxnSpPr>
        <p:spPr bwMode="auto">
          <a:xfrm>
            <a:off x="21478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88" name="AutoShape 12"/>
          <p:cNvCxnSpPr>
            <a:cxnSpLocks noChangeShapeType="1"/>
            <a:stCxn id="1406981" idx="6"/>
            <a:endCxn id="1406982" idx="2"/>
          </p:cNvCxnSpPr>
          <p:nvPr/>
        </p:nvCxnSpPr>
        <p:spPr bwMode="auto">
          <a:xfrm>
            <a:off x="33670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89" name="AutoShape 13"/>
          <p:cNvCxnSpPr>
            <a:cxnSpLocks noChangeShapeType="1"/>
            <a:stCxn id="1406982" idx="6"/>
            <a:endCxn id="1406983" idx="2"/>
          </p:cNvCxnSpPr>
          <p:nvPr/>
        </p:nvCxnSpPr>
        <p:spPr bwMode="auto">
          <a:xfrm>
            <a:off x="45862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90" name="AutoShape 14"/>
          <p:cNvCxnSpPr>
            <a:cxnSpLocks noChangeShapeType="1"/>
            <a:stCxn id="1406983" idx="6"/>
            <a:endCxn id="1406984" idx="2"/>
          </p:cNvCxnSpPr>
          <p:nvPr/>
        </p:nvCxnSpPr>
        <p:spPr bwMode="auto">
          <a:xfrm>
            <a:off x="5805488" y="5219700"/>
            <a:ext cx="657225" cy="0"/>
          </a:xfrm>
          <a:prstGeom prst="straightConnector1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6991" name="Oval 15"/>
          <p:cNvSpPr>
            <a:spLocks noChangeArrowheads="1"/>
          </p:cNvSpPr>
          <p:nvPr/>
        </p:nvSpPr>
        <p:spPr bwMode="auto"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b="1" i="0">
              <a:latin typeface="Times New Roman" panose="02020603050405020304" pitchFamily="18" charset="0"/>
            </a:endParaRPr>
          </a:p>
        </p:txBody>
      </p:sp>
      <p:cxnSp>
        <p:nvCxnSpPr>
          <p:cNvPr id="1406992" name="AutoShape 16"/>
          <p:cNvCxnSpPr>
            <a:cxnSpLocks noChangeShapeType="1"/>
            <a:stCxn id="1406991" idx="4"/>
            <a:endCxn id="1406982" idx="2"/>
          </p:cNvCxnSpPr>
          <p:nvPr/>
        </p:nvCxnSpPr>
        <p:spPr bwMode="auto">
          <a:xfrm rot="16200000" flipH="1">
            <a:off x="3052763" y="4248150"/>
            <a:ext cx="1004887" cy="938213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6993" name="AutoShape 17"/>
          <p:cNvCxnSpPr>
            <a:cxnSpLocks noChangeShapeType="1"/>
            <a:stCxn id="1406991" idx="0"/>
            <a:endCxn id="1406985" idx="0"/>
          </p:cNvCxnSpPr>
          <p:nvPr/>
        </p:nvCxnSpPr>
        <p:spPr bwMode="auto">
          <a:xfrm rot="5400000" flipV="1">
            <a:off x="4300537" y="2419351"/>
            <a:ext cx="9525" cy="2438400"/>
          </a:xfrm>
          <a:prstGeom prst="curvedConnector3">
            <a:avLst>
              <a:gd name="adj1" fmla="val -10166671"/>
            </a:avLst>
          </a:prstGeom>
          <a:noFill/>
          <a:ln w="28575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6994" name="Text Box 18"/>
          <p:cNvSpPr txBox="1">
            <a:spLocks noChangeArrowheads="1"/>
          </p:cNvSpPr>
          <p:nvPr/>
        </p:nvSpPr>
        <p:spPr bwMode="auto">
          <a:xfrm>
            <a:off x="3875088" y="3549650"/>
            <a:ext cx="7874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1" i="0">
                <a:latin typeface="Times New Roman" panose="02020603050405020304" pitchFamily="18" charset="0"/>
              </a:rPr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34924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Bellman-Ford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219200"/>
                <a:ext cx="8421624" cy="4876800"/>
              </a:xfr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It solves the single-source shortest-paths problem </a:t>
                </a:r>
              </a:p>
              <a:p>
                <a:pPr lvl="1"/>
                <a:r>
                  <a:rPr lang="en-US" dirty="0"/>
                  <a:t>Edge weight  may be negative</a:t>
                </a:r>
              </a:p>
              <a:p>
                <a:pPr lvl="1"/>
                <a:r>
                  <a:rPr lang="en-US" dirty="0"/>
                  <a:t>Directed edges (for otherwise we would have negative-weight cycles)</a:t>
                </a:r>
              </a:p>
              <a:p>
                <a:pPr lvl="1"/>
                <a:r>
                  <a:rPr lang="en-US" dirty="0"/>
                  <a:t>Iteration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finds all shortest paths that use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edges.</a:t>
                </a:r>
              </a:p>
              <a:p>
                <a:endParaRPr lang="en-US" dirty="0"/>
              </a:p>
              <a:p>
                <a:r>
                  <a:rPr lang="en-US" dirty="0"/>
                  <a:t>Can be extended to detect a negative-weight cycle if it exists </a:t>
                </a:r>
              </a:p>
              <a:p>
                <a:pPr lvl="1"/>
                <a:r>
                  <a:rPr lang="en-US" dirty="0"/>
                  <a:t>How?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219200"/>
                <a:ext cx="8421624" cy="4876800"/>
              </a:xfrm>
              <a:blipFill rotWithShape="0">
                <a:blip r:embed="rId2"/>
                <a:stretch>
                  <a:fillRect l="-145" t="-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5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312276" cy="4038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BellmanFord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for each v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,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1409028" name="Group 4"/>
          <p:cNvGrpSpPr>
            <a:grpSpLocks/>
          </p:cNvGrpSpPr>
          <p:nvPr/>
        </p:nvGrpSpPr>
        <p:grpSpPr bwMode="auto">
          <a:xfrm>
            <a:off x="5600699" y="1715698"/>
            <a:ext cx="3324225" cy="1371601"/>
            <a:chOff x="3456" y="1008"/>
            <a:chExt cx="2094" cy="864"/>
          </a:xfrm>
        </p:grpSpPr>
        <p:sp>
          <p:nvSpPr>
            <p:cNvPr id="1409029" name="AutoShape 5"/>
            <p:cNvSpPr>
              <a:spLocks/>
            </p:cNvSpPr>
            <p:nvPr/>
          </p:nvSpPr>
          <p:spPr bwMode="auto"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409030" name="Text Box 6"/>
            <p:cNvSpPr txBox="1">
              <a:spLocks noChangeArrowheads="1"/>
            </p:cNvSpPr>
            <p:nvPr/>
          </p:nvSpPr>
          <p:spPr bwMode="auto">
            <a:xfrm>
              <a:off x="3628" y="1166"/>
              <a:ext cx="19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0" dirty="0">
                  <a:latin typeface="Courier New" panose="02070309020205020404" pitchFamily="49" charset="0"/>
                </a:rPr>
                <a:t>Initialize d[], which</a:t>
              </a:r>
            </a:p>
            <a:p>
              <a:r>
                <a:rPr lang="en-US" sz="1800" b="1" i="0" dirty="0">
                  <a:latin typeface="Courier New" panose="02070309020205020404" pitchFamily="49" charset="0"/>
                </a:rPr>
                <a:t>will converge to </a:t>
              </a:r>
              <a:br>
                <a:rPr lang="en-US" sz="1800" b="1" i="0" dirty="0">
                  <a:latin typeface="Courier New" panose="02070309020205020404" pitchFamily="49" charset="0"/>
                </a:rPr>
              </a:br>
              <a:r>
                <a:rPr lang="en-US" sz="1800" b="1" i="0" dirty="0">
                  <a:latin typeface="Courier New" panose="02070309020205020404" pitchFamily="49" charset="0"/>
                </a:rPr>
                <a:t>shortest-path value </a:t>
              </a:r>
              <a:r>
                <a:rPr lang="en-US" sz="1800" b="1" i="0" dirty="0">
                  <a:latin typeface="Courier New" panose="02070309020205020404" pitchFamily="49" charset="0"/>
                  <a:sym typeface="Symbol" panose="05050102010706020507" pitchFamily="18" charset="2"/>
                </a:rPr>
                <a:t></a:t>
              </a:r>
              <a:endParaRPr lang="en-US" sz="1800" b="1" i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409031" name="Group 7"/>
          <p:cNvGrpSpPr>
            <a:grpSpLocks/>
          </p:cNvGrpSpPr>
          <p:nvPr/>
        </p:nvGrpSpPr>
        <p:grpSpPr bwMode="auto">
          <a:xfrm>
            <a:off x="5600702" y="3266936"/>
            <a:ext cx="3051176" cy="1066801"/>
            <a:chOff x="3456" y="1872"/>
            <a:chExt cx="1922" cy="672"/>
          </a:xfrm>
        </p:grpSpPr>
        <p:sp>
          <p:nvSpPr>
            <p:cNvPr id="1409032" name="AutoShape 8"/>
            <p:cNvSpPr>
              <a:spLocks/>
            </p:cNvSpPr>
            <p:nvPr/>
          </p:nvSpPr>
          <p:spPr bwMode="auto">
            <a:xfrm>
              <a:off x="3456" y="187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09033" name="Text Box 9"/>
            <p:cNvSpPr txBox="1">
              <a:spLocks noChangeArrowheads="1"/>
            </p:cNvSpPr>
            <p:nvPr/>
          </p:nvSpPr>
          <p:spPr bwMode="auto">
            <a:xfrm>
              <a:off x="3628" y="1919"/>
              <a:ext cx="175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0" dirty="0">
                  <a:latin typeface="Courier New" panose="02070309020205020404" pitchFamily="49" charset="0"/>
                </a:rPr>
                <a:t>Relaxation: </a:t>
              </a:r>
              <a:br>
                <a:rPr lang="en-US" sz="1800" b="1" i="0" dirty="0">
                  <a:latin typeface="Courier New" panose="02070309020205020404" pitchFamily="49" charset="0"/>
                </a:rPr>
              </a:br>
              <a:r>
                <a:rPr lang="en-US" sz="1800" b="1" i="0" dirty="0">
                  <a:latin typeface="Courier New" panose="02070309020205020404" pitchFamily="49" charset="0"/>
                </a:rPr>
                <a:t>Make |V|-1 passes, </a:t>
              </a:r>
            </a:p>
            <a:p>
              <a:r>
                <a:rPr lang="en-US" sz="1800" b="1" i="0" dirty="0">
                  <a:latin typeface="Courier New" panose="02070309020205020404" pitchFamily="49" charset="0"/>
                </a:rPr>
                <a:t>relaxing each edge</a:t>
              </a:r>
            </a:p>
          </p:txBody>
        </p:sp>
      </p:grpSp>
      <p:grpSp>
        <p:nvGrpSpPr>
          <p:cNvPr id="1409034" name="Group 10"/>
          <p:cNvGrpSpPr>
            <a:grpSpLocks/>
          </p:cNvGrpSpPr>
          <p:nvPr/>
        </p:nvGrpSpPr>
        <p:grpSpPr bwMode="auto">
          <a:xfrm>
            <a:off x="5600702" y="4572002"/>
            <a:ext cx="2994026" cy="1066800"/>
            <a:chOff x="3456" y="2544"/>
            <a:chExt cx="1886" cy="672"/>
          </a:xfrm>
        </p:grpSpPr>
        <p:sp>
          <p:nvSpPr>
            <p:cNvPr id="1409035" name="AutoShape 11"/>
            <p:cNvSpPr>
              <a:spLocks/>
            </p:cNvSpPr>
            <p:nvPr/>
          </p:nvSpPr>
          <p:spPr bwMode="auto">
            <a:xfrm>
              <a:off x="3456" y="2544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1409036" name="Text Box 12"/>
            <p:cNvSpPr txBox="1">
              <a:spLocks noChangeArrowheads="1"/>
            </p:cNvSpPr>
            <p:nvPr/>
          </p:nvSpPr>
          <p:spPr bwMode="auto">
            <a:xfrm>
              <a:off x="3663" y="2763"/>
              <a:ext cx="1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0" dirty="0">
                  <a:latin typeface="Courier New" panose="02070309020205020404" pitchFamily="49" charset="0"/>
                </a:rPr>
                <a:t>Test for solution</a:t>
              </a:r>
              <a:r>
                <a:rPr lang="en-US" sz="1800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5924457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l-PL" i="0" dirty="0">
                <a:solidFill>
                  <a:srgbClr val="FFFF00"/>
                </a:solidFill>
                <a:latin typeface="Garamond" charset="0"/>
                <a:ea typeface="Garamond" charset="0"/>
                <a:cs typeface="Garamond" charset="0"/>
              </a:rPr>
              <a:t>Relax(u,v,w): </a:t>
            </a:r>
            <a:r>
              <a:rPr lang="pl-PL" i="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if (d[v] &gt; d[u]+w) then d[v]=d[u]+w</a:t>
            </a:r>
          </a:p>
        </p:txBody>
      </p:sp>
    </p:spTree>
    <p:extLst>
      <p:ext uri="{BB962C8B-B14F-4D97-AF65-F5344CB8AC3E}">
        <p14:creationId xmlns:p14="http://schemas.microsoft.com/office/powerpoint/2010/main" val="8405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Bellman-Ford: Example 1</a:t>
            </a:r>
            <a:endParaRPr lang="en-US" dirty="0"/>
          </a:p>
        </p:txBody>
      </p:sp>
      <p:sp>
        <p:nvSpPr>
          <p:cNvPr id="256203" name="Text Box 203"/>
          <p:cNvSpPr txBox="1">
            <a:spLocks noChangeArrowheads="1"/>
          </p:cNvSpPr>
          <p:nvPr/>
        </p:nvSpPr>
        <p:spPr bwMode="auto">
          <a:xfrm>
            <a:off x="2760663" y="1600200"/>
            <a:ext cx="48980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Nodes are labeled with their d(v) values</a:t>
            </a:r>
          </a:p>
        </p:txBody>
      </p:sp>
      <p:sp>
        <p:nvSpPr>
          <p:cNvPr id="116" name="Oval 5"/>
          <p:cNvSpPr>
            <a:spLocks noChangeAspect="1" noChangeArrowheads="1"/>
          </p:cNvSpPr>
          <p:nvPr/>
        </p:nvSpPr>
        <p:spPr bwMode="auto">
          <a:xfrm>
            <a:off x="2287588" y="2886869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7" name="Oval 6"/>
          <p:cNvSpPr>
            <a:spLocks noChangeAspect="1" noChangeArrowheads="1"/>
          </p:cNvSpPr>
          <p:nvPr/>
        </p:nvSpPr>
        <p:spPr bwMode="auto">
          <a:xfrm>
            <a:off x="914400" y="2886869"/>
            <a:ext cx="366713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8" name="Oval 7"/>
          <p:cNvSpPr>
            <a:spLocks noChangeAspect="1" noChangeArrowheads="1"/>
          </p:cNvSpPr>
          <p:nvPr/>
        </p:nvSpPr>
        <p:spPr bwMode="auto">
          <a:xfrm>
            <a:off x="2286000" y="2080419"/>
            <a:ext cx="366713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9" name="Oval 8"/>
          <p:cNvSpPr>
            <a:spLocks noChangeAspect="1" noChangeArrowheads="1"/>
          </p:cNvSpPr>
          <p:nvPr/>
        </p:nvSpPr>
        <p:spPr bwMode="auto">
          <a:xfrm>
            <a:off x="1524000" y="3694907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20" name="AutoShape 9"/>
          <p:cNvCxnSpPr>
            <a:cxnSpLocks noChangeAspect="1" noChangeShapeType="1"/>
            <a:stCxn id="118" idx="2"/>
            <a:endCxn id="117" idx="0"/>
          </p:cNvCxnSpPr>
          <p:nvPr/>
        </p:nvCxnSpPr>
        <p:spPr bwMode="auto">
          <a:xfrm rot="10800000" flipV="1">
            <a:off x="1096963" y="2262982"/>
            <a:ext cx="1177925" cy="612775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10"/>
          <p:cNvCxnSpPr>
            <a:cxnSpLocks noChangeAspect="1" noChangeShapeType="1"/>
            <a:stCxn id="119" idx="2"/>
            <a:endCxn id="117" idx="4"/>
          </p:cNvCxnSpPr>
          <p:nvPr/>
        </p:nvCxnSpPr>
        <p:spPr bwMode="auto">
          <a:xfrm rot="10800000">
            <a:off x="1096963" y="3261519"/>
            <a:ext cx="415925" cy="615950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11"/>
          <p:cNvCxnSpPr>
            <a:cxnSpLocks noChangeAspect="1" noChangeShapeType="1"/>
            <a:stCxn id="119" idx="6"/>
            <a:endCxn id="116" idx="3"/>
          </p:cNvCxnSpPr>
          <p:nvPr/>
        </p:nvCxnSpPr>
        <p:spPr bwMode="auto">
          <a:xfrm flipV="1">
            <a:off x="1898650" y="3209132"/>
            <a:ext cx="441325" cy="668337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2"/>
          <p:cNvCxnSpPr>
            <a:cxnSpLocks noChangeAspect="1" noChangeShapeType="1"/>
            <a:stCxn id="118" idx="4"/>
            <a:endCxn id="116" idx="0"/>
          </p:cNvCxnSpPr>
          <p:nvPr/>
        </p:nvCxnSpPr>
        <p:spPr bwMode="auto">
          <a:xfrm>
            <a:off x="2468563" y="2455069"/>
            <a:ext cx="1587" cy="42068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3"/>
          <p:cNvCxnSpPr>
            <a:cxnSpLocks noChangeAspect="1" noChangeShapeType="1"/>
            <a:stCxn id="117" idx="6"/>
            <a:endCxn id="116" idx="2"/>
          </p:cNvCxnSpPr>
          <p:nvPr/>
        </p:nvCxnSpPr>
        <p:spPr bwMode="auto">
          <a:xfrm>
            <a:off x="1289050" y="3069432"/>
            <a:ext cx="987425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Oval 14"/>
          <p:cNvSpPr>
            <a:spLocks noChangeAspect="1" noChangeArrowheads="1"/>
          </p:cNvSpPr>
          <p:nvPr/>
        </p:nvSpPr>
        <p:spPr bwMode="auto">
          <a:xfrm>
            <a:off x="3649663" y="2886869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26" name="AutoShape 15"/>
          <p:cNvCxnSpPr>
            <a:cxnSpLocks noChangeAspect="1" noChangeShapeType="1"/>
            <a:stCxn id="129" idx="6"/>
            <a:endCxn id="125" idx="4"/>
          </p:cNvCxnSpPr>
          <p:nvPr/>
        </p:nvCxnSpPr>
        <p:spPr bwMode="auto">
          <a:xfrm flipV="1">
            <a:off x="3413125" y="3261519"/>
            <a:ext cx="419100" cy="615950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16"/>
          <p:cNvCxnSpPr>
            <a:cxnSpLocks noChangeAspect="1" noChangeShapeType="1"/>
            <a:stCxn id="125" idx="0"/>
            <a:endCxn id="118" idx="6"/>
          </p:cNvCxnSpPr>
          <p:nvPr/>
        </p:nvCxnSpPr>
        <p:spPr bwMode="auto">
          <a:xfrm rot="5400000" flipH="1">
            <a:off x="2940050" y="1983582"/>
            <a:ext cx="612775" cy="1171575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7"/>
          <p:cNvCxnSpPr>
            <a:cxnSpLocks noChangeAspect="1" noChangeShapeType="1"/>
            <a:stCxn id="116" idx="6"/>
            <a:endCxn id="125" idx="2"/>
          </p:cNvCxnSpPr>
          <p:nvPr/>
        </p:nvCxnSpPr>
        <p:spPr bwMode="auto">
          <a:xfrm>
            <a:off x="2662238" y="3069432"/>
            <a:ext cx="976312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Oval 18"/>
          <p:cNvSpPr>
            <a:spLocks noChangeAspect="1" noChangeArrowheads="1"/>
          </p:cNvSpPr>
          <p:nvPr/>
        </p:nvSpPr>
        <p:spPr bwMode="auto">
          <a:xfrm>
            <a:off x="3038475" y="3694907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0" name="AutoShape 19"/>
          <p:cNvCxnSpPr>
            <a:cxnSpLocks noChangeAspect="1" noChangeShapeType="1"/>
            <a:stCxn id="116" idx="5"/>
            <a:endCxn id="129" idx="2"/>
          </p:cNvCxnSpPr>
          <p:nvPr/>
        </p:nvCxnSpPr>
        <p:spPr bwMode="auto">
          <a:xfrm rot="16200000" flipH="1">
            <a:off x="2479675" y="3329782"/>
            <a:ext cx="668337" cy="427038"/>
          </a:xfrm>
          <a:prstGeom prst="curvedConnector2">
            <a:avLst/>
          </a:prstGeom>
          <a:noFill/>
          <a:ln w="19050">
            <a:solidFill>
              <a:srgbClr val="40458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Text Box 26"/>
          <p:cNvSpPr txBox="1">
            <a:spLocks noChangeArrowheads="1"/>
          </p:cNvSpPr>
          <p:nvPr/>
        </p:nvSpPr>
        <p:spPr bwMode="auto">
          <a:xfrm>
            <a:off x="3359150" y="209470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" name="Text Box 27"/>
          <p:cNvSpPr txBox="1">
            <a:spLocks noChangeArrowheads="1"/>
          </p:cNvSpPr>
          <p:nvPr/>
        </p:nvSpPr>
        <p:spPr bwMode="auto">
          <a:xfrm>
            <a:off x="1219200" y="21566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" name="Text Box 28"/>
          <p:cNvSpPr txBox="1">
            <a:spLocks noChangeArrowheads="1"/>
          </p:cNvSpPr>
          <p:nvPr/>
        </p:nvSpPr>
        <p:spPr bwMode="auto">
          <a:xfrm>
            <a:off x="1600200" y="27662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4" name="Text Box 29"/>
          <p:cNvSpPr txBox="1">
            <a:spLocks noChangeArrowheads="1"/>
          </p:cNvSpPr>
          <p:nvPr/>
        </p:nvSpPr>
        <p:spPr bwMode="auto">
          <a:xfrm>
            <a:off x="3048000" y="27662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5" name="Text Box 30"/>
          <p:cNvSpPr txBox="1">
            <a:spLocks noChangeArrowheads="1"/>
          </p:cNvSpPr>
          <p:nvPr/>
        </p:nvSpPr>
        <p:spPr bwMode="auto">
          <a:xfrm>
            <a:off x="876300" y="3566319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3657600" y="35663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" name="Text Box 32"/>
          <p:cNvSpPr txBox="1">
            <a:spLocks noChangeArrowheads="1"/>
          </p:cNvSpPr>
          <p:nvPr/>
        </p:nvSpPr>
        <p:spPr bwMode="auto">
          <a:xfrm>
            <a:off x="2095500" y="2461419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38" name="Text Box 33"/>
          <p:cNvSpPr txBox="1">
            <a:spLocks noChangeArrowheads="1"/>
          </p:cNvSpPr>
          <p:nvPr/>
        </p:nvSpPr>
        <p:spPr bwMode="auto">
          <a:xfrm>
            <a:off x="1981200" y="32996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" name="Text Box 34"/>
          <p:cNvSpPr txBox="1">
            <a:spLocks noChangeArrowheads="1"/>
          </p:cNvSpPr>
          <p:nvPr/>
        </p:nvSpPr>
        <p:spPr bwMode="auto">
          <a:xfrm>
            <a:off x="2628900" y="32996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0" name="AutoShape 100"/>
          <p:cNvSpPr>
            <a:spLocks noChangeArrowheads="1"/>
          </p:cNvSpPr>
          <p:nvPr/>
        </p:nvSpPr>
        <p:spPr bwMode="auto">
          <a:xfrm>
            <a:off x="4343400" y="3045619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41" name="AutoShape 101"/>
          <p:cNvSpPr>
            <a:spLocks noChangeArrowheads="1"/>
          </p:cNvSpPr>
          <p:nvPr/>
        </p:nvSpPr>
        <p:spPr bwMode="auto">
          <a:xfrm rot="19375579">
            <a:off x="3962400" y="4214019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42" name="AutoShape 102"/>
          <p:cNvSpPr>
            <a:spLocks noChangeArrowheads="1"/>
          </p:cNvSpPr>
          <p:nvPr/>
        </p:nvSpPr>
        <p:spPr bwMode="auto">
          <a:xfrm>
            <a:off x="4343400" y="5369719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29200" y="2080419"/>
            <a:ext cx="3581400" cy="1981200"/>
            <a:chOff x="5029200" y="2080419"/>
            <a:chExt cx="3581400" cy="1981200"/>
          </a:xfrm>
        </p:grpSpPr>
        <p:sp>
          <p:nvSpPr>
            <p:cNvPr id="114" name="Oval 133"/>
            <p:cNvSpPr>
              <a:spLocks noChangeAspect="1" noChangeArrowheads="1"/>
            </p:cNvSpPr>
            <p:nvPr/>
          </p:nvSpPr>
          <p:spPr bwMode="auto">
            <a:xfrm>
              <a:off x="5272088" y="28868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15" name="Text Box 156"/>
            <p:cNvSpPr txBox="1">
              <a:spLocks noChangeArrowheads="1"/>
            </p:cNvSpPr>
            <p:nvPr/>
          </p:nvSpPr>
          <p:spPr bwMode="auto">
            <a:xfrm>
              <a:off x="6438900" y="2461419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43" name="Oval 132"/>
            <p:cNvSpPr>
              <a:spLocks noChangeAspect="1" noChangeArrowheads="1"/>
            </p:cNvSpPr>
            <p:nvPr/>
          </p:nvSpPr>
          <p:spPr bwMode="auto">
            <a:xfrm>
              <a:off x="6630988" y="28868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4" name="Oval 134"/>
            <p:cNvSpPr>
              <a:spLocks noChangeAspect="1" noChangeArrowheads="1"/>
            </p:cNvSpPr>
            <p:nvPr/>
          </p:nvSpPr>
          <p:spPr bwMode="auto">
            <a:xfrm>
              <a:off x="6629400" y="2080419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5" name="Oval 135"/>
            <p:cNvSpPr>
              <a:spLocks noChangeAspect="1" noChangeArrowheads="1"/>
            </p:cNvSpPr>
            <p:nvPr/>
          </p:nvSpPr>
          <p:spPr bwMode="auto">
            <a:xfrm>
              <a:off x="5867400" y="36949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146" name="AutoShape 136"/>
            <p:cNvCxnSpPr>
              <a:cxnSpLocks noChangeAspect="1" noChangeShapeType="1"/>
              <a:stCxn id="144" idx="2"/>
              <a:endCxn id="114" idx="0"/>
            </p:cNvCxnSpPr>
            <p:nvPr/>
          </p:nvCxnSpPr>
          <p:spPr bwMode="auto">
            <a:xfrm rot="10800000" flipV="1">
              <a:off x="5454650" y="2262982"/>
              <a:ext cx="1163638" cy="61277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37"/>
            <p:cNvCxnSpPr>
              <a:cxnSpLocks noChangeAspect="1" noChangeShapeType="1"/>
              <a:stCxn id="145" idx="2"/>
              <a:endCxn id="114" idx="4"/>
            </p:cNvCxnSpPr>
            <p:nvPr/>
          </p:nvCxnSpPr>
          <p:spPr bwMode="auto">
            <a:xfrm rot="10800000">
              <a:off x="5454650" y="3261519"/>
              <a:ext cx="401638" cy="615950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8"/>
            <p:cNvCxnSpPr>
              <a:cxnSpLocks noChangeAspect="1" noChangeShapeType="1"/>
              <a:stCxn id="145" idx="6"/>
              <a:endCxn id="143" idx="3"/>
            </p:cNvCxnSpPr>
            <p:nvPr/>
          </p:nvCxnSpPr>
          <p:spPr bwMode="auto">
            <a:xfrm flipV="1">
              <a:off x="6242050" y="3209132"/>
              <a:ext cx="441325" cy="668337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9"/>
            <p:cNvCxnSpPr>
              <a:cxnSpLocks noChangeAspect="1" noChangeShapeType="1"/>
              <a:stCxn id="144" idx="4"/>
              <a:endCxn id="143" idx="0"/>
            </p:cNvCxnSpPr>
            <p:nvPr/>
          </p:nvCxnSpPr>
          <p:spPr bwMode="auto">
            <a:xfrm>
              <a:off x="6811963" y="2455069"/>
              <a:ext cx="1587" cy="420688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40"/>
            <p:cNvCxnSpPr>
              <a:cxnSpLocks noChangeAspect="1" noChangeShapeType="1"/>
              <a:stCxn id="114" idx="6"/>
              <a:endCxn id="143" idx="2"/>
            </p:cNvCxnSpPr>
            <p:nvPr/>
          </p:nvCxnSpPr>
          <p:spPr bwMode="auto">
            <a:xfrm>
              <a:off x="5646738" y="3069432"/>
              <a:ext cx="973137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1" name="Oval 141"/>
            <p:cNvSpPr>
              <a:spLocks noChangeAspect="1" noChangeArrowheads="1"/>
            </p:cNvSpPr>
            <p:nvPr/>
          </p:nvSpPr>
          <p:spPr bwMode="auto">
            <a:xfrm>
              <a:off x="7993063" y="28868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152" name="AutoShape 142"/>
            <p:cNvCxnSpPr>
              <a:cxnSpLocks noChangeAspect="1" noChangeShapeType="1"/>
              <a:stCxn id="155" idx="6"/>
              <a:endCxn id="151" idx="4"/>
            </p:cNvCxnSpPr>
            <p:nvPr/>
          </p:nvCxnSpPr>
          <p:spPr bwMode="auto">
            <a:xfrm flipV="1">
              <a:off x="7756525" y="3261519"/>
              <a:ext cx="419100" cy="615950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43"/>
            <p:cNvCxnSpPr>
              <a:cxnSpLocks noChangeAspect="1" noChangeShapeType="1"/>
              <a:stCxn id="151" idx="0"/>
              <a:endCxn id="144" idx="6"/>
            </p:cNvCxnSpPr>
            <p:nvPr/>
          </p:nvCxnSpPr>
          <p:spPr bwMode="auto">
            <a:xfrm rot="5400000" flipH="1">
              <a:off x="7283450" y="1983582"/>
              <a:ext cx="612775" cy="1171575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44"/>
            <p:cNvCxnSpPr>
              <a:cxnSpLocks noChangeAspect="1" noChangeShapeType="1"/>
              <a:stCxn id="143" idx="6"/>
              <a:endCxn id="151" idx="2"/>
            </p:cNvCxnSpPr>
            <p:nvPr/>
          </p:nvCxnSpPr>
          <p:spPr bwMode="auto">
            <a:xfrm>
              <a:off x="7005638" y="3069432"/>
              <a:ext cx="976312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Oval 145"/>
            <p:cNvSpPr>
              <a:spLocks noChangeAspect="1" noChangeArrowheads="1"/>
            </p:cNvSpPr>
            <p:nvPr/>
          </p:nvSpPr>
          <p:spPr bwMode="auto">
            <a:xfrm>
              <a:off x="7381875" y="36949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156" name="AutoShape 146"/>
            <p:cNvCxnSpPr>
              <a:cxnSpLocks noChangeAspect="1" noChangeShapeType="1"/>
              <a:stCxn id="143" idx="5"/>
              <a:endCxn id="155" idx="2"/>
            </p:cNvCxnSpPr>
            <p:nvPr/>
          </p:nvCxnSpPr>
          <p:spPr bwMode="auto">
            <a:xfrm rot="16200000" flipH="1">
              <a:off x="6823075" y="3329782"/>
              <a:ext cx="668337" cy="427038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" name="Text Box 150"/>
            <p:cNvSpPr txBox="1">
              <a:spLocks noChangeArrowheads="1"/>
            </p:cNvSpPr>
            <p:nvPr/>
          </p:nvSpPr>
          <p:spPr bwMode="auto">
            <a:xfrm>
              <a:off x="7702550" y="2094707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8" name="Text Box 151"/>
            <p:cNvSpPr txBox="1">
              <a:spLocks noChangeArrowheads="1"/>
            </p:cNvSpPr>
            <p:nvPr/>
          </p:nvSpPr>
          <p:spPr bwMode="auto">
            <a:xfrm>
              <a:off x="5562600" y="2156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9" name="Text Box 152"/>
            <p:cNvSpPr txBox="1">
              <a:spLocks noChangeArrowheads="1"/>
            </p:cNvSpPr>
            <p:nvPr/>
          </p:nvSpPr>
          <p:spPr bwMode="auto">
            <a:xfrm>
              <a:off x="5943600" y="27662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0" name="Text Box 153"/>
            <p:cNvSpPr txBox="1">
              <a:spLocks noChangeArrowheads="1"/>
            </p:cNvSpPr>
            <p:nvPr/>
          </p:nvSpPr>
          <p:spPr bwMode="auto">
            <a:xfrm>
              <a:off x="7391400" y="27662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1" name="Text Box 154"/>
            <p:cNvSpPr txBox="1">
              <a:spLocks noChangeArrowheads="1"/>
            </p:cNvSpPr>
            <p:nvPr/>
          </p:nvSpPr>
          <p:spPr bwMode="auto">
            <a:xfrm>
              <a:off x="5219700" y="3566319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62" name="Text Box 155"/>
            <p:cNvSpPr txBox="1">
              <a:spLocks noChangeArrowheads="1"/>
            </p:cNvSpPr>
            <p:nvPr/>
          </p:nvSpPr>
          <p:spPr bwMode="auto">
            <a:xfrm>
              <a:off x="8001000" y="35663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3" name="Text Box 157"/>
            <p:cNvSpPr txBox="1">
              <a:spLocks noChangeArrowheads="1"/>
            </p:cNvSpPr>
            <p:nvPr/>
          </p:nvSpPr>
          <p:spPr bwMode="auto">
            <a:xfrm>
              <a:off x="6324600" y="3299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" name="Text Box 158"/>
            <p:cNvSpPr txBox="1">
              <a:spLocks noChangeArrowheads="1"/>
            </p:cNvSpPr>
            <p:nvPr/>
          </p:nvSpPr>
          <p:spPr bwMode="auto">
            <a:xfrm>
              <a:off x="6972300" y="3299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9" name="Oval 204"/>
            <p:cNvSpPr>
              <a:spLocks noChangeAspect="1" noChangeArrowheads="1"/>
            </p:cNvSpPr>
            <p:nvPr/>
          </p:nvSpPr>
          <p:spPr bwMode="auto">
            <a:xfrm>
              <a:off x="5029200" y="2702719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90" name="Oval 206"/>
            <p:cNvSpPr>
              <a:spLocks noChangeAspect="1" noChangeArrowheads="1"/>
            </p:cNvSpPr>
            <p:nvPr/>
          </p:nvSpPr>
          <p:spPr bwMode="auto">
            <a:xfrm>
              <a:off x="6872288" y="269001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  <p:sp>
          <p:nvSpPr>
            <p:cNvPr id="191" name="Oval 205"/>
            <p:cNvSpPr>
              <a:spLocks noChangeAspect="1" noChangeArrowheads="1"/>
            </p:cNvSpPr>
            <p:nvPr/>
          </p:nvSpPr>
          <p:spPr bwMode="auto">
            <a:xfrm>
              <a:off x="8243888" y="269001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3888" y="4518819"/>
            <a:ext cx="3605212" cy="1981200"/>
            <a:chOff x="623888" y="4518819"/>
            <a:chExt cx="3605212" cy="1981200"/>
          </a:xfrm>
        </p:grpSpPr>
        <p:sp>
          <p:nvSpPr>
            <p:cNvPr id="165" name="Text Box 210"/>
            <p:cNvSpPr txBox="1">
              <a:spLocks noChangeArrowheads="1"/>
            </p:cNvSpPr>
            <p:nvPr/>
          </p:nvSpPr>
          <p:spPr bwMode="auto">
            <a:xfrm>
              <a:off x="2057400" y="4899819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66" name="Oval 211"/>
            <p:cNvSpPr>
              <a:spLocks noChangeAspect="1" noChangeArrowheads="1"/>
            </p:cNvSpPr>
            <p:nvPr/>
          </p:nvSpPr>
          <p:spPr bwMode="auto">
            <a:xfrm>
              <a:off x="2249488" y="53252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  <p:sp>
          <p:nvSpPr>
            <p:cNvPr id="167" name="Oval 212"/>
            <p:cNvSpPr>
              <a:spLocks noChangeAspect="1" noChangeArrowheads="1"/>
            </p:cNvSpPr>
            <p:nvPr/>
          </p:nvSpPr>
          <p:spPr bwMode="auto">
            <a:xfrm>
              <a:off x="876300" y="5325269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68" name="Oval 213"/>
            <p:cNvSpPr>
              <a:spLocks noChangeAspect="1" noChangeArrowheads="1"/>
            </p:cNvSpPr>
            <p:nvPr/>
          </p:nvSpPr>
          <p:spPr bwMode="auto">
            <a:xfrm>
              <a:off x="2247900" y="4518819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cxnSp>
          <p:nvCxnSpPr>
            <p:cNvPr id="169" name="AutoShape 215"/>
            <p:cNvCxnSpPr>
              <a:cxnSpLocks noChangeAspect="1" noChangeShapeType="1"/>
              <a:stCxn id="168" idx="2"/>
              <a:endCxn id="167" idx="0"/>
            </p:cNvCxnSpPr>
            <p:nvPr/>
          </p:nvCxnSpPr>
          <p:spPr bwMode="auto">
            <a:xfrm rot="10800000" flipV="1">
              <a:off x="1058863" y="4701382"/>
              <a:ext cx="1177925" cy="612775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216"/>
            <p:cNvCxnSpPr>
              <a:cxnSpLocks noChangeAspect="1" noChangeShapeType="1"/>
              <a:stCxn id="188" idx="2"/>
              <a:endCxn id="167" idx="4"/>
            </p:cNvCxnSpPr>
            <p:nvPr/>
          </p:nvCxnSpPr>
          <p:spPr bwMode="auto">
            <a:xfrm rot="10800000">
              <a:off x="1058863" y="5699919"/>
              <a:ext cx="415925" cy="615950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217"/>
            <p:cNvCxnSpPr>
              <a:cxnSpLocks noChangeAspect="1" noChangeShapeType="1"/>
              <a:stCxn id="188" idx="6"/>
              <a:endCxn id="166" idx="3"/>
            </p:cNvCxnSpPr>
            <p:nvPr/>
          </p:nvCxnSpPr>
          <p:spPr bwMode="auto">
            <a:xfrm flipV="1">
              <a:off x="1860550" y="5647532"/>
              <a:ext cx="441325" cy="668337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218"/>
            <p:cNvCxnSpPr>
              <a:cxnSpLocks noChangeAspect="1" noChangeShapeType="1"/>
              <a:stCxn id="168" idx="4"/>
              <a:endCxn id="166" idx="0"/>
            </p:cNvCxnSpPr>
            <p:nvPr/>
          </p:nvCxnSpPr>
          <p:spPr bwMode="auto">
            <a:xfrm>
              <a:off x="2430463" y="4893469"/>
              <a:ext cx="1587" cy="420688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219"/>
            <p:cNvCxnSpPr>
              <a:cxnSpLocks noChangeAspect="1" noChangeShapeType="1"/>
              <a:stCxn id="167" idx="6"/>
              <a:endCxn id="166" idx="2"/>
            </p:cNvCxnSpPr>
            <p:nvPr/>
          </p:nvCxnSpPr>
          <p:spPr bwMode="auto">
            <a:xfrm>
              <a:off x="1250950" y="5507832"/>
              <a:ext cx="987425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Oval 220"/>
            <p:cNvSpPr>
              <a:spLocks noChangeAspect="1" noChangeArrowheads="1"/>
            </p:cNvSpPr>
            <p:nvPr/>
          </p:nvSpPr>
          <p:spPr bwMode="auto">
            <a:xfrm>
              <a:off x="3611563" y="53252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cxnSp>
          <p:nvCxnSpPr>
            <p:cNvPr id="175" name="AutoShape 221"/>
            <p:cNvCxnSpPr>
              <a:cxnSpLocks noChangeAspect="1" noChangeShapeType="1"/>
              <a:stCxn id="178" idx="6"/>
              <a:endCxn id="174" idx="4"/>
            </p:cNvCxnSpPr>
            <p:nvPr/>
          </p:nvCxnSpPr>
          <p:spPr bwMode="auto">
            <a:xfrm flipV="1">
              <a:off x="3375025" y="5699919"/>
              <a:ext cx="419100" cy="615950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222"/>
            <p:cNvCxnSpPr>
              <a:cxnSpLocks noChangeAspect="1" noChangeShapeType="1"/>
              <a:stCxn id="174" idx="0"/>
              <a:endCxn id="168" idx="6"/>
            </p:cNvCxnSpPr>
            <p:nvPr/>
          </p:nvCxnSpPr>
          <p:spPr bwMode="auto">
            <a:xfrm rot="5400000" flipH="1">
              <a:off x="2901950" y="4421982"/>
              <a:ext cx="612775" cy="1171575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AutoShape 223"/>
            <p:cNvCxnSpPr>
              <a:cxnSpLocks noChangeAspect="1" noChangeShapeType="1"/>
              <a:stCxn id="166" idx="6"/>
              <a:endCxn id="174" idx="2"/>
            </p:cNvCxnSpPr>
            <p:nvPr/>
          </p:nvCxnSpPr>
          <p:spPr bwMode="auto">
            <a:xfrm>
              <a:off x="2624138" y="5507832"/>
              <a:ext cx="976312" cy="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Oval 224"/>
            <p:cNvSpPr>
              <a:spLocks noChangeAspect="1" noChangeArrowheads="1"/>
            </p:cNvSpPr>
            <p:nvPr/>
          </p:nvSpPr>
          <p:spPr bwMode="auto">
            <a:xfrm>
              <a:off x="3000375" y="61333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179" name="AutoShape 225"/>
            <p:cNvCxnSpPr>
              <a:cxnSpLocks noChangeAspect="1" noChangeShapeType="1"/>
              <a:stCxn id="166" idx="5"/>
              <a:endCxn id="178" idx="2"/>
            </p:cNvCxnSpPr>
            <p:nvPr/>
          </p:nvCxnSpPr>
          <p:spPr bwMode="auto">
            <a:xfrm rot="16200000" flipH="1">
              <a:off x="2441575" y="5768182"/>
              <a:ext cx="668337" cy="427038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Text Box 226"/>
            <p:cNvSpPr txBox="1">
              <a:spLocks noChangeArrowheads="1"/>
            </p:cNvSpPr>
            <p:nvPr/>
          </p:nvSpPr>
          <p:spPr bwMode="auto">
            <a:xfrm>
              <a:off x="3321050" y="4533107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1" name="Text Box 227"/>
            <p:cNvSpPr txBox="1">
              <a:spLocks noChangeArrowheads="1"/>
            </p:cNvSpPr>
            <p:nvPr/>
          </p:nvSpPr>
          <p:spPr bwMode="auto">
            <a:xfrm>
              <a:off x="1181100" y="45950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2" name="Text Box 228"/>
            <p:cNvSpPr txBox="1">
              <a:spLocks noChangeArrowheads="1"/>
            </p:cNvSpPr>
            <p:nvPr/>
          </p:nvSpPr>
          <p:spPr bwMode="auto">
            <a:xfrm>
              <a:off x="1562100" y="5204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3" name="Text Box 229"/>
            <p:cNvSpPr txBox="1">
              <a:spLocks noChangeArrowheads="1"/>
            </p:cNvSpPr>
            <p:nvPr/>
          </p:nvSpPr>
          <p:spPr bwMode="auto">
            <a:xfrm>
              <a:off x="3009900" y="5204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" name="Text Box 230"/>
            <p:cNvSpPr txBox="1">
              <a:spLocks noChangeArrowheads="1"/>
            </p:cNvSpPr>
            <p:nvPr/>
          </p:nvSpPr>
          <p:spPr bwMode="auto">
            <a:xfrm>
              <a:off x="838200" y="6004719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85" name="Text Box 231"/>
            <p:cNvSpPr txBox="1">
              <a:spLocks noChangeArrowheads="1"/>
            </p:cNvSpPr>
            <p:nvPr/>
          </p:nvSpPr>
          <p:spPr bwMode="auto">
            <a:xfrm>
              <a:off x="3619500" y="60047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6" name="Text Box 232"/>
            <p:cNvSpPr txBox="1">
              <a:spLocks noChangeArrowheads="1"/>
            </p:cNvSpPr>
            <p:nvPr/>
          </p:nvSpPr>
          <p:spPr bwMode="auto">
            <a:xfrm>
              <a:off x="1943100" y="57380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Text Box 233"/>
            <p:cNvSpPr txBox="1">
              <a:spLocks noChangeArrowheads="1"/>
            </p:cNvSpPr>
            <p:nvPr/>
          </p:nvSpPr>
          <p:spPr bwMode="auto">
            <a:xfrm>
              <a:off x="2590800" y="57380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8" name="Oval 214"/>
            <p:cNvSpPr>
              <a:spLocks noChangeAspect="1" noChangeArrowheads="1"/>
            </p:cNvSpPr>
            <p:nvPr/>
          </p:nvSpPr>
          <p:spPr bwMode="auto">
            <a:xfrm>
              <a:off x="1485900" y="61333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92" name="Oval 207"/>
            <p:cNvSpPr>
              <a:spLocks noChangeAspect="1" noChangeArrowheads="1"/>
            </p:cNvSpPr>
            <p:nvPr/>
          </p:nvSpPr>
          <p:spPr bwMode="auto">
            <a:xfrm>
              <a:off x="3862388" y="520461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193" name="Oval 209"/>
            <p:cNvSpPr>
              <a:spLocks noChangeAspect="1" noChangeArrowheads="1"/>
            </p:cNvSpPr>
            <p:nvPr/>
          </p:nvSpPr>
          <p:spPr bwMode="auto">
            <a:xfrm>
              <a:off x="623888" y="5218907"/>
              <a:ext cx="366712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94" name="Oval 234"/>
            <p:cNvSpPr>
              <a:spLocks noChangeAspect="1" noChangeArrowheads="1"/>
            </p:cNvSpPr>
            <p:nvPr/>
          </p:nvSpPr>
          <p:spPr bwMode="auto">
            <a:xfrm>
              <a:off x="1447800" y="59047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95" name="Oval 208"/>
            <p:cNvSpPr>
              <a:spLocks noChangeAspect="1" noChangeArrowheads="1"/>
            </p:cNvSpPr>
            <p:nvPr/>
          </p:nvSpPr>
          <p:spPr bwMode="auto">
            <a:xfrm>
              <a:off x="1309688" y="5676107"/>
              <a:ext cx="366712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96" name="Oval 235"/>
            <p:cNvSpPr>
              <a:spLocks noChangeAspect="1" noChangeArrowheads="1"/>
            </p:cNvSpPr>
            <p:nvPr/>
          </p:nvSpPr>
          <p:spPr bwMode="auto">
            <a:xfrm>
              <a:off x="3124200" y="59047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41925" y="4518819"/>
            <a:ext cx="3140075" cy="1981200"/>
            <a:chOff x="5241925" y="4518819"/>
            <a:chExt cx="3140075" cy="1981200"/>
          </a:xfrm>
        </p:grpSpPr>
        <p:sp>
          <p:nvSpPr>
            <p:cNvPr id="197" name="Oval 236"/>
            <p:cNvSpPr>
              <a:spLocks noChangeAspect="1" noChangeArrowheads="1"/>
            </p:cNvSpPr>
            <p:nvPr/>
          </p:nvSpPr>
          <p:spPr bwMode="auto">
            <a:xfrm>
              <a:off x="6653213" y="53252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  <p:sp>
          <p:nvSpPr>
            <p:cNvPr id="198" name="Oval 237"/>
            <p:cNvSpPr>
              <a:spLocks noChangeAspect="1" noChangeArrowheads="1"/>
            </p:cNvSpPr>
            <p:nvPr/>
          </p:nvSpPr>
          <p:spPr bwMode="auto">
            <a:xfrm>
              <a:off x="5280025" y="5325269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99" name="Oval 238"/>
            <p:cNvSpPr>
              <a:spLocks noChangeAspect="1" noChangeArrowheads="1"/>
            </p:cNvSpPr>
            <p:nvPr/>
          </p:nvSpPr>
          <p:spPr bwMode="auto">
            <a:xfrm>
              <a:off x="6651625" y="4518819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00" name="Oval 239"/>
            <p:cNvSpPr>
              <a:spLocks noChangeAspect="1" noChangeArrowheads="1"/>
            </p:cNvSpPr>
            <p:nvPr/>
          </p:nvSpPr>
          <p:spPr bwMode="auto">
            <a:xfrm>
              <a:off x="5889625" y="61333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cxnSp>
          <p:nvCxnSpPr>
            <p:cNvPr id="201" name="AutoShape 240"/>
            <p:cNvCxnSpPr>
              <a:cxnSpLocks noChangeAspect="1" noChangeShapeType="1"/>
              <a:stCxn id="199" idx="2"/>
              <a:endCxn id="198" idx="0"/>
            </p:cNvCxnSpPr>
            <p:nvPr/>
          </p:nvCxnSpPr>
          <p:spPr bwMode="auto">
            <a:xfrm rot="10800000" flipV="1">
              <a:off x="5462588" y="4701382"/>
              <a:ext cx="1177925" cy="612775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AutoShape 241"/>
            <p:cNvCxnSpPr>
              <a:cxnSpLocks noChangeAspect="1" noChangeShapeType="1"/>
              <a:stCxn id="200" idx="2"/>
              <a:endCxn id="198" idx="4"/>
            </p:cNvCxnSpPr>
            <p:nvPr/>
          </p:nvCxnSpPr>
          <p:spPr bwMode="auto">
            <a:xfrm rot="10800000">
              <a:off x="5462588" y="5699919"/>
              <a:ext cx="415925" cy="615950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AutoShape 242"/>
            <p:cNvCxnSpPr>
              <a:cxnSpLocks noChangeAspect="1" noChangeShapeType="1"/>
              <a:stCxn id="200" idx="6"/>
              <a:endCxn id="197" idx="3"/>
            </p:cNvCxnSpPr>
            <p:nvPr/>
          </p:nvCxnSpPr>
          <p:spPr bwMode="auto">
            <a:xfrm flipV="1">
              <a:off x="6264275" y="5647532"/>
              <a:ext cx="441325" cy="668337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AutoShape 243"/>
            <p:cNvCxnSpPr>
              <a:cxnSpLocks noChangeAspect="1" noChangeShapeType="1"/>
              <a:stCxn id="199" idx="4"/>
              <a:endCxn id="197" idx="0"/>
            </p:cNvCxnSpPr>
            <p:nvPr/>
          </p:nvCxnSpPr>
          <p:spPr bwMode="auto">
            <a:xfrm>
              <a:off x="6834188" y="4893469"/>
              <a:ext cx="1587" cy="420688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244"/>
            <p:cNvCxnSpPr>
              <a:cxnSpLocks noChangeAspect="1" noChangeShapeType="1"/>
              <a:stCxn id="198" idx="6"/>
              <a:endCxn id="197" idx="2"/>
            </p:cNvCxnSpPr>
            <p:nvPr/>
          </p:nvCxnSpPr>
          <p:spPr bwMode="auto">
            <a:xfrm>
              <a:off x="5654675" y="5507832"/>
              <a:ext cx="987425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Oval 245"/>
            <p:cNvSpPr>
              <a:spLocks noChangeAspect="1" noChangeArrowheads="1"/>
            </p:cNvSpPr>
            <p:nvPr/>
          </p:nvSpPr>
          <p:spPr bwMode="auto">
            <a:xfrm>
              <a:off x="8015288" y="5325269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cxnSp>
          <p:nvCxnSpPr>
            <p:cNvPr id="207" name="AutoShape 246"/>
            <p:cNvCxnSpPr>
              <a:cxnSpLocks noChangeAspect="1" noChangeShapeType="1"/>
              <a:stCxn id="210" idx="6"/>
              <a:endCxn id="206" idx="4"/>
            </p:cNvCxnSpPr>
            <p:nvPr/>
          </p:nvCxnSpPr>
          <p:spPr bwMode="auto">
            <a:xfrm flipV="1">
              <a:off x="7778750" y="5699919"/>
              <a:ext cx="419100" cy="615950"/>
            </a:xfrm>
            <a:prstGeom prst="curvedConnector2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247"/>
            <p:cNvCxnSpPr>
              <a:cxnSpLocks noChangeAspect="1" noChangeShapeType="1"/>
              <a:stCxn id="206" idx="0"/>
              <a:endCxn id="199" idx="6"/>
            </p:cNvCxnSpPr>
            <p:nvPr/>
          </p:nvCxnSpPr>
          <p:spPr bwMode="auto">
            <a:xfrm rot="5400000" flipH="1">
              <a:off x="7305675" y="4421982"/>
              <a:ext cx="612775" cy="1171575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AutoShape 248"/>
            <p:cNvCxnSpPr>
              <a:cxnSpLocks noChangeAspect="1" noChangeShapeType="1"/>
              <a:stCxn id="197" idx="6"/>
              <a:endCxn id="206" idx="2"/>
            </p:cNvCxnSpPr>
            <p:nvPr/>
          </p:nvCxnSpPr>
          <p:spPr bwMode="auto">
            <a:xfrm>
              <a:off x="7027863" y="5507832"/>
              <a:ext cx="976312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Oval 249"/>
            <p:cNvSpPr>
              <a:spLocks noChangeAspect="1" noChangeArrowheads="1"/>
            </p:cNvSpPr>
            <p:nvPr/>
          </p:nvSpPr>
          <p:spPr bwMode="auto">
            <a:xfrm>
              <a:off x="7404100" y="6133307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cxnSp>
          <p:nvCxnSpPr>
            <p:cNvPr id="211" name="AutoShape 250"/>
            <p:cNvCxnSpPr>
              <a:cxnSpLocks noChangeAspect="1" noChangeShapeType="1"/>
              <a:stCxn id="197" idx="5"/>
              <a:endCxn id="210" idx="2"/>
            </p:cNvCxnSpPr>
            <p:nvPr/>
          </p:nvCxnSpPr>
          <p:spPr bwMode="auto">
            <a:xfrm rot="16200000" flipH="1">
              <a:off x="6845300" y="5768182"/>
              <a:ext cx="668337" cy="427038"/>
            </a:xfrm>
            <a:prstGeom prst="curvedConnector2">
              <a:avLst/>
            </a:prstGeom>
            <a:noFill/>
            <a:ln w="19050">
              <a:solidFill>
                <a:srgbClr val="40458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" name="Text Box 251"/>
            <p:cNvSpPr txBox="1">
              <a:spLocks noChangeArrowheads="1"/>
            </p:cNvSpPr>
            <p:nvPr/>
          </p:nvSpPr>
          <p:spPr bwMode="auto">
            <a:xfrm>
              <a:off x="7724775" y="4533107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3" name="Text Box 252"/>
            <p:cNvSpPr txBox="1">
              <a:spLocks noChangeArrowheads="1"/>
            </p:cNvSpPr>
            <p:nvPr/>
          </p:nvSpPr>
          <p:spPr bwMode="auto">
            <a:xfrm>
              <a:off x="5584825" y="45950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4" name="Text Box 253"/>
            <p:cNvSpPr txBox="1">
              <a:spLocks noChangeArrowheads="1"/>
            </p:cNvSpPr>
            <p:nvPr/>
          </p:nvSpPr>
          <p:spPr bwMode="auto">
            <a:xfrm>
              <a:off x="5965825" y="5204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15" name="Text Box 254"/>
            <p:cNvSpPr txBox="1">
              <a:spLocks noChangeArrowheads="1"/>
            </p:cNvSpPr>
            <p:nvPr/>
          </p:nvSpPr>
          <p:spPr bwMode="auto">
            <a:xfrm>
              <a:off x="7413625" y="52046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6" name="Text Box 255"/>
            <p:cNvSpPr txBox="1">
              <a:spLocks noChangeArrowheads="1"/>
            </p:cNvSpPr>
            <p:nvPr/>
          </p:nvSpPr>
          <p:spPr bwMode="auto">
            <a:xfrm>
              <a:off x="5241925" y="6004719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7" name="Text Box 256"/>
            <p:cNvSpPr txBox="1">
              <a:spLocks noChangeArrowheads="1"/>
            </p:cNvSpPr>
            <p:nvPr/>
          </p:nvSpPr>
          <p:spPr bwMode="auto">
            <a:xfrm>
              <a:off x="8023225" y="60047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8" name="Text Box 257"/>
            <p:cNvSpPr txBox="1">
              <a:spLocks noChangeArrowheads="1"/>
            </p:cNvSpPr>
            <p:nvPr/>
          </p:nvSpPr>
          <p:spPr bwMode="auto">
            <a:xfrm>
              <a:off x="6461125" y="4899819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19" name="Text Box 258"/>
            <p:cNvSpPr txBox="1">
              <a:spLocks noChangeArrowheads="1"/>
            </p:cNvSpPr>
            <p:nvPr/>
          </p:nvSpPr>
          <p:spPr bwMode="auto">
            <a:xfrm>
              <a:off x="6346825" y="57380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0" name="Text Box 259"/>
            <p:cNvSpPr txBox="1">
              <a:spLocks noChangeArrowheads="1"/>
            </p:cNvSpPr>
            <p:nvPr/>
          </p:nvSpPr>
          <p:spPr bwMode="auto">
            <a:xfrm>
              <a:off x="6994525" y="57380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21" name="Oval 260"/>
            <p:cNvSpPr>
              <a:spLocks noChangeAspect="1" noChangeArrowheads="1"/>
            </p:cNvSpPr>
            <p:nvPr/>
          </p:nvSpPr>
          <p:spPr bwMode="auto">
            <a:xfrm>
              <a:off x="7481888" y="5904707"/>
              <a:ext cx="366712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3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457200"/>
          </a:xfrm>
        </p:spPr>
        <p:txBody>
          <a:bodyPr/>
          <a:lstStyle/>
          <a:p>
            <a:r>
              <a:rPr lang="en-US" dirty="0" smtClean="0"/>
              <a:t>Bellman-Ford: Example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0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14834</TotalTime>
  <Words>1749</Words>
  <Application>Microsoft Macintosh PowerPoint</Application>
  <PresentationFormat>On-screen Show (4:3)</PresentationFormat>
  <Paragraphs>888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Arabic Typesetting</vt:lpstr>
      <vt:lpstr>Arial</vt:lpstr>
      <vt:lpstr>Cambria Math</vt:lpstr>
      <vt:lpstr>Courier New</vt:lpstr>
      <vt:lpstr>Garamond</vt:lpstr>
      <vt:lpstr>ＭＳ Ｐゴシック</vt:lpstr>
      <vt:lpstr>Perpetua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Outline</vt:lpstr>
      <vt:lpstr>Shortest Path Properties</vt:lpstr>
      <vt:lpstr>Shortest Path Properties</vt:lpstr>
      <vt:lpstr>Shortest Path Properties</vt:lpstr>
      <vt:lpstr>Bellman-Ford Algorithm</vt:lpstr>
      <vt:lpstr>Bellman-Ford Algorithm</vt:lpstr>
      <vt:lpstr>Bellman-Ford: Example 1</vt:lpstr>
      <vt:lpstr>Bellman-Ford: Example 2</vt:lpstr>
      <vt:lpstr>Analysis: Bellman-Ford Algorithm</vt:lpstr>
      <vt:lpstr>Negative Weights and Cycles?</vt:lpstr>
      <vt:lpstr>Negative Weights and Cycles?</vt:lpstr>
      <vt:lpstr>DAG-based Algorithm</vt:lpstr>
      <vt:lpstr>DAG-based Algorithm</vt:lpstr>
      <vt:lpstr>DAG: Example 1</vt:lpstr>
      <vt:lpstr>DAG: Example 2</vt:lpstr>
      <vt:lpstr>All-Pairs Shortest Paths</vt:lpstr>
      <vt:lpstr>All-Pairs Shortest Paths</vt:lpstr>
      <vt:lpstr>All-Pairs Shortest Paths</vt:lpstr>
      <vt:lpstr>Floyd Warshall Algorithm - Example</vt:lpstr>
      <vt:lpstr>Floyd-Warshall Algorithm - Example</vt:lpstr>
      <vt:lpstr>Floyd-Warshall Algorithm - Example</vt:lpstr>
      <vt:lpstr>Floyd-Warshall Algorithm</vt:lpstr>
      <vt:lpstr>Floyd-Warshall Algorithm - Example</vt:lpstr>
      <vt:lpstr>Floyd-Warshall Algorithm - Example</vt:lpstr>
      <vt:lpstr>Floyd-Warshall Algorithm - Example</vt:lpstr>
      <vt:lpstr>Floyd-Warshall Algorithm - Example</vt:lpstr>
      <vt:lpstr>Example 2</vt:lpstr>
      <vt:lpstr>Example 2 (cont.)</vt:lpstr>
      <vt:lpstr>Reference2 </vt:lpstr>
      <vt:lpstr>PowerPoint Presentation</vt:lpstr>
    </vt:vector>
  </TitlesOfParts>
  <Company>UNC Charlotte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Microsoft Office User</cp:lastModifiedBy>
  <cp:revision>867</cp:revision>
  <cp:lastPrinted>2010-08-24T17:19:38Z</cp:lastPrinted>
  <dcterms:created xsi:type="dcterms:W3CDTF">2010-08-24T16:58:28Z</dcterms:created>
  <dcterms:modified xsi:type="dcterms:W3CDTF">2018-11-08T00:53:14Z</dcterms:modified>
</cp:coreProperties>
</file>