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8" r:id="rId3"/>
    <p:sldId id="261" r:id="rId4"/>
    <p:sldId id="259" r:id="rId5"/>
    <p:sldId id="260" r:id="rId6"/>
    <p:sldId id="257" r:id="rId7"/>
    <p:sldId id="266" r:id="rId8"/>
    <p:sldId id="265" r:id="rId9"/>
    <p:sldId id="267" r:id="rId10"/>
    <p:sldId id="262" r:id="rId11"/>
    <p:sldId id="263" r:id="rId12"/>
    <p:sldId id="26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EA00"/>
    <a:srgbClr val="31FF21"/>
    <a:srgbClr val="64F62A"/>
    <a:srgbClr val="2FF1A7"/>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B246862F-883B-4E1E-8F38-6AD29F3ECA76}" type="datetimeFigureOut">
              <a:rPr lang="en-US" smtClean="0"/>
              <a:pPr/>
              <a:t>4/11/2021</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C3CE5D30-E346-4C7C-84DE-D1554166CFB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46862F-883B-4E1E-8F38-6AD29F3ECA76}" type="datetimeFigureOut">
              <a:rPr lang="en-US" smtClean="0"/>
              <a:pPr/>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E5D30-E346-4C7C-84DE-D1554166CFB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B246862F-883B-4E1E-8F38-6AD29F3ECA76}" type="datetimeFigureOut">
              <a:rPr lang="en-US" smtClean="0"/>
              <a:pPr/>
              <a:t>4/11/2021</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C3CE5D30-E346-4C7C-84DE-D1554166CFB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246862F-883B-4E1E-8F38-6AD29F3ECA76}" type="datetimeFigureOut">
              <a:rPr lang="en-US" smtClean="0"/>
              <a:pPr/>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3CE5D30-E346-4C7C-84DE-D1554166CFBE}"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B246862F-883B-4E1E-8F38-6AD29F3ECA76}" type="datetimeFigureOut">
              <a:rPr lang="en-US" smtClean="0"/>
              <a:pPr/>
              <a:t>4/11/2021</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C3CE5D30-E346-4C7C-84DE-D1554166CFBE}"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B246862F-883B-4E1E-8F38-6AD29F3ECA76}" type="datetimeFigureOut">
              <a:rPr lang="en-US" smtClean="0"/>
              <a:pPr/>
              <a:t>4/11/2021</a:t>
            </a:fld>
            <a:endParaRPr lang="en-US"/>
          </a:p>
        </p:txBody>
      </p:sp>
      <p:sp>
        <p:nvSpPr>
          <p:cNvPr id="10" name="Slide Number Placeholder 9"/>
          <p:cNvSpPr>
            <a:spLocks noGrp="1"/>
          </p:cNvSpPr>
          <p:nvPr>
            <p:ph type="sldNum" sz="quarter" idx="16"/>
          </p:nvPr>
        </p:nvSpPr>
        <p:spPr/>
        <p:txBody>
          <a:bodyPr rtlCol="0"/>
          <a:lstStyle/>
          <a:p>
            <a:fld id="{C3CE5D30-E346-4C7C-84DE-D1554166CFBE}"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B246862F-883B-4E1E-8F38-6AD29F3ECA76}" type="datetimeFigureOut">
              <a:rPr lang="en-US" smtClean="0"/>
              <a:pPr/>
              <a:t>4/11/2021</a:t>
            </a:fld>
            <a:endParaRPr lang="en-US"/>
          </a:p>
        </p:txBody>
      </p:sp>
      <p:sp>
        <p:nvSpPr>
          <p:cNvPr id="12" name="Slide Number Placeholder 11"/>
          <p:cNvSpPr>
            <a:spLocks noGrp="1"/>
          </p:cNvSpPr>
          <p:nvPr>
            <p:ph type="sldNum" sz="quarter" idx="16"/>
          </p:nvPr>
        </p:nvSpPr>
        <p:spPr/>
        <p:txBody>
          <a:bodyPr rtlCol="0"/>
          <a:lstStyle/>
          <a:p>
            <a:fld id="{C3CE5D30-E346-4C7C-84DE-D1554166CFBE}"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246862F-883B-4E1E-8F38-6AD29F3ECA76}" type="datetimeFigureOut">
              <a:rPr lang="en-US" smtClean="0"/>
              <a:pPr/>
              <a:t>4/11/2021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C3CE5D30-E346-4C7C-84DE-D1554166CF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46862F-883B-4E1E-8F38-6AD29F3ECA76}" type="datetimeFigureOut">
              <a:rPr lang="en-US" smtClean="0"/>
              <a:pPr/>
              <a:t>4/11/2021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C3CE5D30-E346-4C7C-84DE-D1554166CF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246862F-883B-4E1E-8F38-6AD29F3ECA76}" type="datetimeFigureOut">
              <a:rPr lang="en-US" smtClean="0"/>
              <a:pPr/>
              <a:t>4/11/2021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C3CE5D30-E346-4C7C-84DE-D1554166CFBE}"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B246862F-883B-4E1E-8F38-6AD29F3ECA76}" type="datetimeFigureOut">
              <a:rPr lang="en-US" smtClean="0"/>
              <a:pPr/>
              <a:t>4/11/2021</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C3CE5D30-E346-4C7C-84DE-D1554166CFBE}"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B246862F-883B-4E1E-8F38-6AD29F3ECA76}" type="datetimeFigureOut">
              <a:rPr lang="en-US" smtClean="0"/>
              <a:pPr/>
              <a:t>4/11/2021</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C3CE5D30-E346-4C7C-84DE-D1554166CFB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7.xml"/><Relationship Id="rId1" Type="http://schemas.openxmlformats.org/officeDocument/2006/relationships/video" Target="file:///C:\Users\HP\Downloads\1901CS25\My%20Demo%20video%20(Lie%20Detector).mp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908720"/>
            <a:ext cx="7772400" cy="821953"/>
          </a:xfrm>
        </p:spPr>
        <p:txBody>
          <a:bodyPr/>
          <a:lstStyle/>
          <a:p>
            <a:r>
              <a:rPr lang="en-US" dirty="0" smtClean="0"/>
              <a:t>		CS225-226 Project :-</a:t>
            </a:r>
            <a:endParaRPr lang="en-US" dirty="0"/>
          </a:p>
        </p:txBody>
      </p:sp>
      <p:sp>
        <p:nvSpPr>
          <p:cNvPr id="3" name="Subtitle 2"/>
          <p:cNvSpPr>
            <a:spLocks noGrp="1"/>
          </p:cNvSpPr>
          <p:nvPr>
            <p:ph type="subTitle" idx="1"/>
          </p:nvPr>
        </p:nvSpPr>
        <p:spPr>
          <a:xfrm>
            <a:off x="827584" y="2276872"/>
            <a:ext cx="7992888" cy="1296144"/>
          </a:xfrm>
        </p:spPr>
        <p:txBody>
          <a:bodyPr>
            <a:normAutofit fontScale="62500" lnSpcReduction="20000"/>
          </a:bodyPr>
          <a:lstStyle/>
          <a:p>
            <a:r>
              <a:rPr lang="en-US" sz="3000" dirty="0" smtClean="0">
                <a:solidFill>
                  <a:schemeClr val="accent2"/>
                </a:solidFill>
              </a:rPr>
              <a:t>	  </a:t>
            </a:r>
            <a:r>
              <a:rPr lang="en-US" sz="7600" dirty="0" err="1" smtClean="0">
                <a:solidFill>
                  <a:schemeClr val="accent2"/>
                </a:solidFill>
              </a:rPr>
              <a:t>Arduino</a:t>
            </a:r>
            <a:r>
              <a:rPr lang="en-US" sz="7600" dirty="0" smtClean="0">
                <a:solidFill>
                  <a:schemeClr val="accent2"/>
                </a:solidFill>
              </a:rPr>
              <a:t> </a:t>
            </a:r>
            <a:r>
              <a:rPr lang="en-US" sz="7600" dirty="0" err="1" smtClean="0">
                <a:solidFill>
                  <a:schemeClr val="accent2"/>
                </a:solidFill>
              </a:rPr>
              <a:t>Nano</a:t>
            </a:r>
            <a:r>
              <a:rPr lang="en-US" sz="7600" dirty="0" smtClean="0">
                <a:solidFill>
                  <a:schemeClr val="accent2"/>
                </a:solidFill>
              </a:rPr>
              <a:t> Based  			 “Lie Detector” </a:t>
            </a:r>
            <a:r>
              <a:rPr lang="en-US" sz="7600" dirty="0" smtClean="0">
                <a:solidFill>
                  <a:schemeClr val="accent4">
                    <a:lumMod val="50000"/>
                  </a:schemeClr>
                </a:solidFill>
              </a:rPr>
              <a:t> </a:t>
            </a:r>
            <a:endParaRPr lang="en-US" sz="7600" dirty="0">
              <a:solidFill>
                <a:schemeClr val="accent4">
                  <a:lumMod val="50000"/>
                </a:schemeClr>
              </a:solidFill>
            </a:endParaRPr>
          </a:p>
        </p:txBody>
      </p:sp>
      <p:sp>
        <p:nvSpPr>
          <p:cNvPr id="5" name="TextBox 4"/>
          <p:cNvSpPr txBox="1"/>
          <p:nvPr/>
        </p:nvSpPr>
        <p:spPr>
          <a:xfrm>
            <a:off x="6660232" y="4221088"/>
            <a:ext cx="2169184" cy="1200329"/>
          </a:xfrm>
          <a:prstGeom prst="rect">
            <a:avLst/>
          </a:prstGeom>
          <a:noFill/>
        </p:spPr>
        <p:txBody>
          <a:bodyPr wrap="none" rtlCol="0">
            <a:spAutoFit/>
          </a:bodyPr>
          <a:lstStyle/>
          <a:p>
            <a:r>
              <a:rPr lang="en-US" sz="2400" dirty="0" smtClean="0">
                <a:solidFill>
                  <a:srgbClr val="00B0F0"/>
                </a:solidFill>
              </a:rPr>
              <a:t> </a:t>
            </a:r>
            <a:r>
              <a:rPr lang="en-US" sz="2400" dirty="0" smtClean="0">
                <a:solidFill>
                  <a:srgbClr val="002060"/>
                </a:solidFill>
              </a:rPr>
              <a:t>Made By :</a:t>
            </a:r>
          </a:p>
          <a:p>
            <a:r>
              <a:rPr lang="en-US" sz="2400" dirty="0" smtClean="0">
                <a:solidFill>
                  <a:srgbClr val="002060"/>
                </a:solidFill>
              </a:rPr>
              <a:t> </a:t>
            </a:r>
            <a:r>
              <a:rPr lang="en-US" sz="2400" dirty="0" err="1" smtClean="0">
                <a:solidFill>
                  <a:srgbClr val="002060"/>
                </a:solidFill>
              </a:rPr>
              <a:t>Himanshu</a:t>
            </a:r>
            <a:r>
              <a:rPr lang="en-US" sz="2400" dirty="0" smtClean="0">
                <a:solidFill>
                  <a:srgbClr val="002060"/>
                </a:solidFill>
              </a:rPr>
              <a:t> </a:t>
            </a:r>
            <a:r>
              <a:rPr lang="en-US" sz="2400" dirty="0" err="1" smtClean="0">
                <a:solidFill>
                  <a:srgbClr val="002060"/>
                </a:solidFill>
              </a:rPr>
              <a:t>Garg</a:t>
            </a:r>
            <a:endParaRPr lang="en-US" sz="2400" dirty="0" smtClean="0">
              <a:solidFill>
                <a:srgbClr val="002060"/>
              </a:solidFill>
            </a:endParaRPr>
          </a:p>
          <a:p>
            <a:r>
              <a:rPr lang="en-US" sz="2400" dirty="0" smtClean="0">
                <a:solidFill>
                  <a:srgbClr val="002060"/>
                </a:solidFill>
              </a:rPr>
              <a:t> 1901CS25</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153400" cy="990600"/>
          </a:xfrm>
        </p:spPr>
        <p:txBody>
          <a:bodyPr>
            <a:normAutofit fontScale="90000"/>
          </a:bodyPr>
          <a:lstStyle/>
          <a:p>
            <a:r>
              <a:rPr lang="en-US" dirty="0" smtClean="0"/>
              <a:t>Working Lie Detector:-</a:t>
            </a:r>
            <a:br>
              <a:rPr lang="en-US" dirty="0" smtClean="0"/>
            </a:br>
            <a:r>
              <a:rPr lang="en-US" dirty="0" smtClean="0">
                <a:solidFill>
                  <a:srgbClr val="11EA00"/>
                </a:solidFill>
              </a:rPr>
              <a:t>1. Truth proved </a:t>
            </a:r>
            <a:r>
              <a:rPr lang="en-US" dirty="0" smtClean="0">
                <a:solidFill>
                  <a:srgbClr val="11EA00"/>
                </a:solidFill>
                <a:sym typeface="Wingdings" pitchFamily="2" charset="2"/>
              </a:rPr>
              <a:t></a:t>
            </a:r>
            <a:endParaRPr lang="en-US" dirty="0">
              <a:solidFill>
                <a:srgbClr val="11EA00"/>
              </a:solidFill>
            </a:endParaRPr>
          </a:p>
        </p:txBody>
      </p:sp>
      <p:pic>
        <p:nvPicPr>
          <p:cNvPr id="18435" name="Picture 3" descr="C:\Users\HP\Pictures\greengreen.jpg"/>
          <p:cNvPicPr>
            <a:picLocks noChangeAspect="1" noChangeArrowheads="1"/>
          </p:cNvPicPr>
          <p:nvPr/>
        </p:nvPicPr>
        <p:blipFill>
          <a:blip r:embed="rId2" cstate="print"/>
          <a:srcRect/>
          <a:stretch>
            <a:fillRect/>
          </a:stretch>
        </p:blipFill>
        <p:spPr bwMode="auto">
          <a:xfrm>
            <a:off x="611560" y="1772816"/>
            <a:ext cx="7272808" cy="4896544"/>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2. Lie Caught </a:t>
            </a:r>
            <a:r>
              <a:rPr lang="en-US" dirty="0" smtClean="0">
                <a:solidFill>
                  <a:srgbClr val="FF0000"/>
                </a:solidFill>
                <a:sym typeface="Wingdings" pitchFamily="2" charset="2"/>
              </a:rPr>
              <a:t></a:t>
            </a:r>
            <a:endParaRPr lang="en-US" dirty="0">
              <a:solidFill>
                <a:srgbClr val="FF0000"/>
              </a:solidFill>
            </a:endParaRPr>
          </a:p>
        </p:txBody>
      </p:sp>
      <p:pic>
        <p:nvPicPr>
          <p:cNvPr id="19459" name="Picture 3" descr="C:\Users\HP\Pictures\redred.jpg"/>
          <p:cNvPicPr>
            <a:picLocks noChangeAspect="1" noChangeArrowheads="1"/>
          </p:cNvPicPr>
          <p:nvPr/>
        </p:nvPicPr>
        <p:blipFill>
          <a:blip r:embed="rId2" cstate="print"/>
          <a:srcRect/>
          <a:stretch>
            <a:fillRect/>
          </a:stretch>
        </p:blipFill>
        <p:spPr bwMode="auto">
          <a:xfrm>
            <a:off x="611560" y="1772816"/>
            <a:ext cx="7632848" cy="4896544"/>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4932040" y="5057800"/>
            <a:ext cx="3886200" cy="1800200"/>
          </a:xfrm>
        </p:spPr>
        <p:txBody>
          <a:bodyPr>
            <a:normAutofit/>
          </a:bodyPr>
          <a:lstStyle/>
          <a:p>
            <a:pPr>
              <a:buNone/>
            </a:pPr>
            <a:r>
              <a:rPr lang="en-US" dirty="0" smtClean="0"/>
              <a:t>Made By-</a:t>
            </a:r>
          </a:p>
          <a:p>
            <a:pPr>
              <a:buNone/>
            </a:pPr>
            <a:r>
              <a:rPr lang="en-US" dirty="0" smtClean="0"/>
              <a:t>Name – </a:t>
            </a:r>
            <a:r>
              <a:rPr lang="en-US" dirty="0" err="1" smtClean="0"/>
              <a:t>Himanshu</a:t>
            </a:r>
            <a:r>
              <a:rPr lang="en-US" dirty="0" smtClean="0"/>
              <a:t> </a:t>
            </a:r>
            <a:r>
              <a:rPr lang="en-US" dirty="0" err="1" smtClean="0"/>
              <a:t>Garg</a:t>
            </a:r>
            <a:endParaRPr lang="en-US" dirty="0" smtClean="0"/>
          </a:p>
          <a:p>
            <a:pPr>
              <a:buNone/>
            </a:pPr>
            <a:r>
              <a:rPr lang="en-US" dirty="0" smtClean="0"/>
              <a:t>Roll number –1901CS25</a:t>
            </a:r>
            <a:endParaRPr lang="en-US" dirty="0"/>
          </a:p>
        </p:txBody>
      </p:sp>
      <p:sp>
        <p:nvSpPr>
          <p:cNvPr id="2" name="Title 1"/>
          <p:cNvSpPr>
            <a:spLocks noGrp="1"/>
          </p:cNvSpPr>
          <p:nvPr>
            <p:ph type="title" idx="4294967295"/>
          </p:nvPr>
        </p:nvSpPr>
        <p:spPr>
          <a:xfrm>
            <a:off x="467544" y="5157192"/>
            <a:ext cx="4067944" cy="990600"/>
          </a:xfrm>
        </p:spPr>
        <p:txBody>
          <a:bodyPr/>
          <a:lstStyle/>
          <a:p>
            <a:r>
              <a:rPr lang="en-US" dirty="0" smtClean="0"/>
              <a:t>THANK YOU !</a:t>
            </a:r>
            <a:endParaRPr lang="en-US" dirty="0"/>
          </a:p>
        </p:txBody>
      </p:sp>
      <p:sp>
        <p:nvSpPr>
          <p:cNvPr id="5" name="TextBox 4"/>
          <p:cNvSpPr txBox="1"/>
          <p:nvPr/>
        </p:nvSpPr>
        <p:spPr>
          <a:xfrm>
            <a:off x="3059832" y="188640"/>
            <a:ext cx="2452916" cy="492443"/>
          </a:xfrm>
          <a:prstGeom prst="rect">
            <a:avLst/>
          </a:prstGeom>
          <a:noFill/>
        </p:spPr>
        <p:txBody>
          <a:bodyPr wrap="none" rtlCol="0">
            <a:spAutoFit/>
          </a:bodyPr>
          <a:lstStyle/>
          <a:p>
            <a:r>
              <a:rPr lang="en-IN" sz="2600" dirty="0" smtClean="0">
                <a:solidFill>
                  <a:srgbClr val="002060"/>
                </a:solidFill>
              </a:rPr>
              <a:t>My demo video:-</a:t>
            </a:r>
            <a:endParaRPr lang="en-US" sz="2600" dirty="0">
              <a:solidFill>
                <a:srgbClr val="002060"/>
              </a:solidFill>
            </a:endParaRPr>
          </a:p>
        </p:txBody>
      </p:sp>
      <p:sp>
        <p:nvSpPr>
          <p:cNvPr id="6" name="TextBox 5"/>
          <p:cNvSpPr txBox="1"/>
          <p:nvPr/>
        </p:nvSpPr>
        <p:spPr>
          <a:xfrm>
            <a:off x="1043608" y="4365104"/>
            <a:ext cx="7164975" cy="369332"/>
          </a:xfrm>
          <a:prstGeom prst="rect">
            <a:avLst/>
          </a:prstGeom>
          <a:noFill/>
        </p:spPr>
        <p:txBody>
          <a:bodyPr wrap="none" rtlCol="0">
            <a:spAutoFit/>
          </a:bodyPr>
          <a:lstStyle/>
          <a:p>
            <a:r>
              <a:rPr lang="en-IN" dirty="0" smtClean="0"/>
              <a:t>The video can be played by clicking on the above box during the slide show</a:t>
            </a:r>
          </a:p>
        </p:txBody>
      </p:sp>
      <p:pic>
        <p:nvPicPr>
          <p:cNvPr id="7" name="My Demo video (Lie Detector).mp4">
            <a:hlinkClick r:id="" action="ppaction://media"/>
          </p:cNvPr>
          <p:cNvPicPr>
            <a:picLocks noRot="1" noChangeAspect="1"/>
          </p:cNvPicPr>
          <p:nvPr>
            <a:videoFile r:link="rId1"/>
          </p:nvPr>
        </p:nvPicPr>
        <p:blipFill>
          <a:blip r:embed="rId3" cstate="print"/>
          <a:stretch>
            <a:fillRect/>
          </a:stretch>
        </p:blipFill>
        <p:spPr>
          <a:xfrm>
            <a:off x="1835696" y="908720"/>
            <a:ext cx="5184576" cy="3290664"/>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p:cTn id="7" fill="hold" display="0">
                  <p:stCondLst>
                    <p:cond delay="indefinite"/>
                  </p:stCondLst>
                  <p:endCondLst>
                    <p:cond evt="onNext" delay="0">
                      <p:tgtEl>
                        <p:sldTgt/>
                      </p:tgtEl>
                    </p:cond>
                    <p:cond evt="onPrev" delay="0">
                      <p:tgtEl>
                        <p:sldTgt/>
                      </p:tgtEl>
                    </p:cond>
                  </p:endCondLst>
                </p:cTn>
                <p:tgtEl>
                  <p:spTgt spid="7"/>
                </p:tgtEl>
              </p:cMediaNode>
            </p:vide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MOTIVATION:-</a:t>
            </a:r>
            <a:endParaRPr lang="en-US" dirty="0">
              <a:solidFill>
                <a:srgbClr val="C00000"/>
              </a:solidFill>
            </a:endParaRPr>
          </a:p>
        </p:txBody>
      </p:sp>
      <p:sp>
        <p:nvSpPr>
          <p:cNvPr id="3" name="Content Placeholder 2"/>
          <p:cNvSpPr>
            <a:spLocks noGrp="1"/>
          </p:cNvSpPr>
          <p:nvPr>
            <p:ph sz="quarter" idx="1"/>
          </p:nvPr>
        </p:nvSpPr>
        <p:spPr>
          <a:xfrm>
            <a:off x="251520" y="1844824"/>
            <a:ext cx="8153400" cy="3456384"/>
          </a:xfrm>
        </p:spPr>
        <p:txBody>
          <a:bodyPr/>
          <a:lstStyle/>
          <a:p>
            <a:pPr>
              <a:buNone/>
            </a:pPr>
            <a:endParaRPr lang="en-US" dirty="0" smtClean="0"/>
          </a:p>
          <a:p>
            <a:pPr>
              <a:buNone/>
            </a:pPr>
            <a:r>
              <a:rPr lang="en-US" dirty="0" smtClean="0"/>
              <a:t>	</a:t>
            </a:r>
            <a:r>
              <a:rPr lang="en-US" dirty="0" smtClean="0">
                <a:solidFill>
                  <a:schemeClr val="accent1">
                    <a:lumMod val="75000"/>
                  </a:schemeClr>
                </a:solidFill>
              </a:rPr>
              <a:t>There are a lot of small things for which we lie in our daily lives, like why we got late, who broke the glass, who ate the ice-cream, etc. So, in order to figure that out, I made a small portable lie detector for myself. So if someone lies to me, I can check on it 😊….</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0648"/>
            <a:ext cx="8153400" cy="990600"/>
          </a:xfrm>
        </p:spPr>
        <p:txBody>
          <a:bodyPr/>
          <a:lstStyle/>
          <a:p>
            <a:r>
              <a:rPr lang="en-US" dirty="0" smtClean="0">
                <a:solidFill>
                  <a:srgbClr val="FF0000"/>
                </a:solidFill>
              </a:rPr>
              <a:t>INTRODUCTION:-</a:t>
            </a:r>
            <a:endParaRPr lang="en-US" dirty="0">
              <a:solidFill>
                <a:srgbClr val="FF0000"/>
              </a:solidFill>
            </a:endParaRPr>
          </a:p>
        </p:txBody>
      </p:sp>
      <p:sp>
        <p:nvSpPr>
          <p:cNvPr id="3" name="Content Placeholder 2"/>
          <p:cNvSpPr>
            <a:spLocks noGrp="1"/>
          </p:cNvSpPr>
          <p:nvPr>
            <p:ph sz="quarter" idx="1"/>
          </p:nvPr>
        </p:nvSpPr>
        <p:spPr>
          <a:xfrm>
            <a:off x="251520" y="1700808"/>
            <a:ext cx="8153400" cy="4824536"/>
          </a:xfrm>
        </p:spPr>
        <p:txBody>
          <a:bodyPr>
            <a:noAutofit/>
          </a:bodyPr>
          <a:lstStyle/>
          <a:p>
            <a:r>
              <a:rPr lang="en-IN" sz="1600" dirty="0" smtClean="0">
                <a:solidFill>
                  <a:schemeClr val="accent2">
                    <a:lumMod val="50000"/>
                  </a:schemeClr>
                </a:solidFill>
              </a:rPr>
              <a:t>Lie Detector is a fun, digital-design </a:t>
            </a:r>
            <a:r>
              <a:rPr lang="en-IN" sz="1600" dirty="0" err="1" smtClean="0">
                <a:solidFill>
                  <a:schemeClr val="accent2">
                    <a:lumMod val="50000"/>
                  </a:schemeClr>
                </a:solidFill>
              </a:rPr>
              <a:t>arduino</a:t>
            </a:r>
            <a:r>
              <a:rPr lang="en-IN" sz="1600" dirty="0" smtClean="0">
                <a:solidFill>
                  <a:schemeClr val="accent2">
                    <a:lumMod val="50000"/>
                  </a:schemeClr>
                </a:solidFill>
              </a:rPr>
              <a:t> based project.  Usually when someone lies, they get nervous. That is the “fundamental idea” of my lie detector.</a:t>
            </a:r>
          </a:p>
          <a:p>
            <a:endParaRPr lang="en-IN" sz="1600" dirty="0" smtClean="0"/>
          </a:p>
          <a:p>
            <a:r>
              <a:rPr lang="en-IN" sz="1600" dirty="0" smtClean="0">
                <a:solidFill>
                  <a:srgbClr val="FF0000"/>
                </a:solidFill>
              </a:rPr>
              <a:t>Our skin is amazing!  It provides a medium for us to experience the sense of touch, it keeps infections out and not only that, our skin changes conductivity depending on many different things, one being our mood. It is called Electro Dermal Activity (EDA). EDA is the property of the human body that causes continuous variation in the electrical characteristics of the skin. </a:t>
            </a:r>
          </a:p>
          <a:p>
            <a:endParaRPr lang="en-IN" sz="1600" dirty="0" smtClean="0"/>
          </a:p>
          <a:p>
            <a:r>
              <a:rPr lang="en-IN" sz="1600" dirty="0" smtClean="0">
                <a:solidFill>
                  <a:schemeClr val="accent2">
                    <a:lumMod val="50000"/>
                  </a:schemeClr>
                </a:solidFill>
              </a:rPr>
              <a:t>The traditional theory of EDA tells that skin conductance varies with the state of sweat glands in the skin. Sweating is controlled by the sympathetic nervous system, so whenever we get nervous, our sweat gland activity also increases, which in turn increases skin conductance. In this way, skin conductance can be a measure of emotional and sympathetic responses. More information can be found here - </a:t>
            </a:r>
            <a:r>
              <a:rPr lang="en-IN" sz="1600" b="1" u="sng" dirty="0" smtClean="0">
                <a:solidFill>
                  <a:schemeClr val="accent2">
                    <a:lumMod val="50000"/>
                  </a:schemeClr>
                </a:solidFill>
              </a:rPr>
              <a:t>https://en.wikipedia.org/wiki/Electrodermal_activity</a:t>
            </a:r>
          </a:p>
          <a:p>
            <a:pPr>
              <a:buNone/>
            </a:pPr>
            <a:endParaRPr lang="en-US" sz="1600" dirty="0" smtClean="0"/>
          </a:p>
          <a:p>
            <a:r>
              <a:rPr lang="en-US" sz="1600" dirty="0" smtClean="0">
                <a:solidFill>
                  <a:srgbClr val="FF0000"/>
                </a:solidFill>
              </a:rPr>
              <a:t>So if someone tries to lie with his/her fingertips connected to the lie detector and he/she gets nervous, then the skin conductivity will increase suddenly which can be noticed in the serial plotter in the </a:t>
            </a:r>
            <a:r>
              <a:rPr lang="en-US" sz="1600" dirty="0" err="1" smtClean="0">
                <a:solidFill>
                  <a:srgbClr val="FF0000"/>
                </a:solidFill>
              </a:rPr>
              <a:t>Arduino</a:t>
            </a:r>
            <a:r>
              <a:rPr lang="en-US" sz="1600" dirty="0" smtClean="0">
                <a:solidFill>
                  <a:srgbClr val="FF0000"/>
                </a:solidFill>
              </a:rPr>
              <a:t> IDE and the Red LED will start glowing thus indicating that the subject is trying to lie.</a:t>
            </a:r>
          </a:p>
          <a:p>
            <a:endParaRPr lang="en-US" sz="1600" dirty="0" smtClean="0"/>
          </a:p>
          <a:p>
            <a:endParaRPr lang="en-US" sz="16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Components &amp; Supplies:-</a:t>
            </a:r>
            <a:endParaRPr lang="en-US" dirty="0">
              <a:solidFill>
                <a:srgbClr val="002060"/>
              </a:solidFill>
            </a:endParaRPr>
          </a:p>
        </p:txBody>
      </p:sp>
      <p:pic>
        <p:nvPicPr>
          <p:cNvPr id="4" name="Picture 3"/>
          <p:cNvPicPr/>
          <p:nvPr/>
        </p:nvPicPr>
        <p:blipFill>
          <a:blip r:embed="rId2" cstate="print"/>
          <a:srcRect/>
          <a:stretch>
            <a:fillRect/>
          </a:stretch>
        </p:blipFill>
        <p:spPr bwMode="auto">
          <a:xfrm>
            <a:off x="179512" y="1556792"/>
            <a:ext cx="3744416" cy="1872208"/>
          </a:xfrm>
          <a:prstGeom prst="rect">
            <a:avLst/>
          </a:prstGeom>
          <a:noFill/>
          <a:ln w="9525">
            <a:noFill/>
            <a:miter lim="800000"/>
            <a:headEnd/>
            <a:tailEnd/>
          </a:ln>
        </p:spPr>
      </p:pic>
      <p:sp>
        <p:nvSpPr>
          <p:cNvPr id="5" name="TextBox 4"/>
          <p:cNvSpPr txBox="1"/>
          <p:nvPr/>
        </p:nvSpPr>
        <p:spPr>
          <a:xfrm>
            <a:off x="1187624" y="3501008"/>
            <a:ext cx="1457450" cy="369332"/>
          </a:xfrm>
          <a:prstGeom prst="rect">
            <a:avLst/>
          </a:prstGeom>
          <a:noFill/>
        </p:spPr>
        <p:txBody>
          <a:bodyPr wrap="none" rtlCol="0">
            <a:spAutoFit/>
          </a:bodyPr>
          <a:lstStyle/>
          <a:p>
            <a:r>
              <a:rPr lang="en-US" dirty="0" err="1" smtClean="0"/>
              <a:t>Arduino</a:t>
            </a:r>
            <a:r>
              <a:rPr lang="en-US" dirty="0" smtClean="0"/>
              <a:t> </a:t>
            </a:r>
            <a:r>
              <a:rPr lang="en-US" dirty="0" err="1" smtClean="0"/>
              <a:t>Nano</a:t>
            </a:r>
            <a:endParaRPr lang="en-US" dirty="0" smtClean="0"/>
          </a:p>
        </p:txBody>
      </p:sp>
      <p:pic>
        <p:nvPicPr>
          <p:cNvPr id="6" name="Picture 5"/>
          <p:cNvPicPr/>
          <p:nvPr/>
        </p:nvPicPr>
        <p:blipFill>
          <a:blip r:embed="rId3" cstate="print"/>
          <a:srcRect/>
          <a:stretch>
            <a:fillRect/>
          </a:stretch>
        </p:blipFill>
        <p:spPr bwMode="auto">
          <a:xfrm>
            <a:off x="4499992" y="1628800"/>
            <a:ext cx="3700254" cy="1512168"/>
          </a:xfrm>
          <a:prstGeom prst="rect">
            <a:avLst/>
          </a:prstGeom>
          <a:noFill/>
          <a:ln w="9525">
            <a:noFill/>
            <a:miter lim="800000"/>
            <a:headEnd/>
            <a:tailEnd/>
          </a:ln>
        </p:spPr>
      </p:pic>
      <p:sp>
        <p:nvSpPr>
          <p:cNvPr id="7" name="TextBox 6"/>
          <p:cNvSpPr txBox="1"/>
          <p:nvPr/>
        </p:nvSpPr>
        <p:spPr>
          <a:xfrm>
            <a:off x="5580112" y="3356992"/>
            <a:ext cx="1317990" cy="369332"/>
          </a:xfrm>
          <a:prstGeom prst="rect">
            <a:avLst/>
          </a:prstGeom>
          <a:noFill/>
        </p:spPr>
        <p:txBody>
          <a:bodyPr wrap="none" rtlCol="0">
            <a:spAutoFit/>
          </a:bodyPr>
          <a:lstStyle/>
          <a:p>
            <a:r>
              <a:rPr lang="en-US" dirty="0" smtClean="0"/>
              <a:t>Breadboard</a:t>
            </a:r>
            <a:endParaRPr lang="en-US" dirty="0"/>
          </a:p>
        </p:txBody>
      </p:sp>
      <p:pic>
        <p:nvPicPr>
          <p:cNvPr id="8" name="Picture 7"/>
          <p:cNvPicPr/>
          <p:nvPr/>
        </p:nvPicPr>
        <p:blipFill>
          <a:blip r:embed="rId4" cstate="print"/>
          <a:srcRect/>
          <a:stretch>
            <a:fillRect/>
          </a:stretch>
        </p:blipFill>
        <p:spPr bwMode="auto">
          <a:xfrm>
            <a:off x="251520" y="3933056"/>
            <a:ext cx="2131313" cy="2304256"/>
          </a:xfrm>
          <a:prstGeom prst="rect">
            <a:avLst/>
          </a:prstGeom>
          <a:noFill/>
          <a:ln w="9525">
            <a:noFill/>
            <a:miter lim="800000"/>
            <a:headEnd/>
            <a:tailEnd/>
          </a:ln>
        </p:spPr>
      </p:pic>
      <p:sp>
        <p:nvSpPr>
          <p:cNvPr id="9" name="TextBox 8"/>
          <p:cNvSpPr txBox="1"/>
          <p:nvPr/>
        </p:nvSpPr>
        <p:spPr>
          <a:xfrm>
            <a:off x="827584" y="6381328"/>
            <a:ext cx="821059" cy="369332"/>
          </a:xfrm>
          <a:prstGeom prst="rect">
            <a:avLst/>
          </a:prstGeom>
          <a:noFill/>
        </p:spPr>
        <p:txBody>
          <a:bodyPr wrap="none" rtlCol="0">
            <a:spAutoFit/>
          </a:bodyPr>
          <a:lstStyle/>
          <a:p>
            <a:r>
              <a:rPr lang="en-US" dirty="0" smtClean="0"/>
              <a:t>Cables</a:t>
            </a:r>
            <a:endParaRPr lang="en-US" dirty="0"/>
          </a:p>
        </p:txBody>
      </p:sp>
      <p:pic>
        <p:nvPicPr>
          <p:cNvPr id="10" name="Picture 9"/>
          <p:cNvPicPr/>
          <p:nvPr/>
        </p:nvPicPr>
        <p:blipFill>
          <a:blip r:embed="rId5" cstate="print"/>
          <a:srcRect/>
          <a:stretch>
            <a:fillRect/>
          </a:stretch>
        </p:blipFill>
        <p:spPr bwMode="auto">
          <a:xfrm>
            <a:off x="2915816" y="4077072"/>
            <a:ext cx="2448272" cy="2088232"/>
          </a:xfrm>
          <a:prstGeom prst="rect">
            <a:avLst/>
          </a:prstGeom>
          <a:noFill/>
          <a:ln w="9525">
            <a:noFill/>
            <a:miter lim="800000"/>
            <a:headEnd/>
            <a:tailEnd/>
          </a:ln>
        </p:spPr>
      </p:pic>
      <p:sp>
        <p:nvSpPr>
          <p:cNvPr id="11" name="TextBox 10"/>
          <p:cNvSpPr txBox="1"/>
          <p:nvPr/>
        </p:nvSpPr>
        <p:spPr>
          <a:xfrm>
            <a:off x="2771800" y="6237312"/>
            <a:ext cx="2907271" cy="369332"/>
          </a:xfrm>
          <a:prstGeom prst="rect">
            <a:avLst/>
          </a:prstGeom>
          <a:noFill/>
        </p:spPr>
        <p:txBody>
          <a:bodyPr wrap="none" rtlCol="0">
            <a:spAutoFit/>
          </a:bodyPr>
          <a:lstStyle/>
          <a:p>
            <a:r>
              <a:rPr lang="en-US" dirty="0" smtClean="0"/>
              <a:t>Green, Orange and Red LEDs</a:t>
            </a:r>
            <a:endParaRPr lang="en-US" dirty="0"/>
          </a:p>
        </p:txBody>
      </p:sp>
      <p:pic>
        <p:nvPicPr>
          <p:cNvPr id="12" name="Picture 11"/>
          <p:cNvPicPr/>
          <p:nvPr/>
        </p:nvPicPr>
        <p:blipFill>
          <a:blip r:embed="rId6" cstate="print"/>
          <a:srcRect/>
          <a:stretch>
            <a:fillRect/>
          </a:stretch>
        </p:blipFill>
        <p:spPr bwMode="auto">
          <a:xfrm>
            <a:off x="5724128" y="4077072"/>
            <a:ext cx="3276872" cy="1944216"/>
          </a:xfrm>
          <a:prstGeom prst="rect">
            <a:avLst/>
          </a:prstGeom>
          <a:noFill/>
          <a:ln w="9525">
            <a:noFill/>
            <a:miter lim="800000"/>
            <a:headEnd/>
            <a:tailEnd/>
          </a:ln>
        </p:spPr>
      </p:pic>
      <p:sp>
        <p:nvSpPr>
          <p:cNvPr id="13" name="TextBox 12"/>
          <p:cNvSpPr txBox="1"/>
          <p:nvPr/>
        </p:nvSpPr>
        <p:spPr>
          <a:xfrm>
            <a:off x="6444208" y="6165304"/>
            <a:ext cx="1893467" cy="369332"/>
          </a:xfrm>
          <a:prstGeom prst="rect">
            <a:avLst/>
          </a:prstGeom>
          <a:noFill/>
        </p:spPr>
        <p:txBody>
          <a:bodyPr wrap="none" rtlCol="0">
            <a:spAutoFit/>
          </a:bodyPr>
          <a:lstStyle/>
          <a:p>
            <a:r>
              <a:rPr lang="en-IN" dirty="0" smtClean="0"/>
              <a:t>1800 ohm resistor</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1026" name="AutoShape 2" descr="https://lh4.googleusercontent.com/8FYIKS29cFxDurqqgsKKYU-o5E9CClU9v0lrlNAWXVnCj6ogmdLwj1WUJbZZGHy3IPlhzSm6s7FZLyxw4hq6oIJXEYHgnMcpCoC3RNXb3fFgJaXKSpd9CrkYOBqxMWjywiIIfc6_Jyw"/>
          <p:cNvSpPr>
            <a:spLocks noChangeAspect="1" noChangeArrowheads="1"/>
          </p:cNvSpPr>
          <p:nvPr/>
        </p:nvSpPr>
        <p:spPr bwMode="auto">
          <a:xfrm>
            <a:off x="155575" y="84138"/>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lh4.googleusercontent.com/8FYIKS29cFxDurqqgsKKYU-o5E9CClU9v0lrlNAWXVnCj6ogmdLwj1WUJbZZGHy3IPlhzSm6s7FZLyxw4hq6oIJXEYHgnMcpCoC3RNXb3fFgJaXKSpd9CrkYOBqxMWjywiIIfc6_Jyw"/>
          <p:cNvSpPr>
            <a:spLocks noChangeAspect="1" noChangeArrowheads="1"/>
          </p:cNvSpPr>
          <p:nvPr/>
        </p:nvSpPr>
        <p:spPr bwMode="auto">
          <a:xfrm>
            <a:off x="155575" y="84138"/>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https://lh4.googleusercontent.com/8FYIKS29cFxDurqqgsKKYU-o5E9CClU9v0lrlNAWXVnCj6ogmdLwj1WUJbZZGHy3IPlhzSm6s7FZLyxw4hq6oIJXEYHgnMcpCoC3RNXb3fFgJaXKSpd9CrkYOBqxMWjywiIIfc6_Jyw"/>
          <p:cNvSpPr>
            <a:spLocks noChangeAspect="1" noChangeArrowheads="1"/>
          </p:cNvSpPr>
          <p:nvPr/>
        </p:nvSpPr>
        <p:spPr bwMode="auto">
          <a:xfrm>
            <a:off x="155575" y="84138"/>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Socket 9V (Battery Cap) | BreadFruit Electronics | Buy latest Arduino,  Sensors, Raspberry Pi, ICs, Resistors and other electronic components in  Nepa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4" name="AutoShape 10" descr="Socket 9V (Battery Cap) | BreadFruit Electronics | Buy latest Arduino,  Sensors, Raspberry Pi, ICs, Resistors and other electronic components in  Nepa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6" name="AutoShape 12" descr="Socket 9V (Battery Cap) | BreadFruit Electronics | Buy latest Arduino,  Sensors, Raspberry Pi, ICs, Resistors and other electronic components in  Nepa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8" name="AutoShape 14" descr="Socket 9V (Battery Cap) | BreadFruit Electronics | Buy latest Arduino,  Sensors, Raspberry Pi, ICs, Resistors and other electronic components in  Nepa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9" name="Picture 15"/>
          <p:cNvPicPr>
            <a:picLocks noChangeAspect="1" noChangeArrowheads="1"/>
          </p:cNvPicPr>
          <p:nvPr/>
        </p:nvPicPr>
        <p:blipFill>
          <a:blip r:embed="rId2" cstate="print"/>
          <a:srcRect/>
          <a:stretch>
            <a:fillRect/>
          </a:stretch>
        </p:blipFill>
        <p:spPr bwMode="auto">
          <a:xfrm>
            <a:off x="4788024" y="1700808"/>
            <a:ext cx="3384376" cy="2304256"/>
          </a:xfrm>
          <a:prstGeom prst="rect">
            <a:avLst/>
          </a:prstGeom>
          <a:noFill/>
          <a:ln w="9525">
            <a:noFill/>
            <a:miter lim="800000"/>
            <a:headEnd/>
            <a:tailEnd/>
          </a:ln>
        </p:spPr>
      </p:pic>
      <p:sp>
        <p:nvSpPr>
          <p:cNvPr id="13" name="TextBox 12"/>
          <p:cNvSpPr txBox="1"/>
          <p:nvPr/>
        </p:nvSpPr>
        <p:spPr>
          <a:xfrm>
            <a:off x="1187624" y="4149080"/>
            <a:ext cx="2687339" cy="369332"/>
          </a:xfrm>
          <a:prstGeom prst="rect">
            <a:avLst/>
          </a:prstGeom>
          <a:noFill/>
        </p:spPr>
        <p:txBody>
          <a:bodyPr wrap="none" rtlCol="0">
            <a:spAutoFit/>
          </a:bodyPr>
          <a:lstStyle/>
          <a:p>
            <a:r>
              <a:rPr lang="en-IN" dirty="0" smtClean="0"/>
              <a:t>Type A to mini B USB cable</a:t>
            </a:r>
            <a:endParaRPr lang="en-US" dirty="0"/>
          </a:p>
        </p:txBody>
      </p:sp>
      <p:sp>
        <p:nvSpPr>
          <p:cNvPr id="14" name="TextBox 13"/>
          <p:cNvSpPr txBox="1"/>
          <p:nvPr/>
        </p:nvSpPr>
        <p:spPr>
          <a:xfrm>
            <a:off x="5796136" y="4149080"/>
            <a:ext cx="1380506" cy="369332"/>
          </a:xfrm>
          <a:prstGeom prst="rect">
            <a:avLst/>
          </a:prstGeom>
          <a:noFill/>
        </p:spPr>
        <p:txBody>
          <a:bodyPr wrap="none" rtlCol="0">
            <a:spAutoFit/>
          </a:bodyPr>
          <a:lstStyle/>
          <a:p>
            <a:r>
              <a:rPr lang="en-US" dirty="0" smtClean="0"/>
              <a:t>Battery Cap </a:t>
            </a:r>
            <a:endParaRPr lang="en-US" dirty="0"/>
          </a:p>
        </p:txBody>
      </p:sp>
      <p:pic>
        <p:nvPicPr>
          <p:cNvPr id="15" name="Picture 14"/>
          <p:cNvPicPr/>
          <p:nvPr/>
        </p:nvPicPr>
        <p:blipFill>
          <a:blip r:embed="rId3" cstate="print"/>
          <a:srcRect/>
          <a:stretch>
            <a:fillRect/>
          </a:stretch>
        </p:blipFill>
        <p:spPr bwMode="auto">
          <a:xfrm>
            <a:off x="611560" y="5517232"/>
            <a:ext cx="5731510" cy="860804"/>
          </a:xfrm>
          <a:prstGeom prst="rect">
            <a:avLst/>
          </a:prstGeom>
          <a:noFill/>
          <a:ln w="9525">
            <a:noFill/>
            <a:miter lim="800000"/>
            <a:headEnd/>
            <a:tailEnd/>
          </a:ln>
        </p:spPr>
      </p:pic>
      <p:sp>
        <p:nvSpPr>
          <p:cNvPr id="16" name="TextBox 15"/>
          <p:cNvSpPr txBox="1"/>
          <p:nvPr/>
        </p:nvSpPr>
        <p:spPr>
          <a:xfrm>
            <a:off x="611560" y="4869160"/>
            <a:ext cx="3507179" cy="461665"/>
          </a:xfrm>
          <a:prstGeom prst="rect">
            <a:avLst/>
          </a:prstGeom>
          <a:noFill/>
        </p:spPr>
        <p:txBody>
          <a:bodyPr wrap="none" rtlCol="0">
            <a:spAutoFit/>
          </a:bodyPr>
          <a:lstStyle/>
          <a:p>
            <a:r>
              <a:rPr lang="en-US" sz="2400" dirty="0" smtClean="0"/>
              <a:t>Apps and Online Services:-</a:t>
            </a:r>
            <a:endParaRPr lang="en-US" sz="2400" dirty="0"/>
          </a:p>
        </p:txBody>
      </p:sp>
      <p:pic>
        <p:nvPicPr>
          <p:cNvPr id="18" name="Picture 17"/>
          <p:cNvPicPr/>
          <p:nvPr/>
        </p:nvPicPr>
        <p:blipFill>
          <a:blip r:embed="rId4" cstate="print"/>
          <a:srcRect/>
          <a:stretch>
            <a:fillRect/>
          </a:stretch>
        </p:blipFill>
        <p:spPr bwMode="auto">
          <a:xfrm>
            <a:off x="539552" y="1628800"/>
            <a:ext cx="3600400" cy="2376264"/>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Block Diagram :-</a:t>
            </a:r>
            <a:endParaRPr lang="en-US" dirty="0">
              <a:solidFill>
                <a:srgbClr val="002060"/>
              </a:solidFill>
            </a:endParaRPr>
          </a:p>
        </p:txBody>
      </p:sp>
      <p:pic>
        <p:nvPicPr>
          <p:cNvPr id="1026" name="Picture 2"/>
          <p:cNvPicPr>
            <a:picLocks noChangeAspect="1" noChangeArrowheads="1"/>
          </p:cNvPicPr>
          <p:nvPr/>
        </p:nvPicPr>
        <p:blipFill>
          <a:blip r:embed="rId2" cstate="print"/>
          <a:srcRect/>
          <a:stretch>
            <a:fillRect/>
          </a:stretch>
        </p:blipFill>
        <p:spPr bwMode="auto">
          <a:xfrm>
            <a:off x="323528" y="1901255"/>
            <a:ext cx="8280920" cy="397601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23528" y="0"/>
            <a:ext cx="8153400" cy="360040"/>
          </a:xfrm>
        </p:spPr>
        <p:txBody>
          <a:bodyPr>
            <a:normAutofit fontScale="90000"/>
          </a:bodyPr>
          <a:lstStyle/>
          <a:p>
            <a:r>
              <a:rPr lang="en-US" dirty="0" smtClean="0">
                <a:solidFill>
                  <a:srgbClr val="002060"/>
                </a:solidFill>
              </a:rPr>
              <a:t>Software &amp; Code:-</a:t>
            </a:r>
            <a:endParaRPr lang="en-US" dirty="0">
              <a:solidFill>
                <a:srgbClr val="002060"/>
              </a:solidFill>
            </a:endParaRPr>
          </a:p>
        </p:txBody>
      </p:sp>
      <p:pic>
        <p:nvPicPr>
          <p:cNvPr id="4" name="Picture 3"/>
          <p:cNvPicPr/>
          <p:nvPr/>
        </p:nvPicPr>
        <p:blipFill>
          <a:blip r:embed="rId2" cstate="print"/>
          <a:srcRect/>
          <a:stretch>
            <a:fillRect/>
          </a:stretch>
        </p:blipFill>
        <p:spPr bwMode="auto">
          <a:xfrm>
            <a:off x="107504" y="476672"/>
            <a:ext cx="6480720" cy="2426292"/>
          </a:xfrm>
          <a:prstGeom prst="rect">
            <a:avLst/>
          </a:prstGeom>
          <a:noFill/>
          <a:ln w="9525">
            <a:noFill/>
            <a:miter lim="800000"/>
            <a:headEnd/>
            <a:tailEnd/>
          </a:ln>
        </p:spPr>
      </p:pic>
      <p:sp>
        <p:nvSpPr>
          <p:cNvPr id="7" name="TextBox 6"/>
          <p:cNvSpPr txBox="1"/>
          <p:nvPr/>
        </p:nvSpPr>
        <p:spPr>
          <a:xfrm>
            <a:off x="6695728" y="1484784"/>
            <a:ext cx="2448272" cy="2585323"/>
          </a:xfrm>
          <a:prstGeom prst="rect">
            <a:avLst/>
          </a:prstGeom>
          <a:noFill/>
        </p:spPr>
        <p:txBody>
          <a:bodyPr wrap="square" rtlCol="0">
            <a:spAutoFit/>
          </a:bodyPr>
          <a:lstStyle/>
          <a:p>
            <a:r>
              <a:rPr lang="en-IN" dirty="0" smtClean="0">
                <a:solidFill>
                  <a:srgbClr val="00B050"/>
                </a:solidFill>
              </a:rPr>
              <a:t>The main piece of software I used is the newest version of </a:t>
            </a:r>
            <a:r>
              <a:rPr lang="en-IN" dirty="0" err="1" smtClean="0">
                <a:solidFill>
                  <a:srgbClr val="00B050"/>
                </a:solidFill>
              </a:rPr>
              <a:t>Arduino</a:t>
            </a:r>
            <a:r>
              <a:rPr lang="en-IN" dirty="0" smtClean="0">
                <a:solidFill>
                  <a:srgbClr val="00B050"/>
                </a:solidFill>
              </a:rPr>
              <a:t> IDE.</a:t>
            </a:r>
            <a:endParaRPr lang="en-US" dirty="0" smtClean="0">
              <a:solidFill>
                <a:srgbClr val="00B050"/>
              </a:solidFill>
            </a:endParaRPr>
          </a:p>
          <a:p>
            <a:r>
              <a:rPr lang="en-IN" dirty="0" smtClean="0">
                <a:solidFill>
                  <a:srgbClr val="00B050"/>
                </a:solidFill>
              </a:rPr>
              <a:t>I connected my </a:t>
            </a:r>
            <a:r>
              <a:rPr lang="en-IN" dirty="0" err="1" smtClean="0">
                <a:solidFill>
                  <a:srgbClr val="00B050"/>
                </a:solidFill>
              </a:rPr>
              <a:t>Arduino</a:t>
            </a:r>
            <a:r>
              <a:rPr lang="en-IN" dirty="0" smtClean="0">
                <a:solidFill>
                  <a:srgbClr val="00B050"/>
                </a:solidFill>
              </a:rPr>
              <a:t> </a:t>
            </a:r>
            <a:r>
              <a:rPr lang="en-IN" dirty="0" err="1" smtClean="0">
                <a:solidFill>
                  <a:srgbClr val="00B050"/>
                </a:solidFill>
              </a:rPr>
              <a:t>Nano</a:t>
            </a:r>
            <a:r>
              <a:rPr lang="en-IN" dirty="0" smtClean="0">
                <a:solidFill>
                  <a:srgbClr val="00B050"/>
                </a:solidFill>
              </a:rPr>
              <a:t> with my laptop using a data cable and then uploaded the code on it.</a:t>
            </a:r>
            <a:endParaRPr lang="en-US" dirty="0" smtClean="0">
              <a:solidFill>
                <a:srgbClr val="00B050"/>
              </a:solidFill>
            </a:endParaRPr>
          </a:p>
        </p:txBody>
      </p:sp>
      <p:pic>
        <p:nvPicPr>
          <p:cNvPr id="1026" name="Picture 2"/>
          <p:cNvPicPr>
            <a:picLocks noChangeAspect="1" noChangeArrowheads="1"/>
          </p:cNvPicPr>
          <p:nvPr/>
        </p:nvPicPr>
        <p:blipFill>
          <a:blip r:embed="rId3" cstate="print"/>
          <a:srcRect/>
          <a:stretch>
            <a:fillRect/>
          </a:stretch>
        </p:blipFill>
        <p:spPr bwMode="auto">
          <a:xfrm>
            <a:off x="107504" y="2852936"/>
            <a:ext cx="6480720" cy="2304256"/>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107504" y="5157192"/>
            <a:ext cx="6480720" cy="1700808"/>
          </a:xfrm>
          <a:prstGeom prst="rect">
            <a:avLst/>
          </a:prstGeom>
          <a:noFill/>
          <a:ln w="9525">
            <a:noFill/>
            <a:miter lim="800000"/>
            <a:headEnd/>
            <a:tailEnd/>
          </a:ln>
          <a:effectLst/>
        </p:spPr>
      </p:pic>
      <p:sp>
        <p:nvSpPr>
          <p:cNvPr id="8" name="TextBox 7"/>
          <p:cNvSpPr txBox="1"/>
          <p:nvPr/>
        </p:nvSpPr>
        <p:spPr>
          <a:xfrm>
            <a:off x="6732240" y="4581128"/>
            <a:ext cx="1872208" cy="1200329"/>
          </a:xfrm>
          <a:prstGeom prst="rect">
            <a:avLst/>
          </a:prstGeom>
          <a:noFill/>
        </p:spPr>
        <p:txBody>
          <a:bodyPr wrap="square" rtlCol="0">
            <a:spAutoFit/>
          </a:bodyPr>
          <a:lstStyle/>
          <a:p>
            <a:r>
              <a:rPr lang="en-IN" dirty="0" smtClean="0">
                <a:solidFill>
                  <a:srgbClr val="7030A0"/>
                </a:solidFill>
              </a:rPr>
              <a:t>I have added comments within the code for clear understanding.</a:t>
            </a:r>
            <a:endParaRPr lang="en-US" dirty="0">
              <a:solidFill>
                <a:srgbClr val="7030A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TESTING:-</a:t>
            </a:r>
            <a:endParaRPr lang="en-US" dirty="0">
              <a:solidFill>
                <a:srgbClr val="0070C0"/>
              </a:solidFill>
            </a:endParaRPr>
          </a:p>
        </p:txBody>
      </p:sp>
      <p:sp>
        <p:nvSpPr>
          <p:cNvPr id="3" name="Content Placeholder 2"/>
          <p:cNvSpPr>
            <a:spLocks noGrp="1"/>
          </p:cNvSpPr>
          <p:nvPr>
            <p:ph sz="quarter" idx="1"/>
          </p:nvPr>
        </p:nvSpPr>
        <p:spPr>
          <a:xfrm>
            <a:off x="395536" y="1988840"/>
            <a:ext cx="8153400" cy="4495800"/>
          </a:xfrm>
        </p:spPr>
        <p:txBody>
          <a:bodyPr>
            <a:normAutofit fontScale="77500" lnSpcReduction="20000"/>
          </a:bodyPr>
          <a:lstStyle/>
          <a:p>
            <a:r>
              <a:rPr lang="en-US" dirty="0" smtClean="0">
                <a:solidFill>
                  <a:srgbClr val="0070C0"/>
                </a:solidFill>
              </a:rPr>
              <a:t>The </a:t>
            </a:r>
            <a:r>
              <a:rPr lang="en-US" dirty="0" err="1" smtClean="0">
                <a:solidFill>
                  <a:srgbClr val="0070C0"/>
                </a:solidFill>
              </a:rPr>
              <a:t>Arduino</a:t>
            </a:r>
            <a:r>
              <a:rPr lang="en-US" dirty="0" smtClean="0">
                <a:solidFill>
                  <a:srgbClr val="0070C0"/>
                </a:solidFill>
              </a:rPr>
              <a:t> </a:t>
            </a:r>
            <a:r>
              <a:rPr lang="en-US" dirty="0" err="1" smtClean="0">
                <a:solidFill>
                  <a:srgbClr val="0070C0"/>
                </a:solidFill>
              </a:rPr>
              <a:t>Nano</a:t>
            </a:r>
            <a:r>
              <a:rPr lang="en-US" dirty="0" smtClean="0">
                <a:solidFill>
                  <a:srgbClr val="0070C0"/>
                </a:solidFill>
              </a:rPr>
              <a:t> is powered by a data cable from the laptop, and it uses the power to maintain a constant potential difference across the part of skin connected to the circuit using battery cap probes.</a:t>
            </a:r>
          </a:p>
          <a:p>
            <a:endParaRPr lang="en-US" dirty="0" smtClean="0">
              <a:solidFill>
                <a:srgbClr val="0070C0"/>
              </a:solidFill>
            </a:endParaRPr>
          </a:p>
          <a:p>
            <a:r>
              <a:rPr lang="en-US" dirty="0" smtClean="0">
                <a:solidFill>
                  <a:srgbClr val="0070C0"/>
                </a:solidFill>
              </a:rPr>
              <a:t>We start by asking some simple questions from our subject such as name, age, etc.. and observe the graph in the serial plotter in </a:t>
            </a:r>
            <a:r>
              <a:rPr lang="en-US" dirty="0" err="1" smtClean="0">
                <a:solidFill>
                  <a:srgbClr val="0070C0"/>
                </a:solidFill>
              </a:rPr>
              <a:t>Arduino</a:t>
            </a:r>
            <a:r>
              <a:rPr lang="en-US" dirty="0" smtClean="0">
                <a:solidFill>
                  <a:srgbClr val="0070C0"/>
                </a:solidFill>
              </a:rPr>
              <a:t> IDE to get the base line of the skin’s current conductivity and upload the corresponding valued code to the </a:t>
            </a:r>
            <a:r>
              <a:rPr lang="en-US" dirty="0" err="1" smtClean="0">
                <a:solidFill>
                  <a:srgbClr val="0070C0"/>
                </a:solidFill>
              </a:rPr>
              <a:t>arduino</a:t>
            </a:r>
            <a:r>
              <a:rPr lang="en-US" dirty="0" smtClean="0">
                <a:solidFill>
                  <a:srgbClr val="0070C0"/>
                </a:solidFill>
              </a:rPr>
              <a:t> board. Later, we can start asking other questions to our subject for which he/she may lie about. When the subject lies, he/she will “probably” feel nervous and the value in the graph will increase sharply and the red led starts glowing thus we can conclude that he/she is lying.</a:t>
            </a:r>
            <a:endParaRPr lang="en-US" dirty="0">
              <a:solidFill>
                <a:srgbClr val="0070C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a:stretch>
            <a:fillRect/>
          </a:stretch>
        </p:blipFill>
        <p:spPr bwMode="auto">
          <a:xfrm>
            <a:off x="179512" y="908720"/>
            <a:ext cx="5976664" cy="2664296"/>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179512" y="3717032"/>
            <a:ext cx="6048672" cy="3028174"/>
          </a:xfrm>
          <a:prstGeom prst="rect">
            <a:avLst/>
          </a:prstGeom>
          <a:noFill/>
          <a:ln w="9525">
            <a:noFill/>
            <a:miter lim="800000"/>
            <a:headEnd/>
            <a:tailEnd/>
          </a:ln>
        </p:spPr>
      </p:pic>
      <p:sp>
        <p:nvSpPr>
          <p:cNvPr id="6" name="TextBox 5"/>
          <p:cNvSpPr txBox="1"/>
          <p:nvPr/>
        </p:nvSpPr>
        <p:spPr>
          <a:xfrm>
            <a:off x="6228184" y="1916832"/>
            <a:ext cx="2811795" cy="369332"/>
          </a:xfrm>
          <a:prstGeom prst="rect">
            <a:avLst/>
          </a:prstGeom>
          <a:noFill/>
        </p:spPr>
        <p:txBody>
          <a:bodyPr wrap="none" rtlCol="0">
            <a:spAutoFit/>
          </a:bodyPr>
          <a:lstStyle/>
          <a:p>
            <a:r>
              <a:rPr lang="en-US" dirty="0" smtClean="0">
                <a:solidFill>
                  <a:srgbClr val="00B0F0"/>
                </a:solidFill>
              </a:rPr>
              <a:t>My Normal skin conductivity </a:t>
            </a:r>
            <a:endParaRPr lang="en-US" dirty="0">
              <a:solidFill>
                <a:srgbClr val="00B0F0"/>
              </a:solidFill>
            </a:endParaRPr>
          </a:p>
        </p:txBody>
      </p:sp>
      <p:sp>
        <p:nvSpPr>
          <p:cNvPr id="7" name="TextBox 6"/>
          <p:cNvSpPr txBox="1"/>
          <p:nvPr/>
        </p:nvSpPr>
        <p:spPr>
          <a:xfrm>
            <a:off x="6660232" y="4437112"/>
            <a:ext cx="1606530" cy="1477328"/>
          </a:xfrm>
          <a:prstGeom prst="rect">
            <a:avLst/>
          </a:prstGeom>
          <a:noFill/>
        </p:spPr>
        <p:txBody>
          <a:bodyPr wrap="square" rtlCol="0">
            <a:spAutoFit/>
          </a:bodyPr>
          <a:lstStyle/>
          <a:p>
            <a:r>
              <a:rPr lang="en-US" dirty="0" smtClean="0">
                <a:solidFill>
                  <a:srgbClr val="00B0F0"/>
                </a:solidFill>
              </a:rPr>
              <a:t>My conductivity when I got a bit nervous, (slightly higher than before)</a:t>
            </a:r>
            <a:endParaRPr lang="en-US" dirty="0">
              <a:solidFill>
                <a:srgbClr val="00B0F0"/>
              </a:solidFill>
            </a:endParaRPr>
          </a:p>
        </p:txBody>
      </p:sp>
      <p:sp>
        <p:nvSpPr>
          <p:cNvPr id="8" name="TextBox 7"/>
          <p:cNvSpPr txBox="1"/>
          <p:nvPr/>
        </p:nvSpPr>
        <p:spPr>
          <a:xfrm>
            <a:off x="2699792" y="116632"/>
            <a:ext cx="3772764" cy="615553"/>
          </a:xfrm>
          <a:prstGeom prst="rect">
            <a:avLst/>
          </a:prstGeom>
          <a:noFill/>
        </p:spPr>
        <p:txBody>
          <a:bodyPr wrap="none" rtlCol="0">
            <a:spAutoFit/>
          </a:bodyPr>
          <a:lstStyle/>
          <a:p>
            <a:r>
              <a:rPr lang="en-US" sz="3400" dirty="0" smtClean="0">
                <a:solidFill>
                  <a:srgbClr val="0070C0"/>
                </a:solidFill>
              </a:rPr>
              <a:t>Serial Plotter graphs</a:t>
            </a:r>
            <a:endParaRPr lang="en-US" sz="3400" dirty="0">
              <a:solidFill>
                <a:srgbClr val="0070C0"/>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556</TotalTime>
  <Words>539</Words>
  <Application>Microsoft Office PowerPoint</Application>
  <PresentationFormat>On-screen Show (4:3)</PresentationFormat>
  <Paragraphs>46</Paragraphs>
  <Slides>12</Slides>
  <Notes>0</Notes>
  <HiddenSlides>0</HiddenSlides>
  <MMClips>1</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Median</vt:lpstr>
      <vt:lpstr>  CS225-226 Project :-</vt:lpstr>
      <vt:lpstr>MOTIVATION:-</vt:lpstr>
      <vt:lpstr>INTRODUCTION:-</vt:lpstr>
      <vt:lpstr>Components &amp; Supplies:-</vt:lpstr>
      <vt:lpstr>Continued…</vt:lpstr>
      <vt:lpstr>Block Diagram :-</vt:lpstr>
      <vt:lpstr>Software &amp; Code:-</vt:lpstr>
      <vt:lpstr>TESTING:-</vt:lpstr>
      <vt:lpstr>Slide 9</vt:lpstr>
      <vt:lpstr>Working Lie Detector:- 1. Truth proved </vt:lpstr>
      <vt:lpstr>2. Lie Caught </vt:lpstr>
      <vt:lpstr>THANK YOU !</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CS225-226 Project :-</dc:title>
  <dc:creator>HP</dc:creator>
  <cp:lastModifiedBy>HP</cp:lastModifiedBy>
  <cp:revision>60</cp:revision>
  <dcterms:created xsi:type="dcterms:W3CDTF">2021-04-02T12:02:56Z</dcterms:created>
  <dcterms:modified xsi:type="dcterms:W3CDTF">2021-04-11T06:36:28Z</dcterms:modified>
</cp:coreProperties>
</file>