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8A82-0E58-FFB9-AE89-00579ED2B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B5899-EEF0-FB41-3FCF-C0E9781EA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D6711-4ED6-F501-E8A4-36979556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0438-3BB9-4073-A080-B3F59151554E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990D9-B920-9842-A0B8-5419FFB1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E503F-BB5C-73C6-7D24-19449F64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74C0-FB38-4BB7-808A-774032B1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6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635F-AE5D-B1AC-6F4E-F57C3506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FEAB3-590F-D6AF-9DD8-9B1C7C427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F6282-AC21-9604-E11F-BBE93F78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0438-3BB9-4073-A080-B3F59151554E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AC495-AB6E-87B1-E2F0-39BACE55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5D2E0-DD21-691B-ED78-0C3582B6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74C0-FB38-4BB7-808A-774032B1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41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5CC56-DBF5-4194-BE5A-64148ED27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67AB9-EA63-2771-DEA1-E0F5EE7B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76D84-610B-D518-3768-1FD16CDA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0438-3BB9-4073-A080-B3F59151554E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A7E6-BCC5-D51E-6783-B54B1DF9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B0A78-AF4A-59D7-1059-E35885F5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74C0-FB38-4BB7-808A-774032B1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33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1AE5-F9D6-BB2A-BA92-B2003557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9B52-1448-5557-1CCD-D3329BE3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CAB22-1142-0ED7-1374-14B6CD55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0438-3BB9-4073-A080-B3F59151554E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7B15E-3F65-4CBD-7B29-596EA49E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13897-0790-8639-FBE4-CBB891A5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74C0-FB38-4BB7-808A-774032B1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6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02C5-209A-3E53-4295-040C9A0B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D4D68-0064-6C52-D46A-0FFAE031C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6C7ED-5416-67D4-66B2-011EF3D8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0438-3BB9-4073-A080-B3F59151554E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6EE0-5208-7A4B-1D9B-ACF3757F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75681-FE2B-B2B2-4997-3EF95FEA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74C0-FB38-4BB7-808A-774032B1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51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8F60-DBFD-1BB5-00ED-510D042C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02F8-6E80-9FA8-3A5D-6EFB6B1DD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40AAE-2B65-5711-63C9-285181A4C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3FEBC-9E38-3615-206C-67A17EC2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0438-3BB9-4073-A080-B3F59151554E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DBE8F-05F6-E534-26E3-11EF533C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A383A-1CC7-B78C-49C6-E3A11083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74C0-FB38-4BB7-808A-774032B1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46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22DF-76E7-555E-4CDF-0B374B63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69BB4-4582-F1F4-1490-198158A4C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B4284-041B-0035-ED0B-2CB81534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015BF-EAEB-5D4C-1C1D-5C3EFDA52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4BC07-B1D5-B258-7DB1-7D1F88141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85BD5-99CE-050B-114B-A10D5B14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0438-3BB9-4073-A080-B3F59151554E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6419D-BE55-7670-CBE8-7C1C4B5D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6D0B9-3147-0E64-B8D3-AFFB57E0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74C0-FB38-4BB7-808A-774032B1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73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4E7D-350D-015E-5DD1-1DF2E16C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560DF-F148-6FDB-FD30-B75D5E3C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0438-3BB9-4073-A080-B3F59151554E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4510A-3DD8-9CD6-A839-3025796F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78BB6-B47C-0C70-3299-027324F8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74C0-FB38-4BB7-808A-774032B1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86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7FAD9-0A09-B1ED-E867-148D5066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0438-3BB9-4073-A080-B3F59151554E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B7719-AE6B-C9F2-ACC1-B16BFC23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6F277-4304-3121-AE9C-9F203C83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74C0-FB38-4BB7-808A-774032B1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33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4FB7-97E6-C301-027F-E2D2C75F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6DC2-3EED-F719-87E1-611125AB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6C1CA-4E6F-F2AF-2555-D9D023501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32446-E243-F4E8-DC16-B22A9806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0438-3BB9-4073-A080-B3F59151554E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48F2E-88B8-2645-E452-4D1F0786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637F-8EC9-3755-FF89-53D9443B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74C0-FB38-4BB7-808A-774032B1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0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4DF7-CFD0-D22C-A4BA-56AC5A5E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419F5-8B0A-E944-6BAA-9A17EA515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C00B3-C2E9-E89C-8600-662A63220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F2F6-192E-368B-2F05-F58ACF38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0438-3BB9-4073-A080-B3F59151554E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F4F1-BCCF-5A88-F432-ED6ADC83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ACE3D-EBFE-A9D8-C42B-CD6F2D3B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74C0-FB38-4BB7-808A-774032B1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28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87484-9A9A-3F20-5576-2B55DE68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D4A4A-B80A-CD8F-746D-141727230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577DF-CD2B-4576-F7EE-F4C17AE24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FC0438-3BB9-4073-A080-B3F59151554E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9EB1-E93C-4370-4393-0F115B0DD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F055-A5A4-9F91-6564-F7083AD98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674C0-FB38-4BB7-808A-774032B12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12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0CFE-C8DE-1B09-4059-10F8000F5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0915"/>
            <a:ext cx="9144000" cy="3416169"/>
          </a:xfrm>
        </p:spPr>
        <p:txBody>
          <a:bodyPr>
            <a:normAutofit/>
          </a:bodyPr>
          <a:lstStyle/>
          <a:p>
            <a:r>
              <a:rPr lang="en-US" dirty="0"/>
              <a:t>Sensor Interfacing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Wi-SUN Explorer Kit (EFR32ZG28)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48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070C8D-7E01-C2BE-4332-9DE31B227AEF}"/>
              </a:ext>
            </a:extLst>
          </p:cNvPr>
          <p:cNvSpPr txBox="1"/>
          <p:nvPr/>
        </p:nvSpPr>
        <p:spPr>
          <a:xfrm>
            <a:off x="1244338" y="612742"/>
            <a:ext cx="6360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Creating Application Monitoring Project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9246B-DB8B-2698-5A0D-40C76D0CF627}"/>
              </a:ext>
            </a:extLst>
          </p:cNvPr>
          <p:cNvSpPr txBox="1"/>
          <p:nvPr/>
        </p:nvSpPr>
        <p:spPr>
          <a:xfrm>
            <a:off x="1244338" y="2168165"/>
            <a:ext cx="75345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Create Wi-SUN Node Monitoring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Goto .</a:t>
            </a:r>
            <a:r>
              <a:rPr lang="en-US" sz="2800" dirty="0" err="1"/>
              <a:t>slcp</a:t>
            </a:r>
            <a:r>
              <a:rPr lang="en-US" sz="2800" dirty="0"/>
              <a:t> file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Click on Software Component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Remove “Wi-SUN OTA DFU”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Add “CoAP”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D1B21-68D7-3736-F2A9-F99CCD1AA36B}"/>
              </a:ext>
            </a:extLst>
          </p:cNvPr>
          <p:cNvSpPr txBox="1"/>
          <p:nvPr/>
        </p:nvSpPr>
        <p:spPr>
          <a:xfrm>
            <a:off x="9634194" y="2253006"/>
            <a:ext cx="1951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Note:- This steps are same as that of the Wi-SUN node monitoring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19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495540-91B7-9050-8250-3BC14E08866D}"/>
              </a:ext>
            </a:extLst>
          </p:cNvPr>
          <p:cNvSpPr txBox="1"/>
          <p:nvPr/>
        </p:nvSpPr>
        <p:spPr>
          <a:xfrm>
            <a:off x="744717" y="414779"/>
            <a:ext cx="583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 Add Software components for Sensor Interfacing.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42637-7FAD-C5DF-DD65-7376BC3E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41" y="1227950"/>
            <a:ext cx="9279118" cy="52152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1FE0AF-4198-36EC-3C56-49923E722400}"/>
              </a:ext>
            </a:extLst>
          </p:cNvPr>
          <p:cNvSpPr/>
          <p:nvPr/>
        </p:nvSpPr>
        <p:spPr>
          <a:xfrm>
            <a:off x="9964132" y="2488676"/>
            <a:ext cx="603315" cy="377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93CE06-0A23-62F6-C02F-9C74B4A0F0E5}"/>
              </a:ext>
            </a:extLst>
          </p:cNvPr>
          <p:cNvSpPr/>
          <p:nvPr/>
        </p:nvSpPr>
        <p:spPr>
          <a:xfrm>
            <a:off x="4128940" y="2403835"/>
            <a:ext cx="2714920" cy="641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879619-B085-CE8D-27BE-5F34B6821FCA}"/>
              </a:ext>
            </a:extLst>
          </p:cNvPr>
          <p:cNvSpPr/>
          <p:nvPr/>
        </p:nvSpPr>
        <p:spPr>
          <a:xfrm>
            <a:off x="5590095" y="2036190"/>
            <a:ext cx="1894787" cy="2922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83BF5D-F616-D584-6673-8600C9CF4267}"/>
              </a:ext>
            </a:extLst>
          </p:cNvPr>
          <p:cNvSpPr txBox="1"/>
          <p:nvPr/>
        </p:nvSpPr>
        <p:spPr>
          <a:xfrm>
            <a:off x="7748832" y="751490"/>
            <a:ext cx="1992148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1.In Software Components </a:t>
            </a:r>
          </a:p>
          <a:p>
            <a:r>
              <a:rPr lang="en-US" sz="1200" dirty="0"/>
              <a:t>Search for veml6035</a:t>
            </a:r>
            <a:endParaRPr lang="en-IN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F7B744-8183-48E3-3A45-AE344367ECA5}"/>
              </a:ext>
            </a:extLst>
          </p:cNvPr>
          <p:cNvCxnSpPr>
            <a:cxnSpLocks/>
            <a:stCxn id="12" idx="1"/>
            <a:endCxn id="11" idx="0"/>
          </p:cNvCxnSpPr>
          <p:nvPr/>
        </p:nvCxnSpPr>
        <p:spPr>
          <a:xfrm flipH="1">
            <a:off x="6537489" y="982323"/>
            <a:ext cx="1211343" cy="1053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1692DD-B588-236D-D027-7069B0B162C1}"/>
              </a:ext>
            </a:extLst>
          </p:cNvPr>
          <p:cNvSpPr txBox="1"/>
          <p:nvPr/>
        </p:nvSpPr>
        <p:spPr>
          <a:xfrm>
            <a:off x="10821970" y="1480975"/>
            <a:ext cx="1211343" cy="661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on Install.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AD2559-96D5-CC43-4F06-38351F952E94}"/>
              </a:ext>
            </a:extLst>
          </p:cNvPr>
          <p:cNvCxnSpPr>
            <a:cxnSpLocks/>
            <a:stCxn id="18" idx="2"/>
            <a:endCxn id="8" idx="3"/>
          </p:cNvCxnSpPr>
          <p:nvPr/>
        </p:nvCxnSpPr>
        <p:spPr>
          <a:xfrm flipH="1">
            <a:off x="10567447" y="2142538"/>
            <a:ext cx="860195" cy="534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7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FAC34-3BE3-DDCE-132F-9F49F10C1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73" y="1138058"/>
            <a:ext cx="9467654" cy="53212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28C336-540F-1A53-FF86-9A8CCEAFFD65}"/>
              </a:ext>
            </a:extLst>
          </p:cNvPr>
          <p:cNvSpPr/>
          <p:nvPr/>
        </p:nvSpPr>
        <p:spPr>
          <a:xfrm>
            <a:off x="9982986" y="2403835"/>
            <a:ext cx="735290" cy="443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1F424A-F9FA-85A9-B152-EB92AD3FC525}"/>
              </a:ext>
            </a:extLst>
          </p:cNvPr>
          <p:cNvSpPr/>
          <p:nvPr/>
        </p:nvSpPr>
        <p:spPr>
          <a:xfrm>
            <a:off x="3926265" y="2335492"/>
            <a:ext cx="1324465" cy="822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DB5B5-058B-C14A-E475-4047C616266F}"/>
              </a:ext>
            </a:extLst>
          </p:cNvPr>
          <p:cNvSpPr txBox="1"/>
          <p:nvPr/>
        </p:nvSpPr>
        <p:spPr>
          <a:xfrm>
            <a:off x="2545238" y="2154273"/>
            <a:ext cx="1008668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1.Search for </a:t>
            </a:r>
          </a:p>
          <a:p>
            <a:r>
              <a:rPr lang="en-US" sz="1200" dirty="0"/>
              <a:t>I2CSPM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2298C-C65C-BB87-25AD-02CC604CDB61}"/>
              </a:ext>
            </a:extLst>
          </p:cNvPr>
          <p:cNvSpPr txBox="1"/>
          <p:nvPr/>
        </p:nvSpPr>
        <p:spPr>
          <a:xfrm>
            <a:off x="10913098" y="1744207"/>
            <a:ext cx="747859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2.Click on Install</a:t>
            </a:r>
            <a:endParaRPr lang="en-IN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5D2FBF-A3C4-F04C-2FEF-B497F17BD945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flipH="1">
            <a:off x="10718276" y="2390538"/>
            <a:ext cx="568752" cy="234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EF31800-B816-3414-7F2A-4261A92742F6}"/>
              </a:ext>
            </a:extLst>
          </p:cNvPr>
          <p:cNvCxnSpPr>
            <a:cxnSpLocks/>
            <a:stCxn id="7" idx="2"/>
            <a:endCxn id="6" idx="1"/>
          </p:cNvCxnSpPr>
          <p:nvPr/>
        </p:nvCxnSpPr>
        <p:spPr>
          <a:xfrm rot="16200000" flipH="1">
            <a:off x="3422519" y="2242990"/>
            <a:ext cx="130798" cy="8766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B8F6339-94AF-B1F6-A88E-8C9BF6F48B83}"/>
              </a:ext>
            </a:extLst>
          </p:cNvPr>
          <p:cNvSpPr/>
          <p:nvPr/>
        </p:nvSpPr>
        <p:spPr>
          <a:xfrm>
            <a:off x="6064578" y="3723226"/>
            <a:ext cx="2560947" cy="619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03AC35-E5F5-141E-A9C1-B34EC9CEEC56}"/>
              </a:ext>
            </a:extLst>
          </p:cNvPr>
          <p:cNvSpPr/>
          <p:nvPr/>
        </p:nvSpPr>
        <p:spPr>
          <a:xfrm>
            <a:off x="7345052" y="4478697"/>
            <a:ext cx="516903" cy="328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1CE7FD-0F7A-3397-D696-7C8267012D9B}"/>
              </a:ext>
            </a:extLst>
          </p:cNvPr>
          <p:cNvSpPr txBox="1"/>
          <p:nvPr/>
        </p:nvSpPr>
        <p:spPr>
          <a:xfrm>
            <a:off x="8924826" y="3568223"/>
            <a:ext cx="2168165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 Select [ Qwiic ] in Recommended Instance Names.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E9D084-84C0-661E-72AE-CDD5E6D00B41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8625525" y="4029888"/>
            <a:ext cx="299301" cy="3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955CB9-A92C-64A0-1CFD-1F37083C4C7E}"/>
              </a:ext>
            </a:extLst>
          </p:cNvPr>
          <p:cNvSpPr txBox="1"/>
          <p:nvPr/>
        </p:nvSpPr>
        <p:spPr>
          <a:xfrm>
            <a:off x="3985976" y="4431564"/>
            <a:ext cx="196079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4. Click on DONE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598484-0A1C-3C29-DEF2-5C2EE13EEA2D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5946769" y="4616230"/>
            <a:ext cx="1398283" cy="26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59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C8D237-4800-CE9F-6183-4DC715E6097B}"/>
              </a:ext>
            </a:extLst>
          </p:cNvPr>
          <p:cNvSpPr txBox="1"/>
          <p:nvPr/>
        </p:nvSpPr>
        <p:spPr>
          <a:xfrm>
            <a:off x="1442301" y="301658"/>
            <a:ext cx="312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 : Add few lines of code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67AA3A-C247-D2E6-6987-3D7C1D2D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15" y="987504"/>
            <a:ext cx="10070969" cy="56603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5C33EF-A690-0D51-A4C8-FF5989520C25}"/>
              </a:ext>
            </a:extLst>
          </p:cNvPr>
          <p:cNvSpPr/>
          <p:nvPr/>
        </p:nvSpPr>
        <p:spPr>
          <a:xfrm>
            <a:off x="1187776" y="2620652"/>
            <a:ext cx="1611985" cy="1234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4ADE95-2C1A-D00C-C843-5C7BFB1A7EA4}"/>
              </a:ext>
            </a:extLst>
          </p:cNvPr>
          <p:cNvSpPr/>
          <p:nvPr/>
        </p:nvSpPr>
        <p:spPr>
          <a:xfrm>
            <a:off x="4138367" y="2993011"/>
            <a:ext cx="2083324" cy="1555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A5244-FACD-9FB9-CFEC-D556DFC4F385}"/>
              </a:ext>
            </a:extLst>
          </p:cNvPr>
          <p:cNvSpPr txBox="1"/>
          <p:nvPr/>
        </p:nvSpPr>
        <p:spPr>
          <a:xfrm>
            <a:off x="2331862" y="4172077"/>
            <a:ext cx="190949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1.Navigate to this location</a:t>
            </a:r>
          </a:p>
          <a:p>
            <a:r>
              <a:rPr lang="en-US" sz="1200" dirty="0"/>
              <a:t>You will find</a:t>
            </a:r>
          </a:p>
          <a:p>
            <a:r>
              <a:rPr lang="en-US" sz="1200" dirty="0"/>
              <a:t> [ sl_verml6035.c ] file</a:t>
            </a:r>
          </a:p>
          <a:p>
            <a:r>
              <a:rPr lang="en-US" sz="1200" dirty="0"/>
              <a:t>Double Click on it.</a:t>
            </a:r>
            <a:endParaRPr lang="en-IN" sz="12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9CC1122-4EAE-BE61-882D-DB3F7CE051C5}"/>
              </a:ext>
            </a:extLst>
          </p:cNvPr>
          <p:cNvCxnSpPr>
            <a:cxnSpLocks/>
            <a:stCxn id="10" idx="1"/>
            <a:endCxn id="7" idx="2"/>
          </p:cNvCxnSpPr>
          <p:nvPr/>
        </p:nvCxnSpPr>
        <p:spPr>
          <a:xfrm rot="10800000">
            <a:off x="1993770" y="3855564"/>
            <a:ext cx="338093" cy="73201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3DEE92-7051-59E5-1F4F-176683BB18C9}"/>
              </a:ext>
            </a:extLst>
          </p:cNvPr>
          <p:cNvSpPr txBox="1"/>
          <p:nvPr/>
        </p:nvSpPr>
        <p:spPr>
          <a:xfrm>
            <a:off x="8491859" y="2655283"/>
            <a:ext cx="240552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2. In [ sl_veml6035.c ] file .</a:t>
            </a:r>
            <a:r>
              <a:rPr lang="en-IN" sz="1200" dirty="0"/>
              <a:t>You can change the I2C address as per your sensor I2C address.</a:t>
            </a:r>
          </a:p>
          <a:p>
            <a:r>
              <a:rPr lang="en-IN" sz="1200" dirty="0"/>
              <a:t>3. [In our case it is 0x10].</a:t>
            </a:r>
            <a:endParaRPr lang="en-US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18F85F-E3BF-5196-7534-E3F21247C15A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>
            <a:off x="6221691" y="3070782"/>
            <a:ext cx="22701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BE9B1A-1511-DE11-E045-735106840C28}"/>
              </a:ext>
            </a:extLst>
          </p:cNvPr>
          <p:cNvSpPr txBox="1"/>
          <p:nvPr/>
        </p:nvSpPr>
        <p:spPr>
          <a:xfrm>
            <a:off x="6749592" y="277142"/>
            <a:ext cx="5279010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Note: while editing the [ sl_veml6035.c ] file it will ask you to save a copy.</a:t>
            </a:r>
          </a:p>
          <a:p>
            <a:r>
              <a:rPr lang="en-US" sz="1200" dirty="0">
                <a:highlight>
                  <a:srgbClr val="FFFF00"/>
                </a:highlight>
              </a:rPr>
              <a:t>            So pls make sure to save a copy. </a:t>
            </a:r>
            <a:endParaRPr lang="en-IN" sz="1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265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A3639-19B3-EF4F-0295-8DEE3F00D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4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C0FAFD-62C1-8376-A933-65C2DF45DD22}"/>
              </a:ext>
            </a:extLst>
          </p:cNvPr>
          <p:cNvSpPr/>
          <p:nvPr/>
        </p:nvSpPr>
        <p:spPr>
          <a:xfrm>
            <a:off x="3761295" y="2187019"/>
            <a:ext cx="1715678" cy="650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C55E5-CF1E-54C8-64AA-1881E5FA05C9}"/>
              </a:ext>
            </a:extLst>
          </p:cNvPr>
          <p:cNvSpPr txBox="1"/>
          <p:nvPr/>
        </p:nvSpPr>
        <p:spPr>
          <a:xfrm>
            <a:off x="6715028" y="1912078"/>
            <a:ext cx="3927833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You must add the below given header file in [ app.c ] file .</a:t>
            </a:r>
          </a:p>
          <a:p>
            <a:pPr algn="l"/>
            <a:r>
              <a:rPr lang="en-IN" sz="1200" b="1" dirty="0">
                <a:solidFill>
                  <a:srgbClr val="7F0055"/>
                </a:solidFill>
              </a:rPr>
              <a:t>#include</a:t>
            </a:r>
            <a:r>
              <a:rPr lang="en-IN" sz="1200" b="1" dirty="0">
                <a:solidFill>
                  <a:srgbClr val="000000"/>
                </a:solidFill>
              </a:rPr>
              <a:t> </a:t>
            </a:r>
            <a:r>
              <a:rPr lang="en-IN" sz="1200" b="1" dirty="0">
                <a:solidFill>
                  <a:srgbClr val="2A00FF"/>
                </a:solidFill>
              </a:rPr>
              <a:t>"em_i2c.h"</a:t>
            </a:r>
          </a:p>
          <a:p>
            <a:pPr algn="l"/>
            <a:r>
              <a:rPr lang="en-IN" sz="1200" b="1" dirty="0">
                <a:solidFill>
                  <a:srgbClr val="7F0055"/>
                </a:solidFill>
              </a:rPr>
              <a:t>#include</a:t>
            </a:r>
            <a:r>
              <a:rPr lang="en-IN" sz="1200" b="1" dirty="0">
                <a:solidFill>
                  <a:srgbClr val="000000"/>
                </a:solidFill>
              </a:rPr>
              <a:t> </a:t>
            </a:r>
            <a:r>
              <a:rPr lang="en-IN" sz="1200" b="1" dirty="0">
                <a:solidFill>
                  <a:srgbClr val="2A00FF"/>
                </a:solidFill>
              </a:rPr>
              <a:t>"em_chip.h"</a:t>
            </a:r>
          </a:p>
          <a:p>
            <a:pPr algn="l"/>
            <a:r>
              <a:rPr lang="en-IN" sz="1200" b="1" dirty="0">
                <a:solidFill>
                  <a:srgbClr val="7F0055"/>
                </a:solidFill>
              </a:rPr>
              <a:t>#include</a:t>
            </a:r>
            <a:r>
              <a:rPr lang="en-IN" sz="1200" b="1" dirty="0">
                <a:solidFill>
                  <a:srgbClr val="000000"/>
                </a:solidFill>
              </a:rPr>
              <a:t> </a:t>
            </a:r>
            <a:r>
              <a:rPr lang="en-IN" sz="1200" b="1" dirty="0">
                <a:solidFill>
                  <a:srgbClr val="2A00FF"/>
                </a:solidFill>
              </a:rPr>
              <a:t>"em_cmu.h"</a:t>
            </a:r>
          </a:p>
          <a:p>
            <a:pPr algn="l"/>
            <a:r>
              <a:rPr lang="en-IN" sz="1200" b="1" dirty="0">
                <a:solidFill>
                  <a:srgbClr val="7F0055"/>
                </a:solidFill>
              </a:rPr>
              <a:t>#include</a:t>
            </a:r>
            <a:r>
              <a:rPr lang="en-IN" sz="1200" b="1" dirty="0">
                <a:solidFill>
                  <a:srgbClr val="000000"/>
                </a:solidFill>
              </a:rPr>
              <a:t> </a:t>
            </a:r>
            <a:r>
              <a:rPr lang="en-IN" sz="1200" b="1" dirty="0">
                <a:solidFill>
                  <a:srgbClr val="2A00FF"/>
                </a:solidFill>
              </a:rPr>
              <a:t>"em_gpio.h"</a:t>
            </a:r>
          </a:p>
          <a:p>
            <a:pPr algn="l"/>
            <a:r>
              <a:rPr lang="en-IN" sz="1200" b="1" dirty="0">
                <a:solidFill>
                  <a:srgbClr val="7F0055"/>
                </a:solidFill>
              </a:rPr>
              <a:t>#include</a:t>
            </a:r>
            <a:r>
              <a:rPr lang="en-IN" sz="1200" b="1" dirty="0">
                <a:solidFill>
                  <a:srgbClr val="000000"/>
                </a:solidFill>
              </a:rPr>
              <a:t> </a:t>
            </a:r>
            <a:r>
              <a:rPr lang="en-IN" sz="1200" b="1" dirty="0">
                <a:solidFill>
                  <a:srgbClr val="2A00FF"/>
                </a:solidFill>
              </a:rPr>
              <a:t>"sl_veml6035.h"</a:t>
            </a:r>
            <a:endParaRPr lang="en-IN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82AA14-9D49-ADC2-A02F-AE0650D7F68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476973" y="2512243"/>
            <a:ext cx="123805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7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CB334C-421E-B40A-C0C9-2ECE23B0F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4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46934F-72BA-71B4-C023-15A70467A22A}"/>
              </a:ext>
            </a:extLst>
          </p:cNvPr>
          <p:cNvSpPr/>
          <p:nvPr/>
        </p:nvSpPr>
        <p:spPr>
          <a:xfrm>
            <a:off x="3761295" y="1875934"/>
            <a:ext cx="2158738" cy="367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48635-2CED-1BF6-4C40-B195BB6CCA81}"/>
              </a:ext>
            </a:extLst>
          </p:cNvPr>
          <p:cNvSpPr txBox="1"/>
          <p:nvPr/>
        </p:nvSpPr>
        <p:spPr>
          <a:xfrm>
            <a:off x="7975077" y="1736590"/>
            <a:ext cx="253479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In [app.c] file</a:t>
            </a:r>
          </a:p>
          <a:p>
            <a:r>
              <a:rPr lang="en-US" sz="1200" dirty="0"/>
              <a:t>Add [ sl_veml6035_init(I2C0, true); ]</a:t>
            </a:r>
          </a:p>
          <a:p>
            <a:r>
              <a:rPr lang="en-US" sz="1200" dirty="0"/>
              <a:t>Above while loop</a:t>
            </a:r>
            <a:endParaRPr lang="en-IN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1A0E9C-4BF9-4811-94E9-4FF2482B3760}"/>
              </a:ext>
            </a:extLst>
          </p:cNvPr>
          <p:cNvCxnSpPr>
            <a:cxnSpLocks/>
          </p:cNvCxnSpPr>
          <p:nvPr/>
        </p:nvCxnSpPr>
        <p:spPr>
          <a:xfrm flipH="1">
            <a:off x="5920033" y="2059754"/>
            <a:ext cx="205504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68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A485F-88F2-EA32-9A33-2D8AC5F0C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5ECF68-161B-4BB7-ABCA-4327A7688F7C}"/>
              </a:ext>
            </a:extLst>
          </p:cNvPr>
          <p:cNvSpPr/>
          <p:nvPr/>
        </p:nvSpPr>
        <p:spPr>
          <a:xfrm>
            <a:off x="3091992" y="829559"/>
            <a:ext cx="4147794" cy="933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65C7F-F802-2E03-B438-F90A863706F2}"/>
              </a:ext>
            </a:extLst>
          </p:cNvPr>
          <p:cNvSpPr/>
          <p:nvPr/>
        </p:nvSpPr>
        <p:spPr>
          <a:xfrm>
            <a:off x="3244392" y="3714161"/>
            <a:ext cx="4655270" cy="1013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210A3-AE79-138C-6E97-83A971B77D73}"/>
              </a:ext>
            </a:extLst>
          </p:cNvPr>
          <p:cNvSpPr txBox="1"/>
          <p:nvPr/>
        </p:nvSpPr>
        <p:spPr>
          <a:xfrm>
            <a:off x="7453460" y="634821"/>
            <a:ext cx="401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[ app_coap.c ] file You must add the below given code. 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347B51-64A5-B09A-A392-3B9CFA4005F1}"/>
              </a:ext>
            </a:extLst>
          </p:cNvPr>
          <p:cNvSpPr txBox="1"/>
          <p:nvPr/>
        </p:nvSpPr>
        <p:spPr>
          <a:xfrm>
            <a:off x="7354478" y="1762812"/>
            <a:ext cx="4722829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200" dirty="0" err="1">
                <a:solidFill>
                  <a:srgbClr val="005032"/>
                </a:solidFill>
              </a:rPr>
              <a:t>sl_wisun_coap_packet_t</a:t>
            </a:r>
            <a:r>
              <a:rPr lang="en-IN" sz="1200" dirty="0">
                <a:solidFill>
                  <a:srgbClr val="000000"/>
                </a:solidFill>
              </a:rPr>
              <a:t> * </a:t>
            </a:r>
            <a:r>
              <a:rPr lang="en-IN" sz="1200" b="1" dirty="0" err="1">
                <a:solidFill>
                  <a:srgbClr val="000000"/>
                </a:solidFill>
              </a:rPr>
              <a:t>lux_data</a:t>
            </a:r>
            <a:r>
              <a:rPr lang="en-IN" sz="1200" b="1" dirty="0">
                <a:solidFill>
                  <a:srgbClr val="000000"/>
                </a:solidFill>
              </a:rPr>
              <a:t> (</a:t>
            </a:r>
          </a:p>
          <a:p>
            <a:pPr algn="l"/>
            <a:r>
              <a:rPr lang="en-IN" sz="1200" dirty="0">
                <a:solidFill>
                  <a:srgbClr val="000000"/>
                </a:solidFill>
              </a:rPr>
              <a:t>      </a:t>
            </a:r>
            <a:r>
              <a:rPr lang="en-IN" sz="1200" b="1" dirty="0">
                <a:solidFill>
                  <a:srgbClr val="7F0055"/>
                </a:solidFill>
              </a:rPr>
              <a:t>const</a:t>
            </a:r>
            <a:r>
              <a:rPr lang="en-IN" sz="1200" b="1" dirty="0">
                <a:solidFill>
                  <a:srgbClr val="000000"/>
                </a:solidFill>
              </a:rPr>
              <a:t>  </a:t>
            </a:r>
            <a:r>
              <a:rPr lang="en-IN" sz="1200" b="1" dirty="0" err="1">
                <a:solidFill>
                  <a:srgbClr val="005032"/>
                </a:solidFill>
              </a:rPr>
              <a:t>sl_wisun_coap_packet_t</a:t>
            </a:r>
            <a:r>
              <a:rPr lang="en-IN" sz="1200" b="1" dirty="0">
                <a:solidFill>
                  <a:srgbClr val="000000"/>
                </a:solidFill>
              </a:rPr>
              <a:t> *</a:t>
            </a:r>
            <a:r>
              <a:rPr lang="en-IN" sz="1200" b="1" dirty="0">
                <a:solidFill>
                  <a:srgbClr val="7F0055"/>
                </a:solidFill>
              </a:rPr>
              <a:t>const</a:t>
            </a:r>
            <a:r>
              <a:rPr lang="en-IN" sz="1200" b="1" dirty="0">
                <a:solidFill>
                  <a:srgbClr val="000000"/>
                </a:solidFill>
              </a:rPr>
              <a:t> </a:t>
            </a:r>
            <a:r>
              <a:rPr lang="en-IN" sz="1200" b="1" dirty="0" err="1">
                <a:solidFill>
                  <a:srgbClr val="000000"/>
                </a:solidFill>
              </a:rPr>
              <a:t>req_packet</a:t>
            </a:r>
            <a:r>
              <a:rPr lang="en-IN" sz="1200" b="1" dirty="0">
                <a:solidFill>
                  <a:srgbClr val="000000"/>
                </a:solidFill>
              </a:rPr>
              <a:t>)  {</a:t>
            </a:r>
          </a:p>
          <a:p>
            <a:pPr algn="l"/>
            <a:r>
              <a:rPr lang="en-IN" sz="1200" dirty="0">
                <a:solidFill>
                  <a:srgbClr val="000000"/>
                </a:solidFill>
              </a:rPr>
              <a:t>  </a:t>
            </a:r>
            <a:r>
              <a:rPr lang="en-IN" sz="1200" b="1" dirty="0">
                <a:solidFill>
                  <a:srgbClr val="7F0055"/>
                </a:solidFill>
              </a:rPr>
              <a:t>float</a:t>
            </a:r>
            <a:r>
              <a:rPr lang="en-IN" sz="1200" b="1" dirty="0">
                <a:solidFill>
                  <a:srgbClr val="000000"/>
                </a:solidFill>
              </a:rPr>
              <a:t> data;</a:t>
            </a:r>
          </a:p>
          <a:p>
            <a:pPr algn="l"/>
            <a:r>
              <a:rPr lang="en-IN" sz="1200" dirty="0">
                <a:solidFill>
                  <a:srgbClr val="000000"/>
                </a:solidFill>
              </a:rPr>
              <a:t>  sl_veml6035_get_als_lux(I2C0, &amp;data);</a:t>
            </a:r>
          </a:p>
          <a:p>
            <a:pPr algn="l"/>
            <a:r>
              <a:rPr lang="en-IN" sz="1200" dirty="0">
                <a:solidFill>
                  <a:srgbClr val="000000"/>
                </a:solidFill>
              </a:rPr>
              <a:t>  </a:t>
            </a:r>
            <a:r>
              <a:rPr lang="en-IN" sz="1200" dirty="0" err="1">
                <a:solidFill>
                  <a:srgbClr val="000000"/>
                </a:solidFill>
              </a:rPr>
              <a:t>snprintf</a:t>
            </a:r>
            <a:r>
              <a:rPr lang="en-IN" sz="1200" dirty="0">
                <a:solidFill>
                  <a:srgbClr val="000000"/>
                </a:solidFill>
              </a:rPr>
              <a:t>(</a:t>
            </a:r>
            <a:r>
              <a:rPr lang="en-IN" sz="1200" dirty="0" err="1">
                <a:solidFill>
                  <a:srgbClr val="000000"/>
                </a:solidFill>
              </a:rPr>
              <a:t>coap_response</a:t>
            </a:r>
            <a:r>
              <a:rPr lang="en-IN" sz="1200" dirty="0">
                <a:solidFill>
                  <a:srgbClr val="000000"/>
                </a:solidFill>
              </a:rPr>
              <a:t>, COAP_MAX_RESPONSE_LEN, </a:t>
            </a:r>
            <a:r>
              <a:rPr lang="en-IN" sz="1200" dirty="0">
                <a:solidFill>
                  <a:srgbClr val="2A00FF"/>
                </a:solidFill>
              </a:rPr>
              <a:t>"%.2f"</a:t>
            </a:r>
            <a:r>
              <a:rPr lang="en-IN" sz="1200" dirty="0">
                <a:solidFill>
                  <a:srgbClr val="000000"/>
                </a:solidFill>
              </a:rPr>
              <a:t>, data);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b="1" dirty="0">
                <a:solidFill>
                  <a:srgbClr val="7F0055"/>
                </a:solidFill>
              </a:rPr>
              <a:t>return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b="1" dirty="0" err="1">
                <a:solidFill>
                  <a:srgbClr val="000000"/>
                </a:solidFill>
              </a:rPr>
              <a:t>app_coap_reply</a:t>
            </a:r>
            <a:r>
              <a:rPr lang="en-US" sz="1200" b="1" dirty="0">
                <a:solidFill>
                  <a:srgbClr val="000000"/>
                </a:solidFill>
              </a:rPr>
              <a:t>(</a:t>
            </a:r>
            <a:r>
              <a:rPr lang="en-US" sz="1200" b="1" dirty="0" err="1">
                <a:solidFill>
                  <a:srgbClr val="000000"/>
                </a:solidFill>
              </a:rPr>
              <a:t>coap_response</a:t>
            </a:r>
            <a:r>
              <a:rPr lang="en-US" sz="1200" b="1" dirty="0">
                <a:solidFill>
                  <a:srgbClr val="000000"/>
                </a:solidFill>
              </a:rPr>
              <a:t>, </a:t>
            </a:r>
            <a:r>
              <a:rPr lang="en-US" sz="1200" b="1" dirty="0" err="1">
                <a:solidFill>
                  <a:srgbClr val="000000"/>
                </a:solidFill>
              </a:rPr>
              <a:t>req_packet</a:t>
            </a:r>
            <a:r>
              <a:rPr lang="en-US" sz="1200" b="1" dirty="0">
                <a:solidFill>
                  <a:srgbClr val="000000"/>
                </a:solidFill>
              </a:rPr>
              <a:t>);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56167-7C57-FEA2-3BA6-DCFAC77B13B2}"/>
              </a:ext>
            </a:extLst>
          </p:cNvPr>
          <p:cNvSpPr txBox="1"/>
          <p:nvPr/>
        </p:nvSpPr>
        <p:spPr>
          <a:xfrm>
            <a:off x="8562680" y="3438427"/>
            <a:ext cx="3629320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dirty="0" err="1">
                <a:solidFill>
                  <a:srgbClr val="000000"/>
                </a:solidFill>
              </a:rPr>
              <a:t>coap_resource.</a:t>
            </a:r>
            <a:r>
              <a:rPr lang="en-US" sz="1200" dirty="0" err="1">
                <a:solidFill>
                  <a:srgbClr val="0000C0"/>
                </a:solidFill>
              </a:rPr>
              <a:t>data</a:t>
            </a:r>
            <a:r>
              <a:rPr lang="en-US" sz="1200" dirty="0" err="1">
                <a:solidFill>
                  <a:srgbClr val="000000"/>
                </a:solidFill>
              </a:rPr>
              <a:t>.</a:t>
            </a:r>
            <a:r>
              <a:rPr lang="en-US" sz="1200" dirty="0" err="1">
                <a:solidFill>
                  <a:srgbClr val="0000C0"/>
                </a:solidFill>
              </a:rPr>
              <a:t>uri_path</a:t>
            </a:r>
            <a:r>
              <a:rPr lang="en-US" sz="1200" dirty="0">
                <a:solidFill>
                  <a:srgbClr val="000000"/>
                </a:solidFill>
              </a:rPr>
              <a:t> = </a:t>
            </a:r>
            <a:r>
              <a:rPr lang="en-US" sz="1200" dirty="0">
                <a:solidFill>
                  <a:srgbClr val="2A00FF"/>
                </a:solidFill>
              </a:rPr>
              <a:t>"/data"</a:t>
            </a:r>
            <a:r>
              <a:rPr lang="en-US" sz="1200" dirty="0">
                <a:solidFill>
                  <a:srgbClr val="000000"/>
                </a:solidFill>
              </a:rPr>
              <a:t>;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</a:rPr>
              <a:t>coap_resource.</a:t>
            </a:r>
            <a:r>
              <a:rPr lang="en-US" sz="1200" dirty="0" err="1">
                <a:solidFill>
                  <a:srgbClr val="0000C0"/>
                </a:solidFill>
              </a:rPr>
              <a:t>data</a:t>
            </a:r>
            <a:r>
              <a:rPr lang="en-US" sz="1200" dirty="0" err="1">
                <a:solidFill>
                  <a:srgbClr val="000000"/>
                </a:solidFill>
              </a:rPr>
              <a:t>.</a:t>
            </a:r>
            <a:r>
              <a:rPr lang="en-US" sz="1200" dirty="0" err="1">
                <a:solidFill>
                  <a:srgbClr val="0000C0"/>
                </a:solidFill>
              </a:rPr>
              <a:t>resource_type</a:t>
            </a:r>
            <a:r>
              <a:rPr lang="en-US" sz="1200" dirty="0">
                <a:solidFill>
                  <a:srgbClr val="000000"/>
                </a:solidFill>
              </a:rPr>
              <a:t> = </a:t>
            </a:r>
            <a:r>
              <a:rPr lang="en-US" sz="1200" dirty="0">
                <a:solidFill>
                  <a:srgbClr val="2A00FF"/>
                </a:solidFill>
              </a:rPr>
              <a:t>"</a:t>
            </a:r>
            <a:r>
              <a:rPr lang="en-US" sz="1200" u="sng" dirty="0" err="1">
                <a:solidFill>
                  <a:srgbClr val="2A00FF"/>
                </a:solidFill>
              </a:rPr>
              <a:t>json</a:t>
            </a:r>
            <a:r>
              <a:rPr lang="en-US" sz="1200" u="sng" dirty="0">
                <a:solidFill>
                  <a:srgbClr val="2A00FF"/>
                </a:solidFill>
              </a:rPr>
              <a:t>"</a:t>
            </a:r>
            <a:r>
              <a:rPr lang="en-US" sz="1200" u="sng" dirty="0">
                <a:solidFill>
                  <a:srgbClr val="000000"/>
                </a:solidFill>
              </a:rPr>
              <a:t>;</a:t>
            </a:r>
          </a:p>
          <a:p>
            <a:pPr algn="l"/>
            <a:r>
              <a:rPr lang="en-IN" sz="1200" dirty="0" err="1">
                <a:solidFill>
                  <a:srgbClr val="000000"/>
                </a:solidFill>
              </a:rPr>
              <a:t>coap_resource.</a:t>
            </a:r>
            <a:r>
              <a:rPr lang="en-IN" sz="1200" dirty="0" err="1">
                <a:solidFill>
                  <a:srgbClr val="0000C0"/>
                </a:solidFill>
              </a:rPr>
              <a:t>data</a:t>
            </a:r>
            <a:r>
              <a:rPr lang="en-IN" sz="1200" dirty="0" err="1">
                <a:solidFill>
                  <a:srgbClr val="000000"/>
                </a:solidFill>
              </a:rPr>
              <a:t>.</a:t>
            </a:r>
            <a:r>
              <a:rPr lang="en-IN" sz="1200" dirty="0" err="1">
                <a:solidFill>
                  <a:srgbClr val="0000C0"/>
                </a:solidFill>
              </a:rPr>
              <a:t>interface</a:t>
            </a:r>
            <a:r>
              <a:rPr lang="en-IN" sz="1200" dirty="0">
                <a:solidFill>
                  <a:srgbClr val="000000"/>
                </a:solidFill>
              </a:rPr>
              <a:t> = </a:t>
            </a:r>
            <a:r>
              <a:rPr lang="en-IN" sz="1200" dirty="0">
                <a:solidFill>
                  <a:srgbClr val="2A00FF"/>
                </a:solidFill>
              </a:rPr>
              <a:t>"node"</a:t>
            </a:r>
            <a:r>
              <a:rPr lang="en-IN" sz="1200" dirty="0">
                <a:solidFill>
                  <a:srgbClr val="000000"/>
                </a:solidFill>
              </a:rPr>
              <a:t>;</a:t>
            </a:r>
          </a:p>
          <a:p>
            <a:pPr algn="l"/>
            <a:r>
              <a:rPr lang="en-IN" sz="1200" dirty="0" err="1">
                <a:solidFill>
                  <a:srgbClr val="000000"/>
                </a:solidFill>
              </a:rPr>
              <a:t>coap_resource.</a:t>
            </a:r>
            <a:r>
              <a:rPr lang="en-IN" sz="1200" dirty="0" err="1">
                <a:solidFill>
                  <a:srgbClr val="0000C0"/>
                </a:solidFill>
              </a:rPr>
              <a:t>auto_response</a:t>
            </a:r>
            <a:r>
              <a:rPr lang="en-IN" sz="1200" dirty="0">
                <a:solidFill>
                  <a:srgbClr val="000000"/>
                </a:solidFill>
              </a:rPr>
              <a:t> = </a:t>
            </a:r>
            <a:r>
              <a:rPr lang="en-IN" sz="1200" dirty="0" err="1">
                <a:solidFill>
                  <a:srgbClr val="000000"/>
                </a:solidFill>
              </a:rPr>
              <a:t>lux_data</a:t>
            </a:r>
            <a:r>
              <a:rPr lang="en-IN" sz="1200" dirty="0">
                <a:solidFill>
                  <a:srgbClr val="000000"/>
                </a:solidFill>
              </a:rPr>
              <a:t>;</a:t>
            </a:r>
          </a:p>
          <a:p>
            <a:pPr algn="l"/>
            <a:r>
              <a:rPr lang="en-IN" sz="1200" dirty="0" err="1">
                <a:solidFill>
                  <a:srgbClr val="000000"/>
                </a:solidFill>
              </a:rPr>
              <a:t>coap_resource.</a:t>
            </a:r>
            <a:r>
              <a:rPr lang="en-IN" sz="1200" dirty="0" err="1">
                <a:solidFill>
                  <a:srgbClr val="0000C0"/>
                </a:solidFill>
              </a:rPr>
              <a:t>discoverable</a:t>
            </a:r>
            <a:r>
              <a:rPr lang="en-IN" sz="1200" dirty="0">
                <a:solidFill>
                  <a:srgbClr val="000000"/>
                </a:solidFill>
              </a:rPr>
              <a:t> = true; assert(</a:t>
            </a:r>
            <a:r>
              <a:rPr lang="en-IN" sz="1200" dirty="0" err="1">
                <a:solidFill>
                  <a:srgbClr val="000000"/>
                </a:solidFill>
              </a:rPr>
              <a:t>sl_wisun_coap_rhnd_resource_add</a:t>
            </a:r>
            <a:r>
              <a:rPr lang="en-IN" sz="1200" dirty="0">
                <a:solidFill>
                  <a:srgbClr val="000000"/>
                </a:solidFill>
              </a:rPr>
              <a:t>(&amp;</a:t>
            </a:r>
            <a:r>
              <a:rPr lang="en-IN" sz="1200" dirty="0" err="1">
                <a:solidFill>
                  <a:srgbClr val="000000"/>
                </a:solidFill>
              </a:rPr>
              <a:t>coap_resource</a:t>
            </a:r>
            <a:r>
              <a:rPr lang="en-IN" sz="1200" dirty="0">
                <a:solidFill>
                  <a:srgbClr val="000000"/>
                </a:solidFill>
              </a:rPr>
              <a:t>) == SL_STATUS_OK);</a:t>
            </a:r>
          </a:p>
          <a:p>
            <a:pPr algn="l"/>
            <a:r>
              <a:rPr lang="en-IN" sz="1200" dirty="0">
                <a:solidFill>
                  <a:srgbClr val="000000"/>
                </a:solidFill>
              </a:rPr>
              <a:t>count++;</a:t>
            </a:r>
            <a:endParaRPr lang="en-IN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DC8E05-787A-8D21-1D5D-01A51E3274E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899662" y="4221031"/>
            <a:ext cx="66301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37BF554-CB4A-CD35-1A96-4BB7DA101C2C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rot="16200000" flipV="1">
            <a:off x="8244527" y="291445"/>
            <a:ext cx="466626" cy="247610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8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1FA1C6-18CD-EB7D-CF29-B9E6A29D01AB}"/>
              </a:ext>
            </a:extLst>
          </p:cNvPr>
          <p:cNvSpPr txBox="1"/>
          <p:nvPr/>
        </p:nvSpPr>
        <p:spPr>
          <a:xfrm>
            <a:off x="977244" y="1366886"/>
            <a:ext cx="10237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That Just Build the Project and Flash [ .s37 ] file to the Board 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A8D7A-1AD1-A99D-C34F-AA77182864A4}"/>
              </a:ext>
            </a:extLst>
          </p:cNvPr>
          <p:cNvSpPr txBox="1"/>
          <p:nvPr/>
        </p:nvSpPr>
        <p:spPr>
          <a:xfrm>
            <a:off x="1461154" y="537327"/>
            <a:ext cx="575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4: Upload [.s37] file and check the data on oneM2M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9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508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Sensor Interfacing with Wi-SUN Explorer Kit (EFR32ZG28)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Gharde</dc:creator>
  <cp:lastModifiedBy>Vaibhav Naware</cp:lastModifiedBy>
  <cp:revision>6</cp:revision>
  <dcterms:created xsi:type="dcterms:W3CDTF">2024-08-04T10:13:19Z</dcterms:created>
  <dcterms:modified xsi:type="dcterms:W3CDTF">2024-08-04T13:45:44Z</dcterms:modified>
</cp:coreProperties>
</file>