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8" r:id="rId1"/>
  </p:sldMasterIdLst>
  <p:sldIdLst>
    <p:sldId id="256" r:id="rId2"/>
    <p:sldId id="275" r:id="rId3"/>
    <p:sldId id="274"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Lst>
  <p:sldSz cx="18288000" cy="10287000"/>
  <p:notesSz cx="6858000" cy="9144000"/>
  <p:embeddedFontLst>
    <p:embeddedFont>
      <p:font typeface="Century Gothic" panose="020B0502020202020204" pitchFamily="34" charset="0"/>
      <p:regular r:id="rId21"/>
      <p:bold r:id="rId22"/>
      <p:italic r:id="rId23"/>
      <p:boldItalic r:id="rId24"/>
    </p:embeddedFont>
    <p:embeddedFont>
      <p:font typeface="Oracle Sans" panose="020B0503020204020204" pitchFamily="34" charset="0"/>
      <p:regular r:id="rId25"/>
      <p:bold r:id="rId26"/>
      <p:italic r:id="rId27"/>
      <p:boldItalic r:id="rId28"/>
    </p:embeddedFont>
    <p:embeddedFont>
      <p:font typeface="Telegraf" panose="020B0604020202020204" charset="0"/>
      <p:regular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oswa\OneDrive\Desktop\Astrosage%20-%20Himanshu%20Final%20(1)%20(version%202)%20(Recov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oracle-my.sharepoint.com/personal/himanshu_goswami_oracle_com/Documents/Astrosage%20-%20Himanshu%20Goswami.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(Recovered).xlsx]tasks!PivotTable8</c:name>
    <c:fmtId val="2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Call distribution over hours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668046502324712"/>
          <c:y val="1.7810451746944404E-2"/>
          <c:w val="0.87584594707662333"/>
          <c:h val="0.75693145625557345"/>
        </c:manualLayout>
      </c:layout>
      <c:bar3DChart>
        <c:barDir val="col"/>
        <c:grouping val="clustered"/>
        <c:varyColors val="0"/>
        <c:ser>
          <c:idx val="0"/>
          <c:order val="0"/>
          <c:tx>
            <c:strRef>
              <c:f>tasks!$AS$3</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cat>
            <c:strRef>
              <c:f>tasks!$AR$4:$AR$28</c:f>
              <c:strCache>
                <c:ptCount val="24"/>
                <c:pt idx="0">
                  <c:v>12 AM</c:v>
                </c:pt>
                <c:pt idx="1">
                  <c:v>1 AM</c:v>
                </c:pt>
                <c:pt idx="2">
                  <c:v>2 AM</c:v>
                </c:pt>
                <c:pt idx="3">
                  <c:v>3 AM</c:v>
                </c:pt>
                <c:pt idx="4">
                  <c:v>4 AM</c:v>
                </c:pt>
                <c:pt idx="5">
                  <c:v>5 AM</c:v>
                </c:pt>
                <c:pt idx="6">
                  <c:v>6 AM</c:v>
                </c:pt>
                <c:pt idx="7">
                  <c:v>7 AM</c:v>
                </c:pt>
                <c:pt idx="8">
                  <c:v>8 AM</c:v>
                </c:pt>
                <c:pt idx="9">
                  <c:v>9 AM</c:v>
                </c:pt>
                <c:pt idx="10">
                  <c:v>10 AM</c:v>
                </c:pt>
                <c:pt idx="11">
                  <c:v>11 AM</c:v>
                </c:pt>
                <c:pt idx="12">
                  <c:v>12 PM</c:v>
                </c:pt>
                <c:pt idx="13">
                  <c:v>1 PM</c:v>
                </c:pt>
                <c:pt idx="14">
                  <c:v>2 PM</c:v>
                </c:pt>
                <c:pt idx="15">
                  <c:v>3 PM</c:v>
                </c:pt>
                <c:pt idx="16">
                  <c:v>4 PM</c:v>
                </c:pt>
                <c:pt idx="17">
                  <c:v>5 PM</c:v>
                </c:pt>
                <c:pt idx="18">
                  <c:v>6 PM</c:v>
                </c:pt>
                <c:pt idx="19">
                  <c:v>7 PM</c:v>
                </c:pt>
                <c:pt idx="20">
                  <c:v>8 PM</c:v>
                </c:pt>
                <c:pt idx="21">
                  <c:v>9 PM</c:v>
                </c:pt>
                <c:pt idx="22">
                  <c:v>10 PM</c:v>
                </c:pt>
                <c:pt idx="23">
                  <c:v>11 PM</c:v>
                </c:pt>
              </c:strCache>
            </c:strRef>
          </c:cat>
          <c:val>
            <c:numRef>
              <c:f>tasks!$AS$4:$AS$28</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extLst>
            <c:ext xmlns:c16="http://schemas.microsoft.com/office/drawing/2014/chart" uri="{C3380CC4-5D6E-409C-BE32-E72D297353CC}">
              <c16:uniqueId val="{00000000-49F8-4A61-86E5-ECDC2FBD4345}"/>
            </c:ext>
          </c:extLst>
        </c:ser>
        <c:dLbls>
          <c:showLegendKey val="0"/>
          <c:showVal val="0"/>
          <c:showCatName val="0"/>
          <c:showSerName val="0"/>
          <c:showPercent val="0"/>
          <c:showBubbleSize val="0"/>
        </c:dLbls>
        <c:gapWidth val="150"/>
        <c:shape val="box"/>
        <c:axId val="15872272"/>
        <c:axId val="15866992"/>
        <c:axId val="0"/>
      </c:bar3DChart>
      <c:catAx>
        <c:axId val="158722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66992"/>
        <c:crosses val="autoZero"/>
        <c:auto val="1"/>
        <c:lblAlgn val="ctr"/>
        <c:lblOffset val="100"/>
        <c:noMultiLvlLbl val="0"/>
      </c:catAx>
      <c:valAx>
        <c:axId val="1586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72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(Recovered).xlsx]tasks!PivotTable1</c:name>
    <c:fmtId val="3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Day by day call volumes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scene3d>
          <a:sp3d prstMaterial="plastic">
            <a:bevelT w="25400" h="25400"/>
          </a:sp3d>
        </c:spPr>
        <c:marker>
          <c:symbol val="diamond"/>
          <c:size val="6"/>
          <c:spPr>
            <a:solidFill>
              <a:schemeClr val="accent1"/>
            </a:solidFill>
            <a:ln w="9525">
              <a:solidFill>
                <a:schemeClr val="accent1"/>
              </a:solidFill>
              <a:round/>
            </a:ln>
            <a:effectLst/>
            <a:scene3d>
              <a:camera prst="orthographicFront">
                <a:rot lat="0" lon="0" rev="0"/>
              </a:camera>
              <a:lightRig rig="threePt" dir="t"/>
            </a:scene3d>
            <a:sp3d prstMaterial="plastic">
              <a:bevelT w="25400" h="25400"/>
            </a:sp3d>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tasks!$B$2</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tasks!$A$3:$A$39</c:f>
              <c:multiLvlStrCache>
                <c:ptCount val="34"/>
                <c:lvl>
                  <c:pt idx="0">
                    <c:v>01-Dec</c:v>
                  </c:pt>
                  <c:pt idx="1">
                    <c:v>02-Dec</c:v>
                  </c:pt>
                  <c:pt idx="2">
                    <c:v>03-Dec</c:v>
                  </c:pt>
                  <c:pt idx="3">
                    <c:v>04-Dec</c:v>
                  </c:pt>
                  <c:pt idx="4">
                    <c:v>05-Dec</c:v>
                  </c:pt>
                  <c:pt idx="5">
                    <c:v>06-Dec</c:v>
                  </c:pt>
                  <c:pt idx="6">
                    <c:v>07-Dec</c:v>
                  </c:pt>
                  <c:pt idx="7">
                    <c:v>08-Dec</c:v>
                  </c:pt>
                  <c:pt idx="8">
                    <c:v>09-Dec</c:v>
                  </c:pt>
                  <c:pt idx="9">
                    <c:v>10-Dec</c:v>
                  </c:pt>
                  <c:pt idx="10">
                    <c:v>11-Dec</c:v>
                  </c:pt>
                  <c:pt idx="11">
                    <c:v>12-Dec</c:v>
                  </c:pt>
                  <c:pt idx="12">
                    <c:v>13-Dec</c:v>
                  </c:pt>
                  <c:pt idx="13">
                    <c:v>14-Dec</c:v>
                  </c:pt>
                  <c:pt idx="14">
                    <c:v>15-Dec</c:v>
                  </c:pt>
                  <c:pt idx="15">
                    <c:v>16-Dec</c:v>
                  </c:pt>
                  <c:pt idx="16">
                    <c:v>17-Dec</c:v>
                  </c:pt>
                  <c:pt idx="17">
                    <c:v>18-Dec</c:v>
                  </c:pt>
                  <c:pt idx="18">
                    <c:v>19-Dec</c:v>
                  </c:pt>
                  <c:pt idx="19">
                    <c:v>20-Dec</c:v>
                  </c:pt>
                  <c:pt idx="20">
                    <c:v>21-Dec</c:v>
                  </c:pt>
                  <c:pt idx="21">
                    <c:v>22-Dec</c:v>
                  </c:pt>
                  <c:pt idx="22">
                    <c:v>23-Dec</c:v>
                  </c:pt>
                  <c:pt idx="23">
                    <c:v>24-Dec</c:v>
                  </c:pt>
                  <c:pt idx="24">
                    <c:v>25-Dec</c:v>
                  </c:pt>
                  <c:pt idx="25">
                    <c:v>26-Dec</c:v>
                  </c:pt>
                  <c:pt idx="26">
                    <c:v>27-Dec</c:v>
                  </c:pt>
                  <c:pt idx="27">
                    <c:v>28-Dec</c:v>
                  </c:pt>
                  <c:pt idx="28">
                    <c:v>29-Dec</c:v>
                  </c:pt>
                  <c:pt idx="29">
                    <c:v>30-Dec</c:v>
                  </c:pt>
                  <c:pt idx="30">
                    <c:v>31-Dec</c:v>
                  </c:pt>
                  <c:pt idx="31">
                    <c:v>01-Jan</c:v>
                  </c:pt>
                  <c:pt idx="32">
                    <c:v>02-Jan</c:v>
                  </c:pt>
                  <c:pt idx="33">
                    <c:v>03-Jan</c:v>
                  </c:pt>
                </c:lvl>
                <c:lvl>
                  <c:pt idx="0">
                    <c:v>2023</c:v>
                  </c:pt>
                  <c:pt idx="31">
                    <c:v>2024</c:v>
                  </c:pt>
                </c:lvl>
              </c:multiLvlStrCache>
            </c:multiLvlStrRef>
          </c:cat>
          <c:val>
            <c:numRef>
              <c:f>tasks!$B$3:$B$39</c:f>
              <c:numCache>
                <c:formatCode>General</c:formatCode>
                <c:ptCount val="34"/>
                <c:pt idx="0">
                  <c:v>228</c:v>
                </c:pt>
                <c:pt idx="1">
                  <c:v>332</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260</c:v>
                </c:pt>
                <c:pt idx="29">
                  <c:v>179</c:v>
                </c:pt>
                <c:pt idx="30">
                  <c:v>158</c:v>
                </c:pt>
                <c:pt idx="31">
                  <c:v>115</c:v>
                </c:pt>
                <c:pt idx="32">
                  <c:v>196</c:v>
                </c:pt>
                <c:pt idx="33">
                  <c:v>107</c:v>
                </c:pt>
              </c:numCache>
            </c:numRef>
          </c:val>
          <c:extLst>
            <c:ext xmlns:c16="http://schemas.microsoft.com/office/drawing/2014/chart" uri="{C3380CC4-5D6E-409C-BE32-E72D297353CC}">
              <c16:uniqueId val="{00000000-D5B0-4461-A542-3F383F1205DC}"/>
            </c:ext>
          </c:extLst>
        </c:ser>
        <c:dLbls>
          <c:dLblPos val="outEnd"/>
          <c:showLegendKey val="0"/>
          <c:showVal val="1"/>
          <c:showCatName val="0"/>
          <c:showSerName val="0"/>
          <c:showPercent val="0"/>
          <c:showBubbleSize val="0"/>
        </c:dLbls>
        <c:gapWidth val="100"/>
        <c:overlap val="-24"/>
        <c:axId val="1841075183"/>
        <c:axId val="1841077583"/>
      </c:barChart>
      <c:catAx>
        <c:axId val="18410751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1077583"/>
        <c:crosses val="autoZero"/>
        <c:auto val="1"/>
        <c:lblAlgn val="ctr"/>
        <c:lblOffset val="100"/>
        <c:noMultiLvlLbl val="0"/>
      </c:catAx>
      <c:valAx>
        <c:axId val="1841077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10751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(Recovered).xlsx]tasks!PivotTable4</c:name>
    <c:fmtId val="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Revenue generated by different categories</a:t>
            </a:r>
          </a:p>
        </c:rich>
      </c:tx>
      <c:layout>
        <c:manualLayout>
          <c:xMode val="edge"/>
          <c:yMode val="edge"/>
          <c:x val="0.10077567431730608"/>
          <c:y val="3.9571284085052711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8"/>
        <c:spPr>
          <a:solidFill>
            <a:schemeClr val="accent2"/>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9"/>
        <c:spPr>
          <a:solidFill>
            <a:schemeClr val="accent3"/>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0"/>
        <c:spPr>
          <a:solidFill>
            <a:schemeClr val="accent4"/>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s>
    <c:plotArea>
      <c:layout>
        <c:manualLayout>
          <c:layoutTarget val="inner"/>
          <c:xMode val="edge"/>
          <c:yMode val="edge"/>
          <c:x val="3.1914893617021274E-2"/>
          <c:y val="5.9352719731239317E-2"/>
          <c:w val="0.80294563578488864"/>
          <c:h val="0.89601523400961802"/>
        </c:manualLayout>
      </c:layout>
      <c:pieChart>
        <c:varyColors val="1"/>
        <c:ser>
          <c:idx val="0"/>
          <c:order val="0"/>
          <c:tx>
            <c:strRef>
              <c:f>tasks!$AG$43</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D169-4CEC-9003-68B9DFC30095}"/>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D169-4CEC-9003-68B9DFC30095}"/>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D169-4CEC-9003-68B9DFC30095}"/>
              </c:ext>
            </c:extLst>
          </c:dPt>
          <c:dPt>
            <c:idx val="3"/>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D169-4CEC-9003-68B9DFC3009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tasks!$AF$44:$AF$48</c:f>
              <c:strCache>
                <c:ptCount val="4"/>
                <c:pt idx="0">
                  <c:v>Call</c:v>
                </c:pt>
                <c:pt idx="1">
                  <c:v>Chat</c:v>
                </c:pt>
                <c:pt idx="2">
                  <c:v>Complementary</c:v>
                </c:pt>
                <c:pt idx="3">
                  <c:v>public_live_Call</c:v>
                </c:pt>
              </c:strCache>
            </c:strRef>
          </c:cat>
          <c:val>
            <c:numRef>
              <c:f>tasks!$AG$44:$AG$48</c:f>
              <c:numCache>
                <c:formatCode>General</c:formatCode>
                <c:ptCount val="4"/>
                <c:pt idx="0">
                  <c:v>168442.03500000015</c:v>
                </c:pt>
                <c:pt idx="1">
                  <c:v>45494.683333333342</c:v>
                </c:pt>
                <c:pt idx="2">
                  <c:v>0</c:v>
                </c:pt>
                <c:pt idx="3">
                  <c:v>50.596999999999902</c:v>
                </c:pt>
              </c:numCache>
            </c:numRef>
          </c:val>
          <c:extLst>
            <c:ext xmlns:c16="http://schemas.microsoft.com/office/drawing/2014/chart" uri="{C3380CC4-5D6E-409C-BE32-E72D297353CC}">
              <c16:uniqueId val="{00000008-D169-4CEC-9003-68B9DFC3009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88356508627912"/>
          <c:y val="0.65560098809807943"/>
          <c:w val="0.1806216842575529"/>
          <c:h val="0.344399011901920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(Recovered).xlsx]tasks!PivotTable2</c:name>
    <c:fmtId val="1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Website distribution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7"/>
        <c:spPr>
          <a:solidFill>
            <a:schemeClr val="accent2"/>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8"/>
        <c:spPr>
          <a:solidFill>
            <a:schemeClr val="accent3"/>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1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1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1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1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
        <c:idx val="1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prstMaterial="plastic">
            <a:bevelT w="25400" h="25400"/>
          </a:sp3d>
        </c:spPr>
      </c:pivotFmt>
    </c:pivotFmts>
    <c:plotArea>
      <c:layout/>
      <c:pieChart>
        <c:varyColors val="1"/>
        <c:ser>
          <c:idx val="0"/>
          <c:order val="0"/>
          <c:tx>
            <c:strRef>
              <c:f>tasks!$AC$43</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AE7E-4976-BC92-25267C4272B9}"/>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AE7E-4976-BC92-25267C4272B9}"/>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AE7E-4976-BC92-25267C4272B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tasks!$AB$44:$AB$47</c:f>
              <c:strCache>
                <c:ptCount val="3"/>
                <c:pt idx="0">
                  <c:v>app</c:v>
                </c:pt>
                <c:pt idx="1">
                  <c:v>dashboard</c:v>
                </c:pt>
                <c:pt idx="2">
                  <c:v>gurucool</c:v>
                </c:pt>
              </c:strCache>
            </c:strRef>
          </c:cat>
          <c:val>
            <c:numRef>
              <c:f>tasks!$AC$44:$AC$47</c:f>
              <c:numCache>
                <c:formatCode>General</c:formatCode>
                <c:ptCount val="3"/>
                <c:pt idx="0">
                  <c:v>7652</c:v>
                </c:pt>
                <c:pt idx="1">
                  <c:v>2</c:v>
                </c:pt>
                <c:pt idx="2">
                  <c:v>711</c:v>
                </c:pt>
              </c:numCache>
            </c:numRef>
          </c:val>
          <c:extLst>
            <c:ext xmlns:c16="http://schemas.microsoft.com/office/drawing/2014/chart" uri="{C3380CC4-5D6E-409C-BE32-E72D297353CC}">
              <c16:uniqueId val="{00000006-AE7E-4976-BC92-25267C4272B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(Recovered).xlsx]tasks!PivotTable11</c:name>
    <c:fmtId val="1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Chat status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0"/>
        <c:spPr>
          <a:solidFill>
            <a:schemeClr val="accent2"/>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1"/>
        <c:spPr>
          <a:solidFill>
            <a:schemeClr val="accent3"/>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2"/>
        <c:spPr>
          <a:solidFill>
            <a:schemeClr val="accent4"/>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3"/>
        <c:spPr>
          <a:solidFill>
            <a:schemeClr val="accent5"/>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4"/>
        <c:spPr>
          <a:solidFill>
            <a:schemeClr val="accent6"/>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
        <c:idx val="2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scene3d>
          <a:sp3d prstMaterial="plastic">
            <a:bevelT w="25400" h="25400"/>
          </a:sp3d>
        </c:spPr>
      </c:pivotFmt>
    </c:pivotFmts>
    <c:plotArea>
      <c:layout/>
      <c:pieChart>
        <c:varyColors val="1"/>
        <c:ser>
          <c:idx val="0"/>
          <c:order val="0"/>
          <c:tx>
            <c:strRef>
              <c:f>tasks!$AV$16</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500A-47A8-9993-7C6E6C3DC9F2}"/>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500A-47A8-9993-7C6E6C3DC9F2}"/>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500A-47A8-9993-7C6E6C3DC9F2}"/>
              </c:ext>
            </c:extLst>
          </c:dPt>
          <c:dPt>
            <c:idx val="3"/>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500A-47A8-9993-7C6E6C3DC9F2}"/>
              </c:ext>
            </c:extLst>
          </c:dPt>
          <c:dPt>
            <c:idx val="4"/>
            <c:bubble3D val="0"/>
            <c:spPr>
              <a:gradFill rotWithShape="1">
                <a:gsLst>
                  <a:gs pos="0">
                    <a:schemeClr val="accent5">
                      <a:tint val="98000"/>
                      <a:hueMod val="94000"/>
                      <a:satMod val="130000"/>
                      <a:lumMod val="128000"/>
                    </a:schemeClr>
                  </a:gs>
                  <a:gs pos="100000">
                    <a:schemeClr val="accent5">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9-500A-47A8-9993-7C6E6C3DC9F2}"/>
              </c:ext>
            </c:extLst>
          </c:dPt>
          <c:dPt>
            <c:idx val="5"/>
            <c:bubble3D val="0"/>
            <c:spPr>
              <a:gradFill rotWithShape="1">
                <a:gsLst>
                  <a:gs pos="0">
                    <a:schemeClr val="accent6">
                      <a:tint val="98000"/>
                      <a:hueMod val="94000"/>
                      <a:satMod val="130000"/>
                      <a:lumMod val="128000"/>
                    </a:schemeClr>
                  </a:gs>
                  <a:gs pos="100000">
                    <a:schemeClr val="accent6">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B-500A-47A8-9993-7C6E6C3DC9F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tasks!$AU$17:$AU$23</c:f>
              <c:strCache>
                <c:ptCount val="6"/>
                <c:pt idx="0">
                  <c:v>busy</c:v>
                </c:pt>
                <c:pt idx="1">
                  <c:v>chat used</c:v>
                </c:pt>
                <c:pt idx="2">
                  <c:v>completed</c:v>
                </c:pt>
                <c:pt idx="3">
                  <c:v>failed</c:v>
                </c:pt>
                <c:pt idx="4">
                  <c:v>incomplete</c:v>
                </c:pt>
                <c:pt idx="5">
                  <c:v>no-answer</c:v>
                </c:pt>
              </c:strCache>
            </c:strRef>
          </c:cat>
          <c:val>
            <c:numRef>
              <c:f>tasks!$AV$17:$AV$23</c:f>
              <c:numCache>
                <c:formatCode>General</c:formatCode>
                <c:ptCount val="6"/>
                <c:pt idx="0">
                  <c:v>1270</c:v>
                </c:pt>
                <c:pt idx="2">
                  <c:v>3451</c:v>
                </c:pt>
                <c:pt idx="3">
                  <c:v>1040</c:v>
                </c:pt>
                <c:pt idx="4">
                  <c:v>875</c:v>
                </c:pt>
                <c:pt idx="5">
                  <c:v>1729</c:v>
                </c:pt>
              </c:numCache>
            </c:numRef>
          </c:val>
          <c:extLst>
            <c:ext xmlns:c16="http://schemas.microsoft.com/office/drawing/2014/chart" uri="{C3380CC4-5D6E-409C-BE32-E72D297353CC}">
              <c16:uniqueId val="{0000000C-500A-47A8-9993-7C6E6C3DC9F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(Recovered).xlsx]tasks!PivotTable13</c:name>
    <c:fmtId val="1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Rating-wise guru distribution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pPr>
            <a:solidFill>
              <a:schemeClr val="accent1">
                <a:alpha val="85000"/>
              </a:schemeClr>
            </a:solidFill>
            <a:ln w="9525">
              <a:noFill/>
              <a:round/>
            </a:ln>
            <a:effectLst/>
            <a:scene3d>
              <a:camera prst="orthographicFront">
                <a:rot lat="0" lon="0" rev="0"/>
              </a:camera>
              <a:lightRig rig="threePt" dir="t"/>
            </a:scene3d>
            <a:sp3d prstMaterial="plastic">
              <a:bevelT w="25400" h="254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tasks!$AU$47</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tasks!$AT$48:$AT$57</c:f>
              <c:strCache>
                <c:ptCount val="9"/>
                <c:pt idx="0">
                  <c:v>0</c:v>
                </c:pt>
                <c:pt idx="1">
                  <c:v>1</c:v>
                </c:pt>
                <c:pt idx="2">
                  <c:v>2</c:v>
                </c:pt>
                <c:pt idx="3">
                  <c:v>3</c:v>
                </c:pt>
                <c:pt idx="4">
                  <c:v>4</c:v>
                </c:pt>
                <c:pt idx="5">
                  <c:v>5</c:v>
                </c:pt>
                <c:pt idx="6">
                  <c:v>6</c:v>
                </c:pt>
                <c:pt idx="7">
                  <c:v>7</c:v>
                </c:pt>
                <c:pt idx="8">
                  <c:v>8</c:v>
                </c:pt>
              </c:strCache>
            </c:strRef>
          </c:cat>
          <c:val>
            <c:numRef>
              <c:f>tasks!$AU$48:$AU$57</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4DF4-4DE5-AF9D-F35D6B09B129}"/>
            </c:ext>
          </c:extLst>
        </c:ser>
        <c:dLbls>
          <c:dLblPos val="inEnd"/>
          <c:showLegendKey val="0"/>
          <c:showVal val="1"/>
          <c:showCatName val="0"/>
          <c:showSerName val="0"/>
          <c:showPercent val="0"/>
          <c:showBubbleSize val="0"/>
        </c:dLbls>
        <c:gapWidth val="115"/>
        <c:overlap val="-20"/>
        <c:axId val="1702963328"/>
        <c:axId val="1702973888"/>
      </c:barChart>
      <c:catAx>
        <c:axId val="170296332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973888"/>
        <c:crosses val="autoZero"/>
        <c:auto val="1"/>
        <c:lblAlgn val="ctr"/>
        <c:lblOffset val="100"/>
        <c:noMultiLvlLbl val="0"/>
      </c:catAx>
      <c:valAx>
        <c:axId val="1702973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963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pivotSource>
    <c:name>[Astrosage - Himanshu Final (1) (version 2) (Recovered).xlsx]tasks!PivotTable12</c:name>
    <c:fmtId val="1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Rating-wise user distribution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circle"/>
          <c:size val="6"/>
          <c:spPr>
            <a:solidFill>
              <a:schemeClr val="accent1">
                <a:alpha val="85000"/>
              </a:schemeClr>
            </a:solidFill>
            <a:ln w="9525">
              <a:noFill/>
              <a:round/>
            </a:ln>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946144431149604E-2"/>
          <c:y val="6.953070716131636E-2"/>
          <c:w val="0.86989911567018086"/>
          <c:h val="0.86180768118946505"/>
        </c:manualLayout>
      </c:layout>
      <c:barChart>
        <c:barDir val="bar"/>
        <c:grouping val="clustered"/>
        <c:varyColors val="0"/>
        <c:ser>
          <c:idx val="0"/>
          <c:order val="0"/>
          <c:tx>
            <c:strRef>
              <c:f>tasks!$AR$47</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tasks!$AQ$48:$AQ$57</c:f>
              <c:strCache>
                <c:ptCount val="9"/>
                <c:pt idx="0">
                  <c:v>0</c:v>
                </c:pt>
                <c:pt idx="1">
                  <c:v>1</c:v>
                </c:pt>
                <c:pt idx="2">
                  <c:v>2</c:v>
                </c:pt>
                <c:pt idx="3">
                  <c:v>3</c:v>
                </c:pt>
                <c:pt idx="4">
                  <c:v>4</c:v>
                </c:pt>
                <c:pt idx="5">
                  <c:v>5</c:v>
                </c:pt>
                <c:pt idx="6">
                  <c:v>6</c:v>
                </c:pt>
                <c:pt idx="7">
                  <c:v>7</c:v>
                </c:pt>
                <c:pt idx="8">
                  <c:v>8</c:v>
                </c:pt>
              </c:strCache>
            </c:strRef>
          </c:cat>
          <c:val>
            <c:numRef>
              <c:f>tasks!$AR$48:$AR$57</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7D1C-43A1-A116-9B9BF8A0419E}"/>
            </c:ext>
          </c:extLst>
        </c:ser>
        <c:dLbls>
          <c:dLblPos val="inEnd"/>
          <c:showLegendKey val="0"/>
          <c:showVal val="1"/>
          <c:showCatName val="0"/>
          <c:showSerName val="0"/>
          <c:showPercent val="0"/>
          <c:showBubbleSize val="0"/>
        </c:dLbls>
        <c:gapWidth val="115"/>
        <c:overlap val="-20"/>
        <c:axId val="1702941728"/>
        <c:axId val="1702937888"/>
      </c:barChart>
      <c:catAx>
        <c:axId val="170294172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937888"/>
        <c:crosses val="autoZero"/>
        <c:auto val="1"/>
        <c:lblAlgn val="ctr"/>
        <c:lblOffset val="100"/>
        <c:noMultiLvlLbl val="0"/>
      </c:catAx>
      <c:valAx>
        <c:axId val="1702937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29417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 Himanshu Goswami.xlsx]tasks!PivotTable20</c:name>
    <c:fmtId val="1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Top 10 Gurus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w="9525">
              <a:solidFill>
                <a:schemeClr val="accent1"/>
              </a:solidFill>
              <a:round/>
            </a:ln>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tasks!$AY$120</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tasks!$AX$121:$AX$131</c:f>
              <c:strCache>
                <c:ptCount val="10"/>
                <c:pt idx="0">
                  <c:v>Astro  Pujaa Rai</c:v>
                </c:pt>
                <c:pt idx="1">
                  <c:v>Astro  Saraswat</c:v>
                </c:pt>
                <c:pt idx="2">
                  <c:v>Astro  Trisha</c:v>
                </c:pt>
                <c:pt idx="3">
                  <c:v>Astro Manish S</c:v>
                </c:pt>
                <c:pt idx="4">
                  <c:v>Astro Reema</c:v>
                </c:pt>
                <c:pt idx="5">
                  <c:v>Daljit Kaur</c:v>
                </c:pt>
                <c:pt idx="6">
                  <c:v>Tarot  Ankita</c:v>
                </c:pt>
                <c:pt idx="7">
                  <c:v>Tarot  Diva Poonam</c:v>
                </c:pt>
                <c:pt idx="8">
                  <c:v>Tarot  Mystical</c:v>
                </c:pt>
                <c:pt idx="9">
                  <c:v>Tarot  Oormika</c:v>
                </c:pt>
              </c:strCache>
            </c:strRef>
          </c:cat>
          <c:val>
            <c:numRef>
              <c:f>tasks!$AY$121:$AY$131</c:f>
              <c:numCache>
                <c:formatCode>General</c:formatCode>
                <c:ptCount val="10"/>
                <c:pt idx="0">
                  <c:v>7.5</c:v>
                </c:pt>
                <c:pt idx="1">
                  <c:v>5.6111111111111107</c:v>
                </c:pt>
                <c:pt idx="2">
                  <c:v>5.4243243243243242</c:v>
                </c:pt>
                <c:pt idx="3">
                  <c:v>5.0487804878048781</c:v>
                </c:pt>
                <c:pt idx="4">
                  <c:v>5.9</c:v>
                </c:pt>
                <c:pt idx="5">
                  <c:v>5.9459459459459456</c:v>
                </c:pt>
                <c:pt idx="6">
                  <c:v>5.75</c:v>
                </c:pt>
                <c:pt idx="7">
                  <c:v>5.4626865671641793</c:v>
                </c:pt>
                <c:pt idx="8">
                  <c:v>7.5</c:v>
                </c:pt>
                <c:pt idx="9">
                  <c:v>5.4</c:v>
                </c:pt>
              </c:numCache>
            </c:numRef>
          </c:val>
          <c:extLst>
            <c:ext xmlns:c16="http://schemas.microsoft.com/office/drawing/2014/chart" uri="{C3380CC4-5D6E-409C-BE32-E72D297353CC}">
              <c16:uniqueId val="{00000000-1455-4D0F-BC20-AF80FF5BC4D0}"/>
            </c:ext>
          </c:extLst>
        </c:ser>
        <c:dLbls>
          <c:dLblPos val="inEnd"/>
          <c:showLegendKey val="0"/>
          <c:showVal val="1"/>
          <c:showCatName val="0"/>
          <c:showSerName val="0"/>
          <c:showPercent val="0"/>
          <c:showBubbleSize val="0"/>
        </c:dLbls>
        <c:gapWidth val="100"/>
        <c:overlap val="-24"/>
        <c:axId val="1069955743"/>
        <c:axId val="608022639"/>
      </c:barChart>
      <c:catAx>
        <c:axId val="10699557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8022639"/>
        <c:crosses val="autoZero"/>
        <c:auto val="1"/>
        <c:lblAlgn val="ctr"/>
        <c:lblOffset val="100"/>
        <c:noMultiLvlLbl val="0"/>
      </c:catAx>
      <c:valAx>
        <c:axId val="608022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95574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GB"/>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96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09-Oct-25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765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44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3046552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276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454746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682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297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98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444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GB"/>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81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09-Oct-25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546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09-Oct-25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3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09-Oct-25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492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09-Oct-25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982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GB"/>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998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2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09-Oct-25</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30720909"/>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524000" y="3197112"/>
            <a:ext cx="8477825" cy="2274149"/>
          </a:xfrm>
          <a:prstGeom prst="rect">
            <a:avLst/>
          </a:prstGeom>
        </p:spPr>
        <p:txBody>
          <a:bodyPr lIns="0" tIns="0" rIns="0" bIns="0" rtlCol="0" anchor="t">
            <a:spAutoFit/>
          </a:bodyPr>
          <a:lstStyle/>
          <a:p>
            <a:pPr algn="l">
              <a:lnSpc>
                <a:spcPts val="8839"/>
              </a:lnSpc>
            </a:pPr>
            <a:r>
              <a:rPr lang="en-US" sz="8839" b="1" spc="106" dirty="0">
                <a:solidFill>
                  <a:schemeClr val="tx1">
                    <a:lumMod val="75000"/>
                    <a:lumOff val="25000"/>
                  </a:schemeClr>
                </a:solidFill>
                <a:latin typeface="Oracle Sans" panose="020F0502020204030204" pitchFamily="34" charset="0"/>
                <a:ea typeface="Adobe Kaiti Std R" panose="02020400000000000000" pitchFamily="18" charset="-128"/>
                <a:cs typeface="Oracle Sans" panose="020F0502020204030204" pitchFamily="34" charset="0"/>
                <a:sym typeface="Telegraf Bold"/>
              </a:rPr>
              <a:t>AstroSage Sales Analysis</a:t>
            </a:r>
          </a:p>
        </p:txBody>
      </p:sp>
      <p:sp>
        <p:nvSpPr>
          <p:cNvPr id="13" name="TextBox 13"/>
          <p:cNvSpPr txBox="1"/>
          <p:nvPr/>
        </p:nvSpPr>
        <p:spPr>
          <a:xfrm>
            <a:off x="9524037" y="7594696"/>
            <a:ext cx="8477825" cy="381000"/>
          </a:xfrm>
          <a:prstGeom prst="rect">
            <a:avLst/>
          </a:prstGeom>
        </p:spPr>
        <p:txBody>
          <a:bodyPr lIns="0" tIns="0" rIns="0" bIns="0" rtlCol="0" anchor="t">
            <a:spAutoFit/>
          </a:bodyPr>
          <a:lstStyle/>
          <a:p>
            <a:pPr algn="ctr">
              <a:lnSpc>
                <a:spcPts val="3030"/>
              </a:lnSpc>
            </a:pPr>
            <a:r>
              <a:rPr lang="en-US" sz="2525" b="1" dirty="0">
                <a:solidFill>
                  <a:schemeClr val="tx1">
                    <a:lumMod val="75000"/>
                    <a:lumOff val="25000"/>
                  </a:schemeClr>
                </a:solidFill>
                <a:latin typeface="Oracle Sans" panose="020B0503020204020204" pitchFamily="34" charset="0"/>
                <a:ea typeface="DM Sans Bold"/>
                <a:cs typeface="DM Sans Bold"/>
                <a:sym typeface="DM Sans Bold"/>
              </a:rPr>
              <a:t>Himanshu Goswami</a:t>
            </a:r>
          </a:p>
        </p:txBody>
      </p:sp>
      <p:sp>
        <p:nvSpPr>
          <p:cNvPr id="14" name="TextBox 14"/>
          <p:cNvSpPr txBox="1"/>
          <p:nvPr/>
        </p:nvSpPr>
        <p:spPr>
          <a:xfrm>
            <a:off x="9610649" y="8114807"/>
            <a:ext cx="8477825" cy="381000"/>
          </a:xfrm>
          <a:prstGeom prst="rect">
            <a:avLst/>
          </a:prstGeom>
        </p:spPr>
        <p:txBody>
          <a:bodyPr lIns="0" tIns="0" rIns="0" bIns="0" rtlCol="0" anchor="t">
            <a:spAutoFit/>
          </a:bodyPr>
          <a:lstStyle/>
          <a:p>
            <a:pPr marL="0" lvl="0" indent="0" algn="ctr">
              <a:lnSpc>
                <a:spcPts val="3030"/>
              </a:lnSpc>
              <a:spcBef>
                <a:spcPct val="0"/>
              </a:spcBef>
            </a:pPr>
            <a:r>
              <a:rPr lang="en-US" sz="2525" b="1" u="none" strike="noStrike" dirty="0">
                <a:solidFill>
                  <a:schemeClr val="tx1">
                    <a:lumMod val="75000"/>
                    <a:lumOff val="25000"/>
                  </a:schemeClr>
                </a:solidFill>
                <a:latin typeface="Oracle Sans" panose="020B0503020204020204" pitchFamily="34" charset="0"/>
                <a:ea typeface="DM Sans Bold"/>
                <a:cs typeface="DM Sans Bold"/>
                <a:sym typeface="DM Sans Bold"/>
              </a:rPr>
              <a:t>22. 08. 2025</a:t>
            </a:r>
          </a:p>
        </p:txBody>
      </p:sp>
      <p:pic>
        <p:nvPicPr>
          <p:cNvPr id="3" name="Picture 2" descr="A blue and yellow sign with a circle&#10;&#10;AI-generated content may be incorrect.">
            <a:extLst>
              <a:ext uri="{FF2B5EF4-FFF2-40B4-BE49-F238E27FC236}">
                <a16:creationId xmlns:a16="http://schemas.microsoft.com/office/drawing/2014/main" id="{7B768FBF-4968-3716-8075-CFFE9B51044C}"/>
              </a:ext>
            </a:extLst>
          </p:cNvPr>
          <p:cNvPicPr>
            <a:picLocks noChangeAspect="1"/>
          </p:cNvPicPr>
          <p:nvPr/>
        </p:nvPicPr>
        <p:blipFill>
          <a:blip r:embed="rId2">
            <a:extLst>
              <a:ext uri="{28A0092B-C50C-407E-A947-70E740481C1C}">
                <a14:useLocalDpi xmlns:a14="http://schemas.microsoft.com/office/drawing/2010/main" val="0"/>
              </a:ext>
            </a:extLst>
          </a:blip>
          <a:srcRect t="-1" b="51112"/>
          <a:stretch>
            <a:fillRect/>
          </a:stretch>
        </p:blipFill>
        <p:spPr>
          <a:xfrm>
            <a:off x="11074301" y="2095500"/>
            <a:ext cx="5377295" cy="5029200"/>
          </a:xfrm>
          <a:prstGeom prst="round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85481" y="811878"/>
            <a:ext cx="15150675" cy="846386"/>
          </a:xfrm>
          <a:prstGeom prst="rect">
            <a:avLst/>
          </a:prstGeom>
        </p:spPr>
        <p:txBody>
          <a:bodyPr wrap="square" lIns="0" tIns="0" rIns="0" bIns="0" rtlCol="0" anchor="t">
            <a:spAutoFit/>
          </a:bodyPr>
          <a:lstStyle/>
          <a:p>
            <a:pPr>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User Engagement by Platform</a:t>
            </a:r>
          </a:p>
        </p:txBody>
      </p:sp>
      <p:graphicFrame>
        <p:nvGraphicFramePr>
          <p:cNvPr id="15" name="Chart 14">
            <a:extLst>
              <a:ext uri="{FF2B5EF4-FFF2-40B4-BE49-F238E27FC236}">
                <a16:creationId xmlns:a16="http://schemas.microsoft.com/office/drawing/2014/main" id="{68E8BE6B-EC99-4C3E-82F2-BE337999FC00}"/>
              </a:ext>
            </a:extLst>
          </p:cNvPr>
          <p:cNvGraphicFramePr>
            <a:graphicFrameLocks/>
          </p:cNvGraphicFramePr>
          <p:nvPr>
            <p:extLst>
              <p:ext uri="{D42A27DB-BD31-4B8C-83A1-F6EECF244321}">
                <p14:modId xmlns:p14="http://schemas.microsoft.com/office/powerpoint/2010/main" val="1274456831"/>
              </p:ext>
            </p:extLst>
          </p:nvPr>
        </p:nvGraphicFramePr>
        <p:xfrm>
          <a:off x="1295400" y="2552699"/>
          <a:ext cx="7010400" cy="619655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2EA10E7B-9B0C-368D-9E2F-5F9E56DE7EC2}"/>
              </a:ext>
            </a:extLst>
          </p:cNvPr>
          <p:cNvSpPr txBox="1"/>
          <p:nvPr/>
        </p:nvSpPr>
        <p:spPr>
          <a:xfrm>
            <a:off x="8951256" y="2375210"/>
            <a:ext cx="8001161" cy="7663636"/>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mobile app is the dominant user platform, driving 91% of all call activity.</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a:t>
            </a:r>
            <a:r>
              <a:rPr lang="en-US" sz="3600" dirty="0" err="1">
                <a:solidFill>
                  <a:schemeClr val="tx1">
                    <a:lumMod val="75000"/>
                    <a:lumOff val="25000"/>
                  </a:schemeClr>
                </a:solidFill>
                <a:latin typeface="Oracle Sans" panose="020B0503020204020204" pitchFamily="34" charset="0"/>
                <a:cs typeface="Oracle Sans" panose="020B0503020204020204" pitchFamily="34" charset="0"/>
              </a:rPr>
              <a:t>gurucool</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website accounts for the remaining 9% of calls, while the "dashboard" currently generates none.</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This confirms that development and strategic resources should be prioritized for the mobile app to maximize user engagement.</a:t>
            </a:r>
          </a:p>
          <a:p>
            <a:endParaRPr lang="en-US" sz="2400" dirty="0">
              <a:solidFill>
                <a:schemeClr val="tx1">
                  <a:lumMod val="75000"/>
                  <a:lumOff val="25000"/>
                </a:schemeClr>
              </a:solidFill>
              <a:latin typeface="Oracle Sans" panose="020B0503020204020204" pitchFamily="34" charset="0"/>
              <a:cs typeface="Oracle Sans" panose="020B05030202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905495" y="625777"/>
            <a:ext cx="14614058" cy="793359"/>
          </a:xfrm>
          <a:prstGeom prst="rect">
            <a:avLst/>
          </a:prstGeom>
        </p:spPr>
        <p:txBody>
          <a:bodyPr wrap="square" lIns="0" tIns="0" rIns="0" bIns="0" rtlCol="0" anchor="t">
            <a:spAutoFit/>
          </a:bodyPr>
          <a:lstStyle/>
          <a:p>
            <a:pPr>
              <a:lnSpc>
                <a:spcPts val="6599"/>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Analysis of Chat Completion Rates</a:t>
            </a:r>
          </a:p>
        </p:txBody>
      </p:sp>
      <p:graphicFrame>
        <p:nvGraphicFramePr>
          <p:cNvPr id="16" name="Chart 15">
            <a:extLst>
              <a:ext uri="{FF2B5EF4-FFF2-40B4-BE49-F238E27FC236}">
                <a16:creationId xmlns:a16="http://schemas.microsoft.com/office/drawing/2014/main" id="{D0B0AAF5-A4E6-4838-B1A1-A72D15890958}"/>
              </a:ext>
            </a:extLst>
          </p:cNvPr>
          <p:cNvGraphicFramePr>
            <a:graphicFrameLocks/>
          </p:cNvGraphicFramePr>
          <p:nvPr>
            <p:extLst>
              <p:ext uri="{D42A27DB-BD31-4B8C-83A1-F6EECF244321}">
                <p14:modId xmlns:p14="http://schemas.microsoft.com/office/powerpoint/2010/main" val="2877095482"/>
              </p:ext>
            </p:extLst>
          </p:nvPr>
        </p:nvGraphicFramePr>
        <p:xfrm>
          <a:off x="990600" y="2095500"/>
          <a:ext cx="7391400" cy="6762696"/>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4BDE81B1-FC0A-5117-2753-E045F28A7861}"/>
              </a:ext>
            </a:extLst>
          </p:cNvPr>
          <p:cNvSpPr txBox="1"/>
          <p:nvPr/>
        </p:nvSpPr>
        <p:spPr>
          <a:xfrm>
            <a:off x="9296400" y="1638300"/>
            <a:ext cx="8686800" cy="7848302"/>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 majority of chats (59%) are not successfully completed, highlighting a significant performance gap.</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main reasons for failure are agents not answering (21%) and technical issues (e.g., "busy" or "failed" statuses), which combined account for another 27%.</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key priorities are to improve agent response times and resolve the technical problems causing service failures.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005683" y="681880"/>
            <a:ext cx="13944600" cy="793359"/>
          </a:xfrm>
          <a:prstGeom prst="rect">
            <a:avLst/>
          </a:prstGeom>
        </p:spPr>
        <p:txBody>
          <a:bodyPr wrap="square" lIns="0" tIns="0" rIns="0" bIns="0" rtlCol="0" anchor="t">
            <a:spAutoFit/>
          </a:bodyPr>
          <a:lstStyle/>
          <a:p>
            <a:pPr>
              <a:lnSpc>
                <a:spcPts val="6599"/>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Analysis of Guru Rating Distribution</a:t>
            </a:r>
          </a:p>
        </p:txBody>
      </p:sp>
      <p:graphicFrame>
        <p:nvGraphicFramePr>
          <p:cNvPr id="15" name="Chart 14">
            <a:extLst>
              <a:ext uri="{FF2B5EF4-FFF2-40B4-BE49-F238E27FC236}">
                <a16:creationId xmlns:a16="http://schemas.microsoft.com/office/drawing/2014/main" id="{85985FBD-4983-494A-9A68-E5B5E5532FC2}"/>
              </a:ext>
            </a:extLst>
          </p:cNvPr>
          <p:cNvGraphicFramePr>
            <a:graphicFrameLocks/>
          </p:cNvGraphicFramePr>
          <p:nvPr>
            <p:extLst>
              <p:ext uri="{D42A27DB-BD31-4B8C-83A1-F6EECF244321}">
                <p14:modId xmlns:p14="http://schemas.microsoft.com/office/powerpoint/2010/main" val="3211486519"/>
              </p:ext>
            </p:extLst>
          </p:nvPr>
        </p:nvGraphicFramePr>
        <p:xfrm>
          <a:off x="762000" y="2324100"/>
          <a:ext cx="76962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7DA76DC4-1674-5C63-EA5C-2161CB31870B}"/>
              </a:ext>
            </a:extLst>
          </p:cNvPr>
          <p:cNvSpPr txBox="1"/>
          <p:nvPr/>
        </p:nvSpPr>
        <p:spPr>
          <a:xfrm>
            <a:off x="8915400" y="1792460"/>
            <a:ext cx="7985793" cy="7848302"/>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largest group of gurus has a rating of 0. This requires investigation to determine if they are new, inactive, or if this is a default system value.</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For gurus who have been rated, the most common performance level is in the 2-3 star range.</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Gurus with high ratings (4-8) represent a much smaller and distinct group, indicating that top-tier performance is rare.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405134" y="636869"/>
            <a:ext cx="13868400" cy="793359"/>
          </a:xfrm>
          <a:prstGeom prst="rect">
            <a:avLst/>
          </a:prstGeom>
        </p:spPr>
        <p:txBody>
          <a:bodyPr wrap="square" lIns="0" tIns="0" rIns="0" bIns="0" rtlCol="0" anchor="t">
            <a:spAutoFit/>
          </a:bodyPr>
          <a:lstStyle/>
          <a:p>
            <a:pPr>
              <a:lnSpc>
                <a:spcPts val="6599"/>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Analysis of User Rating Distribution</a:t>
            </a:r>
          </a:p>
        </p:txBody>
      </p:sp>
      <p:graphicFrame>
        <p:nvGraphicFramePr>
          <p:cNvPr id="15" name="Chart 14">
            <a:extLst>
              <a:ext uri="{FF2B5EF4-FFF2-40B4-BE49-F238E27FC236}">
                <a16:creationId xmlns:a16="http://schemas.microsoft.com/office/drawing/2014/main" id="{4F72DE08-E08C-4E84-8F3C-28F83897817E}"/>
              </a:ext>
            </a:extLst>
          </p:cNvPr>
          <p:cNvGraphicFramePr>
            <a:graphicFrameLocks/>
          </p:cNvGraphicFramePr>
          <p:nvPr>
            <p:extLst>
              <p:ext uri="{D42A27DB-BD31-4B8C-83A1-F6EECF244321}">
                <p14:modId xmlns:p14="http://schemas.microsoft.com/office/powerpoint/2010/main" val="1304685352"/>
              </p:ext>
            </p:extLst>
          </p:nvPr>
        </p:nvGraphicFramePr>
        <p:xfrm>
          <a:off x="533400" y="2328408"/>
          <a:ext cx="11125200" cy="6740307"/>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D2FB6401-310D-197E-E150-8E3878898645}"/>
              </a:ext>
            </a:extLst>
          </p:cNvPr>
          <p:cNvSpPr txBox="1"/>
          <p:nvPr/>
        </p:nvSpPr>
        <p:spPr>
          <a:xfrm>
            <a:off x="11049000" y="1774411"/>
            <a:ext cx="7391400" cy="7848302"/>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"Zero-Rated" Segment: A large portion of the user base (7,256 users) has a rating of 0. Understanding whether these are new users, unrated interactions, or a default state is a key opportunity.</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Common Rating Behavior: For users who do provide a rating, feedback is most often in the average-to-low 2-3 star range, with high ratings (4-8) being significantly less common.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405134" y="779731"/>
            <a:ext cx="14478000" cy="793359"/>
          </a:xfrm>
          <a:prstGeom prst="rect">
            <a:avLst/>
          </a:prstGeom>
        </p:spPr>
        <p:txBody>
          <a:bodyPr wrap="square" lIns="0" tIns="0" rIns="0" bIns="0" rtlCol="0" anchor="t">
            <a:spAutoFit/>
          </a:bodyPr>
          <a:lstStyle/>
          <a:p>
            <a:pPr>
              <a:lnSpc>
                <a:spcPts val="6599"/>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Identifying Our Elite Performers</a:t>
            </a:r>
          </a:p>
        </p:txBody>
      </p:sp>
      <p:sp>
        <p:nvSpPr>
          <p:cNvPr id="16" name="TextBox 15">
            <a:extLst>
              <a:ext uri="{FF2B5EF4-FFF2-40B4-BE49-F238E27FC236}">
                <a16:creationId xmlns:a16="http://schemas.microsoft.com/office/drawing/2014/main" id="{C79FFE39-A896-689F-F470-184E42D3C273}"/>
              </a:ext>
            </a:extLst>
          </p:cNvPr>
          <p:cNvSpPr txBox="1"/>
          <p:nvPr/>
        </p:nvSpPr>
        <p:spPr>
          <a:xfrm>
            <a:off x="10591800" y="1409700"/>
            <a:ext cx="6858000" cy="9325630"/>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 clear tier of top talent exists, led by Astro </a:t>
            </a:r>
            <a:r>
              <a:rPr lang="en-US" sz="3600" dirty="0" err="1">
                <a:solidFill>
                  <a:schemeClr val="tx1">
                    <a:lumMod val="75000"/>
                    <a:lumOff val="25000"/>
                  </a:schemeClr>
                </a:solidFill>
                <a:latin typeface="Oracle Sans" panose="020B0503020204020204" pitchFamily="34" charset="0"/>
                <a:cs typeface="Oracle Sans" panose="020B0503020204020204" pitchFamily="34" charset="0"/>
              </a:rPr>
              <a:t>Pujaa</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Rai and Tarot Mystical, who both have a perfect average rating of 7.5.</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entire top 10 group is exceptionally strong, with all gurus maintaining an average rating above 5.0.</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 These top performers set a quality benchmark and offer valuable insights that can be used for training and improving the entire guru network.</a:t>
            </a:r>
          </a:p>
          <a:p>
            <a:endParaRPr lang="en-US" sz="2400" dirty="0">
              <a:solidFill>
                <a:schemeClr val="tx1">
                  <a:lumMod val="75000"/>
                  <a:lumOff val="25000"/>
                </a:schemeClr>
              </a:solidFill>
              <a:latin typeface="Oracle Sans" panose="020B0503020204020204" pitchFamily="34" charset="0"/>
              <a:cs typeface="Oracle Sans" panose="020B0503020204020204" pitchFamily="34" charset="0"/>
            </a:endParaRPr>
          </a:p>
        </p:txBody>
      </p:sp>
      <p:graphicFrame>
        <p:nvGraphicFramePr>
          <p:cNvPr id="4" name="Chart 3">
            <a:extLst>
              <a:ext uri="{FF2B5EF4-FFF2-40B4-BE49-F238E27FC236}">
                <a16:creationId xmlns:a16="http://schemas.microsoft.com/office/drawing/2014/main" id="{4FE00DA5-AA8F-419F-9670-3A1C4C1BD103}"/>
              </a:ext>
            </a:extLst>
          </p:cNvPr>
          <p:cNvGraphicFramePr>
            <a:graphicFrameLocks/>
          </p:cNvGraphicFramePr>
          <p:nvPr>
            <p:extLst>
              <p:ext uri="{D42A27DB-BD31-4B8C-83A1-F6EECF244321}">
                <p14:modId xmlns:p14="http://schemas.microsoft.com/office/powerpoint/2010/main" val="2766011527"/>
              </p:ext>
            </p:extLst>
          </p:nvPr>
        </p:nvGraphicFramePr>
        <p:xfrm>
          <a:off x="405134" y="2423652"/>
          <a:ext cx="9272266" cy="62250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7D4052-6CB0-6BA6-EE54-6BC6061948B2}"/>
              </a:ext>
            </a:extLst>
          </p:cNvPr>
          <p:cNvPicPr>
            <a:picLocks noChangeAspect="1"/>
          </p:cNvPicPr>
          <p:nvPr/>
        </p:nvPicPr>
        <p:blipFill>
          <a:blip r:embed="rId2"/>
          <a:stretch>
            <a:fillRect/>
          </a:stretch>
        </p:blipFill>
        <p:spPr>
          <a:xfrm>
            <a:off x="0" y="0"/>
            <a:ext cx="18288000" cy="10287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0" y="571500"/>
            <a:ext cx="8752785" cy="807913"/>
          </a:xfrm>
          <a:prstGeom prst="rect">
            <a:avLst/>
          </a:prstGeom>
        </p:spPr>
        <p:txBody>
          <a:bodyPr lIns="0" tIns="0" rIns="0" bIns="0" rtlCol="0" anchor="t">
            <a:spAutoFit/>
          </a:bodyPr>
          <a:lstStyle/>
          <a:p>
            <a:pPr algn="ctr">
              <a:lnSpc>
                <a:spcPts val="6345"/>
              </a:lnSpc>
            </a:pPr>
            <a:r>
              <a:rPr lang="en-US" sz="5400" b="1" dirty="0">
                <a:solidFill>
                  <a:schemeClr val="bg2"/>
                </a:solidFill>
                <a:latin typeface="Oracle Sans" panose="020B0503020204020204" pitchFamily="34" charset="0"/>
                <a:ea typeface="Canva Sans Bold"/>
                <a:cs typeface="Oracle Sans" panose="020B0503020204020204" pitchFamily="34" charset="0"/>
                <a:sym typeface="Canva Sans Bold"/>
              </a:rPr>
              <a:t>KPIs in Dashboard</a:t>
            </a:r>
          </a:p>
        </p:txBody>
      </p:sp>
      <p:sp>
        <p:nvSpPr>
          <p:cNvPr id="19" name="TextBox 18">
            <a:extLst>
              <a:ext uri="{FF2B5EF4-FFF2-40B4-BE49-F238E27FC236}">
                <a16:creationId xmlns:a16="http://schemas.microsoft.com/office/drawing/2014/main" id="{C3129419-15F8-316C-5FED-91DF8DB6E642}"/>
              </a:ext>
            </a:extLst>
          </p:cNvPr>
          <p:cNvSpPr txBox="1"/>
          <p:nvPr/>
        </p:nvSpPr>
        <p:spPr>
          <a:xfrm>
            <a:off x="1371600" y="1638300"/>
            <a:ext cx="9906000" cy="8402300"/>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Rating-wise user distribution</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Call distribution over hours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Website distribution </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Chat status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Rating-wise guru distribution</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Revenue generated by different categories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Repeated vs non repeated users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Day by day call volumes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Top 10 Guru's ratings</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Slicer for Consultation type</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Total astrologer earning </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Total revenue </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Profit</a:t>
            </a: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Average daily call volume</a:t>
            </a:r>
          </a:p>
          <a:p>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093CBC6-C7DE-B52B-D0E7-C2332F877122}"/>
              </a:ext>
            </a:extLst>
          </p:cNvPr>
          <p:cNvSpPr txBox="1"/>
          <p:nvPr/>
        </p:nvSpPr>
        <p:spPr>
          <a:xfrm>
            <a:off x="762000" y="1194680"/>
            <a:ext cx="16002000" cy="8402300"/>
          </a:xfrm>
          <a:prstGeom prst="rect">
            <a:avLst/>
          </a:prstGeom>
          <a:noFill/>
        </p:spPr>
        <p:txBody>
          <a:bodyPr wrap="square" rtlCol="0">
            <a:spAutoFit/>
          </a:bodyPr>
          <a:lstStyle/>
          <a:p>
            <a:pPr marL="457200" indent="-457200">
              <a:buFont typeface="+mj-lt"/>
              <a:buAutoNum type="arabicPeriod"/>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Enhance Technological Infrastructure</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Objective: Drive profitability by investing in app and dashboard upgrades.</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Actions: Create a more engaging user experience to increase frequent use.</a:t>
            </a:r>
          </a:p>
          <a:p>
            <a:pPr lvl="2"/>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mj-lt"/>
              <a:buAutoNum type="arabicPeriod"/>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Optimize Consultation Channels</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Objective: Maximize revenue from high-value services while reducing operational costs.</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Actions: Deploy AI chatbots to handle general inquiries.</a:t>
            </a:r>
          </a:p>
          <a:p>
            <a:pPr lvl="2"/>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mj-lt"/>
              <a:buAutoNum type="arabicPeriod"/>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 Implement a CRM-Powered Pre-Booking System</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Objective: Streamline the user journey to boost satisfaction and loyalty.</a:t>
            </a:r>
          </a:p>
          <a:p>
            <a:pPr marL="800100" lvl="1"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Actions: Reduce repetitive introductory sessions and minimize wait times.</a:t>
            </a:r>
          </a:p>
        </p:txBody>
      </p:sp>
      <p:sp>
        <p:nvSpPr>
          <p:cNvPr id="22" name="TextBox 21">
            <a:extLst>
              <a:ext uri="{FF2B5EF4-FFF2-40B4-BE49-F238E27FC236}">
                <a16:creationId xmlns:a16="http://schemas.microsoft.com/office/drawing/2014/main" id="{71ACEA93-5FE8-63D2-4541-A6D5F9979361}"/>
              </a:ext>
            </a:extLst>
          </p:cNvPr>
          <p:cNvSpPr txBox="1"/>
          <p:nvPr/>
        </p:nvSpPr>
        <p:spPr>
          <a:xfrm>
            <a:off x="4572000" y="342900"/>
            <a:ext cx="9144000" cy="887422"/>
          </a:xfrm>
          <a:prstGeom prst="rect">
            <a:avLst/>
          </a:prstGeom>
          <a:noFill/>
        </p:spPr>
        <p:txBody>
          <a:bodyPr wrap="square">
            <a:spAutoFit/>
          </a:bodyPr>
          <a:lstStyle/>
          <a:p>
            <a:pPr algn="ctr">
              <a:lnSpc>
                <a:spcPts val="6151"/>
              </a:lnSpc>
            </a:pPr>
            <a:r>
              <a:rPr lang="en-US" sz="5400" b="1" dirty="0">
                <a:solidFill>
                  <a:schemeClr val="bg2"/>
                </a:solidFill>
                <a:latin typeface="Oracle Sans" panose="020B0503020204020204" pitchFamily="34" charset="0"/>
                <a:cs typeface="Oracle Sans" panose="020B0503020204020204" pitchFamily="34" charset="0"/>
              </a:rPr>
              <a:t>Strategic Goals</a:t>
            </a:r>
            <a:endParaRPr lang="en-US" sz="5400" b="1" dirty="0">
              <a:solidFill>
                <a:schemeClr val="bg2"/>
              </a:solidFill>
              <a:latin typeface="Oracle Sans" panose="020B0503020204020204" pitchFamily="34" charset="0"/>
              <a:ea typeface="Telegraf Bold"/>
              <a:cs typeface="Oracle Sans" panose="020B0503020204020204" pitchFamily="34" charset="0"/>
              <a:sym typeface="Telegraf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C7B775-B9CA-884E-0CA6-BC03ACAD7017}"/>
              </a:ext>
            </a:extLst>
          </p:cNvPr>
          <p:cNvSpPr txBox="1"/>
          <p:nvPr/>
        </p:nvSpPr>
        <p:spPr>
          <a:xfrm>
            <a:off x="4191000" y="952500"/>
            <a:ext cx="9144000" cy="887422"/>
          </a:xfrm>
          <a:prstGeom prst="rect">
            <a:avLst/>
          </a:prstGeom>
          <a:noFill/>
        </p:spPr>
        <p:txBody>
          <a:bodyPr wrap="square">
            <a:spAutoFit/>
          </a:bodyPr>
          <a:lstStyle/>
          <a:p>
            <a:pPr algn="ctr">
              <a:lnSpc>
                <a:spcPts val="6151"/>
              </a:lnSpc>
            </a:pPr>
            <a:r>
              <a:rPr lang="en-US" sz="5400" b="1" dirty="0">
                <a:solidFill>
                  <a:schemeClr val="bg2"/>
                </a:solidFill>
                <a:latin typeface="Oracle Sans" panose="020B0503020204020204" pitchFamily="34" charset="0"/>
                <a:cs typeface="Oracle Sans" panose="020B0503020204020204" pitchFamily="34" charset="0"/>
              </a:rPr>
              <a:t>The Bottom Line</a:t>
            </a:r>
            <a:endParaRPr lang="en-US" sz="5400" b="1" dirty="0">
              <a:solidFill>
                <a:schemeClr val="bg2"/>
              </a:solidFill>
              <a:latin typeface="Oracle Sans" panose="020B0503020204020204" pitchFamily="34" charset="0"/>
              <a:ea typeface="Telegraf Bold"/>
              <a:cs typeface="Oracle Sans" panose="020B0503020204020204" pitchFamily="34" charset="0"/>
              <a:sym typeface="Telegraf Bold"/>
            </a:endParaRPr>
          </a:p>
        </p:txBody>
      </p:sp>
      <p:sp>
        <p:nvSpPr>
          <p:cNvPr id="10" name="TextBox 9">
            <a:extLst>
              <a:ext uri="{FF2B5EF4-FFF2-40B4-BE49-F238E27FC236}">
                <a16:creationId xmlns:a16="http://schemas.microsoft.com/office/drawing/2014/main" id="{2A58E7A5-15C6-5A08-1E2D-46B54D9F0B6B}"/>
              </a:ext>
            </a:extLst>
          </p:cNvPr>
          <p:cNvSpPr txBox="1"/>
          <p:nvPr/>
        </p:nvSpPr>
        <p:spPr>
          <a:xfrm>
            <a:off x="1066800" y="2324100"/>
            <a:ext cx="15392400" cy="7848302"/>
          </a:xfrm>
          <a:prstGeom prst="rect">
            <a:avLst/>
          </a:prstGeom>
          <a:noFill/>
        </p:spPr>
        <p:txBody>
          <a:bodyPr wrap="square" rtlCol="0">
            <a:spAutoFit/>
          </a:bodyPr>
          <a:lstStyle/>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Invest in Technology to Boost Profitability</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Upgrading our tech infrastructure and streamlining operations are the most direct paths to enhancing both customer satisfaction and overall profitability.</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Automate and Personalize the User Journey</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By implementing a pre-booking model with an integrated CRM, we can eliminate repetitive processes, increase efficiency, and create a more satisfying, personalized experience for our customers.</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Leverage AI to Optimize Resources</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Deploying AI-powered chatbots for general inquiries will significantly lower operational costs and free up our expert consultants to handle high-value interactions during peak demand.</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32369E-9276-17CB-686D-03FA06DE581B}"/>
              </a:ext>
            </a:extLst>
          </p:cNvPr>
          <p:cNvSpPr txBox="1"/>
          <p:nvPr/>
        </p:nvSpPr>
        <p:spPr>
          <a:xfrm>
            <a:off x="1219200" y="988516"/>
            <a:ext cx="15392400" cy="8402300"/>
          </a:xfrm>
          <a:prstGeom prst="rect">
            <a:avLst/>
          </a:prstGeom>
          <a:noFill/>
        </p:spPr>
        <p:txBody>
          <a:bodyPr wrap="square" rtlCol="0">
            <a:spAutoFit/>
          </a:bodyPr>
          <a:lstStyle/>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Elevate Service Quality Through Continuous Training</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To ensure consistent excellence, we must establish a formal training program based on the successes of our top-rated consultants. This creates a clear standard for quality across the platform.</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Drive Holistic Business Improvement</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Ultimately, these combined strategies are designed to achieve three core outcomes: improved operational efficiency, reduced costs, and a significantly enhanced customer experience.</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Refine the Call Center for Maximum Satisfaction</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The call consultation process must be improved. By implementing a better training model, consultants can deliver higher-quality consultations in less time, directly leading to increased customer satisfaction and better ratings.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a:extLst>
              <a:ext uri="{FF2B5EF4-FFF2-40B4-BE49-F238E27FC236}">
                <a16:creationId xmlns:a16="http://schemas.microsoft.com/office/drawing/2014/main" id="{75ECAEC7-6B60-B65F-0D25-EB0173809C09}"/>
              </a:ext>
            </a:extLst>
          </p:cNvPr>
          <p:cNvSpPr txBox="1"/>
          <p:nvPr/>
        </p:nvSpPr>
        <p:spPr>
          <a:xfrm>
            <a:off x="1676400" y="571500"/>
            <a:ext cx="14020801" cy="841449"/>
          </a:xfrm>
          <a:prstGeom prst="rect">
            <a:avLst/>
          </a:prstGeom>
        </p:spPr>
        <p:txBody>
          <a:bodyPr wrap="square" lIns="0" tIns="0" rIns="0" bIns="0" rtlCol="0" anchor="t">
            <a:spAutoFit/>
          </a:bodyPr>
          <a:lstStyle/>
          <a:p>
            <a:pPr marL="0" lvl="0" indent="0">
              <a:lnSpc>
                <a:spcPts val="7080"/>
              </a:lnSpc>
              <a:spcBef>
                <a:spcPct val="0"/>
              </a:spcBef>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Contents:</a:t>
            </a:r>
          </a:p>
        </p:txBody>
      </p:sp>
      <p:sp>
        <p:nvSpPr>
          <p:cNvPr id="9" name="TextBox 8">
            <a:extLst>
              <a:ext uri="{FF2B5EF4-FFF2-40B4-BE49-F238E27FC236}">
                <a16:creationId xmlns:a16="http://schemas.microsoft.com/office/drawing/2014/main" id="{92B232AE-AB2E-9E6A-96A0-958557D60D52}"/>
              </a:ext>
            </a:extLst>
          </p:cNvPr>
          <p:cNvSpPr txBox="1"/>
          <p:nvPr/>
        </p:nvSpPr>
        <p:spPr>
          <a:xfrm>
            <a:off x="1524000" y="1562100"/>
            <a:ext cx="9158748" cy="8956298"/>
          </a:xfrm>
          <a:prstGeom prst="rect">
            <a:avLst/>
          </a:prstGeom>
          <a:noFill/>
        </p:spPr>
        <p:txBody>
          <a:bodyPr wrap="square">
            <a:spAutoFit/>
          </a:bodyPr>
          <a:lstStyle/>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Problem Statement</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About </a:t>
            </a:r>
            <a:r>
              <a:rPr lang="en-US" sz="3600" dirty="0" err="1">
                <a:latin typeface="Oracle Sans" panose="020B0503020204020204" pitchFamily="34" charset="0"/>
                <a:cs typeface="Oracle Sans" panose="020B0503020204020204" pitchFamily="34" charset="0"/>
              </a:rPr>
              <a:t>AstroSage</a:t>
            </a:r>
            <a:endParaRPr lang="en-US" sz="3600" dirty="0">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Data Overview</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Methodology</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Understanding Our Call Traffic Flow</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Understanding Our Weekly Call Cycle</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Revenue Breakdown by Service</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Analysis of Chat Completion Rates</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Analysis of Chat Completion Rates</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Analysis of Guru Rating Distribution</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Analysis of User Rating Distribution</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Identifying Our Elite Performers</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Dashboard</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Strategic Goals</a:t>
            </a:r>
          </a:p>
          <a:p>
            <a:pPr marL="285750" indent="-285750">
              <a:buFont typeface="Arial" panose="020B0604020202020204" pitchFamily="34" charset="0"/>
              <a:buChar char="•"/>
            </a:pPr>
            <a:r>
              <a:rPr lang="en-US" sz="3600" dirty="0">
                <a:latin typeface="Oracle Sans" panose="020B0503020204020204" pitchFamily="34" charset="0"/>
                <a:cs typeface="Oracle Sans" panose="020B0503020204020204" pitchFamily="34" charset="0"/>
              </a:rPr>
              <a:t>The Bottom Line</a:t>
            </a:r>
          </a:p>
          <a:p>
            <a:pPr marL="285750" indent="-285750">
              <a:buFont typeface="Arial" panose="020B0604020202020204" pitchFamily="34" charset="0"/>
              <a:buChar char="•"/>
            </a:pPr>
            <a:endParaRPr lang="en-US" sz="3600"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226586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a:extLst>
              <a:ext uri="{FF2B5EF4-FFF2-40B4-BE49-F238E27FC236}">
                <a16:creationId xmlns:a16="http://schemas.microsoft.com/office/drawing/2014/main" id="{63FBB8B9-933D-7113-15AE-DD6F7D441D75}"/>
              </a:ext>
            </a:extLst>
          </p:cNvPr>
          <p:cNvSpPr txBox="1"/>
          <p:nvPr/>
        </p:nvSpPr>
        <p:spPr>
          <a:xfrm>
            <a:off x="1219199" y="571500"/>
            <a:ext cx="14020801" cy="1766637"/>
          </a:xfrm>
          <a:prstGeom prst="rect">
            <a:avLst/>
          </a:prstGeom>
        </p:spPr>
        <p:txBody>
          <a:bodyPr wrap="square" lIns="0" tIns="0" rIns="0" bIns="0" rtlCol="0" anchor="t">
            <a:spAutoFit/>
          </a:bodyPr>
          <a:lstStyle/>
          <a:p>
            <a:pPr marL="0" lvl="0" indent="0" algn="ctr">
              <a:lnSpc>
                <a:spcPts val="7080"/>
              </a:lnSpc>
              <a:spcBef>
                <a:spcPct val="0"/>
              </a:spcBef>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The Strategic Challenge: Maximizing the Return on our ₹1 Crore Investment</a:t>
            </a:r>
          </a:p>
        </p:txBody>
      </p:sp>
      <p:sp>
        <p:nvSpPr>
          <p:cNvPr id="6" name="TextBox 5">
            <a:extLst>
              <a:ext uri="{FF2B5EF4-FFF2-40B4-BE49-F238E27FC236}">
                <a16:creationId xmlns:a16="http://schemas.microsoft.com/office/drawing/2014/main" id="{57EA6800-9F3E-BE9A-4E06-43EABF193E13}"/>
              </a:ext>
            </a:extLst>
          </p:cNvPr>
          <p:cNvSpPr txBox="1"/>
          <p:nvPr/>
        </p:nvSpPr>
        <p:spPr>
          <a:xfrm>
            <a:off x="1295400" y="2705100"/>
            <a:ext cx="13868400" cy="6740307"/>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The Context: </a:t>
            </a:r>
          </a:p>
          <a:p>
            <a:pPr lvl="1"/>
            <a:r>
              <a:rPr lang="en-US" sz="3600" dirty="0" err="1">
                <a:solidFill>
                  <a:schemeClr val="tx1">
                    <a:lumMod val="75000"/>
                    <a:lumOff val="25000"/>
                  </a:schemeClr>
                </a:solidFill>
                <a:latin typeface="Oracle Sans" panose="020B0503020204020204" pitchFamily="34" charset="0"/>
                <a:cs typeface="Oracle Sans" panose="020B0503020204020204" pitchFamily="34" charset="0"/>
              </a:rPr>
              <a:t>AstroSage</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has committed a significant ₹1 Crore investment to elevate our call center operations. Our current system is functional, but it has not been optimized to maximize customer satisfaction or profitability.</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The Problem: </a:t>
            </a:r>
          </a:p>
          <a:p>
            <a:pPr lvl="1"/>
            <a:r>
              <a:rPr lang="en-US" sz="3600" dirty="0">
                <a:solidFill>
                  <a:schemeClr val="tx1">
                    <a:lumMod val="75000"/>
                    <a:lumOff val="25000"/>
                  </a:schemeClr>
                </a:solidFill>
                <a:latin typeface="Oracle Sans" panose="020B0503020204020204" pitchFamily="34" charset="0"/>
                <a:cs typeface="Oracle Sans" panose="020B0503020204020204" pitchFamily="34" charset="0"/>
              </a:rPr>
              <a:t>Without a data-driven strategy, there is a significant risk of misallocating this investment across competing priorities—hiring, training, and technology. We currently lack the deep insights needed to know which lever will have the greatest impact on our goals.</a:t>
            </a:r>
          </a:p>
        </p:txBody>
      </p:sp>
    </p:spTree>
    <p:extLst>
      <p:ext uri="{BB962C8B-B14F-4D97-AF65-F5344CB8AC3E}">
        <p14:creationId xmlns:p14="http://schemas.microsoft.com/office/powerpoint/2010/main" val="139161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1600200" y="1198546"/>
            <a:ext cx="13395565" cy="841449"/>
          </a:xfrm>
          <a:prstGeom prst="rect">
            <a:avLst/>
          </a:prstGeom>
        </p:spPr>
        <p:txBody>
          <a:bodyPr lIns="0" tIns="0" rIns="0" bIns="0" rtlCol="0" anchor="t">
            <a:spAutoFit/>
          </a:bodyPr>
          <a:lstStyle/>
          <a:p>
            <a:pPr marL="0" lvl="0" indent="0" algn="ctr">
              <a:lnSpc>
                <a:spcPts val="7080"/>
              </a:lnSpc>
              <a:spcBef>
                <a:spcPct val="0"/>
              </a:spcBef>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Introduction to AstroSage</a:t>
            </a:r>
          </a:p>
        </p:txBody>
      </p:sp>
      <p:sp>
        <p:nvSpPr>
          <p:cNvPr id="16" name="TextBox 16"/>
          <p:cNvSpPr txBox="1"/>
          <p:nvPr/>
        </p:nvSpPr>
        <p:spPr>
          <a:xfrm>
            <a:off x="3505200" y="2781300"/>
            <a:ext cx="10590320" cy="3503588"/>
          </a:xfrm>
          <a:prstGeom prst="rect">
            <a:avLst/>
          </a:prstGeom>
        </p:spPr>
        <p:txBody>
          <a:bodyPr lIns="0" tIns="0" rIns="0" bIns="0" rtlCol="0" anchor="t">
            <a:spAutoFit/>
          </a:bodyPr>
          <a:lstStyle/>
          <a:p>
            <a:pPr marL="0" lvl="0" indent="0" algn="l">
              <a:lnSpc>
                <a:spcPts val="4561"/>
              </a:lnSpc>
              <a:spcBef>
                <a:spcPct val="0"/>
              </a:spcBef>
            </a:pPr>
            <a:r>
              <a:rPr lang="en-US" sz="3600" u="none" strike="noStrike" dirty="0">
                <a:solidFill>
                  <a:schemeClr val="tx1">
                    <a:lumMod val="75000"/>
                    <a:lumOff val="25000"/>
                  </a:schemeClr>
                </a:solidFill>
                <a:latin typeface="Oracle Sans" panose="020B0503020204020204" pitchFamily="34" charset="0"/>
                <a:ea typeface="Telegraf"/>
                <a:cs typeface="Telegraf"/>
                <a:sym typeface="Telegraf"/>
              </a:rPr>
              <a:t>AstroSage is a digital platform, accessible via its website and a dedicated app, that specializes in a range of astrological services. Key offerings include birth chart generation, horoscope compatibility analysis, and consultations with AI-powered astrologers.</a:t>
            </a:r>
          </a:p>
        </p:txBody>
      </p:sp>
      <p:sp>
        <p:nvSpPr>
          <p:cNvPr id="17" name="TextBox 17"/>
          <p:cNvSpPr txBox="1"/>
          <p:nvPr/>
        </p:nvSpPr>
        <p:spPr>
          <a:xfrm>
            <a:off x="3505200" y="6802554"/>
            <a:ext cx="9887184" cy="1114736"/>
          </a:xfrm>
          <a:prstGeom prst="rect">
            <a:avLst/>
          </a:prstGeom>
        </p:spPr>
        <p:txBody>
          <a:bodyPr lIns="0" tIns="0" rIns="0" bIns="0" rtlCol="0" anchor="t">
            <a:spAutoFit/>
          </a:bodyPr>
          <a:lstStyle/>
          <a:p>
            <a:pPr marL="0" lvl="0" indent="0" algn="l">
              <a:lnSpc>
                <a:spcPts val="4258"/>
              </a:lnSpc>
              <a:spcBef>
                <a:spcPct val="0"/>
              </a:spcBef>
            </a:pPr>
            <a:r>
              <a:rPr lang="en-US" sz="3600" dirty="0">
                <a:solidFill>
                  <a:schemeClr val="tx1">
                    <a:lumMod val="75000"/>
                    <a:lumOff val="25000"/>
                  </a:schemeClr>
                </a:solidFill>
                <a:latin typeface="Oracle Sans" panose="020B0503020204020204" pitchFamily="34" charset="0"/>
                <a:ea typeface="Telegraf"/>
                <a:cs typeface="Telegraf"/>
                <a:sym typeface="Telegraf"/>
              </a:rPr>
              <a:t>AstroSage is used by many astrologers to create birth charts and match horoscopes</a:t>
            </a:r>
            <a:r>
              <a:rPr lang="en-US" sz="3600" dirty="0">
                <a:solidFill>
                  <a:srgbClr val="DE570E"/>
                </a:solidFill>
                <a:latin typeface="Telegraf"/>
                <a:ea typeface="Telegraf"/>
                <a:cs typeface="Telegraf"/>
                <a:sym typeface="Telegraf"/>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5181600" y="1181100"/>
            <a:ext cx="7049083" cy="1019638"/>
          </a:xfrm>
          <a:prstGeom prst="rect">
            <a:avLst/>
          </a:prstGeom>
        </p:spPr>
        <p:txBody>
          <a:bodyPr lIns="0" tIns="0" rIns="0" bIns="0" rtlCol="0" anchor="t">
            <a:spAutoFit/>
          </a:bodyPr>
          <a:lstStyle/>
          <a:p>
            <a:pPr marL="0" lvl="0" indent="0" algn="l">
              <a:lnSpc>
                <a:spcPts val="8760"/>
              </a:lnSpc>
              <a:spcBef>
                <a:spcPct val="0"/>
              </a:spcBef>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Data Overview</a:t>
            </a:r>
          </a:p>
        </p:txBody>
      </p:sp>
      <p:sp>
        <p:nvSpPr>
          <p:cNvPr id="23" name="TextBox 22">
            <a:extLst>
              <a:ext uri="{FF2B5EF4-FFF2-40B4-BE49-F238E27FC236}">
                <a16:creationId xmlns:a16="http://schemas.microsoft.com/office/drawing/2014/main" id="{21DA43DF-4A8B-00B2-5C2A-080C5F14398F}"/>
              </a:ext>
            </a:extLst>
          </p:cNvPr>
          <p:cNvSpPr txBox="1"/>
          <p:nvPr/>
        </p:nvSpPr>
        <p:spPr>
          <a:xfrm>
            <a:off x="1828800" y="2552700"/>
            <a:ext cx="1325880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Our primary goal is to leverage data for strategic investments that will increase sales turnover.</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571500" indent="-5715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To do this, we are analyzing a dataset that tracks key metrics like operational costs, customer satisfaction, and sales trends.</a:t>
            </a:r>
          </a:p>
          <a:p>
            <a:pPr marL="571500" indent="-5715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571500" indent="-5715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This analysis is focused on </a:t>
            </a:r>
            <a:r>
              <a:rPr lang="en-US" sz="3600" dirty="0" err="1">
                <a:solidFill>
                  <a:schemeClr val="tx1">
                    <a:lumMod val="75000"/>
                    <a:lumOff val="25000"/>
                  </a:schemeClr>
                </a:solidFill>
                <a:latin typeface="Oracle Sans" panose="020B0503020204020204" pitchFamily="34" charset="0"/>
                <a:cs typeface="Oracle Sans" panose="020B0503020204020204" pitchFamily="34" charset="0"/>
              </a:rPr>
              <a:t>AstroSage's</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current operational capacity, which includes 4 distinct consultation services.</a:t>
            </a:r>
          </a:p>
          <a:p>
            <a:endParaRPr lang="en-US" sz="3600" dirty="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055579" y="7995212"/>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1" name="TextBox 11"/>
          <p:cNvSpPr txBox="1"/>
          <p:nvPr/>
        </p:nvSpPr>
        <p:spPr>
          <a:xfrm>
            <a:off x="4267200" y="647700"/>
            <a:ext cx="6981839" cy="783741"/>
          </a:xfrm>
          <a:prstGeom prst="rect">
            <a:avLst/>
          </a:prstGeom>
        </p:spPr>
        <p:txBody>
          <a:bodyPr lIns="0" tIns="0" rIns="0" bIns="0" rtlCol="0" anchor="t">
            <a:spAutoFit/>
          </a:bodyPr>
          <a:lstStyle/>
          <a:p>
            <a:pPr algn="ctr">
              <a:lnSpc>
                <a:spcPts val="6500"/>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Methodology</a:t>
            </a:r>
          </a:p>
        </p:txBody>
      </p:sp>
      <p:sp>
        <p:nvSpPr>
          <p:cNvPr id="25" name="TextBox 24">
            <a:extLst>
              <a:ext uri="{FF2B5EF4-FFF2-40B4-BE49-F238E27FC236}">
                <a16:creationId xmlns:a16="http://schemas.microsoft.com/office/drawing/2014/main" id="{000DC0D6-C50C-F474-2191-8C7B8FE48F80}"/>
              </a:ext>
            </a:extLst>
          </p:cNvPr>
          <p:cNvSpPr txBox="1"/>
          <p:nvPr/>
        </p:nvSpPr>
        <p:spPr>
          <a:xfrm>
            <a:off x="914400" y="1790998"/>
            <a:ext cx="15316200" cy="7848302"/>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Data Cleaning</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Utilized spreadsheet functions like TRIM and Remove Duplicates to ensure data accuracy and consistency.</a:t>
            </a:r>
          </a:p>
          <a:p>
            <a:pPr marL="285750" indent="-28575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Data Enrichment</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Enhanced the dataset by creating new variables from date functions to enable more robust analysis.</a:t>
            </a:r>
          </a:p>
          <a:p>
            <a:pPr marL="285750" indent="-28575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Customer Segmentation</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Performed customer segmentation by sorting and filtering data based on consultation type.</a:t>
            </a:r>
          </a:p>
          <a:p>
            <a:pPr marL="285750" indent="-28575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Performance Analysis</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Leveraged Pivot Tables to analyze consultant performance across different categories, based on user ratings.</a:t>
            </a:r>
          </a:p>
          <a:p>
            <a:pPr marL="285750" indent="-28575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Visualization</a:t>
            </a:r>
            <a:r>
              <a:rPr lang="en-US" sz="3600" dirty="0">
                <a:solidFill>
                  <a:schemeClr val="tx1">
                    <a:lumMod val="75000"/>
                    <a:lumOff val="25000"/>
                  </a:schemeClr>
                </a:solidFill>
                <a:latin typeface="Oracle Sans" panose="020B0503020204020204" pitchFamily="34" charset="0"/>
                <a:cs typeface="Oracle Sans" panose="020B0503020204020204" pitchFamily="34" charset="0"/>
              </a:rPr>
              <a:t>: Developed an interactive dashboard with various charts to provide a detailed, comprehensive view of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19954" y="570226"/>
            <a:ext cx="14443845" cy="792396"/>
          </a:xfrm>
          <a:prstGeom prst="rect">
            <a:avLst/>
          </a:prstGeom>
        </p:spPr>
        <p:txBody>
          <a:bodyPr wrap="square" lIns="0" tIns="0" rIns="0" bIns="0" rtlCol="0" anchor="t">
            <a:spAutoFit/>
          </a:bodyPr>
          <a:lstStyle/>
          <a:p>
            <a:pPr>
              <a:lnSpc>
                <a:spcPts val="6599"/>
              </a:lnSpc>
            </a:pPr>
            <a:r>
              <a:rPr lang="en-US" sz="5400" b="1" dirty="0"/>
              <a:t>Understanding Our Call Traffic Flow</a:t>
            </a:r>
            <a:endParaRPr lang="en-US" sz="5400" b="1" dirty="0">
              <a:solidFill>
                <a:schemeClr val="tx1">
                  <a:lumMod val="75000"/>
                  <a:lumOff val="25000"/>
                </a:schemeClr>
              </a:solidFill>
              <a:latin typeface="Oracle Sans" panose="020B0503020204020204" pitchFamily="34" charset="0"/>
              <a:ea typeface="Telegraf Bold"/>
              <a:cs typeface="Telegraf Bold"/>
              <a:sym typeface="Telegraf Bold"/>
            </a:endParaRPr>
          </a:p>
        </p:txBody>
      </p:sp>
      <p:graphicFrame>
        <p:nvGraphicFramePr>
          <p:cNvPr id="15" name="Chart 14">
            <a:extLst>
              <a:ext uri="{FF2B5EF4-FFF2-40B4-BE49-F238E27FC236}">
                <a16:creationId xmlns:a16="http://schemas.microsoft.com/office/drawing/2014/main" id="{EECE485B-9B22-4F47-AC4E-F033799D84CD}"/>
              </a:ext>
            </a:extLst>
          </p:cNvPr>
          <p:cNvGraphicFramePr>
            <a:graphicFrameLocks/>
          </p:cNvGraphicFramePr>
          <p:nvPr>
            <p:extLst>
              <p:ext uri="{D42A27DB-BD31-4B8C-83A1-F6EECF244321}">
                <p14:modId xmlns:p14="http://schemas.microsoft.com/office/powerpoint/2010/main" val="1794333771"/>
              </p:ext>
            </p:extLst>
          </p:nvPr>
        </p:nvGraphicFramePr>
        <p:xfrm>
          <a:off x="719954" y="2295170"/>
          <a:ext cx="8693858" cy="7115529"/>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1FA27420-0791-E285-480F-5FC4EB17B4EF}"/>
              </a:ext>
            </a:extLst>
          </p:cNvPr>
          <p:cNvSpPr txBox="1"/>
          <p:nvPr/>
        </p:nvSpPr>
        <p:spPr>
          <a:xfrm>
            <a:off x="10014184" y="2295171"/>
            <a:ext cx="6896100" cy="7294305"/>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This chart illustrates a clear daily pattern, with call volume peaking during business hours.</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busiest hour of the day is 8 AM, reaching a maximum of nearly 700 calls.</a:t>
            </a:r>
          </a:p>
          <a:p>
            <a:pPr marL="342900" indent="-342900">
              <a:buFont typeface="Arial" panose="020B0604020202020204" pitchFamily="34" charset="0"/>
              <a:buChar char="•"/>
            </a:pP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Activity is minimal during the late-night and early-morning hours, particularly between 12 AM and 4 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410426"/>
            <a:ext cx="15714972" cy="846386"/>
          </a:xfrm>
          <a:prstGeom prst="rect">
            <a:avLst/>
          </a:prstGeom>
        </p:spPr>
        <p:txBody>
          <a:bodyPr wrap="square" lIns="0" tIns="0" rIns="0" bIns="0" rtlCol="0" anchor="t">
            <a:spAutoFit/>
          </a:bodyPr>
          <a:lstStyle/>
          <a:p>
            <a:pPr algn="l">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Understanding Our Weekly Call Cycle</a:t>
            </a:r>
          </a:p>
        </p:txBody>
      </p:sp>
      <p:graphicFrame>
        <p:nvGraphicFramePr>
          <p:cNvPr id="10" name="Chart 9">
            <a:extLst>
              <a:ext uri="{FF2B5EF4-FFF2-40B4-BE49-F238E27FC236}">
                <a16:creationId xmlns:a16="http://schemas.microsoft.com/office/drawing/2014/main" id="{A24AACBF-0C2A-4DF5-A555-595F93FE6841}"/>
              </a:ext>
            </a:extLst>
          </p:cNvPr>
          <p:cNvGraphicFramePr>
            <a:graphicFrameLocks/>
          </p:cNvGraphicFramePr>
          <p:nvPr>
            <p:extLst>
              <p:ext uri="{D42A27DB-BD31-4B8C-83A1-F6EECF244321}">
                <p14:modId xmlns:p14="http://schemas.microsoft.com/office/powerpoint/2010/main" val="3745241779"/>
              </p:ext>
            </p:extLst>
          </p:nvPr>
        </p:nvGraphicFramePr>
        <p:xfrm>
          <a:off x="855972" y="1988644"/>
          <a:ext cx="9004511" cy="7109639"/>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D2C25E2F-FCB1-1DC0-B5F1-96712DA3E795}"/>
              </a:ext>
            </a:extLst>
          </p:cNvPr>
          <p:cNvSpPr txBox="1"/>
          <p:nvPr/>
        </p:nvSpPr>
        <p:spPr>
          <a:xfrm>
            <a:off x="9982200" y="2324100"/>
            <a:ext cx="7716528" cy="7294305"/>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Call volume follows a distinct weekly cycle, peaking early in the week.</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busiest days are consistently Monday through Wednesday</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Call traffic drops significantly on weekends.</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A major slowdown occurs during the last week of December, which is critical for forecasting.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86448" y="694084"/>
            <a:ext cx="15150675" cy="793359"/>
          </a:xfrm>
          <a:prstGeom prst="rect">
            <a:avLst/>
          </a:prstGeom>
        </p:spPr>
        <p:txBody>
          <a:bodyPr wrap="square" lIns="0" tIns="0" rIns="0" bIns="0" rtlCol="0" anchor="t">
            <a:spAutoFit/>
          </a:bodyPr>
          <a:lstStyle/>
          <a:p>
            <a:pPr>
              <a:lnSpc>
                <a:spcPts val="6599"/>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Revenue Breakdown by Service</a:t>
            </a:r>
          </a:p>
        </p:txBody>
      </p:sp>
      <p:graphicFrame>
        <p:nvGraphicFramePr>
          <p:cNvPr id="14" name="Chart 13">
            <a:extLst>
              <a:ext uri="{FF2B5EF4-FFF2-40B4-BE49-F238E27FC236}">
                <a16:creationId xmlns:a16="http://schemas.microsoft.com/office/drawing/2014/main" id="{EE4391D1-69D2-4789-9E75-5B7AA1248EBD}"/>
              </a:ext>
            </a:extLst>
          </p:cNvPr>
          <p:cNvGraphicFramePr>
            <a:graphicFrameLocks/>
          </p:cNvGraphicFramePr>
          <p:nvPr>
            <p:extLst>
              <p:ext uri="{D42A27DB-BD31-4B8C-83A1-F6EECF244321}">
                <p14:modId xmlns:p14="http://schemas.microsoft.com/office/powerpoint/2010/main" val="2298053554"/>
              </p:ext>
            </p:extLst>
          </p:nvPr>
        </p:nvGraphicFramePr>
        <p:xfrm>
          <a:off x="990600" y="2295594"/>
          <a:ext cx="7162800" cy="6418796"/>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15D36E95-112D-5012-EF5C-8C6F696C332C}"/>
              </a:ext>
            </a:extLst>
          </p:cNvPr>
          <p:cNvSpPr txBox="1"/>
          <p:nvPr/>
        </p:nvSpPr>
        <p:spPr>
          <a:xfrm>
            <a:off x="8839200" y="1955648"/>
            <a:ext cx="7772400" cy="6740307"/>
          </a:xfrm>
          <a:prstGeom prst="rect">
            <a:avLst/>
          </a:prstGeom>
          <a:noFill/>
        </p:spPr>
        <p:txBody>
          <a:bodyPr wrap="square" rtlCol="0">
            <a:spAutoFit/>
          </a:bodyPr>
          <a:lstStyle/>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The "Call" service is our primary profit center, generating 79% of all revenue.</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"Chat" accounts for the remaining 21%, while other services currently produce no revenue.</a:t>
            </a:r>
          </a:p>
          <a:p>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a:p>
            <a:pPr marL="342900" indent="-342900">
              <a:buFont typeface="Arial" panose="020B0604020202020204" pitchFamily="34" charset="0"/>
              <a:buChar char="•"/>
            </a:pPr>
            <a:r>
              <a:rPr lang="en-US" sz="3600" dirty="0">
                <a:solidFill>
                  <a:schemeClr val="tx1">
                    <a:lumMod val="75000"/>
                    <a:lumOff val="25000"/>
                  </a:schemeClr>
                </a:solidFill>
                <a:latin typeface="Oracle Sans" panose="020B0503020204020204" pitchFamily="34" charset="0"/>
                <a:cs typeface="Oracle Sans" panose="020B0503020204020204" pitchFamily="34" charset="0"/>
              </a:rPr>
              <a:t>Efforts should be prioritized on optimizing the "Call" and "Chat" services and re-evaluating the non-performing categories.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14738</TotalTime>
  <Words>1288</Words>
  <Application>Microsoft Office PowerPoint</Application>
  <PresentationFormat>Custom</PresentationFormat>
  <Paragraphs>138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Wingdings 3</vt:lpstr>
      <vt:lpstr>Century Gothic</vt:lpstr>
      <vt:lpstr>Arial</vt:lpstr>
      <vt:lpstr>Telegraf</vt:lpstr>
      <vt:lpstr>Oracle Sans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Sales Analysis</dc:title>
  <dc:creator>Himanshu Goswami</dc:creator>
  <cp:lastModifiedBy>Himanshu Goswami</cp:lastModifiedBy>
  <cp:revision>13</cp:revision>
  <dcterms:created xsi:type="dcterms:W3CDTF">2006-08-16T00:00:00Z</dcterms:created>
  <dcterms:modified xsi:type="dcterms:W3CDTF">2025-10-09T17:30:13Z</dcterms:modified>
  <dc:identifier>DAGcwR-Oq30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76ce46-357f-46de-88d6-77b9bbb83c46_Enabled">
    <vt:lpwstr>true</vt:lpwstr>
  </property>
  <property fmtid="{D5CDD505-2E9C-101B-9397-08002B2CF9AE}" pid="3" name="MSIP_Label_3c76ce46-357f-46de-88d6-77b9bbb83c46_SetDate">
    <vt:lpwstr>2025-08-22T17:38:57Z</vt:lpwstr>
  </property>
  <property fmtid="{D5CDD505-2E9C-101B-9397-08002B2CF9AE}" pid="4" name="MSIP_Label_3c76ce46-357f-46de-88d6-77b9bbb83c46_Method">
    <vt:lpwstr>Privileged</vt:lpwstr>
  </property>
  <property fmtid="{D5CDD505-2E9C-101B-9397-08002B2CF9AE}" pid="5" name="MSIP_Label_3c76ce46-357f-46de-88d6-77b9bbb83c46_Name">
    <vt:lpwstr>Public</vt:lpwstr>
  </property>
  <property fmtid="{D5CDD505-2E9C-101B-9397-08002B2CF9AE}" pid="6" name="MSIP_Label_3c76ce46-357f-46de-88d6-77b9bbb83c46_SiteId">
    <vt:lpwstr>4e2c6054-71cb-48f1-bd6c-3a9705aca71b</vt:lpwstr>
  </property>
  <property fmtid="{D5CDD505-2E9C-101B-9397-08002B2CF9AE}" pid="7" name="MSIP_Label_3c76ce46-357f-46de-88d6-77b9bbb83c46_ActionId">
    <vt:lpwstr>6caaacad-a9a2-4d4e-a834-84537bfb7853</vt:lpwstr>
  </property>
  <property fmtid="{D5CDD505-2E9C-101B-9397-08002B2CF9AE}" pid="8" name="MSIP_Label_3c76ce46-357f-46de-88d6-77b9bbb83c46_ContentBits">
    <vt:lpwstr>0</vt:lpwstr>
  </property>
  <property fmtid="{D5CDD505-2E9C-101B-9397-08002B2CF9AE}" pid="9" name="MSIP_Label_3c76ce46-357f-46de-88d6-77b9bbb83c46_Tag">
    <vt:lpwstr>10, 0, 1, 1</vt:lpwstr>
  </property>
</Properties>
</file>