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40" r:id="rId4"/>
  </p:sldMasterIdLst>
  <p:sldIdLst>
    <p:sldId id="256" r:id="rId5"/>
    <p:sldId id="275" r:id="rId6"/>
    <p:sldId id="276" r:id="rId7"/>
    <p:sldId id="274" r:id="rId8"/>
    <p:sldId id="258" r:id="rId9"/>
    <p:sldId id="284" r:id="rId10"/>
    <p:sldId id="286" r:id="rId11"/>
    <p:sldId id="259" r:id="rId12"/>
    <p:sldId id="260" r:id="rId13"/>
    <p:sldId id="261" r:id="rId14"/>
    <p:sldId id="277" r:id="rId15"/>
    <p:sldId id="278" r:id="rId16"/>
    <p:sldId id="279" r:id="rId17"/>
    <p:sldId id="281" r:id="rId18"/>
    <p:sldId id="282" r:id="rId19"/>
    <p:sldId id="283" r:id="rId20"/>
  </p:sldIdLst>
  <p:sldSz cx="18288000" cy="10287000"/>
  <p:notesSz cx="6858000" cy="9144000"/>
  <p:embeddedFontLst>
    <p:embeddedFont>
      <p:font typeface="Oracle Sans" panose="020B0503020204020204" pitchFamily="34" charset="0"/>
      <p:regular r:id="rId21"/>
      <p:bold r:id="rId22"/>
      <p:italic r:id="rId23"/>
      <p:boldItalic r:id="rId24"/>
    </p:embeddedFont>
    <p:embeddedFont>
      <p:font typeface="Tw Cen MT" panose="020B0602020104020603" pitchFamily="34" charset="0"/>
      <p:regular r:id="rId25"/>
      <p:bold r:id="rId26"/>
      <p:italic r:id="rId27"/>
      <p:boldItalic r:id="rId2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6.fntdata"/><Relationship Id="rId3" Type="http://schemas.openxmlformats.org/officeDocument/2006/relationships/customXml" Target="../customXml/item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5.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goswa\OneDrive\Desktop\sub%20task%201.csv"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goswa\OneDrive\Desktop\sub%20task%206.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goswa\OneDrive\Desktop\sub%20task%206.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goswa\OneDrive\Desktop\sub%20task%206.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goswa\OneDrive\Desktop\sub%20task%206.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goswa\OneDrive\Desktop\task%201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goswa\OneDrive\Desktop\sub%20task%206.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goswa\OneDrive\Desktop\sub%20task%205.csv" TargetMode="External"/><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Total Engagement</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'sub task 1'!$C$1</c:f>
              <c:strCache>
                <c:ptCount val="1"/>
                <c:pt idx="0">
                  <c:v>total_likes</c:v>
                </c:pt>
              </c:strCache>
            </c:strRef>
          </c:tx>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'sub task 1'!$B$2:$B$11</c:f>
              <c:strCache>
                <c:ptCount val="10"/>
                <c:pt idx="0">
                  <c:v>Keenan.Schamberger60</c:v>
                </c:pt>
                <c:pt idx="1">
                  <c:v>Rick29</c:v>
                </c:pt>
                <c:pt idx="2">
                  <c:v>Karley_Bosco</c:v>
                </c:pt>
                <c:pt idx="3">
                  <c:v>Josianne.Friesen</c:v>
                </c:pt>
                <c:pt idx="4">
                  <c:v>Elenor88</c:v>
                </c:pt>
                <c:pt idx="5">
                  <c:v>Emilio_Bernier52</c:v>
                </c:pt>
                <c:pt idx="6">
                  <c:v>Billy52</c:v>
                </c:pt>
                <c:pt idx="7">
                  <c:v>Norbert_Carroll35</c:v>
                </c:pt>
                <c:pt idx="8">
                  <c:v>Andre_Purdy85</c:v>
                </c:pt>
                <c:pt idx="9">
                  <c:v>Lennie_Hartmann40</c:v>
                </c:pt>
              </c:strCache>
            </c:strRef>
          </c:cat>
          <c:val>
            <c:numRef>
              <c:f>'sub task 1'!$C$2:$C$11</c:f>
              <c:numCache>
                <c:formatCode>General</c:formatCode>
                <c:ptCount val="10"/>
                <c:pt idx="0">
                  <c:v>98</c:v>
                </c:pt>
                <c:pt idx="1">
                  <c:v>92</c:v>
                </c:pt>
                <c:pt idx="2">
                  <c:v>97</c:v>
                </c:pt>
                <c:pt idx="3">
                  <c:v>94</c:v>
                </c:pt>
                <c:pt idx="4">
                  <c:v>83</c:v>
                </c:pt>
                <c:pt idx="5">
                  <c:v>86</c:v>
                </c:pt>
                <c:pt idx="6">
                  <c:v>84</c:v>
                </c:pt>
                <c:pt idx="7">
                  <c:v>78</c:v>
                </c:pt>
                <c:pt idx="8">
                  <c:v>94</c:v>
                </c:pt>
                <c:pt idx="9">
                  <c:v>92</c:v>
                </c:pt>
              </c:numCache>
            </c:numRef>
          </c:val>
          <c:extLst>
            <c:ext xmlns:c16="http://schemas.microsoft.com/office/drawing/2014/chart" uri="{C3380CC4-5D6E-409C-BE32-E72D297353CC}">
              <c16:uniqueId val="{00000000-7882-4C45-89A7-B3556DC860C8}"/>
            </c:ext>
          </c:extLst>
        </c:ser>
        <c:ser>
          <c:idx val="1"/>
          <c:order val="1"/>
          <c:tx>
            <c:strRef>
              <c:f>'sub task 1'!$D$1</c:f>
              <c:strCache>
                <c:ptCount val="1"/>
                <c:pt idx="0">
                  <c:v>total_comments</c:v>
                </c:pt>
              </c:strCache>
            </c:strRef>
          </c:tx>
          <c:spPr>
            <a:gradFill rotWithShape="1">
              <a:gsLst>
                <a:gs pos="0">
                  <a:schemeClr val="accent2">
                    <a:tint val="94000"/>
                    <a:satMod val="105000"/>
                    <a:lumMod val="102000"/>
                  </a:schemeClr>
                </a:gs>
                <a:gs pos="100000">
                  <a:schemeClr val="accent2">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'sub task 1'!$B$2:$B$11</c:f>
              <c:strCache>
                <c:ptCount val="10"/>
                <c:pt idx="0">
                  <c:v>Keenan.Schamberger60</c:v>
                </c:pt>
                <c:pt idx="1">
                  <c:v>Rick29</c:v>
                </c:pt>
                <c:pt idx="2">
                  <c:v>Karley_Bosco</c:v>
                </c:pt>
                <c:pt idx="3">
                  <c:v>Josianne.Friesen</c:v>
                </c:pt>
                <c:pt idx="4">
                  <c:v>Elenor88</c:v>
                </c:pt>
                <c:pt idx="5">
                  <c:v>Emilio_Bernier52</c:v>
                </c:pt>
                <c:pt idx="6">
                  <c:v>Billy52</c:v>
                </c:pt>
                <c:pt idx="7">
                  <c:v>Norbert_Carroll35</c:v>
                </c:pt>
                <c:pt idx="8">
                  <c:v>Andre_Purdy85</c:v>
                </c:pt>
                <c:pt idx="9">
                  <c:v>Lennie_Hartmann40</c:v>
                </c:pt>
              </c:strCache>
            </c:strRef>
          </c:cat>
          <c:val>
            <c:numRef>
              <c:f>'sub task 1'!$D$2:$D$11</c:f>
              <c:numCache>
                <c:formatCode>General</c:formatCode>
                <c:ptCount val="10"/>
                <c:pt idx="0">
                  <c:v>75</c:v>
                </c:pt>
                <c:pt idx="1">
                  <c:v>74</c:v>
                </c:pt>
                <c:pt idx="2">
                  <c:v>69</c:v>
                </c:pt>
                <c:pt idx="3">
                  <c:v>69</c:v>
                </c:pt>
                <c:pt idx="4">
                  <c:v>80</c:v>
                </c:pt>
                <c:pt idx="5">
                  <c:v>76</c:v>
                </c:pt>
                <c:pt idx="6">
                  <c:v>77</c:v>
                </c:pt>
                <c:pt idx="7">
                  <c:v>83</c:v>
                </c:pt>
                <c:pt idx="8">
                  <c:v>66</c:v>
                </c:pt>
                <c:pt idx="9">
                  <c:v>67</c:v>
                </c:pt>
              </c:numCache>
            </c:numRef>
          </c:val>
          <c:extLst>
            <c:ext xmlns:c16="http://schemas.microsoft.com/office/drawing/2014/chart" uri="{C3380CC4-5D6E-409C-BE32-E72D297353CC}">
              <c16:uniqueId val="{00000001-7882-4C45-89A7-B3556DC860C8}"/>
            </c:ext>
          </c:extLst>
        </c:ser>
        <c:ser>
          <c:idx val="2"/>
          <c:order val="2"/>
          <c:tx>
            <c:strRef>
              <c:f>'sub task 1'!$E$1</c:f>
              <c:strCache>
                <c:ptCount val="1"/>
                <c:pt idx="0">
                  <c:v>total_photos_posted</c:v>
                </c:pt>
              </c:strCache>
            </c:strRef>
          </c:tx>
          <c:spPr>
            <a:gradFill rotWithShape="1">
              <a:gsLst>
                <a:gs pos="0">
                  <a:schemeClr val="accent3">
                    <a:tint val="94000"/>
                    <a:satMod val="105000"/>
                    <a:lumMod val="102000"/>
                  </a:schemeClr>
                </a:gs>
                <a:gs pos="100000">
                  <a:schemeClr val="accent3">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'sub task 1'!$B$2:$B$11</c:f>
              <c:strCache>
                <c:ptCount val="10"/>
                <c:pt idx="0">
                  <c:v>Keenan.Schamberger60</c:v>
                </c:pt>
                <c:pt idx="1">
                  <c:v>Rick29</c:v>
                </c:pt>
                <c:pt idx="2">
                  <c:v>Karley_Bosco</c:v>
                </c:pt>
                <c:pt idx="3">
                  <c:v>Josianne.Friesen</c:v>
                </c:pt>
                <c:pt idx="4">
                  <c:v>Elenor88</c:v>
                </c:pt>
                <c:pt idx="5">
                  <c:v>Emilio_Bernier52</c:v>
                </c:pt>
                <c:pt idx="6">
                  <c:v>Billy52</c:v>
                </c:pt>
                <c:pt idx="7">
                  <c:v>Norbert_Carroll35</c:v>
                </c:pt>
                <c:pt idx="8">
                  <c:v>Andre_Purdy85</c:v>
                </c:pt>
                <c:pt idx="9">
                  <c:v>Lennie_Hartmann40</c:v>
                </c:pt>
              </c:strCache>
            </c:strRef>
          </c:cat>
          <c:val>
            <c:numRef>
              <c:f>'sub task 1'!$E$2:$E$11</c:f>
              <c:numCache>
                <c:formatCode>General</c:formatCode>
                <c:ptCount val="10"/>
                <c:pt idx="0">
                  <c:v>3</c:v>
                </c:pt>
                <c:pt idx="1">
                  <c:v>4</c:v>
                </c:pt>
                <c:pt idx="2">
                  <c:v>1</c:v>
                </c:pt>
                <c:pt idx="3">
                  <c:v>5</c:v>
                </c:pt>
                <c:pt idx="4">
                  <c:v>4</c:v>
                </c:pt>
                <c:pt idx="5">
                  <c:v>3</c:v>
                </c:pt>
                <c:pt idx="6">
                  <c:v>4</c:v>
                </c:pt>
                <c:pt idx="7">
                  <c:v>3</c:v>
                </c:pt>
                <c:pt idx="8">
                  <c:v>4</c:v>
                </c:pt>
                <c:pt idx="9">
                  <c:v>2</c:v>
                </c:pt>
              </c:numCache>
            </c:numRef>
          </c:val>
          <c:extLst>
            <c:ext xmlns:c16="http://schemas.microsoft.com/office/drawing/2014/chart" uri="{C3380CC4-5D6E-409C-BE32-E72D297353CC}">
              <c16:uniqueId val="{00000002-7882-4C45-89A7-B3556DC860C8}"/>
            </c:ext>
          </c:extLst>
        </c:ser>
        <c:ser>
          <c:idx val="3"/>
          <c:order val="3"/>
          <c:tx>
            <c:strRef>
              <c:f>'sub task 1'!$F$1</c:f>
              <c:strCache>
                <c:ptCount val="1"/>
                <c:pt idx="0">
                  <c:v>total_followers</c:v>
                </c:pt>
              </c:strCache>
            </c:strRef>
          </c:tx>
          <c:spPr>
            <a:gradFill rotWithShape="1">
              <a:gsLst>
                <a:gs pos="0">
                  <a:schemeClr val="accent4">
                    <a:tint val="94000"/>
                    <a:satMod val="105000"/>
                    <a:lumMod val="102000"/>
                  </a:schemeClr>
                </a:gs>
                <a:gs pos="100000">
                  <a:schemeClr val="accent4">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'sub task 1'!$B$2:$B$11</c:f>
              <c:strCache>
                <c:ptCount val="10"/>
                <c:pt idx="0">
                  <c:v>Keenan.Schamberger60</c:v>
                </c:pt>
                <c:pt idx="1">
                  <c:v>Rick29</c:v>
                </c:pt>
                <c:pt idx="2">
                  <c:v>Karley_Bosco</c:v>
                </c:pt>
                <c:pt idx="3">
                  <c:v>Josianne.Friesen</c:v>
                </c:pt>
                <c:pt idx="4">
                  <c:v>Elenor88</c:v>
                </c:pt>
                <c:pt idx="5">
                  <c:v>Emilio_Bernier52</c:v>
                </c:pt>
                <c:pt idx="6">
                  <c:v>Billy52</c:v>
                </c:pt>
                <c:pt idx="7">
                  <c:v>Norbert_Carroll35</c:v>
                </c:pt>
                <c:pt idx="8">
                  <c:v>Andre_Purdy85</c:v>
                </c:pt>
                <c:pt idx="9">
                  <c:v>Lennie_Hartmann40</c:v>
                </c:pt>
              </c:strCache>
            </c:strRef>
          </c:cat>
          <c:val>
            <c:numRef>
              <c:f>'sub task 1'!$F$2:$F$11</c:f>
              <c:numCache>
                <c:formatCode>General</c:formatCode>
                <c:ptCount val="10"/>
                <c:pt idx="0">
                  <c:v>76</c:v>
                </c:pt>
                <c:pt idx="1">
                  <c:v>76</c:v>
                </c:pt>
                <c:pt idx="2">
                  <c:v>76</c:v>
                </c:pt>
                <c:pt idx="3">
                  <c:v>76</c:v>
                </c:pt>
                <c:pt idx="4">
                  <c:v>76</c:v>
                </c:pt>
                <c:pt idx="5">
                  <c:v>76</c:v>
                </c:pt>
                <c:pt idx="6">
                  <c:v>76</c:v>
                </c:pt>
                <c:pt idx="7">
                  <c:v>76</c:v>
                </c:pt>
                <c:pt idx="8">
                  <c:v>76</c:v>
                </c:pt>
                <c:pt idx="9">
                  <c:v>76</c:v>
                </c:pt>
              </c:numCache>
            </c:numRef>
          </c:val>
          <c:extLst>
            <c:ext xmlns:c16="http://schemas.microsoft.com/office/drawing/2014/chart" uri="{C3380CC4-5D6E-409C-BE32-E72D297353CC}">
              <c16:uniqueId val="{00000003-7882-4C45-89A7-B3556DC860C8}"/>
            </c:ext>
          </c:extLst>
        </c:ser>
        <c:ser>
          <c:idx val="4"/>
          <c:order val="4"/>
          <c:tx>
            <c:strRef>
              <c:f>'sub task 1'!$G$1</c:f>
              <c:strCache>
                <c:ptCount val="1"/>
                <c:pt idx="0">
                  <c:v>unique_tags_used</c:v>
                </c:pt>
              </c:strCache>
            </c:strRef>
          </c:tx>
          <c:spPr>
            <a:gradFill rotWithShape="1">
              <a:gsLst>
                <a:gs pos="0">
                  <a:schemeClr val="accent5">
                    <a:tint val="94000"/>
                    <a:satMod val="105000"/>
                    <a:lumMod val="102000"/>
                  </a:schemeClr>
                </a:gs>
                <a:gs pos="100000">
                  <a:schemeClr val="accent5">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'sub task 1'!$B$2:$B$11</c:f>
              <c:strCache>
                <c:ptCount val="10"/>
                <c:pt idx="0">
                  <c:v>Keenan.Schamberger60</c:v>
                </c:pt>
                <c:pt idx="1">
                  <c:v>Rick29</c:v>
                </c:pt>
                <c:pt idx="2">
                  <c:v>Karley_Bosco</c:v>
                </c:pt>
                <c:pt idx="3">
                  <c:v>Josianne.Friesen</c:v>
                </c:pt>
                <c:pt idx="4">
                  <c:v>Elenor88</c:v>
                </c:pt>
                <c:pt idx="5">
                  <c:v>Emilio_Bernier52</c:v>
                </c:pt>
                <c:pt idx="6">
                  <c:v>Billy52</c:v>
                </c:pt>
                <c:pt idx="7">
                  <c:v>Norbert_Carroll35</c:v>
                </c:pt>
                <c:pt idx="8">
                  <c:v>Andre_Purdy85</c:v>
                </c:pt>
                <c:pt idx="9">
                  <c:v>Lennie_Hartmann40</c:v>
                </c:pt>
              </c:strCache>
            </c:strRef>
          </c:cat>
          <c:val>
            <c:numRef>
              <c:f>'sub task 1'!$G$2:$G$11</c:f>
              <c:numCache>
                <c:formatCode>General</c:formatCode>
                <c:ptCount val="10"/>
                <c:pt idx="0">
                  <c:v>6</c:v>
                </c:pt>
                <c:pt idx="1">
                  <c:v>10</c:v>
                </c:pt>
                <c:pt idx="2">
                  <c:v>3</c:v>
                </c:pt>
                <c:pt idx="3">
                  <c:v>11</c:v>
                </c:pt>
                <c:pt idx="4">
                  <c:v>6</c:v>
                </c:pt>
                <c:pt idx="5">
                  <c:v>3</c:v>
                </c:pt>
                <c:pt idx="6">
                  <c:v>4</c:v>
                </c:pt>
                <c:pt idx="7">
                  <c:v>7</c:v>
                </c:pt>
                <c:pt idx="8">
                  <c:v>7</c:v>
                </c:pt>
                <c:pt idx="9">
                  <c:v>0</c:v>
                </c:pt>
              </c:numCache>
            </c:numRef>
          </c:val>
          <c:extLst>
            <c:ext xmlns:c16="http://schemas.microsoft.com/office/drawing/2014/chart" uri="{C3380CC4-5D6E-409C-BE32-E72D297353CC}">
              <c16:uniqueId val="{00000004-7882-4C45-89A7-B3556DC860C8}"/>
            </c:ext>
          </c:extLst>
        </c:ser>
        <c:ser>
          <c:idx val="5"/>
          <c:order val="5"/>
          <c:tx>
            <c:strRef>
              <c:f>'sub task 1'!$H$1</c:f>
              <c:strCache>
                <c:ptCount val="1"/>
                <c:pt idx="0">
                  <c:v>total_engagement</c:v>
                </c:pt>
              </c:strCache>
            </c:strRef>
          </c:tx>
          <c:spPr>
            <a:gradFill rotWithShape="1">
              <a:gsLst>
                <a:gs pos="0">
                  <a:schemeClr val="accent6">
                    <a:tint val="94000"/>
                    <a:satMod val="105000"/>
                    <a:lumMod val="102000"/>
                  </a:schemeClr>
                </a:gs>
                <a:gs pos="100000">
                  <a:schemeClr val="accent6">
                    <a:shade val="74000"/>
                    <a:satMod val="128000"/>
                    <a:lumMod val="100000"/>
                  </a:schemeClr>
                </a:gs>
              </a:gsLst>
              <a:lin ang="5400000" scaled="0"/>
            </a:gradFill>
            <a:ln>
              <a:noFill/>
            </a:ln>
            <a:effectLst>
              <a:outerShdw blurRad="57150" dist="19050" dir="5400000" algn="ctr" rotWithShape="0">
                <a:srgbClr val="000000">
                  <a:alpha val="63000"/>
                </a:srgbClr>
              </a:outerShdw>
            </a:effectLst>
          </c:spPr>
          <c:invertIfNegative val="0"/>
          <c:cat>
            <c:strRef>
              <c:f>'sub task 1'!$B$2:$B$11</c:f>
              <c:strCache>
                <c:ptCount val="10"/>
                <c:pt idx="0">
                  <c:v>Keenan.Schamberger60</c:v>
                </c:pt>
                <c:pt idx="1">
                  <c:v>Rick29</c:v>
                </c:pt>
                <c:pt idx="2">
                  <c:v>Karley_Bosco</c:v>
                </c:pt>
                <c:pt idx="3">
                  <c:v>Josianne.Friesen</c:v>
                </c:pt>
                <c:pt idx="4">
                  <c:v>Elenor88</c:v>
                </c:pt>
                <c:pt idx="5">
                  <c:v>Emilio_Bernier52</c:v>
                </c:pt>
                <c:pt idx="6">
                  <c:v>Billy52</c:v>
                </c:pt>
                <c:pt idx="7">
                  <c:v>Norbert_Carroll35</c:v>
                </c:pt>
                <c:pt idx="8">
                  <c:v>Andre_Purdy85</c:v>
                </c:pt>
                <c:pt idx="9">
                  <c:v>Lennie_Hartmann40</c:v>
                </c:pt>
              </c:strCache>
            </c:strRef>
          </c:cat>
          <c:val>
            <c:numRef>
              <c:f>'sub task 1'!$H$2:$H$11</c:f>
              <c:numCache>
                <c:formatCode>General</c:formatCode>
                <c:ptCount val="10"/>
                <c:pt idx="0">
                  <c:v>173</c:v>
                </c:pt>
                <c:pt idx="1">
                  <c:v>166</c:v>
                </c:pt>
                <c:pt idx="2">
                  <c:v>166</c:v>
                </c:pt>
                <c:pt idx="3">
                  <c:v>163</c:v>
                </c:pt>
                <c:pt idx="4">
                  <c:v>163</c:v>
                </c:pt>
                <c:pt idx="5">
                  <c:v>162</c:v>
                </c:pt>
                <c:pt idx="6">
                  <c:v>161</c:v>
                </c:pt>
                <c:pt idx="7">
                  <c:v>161</c:v>
                </c:pt>
                <c:pt idx="8">
                  <c:v>160</c:v>
                </c:pt>
                <c:pt idx="9">
                  <c:v>159</c:v>
                </c:pt>
              </c:numCache>
            </c:numRef>
          </c:val>
          <c:extLst>
            <c:ext xmlns:c16="http://schemas.microsoft.com/office/drawing/2014/chart" uri="{C3380CC4-5D6E-409C-BE32-E72D297353CC}">
              <c16:uniqueId val="{00000005-7882-4C45-89A7-B3556DC860C8}"/>
            </c:ext>
          </c:extLst>
        </c:ser>
        <c:dLbls>
          <c:showLegendKey val="0"/>
          <c:showVal val="0"/>
          <c:showCatName val="0"/>
          <c:showSerName val="0"/>
          <c:showPercent val="0"/>
          <c:showBubbleSize val="0"/>
        </c:dLbls>
        <c:gapWidth val="150"/>
        <c:overlap val="100"/>
        <c:axId val="1581593103"/>
        <c:axId val="1581605103"/>
      </c:barChart>
      <c:catAx>
        <c:axId val="1581593103"/>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1605103"/>
        <c:crosses val="autoZero"/>
        <c:auto val="1"/>
        <c:lblAlgn val="ctr"/>
        <c:lblOffset val="100"/>
        <c:noMultiLvlLbl val="0"/>
      </c:catAx>
      <c:valAx>
        <c:axId val="15816051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8159310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[sub task 6.csv]Sheet1!PivotTable11</c:name>
    <c:fmtId val="0"/>
  </c:pivotSource>
  <c:chart>
    <c:title>
      <c:tx>
        <c:rich>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r>
              <a:rPr lang="en-US"/>
              <a:t>User Engagement Snapshot</a:t>
            </a:r>
          </a:p>
        </c:rich>
      </c:tx>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a:sp3d/>
        </c:spPr>
      </c:pivotFmt>
      <c:pivotFmt>
        <c:idx val="3"/>
        <c:spPr>
          <a:solidFill>
            <a:schemeClr val="accent1"/>
          </a:solidFill>
          <a:ln>
            <a:noFill/>
          </a:ln>
          <a:effectLst>
            <a:outerShdw blurRad="254000" sx="102000" sy="102000" algn="ctr" rotWithShape="0">
              <a:prstClr val="black">
                <a:alpha val="20000"/>
              </a:prstClr>
            </a:outerShdw>
          </a:effectLst>
          <a:sp3d/>
        </c:spPr>
      </c:pivotFmt>
      <c:pivotFmt>
        <c:idx val="4"/>
        <c:spPr>
          <a:solidFill>
            <a:schemeClr val="accent1"/>
          </a:solidFill>
          <a:ln>
            <a:noFill/>
          </a:ln>
          <a:effectLst>
            <a:outerShdw blurRad="254000" sx="102000" sy="102000" algn="ctr" rotWithShape="0">
              <a:prstClr val="black">
                <a:alpha val="20000"/>
              </a:prstClr>
            </a:outerShdw>
          </a:effectLst>
          <a:sp3d/>
        </c:spPr>
      </c:pivotFmt>
      <c:pivotFmt>
        <c:idx val="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a:sp3d/>
        </c:spPr>
      </c:pivotFmt>
      <c:pivotFmt>
        <c:idx val="7"/>
        <c:spPr>
          <a:solidFill>
            <a:schemeClr val="accent1"/>
          </a:solidFill>
          <a:ln>
            <a:noFill/>
          </a:ln>
          <a:effectLst>
            <a:outerShdw blurRad="254000" sx="102000" sy="102000" algn="ctr" rotWithShape="0">
              <a:prstClr val="black">
                <a:alpha val="20000"/>
              </a:prstClr>
            </a:outerShdw>
          </a:effectLst>
          <a:sp3d/>
        </c:spPr>
      </c:pivotFmt>
      <c:pivotFmt>
        <c:idx val="8"/>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Sheet1!$B$3</c:f>
              <c:strCache>
                <c:ptCount val="1"/>
                <c:pt idx="0">
                  <c:v>Total</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1A0E-4C29-96B3-39BD7339512D}"/>
              </c:ext>
            </c:extLst>
          </c:dPt>
          <c:dPt>
            <c:idx val="1"/>
            <c:bubble3D val="0"/>
            <c:spPr>
              <a:solidFill>
                <a:schemeClr val="accent2">
                  <a:alpha val="90000"/>
                </a:schemeClr>
              </a:solidFill>
              <a:ln w="19050">
                <a:solidFill>
                  <a:schemeClr val="accent2">
                    <a:lumMod val="75000"/>
                  </a:schemeClr>
                </a:solidFill>
              </a:ln>
              <a:effectLst>
                <a:innerShdw blurRad="114300">
                  <a:schemeClr val="accent2">
                    <a:lumMod val="75000"/>
                  </a:schemeClr>
                </a:innerShdw>
              </a:effectLst>
              <a:scene3d>
                <a:camera prst="orthographicFront"/>
                <a:lightRig rig="threePt" dir="t"/>
              </a:scene3d>
              <a:sp3d contourW="19050" prstMaterial="flat">
                <a:contourClr>
                  <a:schemeClr val="accent2">
                    <a:lumMod val="75000"/>
                  </a:schemeClr>
                </a:contourClr>
              </a:sp3d>
            </c:spPr>
            <c:extLst>
              <c:ext xmlns:c16="http://schemas.microsoft.com/office/drawing/2014/chart" uri="{C3380CC4-5D6E-409C-BE32-E72D297353CC}">
                <c16:uniqueId val="{00000003-1A0E-4C29-96B3-39BD7339512D}"/>
              </c:ext>
            </c:extLst>
          </c:dPt>
          <c:dPt>
            <c:idx val="2"/>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5-1A0E-4C29-96B3-39BD7339512D}"/>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1A0E-4C29-96B3-39BD7339512D}"/>
                </c:ext>
              </c:extLst>
            </c:dLbl>
            <c:dLbl>
              <c:idx val="1"/>
              <c:spPr>
                <a:solidFill>
                  <a:schemeClr val="lt1">
                    <a:alpha val="90000"/>
                  </a:schemeClr>
                </a:solidFill>
                <a:ln w="12700" cap="flat" cmpd="sng" algn="ctr">
                  <a:solidFill>
                    <a:schemeClr val="accent2"/>
                  </a:solidFill>
                  <a:round/>
                </a:ln>
                <a:effectLst>
                  <a:outerShdw blurRad="50800" dist="38100" dir="2700000" algn="tl" rotWithShape="0">
                    <a:schemeClr val="accent2">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2"/>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3-1A0E-4C29-96B3-39BD7339512D}"/>
                </c:ext>
              </c:extLst>
            </c:dLbl>
            <c:dLbl>
              <c:idx val="2"/>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5-1A0E-4C29-96B3-39BD7339512D}"/>
                </c:ext>
              </c:extLst>
            </c:dLbl>
            <c:spPr>
              <a:solidFill>
                <a:prstClr val="white">
                  <a:alpha val="90000"/>
                </a:prstClr>
              </a:solidFill>
              <a:ln w="12700" cap="flat" cmpd="sng" algn="ctr">
                <a:solidFill>
                  <a:srgbClr val="9ACD4C"/>
                </a:solidFill>
                <a:round/>
              </a:ln>
              <a:effectLst>
                <a:outerShdw blurRad="50800" dist="38100" dir="2700000" algn="tl" rotWithShape="0">
                  <a:srgbClr val="9ACD4C">
                    <a:lumMod val="75000"/>
                    <a:alpha val="40000"/>
                  </a:srgbClr>
                </a:outerShdw>
              </a:effectLst>
            </c:spPr>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Sheet1!$A$4:$A$6</c:f>
              <c:strCache>
                <c:ptCount val="3"/>
                <c:pt idx="0">
                  <c:v>Highly Engaged</c:v>
                </c:pt>
                <c:pt idx="1">
                  <c:v>Less Engaged</c:v>
                </c:pt>
                <c:pt idx="2">
                  <c:v>Moderately Engaged</c:v>
                </c:pt>
              </c:strCache>
            </c:strRef>
          </c:cat>
          <c:val>
            <c:numRef>
              <c:f>Sheet1!$B$4:$B$6</c:f>
              <c:numCache>
                <c:formatCode>General</c:formatCode>
                <c:ptCount val="3"/>
                <c:pt idx="0">
                  <c:v>30</c:v>
                </c:pt>
                <c:pt idx="1">
                  <c:v>10</c:v>
                </c:pt>
                <c:pt idx="2">
                  <c:v>34</c:v>
                </c:pt>
              </c:numCache>
            </c:numRef>
          </c:val>
          <c:extLst>
            <c:ext xmlns:c16="http://schemas.microsoft.com/office/drawing/2014/chart" uri="{C3380CC4-5D6E-409C-BE32-E72D297353CC}">
              <c16:uniqueId val="{00000006-1A0E-4C29-96B3-39BD7339512D}"/>
            </c:ext>
          </c:extLst>
        </c:ser>
        <c:dLbls>
          <c:dLblPos val="inEnd"/>
          <c:showLegendKey val="0"/>
          <c:showVal val="0"/>
          <c:showCatName val="1"/>
          <c:showSerName val="0"/>
          <c:showPercent val="0"/>
          <c:showBubbleSize val="0"/>
          <c:showLeaderLines val="1"/>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[sub task 6.csv]Sheet1!PivotTable11</c:name>
    <c:fmtId val="-1"/>
  </c:pivotSource>
  <c:chart>
    <c:title>
      <c:tx>
        <c:rich>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r>
              <a:rPr lang="en-US"/>
              <a:t>User Engagement Snapshot</a:t>
            </a:r>
          </a:p>
        </c:rich>
      </c:tx>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a:sp3d/>
        </c:spPr>
      </c:pivotFmt>
      <c:pivotFmt>
        <c:idx val="3"/>
        <c:spPr>
          <a:solidFill>
            <a:schemeClr val="accent1"/>
          </a:solidFill>
          <a:ln>
            <a:noFill/>
          </a:ln>
          <a:effectLst>
            <a:outerShdw blurRad="254000" sx="102000" sy="102000" algn="ctr" rotWithShape="0">
              <a:prstClr val="black">
                <a:alpha val="20000"/>
              </a:prstClr>
            </a:outerShdw>
          </a:effectLst>
          <a:sp3d/>
        </c:spPr>
      </c:pivotFmt>
      <c:pivotFmt>
        <c:idx val="4"/>
        <c:spPr>
          <a:solidFill>
            <a:schemeClr val="accent1"/>
          </a:solidFill>
          <a:ln>
            <a:noFill/>
          </a:ln>
          <a:effectLst>
            <a:outerShdw blurRad="254000" sx="102000" sy="102000" algn="ctr" rotWithShape="0">
              <a:prstClr val="black">
                <a:alpha val="20000"/>
              </a:prstClr>
            </a:outerShdw>
          </a:effectLst>
          <a:sp3d/>
        </c:spPr>
      </c:pivotFmt>
      <c:pivotFmt>
        <c:idx val="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a:sp3d/>
        </c:spPr>
      </c:pivotFmt>
      <c:pivotFmt>
        <c:idx val="7"/>
        <c:spPr>
          <a:solidFill>
            <a:schemeClr val="accent1"/>
          </a:solidFill>
          <a:ln>
            <a:noFill/>
          </a:ln>
          <a:effectLst>
            <a:outerShdw blurRad="254000" sx="102000" sy="102000" algn="ctr" rotWithShape="0">
              <a:prstClr val="black">
                <a:alpha val="20000"/>
              </a:prstClr>
            </a:outerShdw>
          </a:effectLst>
          <a:sp3d/>
        </c:spPr>
      </c:pivotFmt>
      <c:pivotFmt>
        <c:idx val="8"/>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inEnd"/>
          <c:showLegendKey val="0"/>
          <c:showVal val="0"/>
          <c:showCatName val="1"/>
          <c:showSerName val="0"/>
          <c:showPercent val="0"/>
          <c:showBubbleSize val="0"/>
          <c:showLeaderLines val="0"/>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[sub task 6.csv]sub task 6!PivotTable12</c:name>
    <c:fmtId val="0"/>
  </c:pivotSource>
  <c:chart>
    <c:title>
      <c:tx>
        <c:rich>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r>
              <a:rPr lang="en-US"/>
              <a:t>User Base Analysis</a:t>
            </a:r>
          </a:p>
        </c:rich>
      </c:tx>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alpha val="70000"/>
            </a:schemeClr>
          </a:solidFill>
          <a:ln>
            <a:noFill/>
          </a:ln>
          <a:effectLst>
            <a:outerShdw blurRad="254000" sx="102000" sy="102000" algn="ctr" rotWithShape="0">
              <a:prstClr val="black">
                <a:alpha val="20000"/>
              </a:prstClr>
            </a:outerShdw>
          </a:effectLst>
          <a:sp3d/>
        </c:spPr>
        <c:marker>
          <c:symbol val="circle"/>
          <c:size val="6"/>
        </c:marker>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alpha val="70000"/>
            </a:schemeClr>
          </a:solidFill>
          <a:ln>
            <a:noFill/>
          </a:ln>
          <a:effectLst>
            <a:outerShdw blurRad="254000" sx="102000" sy="102000" algn="ctr" rotWithShape="0">
              <a:prstClr val="black">
                <a:alpha val="20000"/>
              </a:prstClr>
            </a:outerShdw>
          </a:effectLst>
          <a:sp3d/>
        </c:spPr>
        <c:marker>
          <c:symbol val="none"/>
        </c:marker>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alpha val="70000"/>
            </a:schemeClr>
          </a:solidFill>
          <a:ln>
            <a:noFill/>
          </a:ln>
          <a:effectLst>
            <a:outerShdw blurRad="254000" sx="102000" sy="102000" algn="ctr" rotWithShape="0">
              <a:prstClr val="black">
                <a:alpha val="20000"/>
              </a:prstClr>
            </a:outerShdw>
          </a:effectLst>
          <a:sp3d/>
        </c:spPr>
      </c:pivotFmt>
      <c:pivotFmt>
        <c:idx val="3"/>
        <c:spPr>
          <a:solidFill>
            <a:schemeClr val="accent1">
              <a:alpha val="70000"/>
            </a:schemeClr>
          </a:solidFill>
          <a:ln>
            <a:noFill/>
          </a:ln>
          <a:effectLst>
            <a:outerShdw blurRad="254000" sx="102000" sy="102000" algn="ctr" rotWithShape="0">
              <a:prstClr val="black">
                <a:alpha val="20000"/>
              </a:prstClr>
            </a:outerShdw>
          </a:effectLst>
          <a:sp3d/>
        </c:spPr>
      </c:pivotFmt>
      <c:pivotFmt>
        <c:idx val="4"/>
        <c:spPr>
          <a:solidFill>
            <a:schemeClr val="accent1">
              <a:alpha val="70000"/>
            </a:schemeClr>
          </a:solidFill>
          <a:ln>
            <a:noFill/>
          </a:ln>
          <a:effectLst>
            <a:outerShdw blurRad="254000" sx="102000" sy="102000" algn="ctr" rotWithShape="0">
              <a:prstClr val="black">
                <a:alpha val="20000"/>
              </a:prstClr>
            </a:outerShdw>
          </a:effectLst>
          <a:sp3d/>
        </c:spPr>
        <c:marker>
          <c:symbol val="none"/>
        </c:marker>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alpha val="70000"/>
            </a:schemeClr>
          </a:solidFill>
          <a:ln>
            <a:noFill/>
          </a:ln>
          <a:effectLst>
            <a:outerShdw blurRad="254000" sx="102000" sy="102000" algn="ctr" rotWithShape="0">
              <a:prstClr val="black">
                <a:alpha val="20000"/>
              </a:prstClr>
            </a:outerShdw>
          </a:effectLst>
          <a:sp3d/>
        </c:spPr>
      </c:pivotFmt>
      <c:pivotFmt>
        <c:idx val="6"/>
        <c:spPr>
          <a:solidFill>
            <a:schemeClr val="accent1">
              <a:alpha val="70000"/>
            </a:schemeClr>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'sub task 6'!$G$3</c:f>
              <c:strCache>
                <c:ptCount val="1"/>
                <c:pt idx="0">
                  <c:v>Total</c:v>
                </c:pt>
              </c:strCache>
            </c:strRef>
          </c:tx>
          <c:dPt>
            <c:idx val="0"/>
            <c:bubble3D val="0"/>
            <c:spPr>
              <a:solidFill>
                <a:schemeClr val="accent1">
                  <a:alpha val="90000"/>
                </a:schemeClr>
              </a:solidFill>
              <a:ln w="19050">
                <a:solidFill>
                  <a:schemeClr val="accent1">
                    <a:lumMod val="75000"/>
                  </a:schemeClr>
                </a:solidFill>
              </a:ln>
              <a:effectLst>
                <a:innerShdw blurRad="114300">
                  <a:schemeClr val="accent1">
                    <a:lumMod val="75000"/>
                  </a:schemeClr>
                </a:innerShdw>
              </a:effectLst>
              <a:scene3d>
                <a:camera prst="orthographicFront"/>
                <a:lightRig rig="threePt" dir="t"/>
              </a:scene3d>
              <a:sp3d contourW="19050" prstMaterial="flat">
                <a:contourClr>
                  <a:schemeClr val="accent1">
                    <a:lumMod val="75000"/>
                  </a:schemeClr>
                </a:contourClr>
              </a:sp3d>
            </c:spPr>
            <c:extLst>
              <c:ext xmlns:c16="http://schemas.microsoft.com/office/drawing/2014/chart" uri="{C3380CC4-5D6E-409C-BE32-E72D297353CC}">
                <c16:uniqueId val="{00000001-D32C-4597-81BD-525AAE9901F1}"/>
              </c:ext>
            </c:extLst>
          </c:dPt>
          <c:dPt>
            <c:idx val="1"/>
            <c:bubble3D val="0"/>
            <c:spPr>
              <a:solidFill>
                <a:schemeClr val="accent3">
                  <a:alpha val="90000"/>
                </a:schemeClr>
              </a:solidFill>
              <a:ln w="19050">
                <a:solidFill>
                  <a:schemeClr val="accent3">
                    <a:lumMod val="75000"/>
                  </a:schemeClr>
                </a:solidFill>
              </a:ln>
              <a:effectLst>
                <a:innerShdw blurRad="114300">
                  <a:schemeClr val="accent3">
                    <a:lumMod val="75000"/>
                  </a:schemeClr>
                </a:innerShdw>
              </a:effectLst>
              <a:scene3d>
                <a:camera prst="orthographicFront"/>
                <a:lightRig rig="threePt" dir="t"/>
              </a:scene3d>
              <a:sp3d contourW="19050" prstMaterial="flat">
                <a:contourClr>
                  <a:schemeClr val="accent3">
                    <a:lumMod val="75000"/>
                  </a:schemeClr>
                </a:contourClr>
              </a:sp3d>
            </c:spPr>
            <c:extLst>
              <c:ext xmlns:c16="http://schemas.microsoft.com/office/drawing/2014/chart" uri="{C3380CC4-5D6E-409C-BE32-E72D297353CC}">
                <c16:uniqueId val="{00000003-D32C-4597-81BD-525AAE9901F1}"/>
              </c:ext>
            </c:extLst>
          </c:dPt>
          <c:dLbls>
            <c:dLbl>
              <c:idx val="0"/>
              <c:spPr>
                <a:solidFill>
                  <a:schemeClr val="lt1">
                    <a:alpha val="90000"/>
                  </a:schemeClr>
                </a:solidFill>
                <a:ln w="12700" cap="flat" cmpd="sng" algn="ctr">
                  <a:solidFill>
                    <a:schemeClr val="accent1"/>
                  </a:solidFill>
                  <a:round/>
                </a:ln>
                <a:effectLst>
                  <a:outerShdw blurRad="50800" dist="38100" dir="2700000" algn="tl" rotWithShape="0">
                    <a:schemeClr val="accent1">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1"/>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1-D32C-4597-81BD-525AAE9901F1}"/>
                </c:ext>
              </c:extLst>
            </c:dLbl>
            <c:dLbl>
              <c:idx val="1"/>
              <c:spPr>
                <a:solidFill>
                  <a:schemeClr val="lt1">
                    <a:alpha val="90000"/>
                  </a:schemeClr>
                </a:solidFill>
                <a:ln w="12700" cap="flat" cmpd="sng" algn="ctr">
                  <a:solidFill>
                    <a:schemeClr val="accent3"/>
                  </a:solidFill>
                  <a:round/>
                </a:ln>
                <a:effectLst>
                  <a:outerShdw blurRad="50800" dist="38100" dir="2700000" algn="tl" rotWithShape="0">
                    <a:schemeClr val="accent3">
                      <a:lumMod val="75000"/>
                      <a:alpha val="40000"/>
                    </a:schemeClr>
                  </a:outerShdw>
                </a:effectLst>
              </c:spPr>
              <c:txPr>
                <a:bodyPr rot="0" spcFirstLastPara="1" vertOverflow="clip" horzOverflow="clip" vert="horz" wrap="square" lIns="38100" tIns="19050" rIns="38100" bIns="19050" anchor="ctr" anchorCtr="1">
                  <a:spAutoFit/>
                </a:bodyPr>
                <a:lstStyle/>
                <a:p>
                  <a:pPr>
                    <a:defRPr sz="1330" b="0" i="0" u="none" strike="noStrike" kern="1200" baseline="0">
                      <a:solidFill>
                        <a:schemeClr val="accent3"/>
                      </a:solidFill>
                      <a:effectLst/>
                      <a:latin typeface="+mn-lt"/>
                      <a:ea typeface="+mn-ea"/>
                      <a:cs typeface="+mn-cs"/>
                    </a:defRPr>
                  </a:pPr>
                  <a:endParaRPr lang="en-US"/>
                </a:p>
              </c:txPr>
              <c:dLblPos val="inEnd"/>
              <c:showLegendKey val="0"/>
              <c:showVal val="0"/>
              <c:showCatName val="1"/>
              <c:showSerName val="0"/>
              <c:showPercent val="1"/>
              <c:showBubbleSize val="0"/>
              <c:extLst>
                <c:ext xmlns:c16="http://schemas.microsoft.com/office/drawing/2014/chart" uri="{C3380CC4-5D6E-409C-BE32-E72D297353CC}">
                  <c16:uniqueId val="{00000003-D32C-4597-81BD-525AAE9901F1}"/>
                </c:ext>
              </c:extLst>
            </c:dLbl>
            <c:dLblPos val="in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extLst>
          </c:dLbls>
          <c:cat>
            <c:strRef>
              <c:f>'sub task 6'!$F$4:$F$6</c:f>
              <c:strCache>
                <c:ptCount val="2"/>
                <c:pt idx="0">
                  <c:v>New_User</c:v>
                </c:pt>
                <c:pt idx="1">
                  <c:v>Old_User</c:v>
                </c:pt>
              </c:strCache>
            </c:strRef>
          </c:cat>
          <c:val>
            <c:numRef>
              <c:f>'sub task 6'!$G$4:$G$6</c:f>
              <c:numCache>
                <c:formatCode>General</c:formatCode>
                <c:ptCount val="2"/>
                <c:pt idx="0">
                  <c:v>1264</c:v>
                </c:pt>
                <c:pt idx="1">
                  <c:v>2377</c:v>
                </c:pt>
              </c:numCache>
            </c:numRef>
          </c:val>
          <c:extLst>
            <c:ext xmlns:c16="http://schemas.microsoft.com/office/drawing/2014/chart" uri="{C3380CC4-5D6E-409C-BE32-E72D297353CC}">
              <c16:uniqueId val="{00000004-D32C-4597-81BD-525AAE9901F1}"/>
            </c:ext>
          </c:extLst>
        </c:ser>
        <c:dLbls>
          <c:dLblPos val="inEnd"/>
          <c:showLegendKey val="0"/>
          <c:showVal val="0"/>
          <c:showCatName val="0"/>
          <c:showSerName val="0"/>
          <c:showPercent val="1"/>
          <c:showBubbleSize val="0"/>
          <c:showLeaderLines val="1"/>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[sub task 6.csv]Sheet1!PivotTable11</c:name>
    <c:fmtId val="-1"/>
  </c:pivotSource>
  <c:chart>
    <c:title>
      <c:tx>
        <c:rich>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r>
              <a:rPr lang="en-US"/>
              <a:t>User Engagement Snapshot</a:t>
            </a:r>
          </a:p>
        </c:rich>
      </c:tx>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a:sp3d/>
        </c:spPr>
      </c:pivotFmt>
      <c:pivotFmt>
        <c:idx val="3"/>
        <c:spPr>
          <a:solidFill>
            <a:schemeClr val="accent1"/>
          </a:solidFill>
          <a:ln>
            <a:noFill/>
          </a:ln>
          <a:effectLst>
            <a:outerShdw blurRad="254000" sx="102000" sy="102000" algn="ctr" rotWithShape="0">
              <a:prstClr val="black">
                <a:alpha val="20000"/>
              </a:prstClr>
            </a:outerShdw>
          </a:effectLst>
          <a:sp3d/>
        </c:spPr>
      </c:pivotFmt>
      <c:pivotFmt>
        <c:idx val="4"/>
        <c:spPr>
          <a:solidFill>
            <a:schemeClr val="accent1"/>
          </a:solidFill>
          <a:ln>
            <a:noFill/>
          </a:ln>
          <a:effectLst>
            <a:outerShdw blurRad="254000" sx="102000" sy="102000" algn="ctr" rotWithShape="0">
              <a:prstClr val="black">
                <a:alpha val="20000"/>
              </a:prstClr>
            </a:outerShdw>
          </a:effectLst>
          <a:sp3d/>
        </c:spPr>
      </c:pivotFmt>
      <c:pivotFmt>
        <c:idx val="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a:sp3d/>
        </c:spPr>
      </c:pivotFmt>
      <c:pivotFmt>
        <c:idx val="7"/>
        <c:spPr>
          <a:solidFill>
            <a:schemeClr val="accent1"/>
          </a:solidFill>
          <a:ln>
            <a:noFill/>
          </a:ln>
          <a:effectLst>
            <a:outerShdw blurRad="254000" sx="102000" sy="102000" algn="ctr" rotWithShape="0">
              <a:prstClr val="black">
                <a:alpha val="20000"/>
              </a:prstClr>
            </a:outerShdw>
          </a:effectLst>
          <a:sp3d/>
        </c:spPr>
      </c:pivotFmt>
      <c:pivotFmt>
        <c:idx val="8"/>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inEnd"/>
          <c:showLegendKey val="0"/>
          <c:showVal val="0"/>
          <c:showCatName val="1"/>
          <c:showSerName val="0"/>
          <c:showPercent val="0"/>
          <c:showBubbleSize val="0"/>
          <c:showLeaderLines val="0"/>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Hashtag Performance Analysis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'task 12'!$B$1</c:f>
              <c:strCache>
                <c:ptCount val="1"/>
                <c:pt idx="0">
                  <c:v>avg_Likes</c:v>
                </c:pt>
              </c:strCache>
            </c:strRef>
          </c:tx>
          <c:spPr>
            <a:gradFill rotWithShape="1">
              <a:gsLst>
                <a:gs pos="0">
                  <a:schemeClr val="accent1">
                    <a:tint val="94000"/>
                    <a:satMod val="105000"/>
                    <a:lumMod val="102000"/>
                  </a:schemeClr>
                </a:gs>
                <a:gs pos="100000">
                  <a:schemeClr val="accent1">
                    <a:shade val="74000"/>
                    <a:satMod val="128000"/>
                    <a:lumMod val="100000"/>
                  </a:schemeClr>
                </a:gs>
              </a:gsLst>
              <a:lin ang="5400000" scaled="0"/>
            </a:gradFill>
            <a:ln>
              <a:noFill/>
            </a:ln>
            <a:effectLst>
              <a:outerShdw blurRad="57150" dist="19050" dir="5400000" algn="ctr" rotWithShape="0">
                <a:srgbClr val="000000">
                  <a:alpha val="63000"/>
                </a:srgbClr>
              </a:outerShdw>
            </a:effectLst>
            <a:sp3d/>
          </c:spPr>
          <c:invertIfNegative val="0"/>
          <c:cat>
            <c:strRef>
              <c:f>'task 12'!$A$2:$A$6</c:f>
              <c:strCache>
                <c:ptCount val="5"/>
                <c:pt idx="0">
                  <c:v>dreamy</c:v>
                </c:pt>
                <c:pt idx="1">
                  <c:v>beauty</c:v>
                </c:pt>
                <c:pt idx="2">
                  <c:v>stunning</c:v>
                </c:pt>
                <c:pt idx="3">
                  <c:v>delicious</c:v>
                </c:pt>
                <c:pt idx="4">
                  <c:v>foodie</c:v>
                </c:pt>
              </c:strCache>
            </c:strRef>
          </c:cat>
          <c:val>
            <c:numRef>
              <c:f>'task 12'!$B$2:$B$6</c:f>
              <c:numCache>
                <c:formatCode>General</c:formatCode>
                <c:ptCount val="5"/>
                <c:pt idx="0">
                  <c:v>35.75</c:v>
                </c:pt>
                <c:pt idx="1">
                  <c:v>34.950000000000003</c:v>
                </c:pt>
                <c:pt idx="2">
                  <c:v>34.94</c:v>
                </c:pt>
                <c:pt idx="3">
                  <c:v>34.93</c:v>
                </c:pt>
                <c:pt idx="4">
                  <c:v>34.729999999999997</c:v>
                </c:pt>
              </c:numCache>
            </c:numRef>
          </c:val>
          <c:extLst>
            <c:ext xmlns:c16="http://schemas.microsoft.com/office/drawing/2014/chart" uri="{C3380CC4-5D6E-409C-BE32-E72D297353CC}">
              <c16:uniqueId val="{00000000-9FED-49C5-974C-B184B37EECB3}"/>
            </c:ext>
          </c:extLst>
        </c:ser>
        <c:dLbls>
          <c:showLegendKey val="0"/>
          <c:showVal val="0"/>
          <c:showCatName val="0"/>
          <c:showSerName val="0"/>
          <c:showPercent val="0"/>
          <c:showBubbleSize val="0"/>
        </c:dLbls>
        <c:gapWidth val="150"/>
        <c:shape val="box"/>
        <c:axId val="1564964431"/>
        <c:axId val="1564965871"/>
        <c:axId val="0"/>
      </c:bar3DChart>
      <c:catAx>
        <c:axId val="1564964431"/>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4965871"/>
        <c:crosses val="autoZero"/>
        <c:auto val="1"/>
        <c:lblAlgn val="ctr"/>
        <c:lblOffset val="100"/>
        <c:noMultiLvlLbl val="0"/>
      </c:catAx>
      <c:valAx>
        <c:axId val="156496587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4964431"/>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[sub task 6.csv]Sheet1!PivotTable11</c:name>
    <c:fmtId val="-1"/>
  </c:pivotSource>
  <c:chart>
    <c:title>
      <c:tx>
        <c:rich>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r>
              <a:rPr lang="en-US"/>
              <a:t>User Engagement Snapshot</a:t>
            </a:r>
          </a:p>
        </c:rich>
      </c:tx>
      <c:overlay val="0"/>
      <c:spPr>
        <a:noFill/>
        <a:ln>
          <a:noFill/>
        </a:ln>
        <a:effectLst/>
      </c:spPr>
      <c:txPr>
        <a:bodyPr rot="0" spcFirstLastPara="1" vertOverflow="ellipsis" vert="horz" wrap="square" anchor="ctr" anchorCtr="1"/>
        <a:lstStyle/>
        <a:p>
          <a:pPr>
            <a:defRPr sz="22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a:sp3d/>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a:sp3d/>
        </c:spPr>
      </c:pivotFmt>
      <c:pivotFmt>
        <c:idx val="3"/>
        <c:spPr>
          <a:solidFill>
            <a:schemeClr val="accent1"/>
          </a:solidFill>
          <a:ln>
            <a:noFill/>
          </a:ln>
          <a:effectLst>
            <a:outerShdw blurRad="254000" sx="102000" sy="102000" algn="ctr" rotWithShape="0">
              <a:prstClr val="black">
                <a:alpha val="20000"/>
              </a:prstClr>
            </a:outerShdw>
          </a:effectLst>
          <a:sp3d/>
        </c:spPr>
      </c:pivotFmt>
      <c:pivotFmt>
        <c:idx val="4"/>
        <c:spPr>
          <a:solidFill>
            <a:schemeClr val="accent1"/>
          </a:solidFill>
          <a:ln>
            <a:noFill/>
          </a:ln>
          <a:effectLst>
            <a:outerShdw blurRad="254000" sx="102000" sy="102000" algn="ctr" rotWithShape="0">
              <a:prstClr val="black">
                <a:alpha val="20000"/>
              </a:prstClr>
            </a:outerShdw>
          </a:effectLst>
          <a:sp3d/>
        </c:spPr>
      </c:pivotFmt>
      <c:pivotFmt>
        <c:idx val="5"/>
        <c:spPr>
          <a:solidFill>
            <a:schemeClr val="accent1"/>
          </a:solidFill>
          <a:ln>
            <a:noFill/>
          </a:ln>
          <a:effectLst>
            <a:outerShdw blurRad="254000" sx="102000" sy="102000" algn="ctr" rotWithShape="0">
              <a:prstClr val="black">
                <a:alpha val="20000"/>
              </a:prstClr>
            </a:outerShdw>
          </a:effectLst>
          <a:sp3d/>
        </c:spPr>
        <c:marker>
          <c:symbol val="none"/>
        </c:marker>
        <c:dLbl>
          <c:idx val="0"/>
          <c:spPr>
            <a:pattFill prst="pct75">
              <a:fgClr>
                <a:sysClr val="windowText" lastClr="000000">
                  <a:lumMod val="75000"/>
                  <a:lumOff val="25000"/>
                </a:sysClr>
              </a:fgClr>
              <a:bgClr>
                <a:sysClr val="windowText" lastClr="000000">
                  <a:lumMod val="65000"/>
                  <a:lumOff val="35000"/>
                </a:sysClr>
              </a:bgClr>
            </a:pattFill>
            <a:ln w="12700" cap="flat" cmpd="sng" algn="ctr">
              <a:noFill/>
              <a:round/>
            </a:ln>
            <a:effectLst>
              <a:outerShdw blurRad="50800" dist="38100" dir="2700000" algn="tl" rotWithShape="0">
                <a:prstClr val="black">
                  <a:alpha val="40000"/>
                </a:prstClr>
              </a:outerShdw>
            </a:effectLst>
          </c:spPr>
          <c:txPr>
            <a:bodyPr rot="0" spcFirstLastPara="1" vertOverflow="ellipsis" horzOverflow="clip" vert="horz" wrap="square" lIns="38100" tIns="19050" rIns="38100" bIns="19050" anchor="ctr" anchorCtr="1">
              <a:spAutoFit/>
            </a:bodyPr>
            <a:lstStyle/>
            <a:p>
              <a:pPr>
                <a:defRPr sz="1000" b="1" i="0" u="none" strike="noStrike" kern="1200" baseline="0">
                  <a:solidFill>
                    <a:schemeClr val="lt1"/>
                  </a:solidFill>
                  <a:effectLst/>
                  <a:latin typeface="+mn-lt"/>
                  <a:ea typeface="+mn-ea"/>
                  <a:cs typeface="+mn-cs"/>
                </a:defRPr>
              </a:pPr>
              <a:endParaRPr lang="en-US"/>
            </a:p>
          </c:txPr>
          <c:dLblPos val="ctr"/>
          <c:showLegendKey val="0"/>
          <c:showVal val="0"/>
          <c:showCatName val="1"/>
          <c:showSerName val="0"/>
          <c:showPercent val="1"/>
          <c:showBubbleSize val="0"/>
          <c:extLst>
            <c:ext xmlns:c15="http://schemas.microsoft.com/office/drawing/2012/chart" uri="{CE6537A1-D6FC-4f65-9D91-7224C49458BB}"/>
          </c:extLst>
        </c:dLbl>
      </c:pivotFmt>
      <c:pivotFmt>
        <c:idx val="6"/>
        <c:spPr>
          <a:solidFill>
            <a:schemeClr val="accent1"/>
          </a:solidFill>
          <a:ln>
            <a:noFill/>
          </a:ln>
          <a:effectLst>
            <a:outerShdw blurRad="254000" sx="102000" sy="102000" algn="ctr" rotWithShape="0">
              <a:prstClr val="black">
                <a:alpha val="20000"/>
              </a:prstClr>
            </a:outerShdw>
          </a:effectLst>
          <a:sp3d/>
        </c:spPr>
      </c:pivotFmt>
      <c:pivotFmt>
        <c:idx val="7"/>
        <c:spPr>
          <a:solidFill>
            <a:schemeClr val="accent1"/>
          </a:solidFill>
          <a:ln>
            <a:noFill/>
          </a:ln>
          <a:effectLst>
            <a:outerShdw blurRad="254000" sx="102000" sy="102000" algn="ctr" rotWithShape="0">
              <a:prstClr val="black">
                <a:alpha val="20000"/>
              </a:prstClr>
            </a:outerShdw>
          </a:effectLst>
          <a:sp3d/>
        </c:spPr>
      </c:pivotFmt>
      <c:pivotFmt>
        <c:idx val="8"/>
        <c:spPr>
          <a:solidFill>
            <a:schemeClr val="accent1"/>
          </a:solidFill>
          <a:ln>
            <a:noFill/>
          </a:ln>
          <a:effectLst>
            <a:outerShdw blurRad="254000" sx="102000" sy="102000" algn="ctr" rotWithShape="0">
              <a:prstClr val="black">
                <a:alpha val="20000"/>
              </a:prstClr>
            </a:outerShdw>
          </a:effectLst>
          <a:sp3d/>
        </c:spPr>
      </c:pivotFmt>
    </c:pivotFmts>
    <c:view3D>
      <c:rotX val="5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dLbls>
          <c:dLblPos val="inEnd"/>
          <c:showLegendKey val="0"/>
          <c:showVal val="0"/>
          <c:showCatName val="1"/>
          <c:showSerName val="0"/>
          <c:showPercent val="0"/>
          <c:showBubbleSize val="0"/>
          <c:showLeaderLines val="0"/>
        </c:dLbls>
      </c:pie3D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a:t>Data-Driven Ad Strategy</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'sub task 5'!$C$1</c:f>
              <c:strCache>
                <c:ptCount val="1"/>
                <c:pt idx="0">
                  <c:v>total_followers</c:v>
                </c:pt>
              </c:strCache>
            </c:strRef>
          </c:tx>
          <c:spPr>
            <a:solidFill>
              <a:schemeClr val="accent1"/>
            </a:solidFill>
            <a:ln>
              <a:noFill/>
            </a:ln>
            <a:effectLst/>
            <a:sp3d/>
          </c:spPr>
          <c:invertIfNegative val="0"/>
          <c:cat>
            <c:strRef>
              <c:f>'sub task 5'!$B$2:$B$11</c:f>
              <c:strCache>
                <c:ptCount val="10"/>
                <c:pt idx="0">
                  <c:v>Karley_Bosco</c:v>
                </c:pt>
                <c:pt idx="1">
                  <c:v>Kenneth64</c:v>
                </c:pt>
                <c:pt idx="2">
                  <c:v>Erick5</c:v>
                </c:pt>
                <c:pt idx="3">
                  <c:v>Kelsi26</c:v>
                </c:pt>
                <c:pt idx="4">
                  <c:v>Delpha.Kihn</c:v>
                </c:pt>
                <c:pt idx="5">
                  <c:v>Aiyana_Hoeger</c:v>
                </c:pt>
                <c:pt idx="6">
                  <c:v>Rafael.Hickle2</c:v>
                </c:pt>
                <c:pt idx="7">
                  <c:v>Damon35</c:v>
                </c:pt>
                <c:pt idx="8">
                  <c:v>Jaylan.Lakin</c:v>
                </c:pt>
                <c:pt idx="9">
                  <c:v>Peter.Stehr0</c:v>
                </c:pt>
              </c:strCache>
            </c:strRef>
          </c:cat>
          <c:val>
            <c:numRef>
              <c:f>'sub task 5'!$C$2:$C$11</c:f>
              <c:numCache>
                <c:formatCode>General</c:formatCode>
                <c:ptCount val="10"/>
                <c:pt idx="0">
                  <c:v>76</c:v>
                </c:pt>
                <c:pt idx="1">
                  <c:v>76</c:v>
                </c:pt>
                <c:pt idx="2">
                  <c:v>76</c:v>
                </c:pt>
                <c:pt idx="3">
                  <c:v>76</c:v>
                </c:pt>
                <c:pt idx="4">
                  <c:v>76</c:v>
                </c:pt>
                <c:pt idx="5">
                  <c:v>76</c:v>
                </c:pt>
                <c:pt idx="6">
                  <c:v>76</c:v>
                </c:pt>
                <c:pt idx="7">
                  <c:v>76</c:v>
                </c:pt>
                <c:pt idx="8">
                  <c:v>76</c:v>
                </c:pt>
                <c:pt idx="9">
                  <c:v>76</c:v>
                </c:pt>
              </c:numCache>
            </c:numRef>
          </c:val>
          <c:extLst>
            <c:ext xmlns:c16="http://schemas.microsoft.com/office/drawing/2014/chart" uri="{C3380CC4-5D6E-409C-BE32-E72D297353CC}">
              <c16:uniqueId val="{00000000-5F80-4AA3-88D2-CD96141748BA}"/>
            </c:ext>
          </c:extLst>
        </c:ser>
        <c:ser>
          <c:idx val="1"/>
          <c:order val="1"/>
          <c:tx>
            <c:strRef>
              <c:f>'sub task 5'!$D$1</c:f>
              <c:strCache>
                <c:ptCount val="1"/>
                <c:pt idx="0">
                  <c:v>engagement_rate</c:v>
                </c:pt>
              </c:strCache>
            </c:strRef>
          </c:tx>
          <c:spPr>
            <a:solidFill>
              <a:schemeClr val="accent2"/>
            </a:solidFill>
            <a:ln>
              <a:noFill/>
            </a:ln>
            <a:effectLst/>
            <a:sp3d/>
          </c:spPr>
          <c:invertIfNegative val="0"/>
          <c:cat>
            <c:strRef>
              <c:f>'sub task 5'!$B$2:$B$11</c:f>
              <c:strCache>
                <c:ptCount val="10"/>
                <c:pt idx="0">
                  <c:v>Karley_Bosco</c:v>
                </c:pt>
                <c:pt idx="1">
                  <c:v>Kenneth64</c:v>
                </c:pt>
                <c:pt idx="2">
                  <c:v>Erick5</c:v>
                </c:pt>
                <c:pt idx="3">
                  <c:v>Kelsi26</c:v>
                </c:pt>
                <c:pt idx="4">
                  <c:v>Delpha.Kihn</c:v>
                </c:pt>
                <c:pt idx="5">
                  <c:v>Aiyana_Hoeger</c:v>
                </c:pt>
                <c:pt idx="6">
                  <c:v>Rafael.Hickle2</c:v>
                </c:pt>
                <c:pt idx="7">
                  <c:v>Damon35</c:v>
                </c:pt>
                <c:pt idx="8">
                  <c:v>Jaylan.Lakin</c:v>
                </c:pt>
                <c:pt idx="9">
                  <c:v>Peter.Stehr0</c:v>
                </c:pt>
              </c:strCache>
            </c:strRef>
          </c:cat>
          <c:val>
            <c:numRef>
              <c:f>'sub task 5'!$D$2:$D$11</c:f>
              <c:numCache>
                <c:formatCode>General</c:formatCode>
                <c:ptCount val="10"/>
                <c:pt idx="0">
                  <c:v>166</c:v>
                </c:pt>
                <c:pt idx="1">
                  <c:v>158</c:v>
                </c:pt>
                <c:pt idx="2">
                  <c:v>157</c:v>
                </c:pt>
                <c:pt idx="3">
                  <c:v>156</c:v>
                </c:pt>
                <c:pt idx="4">
                  <c:v>154</c:v>
                </c:pt>
                <c:pt idx="5">
                  <c:v>154</c:v>
                </c:pt>
                <c:pt idx="6">
                  <c:v>153</c:v>
                </c:pt>
                <c:pt idx="7">
                  <c:v>152</c:v>
                </c:pt>
                <c:pt idx="8">
                  <c:v>149</c:v>
                </c:pt>
                <c:pt idx="9">
                  <c:v>149</c:v>
                </c:pt>
              </c:numCache>
            </c:numRef>
          </c:val>
          <c:extLst>
            <c:ext xmlns:c16="http://schemas.microsoft.com/office/drawing/2014/chart" uri="{C3380CC4-5D6E-409C-BE32-E72D297353CC}">
              <c16:uniqueId val="{00000001-5F80-4AA3-88D2-CD96141748BA}"/>
            </c:ext>
          </c:extLst>
        </c:ser>
        <c:dLbls>
          <c:showLegendKey val="0"/>
          <c:showVal val="0"/>
          <c:showCatName val="0"/>
          <c:showSerName val="0"/>
          <c:showPercent val="0"/>
          <c:showBubbleSize val="0"/>
        </c:dLbls>
        <c:gapWidth val="150"/>
        <c:shape val="box"/>
        <c:axId val="1567593055"/>
        <c:axId val="1567594495"/>
        <c:axId val="0"/>
      </c:bar3DChart>
      <c:catAx>
        <c:axId val="156759305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7594495"/>
        <c:crosses val="autoZero"/>
        <c:auto val="1"/>
        <c:lblAlgn val="ctr"/>
        <c:lblOffset val="100"/>
        <c:noMultiLvlLbl val="0"/>
      </c:catAx>
      <c:valAx>
        <c:axId val="156759449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5675930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7.xml><?xml version="1.0" encoding="utf-8"?>
<cs:chartStyle xmlns:cs="http://schemas.microsoft.com/office/drawing/2012/chartStyle" xmlns:a="http://schemas.openxmlformats.org/drawingml/2006/main" id="263">
  <cs:axisTitle>
    <cs:lnRef idx="0"/>
    <cs:fillRef idx="0"/>
    <cs:effectRef idx="0"/>
    <cs:fontRef idx="minor">
      <a:schemeClr val="tx1">
        <a:lumMod val="50000"/>
        <a:lumOff val="50000"/>
      </a:schemeClr>
    </cs:fontRef>
    <cs:defRPr sz="1197" kern="1200"/>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8100" tIns="19050" rIns="38100" bIns="19050" anchor="ctr" anchorCtr="1">
      <a:spAutoFit/>
    </cs:bodyPr>
  </cs:dataLabel>
  <cs:dataLabelCallout>
    <cs:lnRef idx="0">
      <cs:styleClr val="auto"/>
    </cs:lnRef>
    <cs:fillRef idx="0"/>
    <cs:effectRef idx="0">
      <cs:styleClr val="auto"/>
    </cs:effectRef>
    <cs:fontRef idx="minor">
      <cs:styleClr val="auto"/>
    </cs:fontRef>
    <cs:spPr>
      <a:solidFill>
        <a:schemeClr val="lt1">
          <a:alpha val="90000"/>
        </a:schemeClr>
      </a:solidFill>
      <a:ln w="12700" cap="flat" cmpd="sng" algn="ctr">
        <a:solidFill>
          <a:schemeClr val="phClr"/>
        </a:solidFill>
        <a:round/>
      </a:ln>
      <a:effectLst>
        <a:outerShdw blurRad="50800" dist="38100" dir="2700000" algn="tl" rotWithShape="0">
          <a:schemeClr val="phClr">
            <a:lumMod val="75000"/>
            <a:alpha val="40000"/>
          </a:schemeClr>
        </a:outerShdw>
      </a:effectLst>
    </cs:spPr>
    <cs:defRPr sz="1330" b="0" i="0" u="none" strike="noStrike" kern="1200" baseline="0">
      <a:effectLst/>
    </cs:defRPr>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styleClr val="auto"/>
    </cs:lnRef>
    <cs:fillRef idx="0">
      <cs:styleClr val="auto"/>
    </cs:fillRef>
    <cs:effectRef idx="0">
      <cs:styleClr val="auto"/>
    </cs:effectRef>
    <cs:fontRef idx="minor">
      <a:schemeClr val="tx1"/>
    </cs:fontRef>
    <cs:spPr>
      <a:solidFill>
        <a:schemeClr val="phClr">
          <a:alpha val="90000"/>
        </a:schemeClr>
      </a:solidFill>
      <a:ln w="19050">
        <a:solidFill>
          <a:schemeClr val="phClr">
            <a:lumMod val="75000"/>
          </a:schemeClr>
        </a:solidFill>
      </a:ln>
      <a:effectLst>
        <a:innerShdw blurRad="114300">
          <a:schemeClr val="phClr">
            <a:lumMod val="75000"/>
          </a:schemeClr>
        </a:innerShdw>
      </a:effectLst>
      <a:scene3d>
        <a:camera prst="orthographicFront"/>
        <a:lightRig rig="threePt" dir="t"/>
      </a:scene3d>
      <a:sp3d contourW="19050" prstMaterial="flat">
        <a:contourClr>
          <a:schemeClr val="accent4">
            <a:lumMod val="75000"/>
          </a:schemeClr>
        </a:contourClr>
      </a:sp3d>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1"/>
            <a:ext cx="3457577" cy="102870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814637" y="1683545"/>
            <a:ext cx="13187363" cy="3581400"/>
          </a:xfrm>
        </p:spPr>
        <p:txBody>
          <a:bodyPr anchor="b">
            <a:normAutofit/>
          </a:bodyPr>
          <a:lstStyle>
            <a:lvl1pPr algn="l">
              <a:defRPr sz="7200"/>
            </a:lvl1pPr>
          </a:lstStyle>
          <a:p>
            <a:r>
              <a:rPr lang="en-GB"/>
              <a:t>Click to edit Master title style</a:t>
            </a:r>
            <a:endParaRPr lang="en-US" dirty="0"/>
          </a:p>
        </p:txBody>
      </p:sp>
      <p:sp>
        <p:nvSpPr>
          <p:cNvPr id="3" name="Subtitle 2"/>
          <p:cNvSpPr>
            <a:spLocks noGrp="1"/>
          </p:cNvSpPr>
          <p:nvPr>
            <p:ph type="subTitle" idx="1"/>
          </p:nvPr>
        </p:nvSpPr>
        <p:spPr>
          <a:xfrm>
            <a:off x="2814637" y="5403057"/>
            <a:ext cx="13187363" cy="2483643"/>
          </a:xfrm>
        </p:spPr>
        <p:txBody>
          <a:bodyPr>
            <a:normAutofit/>
          </a:bodyPr>
          <a:lstStyle>
            <a:lvl1pPr marL="0" indent="0" algn="l">
              <a:buNone/>
              <a:defRPr sz="3000" cap="all" baseline="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GB"/>
              <a:t>Click to edit Master subtitle style</a:t>
            </a:r>
            <a:endParaRPr lang="en-US" dirty="0"/>
          </a:p>
        </p:txBody>
      </p:sp>
      <p:sp>
        <p:nvSpPr>
          <p:cNvPr id="4" name="Date Placeholder 3"/>
          <p:cNvSpPr>
            <a:spLocks noGrp="1"/>
          </p:cNvSpPr>
          <p:nvPr>
            <p:ph type="dt" sz="half" idx="10"/>
          </p:nvPr>
        </p:nvSpPr>
        <p:spPr>
          <a:xfrm>
            <a:off x="10616267" y="8115302"/>
            <a:ext cx="4114800" cy="547688"/>
          </a:xfrm>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a:xfrm>
            <a:off x="2814636" y="8115302"/>
            <a:ext cx="7687329" cy="547688"/>
          </a:xfrm>
        </p:spPr>
        <p:txBody>
          <a:bodyPr/>
          <a:lstStyle/>
          <a:p>
            <a:endParaRPr lang="en-US"/>
          </a:p>
        </p:txBody>
      </p:sp>
      <p:sp>
        <p:nvSpPr>
          <p:cNvPr id="6" name="Slide Number Placeholder 5"/>
          <p:cNvSpPr>
            <a:spLocks noGrp="1"/>
          </p:cNvSpPr>
          <p:nvPr>
            <p:ph type="sldNum" sz="quarter" idx="12"/>
          </p:nvPr>
        </p:nvSpPr>
        <p:spPr>
          <a:xfrm>
            <a:off x="14845367" y="8115299"/>
            <a:ext cx="1156634"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352088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6" y="6456997"/>
            <a:ext cx="14868533" cy="1229033"/>
          </a:xfrm>
        </p:spPr>
        <p:txBody>
          <a:bodyPr anchor="b">
            <a:normAutofit/>
          </a:bodyPr>
          <a:lstStyle>
            <a:lvl1pPr>
              <a:defRPr sz="4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712117" y="909639"/>
            <a:ext cx="14868531" cy="494966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0"/>
            </a:lvl1pPr>
          </a:lstStyle>
          <a:p>
            <a:pPr marL="0" lvl="0" indent="0">
              <a:buNone/>
            </a:pPr>
            <a:r>
              <a:rPr lang="en-GB"/>
              <a:t>Click icon to add picture</a:t>
            </a:r>
            <a:endParaRPr lang="en-US" dirty="0"/>
          </a:p>
        </p:txBody>
      </p:sp>
      <p:sp>
        <p:nvSpPr>
          <p:cNvPr id="4" name="Text Placeholder 3"/>
          <p:cNvSpPr>
            <a:spLocks noGrp="1"/>
          </p:cNvSpPr>
          <p:nvPr>
            <p:ph type="body" sz="half" idx="2"/>
          </p:nvPr>
        </p:nvSpPr>
        <p:spPr>
          <a:xfrm>
            <a:off x="1712047" y="7686030"/>
            <a:ext cx="14866289" cy="1023708"/>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9299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85" y="914400"/>
            <a:ext cx="14858933" cy="5143500"/>
          </a:xfrm>
        </p:spPr>
        <p:txBody>
          <a:bodyPr anchor="ctr">
            <a:normAutofit/>
          </a:bodyPr>
          <a:lstStyle>
            <a:lvl1pPr>
              <a:defRPr sz="5400"/>
            </a:lvl1pPr>
          </a:lstStyle>
          <a:p>
            <a:r>
              <a:rPr lang="en-GB"/>
              <a:t>Click to edit Master title style</a:t>
            </a:r>
            <a:endParaRPr lang="en-US" dirty="0"/>
          </a:p>
        </p:txBody>
      </p:sp>
      <p:sp>
        <p:nvSpPr>
          <p:cNvPr id="4" name="Text Placeholder 3"/>
          <p:cNvSpPr>
            <a:spLocks noGrp="1"/>
          </p:cNvSpPr>
          <p:nvPr>
            <p:ph type="body" sz="half" idx="2"/>
          </p:nvPr>
        </p:nvSpPr>
        <p:spPr>
          <a:xfrm>
            <a:off x="1712116" y="6629399"/>
            <a:ext cx="14856689" cy="2057399"/>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7964650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399"/>
            <a:ext cx="13954128" cy="4122644"/>
          </a:xfrm>
        </p:spPr>
        <p:txBody>
          <a:bodyPr anchor="ctr">
            <a:normAutofit/>
          </a:bodyPr>
          <a:lstStyle>
            <a:lvl1pPr>
              <a:defRPr sz="5400"/>
            </a:lvl1pPr>
          </a:lstStyle>
          <a:p>
            <a:r>
              <a:rPr lang="en-GB"/>
              <a:t>Click to edit Master title style</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4" name="Text Placeholder 3"/>
          <p:cNvSpPr>
            <a:spLocks noGrp="1"/>
          </p:cNvSpPr>
          <p:nvPr>
            <p:ph type="body" sz="half" idx="2"/>
          </p:nvPr>
        </p:nvSpPr>
        <p:spPr>
          <a:xfrm>
            <a:off x="1712117" y="6464879"/>
            <a:ext cx="14859003" cy="2234244"/>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1355268" y="109859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61" name="TextBox 60"/>
          <p:cNvSpPr txBox="1"/>
          <p:nvPr/>
        </p:nvSpPr>
        <p:spPr>
          <a:xfrm>
            <a:off x="15806055" y="4147458"/>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163879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6" y="3201062"/>
            <a:ext cx="14859002" cy="3767753"/>
          </a:xfrm>
        </p:spPr>
        <p:txBody>
          <a:bodyPr anchor="b">
            <a:normAutofit/>
          </a:bodyPr>
          <a:lstStyle>
            <a:lvl1pPr>
              <a:defRPr sz="5400"/>
            </a:lvl1pPr>
          </a:lstStyle>
          <a:p>
            <a:r>
              <a:rPr lang="en-GB"/>
              <a:t>Click to edit Master title style</a:t>
            </a:r>
            <a:endParaRPr lang="en-US" dirty="0"/>
          </a:p>
        </p:txBody>
      </p:sp>
      <p:sp>
        <p:nvSpPr>
          <p:cNvPr id="4" name="Text Placeholder 3"/>
          <p:cNvSpPr>
            <a:spLocks noGrp="1"/>
          </p:cNvSpPr>
          <p:nvPr>
            <p:ph type="body" sz="half" idx="2"/>
          </p:nvPr>
        </p:nvSpPr>
        <p:spPr>
          <a:xfrm>
            <a:off x="1712047" y="6986483"/>
            <a:ext cx="14856758" cy="1710966"/>
          </a:xfrm>
        </p:spPr>
        <p:txBody>
          <a:bodyPr anchor="t">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399142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2120" y="914400"/>
            <a:ext cx="14858997" cy="2857500"/>
          </a:xfrm>
        </p:spPr>
        <p:txBody>
          <a:bodyPr/>
          <a:lstStyle/>
          <a:p>
            <a:r>
              <a:rPr lang="en-GB"/>
              <a:t>Click to edit Master title style</a:t>
            </a:r>
            <a:endParaRPr lang="en-US" dirty="0"/>
          </a:p>
        </p:txBody>
      </p:sp>
      <p:sp>
        <p:nvSpPr>
          <p:cNvPr id="7" name="Text Placeholder 2"/>
          <p:cNvSpPr>
            <a:spLocks noGrp="1"/>
          </p:cNvSpPr>
          <p:nvPr>
            <p:ph type="body" idx="1"/>
          </p:nvPr>
        </p:nvSpPr>
        <p:spPr>
          <a:xfrm>
            <a:off x="1712116" y="4011695"/>
            <a:ext cx="4795349"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8" name="Text Placeholder 3"/>
          <p:cNvSpPr>
            <a:spLocks noGrp="1"/>
          </p:cNvSpPr>
          <p:nvPr>
            <p:ph type="body" sz="half" idx="15"/>
          </p:nvPr>
        </p:nvSpPr>
        <p:spPr>
          <a:xfrm>
            <a:off x="1691878" y="5040395"/>
            <a:ext cx="4813103"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9" name="Text Placeholder 4"/>
          <p:cNvSpPr>
            <a:spLocks noGrp="1"/>
          </p:cNvSpPr>
          <p:nvPr>
            <p:ph type="body" sz="quarter" idx="3"/>
          </p:nvPr>
        </p:nvSpPr>
        <p:spPr>
          <a:xfrm>
            <a:off x="6772150" y="4016453"/>
            <a:ext cx="4776578"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10" name="Text Placeholder 3"/>
          <p:cNvSpPr>
            <a:spLocks noGrp="1"/>
          </p:cNvSpPr>
          <p:nvPr>
            <p:ph type="body" sz="half" idx="16"/>
          </p:nvPr>
        </p:nvSpPr>
        <p:spPr>
          <a:xfrm>
            <a:off x="6756320" y="5045153"/>
            <a:ext cx="4793745"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11" name="Text Placeholder 4"/>
          <p:cNvSpPr>
            <a:spLocks noGrp="1"/>
          </p:cNvSpPr>
          <p:nvPr>
            <p:ph type="body" sz="quarter" idx="13"/>
          </p:nvPr>
        </p:nvSpPr>
        <p:spPr>
          <a:xfrm>
            <a:off x="11778663" y="4011695"/>
            <a:ext cx="4792452"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12" name="Text Placeholder 3"/>
          <p:cNvSpPr>
            <a:spLocks noGrp="1"/>
          </p:cNvSpPr>
          <p:nvPr>
            <p:ph type="body" sz="half" idx="17"/>
          </p:nvPr>
        </p:nvSpPr>
        <p:spPr>
          <a:xfrm>
            <a:off x="11778663" y="5040395"/>
            <a:ext cx="4792452"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23-Oct-25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642095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2117" y="914400"/>
            <a:ext cx="14858999" cy="2857500"/>
          </a:xfrm>
        </p:spPr>
        <p:txBody>
          <a:bodyPr/>
          <a:lstStyle/>
          <a:p>
            <a:r>
              <a:rPr lang="en-GB"/>
              <a:t>Click to edit Master title style</a:t>
            </a:r>
            <a:endParaRPr lang="en-US" dirty="0"/>
          </a:p>
        </p:txBody>
      </p:sp>
      <p:sp>
        <p:nvSpPr>
          <p:cNvPr id="19" name="Text Placeholder 2"/>
          <p:cNvSpPr>
            <a:spLocks noGrp="1"/>
          </p:cNvSpPr>
          <p:nvPr>
            <p:ph type="body" idx="1"/>
          </p:nvPr>
        </p:nvSpPr>
        <p:spPr>
          <a:xfrm>
            <a:off x="1712120" y="6606894"/>
            <a:ext cx="479286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20" name="Picture Placeholder 2"/>
          <p:cNvSpPr>
            <a:spLocks noGrp="1" noChangeAspect="1"/>
          </p:cNvSpPr>
          <p:nvPr>
            <p:ph type="pic" idx="15"/>
          </p:nvPr>
        </p:nvSpPr>
        <p:spPr>
          <a:xfrm>
            <a:off x="1712120" y="4000497"/>
            <a:ext cx="479286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GB"/>
              <a:t>Click icon to add picture</a:t>
            </a:r>
            <a:endParaRPr lang="en-US" dirty="0"/>
          </a:p>
        </p:txBody>
      </p:sp>
      <p:sp>
        <p:nvSpPr>
          <p:cNvPr id="21" name="Text Placeholder 3"/>
          <p:cNvSpPr>
            <a:spLocks noGrp="1"/>
          </p:cNvSpPr>
          <p:nvPr>
            <p:ph type="body" sz="half" idx="18"/>
          </p:nvPr>
        </p:nvSpPr>
        <p:spPr>
          <a:xfrm>
            <a:off x="1712120" y="7471288"/>
            <a:ext cx="4792860" cy="122676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22" name="Text Placeholder 4"/>
          <p:cNvSpPr>
            <a:spLocks noGrp="1"/>
          </p:cNvSpPr>
          <p:nvPr>
            <p:ph type="body" sz="quarter" idx="3"/>
          </p:nvPr>
        </p:nvSpPr>
        <p:spPr>
          <a:xfrm>
            <a:off x="6733580" y="6606894"/>
            <a:ext cx="480060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23" name="Picture Placeholder 2"/>
          <p:cNvSpPr>
            <a:spLocks noGrp="1" noChangeAspect="1"/>
          </p:cNvSpPr>
          <p:nvPr>
            <p:ph type="pic" idx="21"/>
          </p:nvPr>
        </p:nvSpPr>
        <p:spPr>
          <a:xfrm>
            <a:off x="6733580" y="4000497"/>
            <a:ext cx="479841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GB"/>
              <a:t>Click icon to add picture</a:t>
            </a:r>
            <a:endParaRPr lang="en-US" dirty="0"/>
          </a:p>
        </p:txBody>
      </p:sp>
      <p:sp>
        <p:nvSpPr>
          <p:cNvPr id="24" name="Text Placeholder 3"/>
          <p:cNvSpPr>
            <a:spLocks noGrp="1"/>
          </p:cNvSpPr>
          <p:nvPr>
            <p:ph type="body" sz="half" idx="19"/>
          </p:nvPr>
        </p:nvSpPr>
        <p:spPr>
          <a:xfrm>
            <a:off x="6731390" y="7471286"/>
            <a:ext cx="4800600" cy="1215513"/>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25" name="Text Placeholder 4"/>
          <p:cNvSpPr>
            <a:spLocks noGrp="1"/>
          </p:cNvSpPr>
          <p:nvPr>
            <p:ph type="body" sz="quarter" idx="13"/>
          </p:nvPr>
        </p:nvSpPr>
        <p:spPr>
          <a:xfrm>
            <a:off x="11778851" y="6606893"/>
            <a:ext cx="4786112"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26" name="Picture Placeholder 2"/>
          <p:cNvSpPr>
            <a:spLocks noGrp="1" noChangeAspect="1"/>
          </p:cNvSpPr>
          <p:nvPr>
            <p:ph type="pic" idx="22"/>
          </p:nvPr>
        </p:nvSpPr>
        <p:spPr>
          <a:xfrm>
            <a:off x="11778664" y="4000497"/>
            <a:ext cx="4792454"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GB"/>
              <a:t>Click icon to add picture</a:t>
            </a:r>
            <a:endParaRPr lang="en-US" dirty="0"/>
          </a:p>
        </p:txBody>
      </p:sp>
      <p:sp>
        <p:nvSpPr>
          <p:cNvPr id="27" name="Text Placeholder 3"/>
          <p:cNvSpPr>
            <a:spLocks noGrp="1"/>
          </p:cNvSpPr>
          <p:nvPr>
            <p:ph type="body" sz="half" idx="20"/>
          </p:nvPr>
        </p:nvSpPr>
        <p:spPr>
          <a:xfrm>
            <a:off x="11778663" y="7471281"/>
            <a:ext cx="4792452" cy="121551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GB"/>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23-Oct-25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759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996687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914399"/>
            <a:ext cx="3007517" cy="7772402"/>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712115" y="914399"/>
            <a:ext cx="11622885" cy="7772402"/>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8313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8756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2117" y="2128840"/>
            <a:ext cx="14859000" cy="4279106"/>
          </a:xfrm>
        </p:spPr>
        <p:txBody>
          <a:bodyPr anchor="b">
            <a:normAutofit/>
          </a:bodyPr>
          <a:lstStyle>
            <a:lvl1pPr>
              <a:defRPr sz="5400"/>
            </a:lvl1pPr>
          </a:lstStyle>
          <a:p>
            <a:r>
              <a:rPr lang="en-GB"/>
              <a:t>Click to edit Master title style</a:t>
            </a:r>
            <a:endParaRPr lang="en-US" dirty="0"/>
          </a:p>
        </p:txBody>
      </p:sp>
      <p:sp>
        <p:nvSpPr>
          <p:cNvPr id="3" name="Text Placeholder 2"/>
          <p:cNvSpPr>
            <a:spLocks noGrp="1"/>
          </p:cNvSpPr>
          <p:nvPr>
            <p:ph type="body" idx="1"/>
          </p:nvPr>
        </p:nvSpPr>
        <p:spPr>
          <a:xfrm>
            <a:off x="1712117" y="6636543"/>
            <a:ext cx="14859000" cy="2062164"/>
          </a:xfrm>
        </p:spPr>
        <p:txBody>
          <a:bodyPr>
            <a:normAutofit/>
          </a:bodyPr>
          <a:lstStyle>
            <a:lvl1pPr marL="0" indent="0">
              <a:buNone/>
              <a:defRPr sz="2700" cap="all" baseline="0">
                <a:solidFill>
                  <a:schemeClr val="tx1">
                    <a:tint val="75000"/>
                  </a:schemeClr>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23-Oct-25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2942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712116" y="3374229"/>
            <a:ext cx="7317584" cy="53125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9258301" y="3374229"/>
            <a:ext cx="7312817" cy="53125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90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2117" y="928690"/>
            <a:ext cx="14859000" cy="2216942"/>
          </a:xfrm>
        </p:spPr>
        <p:txBody>
          <a:bodyPr/>
          <a:lstStyle/>
          <a:p>
            <a:r>
              <a:rPr lang="en-GB"/>
              <a:t>Click to edit Master title style</a:t>
            </a:r>
            <a:endParaRPr lang="en-US" dirty="0"/>
          </a:p>
        </p:txBody>
      </p:sp>
      <p:sp>
        <p:nvSpPr>
          <p:cNvPr id="3" name="Text Placeholder 2"/>
          <p:cNvSpPr>
            <a:spLocks noGrp="1"/>
          </p:cNvSpPr>
          <p:nvPr>
            <p:ph type="body" idx="1"/>
          </p:nvPr>
        </p:nvSpPr>
        <p:spPr>
          <a:xfrm>
            <a:off x="2055029" y="3374229"/>
            <a:ext cx="6974675"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4" name="Content Placeholder 3"/>
          <p:cNvSpPr>
            <a:spLocks noGrp="1"/>
          </p:cNvSpPr>
          <p:nvPr>
            <p:ph sz="half" idx="2"/>
          </p:nvPr>
        </p:nvSpPr>
        <p:spPr>
          <a:xfrm>
            <a:off x="1712116" y="4610096"/>
            <a:ext cx="7317587" cy="40767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9601212" y="3374228"/>
            <a:ext cx="6969903"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GB"/>
              <a:t>Click to edit Master text styles</a:t>
            </a:r>
          </a:p>
        </p:txBody>
      </p:sp>
      <p:sp>
        <p:nvSpPr>
          <p:cNvPr id="6" name="Content Placeholder 5"/>
          <p:cNvSpPr>
            <a:spLocks noGrp="1"/>
          </p:cNvSpPr>
          <p:nvPr>
            <p:ph sz="quarter" idx="4"/>
          </p:nvPr>
        </p:nvSpPr>
        <p:spPr>
          <a:xfrm>
            <a:off x="9258300" y="4610096"/>
            <a:ext cx="7312815" cy="407670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23-Oct-25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4654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23-Oct-25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9926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23-Oct-25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57020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0058" y="914402"/>
            <a:ext cx="5784056" cy="2459826"/>
          </a:xfrm>
        </p:spPr>
        <p:txBody>
          <a:bodyPr anchor="b"/>
          <a:lstStyle>
            <a:lvl1pPr>
              <a:defRPr sz="4800"/>
            </a:lvl1pPr>
          </a:lstStyle>
          <a:p>
            <a:r>
              <a:rPr lang="en-GB"/>
              <a:t>Click to edit Master title style</a:t>
            </a:r>
            <a:endParaRPr lang="en-US" dirty="0"/>
          </a:p>
        </p:txBody>
      </p:sp>
      <p:sp>
        <p:nvSpPr>
          <p:cNvPr id="3" name="Content Placeholder 2"/>
          <p:cNvSpPr>
            <a:spLocks noGrp="1"/>
          </p:cNvSpPr>
          <p:nvPr>
            <p:ph idx="1"/>
          </p:nvPr>
        </p:nvSpPr>
        <p:spPr>
          <a:xfrm>
            <a:off x="7734301" y="888999"/>
            <a:ext cx="8836814" cy="7797801"/>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720058" y="3374229"/>
            <a:ext cx="5784056"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176165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914400"/>
            <a:ext cx="8901762" cy="2459829"/>
          </a:xfrm>
        </p:spPr>
        <p:txBody>
          <a:bodyPr anchor="b"/>
          <a:lstStyle>
            <a:lvl1pPr>
              <a:defRPr sz="48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071082" y="914402"/>
            <a:ext cx="5500035" cy="7772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GB"/>
              <a:t>Click icon to add picture</a:t>
            </a:r>
            <a:endParaRPr lang="en-US" dirty="0"/>
          </a:p>
        </p:txBody>
      </p:sp>
      <p:sp>
        <p:nvSpPr>
          <p:cNvPr id="4" name="Text Placeholder 3"/>
          <p:cNvSpPr>
            <a:spLocks noGrp="1"/>
          </p:cNvSpPr>
          <p:nvPr>
            <p:ph type="body" sz="half" idx="2"/>
          </p:nvPr>
        </p:nvSpPr>
        <p:spPr>
          <a:xfrm>
            <a:off x="1712116" y="3374229"/>
            <a:ext cx="8901767"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GB"/>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23-Oct-25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12084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21432" y="1"/>
            <a:ext cx="18080832" cy="10287002"/>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a:p>
            </p:txBody>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p>
            </p:txBody>
          </p:sp>
        </p:grpSp>
      </p:grpSp>
      <p:sp>
        <p:nvSpPr>
          <p:cNvPr id="2" name="Title Placeholder 1"/>
          <p:cNvSpPr>
            <a:spLocks noGrp="1"/>
          </p:cNvSpPr>
          <p:nvPr>
            <p:ph type="title"/>
          </p:nvPr>
        </p:nvSpPr>
        <p:spPr>
          <a:xfrm>
            <a:off x="1712120" y="927777"/>
            <a:ext cx="14858997" cy="2217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2119" y="3374230"/>
            <a:ext cx="14858999" cy="531257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1185382" y="8824915"/>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23-Oct-25</a:t>
            </a:fld>
            <a:endParaRPr lang="en-US"/>
          </a:p>
        </p:txBody>
      </p:sp>
      <p:sp>
        <p:nvSpPr>
          <p:cNvPr id="5" name="Footer Placeholder 4"/>
          <p:cNvSpPr>
            <a:spLocks noGrp="1"/>
          </p:cNvSpPr>
          <p:nvPr>
            <p:ph type="ftr" sz="quarter" idx="3"/>
          </p:nvPr>
        </p:nvSpPr>
        <p:spPr>
          <a:xfrm>
            <a:off x="1712117" y="8824913"/>
            <a:ext cx="9358964" cy="547688"/>
          </a:xfrm>
          <a:prstGeom prst="rect">
            <a:avLst/>
          </a:prstGeom>
        </p:spPr>
        <p:txBody>
          <a:bodyPr vert="horz" lIns="91440" tIns="45720" rIns="91440" bIns="45720" rtlCol="0" anchor="ctr"/>
          <a:lstStyle>
            <a:lvl1pPr algn="l">
              <a:defRPr sz="1575"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14482" y="8824912"/>
            <a:ext cx="1156634"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207587982"/>
      </p:ext>
    </p:extLst>
  </p:cSld>
  <p:clrMap bg1="dk1" tx1="lt1" bg2="dk2" tx2="lt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 id="2147483754" r:id="rId14"/>
    <p:sldLayoutId id="2147483755" r:id="rId15"/>
    <p:sldLayoutId id="2147483756" r:id="rId16"/>
    <p:sldLayoutId id="2147483757" r:id="rId17"/>
  </p:sldLayoutIdLst>
  <p:txStyles>
    <p:titleStyle>
      <a:lvl1pPr algn="l" defTabSz="1371600" rtl="0" eaLnBrk="1" latinLnBrk="0" hangingPunct="1">
        <a:lnSpc>
          <a:spcPct val="90000"/>
        </a:lnSpc>
        <a:spcBef>
          <a:spcPct val="0"/>
        </a:spcBef>
        <a:buNone/>
        <a:defRPr sz="5400" kern="1200" cap="all" baseline="0">
          <a:solidFill>
            <a:schemeClr val="tx1"/>
          </a:solidFill>
          <a:latin typeface="+mj-lt"/>
          <a:ea typeface="+mj-ea"/>
          <a:cs typeface="+mj-cs"/>
        </a:defRPr>
      </a:lvl1pPr>
    </p:titleStyle>
    <p:bodyStyle>
      <a:lvl1pPr marL="342900" indent="-342900" algn="l" defTabSz="1371600" rtl="0" eaLnBrk="1" latinLnBrk="0" hangingPunct="1">
        <a:lnSpc>
          <a:spcPct val="120000"/>
        </a:lnSpc>
        <a:spcBef>
          <a:spcPts val="1500"/>
        </a:spcBef>
        <a:buSzPct val="125000"/>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SzPct val="125000"/>
        <a:buFont typeface="Arial" panose="020B0604020202020204" pitchFamily="34" charset="0"/>
        <a:buChar char="•"/>
        <a:defRPr sz="30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SzPct val="125000"/>
        <a:buFont typeface="Arial" panose="020B0604020202020204" pitchFamily="34" charset="0"/>
        <a:buChar char="•"/>
        <a:defRPr sz="27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5pPr>
      <a:lvl6pPr marL="37719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6pPr>
      <a:lvl7pPr marL="44577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7pPr>
      <a:lvl8pPr marL="51435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8pPr>
      <a:lvl9pPr marL="58293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pixabay.com/fr/illustrations/merci-note-merci-noter-message-1428147/" TargetMode="External"/><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2"/>
          <p:cNvSpPr txBox="1"/>
          <p:nvPr/>
        </p:nvSpPr>
        <p:spPr>
          <a:xfrm>
            <a:off x="1600200" y="2933700"/>
            <a:ext cx="11449625" cy="3385542"/>
          </a:xfrm>
          <a:prstGeom prst="rect">
            <a:avLst/>
          </a:prstGeom>
        </p:spPr>
        <p:txBody>
          <a:bodyPr wrap="square" lIns="0" tIns="0" rIns="0" bIns="0" rtlCol="0" anchor="t">
            <a:spAutoFit/>
          </a:bodyPr>
          <a:lstStyle/>
          <a:p>
            <a:pPr>
              <a:lnSpc>
                <a:spcPts val="8839"/>
              </a:lnSpc>
            </a:pPr>
            <a:r>
              <a:rPr lang="en-US" sz="8800" b="1" spc="106" dirty="0">
                <a:solidFill>
                  <a:schemeClr val="tx1">
                    <a:lumMod val="75000"/>
                    <a:lumOff val="25000"/>
                  </a:schemeClr>
                </a:solidFill>
                <a:latin typeface="Oracle Sans" panose="020F0502020204030204" pitchFamily="34" charset="0"/>
                <a:ea typeface="Adobe Kaiti Std R" panose="02020400000000000000" pitchFamily="18" charset="-128"/>
                <a:cs typeface="Oracle Sans" panose="020F0502020204030204" pitchFamily="34" charset="0"/>
                <a:sym typeface="Telegraf Bold"/>
              </a:rPr>
              <a:t>INSTAGRAM</a:t>
            </a:r>
          </a:p>
          <a:p>
            <a:pPr>
              <a:lnSpc>
                <a:spcPts val="8839"/>
              </a:lnSpc>
            </a:pPr>
            <a:r>
              <a:rPr lang="en-US" sz="8800" b="1" spc="106" dirty="0">
                <a:solidFill>
                  <a:schemeClr val="tx1">
                    <a:lumMod val="75000"/>
                    <a:lumOff val="25000"/>
                  </a:schemeClr>
                </a:solidFill>
                <a:latin typeface="Oracle Sans" panose="020F0502020204030204" pitchFamily="34" charset="0"/>
                <a:ea typeface="Adobe Kaiti Std R" panose="02020400000000000000" pitchFamily="18" charset="-128"/>
                <a:cs typeface="Oracle Sans" panose="020F0502020204030204" pitchFamily="34" charset="0"/>
                <a:sym typeface="Telegraf Bold"/>
              </a:rPr>
              <a:t>USER </a:t>
            </a:r>
          </a:p>
          <a:p>
            <a:pPr>
              <a:lnSpc>
                <a:spcPts val="8839"/>
              </a:lnSpc>
            </a:pPr>
            <a:r>
              <a:rPr lang="en-US" sz="8800" b="1" spc="106" dirty="0">
                <a:solidFill>
                  <a:schemeClr val="tx1">
                    <a:lumMod val="75000"/>
                    <a:lumOff val="25000"/>
                  </a:schemeClr>
                </a:solidFill>
                <a:latin typeface="Oracle Sans" panose="020F0502020204030204" pitchFamily="34" charset="0"/>
                <a:ea typeface="Adobe Kaiti Std R" panose="02020400000000000000" pitchFamily="18" charset="-128"/>
                <a:cs typeface="Oracle Sans" panose="020F0502020204030204" pitchFamily="34" charset="0"/>
                <a:sym typeface="Telegraf Bold"/>
              </a:rPr>
              <a:t>ENGAGEMENT</a:t>
            </a:r>
          </a:p>
        </p:txBody>
      </p:sp>
      <p:sp>
        <p:nvSpPr>
          <p:cNvPr id="13" name="TextBox 13"/>
          <p:cNvSpPr txBox="1"/>
          <p:nvPr/>
        </p:nvSpPr>
        <p:spPr>
          <a:xfrm>
            <a:off x="10311165" y="7894154"/>
            <a:ext cx="8477825" cy="381000"/>
          </a:xfrm>
          <a:prstGeom prst="rect">
            <a:avLst/>
          </a:prstGeom>
        </p:spPr>
        <p:txBody>
          <a:bodyPr lIns="0" tIns="0" rIns="0" bIns="0" rtlCol="0" anchor="t">
            <a:spAutoFit/>
          </a:bodyPr>
          <a:lstStyle/>
          <a:p>
            <a:pPr algn="ctr">
              <a:lnSpc>
                <a:spcPts val="3030"/>
              </a:lnSpc>
            </a:pPr>
            <a:r>
              <a:rPr lang="en-US" sz="2525" b="1" dirty="0">
                <a:solidFill>
                  <a:schemeClr val="tx1">
                    <a:lumMod val="75000"/>
                    <a:lumOff val="25000"/>
                  </a:schemeClr>
                </a:solidFill>
                <a:latin typeface="Oracle Sans" panose="020B0503020204020204" pitchFamily="34" charset="0"/>
                <a:ea typeface="DM Sans Bold"/>
                <a:cs typeface="DM Sans Bold"/>
                <a:sym typeface="DM Sans Bold"/>
              </a:rPr>
              <a:t>Himanshu Goswami</a:t>
            </a:r>
          </a:p>
        </p:txBody>
      </p:sp>
      <p:sp>
        <p:nvSpPr>
          <p:cNvPr id="14" name="TextBox 14"/>
          <p:cNvSpPr txBox="1"/>
          <p:nvPr/>
        </p:nvSpPr>
        <p:spPr>
          <a:xfrm>
            <a:off x="10343120" y="8330854"/>
            <a:ext cx="8477825" cy="381000"/>
          </a:xfrm>
          <a:prstGeom prst="rect">
            <a:avLst/>
          </a:prstGeom>
        </p:spPr>
        <p:txBody>
          <a:bodyPr lIns="0" tIns="0" rIns="0" bIns="0" rtlCol="0" anchor="t">
            <a:spAutoFit/>
          </a:bodyPr>
          <a:lstStyle/>
          <a:p>
            <a:pPr marL="0" lvl="0" indent="0" algn="ctr">
              <a:lnSpc>
                <a:spcPts val="3030"/>
              </a:lnSpc>
              <a:spcBef>
                <a:spcPct val="0"/>
              </a:spcBef>
            </a:pPr>
            <a:r>
              <a:rPr lang="en-US" sz="2525" b="1" dirty="0">
                <a:solidFill>
                  <a:schemeClr val="tx1">
                    <a:lumMod val="75000"/>
                    <a:lumOff val="25000"/>
                  </a:schemeClr>
                </a:solidFill>
                <a:latin typeface="Oracle Sans" panose="020B0503020204020204" pitchFamily="34" charset="0"/>
                <a:ea typeface="DM Sans Bold"/>
                <a:cs typeface="DM Sans Bold"/>
                <a:sym typeface="DM Sans Bold"/>
              </a:rPr>
              <a:t>14</a:t>
            </a:r>
            <a:r>
              <a:rPr lang="en-US" sz="2525" b="1" u="none" strike="noStrike" dirty="0">
                <a:solidFill>
                  <a:schemeClr val="tx1">
                    <a:lumMod val="75000"/>
                    <a:lumOff val="25000"/>
                  </a:schemeClr>
                </a:solidFill>
                <a:latin typeface="Oracle Sans" panose="020B0503020204020204" pitchFamily="34" charset="0"/>
                <a:ea typeface="DM Sans Bold"/>
                <a:cs typeface="DM Sans Bold"/>
                <a:sym typeface="DM Sans Bold"/>
              </a:rPr>
              <a:t>. 09. 2025</a:t>
            </a:r>
          </a:p>
        </p:txBody>
      </p:sp>
      <p:pic>
        <p:nvPicPr>
          <p:cNvPr id="3" name="Picture 2" descr="A colorful square logo with a white circle&#10;&#10;AI-generated content may be incorrect.">
            <a:extLst>
              <a:ext uri="{FF2B5EF4-FFF2-40B4-BE49-F238E27FC236}">
                <a16:creationId xmlns:a16="http://schemas.microsoft.com/office/drawing/2014/main" id="{CDAA99E1-BB3B-746C-5D06-100E4B73B4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75054" y="1299046"/>
            <a:ext cx="6350049" cy="63500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p:cNvSpPr txBox="1"/>
          <p:nvPr/>
        </p:nvSpPr>
        <p:spPr>
          <a:xfrm>
            <a:off x="1028700" y="410426"/>
            <a:ext cx="15582900" cy="846386"/>
          </a:xfrm>
          <a:prstGeom prst="rect">
            <a:avLst/>
          </a:prstGeom>
        </p:spPr>
        <p:txBody>
          <a:bodyPr wrap="square" lIns="0" tIns="0" rIns="0" bIns="0" rtlCol="0" anchor="t">
            <a:spAutoFit/>
          </a:bodyPr>
          <a:lstStyle/>
          <a:p>
            <a:pPr algn="l">
              <a:lnSpc>
                <a:spcPts val="6599"/>
              </a:lnSpc>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A Healthy &amp; Active Community</a:t>
            </a:r>
          </a:p>
        </p:txBody>
      </p:sp>
      <p:sp>
        <p:nvSpPr>
          <p:cNvPr id="13" name="TextBox 12">
            <a:extLst>
              <a:ext uri="{FF2B5EF4-FFF2-40B4-BE49-F238E27FC236}">
                <a16:creationId xmlns:a16="http://schemas.microsoft.com/office/drawing/2014/main" id="{D2C25E2F-FCB1-1DC0-B5F1-96712DA3E795}"/>
              </a:ext>
            </a:extLst>
          </p:cNvPr>
          <p:cNvSpPr txBox="1"/>
          <p:nvPr/>
        </p:nvSpPr>
        <p:spPr>
          <a:xfrm>
            <a:off x="9144000" y="1836093"/>
            <a:ext cx="7607046" cy="7971413"/>
          </a:xfrm>
          <a:prstGeom prst="rect">
            <a:avLst/>
          </a:prstGeom>
          <a:noFill/>
        </p:spPr>
        <p:txBody>
          <a:bodyPr wrap="square" rtlCol="0">
            <a:spAutoFit/>
          </a:bodyPr>
          <a:lstStyle/>
          <a:p>
            <a:r>
              <a:rPr lang="en-US" sz="3200" dirty="0">
                <a:solidFill>
                  <a:schemeClr val="tx1">
                    <a:lumMod val="75000"/>
                    <a:lumOff val="25000"/>
                  </a:schemeClr>
                </a:solidFill>
                <a:latin typeface="Oracle Sans" panose="020B0503020204020204" pitchFamily="34" charset="0"/>
                <a:cs typeface="Oracle Sans" panose="020B0503020204020204" pitchFamily="34" charset="0"/>
              </a:rPr>
              <a:t>41% - Highly Engaged: Our Power Users</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This core group represents our most loyal advocates.</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Strategy: Empower &amp; Retain.</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r>
              <a:rPr lang="en-US" sz="3200" dirty="0">
                <a:solidFill>
                  <a:schemeClr val="tx1">
                    <a:lumMod val="75000"/>
                    <a:lumOff val="25000"/>
                  </a:schemeClr>
                </a:solidFill>
                <a:latin typeface="Oracle Sans" panose="020B0503020204020204" pitchFamily="34" charset="0"/>
                <a:cs typeface="Oracle Sans" panose="020B0503020204020204" pitchFamily="34" charset="0"/>
              </a:rPr>
              <a:t>46% - Moderately Engaged: Our Biggest Opportunity</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As the largest segment, they have the highest potential for growth.</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Strategy: Nurture &amp; Convert.</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r>
              <a:rPr lang="en-US" sz="3200" dirty="0">
                <a:solidFill>
                  <a:schemeClr val="tx1">
                    <a:lumMod val="75000"/>
                    <a:lumOff val="25000"/>
                  </a:schemeClr>
                </a:solidFill>
                <a:latin typeface="Oracle Sans" panose="020B0503020204020204" pitchFamily="34" charset="0"/>
                <a:cs typeface="Oracle Sans" panose="020B0503020204020204" pitchFamily="34" charset="0"/>
              </a:rPr>
              <a:t>13% - Less Engaged: Our At-Risk Segment</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A small, contained group that requires proactive measures.</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Strategy: Reactivate &amp; Retain.</a:t>
            </a:r>
          </a:p>
        </p:txBody>
      </p:sp>
      <p:graphicFrame>
        <p:nvGraphicFramePr>
          <p:cNvPr id="5" name="Chart 4">
            <a:extLst>
              <a:ext uri="{FF2B5EF4-FFF2-40B4-BE49-F238E27FC236}">
                <a16:creationId xmlns:a16="http://schemas.microsoft.com/office/drawing/2014/main" id="{BA5BCDC5-5410-07B3-A927-38068D613004}"/>
              </a:ext>
            </a:extLst>
          </p:cNvPr>
          <p:cNvGraphicFramePr>
            <a:graphicFrameLocks/>
          </p:cNvGraphicFramePr>
          <p:nvPr>
            <p:extLst>
              <p:ext uri="{D42A27DB-BD31-4B8C-83A1-F6EECF244321}">
                <p14:modId xmlns:p14="http://schemas.microsoft.com/office/powerpoint/2010/main" val="2618346908"/>
              </p:ext>
            </p:extLst>
          </p:nvPr>
        </p:nvGraphicFramePr>
        <p:xfrm>
          <a:off x="1536954" y="2228085"/>
          <a:ext cx="7315200" cy="5830829"/>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C3802-5DCF-8A72-1CBB-6185D0E68062}"/>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CA10D42D-BB9E-5F69-240B-0AC3D368E6D9}"/>
              </a:ext>
            </a:extLst>
          </p:cNvPr>
          <p:cNvSpPr txBox="1"/>
          <p:nvPr/>
        </p:nvSpPr>
        <p:spPr>
          <a:xfrm>
            <a:off x="1028700" y="410426"/>
            <a:ext cx="15582900" cy="846386"/>
          </a:xfrm>
          <a:prstGeom prst="rect">
            <a:avLst/>
          </a:prstGeom>
        </p:spPr>
        <p:txBody>
          <a:bodyPr wrap="square" lIns="0" tIns="0" rIns="0" bIns="0" rtlCol="0" anchor="t">
            <a:spAutoFit/>
          </a:bodyPr>
          <a:lstStyle/>
          <a:p>
            <a:pPr algn="l">
              <a:lnSpc>
                <a:spcPts val="6599"/>
              </a:lnSpc>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A Mature Platform with Healthy Growth</a:t>
            </a:r>
          </a:p>
        </p:txBody>
      </p:sp>
      <p:sp>
        <p:nvSpPr>
          <p:cNvPr id="13" name="TextBox 12">
            <a:extLst>
              <a:ext uri="{FF2B5EF4-FFF2-40B4-BE49-F238E27FC236}">
                <a16:creationId xmlns:a16="http://schemas.microsoft.com/office/drawing/2014/main" id="{943D7905-EC7B-09EB-1065-AAEDABF0004A}"/>
              </a:ext>
            </a:extLst>
          </p:cNvPr>
          <p:cNvSpPr txBox="1"/>
          <p:nvPr/>
        </p:nvSpPr>
        <p:spPr>
          <a:xfrm>
            <a:off x="9113520" y="1823145"/>
            <a:ext cx="7944465" cy="8463855"/>
          </a:xfrm>
          <a:prstGeom prst="rect">
            <a:avLst/>
          </a:prstGeom>
          <a:noFill/>
        </p:spPr>
        <p:txBody>
          <a:bodyPr wrap="square" rtlCol="0">
            <a:spAutoFit/>
          </a:bodyPr>
          <a:lstStyle/>
          <a:p>
            <a:r>
              <a:rPr lang="en-US" sz="3200" dirty="0">
                <a:solidFill>
                  <a:schemeClr val="tx1">
                    <a:lumMod val="75000"/>
                    <a:lumOff val="25000"/>
                  </a:schemeClr>
                </a:solidFill>
                <a:latin typeface="Oracle Sans" panose="020B0503020204020204" pitchFamily="34" charset="0"/>
                <a:cs typeface="Oracle Sans" panose="020B0503020204020204" pitchFamily="34" charset="0"/>
              </a:rPr>
              <a:t>65% are "Old Users": Our Established, Loyal Core</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Insight: This majority demonstrates strong long-term retention and product stability.</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Strategy: Focus on deepening engagement and fostering brand advocacy.</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r>
              <a:rPr lang="en-US" sz="3200" dirty="0">
                <a:solidFill>
                  <a:schemeClr val="tx1">
                    <a:lumMod val="75000"/>
                    <a:lumOff val="25000"/>
                  </a:schemeClr>
                </a:solidFill>
                <a:latin typeface="Oracle Sans" panose="020B0503020204020204" pitchFamily="34" charset="0"/>
                <a:cs typeface="Oracle Sans" panose="020B0503020204020204" pitchFamily="34" charset="0"/>
              </a:rPr>
              <a:t>35% are "New Users": Our Engine for Future Growth</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Insight: This shows a healthy and ongoing user acquisition pipeline.</a:t>
            </a:r>
          </a:p>
          <a:p>
            <a:pPr marL="342900" indent="-3429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Strategy: Optimize the onboarding experience to drive initial activation and long-term conversion.</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p:txBody>
      </p:sp>
      <p:graphicFrame>
        <p:nvGraphicFramePr>
          <p:cNvPr id="5" name="Chart 4">
            <a:extLst>
              <a:ext uri="{FF2B5EF4-FFF2-40B4-BE49-F238E27FC236}">
                <a16:creationId xmlns:a16="http://schemas.microsoft.com/office/drawing/2014/main" id="{0AFAB54D-3A9C-EDDB-9BC1-8A8151E1F13D}"/>
              </a:ext>
            </a:extLst>
          </p:cNvPr>
          <p:cNvGraphicFramePr>
            <a:graphicFrameLocks/>
          </p:cNvGraphicFramePr>
          <p:nvPr/>
        </p:nvGraphicFramePr>
        <p:xfrm>
          <a:off x="1536954" y="2228085"/>
          <a:ext cx="7315200" cy="58308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112F9B88-C8B9-7610-A53B-38E32BE6D38C}"/>
              </a:ext>
            </a:extLst>
          </p:cNvPr>
          <p:cNvGraphicFramePr>
            <a:graphicFrameLocks/>
          </p:cNvGraphicFramePr>
          <p:nvPr>
            <p:extLst>
              <p:ext uri="{D42A27DB-BD31-4B8C-83A1-F6EECF244321}">
                <p14:modId xmlns:p14="http://schemas.microsoft.com/office/powerpoint/2010/main" val="173228681"/>
              </p:ext>
            </p:extLst>
          </p:nvPr>
        </p:nvGraphicFramePr>
        <p:xfrm>
          <a:off x="1905000" y="2228084"/>
          <a:ext cx="6553200" cy="583082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22814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5BA9F-0F82-5A17-DDAD-E870DA6B2957}"/>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9BF01C77-9834-7CB7-753A-F6CF5392A69D}"/>
              </a:ext>
            </a:extLst>
          </p:cNvPr>
          <p:cNvSpPr txBox="1"/>
          <p:nvPr/>
        </p:nvSpPr>
        <p:spPr>
          <a:xfrm>
            <a:off x="1028700" y="410426"/>
            <a:ext cx="15582900" cy="846386"/>
          </a:xfrm>
          <a:prstGeom prst="rect">
            <a:avLst/>
          </a:prstGeom>
        </p:spPr>
        <p:txBody>
          <a:bodyPr wrap="square" lIns="0" tIns="0" rIns="0" bIns="0" rtlCol="0" anchor="t">
            <a:spAutoFit/>
          </a:bodyPr>
          <a:lstStyle/>
          <a:p>
            <a:pPr algn="l">
              <a:lnSpc>
                <a:spcPts val="6599"/>
              </a:lnSpc>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Identifying Our Top Content Themes</a:t>
            </a:r>
          </a:p>
        </p:txBody>
      </p:sp>
      <p:sp>
        <p:nvSpPr>
          <p:cNvPr id="13" name="TextBox 12">
            <a:extLst>
              <a:ext uri="{FF2B5EF4-FFF2-40B4-BE49-F238E27FC236}">
                <a16:creationId xmlns:a16="http://schemas.microsoft.com/office/drawing/2014/main" id="{65FFB4C0-6E98-3F17-1F08-7315373FDAC4}"/>
              </a:ext>
            </a:extLst>
          </p:cNvPr>
          <p:cNvSpPr txBox="1"/>
          <p:nvPr/>
        </p:nvSpPr>
        <p:spPr>
          <a:xfrm>
            <a:off x="9246107" y="1790700"/>
            <a:ext cx="7944465" cy="7971413"/>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#dreamy is the undisputed top performer, averaging 35.75 likes—a significant outlier.</a:t>
            </a:r>
          </a:p>
          <a:p>
            <a:pPr marL="457200" indent="-457200">
              <a:buFont typeface="Arial" panose="020B0604020202020204" pitchFamily="34" charset="0"/>
              <a:buChar char="•"/>
            </a:pPr>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Aspirational (#beauty, #stunning) and food (#delicious) tags form a reliable, popular core.</a:t>
            </a:r>
          </a:p>
          <a:p>
            <a:pPr marL="457200" indent="-457200">
              <a:buFont typeface="Arial" panose="020B0604020202020204" pitchFamily="34" charset="0"/>
              <a:buChar char="•"/>
            </a:pPr>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The "dreamy" aesthetic, which evokes emotion, has the greatest potential to maximize likes.</a:t>
            </a:r>
          </a:p>
          <a:p>
            <a:pPr marL="457200" indent="-457200">
              <a:buFont typeface="Arial" panose="020B0604020202020204" pitchFamily="34" charset="0"/>
              <a:buChar char="•"/>
            </a:pPr>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Prioritize and build the next content campaign around the #dreamy theme to capitalize on its proven ability to drive the highest engagement.</a:t>
            </a:r>
          </a:p>
        </p:txBody>
      </p:sp>
      <p:graphicFrame>
        <p:nvGraphicFramePr>
          <p:cNvPr id="5" name="Chart 4">
            <a:extLst>
              <a:ext uri="{FF2B5EF4-FFF2-40B4-BE49-F238E27FC236}">
                <a16:creationId xmlns:a16="http://schemas.microsoft.com/office/drawing/2014/main" id="{9AAF9474-2879-F140-644D-F9D4F445970C}"/>
              </a:ext>
            </a:extLst>
          </p:cNvPr>
          <p:cNvGraphicFramePr>
            <a:graphicFrameLocks/>
          </p:cNvGraphicFramePr>
          <p:nvPr/>
        </p:nvGraphicFramePr>
        <p:xfrm>
          <a:off x="1536954" y="2228085"/>
          <a:ext cx="7315200" cy="58308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618B2C29-669F-5955-710D-D5A02F81F37C}"/>
              </a:ext>
            </a:extLst>
          </p:cNvPr>
          <p:cNvGraphicFramePr>
            <a:graphicFrameLocks/>
          </p:cNvGraphicFramePr>
          <p:nvPr>
            <p:extLst>
              <p:ext uri="{D42A27DB-BD31-4B8C-83A1-F6EECF244321}">
                <p14:modId xmlns:p14="http://schemas.microsoft.com/office/powerpoint/2010/main" val="65942437"/>
              </p:ext>
            </p:extLst>
          </p:nvPr>
        </p:nvGraphicFramePr>
        <p:xfrm>
          <a:off x="1143001" y="2781300"/>
          <a:ext cx="7543799" cy="5105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6771094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4D1732-D328-F35C-9A17-7092DACF7638}"/>
            </a:ext>
          </a:extLst>
        </p:cNvPr>
        <p:cNvGrpSpPr/>
        <p:nvPr/>
      </p:nvGrpSpPr>
      <p:grpSpPr>
        <a:xfrm>
          <a:off x="0" y="0"/>
          <a:ext cx="0" cy="0"/>
          <a:chOff x="0" y="0"/>
          <a:chExt cx="0" cy="0"/>
        </a:xfrm>
      </p:grpSpPr>
      <p:sp>
        <p:nvSpPr>
          <p:cNvPr id="6" name="TextBox 6">
            <a:extLst>
              <a:ext uri="{FF2B5EF4-FFF2-40B4-BE49-F238E27FC236}">
                <a16:creationId xmlns:a16="http://schemas.microsoft.com/office/drawing/2014/main" id="{6851FD05-252F-3409-B246-048125ACDD4D}"/>
              </a:ext>
            </a:extLst>
          </p:cNvPr>
          <p:cNvSpPr txBox="1"/>
          <p:nvPr/>
        </p:nvSpPr>
        <p:spPr>
          <a:xfrm>
            <a:off x="1028700" y="410426"/>
            <a:ext cx="15582900" cy="846386"/>
          </a:xfrm>
          <a:prstGeom prst="rect">
            <a:avLst/>
          </a:prstGeom>
        </p:spPr>
        <p:txBody>
          <a:bodyPr wrap="square" lIns="0" tIns="0" rIns="0" bIns="0" rtlCol="0" anchor="t">
            <a:spAutoFit/>
          </a:bodyPr>
          <a:lstStyle/>
          <a:p>
            <a:pPr algn="l">
              <a:lnSpc>
                <a:spcPts val="6599"/>
              </a:lnSpc>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Targeting True Influence</a:t>
            </a:r>
          </a:p>
        </p:txBody>
      </p:sp>
      <p:graphicFrame>
        <p:nvGraphicFramePr>
          <p:cNvPr id="5" name="Chart 4">
            <a:extLst>
              <a:ext uri="{FF2B5EF4-FFF2-40B4-BE49-F238E27FC236}">
                <a16:creationId xmlns:a16="http://schemas.microsoft.com/office/drawing/2014/main" id="{5F093DC2-C862-12BB-7EC5-4B3F3D8AB1EF}"/>
              </a:ext>
            </a:extLst>
          </p:cNvPr>
          <p:cNvGraphicFramePr>
            <a:graphicFrameLocks/>
          </p:cNvGraphicFramePr>
          <p:nvPr/>
        </p:nvGraphicFramePr>
        <p:xfrm>
          <a:off x="1536954" y="2228085"/>
          <a:ext cx="7315200" cy="583082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 name="Chart 1">
            <a:extLst>
              <a:ext uri="{FF2B5EF4-FFF2-40B4-BE49-F238E27FC236}">
                <a16:creationId xmlns:a16="http://schemas.microsoft.com/office/drawing/2014/main" id="{C6762F82-D399-0DF8-E45F-CF9F3A311E93}"/>
              </a:ext>
            </a:extLst>
          </p:cNvPr>
          <p:cNvGraphicFramePr>
            <a:graphicFrameLocks/>
          </p:cNvGraphicFramePr>
          <p:nvPr>
            <p:extLst>
              <p:ext uri="{D42A27DB-BD31-4B8C-83A1-F6EECF244321}">
                <p14:modId xmlns:p14="http://schemas.microsoft.com/office/powerpoint/2010/main" val="3942084850"/>
              </p:ext>
            </p:extLst>
          </p:nvPr>
        </p:nvGraphicFramePr>
        <p:xfrm>
          <a:off x="1447800" y="2628900"/>
          <a:ext cx="7315200" cy="6172200"/>
        </p:xfrm>
        <a:graphic>
          <a:graphicData uri="http://schemas.openxmlformats.org/drawingml/2006/chart">
            <c:chart xmlns:c="http://schemas.openxmlformats.org/drawingml/2006/chart" xmlns:r="http://schemas.openxmlformats.org/officeDocument/2006/relationships" r:id="rId3"/>
          </a:graphicData>
        </a:graphic>
      </p:graphicFrame>
      <p:sp>
        <p:nvSpPr>
          <p:cNvPr id="19" name="TextBox 18">
            <a:extLst>
              <a:ext uri="{FF2B5EF4-FFF2-40B4-BE49-F238E27FC236}">
                <a16:creationId xmlns:a16="http://schemas.microsoft.com/office/drawing/2014/main" id="{3340E33B-ACC4-4EC6-DD4B-A7B71BD6E47C}"/>
              </a:ext>
            </a:extLst>
          </p:cNvPr>
          <p:cNvSpPr txBox="1"/>
          <p:nvPr/>
        </p:nvSpPr>
        <p:spPr>
          <a:xfrm>
            <a:off x="8852154" y="2019300"/>
            <a:ext cx="8857162" cy="797141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Prioritize Ad Spend on High-Engagement Influencers:</a:t>
            </a:r>
          </a:p>
          <a:p>
            <a:pPr lvl="1" defTabSz="914400" eaLnBrk="0" fontAlgn="base" hangingPunct="0">
              <a:spcBef>
                <a:spcPct val="0"/>
              </a:spcBef>
              <a:spcAft>
                <a:spcPct val="0"/>
              </a:spcAft>
              <a:buFontTx/>
              <a:buChar char="•"/>
            </a:pPr>
            <a:r>
              <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Data: Users with the </a:t>
            </a:r>
            <a:r>
              <a:rPr kumimoji="0" lang="en-US" altLang="en-US" sz="3200" i="1"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same</a:t>
            </a:r>
            <a:r>
              <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follower count (76) show </a:t>
            </a:r>
            <a:r>
              <a:rPr kumimoji="0" lang="en-US" altLang="en-US" sz="3200" i="1"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different</a:t>
            </a:r>
            <a:r>
              <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engagement (166 vs. 149).</a:t>
            </a:r>
          </a:p>
          <a:p>
            <a:pPr lvl="1" defTabSz="914400" eaLnBrk="0" fontAlgn="base" hangingPunct="0">
              <a:spcBef>
                <a:spcPct val="0"/>
              </a:spcBef>
              <a:spcAft>
                <a:spcPct val="0"/>
              </a:spcAft>
              <a:buFontTx/>
              <a:buChar char="•"/>
            </a:pPr>
            <a:r>
              <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Action: Select influencers based on engagement rate, not just followers, to maximize ROI.</a:t>
            </a:r>
          </a:p>
          <a:p>
            <a:pPr lvl="1" defTabSz="914400" eaLnBrk="0" fontAlgn="base" hangingPunct="0">
              <a:spcBef>
                <a:spcPct val="0"/>
              </a:spcBef>
              <a:spcAft>
                <a:spcPct val="0"/>
              </a:spcAft>
              <a:buFontTx/>
              <a:buChar char="•"/>
            </a:pPr>
            <a:endPar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Let Top Performers Inform Ad Creative:</a:t>
            </a:r>
          </a:p>
          <a:p>
            <a:pPr lvl="1" defTabSz="914400" eaLnBrk="0" fontAlgn="base" hangingPunct="0">
              <a:spcBef>
                <a:spcPct val="0"/>
              </a:spcBef>
              <a:spcAft>
                <a:spcPct val="0"/>
              </a:spcAft>
              <a:buFontTx/>
              <a:buChar char="•"/>
            </a:pPr>
            <a:r>
              <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Data: Top user content (e.g., </a:t>
            </a:r>
            <a:r>
              <a:rPr kumimoji="0" lang="en-US" altLang="en-US" sz="3200" i="0" u="none" strike="noStrike" cap="none" normalizeH="0" baseline="0" dirty="0" err="1">
                <a:ln>
                  <a:noFill/>
                </a:ln>
                <a:solidFill>
                  <a:schemeClr val="tx1"/>
                </a:solidFill>
                <a:effectLst/>
                <a:latin typeface="Oracle Sans" panose="020B0503020204020204" pitchFamily="34" charset="0"/>
                <a:cs typeface="Oracle Sans" panose="020B0503020204020204" pitchFamily="34" charset="0"/>
              </a:rPr>
              <a:t>Karley_Bosco</a:t>
            </a:r>
            <a:r>
              <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 is a proven template for what resonates.</a:t>
            </a:r>
          </a:p>
          <a:p>
            <a:pPr lvl="1" defTabSz="914400" eaLnBrk="0" fontAlgn="base" hangingPunct="0">
              <a:spcBef>
                <a:spcPct val="0"/>
              </a:spcBef>
              <a:spcAft>
                <a:spcPct val="0"/>
              </a:spcAft>
              <a:buFontTx/>
              <a:buChar char="•"/>
            </a:pPr>
            <a:r>
              <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rPr>
              <a:t>Action: Analyze top user styles to guide our ad creative. Build lookalike audiences from their followers.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i="0" u="none" strike="noStrike" cap="none" normalizeH="0" baseline="0" dirty="0">
              <a:ln>
                <a:noFill/>
              </a:ln>
              <a:solidFill>
                <a:schemeClr val="tx1"/>
              </a:solidFill>
              <a:effectLst/>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2645377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F69CF-BC3D-A8BE-2C4F-E2F95F4DBBBD}"/>
            </a:ext>
          </a:extLst>
        </p:cNvPr>
        <p:cNvGrpSpPr/>
        <p:nvPr/>
      </p:nvGrpSpPr>
      <p:grpSpPr>
        <a:xfrm>
          <a:off x="0" y="0"/>
          <a:ext cx="0" cy="0"/>
          <a:chOff x="0" y="0"/>
          <a:chExt cx="0" cy="0"/>
        </a:xfrm>
      </p:grpSpPr>
      <p:grpSp>
        <p:nvGrpSpPr>
          <p:cNvPr id="9" name="Group 9">
            <a:extLst>
              <a:ext uri="{FF2B5EF4-FFF2-40B4-BE49-F238E27FC236}">
                <a16:creationId xmlns:a16="http://schemas.microsoft.com/office/drawing/2014/main" id="{CD620E68-C1BD-60FF-F640-A98A7933D319}"/>
              </a:ext>
            </a:extLst>
          </p:cNvPr>
          <p:cNvGrpSpPr/>
          <p:nvPr/>
        </p:nvGrpSpPr>
        <p:grpSpPr>
          <a:xfrm>
            <a:off x="10055579" y="7995212"/>
            <a:ext cx="121908" cy="121908"/>
            <a:chOff x="0" y="0"/>
            <a:chExt cx="6350000" cy="6350000"/>
          </a:xfrm>
        </p:grpSpPr>
        <p:sp>
          <p:nvSpPr>
            <p:cNvPr id="10" name="Freeform 10">
              <a:extLst>
                <a:ext uri="{FF2B5EF4-FFF2-40B4-BE49-F238E27FC236}">
                  <a16:creationId xmlns:a16="http://schemas.microsoft.com/office/drawing/2014/main" id="{2BE65F65-C6E9-73E9-4C59-D652D33019BD}"/>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sp>
        <p:nvSpPr>
          <p:cNvPr id="11" name="TextBox 11">
            <a:extLst>
              <a:ext uri="{FF2B5EF4-FFF2-40B4-BE49-F238E27FC236}">
                <a16:creationId xmlns:a16="http://schemas.microsoft.com/office/drawing/2014/main" id="{1A7A4C2B-37BD-36A6-874C-18AB70CCF30F}"/>
              </a:ext>
            </a:extLst>
          </p:cNvPr>
          <p:cNvSpPr txBox="1"/>
          <p:nvPr/>
        </p:nvSpPr>
        <p:spPr>
          <a:xfrm>
            <a:off x="876300" y="1336318"/>
            <a:ext cx="16535400" cy="1667123"/>
          </a:xfrm>
          <a:prstGeom prst="rect">
            <a:avLst/>
          </a:prstGeom>
        </p:spPr>
        <p:txBody>
          <a:bodyPr wrap="square" lIns="0" tIns="0" rIns="0" bIns="0" rtlCol="0" anchor="t">
            <a:spAutoFit/>
          </a:bodyPr>
          <a:lstStyle/>
          <a:p>
            <a:pPr algn="ctr">
              <a:lnSpc>
                <a:spcPts val="6500"/>
              </a:lnSpc>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Campaign Strategy: Driving Growth Through Personalization &amp; Partnerships</a:t>
            </a:r>
          </a:p>
        </p:txBody>
      </p:sp>
      <p:sp>
        <p:nvSpPr>
          <p:cNvPr id="25" name="TextBox 24">
            <a:extLst>
              <a:ext uri="{FF2B5EF4-FFF2-40B4-BE49-F238E27FC236}">
                <a16:creationId xmlns:a16="http://schemas.microsoft.com/office/drawing/2014/main" id="{E335AB2C-B011-9DC4-A423-65E8E0765B0D}"/>
              </a:ext>
            </a:extLst>
          </p:cNvPr>
          <p:cNvSpPr txBox="1"/>
          <p:nvPr/>
        </p:nvSpPr>
        <p:spPr>
          <a:xfrm>
            <a:off x="1066800" y="3467100"/>
            <a:ext cx="16154400" cy="550920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Hyper-Personalization at Scale</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Precisely target users based on browsing history and content preferences.</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Deploy personalized notifications and emails to boost engagement.</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Agile Campaign Optimization</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Continuously monitor key metrics (CTR, Conversion, ROI).</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Rapidly pause underperforming ads; reallocate budget to top performers.</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Strategic Partnerships</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Collaborate with influencers who have both high reach and proven engagement.</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Pursue co-marketing with synergistic brands to expand our audience.</a:t>
            </a:r>
          </a:p>
        </p:txBody>
      </p:sp>
    </p:spTree>
    <p:extLst>
      <p:ext uri="{BB962C8B-B14F-4D97-AF65-F5344CB8AC3E}">
        <p14:creationId xmlns:p14="http://schemas.microsoft.com/office/powerpoint/2010/main" val="15115384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011FB-0AD4-FABD-4CB9-13A7A2278A99}"/>
            </a:ext>
          </a:extLst>
        </p:cNvPr>
        <p:cNvGrpSpPr/>
        <p:nvPr/>
      </p:nvGrpSpPr>
      <p:grpSpPr>
        <a:xfrm>
          <a:off x="0" y="0"/>
          <a:ext cx="0" cy="0"/>
          <a:chOff x="0" y="0"/>
          <a:chExt cx="0" cy="0"/>
        </a:xfrm>
      </p:grpSpPr>
      <p:grpSp>
        <p:nvGrpSpPr>
          <p:cNvPr id="9" name="Group 9">
            <a:extLst>
              <a:ext uri="{FF2B5EF4-FFF2-40B4-BE49-F238E27FC236}">
                <a16:creationId xmlns:a16="http://schemas.microsoft.com/office/drawing/2014/main" id="{D79AC72D-2D1B-E04E-7E5D-18F39C740E0F}"/>
              </a:ext>
            </a:extLst>
          </p:cNvPr>
          <p:cNvGrpSpPr/>
          <p:nvPr/>
        </p:nvGrpSpPr>
        <p:grpSpPr>
          <a:xfrm>
            <a:off x="10055579" y="7995212"/>
            <a:ext cx="121908" cy="121908"/>
            <a:chOff x="0" y="0"/>
            <a:chExt cx="6350000" cy="6350000"/>
          </a:xfrm>
        </p:grpSpPr>
        <p:sp>
          <p:nvSpPr>
            <p:cNvPr id="10" name="Freeform 10">
              <a:extLst>
                <a:ext uri="{FF2B5EF4-FFF2-40B4-BE49-F238E27FC236}">
                  <a16:creationId xmlns:a16="http://schemas.microsoft.com/office/drawing/2014/main" id="{3D7937EF-D85E-2351-AAC7-5503D55FCB27}"/>
                </a:ext>
              </a:extLst>
            </p:cNvPr>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sp>
        <p:nvSpPr>
          <p:cNvPr id="11" name="TextBox 11">
            <a:extLst>
              <a:ext uri="{FF2B5EF4-FFF2-40B4-BE49-F238E27FC236}">
                <a16:creationId xmlns:a16="http://schemas.microsoft.com/office/drawing/2014/main" id="{1F9FF3D7-3DC6-3A58-87E6-128AD7549331}"/>
              </a:ext>
            </a:extLst>
          </p:cNvPr>
          <p:cNvSpPr txBox="1"/>
          <p:nvPr/>
        </p:nvSpPr>
        <p:spPr>
          <a:xfrm>
            <a:off x="800100" y="1352955"/>
            <a:ext cx="16535400" cy="783741"/>
          </a:xfrm>
          <a:prstGeom prst="rect">
            <a:avLst/>
          </a:prstGeom>
        </p:spPr>
        <p:txBody>
          <a:bodyPr wrap="square" lIns="0" tIns="0" rIns="0" bIns="0" rtlCol="0" anchor="t">
            <a:spAutoFit/>
          </a:bodyPr>
          <a:lstStyle/>
          <a:p>
            <a:pPr algn="ctr">
              <a:lnSpc>
                <a:spcPts val="6500"/>
              </a:lnSpc>
            </a:pPr>
            <a:r>
              <a:rPr lang="en-US" sz="5400" b="1" dirty="0">
                <a:solidFill>
                  <a:schemeClr val="tx1">
                    <a:lumMod val="75000"/>
                    <a:lumOff val="25000"/>
                  </a:schemeClr>
                </a:solidFill>
                <a:latin typeface="Oracle Sans" panose="020B0503020204020204" pitchFamily="34" charset="0"/>
                <a:ea typeface="Telegraf Bold"/>
                <a:cs typeface="Telegraf Bold"/>
                <a:sym typeface="Telegraf Bold"/>
              </a:rPr>
              <a:t>Conclusion: A Three-Pillar Strategy for Growth</a:t>
            </a:r>
          </a:p>
        </p:txBody>
      </p:sp>
      <p:sp>
        <p:nvSpPr>
          <p:cNvPr id="25" name="TextBox 24">
            <a:extLst>
              <a:ext uri="{FF2B5EF4-FFF2-40B4-BE49-F238E27FC236}">
                <a16:creationId xmlns:a16="http://schemas.microsoft.com/office/drawing/2014/main" id="{2DAF6BA6-1BE4-1AA9-6AB9-26E4812CEF15}"/>
              </a:ext>
            </a:extLst>
          </p:cNvPr>
          <p:cNvSpPr txBox="1"/>
          <p:nvPr/>
        </p:nvSpPr>
        <p:spPr>
          <a:xfrm>
            <a:off x="990600" y="2641711"/>
            <a:ext cx="16154400" cy="6986528"/>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Implement a Segmented User Strategy</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Finding: Users fall into 3 clear tiers: High, Moderate, &amp; Low.</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Action: Deploy targeted campaigns: Empower advocates, Nurture the majority, and Win-back the at-risk.</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Prioritize High-Impact Content: Reels &amp; Hashtags</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Finding: Reels and trending hashtags are proven engagement drivers.</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Action: Incentivize Reel creation. Build an agile process to monitor and capitalize on trends.</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Drive Agile &amp; Personalized Marketing</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Finding: Generic campaigns and notifications underperform.</a:t>
            </a:r>
          </a:p>
          <a:p>
            <a:pPr marL="914400" lvl="1" indent="-457200">
              <a:buFont typeface="Wingdings" panose="05000000000000000000" pitchFamily="2" charset="2"/>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Action: Continuously optimize ad creative to align with trends. Deploy personalized notifications (email/push) to engage users.</a:t>
            </a:r>
          </a:p>
        </p:txBody>
      </p:sp>
    </p:spTree>
    <p:extLst>
      <p:ext uri="{BB962C8B-B14F-4D97-AF65-F5344CB8AC3E}">
        <p14:creationId xmlns:p14="http://schemas.microsoft.com/office/powerpoint/2010/main" val="124319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yellow post it note with blue text&#10;&#10;AI-generated content may be incorrect.">
            <a:extLst>
              <a:ext uri="{FF2B5EF4-FFF2-40B4-BE49-F238E27FC236}">
                <a16:creationId xmlns:a16="http://schemas.microsoft.com/office/drawing/2014/main" id="{901ADF95-8279-8BBC-353B-E05F01A96F14}"/>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181326" y="0"/>
            <a:ext cx="9925348" cy="10287000"/>
          </a:xfrm>
          <a:prstGeom prst="rect">
            <a:avLst/>
          </a:prstGeom>
        </p:spPr>
      </p:pic>
    </p:spTree>
    <p:extLst>
      <p:ext uri="{BB962C8B-B14F-4D97-AF65-F5344CB8AC3E}">
        <p14:creationId xmlns:p14="http://schemas.microsoft.com/office/powerpoint/2010/main" val="2517835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49092-F902-87D3-FA62-097043FB5D8E}"/>
            </a:ext>
          </a:extLst>
        </p:cNvPr>
        <p:cNvGrpSpPr/>
        <p:nvPr/>
      </p:nvGrpSpPr>
      <p:grpSpPr>
        <a:xfrm>
          <a:off x="0" y="0"/>
          <a:ext cx="0" cy="0"/>
          <a:chOff x="0" y="0"/>
          <a:chExt cx="0" cy="0"/>
        </a:xfrm>
      </p:grpSpPr>
      <p:sp>
        <p:nvSpPr>
          <p:cNvPr id="4" name="TextBox 15">
            <a:extLst>
              <a:ext uri="{FF2B5EF4-FFF2-40B4-BE49-F238E27FC236}">
                <a16:creationId xmlns:a16="http://schemas.microsoft.com/office/drawing/2014/main" id="{7B410576-9251-10B5-9BB0-D2852B32B2C2}"/>
              </a:ext>
            </a:extLst>
          </p:cNvPr>
          <p:cNvSpPr txBox="1"/>
          <p:nvPr/>
        </p:nvSpPr>
        <p:spPr>
          <a:xfrm>
            <a:off x="1600200" y="1848968"/>
            <a:ext cx="14020801" cy="856132"/>
          </a:xfrm>
          <a:prstGeom prst="rect">
            <a:avLst/>
          </a:prstGeom>
        </p:spPr>
        <p:txBody>
          <a:bodyPr wrap="square" lIns="0" tIns="0" rIns="0" bIns="0" rtlCol="0" anchor="t">
            <a:spAutoFit/>
          </a:bodyPr>
          <a:lstStyle/>
          <a:p>
            <a:pPr marL="0" lvl="0" indent="0" algn="ctr">
              <a:lnSpc>
                <a:spcPts val="7080"/>
              </a:lnSpc>
              <a:spcBef>
                <a:spcPct val="0"/>
              </a:spcBef>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Table of Contents</a:t>
            </a:r>
          </a:p>
        </p:txBody>
      </p:sp>
      <p:sp>
        <p:nvSpPr>
          <p:cNvPr id="6" name="TextBox 5">
            <a:extLst>
              <a:ext uri="{FF2B5EF4-FFF2-40B4-BE49-F238E27FC236}">
                <a16:creationId xmlns:a16="http://schemas.microsoft.com/office/drawing/2014/main" id="{0CDEFA26-DAEE-957A-5E39-54FBA2F6BA06}"/>
              </a:ext>
            </a:extLst>
          </p:cNvPr>
          <p:cNvSpPr txBox="1"/>
          <p:nvPr/>
        </p:nvSpPr>
        <p:spPr>
          <a:xfrm>
            <a:off x="1371600" y="2705100"/>
            <a:ext cx="13868400" cy="6740307"/>
          </a:xfrm>
          <a:prstGeom prst="rect">
            <a:avLst/>
          </a:prstGeom>
          <a:noFill/>
        </p:spPr>
        <p:txBody>
          <a:bodyPr wrap="square" rtlCol="0">
            <a:spAutoFit/>
          </a:bodyPr>
          <a:lstStyle/>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About Instagram</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Problem Statement</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Data Overview</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Database Schema</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Methodology</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What Drives True User Engagement?</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A Healthy &amp; Active Community</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A Mature Platform with Healthy Growth</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Identifying Our Top Content Themes</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ea typeface="Telegraf Bold"/>
                <a:cs typeface="Telegraf Bold"/>
                <a:sym typeface="Telegraf Bold"/>
              </a:rPr>
              <a:t>Targeting True Influence</a:t>
            </a: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ea typeface="Telegraf Bold"/>
                <a:cs typeface="Telegraf Bold"/>
                <a:sym typeface="Telegraf Bold"/>
              </a:rPr>
              <a:t>Campaign Strategy</a:t>
            </a:r>
            <a:endParaRPr lang="en-US" sz="3600" b="1" dirty="0">
              <a:solidFill>
                <a:schemeClr val="tx1">
                  <a:lumMod val="75000"/>
                  <a:lumOff val="25000"/>
                </a:schemeClr>
              </a:solidFill>
              <a:latin typeface="Oracle Sans" panose="020B0503020204020204" pitchFamily="34" charset="0"/>
              <a:cs typeface="Oracle Sans" panose="020B0503020204020204" pitchFamily="34" charset="0"/>
            </a:endParaRPr>
          </a:p>
          <a:p>
            <a:pPr marL="285750" indent="-285750" algn="just">
              <a:buFont typeface="Arial" panose="020B0604020202020204" pitchFamily="34" charset="0"/>
              <a:buChar char="•"/>
            </a:pPr>
            <a:r>
              <a:rPr lang="en-US" sz="3600" b="1" dirty="0">
                <a:solidFill>
                  <a:schemeClr val="tx1">
                    <a:lumMod val="75000"/>
                    <a:lumOff val="25000"/>
                  </a:schemeClr>
                </a:solidFill>
                <a:latin typeface="Oracle Sans" panose="020B0503020204020204" pitchFamily="34" charset="0"/>
                <a:cs typeface="Oracle Sans" panose="020B0503020204020204" pitchFamily="34" charset="0"/>
              </a:rPr>
              <a:t>Conclusion</a:t>
            </a:r>
          </a:p>
        </p:txBody>
      </p:sp>
    </p:spTree>
    <p:extLst>
      <p:ext uri="{BB962C8B-B14F-4D97-AF65-F5344CB8AC3E}">
        <p14:creationId xmlns:p14="http://schemas.microsoft.com/office/powerpoint/2010/main" val="3969003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A753CD-74E7-FD2C-2C34-E00007D7D7E4}"/>
            </a:ext>
          </a:extLst>
        </p:cNvPr>
        <p:cNvGrpSpPr/>
        <p:nvPr/>
      </p:nvGrpSpPr>
      <p:grpSpPr>
        <a:xfrm>
          <a:off x="0" y="0"/>
          <a:ext cx="0" cy="0"/>
          <a:chOff x="0" y="0"/>
          <a:chExt cx="0" cy="0"/>
        </a:xfrm>
      </p:grpSpPr>
      <p:sp>
        <p:nvSpPr>
          <p:cNvPr id="4" name="TextBox 15">
            <a:extLst>
              <a:ext uri="{FF2B5EF4-FFF2-40B4-BE49-F238E27FC236}">
                <a16:creationId xmlns:a16="http://schemas.microsoft.com/office/drawing/2014/main" id="{9422FAF7-15EC-52D5-0DCC-0CBB96269590}"/>
              </a:ext>
            </a:extLst>
          </p:cNvPr>
          <p:cNvSpPr txBox="1"/>
          <p:nvPr/>
        </p:nvSpPr>
        <p:spPr>
          <a:xfrm>
            <a:off x="1219199" y="1175283"/>
            <a:ext cx="14020801" cy="856132"/>
          </a:xfrm>
          <a:prstGeom prst="rect">
            <a:avLst/>
          </a:prstGeom>
        </p:spPr>
        <p:txBody>
          <a:bodyPr wrap="square" lIns="0" tIns="0" rIns="0" bIns="0" rtlCol="0" anchor="t">
            <a:spAutoFit/>
          </a:bodyPr>
          <a:lstStyle/>
          <a:p>
            <a:pPr marL="0" lvl="0" indent="0" algn="ctr">
              <a:lnSpc>
                <a:spcPts val="7080"/>
              </a:lnSpc>
              <a:spcBef>
                <a:spcPct val="0"/>
              </a:spcBef>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About Instagram</a:t>
            </a:r>
          </a:p>
        </p:txBody>
      </p:sp>
      <p:sp>
        <p:nvSpPr>
          <p:cNvPr id="6" name="TextBox 5">
            <a:extLst>
              <a:ext uri="{FF2B5EF4-FFF2-40B4-BE49-F238E27FC236}">
                <a16:creationId xmlns:a16="http://schemas.microsoft.com/office/drawing/2014/main" id="{EF4F854F-E5A4-56CF-3181-0EB4AA43EAA6}"/>
              </a:ext>
            </a:extLst>
          </p:cNvPr>
          <p:cNvSpPr txBox="1"/>
          <p:nvPr/>
        </p:nvSpPr>
        <p:spPr>
          <a:xfrm>
            <a:off x="1295399" y="3238500"/>
            <a:ext cx="13868400" cy="5078313"/>
          </a:xfrm>
          <a:prstGeom prst="rect">
            <a:avLst/>
          </a:prstGeom>
          <a:noFill/>
        </p:spPr>
        <p:txBody>
          <a:bodyPr wrap="square" rtlCol="0">
            <a:spAutoFit/>
          </a:bodyPr>
          <a:lstStyle/>
          <a:p>
            <a:pPr algn="ctr"/>
            <a:r>
              <a:rPr lang="en-US" sz="3600" b="1" dirty="0">
                <a:solidFill>
                  <a:schemeClr val="tx1">
                    <a:lumMod val="75000"/>
                    <a:lumOff val="25000"/>
                  </a:schemeClr>
                </a:solidFill>
                <a:latin typeface="Oracle Sans" panose="020B0503020204020204" pitchFamily="34" charset="0"/>
                <a:cs typeface="Oracle Sans" panose="020B0503020204020204" pitchFamily="34" charset="0"/>
              </a:rPr>
              <a:t>Launched in 2010 and acquired by Meta in 2012, Instagram has evolved from a simple photo-sharing app into a crown jewel of Meta's digital portfolio. By 2025, it stands as a global advertising powerhouse and a primary engine for the creator economy and social commerce. </a:t>
            </a:r>
          </a:p>
          <a:p>
            <a:pPr algn="ctr"/>
            <a:endParaRPr lang="en-US" sz="3600" b="1" dirty="0">
              <a:solidFill>
                <a:schemeClr val="tx1">
                  <a:lumMod val="75000"/>
                  <a:lumOff val="25000"/>
                </a:schemeClr>
              </a:solidFill>
              <a:latin typeface="Oracle Sans" panose="020B0503020204020204" pitchFamily="34" charset="0"/>
              <a:cs typeface="Oracle Sans" panose="020B0503020204020204" pitchFamily="34" charset="0"/>
            </a:endParaRPr>
          </a:p>
          <a:p>
            <a:pPr algn="ctr"/>
            <a:r>
              <a:rPr lang="en-US" sz="3600" b="1" dirty="0">
                <a:solidFill>
                  <a:schemeClr val="tx1">
                    <a:lumMod val="75000"/>
                    <a:lumOff val="25000"/>
                  </a:schemeClr>
                </a:solidFill>
                <a:latin typeface="Oracle Sans" panose="020B0503020204020204" pitchFamily="34" charset="0"/>
                <a:cs typeface="Oracle Sans" panose="020B0503020204020204" pitchFamily="34" charset="0"/>
              </a:rPr>
              <a:t>Its strategic imperative in recent years has been the aggressive expansion into short-form video with 'Reels' to compete directly with platforms like TikTok. </a:t>
            </a:r>
            <a:endParaRPr lang="en-US" sz="3600" dirty="0">
              <a:solidFill>
                <a:schemeClr val="tx1">
                  <a:lumMod val="75000"/>
                  <a:lumOff val="25000"/>
                </a:schemeClr>
              </a:solidFill>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2233537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5">
            <a:extLst>
              <a:ext uri="{FF2B5EF4-FFF2-40B4-BE49-F238E27FC236}">
                <a16:creationId xmlns:a16="http://schemas.microsoft.com/office/drawing/2014/main" id="{63FBB8B9-933D-7113-15AE-DD6F7D441D75}"/>
              </a:ext>
            </a:extLst>
          </p:cNvPr>
          <p:cNvSpPr txBox="1"/>
          <p:nvPr/>
        </p:nvSpPr>
        <p:spPr>
          <a:xfrm>
            <a:off x="1523999" y="2171700"/>
            <a:ext cx="14020801" cy="856132"/>
          </a:xfrm>
          <a:prstGeom prst="rect">
            <a:avLst/>
          </a:prstGeom>
        </p:spPr>
        <p:txBody>
          <a:bodyPr wrap="square" lIns="0" tIns="0" rIns="0" bIns="0" rtlCol="0" anchor="t">
            <a:spAutoFit/>
          </a:bodyPr>
          <a:lstStyle/>
          <a:p>
            <a:pPr marL="0" lvl="0" indent="0" algn="ctr">
              <a:lnSpc>
                <a:spcPts val="7080"/>
              </a:lnSpc>
              <a:spcBef>
                <a:spcPct val="0"/>
              </a:spcBef>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Problem Statement</a:t>
            </a:r>
          </a:p>
        </p:txBody>
      </p:sp>
      <p:sp>
        <p:nvSpPr>
          <p:cNvPr id="6" name="TextBox 5">
            <a:extLst>
              <a:ext uri="{FF2B5EF4-FFF2-40B4-BE49-F238E27FC236}">
                <a16:creationId xmlns:a16="http://schemas.microsoft.com/office/drawing/2014/main" id="{57EA6800-9F3E-BE9A-4E06-43EABF193E13}"/>
              </a:ext>
            </a:extLst>
          </p:cNvPr>
          <p:cNvSpPr txBox="1"/>
          <p:nvPr/>
        </p:nvSpPr>
        <p:spPr>
          <a:xfrm>
            <a:off x="1600200" y="4000500"/>
            <a:ext cx="13868400" cy="3785652"/>
          </a:xfrm>
          <a:prstGeom prst="rect">
            <a:avLst/>
          </a:prstGeom>
          <a:noFill/>
        </p:spPr>
        <p:txBody>
          <a:bodyPr wrap="square" rtlCol="0">
            <a:spAutoFit/>
          </a:bodyPr>
          <a:lstStyle/>
          <a:p>
            <a:pPr algn="ctr"/>
            <a:r>
              <a:rPr lang="en-US" sz="3600" b="1" dirty="0">
                <a:solidFill>
                  <a:schemeClr val="tx1">
                    <a:lumMod val="75000"/>
                    <a:lumOff val="25000"/>
                  </a:schemeClr>
                </a:solidFill>
                <a:latin typeface="Oracle Sans" panose="020B0503020204020204" pitchFamily="34" charset="0"/>
                <a:cs typeface="Oracle Sans" panose="020B0503020204020204" pitchFamily="34" charset="0"/>
              </a:rPr>
              <a:t>You are hired as a data analyst at Meta and asked to collaborate with the Marketing team. Marketing teams want to leverage Instagram's user data to develop targeted marketing strategies that will increase user engagement, retention, and acquisition. Provide insights and recommendations to address the following objectives.</a:t>
            </a:r>
          </a:p>
          <a:p>
            <a:pPr marL="285750" indent="-285750">
              <a:buFont typeface="Arial" panose="020B0604020202020204" pitchFamily="34" charset="0"/>
              <a:buChar char="•"/>
            </a:pPr>
            <a:endParaRPr lang="en-US" sz="2400" b="1" dirty="0">
              <a:solidFill>
                <a:schemeClr val="tx1">
                  <a:lumMod val="75000"/>
                  <a:lumOff val="25000"/>
                </a:schemeClr>
              </a:solidFill>
              <a:latin typeface="Oracle Sans" panose="020B0503020204020204" pitchFamily="34" charset="0"/>
              <a:cs typeface="Oracle Sans" panose="020B0503020204020204" pitchFamily="34" charset="0"/>
            </a:endParaRPr>
          </a:p>
        </p:txBody>
      </p:sp>
    </p:spTree>
    <p:extLst>
      <p:ext uri="{BB962C8B-B14F-4D97-AF65-F5344CB8AC3E}">
        <p14:creationId xmlns:p14="http://schemas.microsoft.com/office/powerpoint/2010/main" val="139161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5181600" y="1181100"/>
            <a:ext cx="7049083" cy="1019638"/>
          </a:xfrm>
          <a:prstGeom prst="rect">
            <a:avLst/>
          </a:prstGeom>
        </p:spPr>
        <p:txBody>
          <a:bodyPr lIns="0" tIns="0" rIns="0" bIns="0" rtlCol="0" anchor="t">
            <a:spAutoFit/>
          </a:bodyPr>
          <a:lstStyle/>
          <a:p>
            <a:pPr marL="0" lvl="0" indent="0" algn="l">
              <a:lnSpc>
                <a:spcPts val="8760"/>
              </a:lnSpc>
              <a:spcBef>
                <a:spcPct val="0"/>
              </a:spcBef>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Data Overview</a:t>
            </a:r>
          </a:p>
        </p:txBody>
      </p:sp>
      <p:sp>
        <p:nvSpPr>
          <p:cNvPr id="23" name="TextBox 22">
            <a:extLst>
              <a:ext uri="{FF2B5EF4-FFF2-40B4-BE49-F238E27FC236}">
                <a16:creationId xmlns:a16="http://schemas.microsoft.com/office/drawing/2014/main" id="{21DA43DF-4A8B-00B2-5C2A-080C5F14398F}"/>
              </a:ext>
            </a:extLst>
          </p:cNvPr>
          <p:cNvSpPr txBox="1"/>
          <p:nvPr/>
        </p:nvSpPr>
        <p:spPr>
          <a:xfrm>
            <a:off x="1828800" y="2552700"/>
            <a:ext cx="13258800" cy="6494085"/>
          </a:xfrm>
          <a:prstGeom prst="rect">
            <a:avLst/>
          </a:prstGeom>
          <a:noFill/>
        </p:spPr>
        <p:txBody>
          <a:bodyPr wrap="square" rtlCol="0">
            <a:spAutoFit/>
          </a:bodyPr>
          <a:lstStyle/>
          <a:p>
            <a:pPr marL="742950" indent="-742950">
              <a:buAutoNum type="arabicPeriod"/>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Dataset Schema &amp; Cardinality:</a:t>
            </a:r>
          </a:p>
          <a:p>
            <a:pPr marL="1028700" lvl="1" indent="-5715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The dataset is comprised of 7 distinct tables.</a:t>
            </a:r>
          </a:p>
          <a:p>
            <a:pPr marL="1028700" lvl="1" indent="-5715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The analysis 	covers a cohort of 100 unique users.</a:t>
            </a:r>
          </a:p>
          <a:p>
            <a:pPr marL="1028700" lvl="1" indent="-571500">
              <a:buFont typeface="Arial" panose="020B0604020202020204" pitchFamily="34" charset="0"/>
              <a:buChar char="•"/>
            </a:pPr>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r>
              <a:rPr lang="en-US" sz="3200" dirty="0">
                <a:solidFill>
                  <a:schemeClr val="tx1">
                    <a:lumMod val="75000"/>
                    <a:lumOff val="25000"/>
                  </a:schemeClr>
                </a:solidFill>
                <a:latin typeface="Oracle Sans" panose="020B0503020204020204" pitchFamily="34" charset="0"/>
                <a:cs typeface="Oracle Sans" panose="020B0503020204020204" pitchFamily="34" charset="0"/>
              </a:rPr>
              <a:t>2. Aggregate Platform Statistics:</a:t>
            </a:r>
          </a:p>
          <a:p>
            <a:pPr marL="1028700" lvl="1" indent="-5715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Total Content Generated: 257 posts.</a:t>
            </a:r>
          </a:p>
          <a:p>
            <a:pPr marL="1028700" lvl="1" indent="-5715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Total User Interactions: 8,782 likes and 7,488 comments.</a:t>
            </a:r>
          </a:p>
          <a:p>
            <a:pPr lvl="1"/>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r>
              <a:rPr lang="en-US" sz="3200" dirty="0">
                <a:solidFill>
                  <a:schemeClr val="tx1">
                    <a:lumMod val="75000"/>
                    <a:lumOff val="25000"/>
                  </a:schemeClr>
                </a:solidFill>
                <a:latin typeface="Oracle Sans" panose="020B0503020204020204" pitchFamily="34" charset="0"/>
                <a:cs typeface="Oracle Sans" panose="020B0503020204020204" pitchFamily="34" charset="0"/>
              </a:rPr>
              <a:t>3. Derived Metric Methodology: </a:t>
            </a:r>
          </a:p>
          <a:p>
            <a:pPr marL="1028700" lvl="1" indent="-5715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Total Engagement: A user-level metric calculated as: (Total Likes + Total Comments).</a:t>
            </a:r>
          </a:p>
          <a:p>
            <a:pPr marL="1028700" lvl="1" indent="-5715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Engagement Rate: A performance metric calculated as: (Total Engagements / Number of Posts).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C02A8-BCE0-4AFD-2DE5-A6EC4E6DFDD0}"/>
            </a:ext>
          </a:extLst>
        </p:cNvPr>
        <p:cNvGrpSpPr/>
        <p:nvPr/>
      </p:nvGrpSpPr>
      <p:grpSpPr>
        <a:xfrm>
          <a:off x="0" y="0"/>
          <a:ext cx="0" cy="0"/>
          <a:chOff x="0" y="0"/>
          <a:chExt cx="0" cy="0"/>
        </a:xfrm>
      </p:grpSpPr>
      <p:sp>
        <p:nvSpPr>
          <p:cNvPr id="11" name="TextBox 11">
            <a:extLst>
              <a:ext uri="{FF2B5EF4-FFF2-40B4-BE49-F238E27FC236}">
                <a16:creationId xmlns:a16="http://schemas.microsoft.com/office/drawing/2014/main" id="{2D329A51-C030-A4F9-CD7D-8FF47014BC39}"/>
              </a:ext>
            </a:extLst>
          </p:cNvPr>
          <p:cNvSpPr txBox="1"/>
          <p:nvPr/>
        </p:nvSpPr>
        <p:spPr>
          <a:xfrm>
            <a:off x="5181600" y="1181100"/>
            <a:ext cx="7049083" cy="923330"/>
          </a:xfrm>
          <a:prstGeom prst="rect">
            <a:avLst/>
          </a:prstGeom>
        </p:spPr>
        <p:txBody>
          <a:bodyPr lIns="0" tIns="0" rIns="0" bIns="0" rtlCol="0" anchor="t">
            <a:spAutoFit/>
          </a:bodyPr>
          <a:lstStyle/>
          <a:p>
            <a:pPr algn="just"/>
            <a:r>
              <a:rPr lang="en-US" sz="6000" b="1" dirty="0">
                <a:solidFill>
                  <a:schemeClr val="tx1">
                    <a:lumMod val="75000"/>
                    <a:lumOff val="25000"/>
                  </a:schemeClr>
                </a:solidFill>
                <a:latin typeface="Oracle Sans" panose="020B0503020204020204" pitchFamily="34" charset="0"/>
                <a:cs typeface="Oracle Sans" panose="020B0503020204020204" pitchFamily="34" charset="0"/>
              </a:rPr>
              <a:t>Database Schema</a:t>
            </a:r>
          </a:p>
        </p:txBody>
      </p:sp>
      <p:pic>
        <p:nvPicPr>
          <p:cNvPr id="3" name="Picture 2">
            <a:extLst>
              <a:ext uri="{FF2B5EF4-FFF2-40B4-BE49-F238E27FC236}">
                <a16:creationId xmlns:a16="http://schemas.microsoft.com/office/drawing/2014/main" id="{A3EEF230-D75E-954D-D477-08BC687B1573}"/>
              </a:ext>
            </a:extLst>
          </p:cNvPr>
          <p:cNvPicPr>
            <a:picLocks noChangeAspect="1"/>
          </p:cNvPicPr>
          <p:nvPr/>
        </p:nvPicPr>
        <p:blipFill>
          <a:blip r:embed="rId2"/>
          <a:stretch>
            <a:fillRect/>
          </a:stretch>
        </p:blipFill>
        <p:spPr>
          <a:xfrm>
            <a:off x="2971800" y="2247900"/>
            <a:ext cx="11106150" cy="7629525"/>
          </a:xfrm>
          <a:prstGeom prst="rect">
            <a:avLst/>
          </a:prstGeom>
        </p:spPr>
      </p:pic>
    </p:spTree>
    <p:extLst>
      <p:ext uri="{BB962C8B-B14F-4D97-AF65-F5344CB8AC3E}">
        <p14:creationId xmlns:p14="http://schemas.microsoft.com/office/powerpoint/2010/main" val="61318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75A99-737D-8E53-D1CD-878237E4A853}"/>
            </a:ext>
          </a:extLst>
        </p:cNvPr>
        <p:cNvGrpSpPr/>
        <p:nvPr/>
      </p:nvGrpSpPr>
      <p:grpSpPr>
        <a:xfrm>
          <a:off x="0" y="0"/>
          <a:ext cx="0" cy="0"/>
          <a:chOff x="0" y="0"/>
          <a:chExt cx="0" cy="0"/>
        </a:xfrm>
      </p:grpSpPr>
      <p:sp>
        <p:nvSpPr>
          <p:cNvPr id="11" name="TextBox 11">
            <a:extLst>
              <a:ext uri="{FF2B5EF4-FFF2-40B4-BE49-F238E27FC236}">
                <a16:creationId xmlns:a16="http://schemas.microsoft.com/office/drawing/2014/main" id="{B8BC64FF-8785-3DB7-DBED-86ED06C89BE0}"/>
              </a:ext>
            </a:extLst>
          </p:cNvPr>
          <p:cNvSpPr txBox="1"/>
          <p:nvPr/>
        </p:nvSpPr>
        <p:spPr>
          <a:xfrm>
            <a:off x="5181600" y="876300"/>
            <a:ext cx="7049083" cy="923330"/>
          </a:xfrm>
          <a:prstGeom prst="rect">
            <a:avLst/>
          </a:prstGeom>
        </p:spPr>
        <p:txBody>
          <a:bodyPr lIns="0" tIns="0" rIns="0" bIns="0" rtlCol="0" anchor="t">
            <a:spAutoFit/>
          </a:bodyPr>
          <a:lstStyle/>
          <a:p>
            <a:pPr algn="just"/>
            <a:r>
              <a:rPr lang="en-US" sz="6000" b="1" dirty="0">
                <a:solidFill>
                  <a:schemeClr val="tx1">
                    <a:lumMod val="75000"/>
                    <a:lumOff val="25000"/>
                  </a:schemeClr>
                </a:solidFill>
                <a:latin typeface="Oracle Sans" panose="020B0503020204020204" pitchFamily="34" charset="0"/>
                <a:cs typeface="Oracle Sans" panose="020B0503020204020204" pitchFamily="34" charset="0"/>
              </a:rPr>
              <a:t>Table Description</a:t>
            </a:r>
          </a:p>
        </p:txBody>
      </p:sp>
      <p:graphicFrame>
        <p:nvGraphicFramePr>
          <p:cNvPr id="2" name="Table 1">
            <a:extLst>
              <a:ext uri="{FF2B5EF4-FFF2-40B4-BE49-F238E27FC236}">
                <a16:creationId xmlns:a16="http://schemas.microsoft.com/office/drawing/2014/main" id="{AACBFD5F-D5F2-0A5A-F03C-E411386E1EC6}"/>
              </a:ext>
            </a:extLst>
          </p:cNvPr>
          <p:cNvGraphicFramePr>
            <a:graphicFrameLocks noGrp="1"/>
          </p:cNvGraphicFramePr>
          <p:nvPr>
            <p:extLst>
              <p:ext uri="{D42A27DB-BD31-4B8C-83A1-F6EECF244321}">
                <p14:modId xmlns:p14="http://schemas.microsoft.com/office/powerpoint/2010/main" val="3336938965"/>
              </p:ext>
            </p:extLst>
          </p:nvPr>
        </p:nvGraphicFramePr>
        <p:xfrm>
          <a:off x="495300" y="1943100"/>
          <a:ext cx="17297400" cy="7734168"/>
        </p:xfrm>
        <a:graphic>
          <a:graphicData uri="http://schemas.openxmlformats.org/drawingml/2006/table">
            <a:tbl>
              <a:tblPr>
                <a:noFill/>
              </a:tblPr>
              <a:tblGrid>
                <a:gridCol w="5072265">
                  <a:extLst>
                    <a:ext uri="{9D8B030D-6E8A-4147-A177-3AD203B41FA5}">
                      <a16:colId xmlns:a16="http://schemas.microsoft.com/office/drawing/2014/main" val="4223928920"/>
                    </a:ext>
                  </a:extLst>
                </a:gridCol>
                <a:gridCol w="12225135">
                  <a:extLst>
                    <a:ext uri="{9D8B030D-6E8A-4147-A177-3AD203B41FA5}">
                      <a16:colId xmlns:a16="http://schemas.microsoft.com/office/drawing/2014/main" val="287901161"/>
                    </a:ext>
                  </a:extLst>
                </a:gridCol>
              </a:tblGrid>
              <a:tr h="484248">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users</a:t>
                      </a:r>
                    </a:p>
                  </a:txBody>
                  <a:tcPr marL="242137" marR="145282" marT="145282" marB="145282" anchor="ctr">
                    <a:lnL w="12700" cmpd="sng">
                      <a:noFill/>
                      <a:prstDash val="solid"/>
                    </a:lnL>
                    <a:lnR w="38100" cap="flat" cmpd="sng" algn="ctr">
                      <a:solidFill>
                        <a:srgbClr val="FFFFFF"/>
                      </a:solidFill>
                      <a:prstDash val="solid"/>
                    </a:lnR>
                    <a:lnT w="12700" cmpd="sng">
                      <a:noFill/>
                      <a:prstDash val="solid"/>
                    </a:lnT>
                    <a:lnB w="38100" cap="flat" cmpd="sng" algn="ctr">
                      <a:solidFill>
                        <a:srgbClr val="FFFFFF"/>
                      </a:solidFill>
                      <a:prstDash val="solid"/>
                    </a:lnB>
                    <a:solidFill>
                      <a:srgbClr val="878E8B">
                        <a:alpha val="30196"/>
                      </a:srgbClr>
                    </a:solidFill>
                  </a:tcPr>
                </a:tc>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Stores user account information (id, username, </a:t>
                      </a:r>
                      <a:r>
                        <a:rPr lang="en-US" sz="3200" dirty="0" err="1">
                          <a:solidFill>
                            <a:schemeClr val="tx1">
                              <a:lumMod val="85000"/>
                              <a:lumOff val="15000"/>
                            </a:schemeClr>
                          </a:solidFill>
                          <a:effectLst/>
                          <a:latin typeface="Oracle Sans" panose="020B0503020204020204" pitchFamily="34" charset="0"/>
                          <a:cs typeface="Oracle Sans" panose="020B0503020204020204" pitchFamily="34" charset="0"/>
                        </a:rPr>
                        <a:t>created_at</a:t>
                      </a: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a:t>
                      </a:r>
                    </a:p>
                  </a:txBody>
                  <a:tcPr marL="242137" marR="145282" marT="145282" marB="145282" anchor="ctr">
                    <a:lnL w="38100" cap="flat" cmpd="sng" algn="ctr">
                      <a:solidFill>
                        <a:srgbClr val="FFFFFF"/>
                      </a:solidFill>
                      <a:prstDash val="solid"/>
                    </a:lnL>
                    <a:lnR w="12700" cmpd="sng">
                      <a:noFill/>
                      <a:prstDash val="solid"/>
                    </a:lnR>
                    <a:lnT w="12700" cmpd="sng">
                      <a:no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137680104"/>
                  </a:ext>
                </a:extLst>
              </a:tr>
              <a:tr h="484248">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photos</a:t>
                      </a:r>
                    </a:p>
                  </a:txBody>
                  <a:tcPr marL="242137" marR="145282" marT="145282" marB="1452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Contains uploaded photo data, upload date, and user link.</a:t>
                      </a:r>
                    </a:p>
                  </a:txBody>
                  <a:tcPr marL="242137" marR="145282" marT="145282" marB="1452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907243619"/>
                  </a:ext>
                </a:extLst>
              </a:tr>
              <a:tr h="484248">
                <a:tc>
                  <a:txBody>
                    <a:bodyPr/>
                    <a:lstStyle/>
                    <a:p>
                      <a:pPr fontAlgn="base" latinLnBrk="0">
                        <a:buNone/>
                      </a:pPr>
                      <a:r>
                        <a:rPr lang="en-US" sz="3200">
                          <a:solidFill>
                            <a:schemeClr val="tx1">
                              <a:lumMod val="85000"/>
                              <a:lumOff val="15000"/>
                            </a:schemeClr>
                          </a:solidFill>
                          <a:effectLst/>
                          <a:latin typeface="Oracle Sans" panose="020B0503020204020204" pitchFamily="34" charset="0"/>
                          <a:cs typeface="Oracle Sans" panose="020B0503020204020204" pitchFamily="34" charset="0"/>
                        </a:rPr>
                        <a:t>comments</a:t>
                      </a:r>
                    </a:p>
                  </a:txBody>
                  <a:tcPr marL="242137" marR="145282" marT="145282" marB="1452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User comments on photos, with timestamps.</a:t>
                      </a:r>
                    </a:p>
                  </a:txBody>
                  <a:tcPr marL="242137" marR="145282" marT="145282" marB="1452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716481089"/>
                  </a:ext>
                </a:extLst>
              </a:tr>
              <a:tr h="800832">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likes</a:t>
                      </a:r>
                    </a:p>
                  </a:txBody>
                  <a:tcPr marL="242137" marR="145282" marT="145282" marB="1452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Maps which users liked which photos (many-to-many, with timestamp).</a:t>
                      </a:r>
                    </a:p>
                  </a:txBody>
                  <a:tcPr marL="242137" marR="145282" marT="145282" marB="1452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2291075749"/>
                  </a:ext>
                </a:extLst>
              </a:tr>
              <a:tr h="800832">
                <a:tc>
                  <a:txBody>
                    <a:bodyPr/>
                    <a:lstStyle/>
                    <a:p>
                      <a:pPr fontAlgn="base" latinLnBrk="0">
                        <a:buNone/>
                      </a:pPr>
                      <a:r>
                        <a:rPr lang="en-US" sz="3200">
                          <a:solidFill>
                            <a:schemeClr val="tx1">
                              <a:lumMod val="85000"/>
                              <a:lumOff val="15000"/>
                            </a:schemeClr>
                          </a:solidFill>
                          <a:effectLst/>
                          <a:latin typeface="Oracle Sans" panose="020B0503020204020204" pitchFamily="34" charset="0"/>
                          <a:cs typeface="Oracle Sans" panose="020B0503020204020204" pitchFamily="34" charset="0"/>
                        </a:rPr>
                        <a:t>follows</a:t>
                      </a:r>
                    </a:p>
                  </a:txBody>
                  <a:tcPr marL="242137" marR="145282" marT="145282" marB="1452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Follower-</a:t>
                      </a:r>
                      <a:r>
                        <a:rPr lang="en-US" sz="3200" dirty="0" err="1">
                          <a:solidFill>
                            <a:schemeClr val="tx1">
                              <a:lumMod val="85000"/>
                              <a:lumOff val="15000"/>
                            </a:schemeClr>
                          </a:solidFill>
                          <a:effectLst/>
                          <a:latin typeface="Oracle Sans" panose="020B0503020204020204" pitchFamily="34" charset="0"/>
                          <a:cs typeface="Oracle Sans" panose="020B0503020204020204" pitchFamily="34" charset="0"/>
                        </a:rPr>
                        <a:t>followee</a:t>
                      </a: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 relationship table for users (social network graph).</a:t>
                      </a:r>
                    </a:p>
                  </a:txBody>
                  <a:tcPr marL="242137" marR="145282" marT="145282" marB="1452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713009001"/>
                  </a:ext>
                </a:extLst>
              </a:tr>
              <a:tr h="800832">
                <a:tc>
                  <a:txBody>
                    <a:bodyPr/>
                    <a:lstStyle/>
                    <a:p>
                      <a:pPr fontAlgn="base" latinLnBrk="0">
                        <a:buNone/>
                      </a:pPr>
                      <a:r>
                        <a:rPr lang="en-US" sz="3200">
                          <a:solidFill>
                            <a:schemeClr val="tx1">
                              <a:lumMod val="85000"/>
                              <a:lumOff val="15000"/>
                            </a:schemeClr>
                          </a:solidFill>
                          <a:effectLst/>
                          <a:latin typeface="Oracle Sans" panose="020B0503020204020204" pitchFamily="34" charset="0"/>
                          <a:cs typeface="Oracle Sans" panose="020B0503020204020204" pitchFamily="34" charset="0"/>
                        </a:rPr>
                        <a:t>tags</a:t>
                      </a:r>
                    </a:p>
                  </a:txBody>
                  <a:tcPr marL="242137" marR="145282" marT="145282" marB="1452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Stores tags for categorizing photos (unique names, </a:t>
                      </a:r>
                      <a:r>
                        <a:rPr lang="en-US" sz="3200" dirty="0" err="1">
                          <a:solidFill>
                            <a:schemeClr val="tx1">
                              <a:lumMod val="85000"/>
                              <a:lumOff val="15000"/>
                            </a:schemeClr>
                          </a:solidFill>
                          <a:effectLst/>
                          <a:latin typeface="Oracle Sans" panose="020B0503020204020204" pitchFamily="34" charset="0"/>
                          <a:cs typeface="Oracle Sans" panose="020B0503020204020204" pitchFamily="34" charset="0"/>
                        </a:rPr>
                        <a:t>created_at</a:t>
                      </a: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a:t>
                      </a:r>
                    </a:p>
                  </a:txBody>
                  <a:tcPr marL="242137" marR="145282" marT="145282" marB="1452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596188642"/>
                  </a:ext>
                </a:extLst>
              </a:tr>
              <a:tr h="800832">
                <a:tc>
                  <a:txBody>
                    <a:bodyPr/>
                    <a:lstStyle/>
                    <a:p>
                      <a:pPr fontAlgn="base" latinLnBrk="0">
                        <a:buNone/>
                      </a:pPr>
                      <a:r>
                        <a:rPr lang="en-US" sz="3200">
                          <a:solidFill>
                            <a:schemeClr val="tx1">
                              <a:lumMod val="85000"/>
                              <a:lumOff val="15000"/>
                            </a:schemeClr>
                          </a:solidFill>
                          <a:effectLst/>
                          <a:latin typeface="Oracle Sans" panose="020B0503020204020204" pitchFamily="34" charset="0"/>
                          <a:cs typeface="Oracle Sans" panose="020B0503020204020204" pitchFamily="34" charset="0"/>
                        </a:rPr>
                        <a:t>photo_tags</a:t>
                      </a:r>
                    </a:p>
                  </a:txBody>
                  <a:tcPr marL="242137" marR="145282" marT="145282" marB="145282" anchor="ctr">
                    <a:lnL w="12700" cmpd="sng">
                      <a:noFill/>
                      <a:prstDash val="solid"/>
                    </a:lnL>
                    <a:lnR w="38100" cap="flat" cmpd="sng" algn="ctr">
                      <a:solidFill>
                        <a:srgbClr val="FFFFFF"/>
                      </a:solid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Stores tags for categorizing photos (unique names, </a:t>
                      </a:r>
                      <a:r>
                        <a:rPr lang="en-US" sz="3200" dirty="0" err="1">
                          <a:solidFill>
                            <a:schemeClr val="tx1">
                              <a:lumMod val="85000"/>
                              <a:lumOff val="15000"/>
                            </a:schemeClr>
                          </a:solidFill>
                          <a:effectLst/>
                          <a:latin typeface="Oracle Sans" panose="020B0503020204020204" pitchFamily="34" charset="0"/>
                          <a:cs typeface="Oracle Sans" panose="020B0503020204020204" pitchFamily="34" charset="0"/>
                        </a:rPr>
                        <a:t>created_at</a:t>
                      </a: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a:t>
                      </a:r>
                    </a:p>
                  </a:txBody>
                  <a:tcPr marL="242137" marR="145282" marT="145282" marB="145282" anchor="ctr">
                    <a:lnL w="38100" cap="flat" cmpd="sng" algn="ctr">
                      <a:solidFill>
                        <a:srgbClr val="FFFFFF"/>
                      </a:solidFill>
                      <a:prstDash val="solid"/>
                    </a:lnL>
                    <a:lnR w="12700" cmpd="sng">
                      <a:noFill/>
                      <a:prstDash val="solid"/>
                    </a:lnR>
                    <a:lnT w="38100" cap="flat" cmpd="sng" algn="ctr">
                      <a:solidFill>
                        <a:srgbClr val="FFFFFF"/>
                      </a:solidFill>
                      <a:prstDash val="solid"/>
                    </a:lnT>
                    <a:lnB w="38100" cap="flat" cmpd="sng" algn="ctr">
                      <a:solidFill>
                        <a:srgbClr val="FFFFFF"/>
                      </a:solidFill>
                      <a:prstDash val="solid"/>
                    </a:lnB>
                    <a:solidFill>
                      <a:srgbClr val="878E8B">
                        <a:alpha val="30196"/>
                      </a:srgbClr>
                    </a:solidFill>
                  </a:tcPr>
                </a:tc>
                <a:extLst>
                  <a:ext uri="{0D108BD9-81ED-4DB2-BD59-A6C34878D82A}">
                    <a16:rowId xmlns:a16="http://schemas.microsoft.com/office/drawing/2014/main" val="3204309174"/>
                  </a:ext>
                </a:extLst>
              </a:tr>
              <a:tr h="800832">
                <a:tc>
                  <a:txBody>
                    <a:bodyPr/>
                    <a:lstStyle/>
                    <a:p>
                      <a:pPr fontAlgn="base" latinLnBrk="0">
                        <a:buNone/>
                      </a:pPr>
                      <a:r>
                        <a:rPr lang="en-US" sz="3200">
                          <a:solidFill>
                            <a:schemeClr val="tx1">
                              <a:lumMod val="85000"/>
                              <a:lumOff val="15000"/>
                            </a:schemeClr>
                          </a:solidFill>
                          <a:effectLst/>
                          <a:latin typeface="Oracle Sans" panose="020B0503020204020204" pitchFamily="34" charset="0"/>
                          <a:cs typeface="Oracle Sans" panose="020B0503020204020204" pitchFamily="34" charset="0"/>
                        </a:rPr>
                        <a:t>user_interactions</a:t>
                      </a:r>
                    </a:p>
                  </a:txBody>
                  <a:tcPr marL="242137" marR="145282" marT="145282" marB="145282" anchor="ctr">
                    <a:lnL w="12700" cmpd="sng">
                      <a:noFill/>
                      <a:prstDash val="solid"/>
                    </a:lnL>
                    <a:lnR w="38100" cap="flat" cmpd="sng" algn="ctr">
                      <a:solidFill>
                        <a:srgbClr val="FFFFFF"/>
                      </a:solidFill>
                      <a:prstDash val="solid"/>
                    </a:lnR>
                    <a:lnT w="38100" cap="flat" cmpd="sng" algn="ctr">
                      <a:solidFill>
                        <a:srgbClr val="FFFFFF"/>
                      </a:solidFill>
                      <a:prstDash val="solid"/>
                    </a:lnT>
                    <a:lnB w="12700" cmpd="sng">
                      <a:noFill/>
                      <a:prstDash val="solid"/>
                    </a:lnB>
                    <a:solidFill>
                      <a:srgbClr val="878E8B">
                        <a:alpha val="30196"/>
                      </a:srgbClr>
                    </a:solidFill>
                  </a:tcPr>
                </a:tc>
                <a:tc>
                  <a:txBody>
                    <a:bodyPr/>
                    <a:lstStyle/>
                    <a:p>
                      <a:pPr fontAlgn="base" latinLnBrk="0">
                        <a:buNone/>
                      </a:pPr>
                      <a:r>
                        <a:rPr lang="en-US" sz="3200" dirty="0">
                          <a:solidFill>
                            <a:schemeClr val="tx1">
                              <a:lumMod val="85000"/>
                              <a:lumOff val="15000"/>
                            </a:schemeClr>
                          </a:solidFill>
                          <a:effectLst/>
                          <a:latin typeface="Oracle Sans" panose="020B0503020204020204" pitchFamily="34" charset="0"/>
                          <a:cs typeface="Oracle Sans" panose="020B0503020204020204" pitchFamily="34" charset="0"/>
                        </a:rPr>
                        <a:t>Associates tags to individual photos (many-to-many relationship).</a:t>
                      </a:r>
                    </a:p>
                  </a:txBody>
                  <a:tcPr marL="242137" marR="145282" marT="145282" marB="145282" anchor="ctr">
                    <a:lnL w="38100" cap="flat" cmpd="sng" algn="ctr">
                      <a:solidFill>
                        <a:srgbClr val="FFFFFF"/>
                      </a:solidFill>
                      <a:prstDash val="solid"/>
                    </a:lnL>
                    <a:lnR w="12700" cmpd="sng">
                      <a:noFill/>
                      <a:prstDash val="solid"/>
                    </a:lnR>
                    <a:lnT w="38100" cap="flat" cmpd="sng" algn="ctr">
                      <a:solidFill>
                        <a:srgbClr val="FFFFFF"/>
                      </a:solidFill>
                      <a:prstDash val="solid"/>
                    </a:lnT>
                    <a:lnB w="12700" cmpd="sng">
                      <a:noFill/>
                      <a:prstDash val="solid"/>
                    </a:lnB>
                    <a:solidFill>
                      <a:srgbClr val="878E8B">
                        <a:alpha val="30196"/>
                      </a:srgbClr>
                    </a:solidFill>
                  </a:tcPr>
                </a:tc>
                <a:extLst>
                  <a:ext uri="{0D108BD9-81ED-4DB2-BD59-A6C34878D82A}">
                    <a16:rowId xmlns:a16="http://schemas.microsoft.com/office/drawing/2014/main" val="562722"/>
                  </a:ext>
                </a:extLst>
              </a:tr>
            </a:tbl>
          </a:graphicData>
        </a:graphic>
      </p:graphicFrame>
    </p:spTree>
    <p:extLst>
      <p:ext uri="{BB962C8B-B14F-4D97-AF65-F5344CB8AC3E}">
        <p14:creationId xmlns:p14="http://schemas.microsoft.com/office/powerpoint/2010/main" val="546572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9"/>
          <p:cNvGrpSpPr/>
          <p:nvPr/>
        </p:nvGrpSpPr>
        <p:grpSpPr>
          <a:xfrm>
            <a:off x="10055579" y="7995212"/>
            <a:ext cx="121908" cy="121908"/>
            <a:chOff x="0" y="0"/>
            <a:chExt cx="6350000" cy="6350000"/>
          </a:xfrm>
        </p:grpSpPr>
        <p:sp>
          <p:nvSpPr>
            <p:cNvPr id="10" name="Freeform 10"/>
            <p:cNvSpPr/>
            <p:nvPr/>
          </p:nvSpPr>
          <p:spPr>
            <a:xfrm>
              <a:off x="0" y="0"/>
              <a:ext cx="6350000" cy="6350000"/>
            </a:xfrm>
            <a:custGeom>
              <a:avLst/>
              <a:gdLst/>
              <a:ahLst/>
              <a:cxnLst/>
              <a:rect l="l" t="t" r="r" b="b"/>
              <a:pathLst>
                <a:path w="6350000" h="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000000">
                <a:alpha val="0"/>
              </a:srgbClr>
            </a:solidFill>
          </p:spPr>
          <p:txBody>
            <a:bodyPr/>
            <a:lstStyle/>
            <a:p>
              <a:endParaRPr lang="en-US"/>
            </a:p>
          </p:txBody>
        </p:sp>
      </p:grpSp>
      <p:sp>
        <p:nvSpPr>
          <p:cNvPr id="11" name="TextBox 11"/>
          <p:cNvSpPr txBox="1"/>
          <p:nvPr/>
        </p:nvSpPr>
        <p:spPr>
          <a:xfrm>
            <a:off x="4267200" y="1317883"/>
            <a:ext cx="6981839" cy="833562"/>
          </a:xfrm>
          <a:prstGeom prst="rect">
            <a:avLst/>
          </a:prstGeom>
        </p:spPr>
        <p:txBody>
          <a:bodyPr lIns="0" tIns="0" rIns="0" bIns="0" rtlCol="0" anchor="t">
            <a:spAutoFit/>
          </a:bodyPr>
          <a:lstStyle/>
          <a:p>
            <a:pPr algn="ctr">
              <a:lnSpc>
                <a:spcPts val="6500"/>
              </a:lnSpc>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Methodology</a:t>
            </a:r>
          </a:p>
        </p:txBody>
      </p:sp>
      <p:sp>
        <p:nvSpPr>
          <p:cNvPr id="25" name="TextBox 24">
            <a:extLst>
              <a:ext uri="{FF2B5EF4-FFF2-40B4-BE49-F238E27FC236}">
                <a16:creationId xmlns:a16="http://schemas.microsoft.com/office/drawing/2014/main" id="{000DC0D6-C50C-F474-2191-8C7B8FE48F80}"/>
              </a:ext>
            </a:extLst>
          </p:cNvPr>
          <p:cNvSpPr txBox="1"/>
          <p:nvPr/>
        </p:nvSpPr>
        <p:spPr>
          <a:xfrm>
            <a:off x="1295400" y="2324100"/>
            <a:ext cx="15316200" cy="6986528"/>
          </a:xfrm>
          <a:prstGeom prst="rect">
            <a:avLst/>
          </a:prstGeom>
          <a:noFill/>
        </p:spPr>
        <p:txBody>
          <a:bodyPr wrap="square" rtlCol="0">
            <a:spAutoFit/>
          </a:bodyPr>
          <a:lstStyle/>
          <a:p>
            <a:r>
              <a:rPr lang="en-US" sz="3200" dirty="0">
                <a:solidFill>
                  <a:schemeClr val="tx1">
                    <a:lumMod val="75000"/>
                    <a:lumOff val="25000"/>
                  </a:schemeClr>
                </a:solidFill>
                <a:latin typeface="Oracle Sans" panose="020B0503020204020204" pitchFamily="34" charset="0"/>
                <a:cs typeface="Oracle Sans" panose="020B0503020204020204" pitchFamily="34" charset="0"/>
              </a:rPr>
              <a:t>My Analytical Workflow:</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Data Profiling: Calculate descriptive statistics to establish baseline metrics.</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Data Cleansing: Handle nulls and duplicates to ensure data integrity.</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Advanced SQL Analysis: Use CTEs, window functions, and aggregates to find key user patterns.</a:t>
            </a:r>
          </a:p>
          <a:p>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Strategic Recommendations: Develop data-driven strategies to meet business goals.</a:t>
            </a:r>
          </a:p>
          <a:p>
            <a:pPr marL="457200" indent="-457200">
              <a:buFont typeface="Arial" panose="020B0604020202020204" pitchFamily="34" charset="0"/>
              <a:buChar char="•"/>
            </a:pPr>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 Actionable Planning: Create clear implementation plans to turn insights into results.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1"/>
          <p:cNvSpPr txBox="1"/>
          <p:nvPr/>
        </p:nvSpPr>
        <p:spPr>
          <a:xfrm>
            <a:off x="719954" y="570226"/>
            <a:ext cx="13453245" cy="846386"/>
          </a:xfrm>
          <a:prstGeom prst="rect">
            <a:avLst/>
          </a:prstGeom>
        </p:spPr>
        <p:txBody>
          <a:bodyPr wrap="square" lIns="0" tIns="0" rIns="0" bIns="0" rtlCol="0" anchor="t">
            <a:spAutoFit/>
          </a:bodyPr>
          <a:lstStyle/>
          <a:p>
            <a:pPr>
              <a:lnSpc>
                <a:spcPts val="6599"/>
              </a:lnSpc>
            </a:pPr>
            <a:r>
              <a:rPr lang="en-US" sz="5900" b="1" dirty="0">
                <a:solidFill>
                  <a:schemeClr val="tx1">
                    <a:lumMod val="75000"/>
                    <a:lumOff val="25000"/>
                  </a:schemeClr>
                </a:solidFill>
                <a:latin typeface="Oracle Sans" panose="020B0503020204020204" pitchFamily="34" charset="0"/>
                <a:ea typeface="Telegraf Bold"/>
                <a:cs typeface="Telegraf Bold"/>
                <a:sym typeface="Telegraf Bold"/>
              </a:rPr>
              <a:t>What Drives True User Engagement?</a:t>
            </a:r>
          </a:p>
        </p:txBody>
      </p:sp>
      <p:sp>
        <p:nvSpPr>
          <p:cNvPr id="16" name="TextBox 15">
            <a:extLst>
              <a:ext uri="{FF2B5EF4-FFF2-40B4-BE49-F238E27FC236}">
                <a16:creationId xmlns:a16="http://schemas.microsoft.com/office/drawing/2014/main" id="{1FA27420-0791-E285-480F-5FC4EB17B4EF}"/>
              </a:ext>
            </a:extLst>
          </p:cNvPr>
          <p:cNvSpPr txBox="1"/>
          <p:nvPr/>
        </p:nvSpPr>
        <p:spPr>
          <a:xfrm>
            <a:off x="9525000" y="2291144"/>
            <a:ext cx="7664216" cy="7478970"/>
          </a:xfrm>
          <a:prstGeom prst="rect">
            <a:avLst/>
          </a:prstGeom>
          <a:noFill/>
        </p:spPr>
        <p:txBody>
          <a:bodyPr wrap="square" rtlCol="0">
            <a:spAutoFit/>
          </a:bodyPr>
          <a:lstStyle/>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Follower Count Isn't Key Identical follower counts (76) produced vastly different engagement, proving audience size isn't the differentiator.</a:t>
            </a:r>
          </a:p>
          <a:p>
            <a:pPr marL="457200" indent="-457200">
              <a:buFont typeface="Arial" panose="020B0604020202020204" pitchFamily="34" charset="0"/>
              <a:buChar char="•"/>
            </a:pPr>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Quality &gt; Quantity One user's single post (166 score) beat another's five posts (163 score). High-impact content is what matters.</a:t>
            </a:r>
          </a:p>
          <a:p>
            <a:pPr marL="457200" indent="-457200">
              <a:buFont typeface="Arial" panose="020B0604020202020204" pitchFamily="34" charset="0"/>
              <a:buChar char="•"/>
            </a:pPr>
            <a:endParaRPr lang="en-US" sz="3200" dirty="0">
              <a:solidFill>
                <a:schemeClr val="tx1">
                  <a:lumMod val="75000"/>
                  <a:lumOff val="25000"/>
                </a:schemeClr>
              </a:solidFill>
              <a:latin typeface="Oracle Sans" panose="020B0503020204020204" pitchFamily="34" charset="0"/>
              <a:cs typeface="Oracle Sans" panose="020B0503020204020204" pitchFamily="34" charset="0"/>
            </a:endParaRPr>
          </a:p>
          <a:p>
            <a:pPr marL="457200" indent="-457200">
              <a:buFont typeface="Arial" panose="020B0604020202020204" pitchFamily="34" charset="0"/>
              <a:buChar char="•"/>
            </a:pPr>
            <a:r>
              <a:rPr lang="en-US" sz="3200" dirty="0">
                <a:solidFill>
                  <a:schemeClr val="tx1">
                    <a:lumMod val="75000"/>
                    <a:lumOff val="25000"/>
                  </a:schemeClr>
                </a:solidFill>
                <a:latin typeface="Oracle Sans" panose="020B0503020204020204" pitchFamily="34" charset="0"/>
                <a:cs typeface="Oracle Sans" panose="020B0503020204020204" pitchFamily="34" charset="0"/>
              </a:rPr>
              <a:t>Engagement is Conversation Top users have a healthy balance of likes (appreciation) and comments (discussion), signaling a strong community.</a:t>
            </a:r>
          </a:p>
        </p:txBody>
      </p:sp>
      <p:graphicFrame>
        <p:nvGraphicFramePr>
          <p:cNvPr id="10" name="Chart 9">
            <a:extLst>
              <a:ext uri="{FF2B5EF4-FFF2-40B4-BE49-F238E27FC236}">
                <a16:creationId xmlns:a16="http://schemas.microsoft.com/office/drawing/2014/main" id="{2836A7CF-E4F1-DC50-E46D-51C047D36BE6}"/>
              </a:ext>
            </a:extLst>
          </p:cNvPr>
          <p:cNvGraphicFramePr>
            <a:graphicFrameLocks/>
          </p:cNvGraphicFramePr>
          <p:nvPr>
            <p:extLst>
              <p:ext uri="{D42A27DB-BD31-4B8C-83A1-F6EECF244321}">
                <p14:modId xmlns:p14="http://schemas.microsoft.com/office/powerpoint/2010/main" val="2427882400"/>
              </p:ext>
            </p:extLst>
          </p:nvPr>
        </p:nvGraphicFramePr>
        <p:xfrm>
          <a:off x="1055710" y="2476500"/>
          <a:ext cx="8088290" cy="6063642"/>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D12F69201C7CF48AA4415AD4DC83774" ma:contentTypeVersion="21" ma:contentTypeDescription="Create a new document." ma:contentTypeScope="" ma:versionID="c0131e742a3754cf742eb21f3c394907">
  <xsd:schema xmlns:xsd="http://www.w3.org/2001/XMLSchema" xmlns:xs="http://www.w3.org/2001/XMLSchema" xmlns:p="http://schemas.microsoft.com/office/2006/metadata/properties" xmlns:ns1="http://schemas.microsoft.com/sharepoint/v3" xmlns:ns3="726e16d3-5f24-4587-9dd4-4577139becf0" xmlns:ns4="8887100e-36c3-45b8-90c9-6e1329301b08" targetNamespace="http://schemas.microsoft.com/office/2006/metadata/properties" ma:root="true" ma:fieldsID="3c55d589c32d020fd6b378df9f70844c" ns1:_="" ns3:_="" ns4:_="">
    <xsd:import namespace="http://schemas.microsoft.com/sharepoint/v3"/>
    <xsd:import namespace="726e16d3-5f24-4587-9dd4-4577139becf0"/>
    <xsd:import namespace="8887100e-36c3-45b8-90c9-6e1329301b08"/>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LengthInSeconds" minOccurs="0"/>
                <xsd:element ref="ns3:_activity" minOccurs="0"/>
                <xsd:element ref="ns3:MediaServiceObjectDetectorVersions" minOccurs="0"/>
                <xsd:element ref="ns3:MediaServiceSystemTags" minOccurs="0"/>
                <xsd:element ref="ns3:MediaServiceSearchProperties" minOccurs="0"/>
                <xsd:element ref="ns1:_ip_UnifiedCompliancePolicyProperties" minOccurs="0"/>
                <xsd:element ref="ns1:_ip_UnifiedCompliancePolicyUIAction" minOccurs="0"/>
                <xsd:element ref="ns3:Description0" minOccurs="0"/>
                <xsd:element ref="ns3:Keywords0" minOccurs="0"/>
                <xsd:element ref="ns3:Migration_Comments0" minOccurs="0"/>
                <xsd:element ref="ns3: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3" nillable="true" ma:displayName="Unified Compliance Policy Properties" ma:hidden="true" ma:internalName="_ip_UnifiedCompliancePolicyProperties">
      <xsd:simpleType>
        <xsd:restriction base="dms:Note"/>
      </xsd:simpleType>
    </xsd:element>
    <xsd:element name="_ip_UnifiedCompliancePolicyUIAction" ma:index="2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26e16d3-5f24-4587-9dd4-4577139bec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ystemTags" ma:index="21" nillable="true" ma:displayName="MediaServiceSystemTags" ma:hidden="true" ma:internalName="MediaServiceSystemTags" ma:readOnly="true">
      <xsd:simpleType>
        <xsd:restriction base="dms:Note"/>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Description0" ma:index="25" nillable="true" ma:displayName="Description" ma:internalName="Description0">
      <xsd:simpleType>
        <xsd:restriction base="dms:Text"/>
      </xsd:simpleType>
    </xsd:element>
    <xsd:element name="Keywords0" ma:index="26" nillable="true" ma:displayName="Keywords" ma:internalName="Keywords0">
      <xsd:simpleType>
        <xsd:restriction base="dms:Text"/>
      </xsd:simpleType>
    </xsd:element>
    <xsd:element name="Migration_Comments0" ma:index="27" nillable="true" ma:displayName="Migration_Comments" ma:internalName="Migration_Comments0">
      <xsd:simpleType>
        <xsd:restriction base="dms:Note">
          <xsd:maxLength value="255"/>
        </xsd:restriction>
      </xsd:simpleType>
    </xsd:element>
    <xsd:element name="MediaServiceBillingMetadata" ma:index="28"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887100e-36c3-45b8-90c9-6e1329301b08"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Description0 xmlns="726e16d3-5f24-4587-9dd4-4577139becf0" xsi:nil="true"/>
    <_ip_UnifiedCompliancePolicyUIAction xmlns="http://schemas.microsoft.com/sharepoint/v3" xsi:nil="true"/>
    <_ip_UnifiedCompliancePolicyProperties xmlns="http://schemas.microsoft.com/sharepoint/v3" xsi:nil="true"/>
    <_activity xmlns="726e16d3-5f24-4587-9dd4-4577139becf0" xsi:nil="true"/>
    <Keywords0 xmlns="726e16d3-5f24-4587-9dd4-4577139becf0" xsi:nil="true"/>
    <Migration_Comments0 xmlns="726e16d3-5f24-4587-9dd4-4577139becf0" xsi:nil="true"/>
  </documentManagement>
</p:properties>
</file>

<file path=customXml/itemProps1.xml><?xml version="1.0" encoding="utf-8"?>
<ds:datastoreItem xmlns:ds="http://schemas.openxmlformats.org/officeDocument/2006/customXml" ds:itemID="{6F15F7E7-C6CE-47C6-8ACD-EE146E72400D}">
  <ds:schemaRefs>
    <ds:schemaRef ds:uri="http://schemas.microsoft.com/sharepoint/v3/contenttype/forms"/>
  </ds:schemaRefs>
</ds:datastoreItem>
</file>

<file path=customXml/itemProps2.xml><?xml version="1.0" encoding="utf-8"?>
<ds:datastoreItem xmlns:ds="http://schemas.openxmlformats.org/officeDocument/2006/customXml" ds:itemID="{7736C7EA-6301-4374-A1C8-AE42FCDD4F8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26e16d3-5f24-4587-9dd4-4577139becf0"/>
    <ds:schemaRef ds:uri="8887100e-36c3-45b8-90c9-6e1329301b0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B9AB3EB-BA36-472B-BD15-F7553D086475}">
  <ds:schemaRefs>
    <ds:schemaRef ds:uri="http://purl.org/dc/elements/1.1/"/>
    <ds:schemaRef ds:uri="http://schemas.microsoft.com/office/infopath/2007/PartnerControls"/>
    <ds:schemaRef ds:uri="http://purl.org/dc/terms/"/>
    <ds:schemaRef ds:uri="http://schemas.microsoft.com/sharepoint/v3"/>
    <ds:schemaRef ds:uri="http://purl.org/dc/dcmitype/"/>
    <ds:schemaRef ds:uri="8887100e-36c3-45b8-90c9-6e1329301b08"/>
    <ds:schemaRef ds:uri="http://schemas.microsoft.com/office/2006/documentManagement/types"/>
    <ds:schemaRef ds:uri="http://www.w3.org/XML/1998/namespace"/>
    <ds:schemaRef ds:uri="http://schemas.openxmlformats.org/package/2006/metadata/core-properties"/>
    <ds:schemaRef ds:uri="726e16d3-5f24-4587-9dd4-4577139becf0"/>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TM04033919[[fn=Circuit]]</Template>
  <TotalTime>14870</TotalTime>
  <Words>1098</Words>
  <Application>Microsoft Office PowerPoint</Application>
  <PresentationFormat>Custom</PresentationFormat>
  <Paragraphs>145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Tw Cen MT</vt:lpstr>
      <vt:lpstr>Wingdings</vt:lpstr>
      <vt:lpstr>Arial</vt:lpstr>
      <vt:lpstr>Oracle Sans</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Astro-sage Sales Analysis</dc:title>
  <dc:creator>Himanshu Goswami</dc:creator>
  <cp:lastModifiedBy>Himanshu Goswami</cp:lastModifiedBy>
  <cp:revision>15</cp:revision>
  <dcterms:created xsi:type="dcterms:W3CDTF">2006-08-16T00:00:00Z</dcterms:created>
  <dcterms:modified xsi:type="dcterms:W3CDTF">2025-10-23T09:43:39Z</dcterms:modified>
  <dc:identifier>DAGcwR-Oq30</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c76ce46-357f-46de-88d6-77b9bbb83c46_Enabled">
    <vt:lpwstr>true</vt:lpwstr>
  </property>
  <property fmtid="{D5CDD505-2E9C-101B-9397-08002B2CF9AE}" pid="3" name="MSIP_Label_3c76ce46-357f-46de-88d6-77b9bbb83c46_SetDate">
    <vt:lpwstr>2025-08-22T17:38:57Z</vt:lpwstr>
  </property>
  <property fmtid="{D5CDD505-2E9C-101B-9397-08002B2CF9AE}" pid="4" name="MSIP_Label_3c76ce46-357f-46de-88d6-77b9bbb83c46_Method">
    <vt:lpwstr>Privileged</vt:lpwstr>
  </property>
  <property fmtid="{D5CDD505-2E9C-101B-9397-08002B2CF9AE}" pid="5" name="MSIP_Label_3c76ce46-357f-46de-88d6-77b9bbb83c46_Name">
    <vt:lpwstr>Public</vt:lpwstr>
  </property>
  <property fmtid="{D5CDD505-2E9C-101B-9397-08002B2CF9AE}" pid="6" name="MSIP_Label_3c76ce46-357f-46de-88d6-77b9bbb83c46_SiteId">
    <vt:lpwstr>4e2c6054-71cb-48f1-bd6c-3a9705aca71b</vt:lpwstr>
  </property>
  <property fmtid="{D5CDD505-2E9C-101B-9397-08002B2CF9AE}" pid="7" name="MSIP_Label_3c76ce46-357f-46de-88d6-77b9bbb83c46_ActionId">
    <vt:lpwstr>6caaacad-a9a2-4d4e-a834-84537bfb7853</vt:lpwstr>
  </property>
  <property fmtid="{D5CDD505-2E9C-101B-9397-08002B2CF9AE}" pid="8" name="MSIP_Label_3c76ce46-357f-46de-88d6-77b9bbb83c46_ContentBits">
    <vt:lpwstr>0</vt:lpwstr>
  </property>
  <property fmtid="{D5CDD505-2E9C-101B-9397-08002B2CF9AE}" pid="9" name="MSIP_Label_3c76ce46-357f-46de-88d6-77b9bbb83c46_Tag">
    <vt:lpwstr>10, 0, 1, 1</vt:lpwstr>
  </property>
  <property fmtid="{D5CDD505-2E9C-101B-9397-08002B2CF9AE}" pid="10" name="ContentTypeId">
    <vt:lpwstr>0x0101009D12F69201C7CF48AA4415AD4DC83774</vt:lpwstr>
  </property>
</Properties>
</file>