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F462-8C73-4F56-B0C0-391B820C4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FB639-13CC-4E64-9E19-158A996A3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4C578-7E85-48E5-8C30-33EB5CA82DAB}"/>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5" name="Footer Placeholder 4">
            <a:extLst>
              <a:ext uri="{FF2B5EF4-FFF2-40B4-BE49-F238E27FC236}">
                <a16:creationId xmlns:a16="http://schemas.microsoft.com/office/drawing/2014/main" id="{26427DC8-530B-45AA-9899-462C6BB47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C74DE-72F6-4C11-9D55-A5F48AB43201}"/>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70790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99B7-FB58-4D1E-A3B7-E1E4CF5FD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5CFBD9-B6FC-4CFB-BE4F-544E41C01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35C9F-08E2-4444-88E2-B2BCE1024E99}"/>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5" name="Footer Placeholder 4">
            <a:extLst>
              <a:ext uri="{FF2B5EF4-FFF2-40B4-BE49-F238E27FC236}">
                <a16:creationId xmlns:a16="http://schemas.microsoft.com/office/drawing/2014/main" id="{8BDA3182-FCB6-4F4E-B740-9E1E73D63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CDA8B-1016-400A-B54E-EEC5DFF30898}"/>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179290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7A9EC-861E-402E-89AE-44B096A23D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35DF4E-85BE-4F58-B68F-9C82EF388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7F8E4-301F-43B4-991A-AE32A9788718}"/>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5" name="Footer Placeholder 4">
            <a:extLst>
              <a:ext uri="{FF2B5EF4-FFF2-40B4-BE49-F238E27FC236}">
                <a16:creationId xmlns:a16="http://schemas.microsoft.com/office/drawing/2014/main" id="{5AF06D6D-CF75-4A00-88A1-4453AD90C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26119-562F-4925-98E6-DC6C62D9B8AD}"/>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393455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B4D-2FCE-4AC4-96C1-D6A221DBD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E5A6A-C1CD-4F73-8F0A-BFBBC82FD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6BB60-E87D-43E6-AC29-A7D0CEE66554}"/>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5" name="Footer Placeholder 4">
            <a:extLst>
              <a:ext uri="{FF2B5EF4-FFF2-40B4-BE49-F238E27FC236}">
                <a16:creationId xmlns:a16="http://schemas.microsoft.com/office/drawing/2014/main" id="{3AFC440E-B698-4BF3-B341-902F34E37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A42C7-0183-4852-A305-D44B87609F41}"/>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11106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E17-6A7A-4371-8F31-6683A5C6D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F5CC2-FAF3-4C07-B490-BD8D3B2CC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85CB1-F0C5-49E7-9A9B-9AAE50D978B4}"/>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5" name="Footer Placeholder 4">
            <a:extLst>
              <a:ext uri="{FF2B5EF4-FFF2-40B4-BE49-F238E27FC236}">
                <a16:creationId xmlns:a16="http://schemas.microsoft.com/office/drawing/2014/main" id="{58505489-7AF5-409E-B5CC-77E58A20A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DC6DC-963D-4B80-9E6D-6C7F34D35C3B}"/>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18251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8494-AE37-4EAC-ACC8-4F27932CA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B7ABE-20D6-4816-9626-53D48EC555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C06419-314A-403E-935F-20CC5BE8D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0F328-75C8-47E7-815B-D83BA581DF97}"/>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6" name="Footer Placeholder 5">
            <a:extLst>
              <a:ext uri="{FF2B5EF4-FFF2-40B4-BE49-F238E27FC236}">
                <a16:creationId xmlns:a16="http://schemas.microsoft.com/office/drawing/2014/main" id="{026521C0-2228-470C-821B-C42363070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1843B-0AA7-4ADA-816D-B5ED8B3A8EB5}"/>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119182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A5FC-9194-48CE-85E4-C5AEB4D4C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69BEE2-4872-450F-898F-A85A55BEC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FCC750-E836-4502-A2A1-50C443E48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229819-59EA-41EA-A9BA-CB2176175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23295-EB38-4CC3-8A33-EE56443FC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520F68-AF50-465F-8D22-8C2F84030B10}"/>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8" name="Footer Placeholder 7">
            <a:extLst>
              <a:ext uri="{FF2B5EF4-FFF2-40B4-BE49-F238E27FC236}">
                <a16:creationId xmlns:a16="http://schemas.microsoft.com/office/drawing/2014/main" id="{A16AF858-1800-41C3-A97F-94D9319CE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D36804-3ADB-4CF4-89FF-E44E6C504E2E}"/>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346769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BAC5-0EE1-4287-89F5-88454C0917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E267D5-AA35-49FC-A7FC-9493FBB0A87C}"/>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4" name="Footer Placeholder 3">
            <a:extLst>
              <a:ext uri="{FF2B5EF4-FFF2-40B4-BE49-F238E27FC236}">
                <a16:creationId xmlns:a16="http://schemas.microsoft.com/office/drawing/2014/main" id="{7CCAFD82-4B25-4368-8941-3A40AE9D32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70090D-10AB-485E-98BD-2A088EF086C7}"/>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112252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40D73-5B3E-48DF-8001-67C55CF5EE8D}"/>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3" name="Footer Placeholder 2">
            <a:extLst>
              <a:ext uri="{FF2B5EF4-FFF2-40B4-BE49-F238E27FC236}">
                <a16:creationId xmlns:a16="http://schemas.microsoft.com/office/drawing/2014/main" id="{1B8ED7FC-4759-48A8-A1D9-49FA4BBA0D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D3F59-357D-4B18-A95F-9B276D72EEAE}"/>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168821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7868-D80B-4E78-A9C1-007AEFCE5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F7C96C-A7B6-4B95-BE52-F0906B6AB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37512-8046-4A2A-B67A-62EF93ADD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BD42D-E4FB-4B08-A34B-C8032F437D85}"/>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6" name="Footer Placeholder 5">
            <a:extLst>
              <a:ext uri="{FF2B5EF4-FFF2-40B4-BE49-F238E27FC236}">
                <a16:creationId xmlns:a16="http://schemas.microsoft.com/office/drawing/2014/main" id="{FB6DB495-9C96-4DAD-B91F-22A413406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4C428-7A81-4202-9B7D-B667D6136CEE}"/>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41678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2D01-B364-4376-90E3-960362148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A1DAA-4027-48E9-942C-AFDA20128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F9C27-2FD4-430B-A715-4D03B5645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D2068-C775-4F2D-9425-692853E16079}"/>
              </a:ext>
            </a:extLst>
          </p:cNvPr>
          <p:cNvSpPr>
            <a:spLocks noGrp="1"/>
          </p:cNvSpPr>
          <p:nvPr>
            <p:ph type="dt" sz="half" idx="10"/>
          </p:nvPr>
        </p:nvSpPr>
        <p:spPr/>
        <p:txBody>
          <a:bodyPr/>
          <a:lstStyle/>
          <a:p>
            <a:fld id="{2456D018-6372-4431-9B5A-9FFDE95AFC12}" type="datetimeFigureOut">
              <a:rPr lang="en-US" smtClean="0"/>
              <a:t>2/5/2021</a:t>
            </a:fld>
            <a:endParaRPr lang="en-US"/>
          </a:p>
        </p:txBody>
      </p:sp>
      <p:sp>
        <p:nvSpPr>
          <p:cNvPr id="6" name="Footer Placeholder 5">
            <a:extLst>
              <a:ext uri="{FF2B5EF4-FFF2-40B4-BE49-F238E27FC236}">
                <a16:creationId xmlns:a16="http://schemas.microsoft.com/office/drawing/2014/main" id="{BEA518D0-D2F5-4924-9652-2942B2918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AF964-B897-47D1-9E6C-B245369E9C9B}"/>
              </a:ext>
            </a:extLst>
          </p:cNvPr>
          <p:cNvSpPr>
            <a:spLocks noGrp="1"/>
          </p:cNvSpPr>
          <p:nvPr>
            <p:ph type="sldNum" sz="quarter" idx="12"/>
          </p:nvPr>
        </p:nvSpPr>
        <p:spPr/>
        <p:txBody>
          <a:bodyPr/>
          <a:lstStyle/>
          <a:p>
            <a:fld id="{7D950257-2276-46B3-B262-572199E773E6}" type="slidenum">
              <a:rPr lang="en-US" smtClean="0"/>
              <a:t>‹#›</a:t>
            </a:fld>
            <a:endParaRPr lang="en-US"/>
          </a:p>
        </p:txBody>
      </p:sp>
    </p:spTree>
    <p:extLst>
      <p:ext uri="{BB962C8B-B14F-4D97-AF65-F5344CB8AC3E}">
        <p14:creationId xmlns:p14="http://schemas.microsoft.com/office/powerpoint/2010/main" val="83933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BBD860-64F1-47D1-B9E4-F6BA72003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FC0012-62E3-4359-860B-07A34836B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FEA91-96F7-4B2C-8A3B-50FD7B9DE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6D018-6372-4431-9B5A-9FFDE95AFC12}" type="datetimeFigureOut">
              <a:rPr lang="en-US" smtClean="0"/>
              <a:t>2/5/2021</a:t>
            </a:fld>
            <a:endParaRPr lang="en-US"/>
          </a:p>
        </p:txBody>
      </p:sp>
      <p:sp>
        <p:nvSpPr>
          <p:cNvPr id="5" name="Footer Placeholder 4">
            <a:extLst>
              <a:ext uri="{FF2B5EF4-FFF2-40B4-BE49-F238E27FC236}">
                <a16:creationId xmlns:a16="http://schemas.microsoft.com/office/drawing/2014/main" id="{6138A8C5-2FDA-4DB2-8884-0C83F9B63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219B53-7139-43FC-BB34-26D5FDBD1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50257-2276-46B3-B262-572199E773E6}" type="slidenum">
              <a:rPr lang="en-US" smtClean="0"/>
              <a:t>‹#›</a:t>
            </a:fld>
            <a:endParaRPr lang="en-US"/>
          </a:p>
        </p:txBody>
      </p:sp>
    </p:spTree>
    <p:extLst>
      <p:ext uri="{BB962C8B-B14F-4D97-AF65-F5344CB8AC3E}">
        <p14:creationId xmlns:p14="http://schemas.microsoft.com/office/powerpoint/2010/main" val="3752236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Promise</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Promise is an object representing the eventual completion or failure of an asynchronous operation. </a:t>
            </a:r>
          </a:p>
          <a:p>
            <a:pPr marL="0" indent="0">
              <a:buNone/>
            </a:pPr>
            <a:r>
              <a:rPr lang="en-US" sz="2400" dirty="0">
                <a:latin typeface="Times New Roman" panose="02020603050405020304" pitchFamily="18" charset="0"/>
                <a:cs typeface="Times New Roman" panose="02020603050405020304" pitchFamily="18" charset="0"/>
              </a:rPr>
              <a:t>A JavaScript Promise object contains both the producing code and calls to the consuming code. It can be used to deal with Asynchronous operation in JavaScript.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Promise State:-</a:t>
            </a:r>
          </a:p>
          <a:p>
            <a:pPr marL="0" indent="0">
              <a:buNone/>
            </a:pPr>
            <a:r>
              <a:rPr lang="en-US" sz="2400" dirty="0">
                <a:latin typeface="Times New Roman" panose="02020603050405020304" pitchFamily="18" charset="0"/>
                <a:cs typeface="Times New Roman" panose="02020603050405020304" pitchFamily="18" charset="0"/>
              </a:rPr>
              <a:t>Pending - Initial State, Not yet Fulfilled or Rejected</a:t>
            </a:r>
          </a:p>
          <a:p>
            <a:pPr marL="0" indent="0">
              <a:buNone/>
            </a:pPr>
            <a:r>
              <a:rPr lang="en-US" sz="2400" dirty="0">
                <a:latin typeface="Times New Roman" panose="02020603050405020304" pitchFamily="18" charset="0"/>
                <a:cs typeface="Times New Roman" panose="02020603050405020304" pitchFamily="18" charset="0"/>
              </a:rPr>
              <a:t>Fulfilled/Resolved – Promise Completed </a:t>
            </a:r>
          </a:p>
          <a:p>
            <a:pPr marL="0" indent="0">
              <a:buNone/>
            </a:pPr>
            <a:r>
              <a:rPr lang="en-US" sz="2400" dirty="0">
                <a:latin typeface="Times New Roman" panose="02020603050405020304" pitchFamily="18" charset="0"/>
                <a:cs typeface="Times New Roman" panose="02020603050405020304" pitchFamily="18" charset="0"/>
              </a:rPr>
              <a:t>Rejected – Promise Failed</a:t>
            </a:r>
          </a:p>
        </p:txBody>
      </p:sp>
    </p:spTree>
    <p:extLst>
      <p:ext uri="{BB962C8B-B14F-4D97-AF65-F5344CB8AC3E}">
        <p14:creationId xmlns:p14="http://schemas.microsoft.com/office/powerpoint/2010/main" val="1377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finally () Method</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finally() method returns a Promise. When the promise is settled,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either fulfilled or rejected, the specified callback function is executed. This provides a way for code to be run whether the promise was fulfilled successfully or rejected once the Promise has been dealt with.</a:t>
            </a:r>
          </a:p>
          <a:p>
            <a:pPr marL="0" indent="0">
              <a:buNone/>
            </a:pPr>
            <a:r>
              <a:rPr lang="en-US" sz="2000" dirty="0">
                <a:latin typeface="Times New Roman" panose="02020603050405020304" pitchFamily="18" charset="0"/>
                <a:cs typeface="Times New Roman" panose="02020603050405020304" pitchFamily="18" charset="0"/>
              </a:rPr>
              <a:t>This helps to avoid duplicating code in both the promise's then() and catch() handlers.</a:t>
            </a:r>
          </a:p>
          <a:p>
            <a:pPr marL="0" indent="0">
              <a:buNone/>
            </a:pPr>
            <a:r>
              <a:rPr lang="en-US" sz="2000" dirty="0">
                <a:latin typeface="Times New Roman" panose="02020603050405020304" pitchFamily="18" charset="0"/>
                <a:cs typeface="Times New Roman" panose="02020603050405020304" pitchFamily="18" charset="0"/>
              </a:rPr>
              <a:t>Syntax:- finally(callback)</a:t>
            </a:r>
          </a:p>
        </p:txBody>
      </p:sp>
    </p:spTree>
    <p:extLst>
      <p:ext uri="{BB962C8B-B14F-4D97-AF65-F5344CB8AC3E}">
        <p14:creationId xmlns:p14="http://schemas.microsoft.com/office/powerpoint/2010/main" val="6182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finally () Method</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promiseObj</a:t>
            </a:r>
            <a:r>
              <a:rPr lang="en-US" sz="1800" dirty="0">
                <a:latin typeface="Times New Roman" panose="02020603050405020304" pitchFamily="18" charset="0"/>
                <a:cs typeface="Times New Roman" panose="02020603050405020304" pitchFamily="18" charset="0"/>
              </a:rPr>
              <a:t> = new Promise((resolve, reject)=&gt;{</a:t>
            </a:r>
          </a:p>
          <a:p>
            <a:pPr marL="0" indent="0">
              <a:buNone/>
            </a:pPr>
            <a:r>
              <a:rPr lang="en-US" sz="1800" dirty="0">
                <a:latin typeface="Times New Roman" panose="02020603050405020304" pitchFamily="18" charset="0"/>
                <a:cs typeface="Times New Roman" panose="02020603050405020304" pitchFamily="18" charset="0"/>
              </a:rPr>
              <a:t>	let req = true</a:t>
            </a:r>
          </a:p>
          <a:p>
            <a:pPr marL="0" indent="0">
              <a:buNone/>
            </a:pPr>
            <a:r>
              <a:rPr lang="en-US" sz="1800" dirty="0">
                <a:latin typeface="Times New Roman" panose="02020603050405020304" pitchFamily="18" charset="0"/>
                <a:cs typeface="Times New Roman" panose="02020603050405020304" pitchFamily="18" charset="0"/>
              </a:rPr>
              <a:t>	if (req == true){</a:t>
            </a:r>
          </a:p>
          <a:p>
            <a:pPr marL="0" indent="0">
              <a:buNone/>
            </a:pPr>
            <a:r>
              <a:rPr lang="en-US" sz="1800" dirty="0">
                <a:latin typeface="Times New Roman" panose="02020603050405020304" pitchFamily="18" charset="0"/>
                <a:cs typeface="Times New Roman" panose="02020603050405020304" pitchFamily="18" charset="0"/>
              </a:rPr>
              <a:t>	     resolve(“Request Success”);</a:t>
            </a:r>
          </a:p>
          <a:p>
            <a:pPr marL="0" indent="0">
              <a:buNone/>
            </a:pPr>
            <a:r>
              <a:rPr lang="en-US" sz="1800" dirty="0">
                <a:latin typeface="Times New Roman" panose="02020603050405020304" pitchFamily="18" charset="0"/>
                <a:cs typeface="Times New Roman" panose="02020603050405020304" pitchFamily="18" charset="0"/>
              </a:rPr>
              <a:t>	} else {</a:t>
            </a:r>
          </a:p>
          <a:p>
            <a:pPr marL="0" indent="0">
              <a:buNone/>
            </a:pPr>
            <a:r>
              <a:rPr lang="en-US" sz="1800" dirty="0">
                <a:latin typeface="Times New Roman" panose="02020603050405020304" pitchFamily="18" charset="0"/>
                <a:cs typeface="Times New Roman" panose="02020603050405020304" pitchFamily="18" charset="0"/>
              </a:rPr>
              <a:t>	     reject(“Request Rejected”);</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}).then(</a:t>
            </a:r>
          </a:p>
          <a:p>
            <a:pPr marL="0" indent="0">
              <a:buNone/>
            </a:pPr>
            <a:r>
              <a:rPr lang="en-US" sz="1800" dirty="0">
                <a:latin typeface="Times New Roman" panose="02020603050405020304" pitchFamily="18" charset="0"/>
                <a:cs typeface="Times New Roman" panose="02020603050405020304" pitchFamily="18" charset="0"/>
              </a:rPr>
              <a:t>	(value) =&gt; { console.log(value); </a:t>
            </a:r>
          </a:p>
          <a:p>
            <a:pPr marL="0" indent="0">
              <a:buNone/>
            </a:pPr>
            <a:r>
              <a:rPr lang="en-US" sz="1800" dirty="0">
                <a:latin typeface="Times New Roman" panose="02020603050405020304" pitchFamily="18" charset="0"/>
                <a:cs typeface="Times New Roman" panose="02020603050405020304" pitchFamily="18" charset="0"/>
              </a:rPr>
              <a:t>}).catch(</a:t>
            </a:r>
          </a:p>
          <a:p>
            <a:pPr marL="0" indent="0">
              <a:buNone/>
            </a:pPr>
            <a:r>
              <a:rPr lang="en-US" sz="1800" dirty="0">
                <a:latin typeface="Times New Roman" panose="02020603050405020304" pitchFamily="18" charset="0"/>
                <a:cs typeface="Times New Roman" panose="02020603050405020304" pitchFamily="18" charset="0"/>
              </a:rPr>
              <a:t>	(error)=&gt;{ console.log(error); </a:t>
            </a:r>
          </a:p>
          <a:p>
            <a:pPr marL="0" indent="0">
              <a:buNone/>
            </a:pPr>
            <a:r>
              <a:rPr lang="en-US" sz="1800" dirty="0">
                <a:latin typeface="Times New Roman" panose="02020603050405020304" pitchFamily="18" charset="0"/>
                <a:cs typeface="Times New Roman" panose="02020603050405020304" pitchFamily="18" charset="0"/>
              </a:rPr>
              <a:t>}).finally(</a:t>
            </a:r>
          </a:p>
          <a:p>
            <a:pPr marL="0" indent="0">
              <a:buNone/>
            </a:pPr>
            <a:r>
              <a:rPr lang="en-US" sz="1800" dirty="0">
                <a:latin typeface="Times New Roman" panose="02020603050405020304" pitchFamily="18" charset="0"/>
                <a:cs typeface="Times New Roman" panose="02020603050405020304" pitchFamily="18" charset="0"/>
              </a:rPr>
              <a:t>	() =&gt;{ console.log(“Cleaned”);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600" dirty="0"/>
          </a:p>
        </p:txBody>
      </p:sp>
    </p:spTree>
    <p:extLst>
      <p:ext uri="{BB962C8B-B14F-4D97-AF65-F5344CB8AC3E}">
        <p14:creationId xmlns:p14="http://schemas.microsoft.com/office/powerpoint/2010/main" val="362573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fade">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fade">
                                      <p:cBhvr>
                                        <p:cTn id="67" dur="500"/>
                                        <p:tgtEl>
                                          <p:spTgt spid="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13" end="13"/>
                                            </p:txEl>
                                          </p:spTgt>
                                        </p:tgtEl>
                                        <p:attrNameLst>
                                          <p:attrName>style.visibility</p:attrName>
                                        </p:attrNameLst>
                                      </p:cBhvr>
                                      <p:to>
                                        <p:strVal val="visible"/>
                                      </p:to>
                                    </p:set>
                                    <p:animEffect transition="in" filter="fade">
                                      <p:cBhvr>
                                        <p:cTn id="72"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Chaining</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promiseObj</a:t>
            </a:r>
            <a:r>
              <a:rPr lang="en-US" sz="1800" dirty="0">
                <a:latin typeface="Times New Roman" panose="02020603050405020304" pitchFamily="18" charset="0"/>
                <a:cs typeface="Times New Roman" panose="02020603050405020304" pitchFamily="18" charset="0"/>
              </a:rPr>
              <a:t> = new Promise((resolve, reject)=&gt;{</a:t>
            </a:r>
          </a:p>
          <a:p>
            <a:pPr marL="0" indent="0">
              <a:buNone/>
            </a:pPr>
            <a:r>
              <a:rPr lang="en-US" sz="1800" dirty="0">
                <a:latin typeface="Times New Roman" panose="02020603050405020304" pitchFamily="18" charset="0"/>
                <a:cs typeface="Times New Roman" panose="02020603050405020304" pitchFamily="18" charset="0"/>
              </a:rPr>
              <a:t>	let num = 10</a:t>
            </a:r>
          </a:p>
          <a:p>
            <a:pPr marL="0" indent="0">
              <a:buNone/>
            </a:pPr>
            <a:r>
              <a:rPr lang="en-US" sz="1800" dirty="0">
                <a:latin typeface="Times New Roman" panose="02020603050405020304" pitchFamily="18" charset="0"/>
                <a:cs typeface="Times New Roman" panose="02020603050405020304" pitchFamily="18" charset="0"/>
              </a:rPr>
              <a:t>	resolve(num);</a:t>
            </a:r>
          </a:p>
          <a:p>
            <a:pPr marL="0" indent="0">
              <a:buNone/>
            </a:pPr>
            <a:r>
              <a:rPr lang="en-US" sz="1800" dirty="0">
                <a:latin typeface="Times New Roman" panose="02020603050405020304" pitchFamily="18" charset="0"/>
                <a:cs typeface="Times New Roman" panose="02020603050405020304" pitchFamily="18" charset="0"/>
              </a:rPr>
              <a:t>}).then(</a:t>
            </a:r>
          </a:p>
          <a:p>
            <a:pPr marL="0" indent="0">
              <a:buNone/>
            </a:pPr>
            <a:r>
              <a:rPr lang="en-US" sz="1800" dirty="0">
                <a:latin typeface="Times New Roman" panose="02020603050405020304" pitchFamily="18" charset="0"/>
                <a:cs typeface="Times New Roman" panose="02020603050405020304" pitchFamily="18" charset="0"/>
              </a:rPr>
              <a:t>	(value) =&gt; { console.log(value);</a:t>
            </a:r>
          </a:p>
          <a:p>
            <a:pPr marL="0" indent="0">
              <a:buNone/>
            </a:pPr>
            <a:r>
              <a:rPr lang="en-US" sz="1800" dirty="0">
                <a:latin typeface="Times New Roman" panose="02020603050405020304" pitchFamily="18" charset="0"/>
                <a:cs typeface="Times New Roman" panose="02020603050405020304" pitchFamily="18" charset="0"/>
              </a:rPr>
              <a:t>	return value + 10 </a:t>
            </a:r>
          </a:p>
          <a:p>
            <a:pPr marL="0" indent="0">
              <a:buNone/>
            </a:pPr>
            <a:r>
              <a:rPr lang="en-US" sz="1800" dirty="0">
                <a:latin typeface="Times New Roman" panose="02020603050405020304" pitchFamily="18" charset="0"/>
                <a:cs typeface="Times New Roman" panose="02020603050405020304" pitchFamily="18" charset="0"/>
              </a:rPr>
              <a:t>}).then (</a:t>
            </a:r>
          </a:p>
          <a:p>
            <a:pPr marL="0" indent="0">
              <a:buNone/>
            </a:pPr>
            <a:r>
              <a:rPr lang="en-US" sz="1800" dirty="0">
                <a:latin typeface="Times New Roman" panose="02020603050405020304" pitchFamily="18" charset="0"/>
                <a:cs typeface="Times New Roman" panose="02020603050405020304" pitchFamily="18" charset="0"/>
              </a:rPr>
              <a:t>	(value) =&gt; { console.log(value); </a:t>
            </a:r>
          </a:p>
          <a:p>
            <a:pPr marL="0" indent="0">
              <a:buNone/>
            </a:pPr>
            <a:r>
              <a:rPr lang="en-US" sz="1800" dirty="0">
                <a:latin typeface="Times New Roman" panose="02020603050405020304" pitchFamily="18" charset="0"/>
                <a:cs typeface="Times New Roman" panose="02020603050405020304" pitchFamily="18" charset="0"/>
              </a:rPr>
              <a:t>	return value; </a:t>
            </a:r>
          </a:p>
          <a:p>
            <a:pPr marL="0" indent="0">
              <a:buNone/>
            </a:pPr>
            <a:r>
              <a:rPr lang="en-US" sz="1800" dirty="0">
                <a:latin typeface="Times New Roman" panose="02020603050405020304" pitchFamily="18" charset="0"/>
                <a:cs typeface="Times New Roman" panose="02020603050405020304" pitchFamily="18" charset="0"/>
              </a:rPr>
              <a:t>}).then(</a:t>
            </a:r>
          </a:p>
          <a:p>
            <a:pPr marL="0" indent="0">
              <a:buNone/>
            </a:pPr>
            <a:r>
              <a:rPr lang="en-US" sz="1800" dirty="0">
                <a:latin typeface="Times New Roman" panose="02020603050405020304" pitchFamily="18" charset="0"/>
                <a:cs typeface="Times New Roman" panose="02020603050405020304" pitchFamily="18" charset="0"/>
              </a:rPr>
              <a:t>	() =&gt; { throw new Error(“Error Found”); </a:t>
            </a:r>
          </a:p>
          <a:p>
            <a:pPr marL="0" indent="0">
              <a:buNone/>
            </a:pPr>
            <a:r>
              <a:rPr lang="en-US" sz="1800" dirty="0">
                <a:latin typeface="Times New Roman" panose="02020603050405020304" pitchFamily="18" charset="0"/>
                <a:cs typeface="Times New Roman" panose="02020603050405020304" pitchFamily="18" charset="0"/>
              </a:rPr>
              <a:t>}).catch(</a:t>
            </a:r>
          </a:p>
          <a:p>
            <a:pPr marL="0" indent="0">
              <a:buNone/>
            </a:pPr>
            <a:r>
              <a:rPr lang="en-US" sz="1800" dirty="0">
                <a:latin typeface="Times New Roman" panose="02020603050405020304" pitchFamily="18" charset="0"/>
                <a:cs typeface="Times New Roman" panose="02020603050405020304" pitchFamily="18" charset="0"/>
              </a:rPr>
              <a:t>	(error) =&gt; { console.log(error);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p>
        </p:txBody>
      </p:sp>
    </p:spTree>
    <p:extLst>
      <p:ext uri="{BB962C8B-B14F-4D97-AF65-F5344CB8AC3E}">
        <p14:creationId xmlns:p14="http://schemas.microsoft.com/office/powerpoint/2010/main" val="155951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fade">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fade">
                                      <p:cBhvr>
                                        <p:cTn id="67" dur="500"/>
                                        <p:tgtEl>
                                          <p:spTgt spid="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13" end="13"/>
                                            </p:txEl>
                                          </p:spTgt>
                                        </p:tgtEl>
                                        <p:attrNameLst>
                                          <p:attrName>style.visibility</p:attrName>
                                        </p:attrNameLst>
                                      </p:cBhvr>
                                      <p:to>
                                        <p:strVal val="visible"/>
                                      </p:to>
                                    </p:set>
                                    <p:animEffect transition="in" filter="fade">
                                      <p:cBhvr>
                                        <p:cTn id="72"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How Promise works</a:t>
            </a:r>
          </a:p>
        </p:txBody>
      </p:sp>
      <p:sp>
        <p:nvSpPr>
          <p:cNvPr id="2" name="Rectangle 1">
            <a:extLst>
              <a:ext uri="{FF2B5EF4-FFF2-40B4-BE49-F238E27FC236}">
                <a16:creationId xmlns:a16="http://schemas.microsoft.com/office/drawing/2014/main" id="{453A1AE5-7854-4C4B-B50E-CB56B2FBA632}"/>
              </a:ext>
            </a:extLst>
          </p:cNvPr>
          <p:cNvSpPr/>
          <p:nvPr/>
        </p:nvSpPr>
        <p:spPr>
          <a:xfrm>
            <a:off x="2394857" y="2312081"/>
            <a:ext cx="1506583" cy="6966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Promise</a:t>
            </a:r>
          </a:p>
        </p:txBody>
      </p:sp>
      <p:sp>
        <p:nvSpPr>
          <p:cNvPr id="5" name="Rectangle 4">
            <a:extLst>
              <a:ext uri="{FF2B5EF4-FFF2-40B4-BE49-F238E27FC236}">
                <a16:creationId xmlns:a16="http://schemas.microsoft.com/office/drawing/2014/main" id="{F6C065CF-52FA-4B59-B764-FEAD5EC8DB9C}"/>
              </a:ext>
            </a:extLst>
          </p:cNvPr>
          <p:cNvSpPr/>
          <p:nvPr/>
        </p:nvSpPr>
        <p:spPr>
          <a:xfrm>
            <a:off x="5055324" y="993396"/>
            <a:ext cx="1506583" cy="6966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.then()</a:t>
            </a:r>
          </a:p>
          <a:p>
            <a:pPr algn="ctr"/>
            <a:r>
              <a:rPr lang="en-US" dirty="0"/>
              <a:t>.finally()</a:t>
            </a:r>
          </a:p>
        </p:txBody>
      </p:sp>
      <p:sp>
        <p:nvSpPr>
          <p:cNvPr id="8" name="Rectangle 7">
            <a:extLst>
              <a:ext uri="{FF2B5EF4-FFF2-40B4-BE49-F238E27FC236}">
                <a16:creationId xmlns:a16="http://schemas.microsoft.com/office/drawing/2014/main" id="{A96A6164-041A-4379-8CC9-E2678DEB46A3}"/>
              </a:ext>
            </a:extLst>
          </p:cNvPr>
          <p:cNvSpPr/>
          <p:nvPr/>
        </p:nvSpPr>
        <p:spPr>
          <a:xfrm>
            <a:off x="5055324" y="3429000"/>
            <a:ext cx="1513117" cy="886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.then()</a:t>
            </a:r>
          </a:p>
          <a:p>
            <a:pPr algn="ctr"/>
            <a:r>
              <a:rPr lang="en-US" dirty="0"/>
              <a:t>.catch()</a:t>
            </a:r>
          </a:p>
          <a:p>
            <a:pPr algn="ctr"/>
            <a:r>
              <a:rPr lang="en-US" dirty="0"/>
              <a:t>.finally()</a:t>
            </a:r>
          </a:p>
        </p:txBody>
      </p:sp>
      <p:sp>
        <p:nvSpPr>
          <p:cNvPr id="9" name="Rectangle 8">
            <a:extLst>
              <a:ext uri="{FF2B5EF4-FFF2-40B4-BE49-F238E27FC236}">
                <a16:creationId xmlns:a16="http://schemas.microsoft.com/office/drawing/2014/main" id="{9308975C-6BFC-45ED-B120-4670784D3446}"/>
              </a:ext>
            </a:extLst>
          </p:cNvPr>
          <p:cNvSpPr/>
          <p:nvPr/>
        </p:nvSpPr>
        <p:spPr>
          <a:xfrm>
            <a:off x="7916091" y="2312081"/>
            <a:ext cx="1506583" cy="6966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Promise</a:t>
            </a:r>
          </a:p>
        </p:txBody>
      </p:sp>
      <p:cxnSp>
        <p:nvCxnSpPr>
          <p:cNvPr id="4" name="Straight Arrow Connector 3">
            <a:extLst>
              <a:ext uri="{FF2B5EF4-FFF2-40B4-BE49-F238E27FC236}">
                <a16:creationId xmlns:a16="http://schemas.microsoft.com/office/drawing/2014/main" id="{CCA9CAC7-1287-4BB2-B453-51930EAC8DBC}"/>
              </a:ext>
            </a:extLst>
          </p:cNvPr>
          <p:cNvCxnSpPr>
            <a:cxnSpLocks/>
            <a:stCxn id="2" idx="3"/>
          </p:cNvCxnSpPr>
          <p:nvPr/>
        </p:nvCxnSpPr>
        <p:spPr>
          <a:xfrm flipV="1">
            <a:off x="3901440" y="1593669"/>
            <a:ext cx="1153884" cy="1066755"/>
          </a:xfrm>
          <a:prstGeom prst="straightConnector1">
            <a:avLst/>
          </a:prstGeom>
          <a:ln w="38100">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A80E32AB-BBEF-4E50-89D1-9056299367A0}"/>
              </a:ext>
            </a:extLst>
          </p:cNvPr>
          <p:cNvCxnSpPr>
            <a:cxnSpLocks/>
            <a:stCxn id="2" idx="3"/>
          </p:cNvCxnSpPr>
          <p:nvPr/>
        </p:nvCxnSpPr>
        <p:spPr>
          <a:xfrm>
            <a:off x="3901440" y="2660424"/>
            <a:ext cx="1160418" cy="957942"/>
          </a:xfrm>
          <a:prstGeom prst="straightConnector1">
            <a:avLst/>
          </a:prstGeom>
          <a:ln w="38100">
            <a:solidFill>
              <a:srgbClr val="00B0F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F3772173-719B-472C-BAF9-D1D3AF84F3D2}"/>
              </a:ext>
            </a:extLst>
          </p:cNvPr>
          <p:cNvSpPr txBox="1"/>
          <p:nvPr/>
        </p:nvSpPr>
        <p:spPr>
          <a:xfrm rot="19091739">
            <a:off x="3905530" y="1761872"/>
            <a:ext cx="932499" cy="338554"/>
          </a:xfrm>
          <a:prstGeom prst="rect">
            <a:avLst/>
          </a:prstGeom>
          <a:noFill/>
        </p:spPr>
        <p:txBody>
          <a:bodyPr wrap="none" rtlCol="0">
            <a:spAutoFit/>
          </a:bodyPr>
          <a:lstStyle/>
          <a:p>
            <a:r>
              <a:rPr lang="en-US" sz="1600" dirty="0"/>
              <a:t>Resolved</a:t>
            </a:r>
          </a:p>
        </p:txBody>
      </p:sp>
      <p:sp>
        <p:nvSpPr>
          <p:cNvPr id="21" name="TextBox 20">
            <a:extLst>
              <a:ext uri="{FF2B5EF4-FFF2-40B4-BE49-F238E27FC236}">
                <a16:creationId xmlns:a16="http://schemas.microsoft.com/office/drawing/2014/main" id="{4523343A-0CD1-4AD0-99A2-33D3A7153C45}"/>
              </a:ext>
            </a:extLst>
          </p:cNvPr>
          <p:cNvSpPr txBox="1"/>
          <p:nvPr/>
        </p:nvSpPr>
        <p:spPr>
          <a:xfrm rot="2379551">
            <a:off x="3953155" y="3098950"/>
            <a:ext cx="911468" cy="338554"/>
          </a:xfrm>
          <a:prstGeom prst="rect">
            <a:avLst/>
          </a:prstGeom>
          <a:noFill/>
        </p:spPr>
        <p:txBody>
          <a:bodyPr wrap="none" rtlCol="0">
            <a:spAutoFit/>
          </a:bodyPr>
          <a:lstStyle/>
          <a:p>
            <a:r>
              <a:rPr lang="en-US" sz="1600" dirty="0"/>
              <a:t>Rejected</a:t>
            </a:r>
          </a:p>
        </p:txBody>
      </p:sp>
      <p:sp>
        <p:nvSpPr>
          <p:cNvPr id="22" name="TextBox 21">
            <a:extLst>
              <a:ext uri="{FF2B5EF4-FFF2-40B4-BE49-F238E27FC236}">
                <a16:creationId xmlns:a16="http://schemas.microsoft.com/office/drawing/2014/main" id="{5049B804-9266-4EE3-9BDC-30BAAB1D0557}"/>
              </a:ext>
            </a:extLst>
          </p:cNvPr>
          <p:cNvSpPr txBox="1"/>
          <p:nvPr/>
        </p:nvSpPr>
        <p:spPr>
          <a:xfrm>
            <a:off x="2640689" y="1992478"/>
            <a:ext cx="853823" cy="338554"/>
          </a:xfrm>
          <a:prstGeom prst="rect">
            <a:avLst/>
          </a:prstGeom>
          <a:noFill/>
        </p:spPr>
        <p:txBody>
          <a:bodyPr wrap="none" rtlCol="0">
            <a:spAutoFit/>
          </a:bodyPr>
          <a:lstStyle/>
          <a:p>
            <a:r>
              <a:rPr lang="en-US" sz="1600" dirty="0"/>
              <a:t>Pending</a:t>
            </a:r>
          </a:p>
        </p:txBody>
      </p:sp>
      <p:cxnSp>
        <p:nvCxnSpPr>
          <p:cNvPr id="24" name="Straight Arrow Connector 23">
            <a:extLst>
              <a:ext uri="{FF2B5EF4-FFF2-40B4-BE49-F238E27FC236}">
                <a16:creationId xmlns:a16="http://schemas.microsoft.com/office/drawing/2014/main" id="{7EB69105-91AB-4800-BEDE-E146EFBEF6AB}"/>
              </a:ext>
            </a:extLst>
          </p:cNvPr>
          <p:cNvCxnSpPr>
            <a:cxnSpLocks/>
            <a:stCxn id="5" idx="3"/>
          </p:cNvCxnSpPr>
          <p:nvPr/>
        </p:nvCxnSpPr>
        <p:spPr>
          <a:xfrm>
            <a:off x="6561907" y="1341739"/>
            <a:ext cx="1354184" cy="1009484"/>
          </a:xfrm>
          <a:prstGeom prst="straightConnector1">
            <a:avLst/>
          </a:prstGeom>
          <a:ln w="38100">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199C1A94-1AEB-48BD-83DB-F177F3C9F647}"/>
              </a:ext>
            </a:extLst>
          </p:cNvPr>
          <p:cNvCxnSpPr>
            <a:cxnSpLocks/>
          </p:cNvCxnSpPr>
          <p:nvPr/>
        </p:nvCxnSpPr>
        <p:spPr>
          <a:xfrm flipV="1">
            <a:off x="6568441" y="3028339"/>
            <a:ext cx="1347650" cy="590027"/>
          </a:xfrm>
          <a:prstGeom prst="straightConnector1">
            <a:avLst/>
          </a:prstGeom>
          <a:ln w="38100">
            <a:solidFill>
              <a:srgbClr val="00B0F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605AB9FB-6871-4980-8AA2-8D64284277A9}"/>
              </a:ext>
            </a:extLst>
          </p:cNvPr>
          <p:cNvSpPr txBox="1"/>
          <p:nvPr/>
        </p:nvSpPr>
        <p:spPr>
          <a:xfrm rot="2224977">
            <a:off x="6838882" y="1541620"/>
            <a:ext cx="960648" cy="338554"/>
          </a:xfrm>
          <a:prstGeom prst="rect">
            <a:avLst/>
          </a:prstGeom>
          <a:noFill/>
        </p:spPr>
        <p:txBody>
          <a:bodyPr wrap="none" rtlCol="0">
            <a:spAutoFit/>
          </a:bodyPr>
          <a:lstStyle/>
          <a:p>
            <a:r>
              <a:rPr lang="en-US" sz="1600" dirty="0"/>
              <a:t>Returned</a:t>
            </a:r>
          </a:p>
        </p:txBody>
      </p:sp>
      <p:sp>
        <p:nvSpPr>
          <p:cNvPr id="29" name="TextBox 28">
            <a:extLst>
              <a:ext uri="{FF2B5EF4-FFF2-40B4-BE49-F238E27FC236}">
                <a16:creationId xmlns:a16="http://schemas.microsoft.com/office/drawing/2014/main" id="{23F8838D-791A-4F02-8003-9AD20A6BBE74}"/>
              </a:ext>
            </a:extLst>
          </p:cNvPr>
          <p:cNvSpPr txBox="1"/>
          <p:nvPr/>
        </p:nvSpPr>
        <p:spPr>
          <a:xfrm rot="19418708">
            <a:off x="6900323" y="3440472"/>
            <a:ext cx="960648" cy="338554"/>
          </a:xfrm>
          <a:prstGeom prst="rect">
            <a:avLst/>
          </a:prstGeom>
          <a:noFill/>
        </p:spPr>
        <p:txBody>
          <a:bodyPr wrap="none" rtlCol="0">
            <a:spAutoFit/>
          </a:bodyPr>
          <a:lstStyle/>
          <a:p>
            <a:r>
              <a:rPr lang="en-US" sz="1600" dirty="0"/>
              <a:t>Returned</a:t>
            </a:r>
          </a:p>
        </p:txBody>
      </p:sp>
      <p:sp>
        <p:nvSpPr>
          <p:cNvPr id="32" name="TextBox 31">
            <a:extLst>
              <a:ext uri="{FF2B5EF4-FFF2-40B4-BE49-F238E27FC236}">
                <a16:creationId xmlns:a16="http://schemas.microsoft.com/office/drawing/2014/main" id="{1A6E5AAA-89E1-4486-88B8-9C2CB368860E}"/>
              </a:ext>
            </a:extLst>
          </p:cNvPr>
          <p:cNvSpPr txBox="1"/>
          <p:nvPr/>
        </p:nvSpPr>
        <p:spPr>
          <a:xfrm>
            <a:off x="8154625" y="1992478"/>
            <a:ext cx="853823" cy="338554"/>
          </a:xfrm>
          <a:prstGeom prst="rect">
            <a:avLst/>
          </a:prstGeom>
          <a:noFill/>
        </p:spPr>
        <p:txBody>
          <a:bodyPr wrap="none" rtlCol="0">
            <a:spAutoFit/>
          </a:bodyPr>
          <a:lstStyle/>
          <a:p>
            <a:r>
              <a:rPr lang="en-US" sz="1600" dirty="0"/>
              <a:t>Pending</a:t>
            </a:r>
          </a:p>
        </p:txBody>
      </p:sp>
      <p:sp>
        <p:nvSpPr>
          <p:cNvPr id="33" name="Rectangle 32">
            <a:extLst>
              <a:ext uri="{FF2B5EF4-FFF2-40B4-BE49-F238E27FC236}">
                <a16:creationId xmlns:a16="http://schemas.microsoft.com/office/drawing/2014/main" id="{1CD5815C-FA7C-41E9-BCC9-DAA415E37D35}"/>
              </a:ext>
            </a:extLst>
          </p:cNvPr>
          <p:cNvSpPr/>
          <p:nvPr/>
        </p:nvSpPr>
        <p:spPr>
          <a:xfrm>
            <a:off x="658585" y="4643824"/>
            <a:ext cx="10874829" cy="1323439"/>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pending promise can either be Resolved with a value or Rejected with a reason (error).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either of these options happens, the associated handlers queued up by a promise's </a:t>
            </a:r>
            <a:r>
              <a:rPr lang="en-US" sz="2000" i="1" dirty="0">
                <a:latin typeface="Times New Roman" panose="02020603050405020304" pitchFamily="18" charset="0"/>
                <a:cs typeface="Times New Roman" panose="02020603050405020304" pitchFamily="18" charset="0"/>
              </a:rPr>
              <a:t>then</a:t>
            </a:r>
            <a:r>
              <a:rPr lang="en-US" sz="2000" dirty="0">
                <a:latin typeface="Times New Roman" panose="02020603050405020304" pitchFamily="18" charset="0"/>
                <a:cs typeface="Times New Roman" panose="02020603050405020304" pitchFamily="18" charset="0"/>
              </a:rPr>
              <a:t> method are called.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promise is said to be settled if it is either Resolved or Rejected, but not Pending. </a:t>
            </a:r>
          </a:p>
        </p:txBody>
      </p:sp>
    </p:spTree>
    <p:extLst>
      <p:ext uri="{BB962C8B-B14F-4D97-AF65-F5344CB8AC3E}">
        <p14:creationId xmlns:p14="http://schemas.microsoft.com/office/powerpoint/2010/main" val="74774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Effect transition="in" filter="fade">
                                      <p:cBhvr>
                                        <p:cTn id="67" dur="500"/>
                                        <p:tgtEl>
                                          <p:spTgt spid="3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3">
                                            <p:txEl>
                                              <p:pRg st="1" end="1"/>
                                            </p:txEl>
                                          </p:spTgt>
                                        </p:tgtEl>
                                        <p:attrNameLst>
                                          <p:attrName>style.visibility</p:attrName>
                                        </p:attrNameLst>
                                      </p:cBhvr>
                                      <p:to>
                                        <p:strVal val="visible"/>
                                      </p:to>
                                    </p:set>
                                    <p:animEffect transition="in" filter="fade">
                                      <p:cBhvr>
                                        <p:cTn id="72" dur="500"/>
                                        <p:tgtEl>
                                          <p:spTgt spid="3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3">
                                            <p:txEl>
                                              <p:pRg st="2" end="2"/>
                                            </p:txEl>
                                          </p:spTgt>
                                        </p:tgtEl>
                                        <p:attrNameLst>
                                          <p:attrName>style.visibility</p:attrName>
                                        </p:attrNameLst>
                                      </p:cBhvr>
                                      <p:to>
                                        <p:strVal val="visible"/>
                                      </p:to>
                                    </p:set>
                                    <p:animEffect transition="in" filter="fade">
                                      <p:cBhvr>
                                        <p:cTn id="77"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20" grpId="0"/>
      <p:bldP spid="21" grpId="0"/>
      <p:bldP spid="22" grpId="0"/>
      <p:bldP spid="28" grpId="0"/>
      <p:bldP spid="29" grpId="0"/>
      <p:bldP spid="32" grpId="0"/>
      <p:bldP spid="33"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Creating Promise</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Promise () – A Promise object is created using the </a:t>
            </a:r>
            <a:r>
              <a:rPr lang="en-US" sz="2000" i="1" dirty="0">
                <a:latin typeface="Times New Roman" panose="02020603050405020304" pitchFamily="18" charset="0"/>
                <a:cs typeface="Times New Roman" panose="02020603050405020304" pitchFamily="18" charset="0"/>
              </a:rPr>
              <a:t>new</a:t>
            </a:r>
            <a:r>
              <a:rPr lang="en-US" sz="2000" dirty="0">
                <a:latin typeface="Times New Roman" panose="02020603050405020304" pitchFamily="18" charset="0"/>
                <a:cs typeface="Times New Roman" panose="02020603050405020304" pitchFamily="18" charset="0"/>
              </a:rPr>
              <a:t> keyword and its constructor. This constructor takes a function, called the "executor function", as its parameter. This function should take two functions as parameters. The first of these functions (resolve) is called when the asynchronous task completes successfully and returns the results of the task as a value. The second (reject) is called when the task fails, and returns the reason for failure, which is typically an error object.</a:t>
            </a:r>
          </a:p>
          <a:p>
            <a:pPr marL="0" indent="0">
              <a:buNone/>
            </a:pPr>
            <a:r>
              <a:rPr lang="en-US" sz="2000" dirty="0">
                <a:latin typeface="Times New Roman" panose="02020603050405020304" pitchFamily="18" charset="0"/>
                <a:cs typeface="Times New Roman" panose="02020603050405020304" pitchFamily="18" charset="0"/>
              </a:rPr>
              <a:t>Syntax:- Promise (executor)</a:t>
            </a:r>
          </a:p>
          <a:p>
            <a:pPr marL="0" indent="0">
              <a:buNone/>
            </a:pPr>
            <a:r>
              <a:rPr lang="en-US" sz="2000" dirty="0">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promiseObj</a:t>
            </a:r>
            <a:r>
              <a:rPr lang="en-US" sz="2000" dirty="0">
                <a:latin typeface="Times New Roman" panose="02020603050405020304" pitchFamily="18" charset="0"/>
                <a:cs typeface="Times New Roman" panose="02020603050405020304" pitchFamily="18" charset="0"/>
              </a:rPr>
              <a:t> = new Promise (  (resolve, reject) </a:t>
            </a:r>
            <a:r>
              <a:rPr lang="en-US" sz="2000" dirty="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Do asynchronous operation</a:t>
            </a:r>
          </a:p>
          <a:p>
            <a:pPr marL="0" indent="0">
              <a:buNone/>
            </a:pPr>
            <a:r>
              <a:rPr lang="en-US" sz="2000" dirty="0">
                <a:latin typeface="Times New Roman" panose="02020603050405020304" pitchFamily="18" charset="0"/>
                <a:cs typeface="Times New Roman" panose="02020603050405020304" pitchFamily="18" charset="0"/>
              </a:rPr>
              <a:t>	resolve(value)</a:t>
            </a:r>
          </a:p>
          <a:p>
            <a:pPr marL="0" indent="0">
              <a:buNone/>
            </a:pPr>
            <a:r>
              <a:rPr lang="en-US" sz="2000" dirty="0">
                <a:latin typeface="Times New Roman" panose="02020603050405020304" pitchFamily="18" charset="0"/>
                <a:cs typeface="Times New Roman" panose="02020603050405020304" pitchFamily="18" charset="0"/>
              </a:rPr>
              <a:t>	reject(Error)</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JavaScript Promise object contains both the producing code and calls to the consuming code.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ight Brace 1">
            <a:extLst>
              <a:ext uri="{FF2B5EF4-FFF2-40B4-BE49-F238E27FC236}">
                <a16:creationId xmlns:a16="http://schemas.microsoft.com/office/drawing/2014/main" id="{D261D46B-9543-4263-89BC-4282878724EC}"/>
              </a:ext>
            </a:extLst>
          </p:cNvPr>
          <p:cNvSpPr/>
          <p:nvPr/>
        </p:nvSpPr>
        <p:spPr>
          <a:xfrm>
            <a:off x="8194766" y="3762102"/>
            <a:ext cx="896983" cy="1637211"/>
          </a:xfrm>
          <a:prstGeom prst="rightBrace">
            <a:avLst/>
          </a:pr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7F51F5D7-0F8F-4453-AB93-CB4835740941}"/>
              </a:ext>
            </a:extLst>
          </p:cNvPr>
          <p:cNvSpPr txBox="1"/>
          <p:nvPr/>
        </p:nvSpPr>
        <p:spPr>
          <a:xfrm>
            <a:off x="9091749" y="4396041"/>
            <a:ext cx="1662122" cy="369332"/>
          </a:xfrm>
          <a:prstGeom prst="rect">
            <a:avLst/>
          </a:prstGeom>
          <a:ln w="38100"/>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Producing Code</a:t>
            </a:r>
          </a:p>
        </p:txBody>
      </p:sp>
    </p:spTree>
    <p:extLst>
      <p:ext uri="{BB962C8B-B14F-4D97-AF65-F5344CB8AC3E}">
        <p14:creationId xmlns:p14="http://schemas.microsoft.com/office/powerpoint/2010/main" val="239841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Function Returning a Promise</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lstStyle/>
          <a:p>
            <a:pPr marL="0" indent="0">
              <a:buNone/>
            </a:pPr>
            <a:r>
              <a:rPr lang="en-US" dirty="0">
                <a:latin typeface="Times New Roman" panose="02020603050405020304" pitchFamily="18" charset="0"/>
                <a:cs typeface="Times New Roman" panose="02020603050405020304" pitchFamily="18" charset="0"/>
              </a:rPr>
              <a:t>function </a:t>
            </a:r>
            <a:r>
              <a:rPr lang="en-US" dirty="0" err="1">
                <a:latin typeface="Times New Roman" panose="02020603050405020304" pitchFamily="18" charset="0"/>
                <a:cs typeface="Times New Roman" panose="02020603050405020304" pitchFamily="18" charset="0"/>
              </a:rPr>
              <a:t>myFunction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return new Promise(  (resolve, reject) =&gt;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77942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then( ) Method</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then() method returns a Promise. It takes up to two arguments: callback functions for the success and failure cases of the Promise. As then method returns a Promise so we can do method chaining.</a:t>
            </a:r>
          </a:p>
          <a:p>
            <a:pPr marL="0" indent="0">
              <a:buNone/>
            </a:pPr>
            <a:r>
              <a:rPr lang="en-US" sz="2000" dirty="0">
                <a:latin typeface="Times New Roman" panose="02020603050405020304" pitchFamily="18" charset="0"/>
                <a:cs typeface="Times New Roman" panose="02020603050405020304" pitchFamily="18" charset="0"/>
              </a:rPr>
              <a:t>Syntax:- then(</a:t>
            </a:r>
            <a:r>
              <a:rPr lang="en-US" sz="2000" dirty="0" err="1">
                <a:latin typeface="Times New Roman" panose="02020603050405020304" pitchFamily="18" charset="0"/>
                <a:cs typeface="Times New Roman" panose="02020603050405020304" pitchFamily="18" charset="0"/>
              </a:rPr>
              <a:t>onResolved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onRejected</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onResolved</a:t>
            </a:r>
            <a:r>
              <a:rPr lang="en-US" sz="2000" dirty="0">
                <a:latin typeface="Times New Roman" panose="02020603050405020304" pitchFamily="18" charset="0"/>
                <a:cs typeface="Times New Roman" panose="02020603050405020304" pitchFamily="18" charset="0"/>
              </a:rPr>
              <a:t> - A Function called if the Promise is fulfilled. This function has one argument, the fulfillment value. </a:t>
            </a:r>
          </a:p>
          <a:p>
            <a:pPr marL="0" indent="0">
              <a:buNone/>
            </a:pPr>
            <a:r>
              <a:rPr lang="en-US" sz="2000" dirty="0" err="1">
                <a:latin typeface="Times New Roman" panose="02020603050405020304" pitchFamily="18" charset="0"/>
                <a:cs typeface="Times New Roman" panose="02020603050405020304" pitchFamily="18" charset="0"/>
              </a:rPr>
              <a:t>onRejected</a:t>
            </a:r>
            <a:r>
              <a:rPr lang="en-US" sz="2000" dirty="0">
                <a:latin typeface="Times New Roman" panose="02020603050405020304" pitchFamily="18" charset="0"/>
                <a:cs typeface="Times New Roman" panose="02020603050405020304" pitchFamily="18" charset="0"/>
              </a:rPr>
              <a:t> - A Function called if the Promise is rejected. This function has one argument, the rejection reason.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promiseObj.then</a:t>
            </a:r>
            <a:r>
              <a:rPr lang="en-US" sz="2000" dirty="0">
                <a:latin typeface="Times New Roman" panose="02020603050405020304" pitchFamily="18" charset="0"/>
                <a:cs typeface="Times New Roman" panose="02020603050405020304" pitchFamily="18" charset="0"/>
              </a:rPr>
              <a:t>(value =&gt; {</a:t>
            </a:r>
          </a:p>
          <a:p>
            <a:pPr marL="0" indent="0">
              <a:buNone/>
            </a:pPr>
            <a:r>
              <a:rPr lang="en-US" sz="2000" dirty="0">
                <a:latin typeface="Times New Roman" panose="02020603050405020304" pitchFamily="18" charset="0"/>
                <a:cs typeface="Times New Roman" panose="02020603050405020304" pitchFamily="18" charset="0"/>
              </a:rPr>
              <a:t>  console.log(value); }, </a:t>
            </a:r>
          </a:p>
          <a:p>
            <a:pPr marL="0" indent="0">
              <a:buNone/>
            </a:pPr>
            <a:r>
              <a:rPr lang="en-US" sz="2000" dirty="0">
                <a:latin typeface="Times New Roman" panose="02020603050405020304" pitchFamily="18" charset="0"/>
                <a:cs typeface="Times New Roman" panose="02020603050405020304" pitchFamily="18" charset="0"/>
              </a:rPr>
              <a:t>error =&gt; {</a:t>
            </a:r>
          </a:p>
          <a:p>
            <a:pPr marL="0" indent="0">
              <a:buNone/>
            </a:pPr>
            <a:r>
              <a:rPr lang="en-US" sz="2000" dirty="0">
                <a:latin typeface="Times New Roman" panose="02020603050405020304" pitchFamily="18" charset="0"/>
                <a:cs typeface="Times New Roman" panose="02020603050405020304" pitchFamily="18" charset="0"/>
              </a:rPr>
              <a:t>  console.log(error); });</a:t>
            </a:r>
          </a:p>
        </p:txBody>
      </p:sp>
      <p:sp>
        <p:nvSpPr>
          <p:cNvPr id="4" name="Right Brace 3">
            <a:extLst>
              <a:ext uri="{FF2B5EF4-FFF2-40B4-BE49-F238E27FC236}">
                <a16:creationId xmlns:a16="http://schemas.microsoft.com/office/drawing/2014/main" id="{F037050C-4847-4F94-9278-60542FA093D8}"/>
              </a:ext>
            </a:extLst>
          </p:cNvPr>
          <p:cNvSpPr/>
          <p:nvPr/>
        </p:nvSpPr>
        <p:spPr>
          <a:xfrm>
            <a:off x="5312229" y="4101737"/>
            <a:ext cx="896983" cy="1637211"/>
          </a:xfrm>
          <a:prstGeom prst="rightBrace">
            <a:avLst/>
          </a:pr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5A79FCD-745C-4D65-8C0F-77B8BF2E179C}"/>
              </a:ext>
            </a:extLst>
          </p:cNvPr>
          <p:cNvSpPr txBox="1"/>
          <p:nvPr/>
        </p:nvSpPr>
        <p:spPr>
          <a:xfrm>
            <a:off x="6209212" y="4735676"/>
            <a:ext cx="1766830" cy="369332"/>
          </a:xfrm>
          <a:prstGeom prst="rect">
            <a:avLst/>
          </a:prstGeom>
          <a:ln w="38100"/>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Consuming Code</a:t>
            </a:r>
          </a:p>
        </p:txBody>
      </p:sp>
    </p:spTree>
    <p:extLst>
      <p:ext uri="{BB962C8B-B14F-4D97-AF65-F5344CB8AC3E}">
        <p14:creationId xmlns:p14="http://schemas.microsoft.com/office/powerpoint/2010/main" val="133315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Promise</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391886" y="1146357"/>
            <a:ext cx="5649686" cy="53850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promiseObj</a:t>
            </a:r>
            <a:r>
              <a:rPr lang="en-US" sz="2000" dirty="0">
                <a:latin typeface="Times New Roman" panose="02020603050405020304" pitchFamily="18" charset="0"/>
                <a:cs typeface="Times New Roman" panose="02020603050405020304" pitchFamily="18" charset="0"/>
              </a:rPr>
              <a:t> = new Promise((resolve, reject)=&gt;{</a:t>
            </a:r>
          </a:p>
          <a:p>
            <a:pPr marL="0" indent="0">
              <a:buNone/>
            </a:pPr>
            <a:r>
              <a:rPr lang="en-US" sz="2000" dirty="0">
                <a:latin typeface="Times New Roman" panose="02020603050405020304" pitchFamily="18" charset="0"/>
                <a:cs typeface="Times New Roman" panose="02020603050405020304" pitchFamily="18" charset="0"/>
              </a:rPr>
              <a:t>	let req = true</a:t>
            </a:r>
          </a:p>
          <a:p>
            <a:pPr marL="0" indent="0">
              <a:buNone/>
            </a:pPr>
            <a:r>
              <a:rPr lang="en-US" sz="2000" dirty="0">
                <a:latin typeface="Times New Roman" panose="02020603050405020304" pitchFamily="18" charset="0"/>
                <a:cs typeface="Times New Roman" panose="02020603050405020304" pitchFamily="18" charset="0"/>
              </a:rPr>
              <a:t>	if (req == true){</a:t>
            </a:r>
          </a:p>
          <a:p>
            <a:pPr marL="0" indent="0">
              <a:buNone/>
            </a:pPr>
            <a:r>
              <a:rPr lang="en-US" sz="2000" dirty="0">
                <a:latin typeface="Times New Roman" panose="02020603050405020304" pitchFamily="18" charset="0"/>
                <a:cs typeface="Times New Roman" panose="02020603050405020304" pitchFamily="18" charset="0"/>
              </a:rPr>
              <a:t>	     resolve(“Request Success”);</a:t>
            </a:r>
          </a:p>
          <a:p>
            <a:pPr marL="0" indent="0">
              <a:buNone/>
            </a:pPr>
            <a:r>
              <a:rPr lang="en-US" sz="2000" dirty="0">
                <a:latin typeface="Times New Roman" panose="02020603050405020304" pitchFamily="18" charset="0"/>
                <a:cs typeface="Times New Roman" panose="02020603050405020304" pitchFamily="18" charset="0"/>
              </a:rPr>
              <a:t>	} else {</a:t>
            </a:r>
          </a:p>
          <a:p>
            <a:pPr marL="0" indent="0">
              <a:buNone/>
            </a:pPr>
            <a:r>
              <a:rPr lang="en-US" sz="2000" dirty="0">
                <a:latin typeface="Times New Roman" panose="02020603050405020304" pitchFamily="18" charset="0"/>
                <a:cs typeface="Times New Roman" panose="02020603050405020304" pitchFamily="18" charset="0"/>
              </a:rPr>
              <a:t>	     reject(“Request Rejected”);</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promiseObj.then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(value) =&gt; {console.log(value);},</a:t>
            </a:r>
          </a:p>
          <a:p>
            <a:pPr marL="0" indent="0">
              <a:buNone/>
            </a:pPr>
            <a:r>
              <a:rPr lang="en-US" sz="2000" dirty="0">
                <a:latin typeface="Times New Roman" panose="02020603050405020304" pitchFamily="18" charset="0"/>
                <a:cs typeface="Times New Roman" panose="02020603050405020304" pitchFamily="18" charset="0"/>
              </a:rPr>
              <a:t>	(error) =&gt; {console.log(error);},</a:t>
            </a:r>
          </a:p>
          <a:p>
            <a:pPr marL="0" indent="0">
              <a:buNone/>
            </a:pPr>
            <a:r>
              <a:rPr lang="en-US" sz="2000" dirty="0">
                <a:latin typeface="Times New Roman" panose="02020603050405020304" pitchFamily="18" charset="0"/>
                <a:cs typeface="Times New Roman" panose="02020603050405020304" pitchFamily="18" charset="0"/>
              </a:rPr>
              <a:t>);</a:t>
            </a:r>
          </a:p>
        </p:txBody>
      </p:sp>
      <p:sp>
        <p:nvSpPr>
          <p:cNvPr id="4" name="Content Placeholder 6">
            <a:extLst>
              <a:ext uri="{FF2B5EF4-FFF2-40B4-BE49-F238E27FC236}">
                <a16:creationId xmlns:a16="http://schemas.microsoft.com/office/drawing/2014/main" id="{14965241-5447-4933-B389-6E0BFB89676B}"/>
              </a:ext>
            </a:extLst>
          </p:cNvPr>
          <p:cNvSpPr txBox="1">
            <a:spLocks/>
          </p:cNvSpPr>
          <p:nvPr/>
        </p:nvSpPr>
        <p:spPr>
          <a:xfrm>
            <a:off x="6150430" y="1146357"/>
            <a:ext cx="5649686" cy="5385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promiseObj</a:t>
            </a:r>
            <a:r>
              <a:rPr lang="en-US" sz="2000" dirty="0">
                <a:latin typeface="Times New Roman" panose="02020603050405020304" pitchFamily="18" charset="0"/>
                <a:cs typeface="Times New Roman" panose="02020603050405020304" pitchFamily="18" charset="0"/>
              </a:rPr>
              <a:t> = new Promise((resolve, reject)=&gt;{</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let req = true</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if (req == true){</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resolve(“Request Success”);</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 else {</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reject(“Request Rejected”);</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}).then(</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(value) =&gt; {console.log(value);},</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(error) =&gt; {console.log(error);},</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863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fade">
                                      <p:cBhvr>
                                        <p:cTn id="62" dur="500"/>
                                        <p:tgtEl>
                                          <p:spTgt spid="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Chaining</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then method returns a Promise which allows for method chaining. If the function passed as handler to then returns a Promise, an equivalent Promise will be exposed to the subsequent then in the method chain.</a:t>
            </a:r>
          </a:p>
          <a:p>
            <a:pPr marL="0" indent="0">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promiseObj</a:t>
            </a:r>
            <a:r>
              <a:rPr lang="en-US" sz="2000" dirty="0">
                <a:latin typeface="Times New Roman" panose="02020603050405020304" pitchFamily="18" charset="0"/>
                <a:cs typeface="Times New Roman" panose="02020603050405020304" pitchFamily="18" charset="0"/>
              </a:rPr>
              <a:t> = new Promise((resolve, reject)=&gt;{</a:t>
            </a:r>
          </a:p>
          <a:p>
            <a:pPr marL="0" indent="0">
              <a:buNone/>
            </a:pPr>
            <a:r>
              <a:rPr lang="en-US" sz="2000" dirty="0">
                <a:latin typeface="Times New Roman" panose="02020603050405020304" pitchFamily="18" charset="0"/>
                <a:cs typeface="Times New Roman" panose="02020603050405020304" pitchFamily="18" charset="0"/>
              </a:rPr>
              <a:t>	let num = 10</a:t>
            </a:r>
          </a:p>
          <a:p>
            <a:pPr marL="0" indent="0">
              <a:buNone/>
            </a:pPr>
            <a:r>
              <a:rPr lang="en-US" sz="2000" dirty="0">
                <a:latin typeface="Times New Roman" panose="02020603050405020304" pitchFamily="18" charset="0"/>
                <a:cs typeface="Times New Roman" panose="02020603050405020304" pitchFamily="18" charset="0"/>
              </a:rPr>
              <a:t>	resolve(num);</a:t>
            </a:r>
          </a:p>
          <a:p>
            <a:pPr marL="0" indent="0">
              <a:buNone/>
            </a:pPr>
            <a:r>
              <a:rPr lang="en-US" sz="2000" dirty="0">
                <a:latin typeface="Times New Roman" panose="02020603050405020304" pitchFamily="18" charset="0"/>
                <a:cs typeface="Times New Roman" panose="02020603050405020304" pitchFamily="18" charset="0"/>
              </a:rPr>
              <a:t>}).then(</a:t>
            </a:r>
          </a:p>
          <a:p>
            <a:pPr marL="0" indent="0">
              <a:buNone/>
            </a:pPr>
            <a:r>
              <a:rPr lang="en-US" sz="2000" dirty="0">
                <a:latin typeface="Times New Roman" panose="02020603050405020304" pitchFamily="18" charset="0"/>
                <a:cs typeface="Times New Roman" panose="02020603050405020304" pitchFamily="18" charset="0"/>
              </a:rPr>
              <a:t>	(value) =&gt; {console.log(value);</a:t>
            </a:r>
          </a:p>
          <a:p>
            <a:pPr marL="0" indent="0">
              <a:buNone/>
            </a:pPr>
            <a:r>
              <a:rPr lang="en-US" sz="2000" dirty="0">
                <a:latin typeface="Times New Roman" panose="02020603050405020304" pitchFamily="18" charset="0"/>
                <a:cs typeface="Times New Roman" panose="02020603050405020304" pitchFamily="18" charset="0"/>
              </a:rPr>
              <a:t>	return value + 10;</a:t>
            </a:r>
          </a:p>
          <a:p>
            <a:pPr marL="0" indent="0">
              <a:buNone/>
            </a:pPr>
            <a:r>
              <a:rPr lang="en-US" sz="2000" dirty="0">
                <a:latin typeface="Times New Roman" panose="02020603050405020304" pitchFamily="18" charset="0"/>
                <a:cs typeface="Times New Roman" panose="02020603050405020304" pitchFamily="18" charset="0"/>
              </a:rPr>
              <a:t>}).then (</a:t>
            </a:r>
          </a:p>
          <a:p>
            <a:pPr marL="0" indent="0">
              <a:buNone/>
            </a:pPr>
            <a:r>
              <a:rPr lang="en-US" sz="2000" dirty="0">
                <a:latin typeface="Times New Roman" panose="02020603050405020304" pitchFamily="18" charset="0"/>
                <a:cs typeface="Times New Roman" panose="02020603050405020304" pitchFamily="18" charset="0"/>
              </a:rPr>
              <a:t>	(value) =&gt; { console.log(value);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p>
        </p:txBody>
      </p:sp>
    </p:spTree>
    <p:extLst>
      <p:ext uri="{BB962C8B-B14F-4D97-AF65-F5344CB8AC3E}">
        <p14:creationId xmlns:p14="http://schemas.microsoft.com/office/powerpoint/2010/main" val="35110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catch () Method</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catch()</a:t>
            </a:r>
            <a:r>
              <a:rPr lang="en-US" sz="2000" dirty="0">
                <a:latin typeface="Times New Roman" panose="02020603050405020304" pitchFamily="18" charset="0"/>
                <a:cs typeface="Times New Roman" panose="02020603050405020304" pitchFamily="18" charset="0"/>
              </a:rPr>
              <a:t> method returns a Promise and deals with rejected cases only. It behaves the same as calling </a:t>
            </a:r>
            <a:r>
              <a:rPr lang="en-US" sz="2000" i="1" dirty="0">
                <a:latin typeface="Times New Roman" panose="02020603050405020304" pitchFamily="18" charset="0"/>
                <a:cs typeface="Times New Roman" panose="02020603050405020304" pitchFamily="18" charset="0"/>
              </a:rPr>
              <a:t>then(undefined, </a:t>
            </a:r>
            <a:r>
              <a:rPr lang="en-US" sz="2000" i="1" dirty="0" err="1">
                <a:latin typeface="Times New Roman" panose="02020603050405020304" pitchFamily="18" charset="0"/>
                <a:cs typeface="Times New Roman" panose="02020603050405020304" pitchFamily="18" charset="0"/>
              </a:rPr>
              <a:t>onRejected</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 fact, calling </a:t>
            </a:r>
            <a:r>
              <a:rPr lang="en-US" sz="2000" i="1" dirty="0">
                <a:latin typeface="Times New Roman" panose="02020603050405020304" pitchFamily="18" charset="0"/>
                <a:cs typeface="Times New Roman" panose="02020603050405020304" pitchFamily="18" charset="0"/>
              </a:rPr>
              <a:t>catch(</a:t>
            </a:r>
            <a:r>
              <a:rPr lang="en-US" sz="2000" i="1" dirty="0" err="1">
                <a:latin typeface="Times New Roman" panose="02020603050405020304" pitchFamily="18" charset="0"/>
                <a:cs typeface="Times New Roman" panose="02020603050405020304" pitchFamily="18" charset="0"/>
              </a:rPr>
              <a:t>onRejected</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internally calls </a:t>
            </a:r>
            <a:r>
              <a:rPr lang="en-US" sz="2000" i="1" dirty="0">
                <a:latin typeface="Times New Roman" panose="02020603050405020304" pitchFamily="18" charset="0"/>
                <a:cs typeface="Times New Roman" panose="02020603050405020304" pitchFamily="18" charset="0"/>
              </a:rPr>
              <a:t>then(undefined, </a:t>
            </a:r>
            <a:r>
              <a:rPr lang="en-US" sz="2000" i="1" dirty="0" err="1">
                <a:latin typeface="Times New Roman" panose="02020603050405020304" pitchFamily="18" charset="0"/>
                <a:cs typeface="Times New Roman" panose="02020603050405020304" pitchFamily="18" charset="0"/>
              </a:rPr>
              <a:t>onRejected</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The catch method is used for error handling in promise composition. Since it returns a Promise, it can be chained in the same way as its sister method, then()</a:t>
            </a:r>
          </a:p>
          <a:p>
            <a:pPr marL="0" indent="0">
              <a:buNone/>
            </a:pPr>
            <a:r>
              <a:rPr lang="en-US" sz="2000" dirty="0">
                <a:latin typeface="Times New Roman" panose="02020603050405020304" pitchFamily="18" charset="0"/>
                <a:cs typeface="Times New Roman" panose="02020603050405020304" pitchFamily="18" charset="0"/>
              </a:rPr>
              <a:t>Syntax:- catch(callback)</a:t>
            </a:r>
          </a:p>
          <a:p>
            <a:pPr marL="0" indent="0">
              <a:buNone/>
            </a:pPr>
            <a:r>
              <a:rPr lang="en-US" sz="2000" dirty="0">
                <a:latin typeface="Times New Roman" panose="02020603050405020304" pitchFamily="18" charset="0"/>
                <a:cs typeface="Times New Roman" panose="02020603050405020304" pitchFamily="18" charset="0"/>
              </a:rPr>
              <a:t>Where the callback is a function called when the Promise is rejected. This function has one argument </a:t>
            </a:r>
            <a:r>
              <a:rPr lang="en-US" sz="2000" i="1" dirty="0">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 The rejection error.</a:t>
            </a:r>
          </a:p>
        </p:txBody>
      </p:sp>
    </p:spTree>
    <p:extLst>
      <p:ext uri="{BB962C8B-B14F-4D97-AF65-F5344CB8AC3E}">
        <p14:creationId xmlns:p14="http://schemas.microsoft.com/office/powerpoint/2010/main" val="142755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2682DF-EA89-4E45-9907-AAFC5148B0E5}"/>
              </a:ext>
            </a:extLst>
          </p:cNvPr>
          <p:cNvSpPr>
            <a:spLocks noGrp="1"/>
          </p:cNvSpPr>
          <p:nvPr>
            <p:ph type="title"/>
          </p:nvPr>
        </p:nvSpPr>
        <p:spPr>
          <a:xfrm>
            <a:off x="838200" y="62729"/>
            <a:ext cx="10515600" cy="1009651"/>
          </a:xfrm>
        </p:spPr>
        <p:txBody>
          <a:bodyPr/>
          <a:lstStyle/>
          <a:p>
            <a:pPr algn="ctr"/>
            <a:r>
              <a:rPr lang="en-US" b="1" u="sng" dirty="0">
                <a:latin typeface="Times New Roman" panose="02020603050405020304" pitchFamily="18" charset="0"/>
                <a:cs typeface="Times New Roman" panose="02020603050405020304" pitchFamily="18" charset="0"/>
              </a:rPr>
              <a:t>catch () Method</a:t>
            </a:r>
          </a:p>
        </p:txBody>
      </p:sp>
      <p:sp>
        <p:nvSpPr>
          <p:cNvPr id="7" name="Content Placeholder 6">
            <a:extLst>
              <a:ext uri="{FF2B5EF4-FFF2-40B4-BE49-F238E27FC236}">
                <a16:creationId xmlns:a16="http://schemas.microsoft.com/office/drawing/2014/main" id="{7FC1E0DE-36C9-4375-96B0-F2AD6C414053}"/>
              </a:ext>
            </a:extLst>
          </p:cNvPr>
          <p:cNvSpPr>
            <a:spLocks noGrp="1"/>
          </p:cNvSpPr>
          <p:nvPr>
            <p:ph idx="1"/>
          </p:nvPr>
        </p:nvSpPr>
        <p:spPr>
          <a:xfrm>
            <a:off x="838200" y="1207317"/>
            <a:ext cx="10515600" cy="538507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promiseObj</a:t>
            </a:r>
            <a:r>
              <a:rPr lang="en-US" sz="1800" dirty="0">
                <a:latin typeface="Times New Roman" panose="02020603050405020304" pitchFamily="18" charset="0"/>
                <a:cs typeface="Times New Roman" panose="02020603050405020304" pitchFamily="18" charset="0"/>
              </a:rPr>
              <a:t> = new Promise((resolve, reject)=&gt;{</a:t>
            </a:r>
          </a:p>
          <a:p>
            <a:pPr marL="0" indent="0">
              <a:buNone/>
            </a:pPr>
            <a:r>
              <a:rPr lang="en-US" sz="1800" dirty="0">
                <a:latin typeface="Times New Roman" panose="02020603050405020304" pitchFamily="18" charset="0"/>
                <a:cs typeface="Times New Roman" panose="02020603050405020304" pitchFamily="18" charset="0"/>
              </a:rPr>
              <a:t>	let req = true</a:t>
            </a:r>
          </a:p>
          <a:p>
            <a:pPr marL="0" indent="0">
              <a:buNone/>
            </a:pPr>
            <a:r>
              <a:rPr lang="en-US" sz="1800" dirty="0">
                <a:latin typeface="Times New Roman" panose="02020603050405020304" pitchFamily="18" charset="0"/>
                <a:cs typeface="Times New Roman" panose="02020603050405020304" pitchFamily="18" charset="0"/>
              </a:rPr>
              <a:t>	if (req == true){</a:t>
            </a:r>
          </a:p>
          <a:p>
            <a:pPr marL="0" indent="0">
              <a:buNone/>
            </a:pPr>
            <a:r>
              <a:rPr lang="en-US" sz="1800" dirty="0">
                <a:latin typeface="Times New Roman" panose="02020603050405020304" pitchFamily="18" charset="0"/>
                <a:cs typeface="Times New Roman" panose="02020603050405020304" pitchFamily="18" charset="0"/>
              </a:rPr>
              <a:t>	     resolve(“Request Success”);</a:t>
            </a:r>
          </a:p>
          <a:p>
            <a:pPr marL="0" indent="0">
              <a:buNone/>
            </a:pPr>
            <a:r>
              <a:rPr lang="en-US" sz="1800" dirty="0">
                <a:latin typeface="Times New Roman" panose="02020603050405020304" pitchFamily="18" charset="0"/>
                <a:cs typeface="Times New Roman" panose="02020603050405020304" pitchFamily="18" charset="0"/>
              </a:rPr>
              <a:t>	} else {</a:t>
            </a:r>
          </a:p>
          <a:p>
            <a:pPr marL="0" indent="0">
              <a:buNone/>
            </a:pPr>
            <a:r>
              <a:rPr lang="en-US" sz="1800" dirty="0">
                <a:latin typeface="Times New Roman" panose="02020603050405020304" pitchFamily="18" charset="0"/>
                <a:cs typeface="Times New Roman" panose="02020603050405020304" pitchFamily="18" charset="0"/>
              </a:rPr>
              <a:t>	     reject(“Request Rejected”);</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}).then(</a:t>
            </a:r>
          </a:p>
          <a:p>
            <a:pPr marL="0" indent="0">
              <a:buNone/>
            </a:pPr>
            <a:r>
              <a:rPr lang="en-US" sz="1800" dirty="0">
                <a:latin typeface="Times New Roman" panose="02020603050405020304" pitchFamily="18" charset="0"/>
                <a:cs typeface="Times New Roman" panose="02020603050405020304" pitchFamily="18" charset="0"/>
              </a:rPr>
              <a:t>	(value) =&gt; {console.log(value);</a:t>
            </a:r>
          </a:p>
          <a:p>
            <a:pPr marL="0" indent="0">
              <a:buNone/>
            </a:pPr>
            <a:r>
              <a:rPr lang="en-US" sz="1800" dirty="0">
                <a:latin typeface="Times New Roman" panose="02020603050405020304" pitchFamily="18" charset="0"/>
                <a:cs typeface="Times New Roman" panose="02020603050405020304" pitchFamily="18" charset="0"/>
              </a:rPr>
              <a:t>}).catch(</a:t>
            </a:r>
          </a:p>
          <a:p>
            <a:pPr marL="0" indent="0">
              <a:buNone/>
            </a:pPr>
            <a:r>
              <a:rPr lang="en-US" sz="1800" dirty="0">
                <a:latin typeface="Times New Roman" panose="02020603050405020304" pitchFamily="18" charset="0"/>
                <a:cs typeface="Times New Roman" panose="02020603050405020304" pitchFamily="18" charset="0"/>
              </a:rPr>
              <a:t>	(error)=&gt;{ console.log(error);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600" dirty="0"/>
          </a:p>
        </p:txBody>
      </p:sp>
    </p:spTree>
    <p:extLst>
      <p:ext uri="{BB962C8B-B14F-4D97-AF65-F5344CB8AC3E}">
        <p14:creationId xmlns:p14="http://schemas.microsoft.com/office/powerpoint/2010/main" val="210600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fade">
                                      <p:cBhvr>
                                        <p:cTn id="6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694</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Promise</vt:lpstr>
      <vt:lpstr>How Promise works</vt:lpstr>
      <vt:lpstr>Creating Promise</vt:lpstr>
      <vt:lpstr>Function Returning a Promise</vt:lpstr>
      <vt:lpstr>then( ) Method</vt:lpstr>
      <vt:lpstr>Promise</vt:lpstr>
      <vt:lpstr>Chaining</vt:lpstr>
      <vt:lpstr>catch () Method</vt:lpstr>
      <vt:lpstr>catch () Method</vt:lpstr>
      <vt:lpstr>finally () Method</vt:lpstr>
      <vt:lpstr>finally () Method</vt:lpstr>
      <vt:lpstr>Chaining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RK</cp:lastModifiedBy>
  <cp:revision>77</cp:revision>
  <dcterms:created xsi:type="dcterms:W3CDTF">2021-02-04T06:17:19Z</dcterms:created>
  <dcterms:modified xsi:type="dcterms:W3CDTF">2021-02-05T16:36:15Z</dcterms:modified>
</cp:coreProperties>
</file>