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8" r:id="rId2"/>
    <p:sldId id="267" r:id="rId3"/>
    <p:sldId id="257" r:id="rId4"/>
    <p:sldId id="258" r:id="rId5"/>
    <p:sldId id="259" r:id="rId6"/>
    <p:sldId id="260" r:id="rId7"/>
    <p:sldId id="261" r:id="rId8"/>
    <p:sldId id="262" r:id="rId9"/>
    <p:sldId id="263" r:id="rId10"/>
    <p:sldId id="265" r:id="rId11"/>
    <p:sldId id="269" r:id="rId12"/>
    <p:sldId id="270" r:id="rId13"/>
    <p:sldId id="271"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p:scale>
          <a:sx n="75" d="100"/>
          <a:sy n="75" d="100"/>
        </p:scale>
        <p:origin x="1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4T17:28:54.922"/>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4T17:29:13.501"/>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1414B-FBD2-4791-AE5E-4B8676CAF1D8}" type="datetimeFigureOut">
              <a:rPr lang="en-IN" smtClean="0"/>
              <a:t>05-12-2023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DCF9E-9DE5-4D55-A804-96171FE07342}" type="slidenum">
              <a:rPr lang="en-IN" smtClean="0"/>
              <a:t>‹#›</a:t>
            </a:fld>
            <a:endParaRPr lang="en-IN"/>
          </a:p>
        </p:txBody>
      </p:sp>
    </p:spTree>
    <p:extLst>
      <p:ext uri="{BB962C8B-B14F-4D97-AF65-F5344CB8AC3E}">
        <p14:creationId xmlns:p14="http://schemas.microsoft.com/office/powerpoint/2010/main" val="274306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89BF87-CA65-47E5-A14D-6B58479DA0B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4135380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89BF87-CA65-47E5-A14D-6B58479DA0B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33638335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89BF87-CA65-47E5-A14D-6B58479DA0B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3198940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89BF87-CA65-47E5-A14D-6B58479DA0B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27546994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89BF87-CA65-47E5-A14D-6B58479DA0B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21984779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89BF87-CA65-47E5-A14D-6B58479DA0B6}"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15012602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89BF87-CA65-47E5-A14D-6B58479DA0B6}"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1116353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89BF87-CA65-47E5-A14D-6B58479DA0B6}"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1426855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9BF87-CA65-47E5-A14D-6B58479DA0B6}"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3989092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89BF87-CA65-47E5-A14D-6B58479DA0B6}"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1275280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89BF87-CA65-47E5-A14D-6B58479DA0B6}"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CC5CD-1968-4896-97DC-0B061DD4AD42}" type="slidenum">
              <a:rPr lang="en-IN" smtClean="0"/>
              <a:t>‹#›</a:t>
            </a:fld>
            <a:endParaRPr lang="en-IN"/>
          </a:p>
        </p:txBody>
      </p:sp>
    </p:spTree>
    <p:extLst>
      <p:ext uri="{BB962C8B-B14F-4D97-AF65-F5344CB8AC3E}">
        <p14:creationId xmlns:p14="http://schemas.microsoft.com/office/powerpoint/2010/main" val="4155737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9BF87-CA65-47E5-A14D-6B58479DA0B6}" type="datetimeFigureOut">
              <a:rPr lang="en-IN" smtClean="0"/>
              <a:t>05-12-2023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CC5CD-1968-4896-97DC-0B061DD4AD42}" type="slidenum">
              <a:rPr lang="en-IN" smtClean="0"/>
              <a:t>‹#›</a:t>
            </a:fld>
            <a:endParaRPr lang="en-IN"/>
          </a:p>
        </p:txBody>
      </p:sp>
    </p:spTree>
    <p:extLst>
      <p:ext uri="{BB962C8B-B14F-4D97-AF65-F5344CB8AC3E}">
        <p14:creationId xmlns:p14="http://schemas.microsoft.com/office/powerpoint/2010/main" val="42327212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D2F524-69C1-A9C7-4344-2280D146A075}"/>
              </a:ext>
            </a:extLst>
          </p:cNvPr>
          <p:cNvPicPr>
            <a:picLocks noChangeAspect="1"/>
          </p:cNvPicPr>
          <p:nvPr/>
        </p:nvPicPr>
        <p:blipFill>
          <a:blip r:embed="rId2">
            <a:alphaModFix amt="20000"/>
          </a:blip>
          <a:stretch>
            <a:fillRect/>
          </a:stretch>
        </p:blipFill>
        <p:spPr>
          <a:xfrm>
            <a:off x="-114300" y="304800"/>
            <a:ext cx="12471400" cy="6553200"/>
          </a:xfrm>
          <a:prstGeom prst="rect">
            <a:avLst/>
          </a:prstGeom>
        </p:spPr>
      </p:pic>
      <p:sp>
        <p:nvSpPr>
          <p:cNvPr id="10" name="Title 9">
            <a:extLst>
              <a:ext uri="{FF2B5EF4-FFF2-40B4-BE49-F238E27FC236}">
                <a16:creationId xmlns:a16="http://schemas.microsoft.com/office/drawing/2014/main" id="{FDF8A79C-DDF2-6ADC-92E6-9A273CBC612B}"/>
              </a:ext>
            </a:extLst>
          </p:cNvPr>
          <p:cNvSpPr>
            <a:spLocks noGrp="1"/>
          </p:cNvSpPr>
          <p:nvPr>
            <p:ph type="title"/>
          </p:nvPr>
        </p:nvSpPr>
        <p:spPr/>
        <p:txBody>
          <a:bodyPr>
            <a:normAutofit/>
          </a:bodyPr>
          <a:lstStyle/>
          <a:p>
            <a:r>
              <a:rPr lang="en-IN" sz="6000" b="1" dirty="0">
                <a:solidFill>
                  <a:srgbClr val="FFFF00"/>
                </a:solidFill>
              </a:rPr>
              <a:t>  Booking System Presentation</a:t>
            </a:r>
          </a:p>
        </p:txBody>
      </p:sp>
      <p:sp>
        <p:nvSpPr>
          <p:cNvPr id="11" name="Content Placeholder 10">
            <a:extLst>
              <a:ext uri="{FF2B5EF4-FFF2-40B4-BE49-F238E27FC236}">
                <a16:creationId xmlns:a16="http://schemas.microsoft.com/office/drawing/2014/main" id="{43693694-28A6-E706-C2DD-1F673EB939C6}"/>
              </a:ext>
            </a:extLst>
          </p:cNvPr>
          <p:cNvSpPr>
            <a:spLocks noGrp="1"/>
          </p:cNvSpPr>
          <p:nvPr>
            <p:ph idx="1"/>
          </p:nvPr>
        </p:nvSpPr>
        <p:spPr>
          <a:xfrm>
            <a:off x="838200" y="2273300"/>
            <a:ext cx="10515600" cy="3505200"/>
          </a:xfrm>
        </p:spPr>
        <p:txBody>
          <a:bodyPr>
            <a:normAutofit fontScale="62500" lnSpcReduction="20000"/>
          </a:bodyPr>
          <a:lstStyle/>
          <a:p>
            <a:pPr marL="0" indent="0">
              <a:buNone/>
            </a:pPr>
            <a:r>
              <a:rPr lang="en-US" sz="6400" b="1" u="sng" dirty="0"/>
              <a:t>Streamlining Bus Reservations with RedBus:</a:t>
            </a:r>
          </a:p>
          <a:p>
            <a:pPr marL="0" indent="0">
              <a:buNone/>
            </a:pPr>
            <a:endParaRPr lang="en-US" sz="4000" b="1" dirty="0"/>
          </a:p>
          <a:p>
            <a:pPr marL="0" indent="0">
              <a:buNone/>
            </a:pPr>
            <a:endParaRPr lang="en-US" sz="4000" b="1" dirty="0"/>
          </a:p>
          <a:p>
            <a:pPr marL="0" indent="0">
              <a:buNone/>
            </a:pPr>
            <a:r>
              <a:rPr lang="en-IN" sz="4000" b="1" dirty="0"/>
              <a:t>Submitted to: MR. RISHI KUMAR                      Submitted by: KANISHKA</a:t>
            </a:r>
          </a:p>
          <a:p>
            <a:pPr marL="0" indent="0">
              <a:buNone/>
            </a:pPr>
            <a:r>
              <a:rPr lang="en-IN" sz="4000" b="1" dirty="0"/>
              <a:t>                                                                                                             MEGHA YADAV</a:t>
            </a:r>
          </a:p>
          <a:p>
            <a:pPr marL="0" indent="0">
              <a:buNone/>
            </a:pPr>
            <a:r>
              <a:rPr lang="en-IN" sz="4000" b="1" dirty="0"/>
              <a:t>                                                                                                             DIVYANSHU VATS</a:t>
            </a:r>
          </a:p>
          <a:p>
            <a:pPr marL="0" indent="0">
              <a:buNone/>
            </a:pPr>
            <a:r>
              <a:rPr lang="en-IN" sz="4000" b="1" dirty="0"/>
              <a:t>                                                                                                             KAPIL DANGWAL</a:t>
            </a:r>
          </a:p>
          <a:p>
            <a:pPr marL="0" indent="0">
              <a:buNone/>
            </a:pPr>
            <a:r>
              <a:rPr lang="en-IN" sz="4000" b="1" dirty="0"/>
              <a:t>GROUP H                                                                                            HIMANSHU JAIN </a:t>
            </a:r>
          </a:p>
        </p:txBody>
      </p:sp>
    </p:spTree>
    <p:extLst>
      <p:ext uri="{BB962C8B-B14F-4D97-AF65-F5344CB8AC3E}">
        <p14:creationId xmlns:p14="http://schemas.microsoft.com/office/powerpoint/2010/main" val="2706434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C1DD-B2D5-379C-AEC1-F049ED3F69D4}"/>
              </a:ext>
            </a:extLst>
          </p:cNvPr>
          <p:cNvSpPr>
            <a:spLocks noGrp="1"/>
          </p:cNvSpPr>
          <p:nvPr>
            <p:ph type="title"/>
          </p:nvPr>
        </p:nvSpPr>
        <p:spPr>
          <a:xfrm>
            <a:off x="469900" y="-481806"/>
            <a:ext cx="9880600" cy="3098006"/>
          </a:xfrm>
        </p:spPr>
        <p:txBody>
          <a:bodyPr>
            <a:normAutofit/>
          </a:bodyPr>
          <a:lstStyle/>
          <a:p>
            <a:pPr marL="857250" indent="-857250">
              <a:buFont typeface="Arial" panose="020B0604020202020204" pitchFamily="34" charset="0"/>
              <a:buChar char="•"/>
            </a:pPr>
            <a:r>
              <a:rPr lang="en-IN" sz="6000" dirty="0">
                <a:solidFill>
                  <a:srgbClr val="FFFF00"/>
                </a:solidFill>
              </a:rPr>
              <a:t>Q&amp;A Session:</a:t>
            </a:r>
          </a:p>
        </p:txBody>
      </p:sp>
      <p:sp>
        <p:nvSpPr>
          <p:cNvPr id="3" name="Content Placeholder 2">
            <a:extLst>
              <a:ext uri="{FF2B5EF4-FFF2-40B4-BE49-F238E27FC236}">
                <a16:creationId xmlns:a16="http://schemas.microsoft.com/office/drawing/2014/main" id="{49731979-E2C1-55C3-B9E3-9B0D706CEEE8}"/>
              </a:ext>
            </a:extLst>
          </p:cNvPr>
          <p:cNvSpPr>
            <a:spLocks noGrp="1"/>
          </p:cNvSpPr>
          <p:nvPr>
            <p:ph idx="1"/>
          </p:nvPr>
        </p:nvSpPr>
        <p:spPr>
          <a:xfrm>
            <a:off x="0" y="2311400"/>
            <a:ext cx="6550524" cy="3202780"/>
          </a:xfrm>
        </p:spPr>
        <p:txBody>
          <a:bodyPr/>
          <a:lstStyle/>
          <a:p>
            <a:r>
              <a:rPr lang="en-US" dirty="0"/>
              <a:t> Let's talk further about the Bus Ticketing System and RedBus! Share your thoughts, ask questions, and explore more.</a:t>
            </a:r>
            <a:endParaRPr lang="en-IN" dirty="0"/>
          </a:p>
        </p:txBody>
      </p:sp>
      <p:pic>
        <p:nvPicPr>
          <p:cNvPr id="4" name="Picture 3">
            <a:extLst>
              <a:ext uri="{FF2B5EF4-FFF2-40B4-BE49-F238E27FC236}">
                <a16:creationId xmlns:a16="http://schemas.microsoft.com/office/drawing/2014/main" id="{F7A6018C-F7C0-C9C7-4965-A586E92DA9C9}"/>
              </a:ext>
            </a:extLst>
          </p:cNvPr>
          <p:cNvPicPr>
            <a:picLocks noChangeAspect="1"/>
          </p:cNvPicPr>
          <p:nvPr/>
        </p:nvPicPr>
        <p:blipFill>
          <a:blip r:embed="rId2"/>
          <a:stretch>
            <a:fillRect/>
          </a:stretch>
        </p:blipFill>
        <p:spPr>
          <a:xfrm>
            <a:off x="6550524" y="1262060"/>
            <a:ext cx="5641475" cy="4351339"/>
          </a:xfrm>
          <a:prstGeom prst="rect">
            <a:avLst/>
          </a:prstGeom>
        </p:spPr>
      </p:pic>
    </p:spTree>
    <p:extLst>
      <p:ext uri="{BB962C8B-B14F-4D97-AF65-F5344CB8AC3E}">
        <p14:creationId xmlns:p14="http://schemas.microsoft.com/office/powerpoint/2010/main" val="1516126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92E8-133D-3E1A-C387-245C38A090DA}"/>
              </a:ext>
            </a:extLst>
          </p:cNvPr>
          <p:cNvSpPr>
            <a:spLocks noGrp="1"/>
          </p:cNvSpPr>
          <p:nvPr>
            <p:ph type="title"/>
          </p:nvPr>
        </p:nvSpPr>
        <p:spPr/>
        <p:txBody>
          <a:bodyPr/>
          <a:lstStyle/>
          <a:p>
            <a:r>
              <a:rPr lang="en-US" dirty="0"/>
              <a:t>CODE:-</a:t>
            </a:r>
            <a:endParaRPr lang="en-IN" dirty="0"/>
          </a:p>
        </p:txBody>
      </p:sp>
      <p:pic>
        <p:nvPicPr>
          <p:cNvPr id="5" name="Content Placeholder 4">
            <a:extLst>
              <a:ext uri="{FF2B5EF4-FFF2-40B4-BE49-F238E27FC236}">
                <a16:creationId xmlns:a16="http://schemas.microsoft.com/office/drawing/2014/main" id="{1A96AD1C-44A7-00C4-89E7-C12DE2688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612" y="1433173"/>
            <a:ext cx="3971202" cy="4866369"/>
          </a:xfrm>
        </p:spPr>
      </p:pic>
      <p:pic>
        <p:nvPicPr>
          <p:cNvPr id="7" name="Picture 6">
            <a:extLst>
              <a:ext uri="{FF2B5EF4-FFF2-40B4-BE49-F238E27FC236}">
                <a16:creationId xmlns:a16="http://schemas.microsoft.com/office/drawing/2014/main" id="{D8FCD7E5-6AAB-B811-B4F5-715BBF1BB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208" y="1433173"/>
            <a:ext cx="2828925" cy="4866369"/>
          </a:xfrm>
          <a:prstGeom prst="rect">
            <a:avLst/>
          </a:prstGeom>
        </p:spPr>
      </p:pic>
      <p:pic>
        <p:nvPicPr>
          <p:cNvPr id="10" name="Picture 9">
            <a:extLst>
              <a:ext uri="{FF2B5EF4-FFF2-40B4-BE49-F238E27FC236}">
                <a16:creationId xmlns:a16="http://schemas.microsoft.com/office/drawing/2014/main" id="{F27E3259-B92B-6852-90AC-8883E2481D29}"/>
              </a:ext>
            </a:extLst>
          </p:cNvPr>
          <p:cNvPicPr>
            <a:picLocks noChangeAspect="1"/>
          </p:cNvPicPr>
          <p:nvPr/>
        </p:nvPicPr>
        <p:blipFill>
          <a:blip r:embed="rId4"/>
          <a:stretch>
            <a:fillRect/>
          </a:stretch>
        </p:blipFill>
        <p:spPr>
          <a:xfrm>
            <a:off x="7752527" y="2698955"/>
            <a:ext cx="4143861" cy="1873045"/>
          </a:xfrm>
          <a:prstGeom prst="rect">
            <a:avLst/>
          </a:prstGeom>
        </p:spPr>
      </p:pic>
    </p:spTree>
    <p:extLst>
      <p:ext uri="{BB962C8B-B14F-4D97-AF65-F5344CB8AC3E}">
        <p14:creationId xmlns:p14="http://schemas.microsoft.com/office/powerpoint/2010/main" val="2961704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903D4C-D76C-FBE8-C11E-5DC950C32D49}"/>
              </a:ext>
            </a:extLst>
          </p:cNvPr>
          <p:cNvSpPr txBox="1"/>
          <p:nvPr/>
        </p:nvSpPr>
        <p:spPr>
          <a:xfrm>
            <a:off x="336755" y="752169"/>
            <a:ext cx="11518489" cy="5262979"/>
          </a:xfrm>
          <a:prstGeom prst="rect">
            <a:avLst/>
          </a:prstGeom>
          <a:noFill/>
        </p:spPr>
        <p:txBody>
          <a:bodyPr wrap="square">
            <a:spAutoFit/>
          </a:bodyPr>
          <a:lstStyle/>
          <a:p>
            <a:r>
              <a:rPr lang="en-US" sz="2800" dirty="0"/>
              <a:t>A SIMPLIFIED CODE:-</a:t>
            </a:r>
          </a:p>
          <a:p>
            <a:endParaRPr lang="en-US" sz="2800" dirty="0"/>
          </a:p>
          <a:p>
            <a:pPr marL="457200" indent="-457200">
              <a:buFont typeface="Wingdings" panose="05000000000000000000" pitchFamily="2" charset="2"/>
              <a:buChar char="Ø"/>
            </a:pPr>
            <a:r>
              <a:rPr lang="en-US" sz="2800" dirty="0">
                <a:solidFill>
                  <a:srgbClr val="FFFF00"/>
                </a:solidFill>
              </a:rPr>
              <a:t>WHAT IT DOES?</a:t>
            </a:r>
          </a:p>
          <a:p>
            <a:endParaRPr lang="en-US" sz="2800" dirty="0">
              <a:solidFill>
                <a:srgbClr val="FFFF00"/>
              </a:solidFill>
            </a:endParaRPr>
          </a:p>
          <a:p>
            <a:pPr marL="457200" indent="-457200">
              <a:buFont typeface="Arial" panose="020B0604020202020204" pitchFamily="34" charset="0"/>
              <a:buChar char="•"/>
            </a:pPr>
            <a:r>
              <a:rPr lang="en-US" sz="2800" dirty="0"/>
              <a:t>The provided code is a simple bus ticket booking system written in C. When you run this code, it will prompt you to enter details for up to 5 passengers, such as their names and ages. After collecting passenger information, it will then ask you to enter the number of tickets to </a:t>
            </a:r>
            <a:r>
              <a:rPr lang="en-US" sz="2800" dirty="0" err="1"/>
              <a:t>book.If</a:t>
            </a:r>
            <a:r>
              <a:rPr lang="en-US" sz="2800" dirty="0"/>
              <a:t> the number of tickets entered is valid (less than or equal to 5) and there are enough available seats on the bus, it will simulate booking the tickets. It will generate a unique booking reference, display the details of the booked bus, and show the details of each passenger.</a:t>
            </a:r>
            <a:endParaRPr lang="en-IN" sz="2800" dirty="0"/>
          </a:p>
        </p:txBody>
      </p:sp>
    </p:spTree>
    <p:extLst>
      <p:ext uri="{BB962C8B-B14F-4D97-AF65-F5344CB8AC3E}">
        <p14:creationId xmlns:p14="http://schemas.microsoft.com/office/powerpoint/2010/main" val="25458751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9D7CCE-AAEC-673B-46AB-14045AEEB278}"/>
              </a:ext>
            </a:extLst>
          </p:cNvPr>
          <p:cNvPicPr>
            <a:picLocks noChangeAspect="1"/>
          </p:cNvPicPr>
          <p:nvPr/>
        </p:nvPicPr>
        <p:blipFill>
          <a:blip r:embed="rId2">
            <a:alphaModFix amt="20000"/>
          </a:blip>
          <a:stretch>
            <a:fillRect/>
          </a:stretch>
        </p:blipFill>
        <p:spPr>
          <a:xfrm>
            <a:off x="6916994" y="1784555"/>
            <a:ext cx="4896464" cy="3509271"/>
          </a:xfrm>
          <a:prstGeom prst="rect">
            <a:avLst/>
          </a:prstGeom>
        </p:spPr>
      </p:pic>
      <p:pic>
        <p:nvPicPr>
          <p:cNvPr id="5" name="Picture 4">
            <a:extLst>
              <a:ext uri="{FF2B5EF4-FFF2-40B4-BE49-F238E27FC236}">
                <a16:creationId xmlns:a16="http://schemas.microsoft.com/office/drawing/2014/main" id="{FC9B3DF6-896F-42EC-2824-C69ED3CF3EFB}"/>
              </a:ext>
            </a:extLst>
          </p:cNvPr>
          <p:cNvPicPr>
            <a:picLocks noChangeAspect="1"/>
          </p:cNvPicPr>
          <p:nvPr/>
        </p:nvPicPr>
        <p:blipFill>
          <a:blip r:embed="rId3"/>
          <a:stretch>
            <a:fillRect/>
          </a:stretch>
        </p:blipFill>
        <p:spPr>
          <a:xfrm>
            <a:off x="849260" y="512025"/>
            <a:ext cx="5404056" cy="5747170"/>
          </a:xfrm>
          <a:prstGeom prst="rect">
            <a:avLst/>
          </a:prstGeom>
        </p:spPr>
      </p:pic>
    </p:spTree>
    <p:extLst>
      <p:ext uri="{BB962C8B-B14F-4D97-AF65-F5344CB8AC3E}">
        <p14:creationId xmlns:p14="http://schemas.microsoft.com/office/powerpoint/2010/main" val="1994241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691295-CA1F-ABB4-347C-613E6831BF8C}"/>
              </a:ext>
            </a:extLst>
          </p:cNvPr>
          <p:cNvSpPr>
            <a:spLocks noGrp="1"/>
          </p:cNvSpPr>
          <p:nvPr>
            <p:ph type="title"/>
          </p:nvPr>
        </p:nvSpPr>
        <p:spPr>
          <a:xfrm>
            <a:off x="2959100" y="82550"/>
            <a:ext cx="7620000" cy="2622550"/>
          </a:xfrm>
        </p:spPr>
        <p:txBody>
          <a:bodyPr>
            <a:normAutofit/>
          </a:bodyPr>
          <a:lstStyle/>
          <a:p>
            <a:r>
              <a:rPr lang="en-US" sz="6600" dirty="0">
                <a:latin typeface="Arial Rounded MT Bold" panose="020F0704030504030204" pitchFamily="34" charset="0"/>
              </a:rPr>
              <a:t>THANKYOU</a:t>
            </a:r>
            <a:endParaRPr lang="en-IN" sz="66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E109E531-6D58-080B-B732-47297D3386A8}"/>
              </a:ext>
            </a:extLst>
          </p:cNvPr>
          <p:cNvPicPr>
            <a:picLocks noChangeAspect="1"/>
          </p:cNvPicPr>
          <p:nvPr/>
        </p:nvPicPr>
        <p:blipFill>
          <a:blip r:embed="rId2"/>
          <a:stretch>
            <a:fillRect/>
          </a:stretch>
        </p:blipFill>
        <p:spPr>
          <a:xfrm>
            <a:off x="3810000" y="2371726"/>
            <a:ext cx="4572000" cy="3562350"/>
          </a:xfrm>
          <a:prstGeom prst="rect">
            <a:avLst/>
          </a:prstGeom>
        </p:spPr>
      </p:pic>
    </p:spTree>
    <p:extLst>
      <p:ext uri="{BB962C8B-B14F-4D97-AF65-F5344CB8AC3E}">
        <p14:creationId xmlns:p14="http://schemas.microsoft.com/office/powerpoint/2010/main" val="307677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E6FB-F94D-022C-74EB-3EDE87B9213F}"/>
              </a:ext>
            </a:extLst>
          </p:cNvPr>
          <p:cNvSpPr>
            <a:spLocks noGrp="1"/>
          </p:cNvSpPr>
          <p:nvPr>
            <p:ph type="ctrTitle"/>
          </p:nvPr>
        </p:nvSpPr>
        <p:spPr>
          <a:xfrm>
            <a:off x="1562100" y="127001"/>
            <a:ext cx="9144000" cy="1308100"/>
          </a:xfrm>
        </p:spPr>
        <p:txBody>
          <a:bodyPr>
            <a:normAutofit/>
          </a:bodyPr>
          <a:lstStyle/>
          <a:p>
            <a:r>
              <a:rPr lang="en-US" b="1" dirty="0">
                <a:solidFill>
                  <a:srgbClr val="FFFF00"/>
                </a:solidFill>
              </a:rPr>
              <a:t>TABLE OF CONTENTS:</a:t>
            </a:r>
            <a:endParaRPr lang="en-IN" b="1" dirty="0">
              <a:solidFill>
                <a:srgbClr val="FFFF00"/>
              </a:solidFill>
            </a:endParaRPr>
          </a:p>
        </p:txBody>
      </p:sp>
      <p:sp>
        <p:nvSpPr>
          <p:cNvPr id="3" name="Subtitle 2">
            <a:extLst>
              <a:ext uri="{FF2B5EF4-FFF2-40B4-BE49-F238E27FC236}">
                <a16:creationId xmlns:a16="http://schemas.microsoft.com/office/drawing/2014/main" id="{BAABACFF-BF6B-B7C1-B0B5-AD751C9E76D9}"/>
              </a:ext>
            </a:extLst>
          </p:cNvPr>
          <p:cNvSpPr>
            <a:spLocks noGrp="1"/>
          </p:cNvSpPr>
          <p:nvPr>
            <p:ph type="subTitle" idx="1"/>
          </p:nvPr>
        </p:nvSpPr>
        <p:spPr>
          <a:xfrm>
            <a:off x="266700" y="1816099"/>
            <a:ext cx="6311900" cy="4914899"/>
          </a:xfrm>
        </p:spPr>
        <p:txBody>
          <a:bodyPr>
            <a:normAutofit/>
          </a:bodyPr>
          <a:lstStyle/>
          <a:p>
            <a:pPr marL="342900" indent="-342900" algn="l">
              <a:buFont typeface="Arial" panose="020B0604020202020204" pitchFamily="34" charset="0"/>
              <a:buChar char="•"/>
            </a:pPr>
            <a:r>
              <a:rPr lang="en-IN" dirty="0"/>
              <a:t>INTRODUCTION</a:t>
            </a:r>
          </a:p>
          <a:p>
            <a:pPr marL="342900" indent="-342900" algn="l">
              <a:buFont typeface="Arial" panose="020B0604020202020204" pitchFamily="34" charset="0"/>
              <a:buChar char="•"/>
            </a:pPr>
            <a:r>
              <a:rPr lang="en-IN" dirty="0"/>
              <a:t>BUS ROUTES AND TIMINGS</a:t>
            </a:r>
          </a:p>
          <a:p>
            <a:pPr marL="342900" indent="-342900" algn="l">
              <a:buFont typeface="Arial" panose="020B0604020202020204" pitchFamily="34" charset="0"/>
              <a:buChar char="•"/>
            </a:pPr>
            <a:r>
              <a:rPr lang="en-IN" dirty="0"/>
              <a:t>Ticketing Details and Availability</a:t>
            </a:r>
          </a:p>
          <a:p>
            <a:pPr marL="342900" indent="-342900" algn="l">
              <a:buFont typeface="Arial" panose="020B0604020202020204" pitchFamily="34" charset="0"/>
              <a:buChar char="•"/>
            </a:pPr>
            <a:r>
              <a:rPr lang="en-IN" dirty="0"/>
              <a:t>RedBus Reservation System</a:t>
            </a:r>
          </a:p>
          <a:p>
            <a:pPr marL="342900" indent="-342900" algn="l">
              <a:buFont typeface="Arial" panose="020B0604020202020204" pitchFamily="34" charset="0"/>
              <a:buChar char="•"/>
            </a:pPr>
            <a:r>
              <a:rPr lang="sv-SE" dirty="0"/>
              <a:t>Ticket Generation Process Via RedBus</a:t>
            </a:r>
          </a:p>
          <a:p>
            <a:pPr marL="342900" indent="-342900" algn="l">
              <a:buFont typeface="Arial" panose="020B0604020202020204" pitchFamily="34" charset="0"/>
              <a:buChar char="•"/>
            </a:pPr>
            <a:r>
              <a:rPr lang="sv-SE" dirty="0"/>
              <a:t>Sample RedBus Ticket</a:t>
            </a:r>
          </a:p>
          <a:p>
            <a:pPr marL="342900" indent="-342900" algn="l">
              <a:buFont typeface="Arial" panose="020B0604020202020204" pitchFamily="34" charset="0"/>
              <a:buChar char="•"/>
            </a:pPr>
            <a:r>
              <a:rPr lang="sv-SE" dirty="0"/>
              <a:t>Conclusion</a:t>
            </a:r>
          </a:p>
          <a:p>
            <a:pPr marL="342900" indent="-342900" algn="l">
              <a:buFont typeface="Arial" panose="020B0604020202020204" pitchFamily="34" charset="0"/>
              <a:buChar char="•"/>
            </a:pPr>
            <a:r>
              <a:rPr lang="sv-SE" dirty="0"/>
              <a:t>Q&amp;A Session</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19BFE61F-CDFD-A2DE-6721-9BF74B920292}"/>
              </a:ext>
            </a:extLst>
          </p:cNvPr>
          <p:cNvPicPr>
            <a:picLocks noChangeAspect="1"/>
          </p:cNvPicPr>
          <p:nvPr/>
        </p:nvPicPr>
        <p:blipFill>
          <a:blip r:embed="rId2"/>
          <a:stretch>
            <a:fillRect/>
          </a:stretch>
        </p:blipFill>
        <p:spPr>
          <a:xfrm>
            <a:off x="7200900" y="2230532"/>
            <a:ext cx="4318000" cy="2595468"/>
          </a:xfrm>
          <a:prstGeom prst="rect">
            <a:avLst/>
          </a:prstGeom>
        </p:spPr>
      </p:pic>
    </p:spTree>
    <p:extLst>
      <p:ext uri="{BB962C8B-B14F-4D97-AF65-F5344CB8AC3E}">
        <p14:creationId xmlns:p14="http://schemas.microsoft.com/office/powerpoint/2010/main" val="4031256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4092-FAE9-CC53-2614-B28BDEE38CBD}"/>
              </a:ext>
            </a:extLst>
          </p:cNvPr>
          <p:cNvSpPr>
            <a:spLocks noGrp="1"/>
          </p:cNvSpPr>
          <p:nvPr>
            <p:ph type="title"/>
          </p:nvPr>
        </p:nvSpPr>
        <p:spPr>
          <a:xfrm>
            <a:off x="1820839" y="0"/>
            <a:ext cx="6272284" cy="1871119"/>
          </a:xfrm>
        </p:spPr>
        <p:txBody>
          <a:bodyPr>
            <a:normAutofit/>
          </a:bodyPr>
          <a:lstStyle/>
          <a:p>
            <a:pPr algn="ctr"/>
            <a:r>
              <a:rPr lang="en-US" sz="6000" b="1" dirty="0">
                <a:solidFill>
                  <a:srgbClr val="FFFF00"/>
                </a:solidFill>
              </a:rPr>
              <a:t>INTRODUCTION</a:t>
            </a:r>
            <a:endParaRPr lang="en-IN" sz="6000" b="1" dirty="0">
              <a:solidFill>
                <a:srgbClr val="FFFF00"/>
              </a:solidFill>
            </a:endParaRPr>
          </a:p>
        </p:txBody>
      </p:sp>
      <p:sp>
        <p:nvSpPr>
          <p:cNvPr id="3" name="Content Placeholder 2">
            <a:extLst>
              <a:ext uri="{FF2B5EF4-FFF2-40B4-BE49-F238E27FC236}">
                <a16:creationId xmlns:a16="http://schemas.microsoft.com/office/drawing/2014/main" id="{EB31AECB-3BC5-5FCC-A6C8-1350B6D2022E}"/>
              </a:ext>
            </a:extLst>
          </p:cNvPr>
          <p:cNvSpPr>
            <a:spLocks noGrp="1"/>
          </p:cNvSpPr>
          <p:nvPr>
            <p:ph idx="1"/>
          </p:nvPr>
        </p:nvSpPr>
        <p:spPr>
          <a:xfrm>
            <a:off x="101221" y="1872199"/>
            <a:ext cx="8838063" cy="4787548"/>
          </a:xfrm>
        </p:spPr>
        <p:txBody>
          <a:bodyPr>
            <a:normAutofit/>
          </a:bodyPr>
          <a:lstStyle/>
          <a:p>
            <a:r>
              <a:rPr lang="en-US" dirty="0"/>
              <a:t>Introduction to Bus Tickets: Imagine easily booking a bus ticket from one city to another hassle-free.</a:t>
            </a:r>
          </a:p>
          <a:p>
            <a:r>
              <a:rPr lang="en-US" dirty="0"/>
              <a:t>Why Efficient Reservations Matter: Quick and convenient bookings mean no more long queues or last-minute stress.</a:t>
            </a:r>
          </a:p>
          <a:p>
            <a:r>
              <a:rPr lang="en-US" dirty="0"/>
              <a:t>What to Expect: Learn about easy booking steps, cost details, and availability in this presentation is like buying a pass to travel on a bus. It's a system that helps people book seats for their trips from one city to another.</a:t>
            </a:r>
          </a:p>
          <a:p>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D5FAD61-E846-74AF-B442-3C7106044F5B}"/>
                  </a:ext>
                </a:extLst>
              </p14:cNvPr>
              <p14:cNvContentPartPr/>
              <p14:nvPr/>
            </p14:nvContentPartPr>
            <p14:xfrm>
              <a:off x="5554445" y="1023082"/>
              <a:ext cx="360" cy="360"/>
            </p14:xfrm>
          </p:contentPart>
        </mc:Choice>
        <mc:Fallback xmlns="">
          <p:pic>
            <p:nvPicPr>
              <p:cNvPr id="5" name="Ink 4">
                <a:extLst>
                  <a:ext uri="{FF2B5EF4-FFF2-40B4-BE49-F238E27FC236}">
                    <a16:creationId xmlns:a16="http://schemas.microsoft.com/office/drawing/2014/main" id="{9D5FAD61-E846-74AF-B442-3C7106044F5B}"/>
                  </a:ext>
                </a:extLst>
              </p:cNvPr>
              <p:cNvPicPr/>
              <p:nvPr/>
            </p:nvPicPr>
            <p:blipFill>
              <a:blip r:embed="rId3"/>
              <a:stretch>
                <a:fillRect/>
              </a:stretch>
            </p:blipFill>
            <p:spPr>
              <a:xfrm>
                <a:off x="5500445" y="91544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BB15359-7606-6622-D42F-68490BB27723}"/>
                  </a:ext>
                </a:extLst>
              </p14:cNvPr>
              <p14:cNvContentPartPr/>
              <p14:nvPr/>
            </p14:nvContentPartPr>
            <p14:xfrm>
              <a:off x="1582565" y="1213882"/>
              <a:ext cx="360" cy="360"/>
            </p14:xfrm>
          </p:contentPart>
        </mc:Choice>
        <mc:Fallback xmlns="">
          <p:pic>
            <p:nvPicPr>
              <p:cNvPr id="6" name="Ink 5">
                <a:extLst>
                  <a:ext uri="{FF2B5EF4-FFF2-40B4-BE49-F238E27FC236}">
                    <a16:creationId xmlns:a16="http://schemas.microsoft.com/office/drawing/2014/main" id="{9BB15359-7606-6622-D42F-68490BB27723}"/>
                  </a:ext>
                </a:extLst>
              </p:cNvPr>
              <p:cNvPicPr/>
              <p:nvPr/>
            </p:nvPicPr>
            <p:blipFill>
              <a:blip r:embed="rId3"/>
              <a:stretch>
                <a:fillRect/>
              </a:stretch>
            </p:blipFill>
            <p:spPr>
              <a:xfrm>
                <a:off x="1528925" y="1106242"/>
                <a:ext cx="108000" cy="216000"/>
              </a:xfrm>
              <a:prstGeom prst="rect">
                <a:avLst/>
              </a:prstGeom>
            </p:spPr>
          </p:pic>
        </mc:Fallback>
      </mc:AlternateContent>
      <p:pic>
        <p:nvPicPr>
          <p:cNvPr id="22" name="Picture 21">
            <a:extLst>
              <a:ext uri="{FF2B5EF4-FFF2-40B4-BE49-F238E27FC236}">
                <a16:creationId xmlns:a16="http://schemas.microsoft.com/office/drawing/2014/main" id="{614BC2B8-F3D1-6E0D-EBB3-09947F7672CA}"/>
              </a:ext>
            </a:extLst>
          </p:cNvPr>
          <p:cNvPicPr>
            <a:picLocks noChangeAspect="1"/>
          </p:cNvPicPr>
          <p:nvPr/>
        </p:nvPicPr>
        <p:blipFill>
          <a:blip r:embed="rId5"/>
          <a:stretch>
            <a:fillRect/>
          </a:stretch>
        </p:blipFill>
        <p:spPr>
          <a:xfrm>
            <a:off x="9376011" y="3548418"/>
            <a:ext cx="2438400" cy="2891276"/>
          </a:xfrm>
          <a:prstGeom prst="rect">
            <a:avLst/>
          </a:prstGeom>
        </p:spPr>
      </p:pic>
      <p:pic>
        <p:nvPicPr>
          <p:cNvPr id="24" name="Picture 23">
            <a:extLst>
              <a:ext uri="{FF2B5EF4-FFF2-40B4-BE49-F238E27FC236}">
                <a16:creationId xmlns:a16="http://schemas.microsoft.com/office/drawing/2014/main" id="{4B5C6822-8981-F637-B5B8-B6B409DD16E5}"/>
              </a:ext>
            </a:extLst>
          </p:cNvPr>
          <p:cNvPicPr>
            <a:picLocks noChangeAspect="1"/>
          </p:cNvPicPr>
          <p:nvPr/>
        </p:nvPicPr>
        <p:blipFill>
          <a:blip r:embed="rId6"/>
          <a:stretch>
            <a:fillRect/>
          </a:stretch>
        </p:blipFill>
        <p:spPr>
          <a:xfrm>
            <a:off x="8939284" y="418306"/>
            <a:ext cx="3043450" cy="3133725"/>
          </a:xfrm>
          <a:prstGeom prst="rect">
            <a:avLst/>
          </a:prstGeom>
        </p:spPr>
      </p:pic>
    </p:spTree>
    <p:extLst>
      <p:ext uri="{BB962C8B-B14F-4D97-AF65-F5344CB8AC3E}">
        <p14:creationId xmlns:p14="http://schemas.microsoft.com/office/powerpoint/2010/main" val="4045981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CA80-DF28-D702-584C-73F6FBD7CAAE}"/>
              </a:ext>
            </a:extLst>
          </p:cNvPr>
          <p:cNvSpPr>
            <a:spLocks noGrp="1"/>
          </p:cNvSpPr>
          <p:nvPr>
            <p:ph type="ctrTitle"/>
          </p:nvPr>
        </p:nvSpPr>
        <p:spPr>
          <a:xfrm>
            <a:off x="1066800" y="204717"/>
            <a:ext cx="9169400" cy="1364776"/>
          </a:xfrm>
        </p:spPr>
        <p:txBody>
          <a:bodyPr/>
          <a:lstStyle/>
          <a:p>
            <a:r>
              <a:rPr lang="en-US" b="1" dirty="0">
                <a:solidFill>
                  <a:srgbClr val="FFFF00"/>
                </a:solidFill>
              </a:rPr>
              <a:t>BUS ROUTES AND TIMINGS:</a:t>
            </a:r>
            <a:endParaRPr lang="en-IN" b="1" dirty="0">
              <a:solidFill>
                <a:srgbClr val="FFFF00"/>
              </a:solidFill>
            </a:endParaRPr>
          </a:p>
        </p:txBody>
      </p:sp>
      <p:sp>
        <p:nvSpPr>
          <p:cNvPr id="3" name="Subtitle 2">
            <a:extLst>
              <a:ext uri="{FF2B5EF4-FFF2-40B4-BE49-F238E27FC236}">
                <a16:creationId xmlns:a16="http://schemas.microsoft.com/office/drawing/2014/main" id="{A5DE9552-BE33-4212-D4A3-B21631337051}"/>
              </a:ext>
            </a:extLst>
          </p:cNvPr>
          <p:cNvSpPr>
            <a:spLocks noGrp="1"/>
          </p:cNvSpPr>
          <p:nvPr>
            <p:ph type="subTitle" idx="1"/>
          </p:nvPr>
        </p:nvSpPr>
        <p:spPr>
          <a:xfrm>
            <a:off x="0" y="1842447"/>
            <a:ext cx="8215952" cy="4810835"/>
          </a:xfrm>
        </p:spPr>
        <p:txBody>
          <a:bodyPr>
            <a:normAutofit/>
          </a:bodyPr>
          <a:lstStyle/>
          <a:p>
            <a:pPr marL="342900" indent="-342900">
              <a:buFont typeface="Arial" panose="020B0604020202020204" pitchFamily="34" charset="0"/>
              <a:buChar char="•"/>
            </a:pPr>
            <a:r>
              <a:rPr lang="en-US" dirty="0"/>
              <a:t>Cities Served: Explore various cities linked by our bus system, connecting you conveniently.</a:t>
            </a:r>
          </a:p>
          <a:p>
            <a:endParaRPr lang="en-US" dirty="0"/>
          </a:p>
          <a:p>
            <a:pPr marL="342900" indent="-342900">
              <a:buFont typeface="Arial" panose="020B0604020202020204" pitchFamily="34" charset="0"/>
              <a:buChar char="•"/>
            </a:pPr>
            <a:r>
              <a:rPr lang="en-US" dirty="0"/>
              <a:t>Routes and Stops: Discover different routes like City A to City B, each with multiple stops along the way.</a:t>
            </a:r>
          </a:p>
          <a:p>
            <a:endParaRPr lang="en-US" dirty="0"/>
          </a:p>
          <a:p>
            <a:pPr marL="342900" indent="-342900">
              <a:buFont typeface="Arial" panose="020B0604020202020204" pitchFamily="34" charset="0"/>
              <a:buChar char="•"/>
            </a:pPr>
            <a:r>
              <a:rPr lang="en-US" dirty="0"/>
              <a:t>Timings and Frequencies: Learn about the departure timings and frequency of buses on these routes.</a:t>
            </a:r>
          </a:p>
          <a:p>
            <a:endParaRPr lang="en-IN" dirty="0"/>
          </a:p>
        </p:txBody>
      </p:sp>
      <p:pic>
        <p:nvPicPr>
          <p:cNvPr id="4" name="Picture 3">
            <a:extLst>
              <a:ext uri="{FF2B5EF4-FFF2-40B4-BE49-F238E27FC236}">
                <a16:creationId xmlns:a16="http://schemas.microsoft.com/office/drawing/2014/main" id="{711F326C-31B9-B4C1-8507-10708406551B}"/>
              </a:ext>
            </a:extLst>
          </p:cNvPr>
          <p:cNvPicPr>
            <a:picLocks noChangeAspect="1"/>
          </p:cNvPicPr>
          <p:nvPr/>
        </p:nvPicPr>
        <p:blipFill>
          <a:blip r:embed="rId2">
            <a:alphaModFix/>
          </a:blip>
          <a:stretch>
            <a:fillRect/>
          </a:stretch>
        </p:blipFill>
        <p:spPr>
          <a:xfrm>
            <a:off x="8557146" y="1842447"/>
            <a:ext cx="3370997" cy="3589362"/>
          </a:xfrm>
          <a:prstGeom prst="rect">
            <a:avLst/>
          </a:prstGeom>
        </p:spPr>
      </p:pic>
    </p:spTree>
    <p:extLst>
      <p:ext uri="{BB962C8B-B14F-4D97-AF65-F5344CB8AC3E}">
        <p14:creationId xmlns:p14="http://schemas.microsoft.com/office/powerpoint/2010/main" val="35118198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E711-1157-1465-09EE-2764227772B8}"/>
              </a:ext>
            </a:extLst>
          </p:cNvPr>
          <p:cNvSpPr>
            <a:spLocks noGrp="1"/>
          </p:cNvSpPr>
          <p:nvPr>
            <p:ph type="title"/>
          </p:nvPr>
        </p:nvSpPr>
        <p:spPr>
          <a:xfrm>
            <a:off x="533400" y="365125"/>
            <a:ext cx="10845800" cy="1325563"/>
          </a:xfrm>
        </p:spPr>
        <p:txBody>
          <a:bodyPr>
            <a:noAutofit/>
          </a:bodyPr>
          <a:lstStyle/>
          <a:p>
            <a:r>
              <a:rPr lang="en-IN" sz="6000" b="1" dirty="0">
                <a:solidFill>
                  <a:srgbClr val="FFFF00"/>
                </a:solidFill>
              </a:rPr>
              <a:t>Ticketing Details and Availability:</a:t>
            </a:r>
          </a:p>
        </p:txBody>
      </p:sp>
      <p:sp>
        <p:nvSpPr>
          <p:cNvPr id="3" name="Content Placeholder 2">
            <a:extLst>
              <a:ext uri="{FF2B5EF4-FFF2-40B4-BE49-F238E27FC236}">
                <a16:creationId xmlns:a16="http://schemas.microsoft.com/office/drawing/2014/main" id="{C9438C31-EEF0-F54C-A1E0-2C85B5230E3F}"/>
              </a:ext>
            </a:extLst>
          </p:cNvPr>
          <p:cNvSpPr>
            <a:spLocks noGrp="1"/>
          </p:cNvSpPr>
          <p:nvPr>
            <p:ph idx="1"/>
          </p:nvPr>
        </p:nvSpPr>
        <p:spPr>
          <a:xfrm>
            <a:off x="0" y="1825625"/>
            <a:ext cx="8331200" cy="4351338"/>
          </a:xfrm>
        </p:spPr>
        <p:txBody>
          <a:bodyPr/>
          <a:lstStyle/>
          <a:p>
            <a:r>
              <a:rPr lang="en-US" dirty="0"/>
              <a:t>Ticket Costs: Explore affordable ticket prices sourced from the Uttarakhand Bus Transit System.</a:t>
            </a:r>
          </a:p>
          <a:p>
            <a:endParaRPr lang="en-US" dirty="0"/>
          </a:p>
          <a:p>
            <a:r>
              <a:rPr lang="en-US" dirty="0"/>
              <a:t>Availability Management: Understand how we manage ticket availability to ensure a smooth booking process.</a:t>
            </a:r>
          </a:p>
          <a:p>
            <a:endParaRPr lang="en-US" dirty="0"/>
          </a:p>
          <a:p>
            <a:r>
              <a:rPr lang="en-US" dirty="0"/>
              <a:t>Booking Process: Learn how passengers can easily book tickets based on availability.</a:t>
            </a:r>
          </a:p>
          <a:p>
            <a:endParaRPr lang="en-IN" dirty="0"/>
          </a:p>
        </p:txBody>
      </p:sp>
      <p:pic>
        <p:nvPicPr>
          <p:cNvPr id="4" name="Picture 3">
            <a:extLst>
              <a:ext uri="{FF2B5EF4-FFF2-40B4-BE49-F238E27FC236}">
                <a16:creationId xmlns:a16="http://schemas.microsoft.com/office/drawing/2014/main" id="{4D55EC1F-2685-3813-2F33-9446EA864D58}"/>
              </a:ext>
            </a:extLst>
          </p:cNvPr>
          <p:cNvPicPr>
            <a:picLocks noChangeAspect="1"/>
          </p:cNvPicPr>
          <p:nvPr/>
        </p:nvPicPr>
        <p:blipFill>
          <a:blip r:embed="rId2">
            <a:alphaModFix/>
          </a:blip>
          <a:stretch>
            <a:fillRect/>
          </a:stretch>
        </p:blipFill>
        <p:spPr>
          <a:xfrm>
            <a:off x="8445500" y="1597024"/>
            <a:ext cx="3543300" cy="4351338"/>
          </a:xfrm>
          <a:prstGeom prst="rect">
            <a:avLst/>
          </a:prstGeom>
        </p:spPr>
      </p:pic>
    </p:spTree>
    <p:extLst>
      <p:ext uri="{BB962C8B-B14F-4D97-AF65-F5344CB8AC3E}">
        <p14:creationId xmlns:p14="http://schemas.microsoft.com/office/powerpoint/2010/main" val="1964309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07C9-8E84-FE06-E9E9-C80B4C10DDAB}"/>
              </a:ext>
            </a:extLst>
          </p:cNvPr>
          <p:cNvSpPr>
            <a:spLocks noGrp="1"/>
          </p:cNvSpPr>
          <p:nvPr>
            <p:ph type="ctrTitle"/>
          </p:nvPr>
        </p:nvSpPr>
        <p:spPr>
          <a:xfrm>
            <a:off x="1600200" y="571501"/>
            <a:ext cx="7759700" cy="1257299"/>
          </a:xfrm>
        </p:spPr>
        <p:txBody>
          <a:bodyPr>
            <a:normAutofit fontScale="90000"/>
          </a:bodyPr>
          <a:lstStyle/>
          <a:p>
            <a:r>
              <a:rPr lang="en-IN" dirty="0"/>
              <a:t> </a:t>
            </a:r>
            <a:r>
              <a:rPr lang="en-IN" b="1" dirty="0">
                <a:solidFill>
                  <a:srgbClr val="FFFF00"/>
                </a:solidFill>
              </a:rPr>
              <a:t>RedBus Reservation System:</a:t>
            </a:r>
          </a:p>
        </p:txBody>
      </p:sp>
      <p:sp>
        <p:nvSpPr>
          <p:cNvPr id="3" name="Subtitle 2">
            <a:extLst>
              <a:ext uri="{FF2B5EF4-FFF2-40B4-BE49-F238E27FC236}">
                <a16:creationId xmlns:a16="http://schemas.microsoft.com/office/drawing/2014/main" id="{5C4FA58D-CA4F-E23A-11F8-29E8E4DFAC8A}"/>
              </a:ext>
            </a:extLst>
          </p:cNvPr>
          <p:cNvSpPr>
            <a:spLocks noGrp="1"/>
          </p:cNvSpPr>
          <p:nvPr>
            <p:ph type="subTitle" idx="1"/>
          </p:nvPr>
        </p:nvSpPr>
        <p:spPr>
          <a:xfrm>
            <a:off x="0" y="2095500"/>
            <a:ext cx="8470900" cy="4470400"/>
          </a:xfrm>
        </p:spPr>
        <p:txBody>
          <a:bodyPr>
            <a:noAutofit/>
          </a:bodyPr>
          <a:lstStyle/>
          <a:p>
            <a:pPr marL="342900" indent="-342900" algn="l">
              <a:buFont typeface="Arial" panose="020B0604020202020204" pitchFamily="34" charset="0"/>
              <a:buChar char="•"/>
            </a:pPr>
            <a:r>
              <a:rPr lang="en-US" sz="2800" dirty="0"/>
              <a:t>Platform Overview: Explore the user-friendly interface and features of the RedBus reservation platform.</a:t>
            </a:r>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r>
              <a:rPr lang="en-US" sz="2800" dirty="0"/>
              <a:t>Accessing the System: Learn how easily users can access the RedBus system for booking tickets.</a:t>
            </a:r>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r>
              <a:rPr lang="en-US" sz="2800" dirty="0"/>
              <a:t>Benefits and Features: Discover the advantages and key features of using RedBus for hassle-free ticket reservations.</a:t>
            </a:r>
            <a:endParaRPr lang="en-IN" sz="2800" dirty="0"/>
          </a:p>
        </p:txBody>
      </p:sp>
      <p:pic>
        <p:nvPicPr>
          <p:cNvPr id="4" name="Picture 3">
            <a:extLst>
              <a:ext uri="{FF2B5EF4-FFF2-40B4-BE49-F238E27FC236}">
                <a16:creationId xmlns:a16="http://schemas.microsoft.com/office/drawing/2014/main" id="{C7213F95-4E1F-D7C8-0CD3-E81736A2EC82}"/>
              </a:ext>
            </a:extLst>
          </p:cNvPr>
          <p:cNvPicPr>
            <a:picLocks noChangeAspect="1"/>
          </p:cNvPicPr>
          <p:nvPr/>
        </p:nvPicPr>
        <p:blipFill>
          <a:blip r:embed="rId2">
            <a:alphaModFix amt="85000"/>
          </a:blip>
          <a:stretch>
            <a:fillRect/>
          </a:stretch>
        </p:blipFill>
        <p:spPr>
          <a:xfrm>
            <a:off x="8331200" y="2273300"/>
            <a:ext cx="3721100" cy="3441700"/>
          </a:xfrm>
          <a:prstGeom prst="rect">
            <a:avLst/>
          </a:prstGeom>
        </p:spPr>
      </p:pic>
    </p:spTree>
    <p:extLst>
      <p:ext uri="{BB962C8B-B14F-4D97-AF65-F5344CB8AC3E}">
        <p14:creationId xmlns:p14="http://schemas.microsoft.com/office/powerpoint/2010/main" val="2807544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AB99-2911-0277-9324-A7959D32304C}"/>
              </a:ext>
            </a:extLst>
          </p:cNvPr>
          <p:cNvSpPr>
            <a:spLocks noGrp="1"/>
          </p:cNvSpPr>
          <p:nvPr>
            <p:ph type="title"/>
          </p:nvPr>
        </p:nvSpPr>
        <p:spPr>
          <a:xfrm>
            <a:off x="508000" y="365125"/>
            <a:ext cx="11188700" cy="1325563"/>
          </a:xfrm>
        </p:spPr>
        <p:txBody>
          <a:bodyPr>
            <a:normAutofit fontScale="90000"/>
          </a:bodyPr>
          <a:lstStyle/>
          <a:p>
            <a:r>
              <a:rPr lang="en-IN" sz="6000" b="1" dirty="0">
                <a:solidFill>
                  <a:srgbClr val="FFFF00"/>
                </a:solidFill>
              </a:rPr>
              <a:t>Ticket Generation Process Via RedBus:</a:t>
            </a:r>
          </a:p>
        </p:txBody>
      </p:sp>
      <p:sp>
        <p:nvSpPr>
          <p:cNvPr id="3" name="Content Placeholder 2">
            <a:extLst>
              <a:ext uri="{FF2B5EF4-FFF2-40B4-BE49-F238E27FC236}">
                <a16:creationId xmlns:a16="http://schemas.microsoft.com/office/drawing/2014/main" id="{68633FE1-4558-5859-0B53-0BEB053D743D}"/>
              </a:ext>
            </a:extLst>
          </p:cNvPr>
          <p:cNvSpPr>
            <a:spLocks noGrp="1"/>
          </p:cNvSpPr>
          <p:nvPr>
            <p:ph idx="1"/>
          </p:nvPr>
        </p:nvSpPr>
        <p:spPr>
          <a:xfrm>
            <a:off x="88900" y="1690688"/>
            <a:ext cx="7708900" cy="4486275"/>
          </a:xfrm>
        </p:spPr>
        <p:txBody>
          <a:bodyPr>
            <a:normAutofit lnSpcReduction="10000"/>
          </a:bodyPr>
          <a:lstStyle/>
          <a:p>
            <a:r>
              <a:rPr lang="en-US" dirty="0"/>
              <a:t>Step-by-Step Guide: Demonstrating the process of generating a bus ticket through RedBus.</a:t>
            </a:r>
          </a:p>
          <a:p>
            <a:endParaRPr lang="en-US" dirty="0"/>
          </a:p>
          <a:p>
            <a:r>
              <a:rPr lang="en-US" dirty="0"/>
              <a:t>Selection Process: Display how users can select their route, date, and specify the number of passengers.</a:t>
            </a:r>
          </a:p>
          <a:p>
            <a:endParaRPr lang="en-US" dirty="0"/>
          </a:p>
          <a:p>
            <a:r>
              <a:rPr lang="en-US" dirty="0"/>
              <a:t>Ticket Details: Showcase a summary of the information included in the generated ticket (journey details, passenger info, seat numbers, cost breakdown).</a:t>
            </a:r>
            <a:endParaRPr lang="en-IN" dirty="0"/>
          </a:p>
        </p:txBody>
      </p:sp>
      <p:pic>
        <p:nvPicPr>
          <p:cNvPr id="4" name="Picture 3">
            <a:extLst>
              <a:ext uri="{FF2B5EF4-FFF2-40B4-BE49-F238E27FC236}">
                <a16:creationId xmlns:a16="http://schemas.microsoft.com/office/drawing/2014/main" id="{5713FE1D-7915-7408-9648-8C7C41CDED49}"/>
              </a:ext>
            </a:extLst>
          </p:cNvPr>
          <p:cNvPicPr>
            <a:picLocks noChangeAspect="1"/>
          </p:cNvPicPr>
          <p:nvPr/>
        </p:nvPicPr>
        <p:blipFill>
          <a:blip r:embed="rId2"/>
          <a:stretch>
            <a:fillRect/>
          </a:stretch>
        </p:blipFill>
        <p:spPr>
          <a:xfrm>
            <a:off x="7899400" y="1959768"/>
            <a:ext cx="4203700" cy="3948113"/>
          </a:xfrm>
          <a:prstGeom prst="rect">
            <a:avLst/>
          </a:prstGeom>
        </p:spPr>
      </p:pic>
    </p:spTree>
    <p:extLst>
      <p:ext uri="{BB962C8B-B14F-4D97-AF65-F5344CB8AC3E}">
        <p14:creationId xmlns:p14="http://schemas.microsoft.com/office/powerpoint/2010/main" val="594889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4DF6-E104-43A1-1768-CC15716B5D14}"/>
              </a:ext>
            </a:extLst>
          </p:cNvPr>
          <p:cNvSpPr>
            <a:spLocks noGrp="1"/>
          </p:cNvSpPr>
          <p:nvPr>
            <p:ph type="title"/>
          </p:nvPr>
        </p:nvSpPr>
        <p:spPr>
          <a:xfrm>
            <a:off x="1384300" y="365125"/>
            <a:ext cx="10299700" cy="1325563"/>
          </a:xfrm>
        </p:spPr>
        <p:txBody>
          <a:bodyPr>
            <a:normAutofit/>
          </a:bodyPr>
          <a:lstStyle/>
          <a:p>
            <a:r>
              <a:rPr lang="en-IN" sz="6000" b="1" dirty="0"/>
              <a:t> </a:t>
            </a:r>
            <a:r>
              <a:rPr lang="en-IN" sz="6000" b="1" dirty="0">
                <a:solidFill>
                  <a:srgbClr val="FFFF00"/>
                </a:solidFill>
              </a:rPr>
              <a:t>Sample RedBus Ticket:</a:t>
            </a:r>
          </a:p>
        </p:txBody>
      </p:sp>
      <p:sp>
        <p:nvSpPr>
          <p:cNvPr id="3" name="Content Placeholder 2">
            <a:extLst>
              <a:ext uri="{FF2B5EF4-FFF2-40B4-BE49-F238E27FC236}">
                <a16:creationId xmlns:a16="http://schemas.microsoft.com/office/drawing/2014/main" id="{A4B2782E-C20B-A518-1CF5-46DB9620F68C}"/>
              </a:ext>
            </a:extLst>
          </p:cNvPr>
          <p:cNvSpPr>
            <a:spLocks noGrp="1"/>
          </p:cNvSpPr>
          <p:nvPr>
            <p:ph idx="1"/>
          </p:nvPr>
        </p:nvSpPr>
        <p:spPr>
          <a:xfrm>
            <a:off x="0" y="1825625"/>
            <a:ext cx="8699500" cy="4351338"/>
          </a:xfrm>
        </p:spPr>
        <p:txBody>
          <a:bodyPr/>
          <a:lstStyle/>
          <a:p>
            <a:r>
              <a:rPr lang="en-US" dirty="0"/>
              <a:t>Generated Ticket Sample: Display a visual representation of a sample bus ticket obtained from RedBus.</a:t>
            </a:r>
          </a:p>
          <a:p>
            <a:r>
              <a:rPr lang="en-US" dirty="0">
                <a:solidFill>
                  <a:srgbClr val="FFFF00"/>
                </a:solidFill>
              </a:rPr>
              <a:t>Highlighted Information:</a:t>
            </a:r>
          </a:p>
          <a:p>
            <a:r>
              <a:rPr lang="en-US" dirty="0"/>
              <a:t>Departure and Arrival Times</a:t>
            </a:r>
          </a:p>
          <a:p>
            <a:r>
              <a:rPr lang="en-US" dirty="0"/>
              <a:t>Seat Numbers</a:t>
            </a:r>
          </a:p>
          <a:p>
            <a:r>
              <a:rPr lang="en-US" dirty="0"/>
              <a:t>Passenger Details (names, ages, if applicable)</a:t>
            </a:r>
          </a:p>
          <a:p>
            <a:r>
              <a:rPr lang="en-US" dirty="0"/>
              <a:t>Fare and Cost Details</a:t>
            </a:r>
            <a:endParaRPr lang="en-IN" dirty="0"/>
          </a:p>
        </p:txBody>
      </p:sp>
      <p:pic>
        <p:nvPicPr>
          <p:cNvPr id="4" name="Picture 3">
            <a:extLst>
              <a:ext uri="{FF2B5EF4-FFF2-40B4-BE49-F238E27FC236}">
                <a16:creationId xmlns:a16="http://schemas.microsoft.com/office/drawing/2014/main" id="{137CA89D-9AD9-6E0C-F74A-101C1AD25128}"/>
              </a:ext>
            </a:extLst>
          </p:cNvPr>
          <p:cNvPicPr>
            <a:picLocks noChangeAspect="1"/>
          </p:cNvPicPr>
          <p:nvPr/>
        </p:nvPicPr>
        <p:blipFill>
          <a:blip r:embed="rId2"/>
          <a:stretch>
            <a:fillRect/>
          </a:stretch>
        </p:blipFill>
        <p:spPr>
          <a:xfrm>
            <a:off x="8216900" y="1477963"/>
            <a:ext cx="3771900" cy="4699000"/>
          </a:xfrm>
          <a:prstGeom prst="rect">
            <a:avLst/>
          </a:prstGeom>
        </p:spPr>
      </p:pic>
    </p:spTree>
    <p:extLst>
      <p:ext uri="{BB962C8B-B14F-4D97-AF65-F5344CB8AC3E}">
        <p14:creationId xmlns:p14="http://schemas.microsoft.com/office/powerpoint/2010/main" val="40589686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24F-9623-3EA1-D7C9-4207E0769662}"/>
              </a:ext>
            </a:extLst>
          </p:cNvPr>
          <p:cNvSpPr>
            <a:spLocks noGrp="1"/>
          </p:cNvSpPr>
          <p:nvPr>
            <p:ph type="ctrTitle"/>
          </p:nvPr>
        </p:nvSpPr>
        <p:spPr>
          <a:xfrm>
            <a:off x="3467100" y="215900"/>
            <a:ext cx="4000500" cy="1231900"/>
          </a:xfrm>
        </p:spPr>
        <p:txBody>
          <a:bodyPr>
            <a:normAutofit/>
          </a:bodyPr>
          <a:lstStyle/>
          <a:p>
            <a:r>
              <a:rPr lang="en-IN" dirty="0"/>
              <a:t> </a:t>
            </a:r>
            <a:r>
              <a:rPr lang="en-IN" dirty="0">
                <a:solidFill>
                  <a:srgbClr val="FFFF00"/>
                </a:solidFill>
              </a:rPr>
              <a:t>Conclusion</a:t>
            </a:r>
          </a:p>
        </p:txBody>
      </p:sp>
      <p:sp>
        <p:nvSpPr>
          <p:cNvPr id="3" name="Subtitle 2">
            <a:extLst>
              <a:ext uri="{FF2B5EF4-FFF2-40B4-BE49-F238E27FC236}">
                <a16:creationId xmlns:a16="http://schemas.microsoft.com/office/drawing/2014/main" id="{AB7EF2B7-BB50-1A27-884D-62E34E2700A0}"/>
              </a:ext>
            </a:extLst>
          </p:cNvPr>
          <p:cNvSpPr>
            <a:spLocks noGrp="1"/>
          </p:cNvSpPr>
          <p:nvPr>
            <p:ph type="subTitle" idx="1"/>
          </p:nvPr>
        </p:nvSpPr>
        <p:spPr>
          <a:xfrm>
            <a:off x="0" y="1447800"/>
            <a:ext cx="7467600" cy="5194300"/>
          </a:xfrm>
        </p:spPr>
        <p:txBody>
          <a:bodyPr>
            <a:normAutofit fontScale="55000" lnSpcReduction="20000"/>
          </a:bodyPr>
          <a:lstStyle/>
          <a:p>
            <a:pPr marL="342900" indent="-342900" algn="l">
              <a:buFont typeface="Arial" panose="020B0604020202020204" pitchFamily="34" charset="0"/>
              <a:buChar char="•"/>
            </a:pPr>
            <a:r>
              <a:rPr lang="en-US" sz="3600" dirty="0">
                <a:solidFill>
                  <a:srgbClr val="FFFF00"/>
                </a:solidFill>
              </a:rPr>
              <a:t>Benefits of Using </a:t>
            </a:r>
            <a:r>
              <a:rPr lang="en-US" sz="3800" dirty="0">
                <a:solidFill>
                  <a:srgbClr val="FFFF00"/>
                </a:solidFill>
              </a:rPr>
              <a:t>RedBus</a:t>
            </a:r>
            <a:r>
              <a:rPr lang="en-US" sz="3600" dirty="0">
                <a:solidFill>
                  <a:srgbClr val="FFFF00"/>
                </a:solidFill>
              </a:rPr>
              <a:t>:</a:t>
            </a:r>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r>
              <a:rPr lang="en-US" sz="2800" dirty="0"/>
              <a:t>Hassle-free and convenient ticket booking process</a:t>
            </a:r>
          </a:p>
          <a:p>
            <a:pPr marL="342900" indent="-342900" algn="l">
              <a:buFont typeface="Arial" panose="020B0604020202020204" pitchFamily="34" charset="0"/>
              <a:buChar char="•"/>
            </a:pPr>
            <a:r>
              <a:rPr lang="en-US" sz="2800" dirty="0"/>
              <a:t>Wide range of available bus routes and timings</a:t>
            </a:r>
          </a:p>
          <a:p>
            <a:pPr marL="342900" indent="-342900" algn="l">
              <a:buFont typeface="Arial" panose="020B0604020202020204" pitchFamily="34" charset="0"/>
              <a:buChar char="•"/>
            </a:pPr>
            <a:r>
              <a:rPr lang="en-US" sz="2800" dirty="0"/>
              <a:t>Real-time seat availability information</a:t>
            </a:r>
          </a:p>
          <a:p>
            <a:pPr marL="342900" indent="-342900" algn="l">
              <a:buFont typeface="Arial" panose="020B0604020202020204" pitchFamily="34" charset="0"/>
              <a:buChar char="•"/>
            </a:pPr>
            <a:r>
              <a:rPr lang="en-US" sz="2800" dirty="0"/>
              <a:t>Secure and reliable payment options</a:t>
            </a:r>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r>
              <a:rPr lang="en-US" sz="3800" dirty="0">
                <a:solidFill>
                  <a:srgbClr val="FFFF00"/>
                </a:solidFill>
              </a:rPr>
              <a:t>Encouragement:</a:t>
            </a:r>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r>
              <a:rPr lang="en-US" sz="2800" dirty="0"/>
              <a:t>We encourage you to experience the convenience of RedBus for your next journey!</a:t>
            </a:r>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r>
              <a:rPr lang="en-US" sz="3800" dirty="0">
                <a:solidFill>
                  <a:srgbClr val="FFFF00"/>
                </a:solidFill>
              </a:rPr>
              <a:t>Contact Information:</a:t>
            </a:r>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r>
              <a:rPr lang="en-US" sz="2800" dirty="0"/>
              <a:t>For inquiries or assistance, reach us at:</a:t>
            </a:r>
          </a:p>
          <a:p>
            <a:pPr marL="342900" indent="-342900" algn="l">
              <a:buFont typeface="Arial" panose="020B0604020202020204" pitchFamily="34" charset="0"/>
              <a:buChar char="•"/>
            </a:pPr>
            <a:r>
              <a:rPr lang="en-US" sz="2800" dirty="0"/>
              <a:t>Email: support@redbus.com</a:t>
            </a:r>
          </a:p>
          <a:p>
            <a:pPr marL="342900" indent="-342900" algn="l">
              <a:buFont typeface="Arial" panose="020B0604020202020204" pitchFamily="34" charset="0"/>
              <a:buChar char="•"/>
            </a:pPr>
            <a:r>
              <a:rPr lang="en-US" sz="2800" dirty="0"/>
              <a:t>Phone: +1-800-REDBUS-HELP</a:t>
            </a:r>
            <a:endParaRPr lang="en-IN" sz="2800" dirty="0"/>
          </a:p>
        </p:txBody>
      </p:sp>
      <p:pic>
        <p:nvPicPr>
          <p:cNvPr id="4" name="Picture 3">
            <a:extLst>
              <a:ext uri="{FF2B5EF4-FFF2-40B4-BE49-F238E27FC236}">
                <a16:creationId xmlns:a16="http://schemas.microsoft.com/office/drawing/2014/main" id="{3E6E85C4-A814-68C0-521A-4C61D87750AA}"/>
              </a:ext>
            </a:extLst>
          </p:cNvPr>
          <p:cNvPicPr>
            <a:picLocks noChangeAspect="1"/>
          </p:cNvPicPr>
          <p:nvPr/>
        </p:nvPicPr>
        <p:blipFill>
          <a:blip r:embed="rId2">
            <a:alphaModFix amt="20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3304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458</TotalTime>
  <Words>647</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Rounded MT Bold</vt:lpstr>
      <vt:lpstr>Calibri</vt:lpstr>
      <vt:lpstr>Calibri Light</vt:lpstr>
      <vt:lpstr>Wingdings</vt:lpstr>
      <vt:lpstr>Office Theme</vt:lpstr>
      <vt:lpstr>  Booking System Presentation</vt:lpstr>
      <vt:lpstr>TABLE OF CONTENTS:</vt:lpstr>
      <vt:lpstr>INTRODUCTION</vt:lpstr>
      <vt:lpstr>BUS ROUTES AND TIMINGS:</vt:lpstr>
      <vt:lpstr>Ticketing Details and Availability:</vt:lpstr>
      <vt:lpstr> RedBus Reservation System:</vt:lpstr>
      <vt:lpstr>Ticket Generation Process Via RedBus:</vt:lpstr>
      <vt:lpstr> Sample RedBus Ticket:</vt:lpstr>
      <vt:lpstr> Conclusion</vt:lpstr>
      <vt:lpstr>Q&amp;A Session:</vt:lpstr>
      <vt:lpstr>CODE:-</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BOOKING SYSTEM</dc:title>
  <dc:creator>Kanishka k</dc:creator>
  <cp:lastModifiedBy>Kanishka k</cp:lastModifiedBy>
  <cp:revision>3</cp:revision>
  <dcterms:created xsi:type="dcterms:W3CDTF">2023-12-04T17:28:47Z</dcterms:created>
  <dcterms:modified xsi:type="dcterms:W3CDTF">2023-12-05T17:53:24Z</dcterms:modified>
</cp:coreProperties>
</file>