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55bfd27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55bfd27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355bfd27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355bfd27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55bfd27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55bfd27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55bfd27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55bfd27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55bfd27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355bfd27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371a52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371a52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355bfd27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355bfd27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355bfd2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355bfd2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355bfd2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355bfd2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355bfd27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355bfd27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355bfd2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355bfd2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55bfd27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55bfd27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355bfd27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355bfd27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55bfd27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355bfd27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55bfd27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55bfd27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14.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jilkothari/udemy-courses-development" TargetMode="External"/><Relationship Id="rId4" Type="http://schemas.openxmlformats.org/officeDocument/2006/relationships/hyperlink" Target="https://www.kaggle.com/jilkothari/it-software-courses-udemy-22k-cours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6450"/>
            <a:ext cx="8520600" cy="1832400"/>
          </a:xfrm>
          <a:prstGeom prst="rect">
            <a:avLst/>
          </a:prstGeom>
        </p:spPr>
        <p:txBody>
          <a:bodyPr anchorCtr="0" anchor="b" bIns="91425" lIns="91425" spcFirstLastPara="1" rIns="91425" wrap="square" tIns="91425">
            <a:noAutofit/>
          </a:bodyPr>
          <a:lstStyle/>
          <a:p>
            <a:pPr indent="0" lvl="0" marL="2286000" rtl="0" algn="l">
              <a:spcBef>
                <a:spcPts val="0"/>
              </a:spcBef>
              <a:spcAft>
                <a:spcPts val="0"/>
              </a:spcAft>
              <a:buNone/>
            </a:pPr>
            <a:r>
              <a:rPr b="1" lang="en" sz="1900">
                <a:solidFill>
                  <a:srgbClr val="4A86E8"/>
                </a:solidFill>
              </a:rPr>
              <a:t>Data Analytics Project - 2020</a:t>
            </a:r>
            <a:endParaRPr b="1" sz="1900">
              <a:solidFill>
                <a:srgbClr val="4A86E8"/>
              </a:solidFill>
            </a:endParaRPr>
          </a:p>
          <a:p>
            <a:pPr indent="0" lvl="0" marL="0" rtl="0" algn="l">
              <a:spcBef>
                <a:spcPts val="0"/>
              </a:spcBef>
              <a:spcAft>
                <a:spcPts val="0"/>
              </a:spcAft>
              <a:buNone/>
            </a:pPr>
            <a:r>
              <a:rPr b="1" lang="en" sz="1900">
                <a:solidFill>
                  <a:srgbClr val="4A86E8"/>
                </a:solidFill>
              </a:rPr>
              <a:t>					  Course code : UE18CS312</a:t>
            </a:r>
            <a:endParaRPr b="1" sz="1900">
              <a:solidFill>
                <a:srgbClr val="4A86E8"/>
              </a:solidFill>
            </a:endParaRPr>
          </a:p>
          <a:p>
            <a:pPr indent="0" lvl="0" marL="0" rtl="0" algn="l">
              <a:spcBef>
                <a:spcPts val="0"/>
              </a:spcBef>
              <a:spcAft>
                <a:spcPts val="0"/>
              </a:spcAft>
              <a:buNone/>
            </a:pPr>
            <a:r>
              <a:t/>
            </a:r>
            <a:endParaRPr sz="1900">
              <a:solidFill>
                <a:srgbClr val="4A86E8"/>
              </a:solidFill>
            </a:endParaRPr>
          </a:p>
          <a:p>
            <a:pPr indent="457200" lvl="0" marL="914400" rtl="0" algn="l">
              <a:spcBef>
                <a:spcPts val="0"/>
              </a:spcBef>
              <a:spcAft>
                <a:spcPts val="0"/>
              </a:spcAft>
              <a:buClr>
                <a:schemeClr val="dk1"/>
              </a:buClr>
              <a:buSzPts val="1100"/>
              <a:buFont typeface="Arial"/>
              <a:buNone/>
            </a:pPr>
            <a:r>
              <a:rPr b="1" lang="en" sz="2000"/>
              <a:t>Predictive And Prescriptive Analytics On Courses</a:t>
            </a:r>
            <a:endParaRPr b="1" sz="2000"/>
          </a:p>
          <a:p>
            <a:pPr indent="0" lvl="0" marL="0" rtl="0" algn="ctr">
              <a:spcBef>
                <a:spcPts val="0"/>
              </a:spcBef>
              <a:spcAft>
                <a:spcPts val="0"/>
              </a:spcAft>
              <a:buClr>
                <a:schemeClr val="dk1"/>
              </a:buClr>
              <a:buSzPts val="1100"/>
              <a:buFont typeface="Arial"/>
              <a:buNone/>
            </a:pPr>
            <a:r>
              <a:rPr b="1" lang="en" sz="2000"/>
              <a:t>Offered By Udemy</a:t>
            </a:r>
            <a:endParaRPr b="1" sz="2000"/>
          </a:p>
          <a:p>
            <a:pPr indent="0" lvl="0" marL="0" rtl="0" algn="ctr">
              <a:spcBef>
                <a:spcPts val="0"/>
              </a:spcBef>
              <a:spcAft>
                <a:spcPts val="0"/>
              </a:spcAft>
              <a:buNone/>
            </a:pPr>
            <a:r>
              <a:t/>
            </a:r>
            <a:endParaRPr sz="2000"/>
          </a:p>
        </p:txBody>
      </p:sp>
      <p:sp>
        <p:nvSpPr>
          <p:cNvPr id="55" name="Google Shape;55;p13"/>
          <p:cNvSpPr txBox="1"/>
          <p:nvPr>
            <p:ph idx="1" type="subTitle"/>
          </p:nvPr>
        </p:nvSpPr>
        <p:spPr>
          <a:xfrm>
            <a:off x="397425" y="2271750"/>
            <a:ext cx="8520600" cy="30003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t/>
            </a:r>
            <a:endParaRPr sz="1900">
              <a:solidFill>
                <a:srgbClr val="000000"/>
              </a:solidFill>
            </a:endParaRPr>
          </a:p>
          <a:p>
            <a:pPr indent="457200" lvl="0" marL="2286000" rtl="0" algn="l">
              <a:spcBef>
                <a:spcPts val="0"/>
              </a:spcBef>
              <a:spcAft>
                <a:spcPts val="0"/>
              </a:spcAft>
              <a:buNone/>
            </a:pPr>
            <a:r>
              <a:t/>
            </a:r>
            <a:endParaRPr sz="1900">
              <a:solidFill>
                <a:srgbClr val="000000"/>
              </a:solidFill>
            </a:endParaRPr>
          </a:p>
          <a:p>
            <a:pPr indent="457200" lvl="0" marL="2286000" rtl="0" algn="l">
              <a:spcBef>
                <a:spcPts val="0"/>
              </a:spcBef>
              <a:spcAft>
                <a:spcPts val="0"/>
              </a:spcAft>
              <a:buNone/>
            </a:pPr>
            <a:r>
              <a:t/>
            </a:r>
            <a:endParaRPr sz="1900">
              <a:solidFill>
                <a:srgbClr val="000000"/>
              </a:solidFill>
            </a:endParaRPr>
          </a:p>
          <a:p>
            <a:pPr indent="457200" lvl="0" marL="2286000" rtl="0" algn="l">
              <a:spcBef>
                <a:spcPts val="0"/>
              </a:spcBef>
              <a:spcAft>
                <a:spcPts val="0"/>
              </a:spcAft>
              <a:buNone/>
            </a:pPr>
            <a:r>
              <a:t/>
            </a:r>
            <a:endParaRPr sz="1900">
              <a:solidFill>
                <a:srgbClr val="000000"/>
              </a:solidFill>
            </a:endParaRPr>
          </a:p>
          <a:p>
            <a:pPr indent="0" lvl="0" marL="0" rtl="0" algn="l">
              <a:spcBef>
                <a:spcPts val="0"/>
              </a:spcBef>
              <a:spcAft>
                <a:spcPts val="0"/>
              </a:spcAft>
              <a:buNone/>
            </a:pPr>
            <a:r>
              <a:t/>
            </a:r>
            <a:endParaRPr b="1" sz="1700">
              <a:solidFill>
                <a:srgbClr val="000000"/>
              </a:solidFill>
            </a:endParaRPr>
          </a:p>
        </p:txBody>
      </p:sp>
      <p:pic>
        <p:nvPicPr>
          <p:cNvPr id="56" name="Google Shape;56;p13"/>
          <p:cNvPicPr preferRelativeResize="0"/>
          <p:nvPr/>
        </p:nvPicPr>
        <p:blipFill>
          <a:blip r:embed="rId3">
            <a:alphaModFix/>
          </a:blip>
          <a:stretch>
            <a:fillRect/>
          </a:stretch>
        </p:blipFill>
        <p:spPr>
          <a:xfrm>
            <a:off x="6972375" y="2271750"/>
            <a:ext cx="1589151" cy="1589151"/>
          </a:xfrm>
          <a:prstGeom prst="rect">
            <a:avLst/>
          </a:prstGeom>
          <a:noFill/>
          <a:ln cap="flat" cmpd="sng" w="9525">
            <a:solidFill>
              <a:srgbClr val="000000"/>
            </a:solidFill>
            <a:prstDash val="solid"/>
            <a:round/>
            <a:headEnd len="sm" w="sm" type="none"/>
            <a:tailEnd len="sm" w="sm" type="none"/>
          </a:ln>
        </p:spPr>
      </p:pic>
      <p:pic>
        <p:nvPicPr>
          <p:cNvPr id="57" name="Google Shape;57;p13"/>
          <p:cNvPicPr preferRelativeResize="0"/>
          <p:nvPr/>
        </p:nvPicPr>
        <p:blipFill>
          <a:blip r:embed="rId4">
            <a:alphaModFix/>
          </a:blip>
          <a:stretch>
            <a:fillRect/>
          </a:stretch>
        </p:blipFill>
        <p:spPr>
          <a:xfrm>
            <a:off x="3777425" y="2271750"/>
            <a:ext cx="1589150" cy="1589150"/>
          </a:xfrm>
          <a:prstGeom prst="rect">
            <a:avLst/>
          </a:prstGeom>
          <a:noFill/>
          <a:ln cap="flat" cmpd="sng" w="9525">
            <a:solidFill>
              <a:srgbClr val="000000"/>
            </a:solidFill>
            <a:prstDash val="solid"/>
            <a:round/>
            <a:headEnd len="sm" w="sm" type="none"/>
            <a:tailEnd len="sm" w="sm" type="none"/>
          </a:ln>
        </p:spPr>
      </p:pic>
      <p:sp>
        <p:nvSpPr>
          <p:cNvPr id="58" name="Google Shape;58;p13"/>
          <p:cNvSpPr txBox="1"/>
          <p:nvPr/>
        </p:nvSpPr>
        <p:spPr>
          <a:xfrm>
            <a:off x="533750" y="3978925"/>
            <a:ext cx="16497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Rahil N Modi</a:t>
            </a:r>
            <a:endParaRPr/>
          </a:p>
          <a:p>
            <a:pPr indent="0" lvl="0" marL="0" rtl="0" algn="ctr">
              <a:spcBef>
                <a:spcPts val="0"/>
              </a:spcBef>
              <a:spcAft>
                <a:spcPts val="0"/>
              </a:spcAft>
              <a:buNone/>
            </a:pPr>
            <a:r>
              <a:rPr lang="en"/>
              <a:t>PES1201802826</a:t>
            </a:r>
            <a:endParaRPr/>
          </a:p>
        </p:txBody>
      </p:sp>
      <p:sp>
        <p:nvSpPr>
          <p:cNvPr id="59" name="Google Shape;59;p13"/>
          <p:cNvSpPr txBox="1"/>
          <p:nvPr/>
        </p:nvSpPr>
        <p:spPr>
          <a:xfrm>
            <a:off x="6942100" y="3978925"/>
            <a:ext cx="16497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Himanshu Jain</a:t>
            </a:r>
            <a:endParaRPr/>
          </a:p>
          <a:p>
            <a:pPr indent="0" lvl="0" marL="0" rtl="0" algn="ctr">
              <a:spcBef>
                <a:spcPts val="0"/>
              </a:spcBef>
              <a:spcAft>
                <a:spcPts val="0"/>
              </a:spcAft>
              <a:buNone/>
            </a:pPr>
            <a:r>
              <a:rPr lang="en"/>
              <a:t>PES1201802828</a:t>
            </a:r>
            <a:endParaRPr/>
          </a:p>
        </p:txBody>
      </p:sp>
      <p:sp>
        <p:nvSpPr>
          <p:cNvPr id="60" name="Google Shape;60;p13"/>
          <p:cNvSpPr txBox="1"/>
          <p:nvPr/>
        </p:nvSpPr>
        <p:spPr>
          <a:xfrm>
            <a:off x="3747138" y="3978925"/>
            <a:ext cx="16497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Sooryanath I T</a:t>
            </a:r>
            <a:endParaRPr/>
          </a:p>
          <a:p>
            <a:pPr indent="0" lvl="0" marL="0" rtl="0" algn="ctr">
              <a:spcBef>
                <a:spcPts val="0"/>
              </a:spcBef>
              <a:spcAft>
                <a:spcPts val="0"/>
              </a:spcAft>
              <a:buNone/>
            </a:pPr>
            <a:r>
              <a:rPr lang="en"/>
              <a:t>PES1201802827</a:t>
            </a:r>
            <a:endParaRPr/>
          </a:p>
        </p:txBody>
      </p:sp>
      <p:pic>
        <p:nvPicPr>
          <p:cNvPr id="61" name="Google Shape;61;p13"/>
          <p:cNvPicPr preferRelativeResize="0"/>
          <p:nvPr/>
        </p:nvPicPr>
        <p:blipFill>
          <a:blip r:embed="rId5">
            <a:alphaModFix/>
          </a:blip>
          <a:stretch>
            <a:fillRect/>
          </a:stretch>
        </p:blipFill>
        <p:spPr>
          <a:xfrm>
            <a:off x="680675" y="2330763"/>
            <a:ext cx="1490950" cy="1589151"/>
          </a:xfrm>
          <a:prstGeom prst="rect">
            <a:avLst/>
          </a:prstGeom>
          <a:noFill/>
          <a:ln cap="flat" cmpd="sng" w="9525">
            <a:solidFill>
              <a:srgbClr val="000000"/>
            </a:solidFill>
            <a:prstDash val="solid"/>
            <a:round/>
            <a:headEnd len="sm" w="sm" type="none"/>
            <a:tailEnd len="sm" w="sm" type="none"/>
          </a:ln>
        </p:spPr>
      </p:pic>
      <p:sp>
        <p:nvSpPr>
          <p:cNvPr id="62" name="Google Shape;62;p13"/>
          <p:cNvSpPr txBox="1"/>
          <p:nvPr/>
        </p:nvSpPr>
        <p:spPr>
          <a:xfrm>
            <a:off x="3339675" y="4704000"/>
            <a:ext cx="2636100" cy="439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a:solidFill>
                  <a:srgbClr val="1155CC"/>
                </a:solidFill>
              </a:rPr>
              <a:t>Team : DataTrios</a:t>
            </a:r>
            <a:endParaRPr b="1" sz="16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Linear Regression:</a:t>
            </a:r>
            <a:endParaRPr/>
          </a:p>
        </p:txBody>
      </p:sp>
      <p:pic>
        <p:nvPicPr>
          <p:cNvPr id="123" name="Google Shape;123;p22"/>
          <p:cNvPicPr preferRelativeResize="0"/>
          <p:nvPr/>
        </p:nvPicPr>
        <p:blipFill>
          <a:blip r:embed="rId3">
            <a:alphaModFix/>
          </a:blip>
          <a:stretch>
            <a:fillRect/>
          </a:stretch>
        </p:blipFill>
        <p:spPr>
          <a:xfrm>
            <a:off x="1430475" y="1170125"/>
            <a:ext cx="5444850"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Neural Network (ANN):</a:t>
            </a:r>
            <a:endParaRPr/>
          </a:p>
        </p:txBody>
      </p:sp>
      <p:pic>
        <p:nvPicPr>
          <p:cNvPr id="129" name="Google Shape;129;p23"/>
          <p:cNvPicPr preferRelativeResize="0"/>
          <p:nvPr/>
        </p:nvPicPr>
        <p:blipFill rotWithShape="1">
          <a:blip r:embed="rId3">
            <a:alphaModFix/>
          </a:blip>
          <a:srcRect b="0" l="0" r="2884" t="0"/>
          <a:stretch/>
        </p:blipFill>
        <p:spPr>
          <a:xfrm>
            <a:off x="228600" y="1703525"/>
            <a:ext cx="4790200" cy="2435525"/>
          </a:xfrm>
          <a:prstGeom prst="rect">
            <a:avLst/>
          </a:prstGeom>
          <a:noFill/>
          <a:ln>
            <a:noFill/>
          </a:ln>
        </p:spPr>
      </p:pic>
      <p:pic>
        <p:nvPicPr>
          <p:cNvPr id="130" name="Google Shape;130;p23"/>
          <p:cNvPicPr preferRelativeResize="0"/>
          <p:nvPr/>
        </p:nvPicPr>
        <p:blipFill>
          <a:blip r:embed="rId4">
            <a:alphaModFix/>
          </a:blip>
          <a:stretch>
            <a:fillRect/>
          </a:stretch>
        </p:blipFill>
        <p:spPr>
          <a:xfrm>
            <a:off x="5122725" y="1170125"/>
            <a:ext cx="358647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pic>
        <p:nvPicPr>
          <p:cNvPr id="136" name="Google Shape;136;p24"/>
          <p:cNvPicPr preferRelativeResize="0"/>
          <p:nvPr/>
        </p:nvPicPr>
        <p:blipFill>
          <a:blip r:embed="rId3">
            <a:alphaModFix/>
          </a:blip>
          <a:stretch>
            <a:fillRect/>
          </a:stretch>
        </p:blipFill>
        <p:spPr>
          <a:xfrm>
            <a:off x="370600" y="1419525"/>
            <a:ext cx="4204875" cy="3142075"/>
          </a:xfrm>
          <a:prstGeom prst="rect">
            <a:avLst/>
          </a:prstGeom>
          <a:noFill/>
          <a:ln>
            <a:noFill/>
          </a:ln>
        </p:spPr>
      </p:pic>
      <p:pic>
        <p:nvPicPr>
          <p:cNvPr id="137" name="Google Shape;137;p24"/>
          <p:cNvPicPr preferRelativeResize="0"/>
          <p:nvPr/>
        </p:nvPicPr>
        <p:blipFill>
          <a:blip r:embed="rId4">
            <a:alphaModFix/>
          </a:blip>
          <a:stretch>
            <a:fillRect/>
          </a:stretch>
        </p:blipFill>
        <p:spPr>
          <a:xfrm>
            <a:off x="4738250" y="1419525"/>
            <a:ext cx="4094050" cy="306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pic>
        <p:nvPicPr>
          <p:cNvPr id="143" name="Google Shape;143;p25"/>
          <p:cNvPicPr preferRelativeResize="0"/>
          <p:nvPr/>
        </p:nvPicPr>
        <p:blipFill>
          <a:blip r:embed="rId3">
            <a:alphaModFix/>
          </a:blip>
          <a:stretch>
            <a:fillRect/>
          </a:stretch>
        </p:blipFill>
        <p:spPr>
          <a:xfrm>
            <a:off x="356750" y="1585750"/>
            <a:ext cx="4320900" cy="2736875"/>
          </a:xfrm>
          <a:prstGeom prst="rect">
            <a:avLst/>
          </a:prstGeom>
          <a:noFill/>
          <a:ln>
            <a:noFill/>
          </a:ln>
        </p:spPr>
      </p:pic>
      <p:pic>
        <p:nvPicPr>
          <p:cNvPr id="144" name="Google Shape;144;p25"/>
          <p:cNvPicPr preferRelativeResize="0"/>
          <p:nvPr/>
        </p:nvPicPr>
        <p:blipFill>
          <a:blip r:embed="rId4">
            <a:alphaModFix/>
          </a:blip>
          <a:stretch>
            <a:fillRect/>
          </a:stretch>
        </p:blipFill>
        <p:spPr>
          <a:xfrm>
            <a:off x="4753850" y="1585750"/>
            <a:ext cx="4002251" cy="290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8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Recommended System:</a:t>
            </a:r>
            <a:endParaRPr/>
          </a:p>
        </p:txBody>
      </p:sp>
      <p:pic>
        <p:nvPicPr>
          <p:cNvPr id="150" name="Google Shape;150;p26"/>
          <p:cNvPicPr preferRelativeResize="0"/>
          <p:nvPr/>
        </p:nvPicPr>
        <p:blipFill>
          <a:blip r:embed="rId3">
            <a:alphaModFix/>
          </a:blip>
          <a:stretch>
            <a:fillRect/>
          </a:stretch>
        </p:blipFill>
        <p:spPr>
          <a:xfrm>
            <a:off x="547250" y="820875"/>
            <a:ext cx="7807025" cy="421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772825" y="390525"/>
            <a:ext cx="4419600" cy="436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rotWithShape="1">
          <a:blip r:embed="rId3">
            <a:alphaModFix/>
          </a:blip>
          <a:srcRect b="7338" l="0" r="0" t="0"/>
          <a:stretch/>
        </p:blipFill>
        <p:spPr>
          <a:xfrm>
            <a:off x="1895475" y="1238250"/>
            <a:ext cx="5353050" cy="247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Selected For Solving</a:t>
            </a:r>
            <a:endParaRPr/>
          </a:p>
        </p:txBody>
      </p:sp>
      <p:sp>
        <p:nvSpPr>
          <p:cNvPr id="68" name="Google Shape;68;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With the surge in MOOCs offered and taken during the recent times , we wanted to come up with predictive models which benefit both the course consumers and course producers.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Few problems we are trying to solve are as follows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Associating the </a:t>
            </a:r>
            <a:r>
              <a:rPr lang="en">
                <a:solidFill>
                  <a:srgbClr val="FF0000"/>
                </a:solidFill>
              </a:rPr>
              <a:t>Key performance indicators (KPIs’)</a:t>
            </a:r>
            <a:r>
              <a:rPr lang="en">
                <a:solidFill>
                  <a:srgbClr val="000000"/>
                </a:solidFill>
              </a:rPr>
              <a:t> like number of subscribers to a course with the number of reviews given for a course.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Classifying the courses into </a:t>
            </a:r>
            <a:r>
              <a:rPr lang="en">
                <a:solidFill>
                  <a:srgbClr val="FF0000"/>
                </a:solidFill>
              </a:rPr>
              <a:t>paid ,unpaid</a:t>
            </a:r>
            <a:r>
              <a:rPr lang="en">
                <a:solidFill>
                  <a:srgbClr val="000000"/>
                </a:solidFill>
              </a:rPr>
              <a:t> before they are submitted into the Udemy platform with </a:t>
            </a:r>
            <a:r>
              <a:rPr lang="en">
                <a:solidFill>
                  <a:srgbClr val="FF0000"/>
                </a:solidFill>
              </a:rPr>
              <a:t>apriori knowledge</a:t>
            </a:r>
            <a:r>
              <a:rPr lang="en">
                <a:solidFill>
                  <a:srgbClr val="000000"/>
                </a:solidFill>
              </a:rPr>
              <a:t> of the course parameters like total tests and total hours of lecture.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Group the courses on an </a:t>
            </a:r>
            <a:r>
              <a:rPr lang="en">
                <a:solidFill>
                  <a:srgbClr val="FF0000"/>
                </a:solidFill>
              </a:rPr>
              <a:t>hierarchical basis based on their similarities</a:t>
            </a:r>
            <a:r>
              <a:rPr lang="en">
                <a:solidFill>
                  <a:srgbClr val="000000"/>
                </a:solidFill>
              </a:rPr>
              <a:t> , so that the consumer can subscribe to courses in an organized manner by covering pre-requisites.</a:t>
            </a:r>
            <a:endParaRPr>
              <a:solidFill>
                <a:srgbClr val="000000"/>
              </a:solidFill>
            </a:endParaRPr>
          </a:p>
          <a:p>
            <a:pPr indent="-317500" lvl="1" marL="914400" rtl="0" algn="l">
              <a:spcBef>
                <a:spcPts val="0"/>
              </a:spcBef>
              <a:spcAft>
                <a:spcPts val="0"/>
              </a:spcAft>
              <a:buSzPts val="1400"/>
              <a:buChar char="○"/>
            </a:pPr>
            <a:r>
              <a:rPr lang="en">
                <a:solidFill>
                  <a:srgbClr val="000000"/>
                </a:solidFill>
              </a:rPr>
              <a:t>When presented with a course title of interest , </a:t>
            </a:r>
            <a:r>
              <a:rPr lang="en">
                <a:solidFill>
                  <a:srgbClr val="FF0000"/>
                </a:solidFill>
              </a:rPr>
              <a:t>gather courses of similar category</a:t>
            </a:r>
            <a:r>
              <a:rPr lang="en">
                <a:solidFill>
                  <a:srgbClr val="000000"/>
                </a:solidFill>
              </a:rPr>
              <a:t> and context and present it to the client in an intelligent way</a:t>
            </a:r>
            <a:r>
              <a:rPr lang="en"/>
              <a:t>.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9" name="Google Shape;69;p14"/>
          <p:cNvPicPr preferRelativeResize="0"/>
          <p:nvPr/>
        </p:nvPicPr>
        <p:blipFill>
          <a:blip r:embed="rId3">
            <a:alphaModFix/>
          </a:blip>
          <a:stretch>
            <a:fillRect/>
          </a:stretch>
        </p:blipFill>
        <p:spPr>
          <a:xfrm>
            <a:off x="6936075" y="0"/>
            <a:ext cx="2207923" cy="80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 Used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performing our analysis on the </a:t>
            </a:r>
            <a:r>
              <a:rPr b="1" lang="en"/>
              <a:t> development and IT category</a:t>
            </a:r>
            <a:r>
              <a:rPr lang="en"/>
              <a:t> of courses offered by Udemy .</a:t>
            </a:r>
            <a:endParaRPr/>
          </a:p>
          <a:p>
            <a:pPr indent="-342900" lvl="0" marL="457200" rtl="0" algn="l">
              <a:spcBef>
                <a:spcPts val="0"/>
              </a:spcBef>
              <a:spcAft>
                <a:spcPts val="0"/>
              </a:spcAft>
              <a:buSzPts val="1800"/>
              <a:buChar char="●"/>
            </a:pPr>
            <a:r>
              <a:rPr lang="en"/>
              <a:t>Both the datasets were integrated by matching the schemas , as a part of the preprocessing phase of the problem solving phase.</a:t>
            </a:r>
            <a:endParaRPr/>
          </a:p>
          <a:p>
            <a:pPr indent="-342900" lvl="0" marL="457200" rtl="0" algn="l">
              <a:spcBef>
                <a:spcPts val="0"/>
              </a:spcBef>
              <a:spcAft>
                <a:spcPts val="0"/>
              </a:spcAft>
              <a:buSzPts val="1800"/>
              <a:buChar char="●"/>
            </a:pPr>
            <a:r>
              <a:rPr lang="en"/>
              <a:t>Links To Datasets:</a:t>
            </a:r>
            <a:endParaRPr/>
          </a:p>
          <a:p>
            <a:pPr indent="-317500" lvl="1" marL="914400" rtl="0" algn="l">
              <a:spcBef>
                <a:spcPts val="0"/>
              </a:spcBef>
              <a:spcAft>
                <a:spcPts val="0"/>
              </a:spcAft>
              <a:buSzPts val="1400"/>
              <a:buChar char="○"/>
            </a:pPr>
            <a:r>
              <a:rPr lang="en" u="sng">
                <a:solidFill>
                  <a:schemeClr val="hlink"/>
                </a:solidFill>
                <a:hlinkClick r:id="rId3"/>
              </a:rPr>
              <a:t>kaggle.com/jilkothari/udemy-courses-development</a:t>
            </a:r>
            <a:endParaRPr/>
          </a:p>
          <a:p>
            <a:pPr indent="-317500" lvl="1" marL="914400" rtl="0" algn="l">
              <a:spcBef>
                <a:spcPts val="0"/>
              </a:spcBef>
              <a:spcAft>
                <a:spcPts val="0"/>
              </a:spcAft>
              <a:buSzPts val="1400"/>
              <a:buChar char="○"/>
            </a:pPr>
            <a:r>
              <a:rPr lang="en" u="sng">
                <a:solidFill>
                  <a:schemeClr val="hlink"/>
                </a:solidFill>
                <a:hlinkClick r:id="rId4"/>
              </a:rPr>
              <a:t>kaggle.com/jilkothari/it-software-courses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problem an important one to be solved</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solutions provided by our work will definitely serve as an input to  increase the business values for the course producers .Provides an idea to the course producers on what should they bring into MOOCs domain , where to focus?</a:t>
            </a:r>
            <a:endParaRPr/>
          </a:p>
          <a:p>
            <a:pPr indent="-342900" lvl="0" marL="457200" rtl="0" algn="l">
              <a:spcBef>
                <a:spcPts val="0"/>
              </a:spcBef>
              <a:spcAft>
                <a:spcPts val="0"/>
              </a:spcAft>
              <a:buSzPts val="1800"/>
              <a:buChar char="●"/>
            </a:pPr>
            <a:r>
              <a:rPr lang="en"/>
              <a:t>How to pick a course ? Skip the pre-requisites? We provide the solution</a:t>
            </a:r>
            <a:endParaRPr/>
          </a:p>
          <a:p>
            <a:pPr indent="-342900" lvl="0" marL="457200" rtl="0" algn="l">
              <a:spcBef>
                <a:spcPts val="0"/>
              </a:spcBef>
              <a:spcAft>
                <a:spcPts val="0"/>
              </a:spcAft>
              <a:buSzPts val="1800"/>
              <a:buChar char="●"/>
            </a:pPr>
            <a:r>
              <a:rPr lang="en"/>
              <a:t>Investigate the trend in the pandemic.</a:t>
            </a:r>
            <a:endParaRPr/>
          </a:p>
          <a:p>
            <a:pPr indent="-342900" lvl="0" marL="457200" rtl="0" algn="l">
              <a:spcBef>
                <a:spcPts val="0"/>
              </a:spcBef>
              <a:spcAft>
                <a:spcPts val="0"/>
              </a:spcAft>
              <a:buSzPts val="1800"/>
              <a:buChar char="●"/>
            </a:pPr>
            <a:r>
              <a:rPr lang="en"/>
              <a:t>We can provide an interface to the user which intelligently recommends the courses with ratings as the weights.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05225" y="1984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0000"/>
                </a:solidFill>
              </a:rPr>
              <a:t>Final Inferences and Results</a:t>
            </a:r>
            <a:endParaRPr b="1" i="1">
              <a:solidFill>
                <a:srgbClr val="000000"/>
              </a:solidFill>
            </a:endParaRPr>
          </a:p>
        </p:txBody>
      </p:sp>
      <p:sp>
        <p:nvSpPr>
          <p:cNvPr id="87" name="Google Shape;87;p17"/>
          <p:cNvSpPr txBox="1"/>
          <p:nvPr/>
        </p:nvSpPr>
        <p:spPr>
          <a:xfrm>
            <a:off x="0" y="0"/>
            <a:ext cx="8873700" cy="19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1155CC"/>
                </a:solidFill>
              </a:rPr>
              <a:t>Data Analytics Project - 2020</a:t>
            </a:r>
            <a:endParaRPr b="1" sz="1900">
              <a:solidFill>
                <a:srgbClr val="1155CC"/>
              </a:solidFill>
            </a:endParaRPr>
          </a:p>
          <a:p>
            <a:pPr indent="0" lvl="0" marL="0" rtl="0" algn="ctr">
              <a:spcBef>
                <a:spcPts val="0"/>
              </a:spcBef>
              <a:spcAft>
                <a:spcPts val="0"/>
              </a:spcAft>
              <a:buNone/>
            </a:pPr>
            <a:r>
              <a:rPr b="1" lang="en" sz="1900">
                <a:solidFill>
                  <a:srgbClr val="1155CC"/>
                </a:solidFill>
              </a:rPr>
              <a:t>Course code : UE18CS312</a:t>
            </a:r>
            <a:endParaRPr b="1" sz="1900">
              <a:solidFill>
                <a:srgbClr val="1155CC"/>
              </a:solidFill>
            </a:endParaRPr>
          </a:p>
          <a:p>
            <a:pPr indent="0" lvl="0" marL="0" rtl="0" algn="ctr">
              <a:spcBef>
                <a:spcPts val="0"/>
              </a:spcBef>
              <a:spcAft>
                <a:spcPts val="0"/>
              </a:spcAft>
              <a:buNone/>
            </a:pPr>
            <a:r>
              <a:t/>
            </a:r>
            <a:endParaRPr sz="1900">
              <a:solidFill>
                <a:srgbClr val="4A86E8"/>
              </a:solidFill>
            </a:endParaRPr>
          </a:p>
          <a:p>
            <a:pPr indent="0" lvl="0" marL="0" rtl="0" algn="ctr">
              <a:spcBef>
                <a:spcPts val="0"/>
              </a:spcBef>
              <a:spcAft>
                <a:spcPts val="0"/>
              </a:spcAft>
              <a:buNone/>
            </a:pPr>
            <a:r>
              <a:rPr b="1" lang="en" sz="2000">
                <a:solidFill>
                  <a:schemeClr val="dk1"/>
                </a:solidFill>
              </a:rPr>
              <a:t>Predictive And Prescriptive Analytics On Courses</a:t>
            </a:r>
            <a:endParaRPr b="1" sz="2000">
              <a:solidFill>
                <a:schemeClr val="dk1"/>
              </a:solidFill>
            </a:endParaRPr>
          </a:p>
          <a:p>
            <a:pPr indent="0" lvl="0" marL="0" rtl="0" algn="ctr">
              <a:spcBef>
                <a:spcPts val="0"/>
              </a:spcBef>
              <a:spcAft>
                <a:spcPts val="0"/>
              </a:spcAft>
              <a:buNone/>
            </a:pPr>
            <a:r>
              <a:rPr b="1" lang="en" sz="2000">
                <a:solidFill>
                  <a:schemeClr val="dk1"/>
                </a:solidFill>
              </a:rPr>
              <a:t>Offered By Udemy</a:t>
            </a:r>
            <a:endParaRPr b="1" sz="2000">
              <a:solidFill>
                <a:schemeClr val="dk1"/>
              </a:solidFill>
            </a:endParaRPr>
          </a:p>
          <a:p>
            <a:pPr indent="0" lvl="0" marL="0" rtl="0" algn="ctr">
              <a:spcBef>
                <a:spcPts val="0"/>
              </a:spcBef>
              <a:spcAft>
                <a:spcPts val="0"/>
              </a:spcAft>
              <a:buNone/>
            </a:pPr>
            <a:r>
              <a:t/>
            </a:r>
            <a:endParaRPr sz="2000">
              <a:solidFill>
                <a:schemeClr val="dk1"/>
              </a:solidFill>
            </a:endParaRPr>
          </a:p>
        </p:txBody>
      </p:sp>
      <p:pic>
        <p:nvPicPr>
          <p:cNvPr id="88" name="Google Shape;88;p17"/>
          <p:cNvPicPr preferRelativeResize="0"/>
          <p:nvPr/>
        </p:nvPicPr>
        <p:blipFill rotWithShape="1">
          <a:blip r:embed="rId3">
            <a:alphaModFix/>
          </a:blip>
          <a:srcRect b="6524" l="0" r="0" t="0"/>
          <a:stretch/>
        </p:blipFill>
        <p:spPr>
          <a:xfrm>
            <a:off x="4789275" y="2971800"/>
            <a:ext cx="2704200" cy="1787225"/>
          </a:xfrm>
          <a:prstGeom prst="rect">
            <a:avLst/>
          </a:prstGeom>
          <a:noFill/>
          <a:ln>
            <a:noFill/>
          </a:ln>
        </p:spPr>
      </p:pic>
      <p:pic>
        <p:nvPicPr>
          <p:cNvPr id="89" name="Google Shape;89;p17"/>
          <p:cNvPicPr preferRelativeResize="0"/>
          <p:nvPr/>
        </p:nvPicPr>
        <p:blipFill rotWithShape="1">
          <a:blip r:embed="rId4">
            <a:alphaModFix/>
          </a:blip>
          <a:srcRect b="6393" l="0" r="0" t="0"/>
          <a:stretch/>
        </p:blipFill>
        <p:spPr>
          <a:xfrm>
            <a:off x="1440875" y="2699500"/>
            <a:ext cx="2076450" cy="2059525"/>
          </a:xfrm>
          <a:prstGeom prst="rect">
            <a:avLst/>
          </a:prstGeom>
          <a:noFill/>
          <a:ln>
            <a:noFill/>
          </a:ln>
        </p:spPr>
      </p:pic>
      <p:sp>
        <p:nvSpPr>
          <p:cNvPr id="90" name="Google Shape;90;p17"/>
          <p:cNvSpPr txBox="1"/>
          <p:nvPr/>
        </p:nvSpPr>
        <p:spPr>
          <a:xfrm>
            <a:off x="2936850" y="1641750"/>
            <a:ext cx="3000000" cy="457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a:solidFill>
                  <a:srgbClr val="1155CC"/>
                </a:solidFill>
              </a:rPr>
              <a:t>Team : DataTrios</a:t>
            </a:r>
            <a:endParaRPr b="1" sz="16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a:t>
            </a:r>
            <a:endParaRPr/>
          </a:p>
        </p:txBody>
      </p:sp>
      <p:pic>
        <p:nvPicPr>
          <p:cNvPr id="96" name="Google Shape;96;p18"/>
          <p:cNvPicPr preferRelativeResize="0"/>
          <p:nvPr/>
        </p:nvPicPr>
        <p:blipFill>
          <a:blip r:embed="rId3">
            <a:alphaModFix/>
          </a:blip>
          <a:stretch>
            <a:fillRect/>
          </a:stretch>
        </p:blipFill>
        <p:spPr>
          <a:xfrm>
            <a:off x="495300" y="1502650"/>
            <a:ext cx="4856026" cy="3184650"/>
          </a:xfrm>
          <a:prstGeom prst="rect">
            <a:avLst/>
          </a:prstGeom>
          <a:noFill/>
          <a:ln>
            <a:noFill/>
          </a:ln>
        </p:spPr>
      </p:pic>
      <p:pic>
        <p:nvPicPr>
          <p:cNvPr id="97" name="Google Shape;97;p18"/>
          <p:cNvPicPr preferRelativeResize="0"/>
          <p:nvPr/>
        </p:nvPicPr>
        <p:blipFill>
          <a:blip r:embed="rId4">
            <a:alphaModFix/>
          </a:blip>
          <a:stretch>
            <a:fillRect/>
          </a:stretch>
        </p:blipFill>
        <p:spPr>
          <a:xfrm>
            <a:off x="5351325" y="1567850"/>
            <a:ext cx="3487875" cy="305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a:t>
            </a:r>
            <a:endParaRPr/>
          </a:p>
        </p:txBody>
      </p:sp>
      <p:pic>
        <p:nvPicPr>
          <p:cNvPr id="103" name="Google Shape;103;p19"/>
          <p:cNvPicPr preferRelativeResize="0"/>
          <p:nvPr/>
        </p:nvPicPr>
        <p:blipFill rotWithShape="1">
          <a:blip r:embed="rId3">
            <a:alphaModFix/>
          </a:blip>
          <a:srcRect b="0" l="0" r="13262" t="0"/>
          <a:stretch/>
        </p:blipFill>
        <p:spPr>
          <a:xfrm>
            <a:off x="443325" y="1180525"/>
            <a:ext cx="3993600" cy="3820975"/>
          </a:xfrm>
          <a:prstGeom prst="rect">
            <a:avLst/>
          </a:prstGeom>
          <a:noFill/>
          <a:ln>
            <a:noFill/>
          </a:ln>
        </p:spPr>
      </p:pic>
      <p:pic>
        <p:nvPicPr>
          <p:cNvPr id="104" name="Google Shape;104;p19"/>
          <p:cNvPicPr preferRelativeResize="0"/>
          <p:nvPr/>
        </p:nvPicPr>
        <p:blipFill>
          <a:blip r:embed="rId4">
            <a:alphaModFix/>
          </a:blip>
          <a:stretch>
            <a:fillRect/>
          </a:stretch>
        </p:blipFill>
        <p:spPr>
          <a:xfrm>
            <a:off x="4436925" y="1409125"/>
            <a:ext cx="4402274" cy="311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Neighbours:</a:t>
            </a:r>
            <a:endParaRPr/>
          </a:p>
        </p:txBody>
      </p:sp>
      <p:pic>
        <p:nvPicPr>
          <p:cNvPr id="110" name="Google Shape;110;p20"/>
          <p:cNvPicPr preferRelativeResize="0"/>
          <p:nvPr/>
        </p:nvPicPr>
        <p:blipFill rotWithShape="1">
          <a:blip r:embed="rId3">
            <a:alphaModFix/>
          </a:blip>
          <a:srcRect b="6725" l="0" r="19510" t="0"/>
          <a:stretch/>
        </p:blipFill>
        <p:spPr>
          <a:xfrm>
            <a:off x="311700" y="1419500"/>
            <a:ext cx="4814451" cy="3100550"/>
          </a:xfrm>
          <a:prstGeom prst="rect">
            <a:avLst/>
          </a:prstGeom>
          <a:noFill/>
          <a:ln>
            <a:noFill/>
          </a:ln>
        </p:spPr>
      </p:pic>
      <p:pic>
        <p:nvPicPr>
          <p:cNvPr id="111" name="Google Shape;111;p20"/>
          <p:cNvPicPr preferRelativeResize="0"/>
          <p:nvPr/>
        </p:nvPicPr>
        <p:blipFill>
          <a:blip r:embed="rId4">
            <a:alphaModFix/>
          </a:blip>
          <a:stretch>
            <a:fillRect/>
          </a:stretch>
        </p:blipFill>
        <p:spPr>
          <a:xfrm>
            <a:off x="5070726" y="1246000"/>
            <a:ext cx="3713050" cy="32740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K_Nearest Neighbours:</a:t>
            </a:r>
            <a:endParaRPr/>
          </a:p>
        </p:txBody>
      </p:sp>
      <p:pic>
        <p:nvPicPr>
          <p:cNvPr id="117" name="Google Shape;117;p21"/>
          <p:cNvPicPr preferRelativeResize="0"/>
          <p:nvPr/>
        </p:nvPicPr>
        <p:blipFill>
          <a:blip r:embed="rId3">
            <a:alphaModFix/>
          </a:blip>
          <a:stretch>
            <a:fillRect/>
          </a:stretch>
        </p:blipFill>
        <p:spPr>
          <a:xfrm>
            <a:off x="152400" y="1710450"/>
            <a:ext cx="8839202" cy="21367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