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1" r:id="rId7"/>
    <p:sldId id="262" r:id="rId8"/>
    <p:sldId id="263" r:id="rId9"/>
    <p:sldId id="264" r:id="rId10"/>
    <p:sldId id="265" r:id="rId11"/>
    <p:sldId id="267" r:id="rId12"/>
    <p:sldId id="260" r:id="rId13"/>
    <p:sldId id="268" r:id="rId14"/>
    <p:sldId id="269" r:id="rId15"/>
    <p:sldId id="270" r:id="rId16"/>
    <p:sldId id="271" r:id="rId17"/>
    <p:sldId id="272" r:id="rId18"/>
    <p:sldId id="273" r:id="rId19"/>
    <p:sldId id="276" r:id="rId20"/>
    <p:sldId id="274" r:id="rId21"/>
    <p:sldId id="27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anshu" initials="H" lastIdx="1" clrIdx="0">
    <p:extLst>
      <p:ext uri="{19B8F6BF-5375-455C-9EA6-DF929625EA0E}">
        <p15:presenceInfo xmlns:p15="http://schemas.microsoft.com/office/powerpoint/2012/main" userId="9bb7663c274c04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D724-B016-4874-AA26-C43EFD81B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9F3A85-3555-4CE0-90C6-6C576F140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A3A969-E033-4BA1-88EA-A4F5098C47C0}"/>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5" name="Footer Placeholder 4">
            <a:extLst>
              <a:ext uri="{FF2B5EF4-FFF2-40B4-BE49-F238E27FC236}">
                <a16:creationId xmlns:a16="http://schemas.microsoft.com/office/drawing/2014/main" id="{DBA4024A-DBF7-40C1-BFEA-04D6A0DEF6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0ADCA-7616-45EC-AC67-99D3CC75782E}"/>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11065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FE7E-CA04-4557-85A6-DF5BB43ECF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58EACE-6599-4773-9290-FF7F64E809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3BA59-5901-4778-A049-AEEE5F79CEC6}"/>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5" name="Footer Placeholder 4">
            <a:extLst>
              <a:ext uri="{FF2B5EF4-FFF2-40B4-BE49-F238E27FC236}">
                <a16:creationId xmlns:a16="http://schemas.microsoft.com/office/drawing/2014/main" id="{14BB0E1D-96F5-4946-A426-AC8E258F8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074BE-47BE-4DF2-96FB-95E47A2492E5}"/>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279580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3CE8B-E112-48AD-90DB-BAD079F634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151A97-D22F-42BB-89C8-859640D9D3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4F6F8-41FC-483D-877A-8F4F0DB9D362}"/>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5" name="Footer Placeholder 4">
            <a:extLst>
              <a:ext uri="{FF2B5EF4-FFF2-40B4-BE49-F238E27FC236}">
                <a16:creationId xmlns:a16="http://schemas.microsoft.com/office/drawing/2014/main" id="{FC50F0B3-F7F3-4543-9850-8BC7433FB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32991E-E098-4BE9-8405-58AA9C18E36B}"/>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2753084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5318-35F8-4682-AF2A-F6AE0E1AF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593F95-821C-4942-9C42-B3C07A3A8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71F778-71DB-4562-92DF-D42482AC704C}"/>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5" name="Footer Placeholder 4">
            <a:extLst>
              <a:ext uri="{FF2B5EF4-FFF2-40B4-BE49-F238E27FC236}">
                <a16:creationId xmlns:a16="http://schemas.microsoft.com/office/drawing/2014/main" id="{E9356BEE-AE41-4D61-9AB7-6EB04E4E2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64BC81-DF1F-4B61-B46F-FF9D35BDF5C6}"/>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2490100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C8E9-3CA4-422E-9EDC-EDEB03EAA9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453790-E4B3-4915-AA82-20664D6760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310805-94F4-4845-8784-086FE35242E9}"/>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5" name="Footer Placeholder 4">
            <a:extLst>
              <a:ext uri="{FF2B5EF4-FFF2-40B4-BE49-F238E27FC236}">
                <a16:creationId xmlns:a16="http://schemas.microsoft.com/office/drawing/2014/main" id="{6978E7C3-51AA-48B6-B3CE-5B952C37D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D0918-0B0D-4902-BCAF-D33C37A83664}"/>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3108891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245A-5EF0-4FD4-8BE0-B41BD8C419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E08D34-5367-41D8-AF5D-74C841795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6F9AB-87C3-4329-8DC5-F1F0476B324B}"/>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5" name="Footer Placeholder 4">
            <a:extLst>
              <a:ext uri="{FF2B5EF4-FFF2-40B4-BE49-F238E27FC236}">
                <a16:creationId xmlns:a16="http://schemas.microsoft.com/office/drawing/2014/main" id="{78F129B0-56C4-4067-ABB0-5115FB3C5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B7CBAB-892D-4409-8482-FE9C91C88295}"/>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326543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1B52-92FD-41E9-B1E0-BA96EB967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715838-33CE-4120-820E-8374BD5072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0D5DB7-0994-440D-868D-CEB1D0277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2F9F8E-9D9A-4064-A734-F4646F02AE67}"/>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6" name="Footer Placeholder 5">
            <a:extLst>
              <a:ext uri="{FF2B5EF4-FFF2-40B4-BE49-F238E27FC236}">
                <a16:creationId xmlns:a16="http://schemas.microsoft.com/office/drawing/2014/main" id="{2940F1D6-F6B2-48CD-8C7A-0E167B04F3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609E17-437A-45A2-95DD-4D8CB9AC9ED4}"/>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2641174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AE9E-C303-411D-8164-1F8043CC3B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B98C2-EA30-49DC-888F-19139BF621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C5F31A-E710-404B-82D0-4470CB2F0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92F2C8-B209-45FF-9474-21640B3D6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80547-44D1-410D-8153-7023AB340F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44FF2C-4710-410B-9CA8-95C312DDBBE3}"/>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8" name="Footer Placeholder 7">
            <a:extLst>
              <a:ext uri="{FF2B5EF4-FFF2-40B4-BE49-F238E27FC236}">
                <a16:creationId xmlns:a16="http://schemas.microsoft.com/office/drawing/2014/main" id="{2A4129BE-338B-4B58-81B1-90370CDF0C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50807C-67DC-40E7-A3F4-14E41F229026}"/>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41991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0D70-11DA-4A66-B722-AC6541B7DA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277E63-5821-4B72-B769-1EF56E2D58B0}"/>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4" name="Footer Placeholder 3">
            <a:extLst>
              <a:ext uri="{FF2B5EF4-FFF2-40B4-BE49-F238E27FC236}">
                <a16:creationId xmlns:a16="http://schemas.microsoft.com/office/drawing/2014/main" id="{8240E24C-2FF5-4224-B0C6-B34D089BAF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C4106F-BB52-4FBE-8E55-0816B9341844}"/>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2971969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232F1-A6D2-4261-B165-3F1C25F43421}"/>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3" name="Footer Placeholder 2">
            <a:extLst>
              <a:ext uri="{FF2B5EF4-FFF2-40B4-BE49-F238E27FC236}">
                <a16:creationId xmlns:a16="http://schemas.microsoft.com/office/drawing/2014/main" id="{59FDBF5D-DFDF-48DA-A735-6F895A5C71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BAF59C-544A-48E4-89D3-CFE46E4680C4}"/>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3501012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E7C0-4636-4698-A961-6D544BDF8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F84B36-A545-4897-BD91-83B4241A9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C39351-77A7-4F7F-A581-1765B53CD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56285-30BA-4959-849B-736D8878967B}"/>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6" name="Footer Placeholder 5">
            <a:extLst>
              <a:ext uri="{FF2B5EF4-FFF2-40B4-BE49-F238E27FC236}">
                <a16:creationId xmlns:a16="http://schemas.microsoft.com/office/drawing/2014/main" id="{37E00B70-78B5-4570-A662-A06D8C6F37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11C498-B1BA-471B-8162-CBB0388D6163}"/>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11806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36A7-8EDB-42C2-A787-050A0A0A83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FFEBE5-447E-49A4-B628-A701FD8123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E5B894-A933-49CF-89EA-D5DD5C2889D4}"/>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5" name="Footer Placeholder 4">
            <a:extLst>
              <a:ext uri="{FF2B5EF4-FFF2-40B4-BE49-F238E27FC236}">
                <a16:creationId xmlns:a16="http://schemas.microsoft.com/office/drawing/2014/main" id="{AB10F617-3A70-4B8D-AD4E-5CB07627C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C48BB-896C-4D0F-95F6-73FBE40851C3}"/>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2790690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E366-EAE6-43B5-8EE9-A362E8EAF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08C32B-44A8-4915-834C-B9AFEDBA26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9AF528-41B5-4A9E-8719-B0DEB2E0E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5C42C-213D-4128-8853-1EC25AB53C12}"/>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6" name="Footer Placeholder 5">
            <a:extLst>
              <a:ext uri="{FF2B5EF4-FFF2-40B4-BE49-F238E27FC236}">
                <a16:creationId xmlns:a16="http://schemas.microsoft.com/office/drawing/2014/main" id="{F03FB3FC-195F-40DB-83A7-A4A11D52C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F17284-C742-4789-BBF5-405015A48852}"/>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2615501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9709-E77F-4CD4-87B5-4A0BF1651B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65464C-D692-4440-B519-32DCE2CD98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30494-D5B3-4A6C-89F6-1D17D771E9CB}"/>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5" name="Footer Placeholder 4">
            <a:extLst>
              <a:ext uri="{FF2B5EF4-FFF2-40B4-BE49-F238E27FC236}">
                <a16:creationId xmlns:a16="http://schemas.microsoft.com/office/drawing/2014/main" id="{DD0849F3-C9B6-43BB-A279-F3DE68E24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572F1C-9125-4488-B8B7-D24CE1C3F0AF}"/>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224693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494C1-6137-4B42-84BD-A23DD2704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8C4975-4F06-4633-B17F-9A5C34DAD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F9BFC-CB85-4904-A702-2EA83112993F}"/>
              </a:ext>
            </a:extLst>
          </p:cNvPr>
          <p:cNvSpPr>
            <a:spLocks noGrp="1"/>
          </p:cNvSpPr>
          <p:nvPr>
            <p:ph type="dt" sz="half" idx="10"/>
          </p:nvPr>
        </p:nvSpPr>
        <p:spPr/>
        <p:txBody>
          <a:bodyPr/>
          <a:lstStyle/>
          <a:p>
            <a:fld id="{DBF5CEB6-24D2-48B7-85BA-5FA1AE7B2A1F}" type="datetimeFigureOut">
              <a:rPr lang="en-IN" smtClean="0"/>
              <a:t>14-02-2021</a:t>
            </a:fld>
            <a:endParaRPr lang="en-IN"/>
          </a:p>
        </p:txBody>
      </p:sp>
      <p:sp>
        <p:nvSpPr>
          <p:cNvPr id="5" name="Footer Placeholder 4">
            <a:extLst>
              <a:ext uri="{FF2B5EF4-FFF2-40B4-BE49-F238E27FC236}">
                <a16:creationId xmlns:a16="http://schemas.microsoft.com/office/drawing/2014/main" id="{50E951BC-1D6A-4A5D-B168-F1E50994C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81588-61B6-482C-8419-8A6648B0B9E6}"/>
              </a:ext>
            </a:extLst>
          </p:cNvPr>
          <p:cNvSpPr>
            <a:spLocks noGrp="1"/>
          </p:cNvSpPr>
          <p:nvPr>
            <p:ph type="sldNum" sz="quarter" idx="12"/>
          </p:nvPr>
        </p:nvSpPr>
        <p:spPr/>
        <p:txBody>
          <a:bodyPr/>
          <a:lstStyle/>
          <a:p>
            <a:fld id="{802A2867-9418-4E94-9518-81251F9F50EC}" type="slidenum">
              <a:rPr lang="en-IN" smtClean="0"/>
              <a:t>‹#›</a:t>
            </a:fld>
            <a:endParaRPr lang="en-IN"/>
          </a:p>
        </p:txBody>
      </p:sp>
    </p:spTree>
    <p:extLst>
      <p:ext uri="{BB962C8B-B14F-4D97-AF65-F5344CB8AC3E}">
        <p14:creationId xmlns:p14="http://schemas.microsoft.com/office/powerpoint/2010/main" val="75437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0A37-F3B7-4FBA-9D54-04D88A0CB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CAE1B4-AB2A-4CA0-87AE-31DBE92A1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7D03F3-121A-47BD-9971-FE4070E2FB9A}"/>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5" name="Footer Placeholder 4">
            <a:extLst>
              <a:ext uri="{FF2B5EF4-FFF2-40B4-BE49-F238E27FC236}">
                <a16:creationId xmlns:a16="http://schemas.microsoft.com/office/drawing/2014/main" id="{5D9BFE95-36A1-4FF3-AE40-0C9BDBBAD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E23B7-4DFA-4CA7-908C-ACDBD9A962FD}"/>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321100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F1D5-CD91-4DDA-980C-03D57DC43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81554D-6C88-4E7B-A6F4-18AB257DE8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5B046B-DA84-4F74-9D8B-57537A29A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620150-AA7D-45D0-84C9-83DBD9CE0832}"/>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6" name="Footer Placeholder 5">
            <a:extLst>
              <a:ext uri="{FF2B5EF4-FFF2-40B4-BE49-F238E27FC236}">
                <a16:creationId xmlns:a16="http://schemas.microsoft.com/office/drawing/2014/main" id="{63B1CBAA-3412-402C-A90E-8BB8717258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10885-A108-47B4-83B0-7C034887CE57}"/>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113741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CA8E-BE13-40CB-BE7D-F33985F6BF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E593EC-269C-4EC1-9BF2-C99D8E22B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0E963-5B02-4C41-A3C0-1A564723E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479452-C7D9-4C59-9424-48B232946F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F8E68-8091-4DF2-8E02-CF8060AD07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E71241-7B3E-4969-8797-9D0F6F9A592B}"/>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8" name="Footer Placeholder 7">
            <a:extLst>
              <a:ext uri="{FF2B5EF4-FFF2-40B4-BE49-F238E27FC236}">
                <a16:creationId xmlns:a16="http://schemas.microsoft.com/office/drawing/2014/main" id="{B4090003-44F1-44C6-8465-83FE5135E5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F6B0C1-CB4C-47AB-AF6B-7327DA8066B6}"/>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31819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74D9-D4A4-49C5-BB1A-0AE07BD950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D9A399-38A4-431C-A579-FE6BEF7A90D0}"/>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4" name="Footer Placeholder 3">
            <a:extLst>
              <a:ext uri="{FF2B5EF4-FFF2-40B4-BE49-F238E27FC236}">
                <a16:creationId xmlns:a16="http://schemas.microsoft.com/office/drawing/2014/main" id="{20EEDBF3-BDB1-4A6D-925D-B1AA76FB87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FF3050-3481-4A39-84B8-81E551D4583C}"/>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82327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80D52-8791-4F21-A833-A109A4E4590D}"/>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3" name="Footer Placeholder 2">
            <a:extLst>
              <a:ext uri="{FF2B5EF4-FFF2-40B4-BE49-F238E27FC236}">
                <a16:creationId xmlns:a16="http://schemas.microsoft.com/office/drawing/2014/main" id="{CAF5F45B-4FED-48EE-985F-027E927F9B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4BC624-3F14-4882-BFA9-42B2C97A3E79}"/>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165793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103B-A3CB-4597-B628-F0F39225E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3DA6C5-7B0A-4A8B-8CDD-F655406EC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95FE4E-5469-446E-9E9D-2741EF6DA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25F4B-0C89-4C5B-9CC1-C0925CE07191}"/>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6" name="Footer Placeholder 5">
            <a:extLst>
              <a:ext uri="{FF2B5EF4-FFF2-40B4-BE49-F238E27FC236}">
                <a16:creationId xmlns:a16="http://schemas.microsoft.com/office/drawing/2014/main" id="{8BF1D8AD-97D1-4368-A616-C2689D1D5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8286E0-765B-4123-A366-7507E86994D6}"/>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322189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F6C6-D50C-469A-918D-989D1261B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DC4681-AB06-4970-9770-A04B72CF92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1263D4-61D1-41E4-8AC8-D9C7E971F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ACD30-616A-42CC-9330-D50852995E9E}"/>
              </a:ext>
            </a:extLst>
          </p:cNvPr>
          <p:cNvSpPr>
            <a:spLocks noGrp="1"/>
          </p:cNvSpPr>
          <p:nvPr>
            <p:ph type="dt" sz="half" idx="10"/>
          </p:nvPr>
        </p:nvSpPr>
        <p:spPr/>
        <p:txBody>
          <a:bodyPr/>
          <a:lstStyle/>
          <a:p>
            <a:fld id="{F1B31324-E3A8-4655-9C1C-8EF0458C23DE}" type="datetimeFigureOut">
              <a:rPr lang="en-IN" smtClean="0"/>
              <a:t>14-02-2021</a:t>
            </a:fld>
            <a:endParaRPr lang="en-IN"/>
          </a:p>
        </p:txBody>
      </p:sp>
      <p:sp>
        <p:nvSpPr>
          <p:cNvPr id="6" name="Footer Placeholder 5">
            <a:extLst>
              <a:ext uri="{FF2B5EF4-FFF2-40B4-BE49-F238E27FC236}">
                <a16:creationId xmlns:a16="http://schemas.microsoft.com/office/drawing/2014/main" id="{17C7DDEE-D321-4A84-A8E9-6A012BF3A5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A8CDE9-3156-4D39-AC7E-DFC85F9B4483}"/>
              </a:ext>
            </a:extLst>
          </p:cNvPr>
          <p:cNvSpPr>
            <a:spLocks noGrp="1"/>
          </p:cNvSpPr>
          <p:nvPr>
            <p:ph type="sldNum" sz="quarter" idx="12"/>
          </p:nvPr>
        </p:nvSpPr>
        <p:spPr/>
        <p:txBody>
          <a:bodyPr/>
          <a:lstStyle/>
          <a:p>
            <a:fld id="{1D9D84F3-1D4D-4C67-8783-F0E0BB78227D}" type="slidenum">
              <a:rPr lang="en-IN" smtClean="0"/>
              <a:t>‹#›</a:t>
            </a:fld>
            <a:endParaRPr lang="en-IN"/>
          </a:p>
        </p:txBody>
      </p:sp>
    </p:spTree>
    <p:extLst>
      <p:ext uri="{BB962C8B-B14F-4D97-AF65-F5344CB8AC3E}">
        <p14:creationId xmlns:p14="http://schemas.microsoft.com/office/powerpoint/2010/main" val="70536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112EE-46B9-4C25-9396-53F79BD25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D7F01E-E15E-4463-8E0A-7F7DEE451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719B1-6024-45B1-84B7-D3E1589E2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31324-E3A8-4655-9C1C-8EF0458C23DE}" type="datetimeFigureOut">
              <a:rPr lang="en-IN" smtClean="0"/>
              <a:t>14-02-2021</a:t>
            </a:fld>
            <a:endParaRPr lang="en-IN"/>
          </a:p>
        </p:txBody>
      </p:sp>
      <p:sp>
        <p:nvSpPr>
          <p:cNvPr id="5" name="Footer Placeholder 4">
            <a:extLst>
              <a:ext uri="{FF2B5EF4-FFF2-40B4-BE49-F238E27FC236}">
                <a16:creationId xmlns:a16="http://schemas.microsoft.com/office/drawing/2014/main" id="{4BD6A6CF-D419-4924-B47E-155153DB7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379456-2797-4942-B133-5702E2848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D84F3-1D4D-4C67-8783-F0E0BB78227D}" type="slidenum">
              <a:rPr lang="en-IN" smtClean="0"/>
              <a:t>‹#›</a:t>
            </a:fld>
            <a:endParaRPr lang="en-IN"/>
          </a:p>
        </p:txBody>
      </p:sp>
    </p:spTree>
    <p:extLst>
      <p:ext uri="{BB962C8B-B14F-4D97-AF65-F5344CB8AC3E}">
        <p14:creationId xmlns:p14="http://schemas.microsoft.com/office/powerpoint/2010/main" val="162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55B7A5-09F3-4A74-B619-D5BD72E4B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9A81E-B4AD-4CD9-8437-48AE9D7E27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5F1810-1758-4799-85B0-56C97FFE8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5CEB6-24D2-48B7-85BA-5FA1AE7B2A1F}" type="datetimeFigureOut">
              <a:rPr lang="en-IN" smtClean="0"/>
              <a:t>14-02-2021</a:t>
            </a:fld>
            <a:endParaRPr lang="en-IN"/>
          </a:p>
        </p:txBody>
      </p:sp>
      <p:sp>
        <p:nvSpPr>
          <p:cNvPr id="5" name="Footer Placeholder 4">
            <a:extLst>
              <a:ext uri="{FF2B5EF4-FFF2-40B4-BE49-F238E27FC236}">
                <a16:creationId xmlns:a16="http://schemas.microsoft.com/office/drawing/2014/main" id="{93DE16CB-20E1-4792-B0B6-D1C62EF48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74D601-050F-4C2F-92E6-57B223E17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A2867-9418-4E94-9518-81251F9F50EC}" type="slidenum">
              <a:rPr lang="en-IN" smtClean="0"/>
              <a:t>‹#›</a:t>
            </a:fld>
            <a:endParaRPr lang="en-IN"/>
          </a:p>
        </p:txBody>
      </p:sp>
    </p:spTree>
    <p:extLst>
      <p:ext uri="{BB962C8B-B14F-4D97-AF65-F5344CB8AC3E}">
        <p14:creationId xmlns:p14="http://schemas.microsoft.com/office/powerpoint/2010/main" val="3123043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3FD7-E4EE-4778-B274-57D522246215}"/>
              </a:ext>
            </a:extLst>
          </p:cNvPr>
          <p:cNvSpPr>
            <a:spLocks noGrp="1"/>
          </p:cNvSpPr>
          <p:nvPr>
            <p:ph type="ctrTitle"/>
          </p:nvPr>
        </p:nvSpPr>
        <p:spPr>
          <a:xfrm>
            <a:off x="1524000" y="2869883"/>
            <a:ext cx="9144000" cy="2387600"/>
          </a:xfrm>
        </p:spPr>
        <p:txBody>
          <a:bodyPr>
            <a:normAutofit/>
          </a:bodyPr>
          <a:lstStyle/>
          <a:p>
            <a:r>
              <a:rPr lang="en-US" b="1" dirty="0">
                <a:latin typeface="Arial Black" panose="020B0A04020102020204" pitchFamily="34" charset="0"/>
              </a:rPr>
              <a:t>THE GURGAON SQUAD</a:t>
            </a:r>
            <a:endParaRPr lang="en-IN" b="1" dirty="0">
              <a:latin typeface="Arial Black" panose="020B0A04020102020204" pitchFamily="34" charset="0"/>
            </a:endParaRPr>
          </a:p>
        </p:txBody>
      </p:sp>
      <p:sp>
        <p:nvSpPr>
          <p:cNvPr id="3" name="Subtitle 2">
            <a:extLst>
              <a:ext uri="{FF2B5EF4-FFF2-40B4-BE49-F238E27FC236}">
                <a16:creationId xmlns:a16="http://schemas.microsoft.com/office/drawing/2014/main" id="{F9BC490C-E845-4517-9558-1911B3BE9D7D}"/>
              </a:ext>
            </a:extLst>
          </p:cNvPr>
          <p:cNvSpPr>
            <a:spLocks noGrp="1"/>
          </p:cNvSpPr>
          <p:nvPr>
            <p:ph type="subTitle" idx="1"/>
          </p:nvPr>
        </p:nvSpPr>
        <p:spPr>
          <a:xfrm>
            <a:off x="1422400" y="1773238"/>
            <a:ext cx="9144000" cy="1655762"/>
          </a:xfrm>
        </p:spPr>
        <p:txBody>
          <a:bodyPr>
            <a:normAutofit lnSpcReduction="10000"/>
          </a:bodyPr>
          <a:lstStyle/>
          <a:p>
            <a:r>
              <a:rPr lang="en-US" sz="11500" dirty="0">
                <a:latin typeface="Edwardian Script ITC" panose="030303020407070D0804" pitchFamily="66" charset="0"/>
              </a:rPr>
              <a:t>Game Of Auctions</a:t>
            </a:r>
            <a:endParaRPr lang="en-IN" sz="11500" dirty="0">
              <a:latin typeface="Edwardian Script ITC" panose="030303020407070D0804" pitchFamily="66" charset="0"/>
            </a:endParaRPr>
          </a:p>
        </p:txBody>
      </p:sp>
    </p:spTree>
    <p:extLst>
      <p:ext uri="{BB962C8B-B14F-4D97-AF65-F5344CB8AC3E}">
        <p14:creationId xmlns:p14="http://schemas.microsoft.com/office/powerpoint/2010/main" val="315667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2B3B-6B28-4BE5-A1D9-19B65B1BCD19}"/>
              </a:ext>
            </a:extLst>
          </p:cNvPr>
          <p:cNvSpPr>
            <a:spLocks noGrp="1"/>
          </p:cNvSpPr>
          <p:nvPr>
            <p:ph type="title"/>
          </p:nvPr>
        </p:nvSpPr>
        <p:spPr>
          <a:xfrm>
            <a:off x="817984" y="374456"/>
            <a:ext cx="10515600" cy="1325563"/>
          </a:xfrm>
        </p:spPr>
        <p:txBody>
          <a:bodyPr>
            <a:normAutofit fontScale="90000"/>
          </a:bodyPr>
          <a:lstStyle/>
          <a:p>
            <a:br>
              <a:rPr lang="en-US" dirty="0"/>
            </a:br>
            <a:r>
              <a:rPr lang="en-US" sz="4900" dirty="0">
                <a:latin typeface="Arial Black" panose="020B0A04020102020204" pitchFamily="34" charset="0"/>
              </a:rPr>
              <a:t>RAJESH GUPTA </a:t>
            </a:r>
            <a:r>
              <a:rPr lang="en-US" sz="3100" dirty="0"/>
              <a:t>(FINANCE HEAD)</a:t>
            </a:r>
            <a:br>
              <a:rPr lang="en-US" sz="3100" dirty="0"/>
            </a:br>
            <a:r>
              <a:rPr lang="en-US" sz="3100" dirty="0"/>
              <a:t>(65 lakhs)</a:t>
            </a:r>
            <a:br>
              <a:rPr lang="en-US" dirty="0"/>
            </a:br>
            <a:endParaRPr lang="en-IN" dirty="0"/>
          </a:p>
        </p:txBody>
      </p:sp>
      <p:sp>
        <p:nvSpPr>
          <p:cNvPr id="3" name="Content Placeholder 2">
            <a:extLst>
              <a:ext uri="{FF2B5EF4-FFF2-40B4-BE49-F238E27FC236}">
                <a16:creationId xmlns:a16="http://schemas.microsoft.com/office/drawing/2014/main" id="{345BCAF2-A698-409A-8757-12C21F3AF4F4}"/>
              </a:ext>
            </a:extLst>
          </p:cNvPr>
          <p:cNvSpPr>
            <a:spLocks noGrp="1"/>
          </p:cNvSpPr>
          <p:nvPr>
            <p:ph idx="1"/>
          </p:nvPr>
        </p:nvSpPr>
        <p:spPr/>
        <p:txBody>
          <a:bodyPr>
            <a:normAutofit/>
          </a:bodyPr>
          <a:lstStyle/>
          <a:p>
            <a:r>
              <a:rPr lang="en-US" dirty="0"/>
              <a:t>Rajesh is a CA with almost 27 years of Multi-dimensional experience in managing financial, corporate &amp; business affairs of diversified Indian &amp; foreign MNC spanning from Steel &amp; Heavy engineering, Industrial Gases Manufacture &amp; distribution, Automobile-2 wheelers, Commercial Automobile etc.</a:t>
            </a:r>
          </a:p>
          <a:p>
            <a:r>
              <a:rPr lang="en-US" dirty="0"/>
              <a:t>He is currently serving as the VP at Cummins India Ltd.</a:t>
            </a:r>
          </a:p>
          <a:p>
            <a:r>
              <a:rPr lang="en-US" dirty="0"/>
              <a:t>He has CFA level 3 and ERP certification.</a:t>
            </a:r>
          </a:p>
        </p:txBody>
      </p:sp>
    </p:spTree>
    <p:extLst>
      <p:ext uri="{BB962C8B-B14F-4D97-AF65-F5344CB8AC3E}">
        <p14:creationId xmlns:p14="http://schemas.microsoft.com/office/powerpoint/2010/main" val="406908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F12CC-AAFE-473E-B212-3B011CD584D5}"/>
              </a:ext>
            </a:extLst>
          </p:cNvPr>
          <p:cNvSpPr>
            <a:spLocks noGrp="1"/>
          </p:cNvSpPr>
          <p:nvPr>
            <p:ph idx="1"/>
          </p:nvPr>
        </p:nvSpPr>
        <p:spPr>
          <a:xfrm>
            <a:off x="838200" y="979714"/>
            <a:ext cx="10515600" cy="5197249"/>
          </a:xfrm>
        </p:spPr>
        <p:txBody>
          <a:bodyPr/>
          <a:lstStyle/>
          <a:p>
            <a:pPr marL="0" indent="0">
              <a:buNone/>
            </a:pPr>
            <a:r>
              <a:rPr lang="en-US" b="1" dirty="0"/>
              <a:t>Ability to deal with complexity</a:t>
            </a:r>
          </a:p>
          <a:p>
            <a:r>
              <a:rPr lang="en-US" sz="2200" dirty="0"/>
              <a:t>He has risk management skills and has lead global finance operations of public listed company currently and MNCs of very high repute in past.</a:t>
            </a:r>
          </a:p>
          <a:p>
            <a:r>
              <a:rPr lang="en-US" sz="2200" dirty="0"/>
              <a:t>He scores 8 in handling conflicts which could be both internal and external.</a:t>
            </a:r>
          </a:p>
          <a:p>
            <a:endParaRPr lang="en-US" sz="2200" dirty="0"/>
          </a:p>
          <a:p>
            <a:pPr marL="0" indent="0">
              <a:buNone/>
            </a:pPr>
            <a:endParaRPr lang="en-US" sz="2400" b="1" dirty="0"/>
          </a:p>
          <a:p>
            <a:pPr marL="0" indent="0">
              <a:buNone/>
            </a:pPr>
            <a:r>
              <a:rPr lang="en-US" b="1" dirty="0"/>
              <a:t>Auditing and Accounting laws</a:t>
            </a:r>
          </a:p>
          <a:p>
            <a:r>
              <a:rPr lang="en-US" dirty="0"/>
              <a:t> </a:t>
            </a:r>
            <a:r>
              <a:rPr lang="en-US" sz="2200" dirty="0"/>
              <a:t>He has been the General Manager (Finance) at Aditya Birla Group for 10 years.(April 2006 – April 2016) , Head (Finance) at TATA Steels (May 2003 – March 2006) has immense experience(27 years) and studied at IIM Calcutta (MBA Finance), which is one of the best MBA colleges in India, he did his BCom honors from SRCC so he is also well versed with the auditing and accounting laws.</a:t>
            </a:r>
          </a:p>
          <a:p>
            <a:pPr marL="0" indent="0">
              <a:buNone/>
            </a:pPr>
            <a:endParaRPr lang="en-IN" dirty="0"/>
          </a:p>
        </p:txBody>
      </p:sp>
    </p:spTree>
    <p:extLst>
      <p:ext uri="{BB962C8B-B14F-4D97-AF65-F5344CB8AC3E}">
        <p14:creationId xmlns:p14="http://schemas.microsoft.com/office/powerpoint/2010/main" val="2012308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31C60-736E-4DFB-B6E7-2B6C3A2B2532}"/>
              </a:ext>
            </a:extLst>
          </p:cNvPr>
          <p:cNvSpPr>
            <a:spLocks noGrp="1"/>
          </p:cNvSpPr>
          <p:nvPr>
            <p:ph idx="1"/>
          </p:nvPr>
        </p:nvSpPr>
        <p:spPr>
          <a:xfrm>
            <a:off x="838200" y="1026635"/>
            <a:ext cx="10515600" cy="4351338"/>
          </a:xfrm>
        </p:spPr>
        <p:txBody>
          <a:bodyPr>
            <a:normAutofit fontScale="85000" lnSpcReduction="20000"/>
          </a:bodyPr>
          <a:lstStyle/>
          <a:p>
            <a:r>
              <a:rPr lang="en-US" sz="3800" dirty="0">
                <a:latin typeface="Arial Black" panose="020B0A04020102020204" pitchFamily="34" charset="0"/>
              </a:rPr>
              <a:t>COMPETENCIES:</a:t>
            </a:r>
          </a:p>
          <a:p>
            <a:endParaRPr lang="en-US" dirty="0">
              <a:latin typeface="Arial Black" panose="020B0A04020102020204" pitchFamily="34" charset="0"/>
            </a:endParaRPr>
          </a:p>
          <a:p>
            <a:r>
              <a:rPr lang="en-US" dirty="0">
                <a:latin typeface="Arial Black" panose="020B0A04020102020204" pitchFamily="34" charset="0"/>
              </a:rPr>
              <a:t>Team Management and Good communication skills</a:t>
            </a:r>
          </a:p>
          <a:p>
            <a:pPr marL="0" indent="0">
              <a:buNone/>
            </a:pPr>
            <a:endParaRPr lang="en-US" dirty="0">
              <a:latin typeface="Arial Black" panose="020B0A04020102020204" pitchFamily="34" charset="0"/>
            </a:endParaRPr>
          </a:p>
          <a:p>
            <a:r>
              <a:rPr lang="en-US" sz="2400" dirty="0"/>
              <a:t>He has a score of 8 in ability to resolve conflicts and can coordinate and communicate well with his team.</a:t>
            </a:r>
            <a:endParaRPr lang="en-US" sz="2400" dirty="0">
              <a:latin typeface="Arial Black" panose="020B0A04020102020204" pitchFamily="34" charset="0"/>
            </a:endParaRPr>
          </a:p>
          <a:p>
            <a:r>
              <a:rPr lang="en-US" sz="2400" dirty="0"/>
              <a:t>His skills set includes efficient team management, Corporate Finance, ERP, Accounting, Budgets, Risk Management.</a:t>
            </a:r>
          </a:p>
          <a:p>
            <a:r>
              <a:rPr lang="en-US" sz="2400" dirty="0"/>
              <a:t>He was scored 7 by the HR panel.</a:t>
            </a:r>
          </a:p>
          <a:p>
            <a:r>
              <a:rPr lang="en-US" sz="2400" dirty="0"/>
              <a:t>He also Led the implementation of ERP(Enterprise Resource Planning) system which uplifted efficiency, control, productivity and most importantly management reporting.</a:t>
            </a:r>
          </a:p>
          <a:p>
            <a:r>
              <a:rPr lang="en-US" sz="2400" dirty="0"/>
              <a:t>He is an accomplished Financial Executive with proven skills and experience in leading a global finance encompassing Strategic Planning, Financial Modelling and Budgeting, Acquisitions, Fund Raising, Investor Relations Treasury and Risk management, Tax planning both direct &amp; Indirect.</a:t>
            </a:r>
          </a:p>
          <a:p>
            <a:endParaRPr lang="en-IN" sz="2200" dirty="0"/>
          </a:p>
          <a:p>
            <a:endParaRPr lang="en-IN" dirty="0"/>
          </a:p>
        </p:txBody>
      </p:sp>
    </p:spTree>
    <p:extLst>
      <p:ext uri="{BB962C8B-B14F-4D97-AF65-F5344CB8AC3E}">
        <p14:creationId xmlns:p14="http://schemas.microsoft.com/office/powerpoint/2010/main" val="106797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0354-BB47-408B-94B5-1F818F4D50E6}"/>
              </a:ext>
            </a:extLst>
          </p:cNvPr>
          <p:cNvSpPr>
            <a:spLocks noGrp="1"/>
          </p:cNvSpPr>
          <p:nvPr>
            <p:ph type="title"/>
          </p:nvPr>
        </p:nvSpPr>
        <p:spPr>
          <a:xfrm>
            <a:off x="838200" y="0"/>
            <a:ext cx="10515600" cy="1931035"/>
          </a:xfrm>
        </p:spPr>
        <p:txBody>
          <a:bodyPr/>
          <a:lstStyle/>
          <a:p>
            <a:r>
              <a:rPr lang="en-US" dirty="0">
                <a:latin typeface="Arial Black" panose="020B0A04020102020204" pitchFamily="34" charset="0"/>
              </a:rPr>
              <a:t>RAJESH KULKARNI  </a:t>
            </a:r>
            <a:r>
              <a:rPr lang="en-US" sz="2800" dirty="0"/>
              <a:t>(OPERATIONAL HEAD )</a:t>
            </a:r>
            <a:br>
              <a:rPr lang="en-US" sz="2800" dirty="0"/>
            </a:br>
            <a:r>
              <a:rPr lang="en-US" sz="2800" dirty="0"/>
              <a:t>(55 LAKHS)</a:t>
            </a:r>
            <a:endParaRPr lang="en-IN" dirty="0"/>
          </a:p>
        </p:txBody>
      </p:sp>
      <p:sp>
        <p:nvSpPr>
          <p:cNvPr id="3" name="Content Placeholder 2">
            <a:extLst>
              <a:ext uri="{FF2B5EF4-FFF2-40B4-BE49-F238E27FC236}">
                <a16:creationId xmlns:a16="http://schemas.microsoft.com/office/drawing/2014/main" id="{C9942F32-0C40-4680-B0CA-BD22239D939F}"/>
              </a:ext>
            </a:extLst>
          </p:cNvPr>
          <p:cNvSpPr>
            <a:spLocks noGrp="1"/>
          </p:cNvSpPr>
          <p:nvPr>
            <p:ph idx="1"/>
          </p:nvPr>
        </p:nvSpPr>
        <p:spPr>
          <a:xfrm>
            <a:off x="838200" y="1676400"/>
            <a:ext cx="10515600" cy="4561840"/>
          </a:xfrm>
        </p:spPr>
        <p:txBody>
          <a:bodyPr>
            <a:normAutofit fontScale="85000" lnSpcReduction="20000"/>
          </a:bodyPr>
          <a:lstStyle/>
          <a:p>
            <a:r>
              <a:rPr lang="en-US" sz="3300" dirty="0">
                <a:latin typeface="Arial Black" panose="020B0A04020102020204" pitchFamily="34" charset="0"/>
              </a:rPr>
              <a:t>COMPETENCIES:</a:t>
            </a:r>
          </a:p>
          <a:p>
            <a:endParaRPr lang="en-US" dirty="0">
              <a:latin typeface="Bahnschrift Condensed" panose="020B0502040204020203" pitchFamily="34" charset="0"/>
            </a:endParaRPr>
          </a:p>
          <a:p>
            <a:pPr marL="0" indent="0">
              <a:lnSpc>
                <a:spcPct val="110000"/>
              </a:lnSpc>
              <a:buNone/>
            </a:pPr>
            <a:r>
              <a:rPr lang="en-US" b="1" dirty="0"/>
              <a:t>TECHNICAL SKILL SET  -</a:t>
            </a:r>
          </a:p>
          <a:p>
            <a:pPr marL="0" indent="0">
              <a:buNone/>
            </a:pPr>
            <a:r>
              <a:rPr lang="en-US" sz="2800" dirty="0"/>
              <a:t>Includes Production Planning, Good Manufacturing Practices (GMP),Green Field Projects, Quality systems and refrigeration which are much required for production of high quality products which meets with national and international standards at a fair price.</a:t>
            </a:r>
          </a:p>
          <a:p>
            <a:pPr marL="0" indent="0">
              <a:buNone/>
            </a:pPr>
            <a:r>
              <a:rPr lang="en-IN" sz="2800" dirty="0"/>
              <a:t>Adding to it </a:t>
            </a:r>
            <a:r>
              <a:rPr lang="en-US" sz="2800" dirty="0"/>
              <a:t>, he also has good knowledge on Supply Chain Management, Project Management, Operations Research , Strategic Management, Lean Management, Six Sigma, and ERP.</a:t>
            </a:r>
            <a:endParaRPr lang="en-IN" sz="2800" dirty="0"/>
          </a:p>
          <a:p>
            <a:endParaRPr lang="en-IN" dirty="0"/>
          </a:p>
          <a:p>
            <a:pPr marL="0" indent="0">
              <a:lnSpc>
                <a:spcPct val="110000"/>
              </a:lnSpc>
              <a:buNone/>
            </a:pPr>
            <a:r>
              <a:rPr lang="en-IN" b="1" dirty="0"/>
              <a:t>SKILLED in PRODUCT DEVELOPMENT &amp; PRODUCTION</a:t>
            </a:r>
          </a:p>
          <a:p>
            <a:pPr marL="0" indent="0">
              <a:buNone/>
            </a:pPr>
            <a:r>
              <a:rPr lang="en-IN" sz="2400" dirty="0"/>
              <a:t>Has been awarded a score of 10/10 in </a:t>
            </a:r>
            <a:r>
              <a:rPr lang="en-IN" sz="2400" b="1" dirty="0"/>
              <a:t>Production</a:t>
            </a:r>
            <a:r>
              <a:rPr lang="en-IN" dirty="0"/>
              <a:t> </a:t>
            </a:r>
            <a:r>
              <a:rPr lang="en-IN" sz="2400" dirty="0"/>
              <a:t>by the interviewers</a:t>
            </a:r>
            <a:r>
              <a:rPr lang="en-IN" dirty="0"/>
              <a:t>.</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760477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6DC76-05A4-4795-9F00-CC69CB51FC49}"/>
              </a:ext>
            </a:extLst>
          </p:cNvPr>
          <p:cNvSpPr>
            <a:spLocks noGrp="1"/>
          </p:cNvSpPr>
          <p:nvPr>
            <p:ph idx="1"/>
          </p:nvPr>
        </p:nvSpPr>
        <p:spPr>
          <a:xfrm>
            <a:off x="838200" y="792480"/>
            <a:ext cx="10515600" cy="5384483"/>
          </a:xfrm>
        </p:spPr>
        <p:txBody>
          <a:bodyPr>
            <a:normAutofit lnSpcReduction="10000"/>
          </a:bodyPr>
          <a:lstStyle/>
          <a:p>
            <a:r>
              <a:rPr lang="en-US" dirty="0">
                <a:latin typeface="Arial Black" panose="020B0A04020102020204" pitchFamily="34" charset="0"/>
              </a:rPr>
              <a:t>MOST EXPERIENCED in PROJECT MANAGEMENT</a:t>
            </a:r>
          </a:p>
          <a:p>
            <a:pPr marL="0" indent="0">
              <a:buNone/>
            </a:pPr>
            <a:r>
              <a:rPr lang="en-US" sz="2800" dirty="0"/>
              <a:t>Has more than </a:t>
            </a:r>
            <a:r>
              <a:rPr lang="en-US" sz="2800" b="1" dirty="0"/>
              <a:t>34 years </a:t>
            </a:r>
            <a:r>
              <a:rPr lang="en-US" sz="2800" dirty="0"/>
              <a:t>of experience in </a:t>
            </a:r>
            <a:r>
              <a:rPr lang="en-US" sz="2800" b="1" dirty="0"/>
              <a:t>operational management </a:t>
            </a:r>
            <a:r>
              <a:rPr lang="en-US" sz="2800" dirty="0"/>
              <a:t>and has served in leading consumer good production firms like BRITANNIA Ind., HINDUSTAN UNILEVER LTD, etc.</a:t>
            </a:r>
          </a:p>
          <a:p>
            <a:pPr marL="0" indent="0">
              <a:buNone/>
            </a:pPr>
            <a:r>
              <a:rPr lang="en-US" dirty="0"/>
              <a:t>Also,</a:t>
            </a:r>
            <a:r>
              <a:rPr lang="en-US" sz="2800" dirty="0"/>
              <a:t> has experience in </a:t>
            </a:r>
            <a:r>
              <a:rPr lang="en-US" sz="2400" b="1" dirty="0"/>
              <a:t>heading Ready to Eat Foods, Beverages, Vermicelli &amp; Snacks products manufacturing</a:t>
            </a:r>
            <a:r>
              <a:rPr lang="en-US" sz="2800" dirty="0"/>
              <a:t>.</a:t>
            </a:r>
          </a:p>
          <a:p>
            <a:pPr marL="0" indent="0">
              <a:buNone/>
            </a:pPr>
            <a:r>
              <a:rPr lang="en-US" dirty="0"/>
              <a:t>He has a good analytical ability and holds a very consistent performance record.</a:t>
            </a:r>
            <a:endParaRPr lang="en-US" sz="2800" dirty="0"/>
          </a:p>
          <a:p>
            <a:endParaRPr lang="en-IN" dirty="0"/>
          </a:p>
          <a:p>
            <a:r>
              <a:rPr lang="en-IN" dirty="0">
                <a:latin typeface="Arial Black" panose="020B0A04020102020204" pitchFamily="34" charset="0"/>
              </a:rPr>
              <a:t>CALM COMPOSURE  </a:t>
            </a:r>
            <a:r>
              <a:rPr lang="en-IN" dirty="0"/>
              <a:t>(scored 8/10)</a:t>
            </a:r>
          </a:p>
          <a:p>
            <a:pPr marL="0" indent="0">
              <a:buNone/>
            </a:pPr>
            <a:r>
              <a:rPr lang="en-IN" sz="2800" dirty="0"/>
              <a:t>Has good stress management skills therefore can work thoughtfully even in unfavourable situations.</a:t>
            </a:r>
          </a:p>
          <a:p>
            <a:pPr marL="0" indent="0">
              <a:buNone/>
            </a:pPr>
            <a:endParaRPr lang="en-IN" sz="2800" dirty="0"/>
          </a:p>
          <a:p>
            <a:pPr marL="0" indent="0">
              <a:buNone/>
            </a:pPr>
            <a:endParaRPr lang="en-US" sz="2800" dirty="0"/>
          </a:p>
          <a:p>
            <a:endParaRPr lang="en-IN" dirty="0"/>
          </a:p>
          <a:p>
            <a:pPr marL="0" indent="0">
              <a:buNone/>
            </a:pPr>
            <a:endParaRPr lang="en-IN" dirty="0"/>
          </a:p>
          <a:p>
            <a:pPr marL="0" indent="0">
              <a:buNone/>
            </a:pPr>
            <a:endParaRPr lang="en-IN" sz="2400" dirty="0"/>
          </a:p>
          <a:p>
            <a:endParaRPr lang="en-IN" sz="2400" dirty="0"/>
          </a:p>
        </p:txBody>
      </p:sp>
    </p:spTree>
    <p:extLst>
      <p:ext uri="{BB962C8B-B14F-4D97-AF65-F5344CB8AC3E}">
        <p14:creationId xmlns:p14="http://schemas.microsoft.com/office/powerpoint/2010/main" val="109944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8127D-2785-49A3-85EF-1F02A230B9C8}"/>
              </a:ext>
            </a:extLst>
          </p:cNvPr>
          <p:cNvSpPr>
            <a:spLocks noGrp="1"/>
          </p:cNvSpPr>
          <p:nvPr>
            <p:ph idx="1"/>
          </p:nvPr>
        </p:nvSpPr>
        <p:spPr>
          <a:xfrm>
            <a:off x="838200" y="589280"/>
            <a:ext cx="10515600" cy="5587683"/>
          </a:xfrm>
        </p:spPr>
        <p:txBody>
          <a:bodyPr/>
          <a:lstStyle/>
          <a:p>
            <a:r>
              <a:rPr lang="en-IN" dirty="0">
                <a:latin typeface="Arial Black" panose="020B0A04020102020204" pitchFamily="34" charset="0"/>
              </a:rPr>
              <a:t>EXCELLENT LEADER</a:t>
            </a:r>
          </a:p>
          <a:p>
            <a:pPr marL="0" indent="0">
              <a:buNone/>
            </a:pPr>
            <a:r>
              <a:rPr lang="en-IN" sz="2800" dirty="0"/>
              <a:t>Has been awarded a score of 8/10 for his leadership skills and has a good TEAM MANAGEMENT PROFILE (TMP).</a:t>
            </a:r>
          </a:p>
          <a:p>
            <a:endParaRPr lang="en-IN" dirty="0"/>
          </a:p>
          <a:p>
            <a:r>
              <a:rPr lang="en-IN" dirty="0">
                <a:latin typeface="Arial Black" panose="020B0A04020102020204" pitchFamily="34" charset="0"/>
              </a:rPr>
              <a:t>GOOD BUSINESS ACUMEN</a:t>
            </a:r>
          </a:p>
          <a:p>
            <a:pPr marL="0" indent="0">
              <a:buNone/>
            </a:pPr>
            <a:r>
              <a:rPr lang="en-IN" sz="2400" dirty="0"/>
              <a:t>Holds </a:t>
            </a:r>
            <a:r>
              <a:rPr lang="en-IN" sz="2400" b="1" dirty="0"/>
              <a:t>SIX SIGMA Black Belt  </a:t>
            </a:r>
            <a:r>
              <a:rPr lang="en-IN" sz="2400" dirty="0"/>
              <a:t>(</a:t>
            </a:r>
            <a:r>
              <a:rPr lang="en-US" sz="1800" b="1" i="0" dirty="0">
                <a:solidFill>
                  <a:srgbClr val="202124"/>
                </a:solidFill>
                <a:effectLst/>
                <a:latin typeface="arial" panose="020B0604020202020204" pitchFamily="34" charset="0"/>
              </a:rPr>
              <a:t>Six Sigma</a:t>
            </a:r>
            <a:r>
              <a:rPr lang="en-US" sz="1800" b="0" i="0" dirty="0">
                <a:solidFill>
                  <a:srgbClr val="202124"/>
                </a:solidFill>
                <a:effectLst/>
                <a:latin typeface="arial" panose="020B0604020202020204" pitchFamily="34" charset="0"/>
              </a:rPr>
              <a:t> is a method that provides organizations tools to improve the capability of their business processes. This increase in performance and decrease in process variation helps lead to defect reduction and improvement in profits, employee morale, and quality of products or services</a:t>
            </a:r>
            <a:r>
              <a:rPr lang="en-US" sz="1600" b="0" i="0" dirty="0">
                <a:solidFill>
                  <a:srgbClr val="202124"/>
                </a:solidFill>
                <a:effectLst/>
                <a:latin typeface="arial" panose="020B0604020202020204" pitchFamily="34" charset="0"/>
              </a:rPr>
              <a:t>)</a:t>
            </a:r>
          </a:p>
          <a:p>
            <a:endParaRPr lang="en-IN" sz="2400" b="1" dirty="0">
              <a:solidFill>
                <a:srgbClr val="202124"/>
              </a:solidFill>
              <a:latin typeface="arial" panose="020B0604020202020204" pitchFamily="34" charset="0"/>
            </a:endParaRPr>
          </a:p>
          <a:p>
            <a:r>
              <a:rPr lang="en-IN" b="1" dirty="0">
                <a:solidFill>
                  <a:srgbClr val="202124"/>
                </a:solidFill>
                <a:latin typeface="arial" panose="020B0604020202020204" pitchFamily="34" charset="0"/>
              </a:rPr>
              <a:t> </a:t>
            </a:r>
            <a:r>
              <a:rPr lang="en-IN" sz="2400" dirty="0">
                <a:solidFill>
                  <a:srgbClr val="202124"/>
                </a:solidFill>
                <a:latin typeface="Arial Black" panose="020B0A04020102020204" pitchFamily="34" charset="0"/>
              </a:rPr>
              <a:t>CERTIFICATIONS</a:t>
            </a:r>
          </a:p>
          <a:p>
            <a:pPr marL="0" indent="0">
              <a:buNone/>
            </a:pPr>
            <a:r>
              <a:rPr lang="en-IN" sz="2000" dirty="0">
                <a:solidFill>
                  <a:srgbClr val="202124"/>
                </a:solidFill>
                <a:latin typeface="arial" panose="020B0604020202020204" pitchFamily="34" charset="0"/>
              </a:rPr>
              <a:t> 1)Quality Management Systems (QMS) – Lead Auditor</a:t>
            </a:r>
          </a:p>
          <a:p>
            <a:pPr marL="0" indent="0">
              <a:buNone/>
            </a:pPr>
            <a:r>
              <a:rPr lang="en-IN" sz="2000" dirty="0">
                <a:solidFill>
                  <a:srgbClr val="202124"/>
                </a:solidFill>
                <a:latin typeface="arial" panose="020B0604020202020204" pitchFamily="34" charset="0"/>
              </a:rPr>
              <a:t> 2) Environmental Management System (EMS) – Audit</a:t>
            </a:r>
          </a:p>
          <a:p>
            <a:pPr marL="0" indent="0">
              <a:buNone/>
            </a:pPr>
            <a:endParaRPr lang="en-IN" sz="2000" dirty="0">
              <a:solidFill>
                <a:srgbClr val="202124"/>
              </a:solidFill>
              <a:latin typeface="arial" panose="020B0604020202020204" pitchFamily="34" charset="0"/>
            </a:endParaRPr>
          </a:p>
          <a:p>
            <a:pPr marL="0" indent="0">
              <a:buNone/>
            </a:pPr>
            <a:endParaRPr lang="en-US" sz="2400" dirty="0">
              <a:solidFill>
                <a:srgbClr val="202124"/>
              </a:solidFill>
              <a:latin typeface="arial" panose="020B0604020202020204" pitchFamily="34" charset="0"/>
            </a:endParaRPr>
          </a:p>
        </p:txBody>
      </p:sp>
    </p:spTree>
    <p:extLst>
      <p:ext uri="{BB962C8B-B14F-4D97-AF65-F5344CB8AC3E}">
        <p14:creationId xmlns:p14="http://schemas.microsoft.com/office/powerpoint/2010/main" val="1593771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07F02-3458-4501-BC6C-A9F97CE3F049}"/>
              </a:ext>
            </a:extLst>
          </p:cNvPr>
          <p:cNvSpPr>
            <a:spLocks noGrp="1"/>
          </p:cNvSpPr>
          <p:nvPr>
            <p:ph idx="1"/>
          </p:nvPr>
        </p:nvSpPr>
        <p:spPr>
          <a:xfrm>
            <a:off x="838200" y="1253331"/>
            <a:ext cx="10515600" cy="4351338"/>
          </a:xfrm>
        </p:spPr>
        <p:txBody>
          <a:bodyPr>
            <a:normAutofit lnSpcReduction="10000"/>
          </a:bodyPr>
          <a:lstStyle/>
          <a:p>
            <a:r>
              <a:rPr lang="en-US" dirty="0"/>
              <a:t> </a:t>
            </a:r>
            <a:r>
              <a:rPr lang="en-US" dirty="0">
                <a:latin typeface="Arial Black" panose="020B0A04020102020204" pitchFamily="34" charset="0"/>
              </a:rPr>
              <a:t>EDUCATIONAL QUALIFICATIONS</a:t>
            </a:r>
          </a:p>
          <a:p>
            <a:pPr marL="0" indent="0">
              <a:buNone/>
            </a:pPr>
            <a:endParaRPr lang="en-US" sz="2400" dirty="0"/>
          </a:p>
          <a:p>
            <a:r>
              <a:rPr lang="en-US" sz="2400" dirty="0"/>
              <a:t>Bachelor of Mechanical Engineering</a:t>
            </a:r>
          </a:p>
          <a:p>
            <a:pPr marL="0" indent="0">
              <a:buNone/>
            </a:pPr>
            <a:r>
              <a:rPr lang="en-US" sz="2400" dirty="0"/>
              <a:t>National Institute of Technology, Trichy.</a:t>
            </a:r>
          </a:p>
          <a:p>
            <a:pPr marL="0" indent="0">
              <a:buNone/>
            </a:pPr>
            <a:endParaRPr lang="en-US" sz="2400" dirty="0"/>
          </a:p>
          <a:p>
            <a:r>
              <a:rPr lang="en-US" sz="2400" dirty="0"/>
              <a:t>Post Graduate Diploma in Management </a:t>
            </a:r>
          </a:p>
          <a:p>
            <a:pPr marL="0" indent="0">
              <a:buNone/>
            </a:pPr>
            <a:r>
              <a:rPr lang="en-US" sz="2400" dirty="0"/>
              <a:t>Indian Institute of Management, Calcutta.</a:t>
            </a:r>
          </a:p>
          <a:p>
            <a:pPr marL="0" indent="0">
              <a:buNone/>
            </a:pPr>
            <a:endParaRPr lang="en-US" sz="2400" dirty="0"/>
          </a:p>
          <a:p>
            <a:r>
              <a:rPr lang="en-US" sz="2400" dirty="0"/>
              <a:t>MBA graduate in the area of Operations Management from</a:t>
            </a:r>
          </a:p>
          <a:p>
            <a:pPr marL="0" indent="0">
              <a:buNone/>
            </a:pPr>
            <a:r>
              <a:rPr lang="en-US" sz="2400" dirty="0"/>
              <a:t> Symbiosis Institute of Business Management, Bangalore.</a:t>
            </a:r>
          </a:p>
          <a:p>
            <a:pPr marL="0" indent="0">
              <a:buNone/>
            </a:pPr>
            <a:endParaRPr lang="en-US" sz="2400" dirty="0"/>
          </a:p>
        </p:txBody>
      </p:sp>
    </p:spTree>
    <p:extLst>
      <p:ext uri="{BB962C8B-B14F-4D97-AF65-F5344CB8AC3E}">
        <p14:creationId xmlns:p14="http://schemas.microsoft.com/office/powerpoint/2010/main" val="252925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1DE0-63AD-4290-A26F-EF2E0F82929C}"/>
              </a:ext>
            </a:extLst>
          </p:cNvPr>
          <p:cNvSpPr>
            <a:spLocks noGrp="1"/>
          </p:cNvSpPr>
          <p:nvPr>
            <p:ph type="title"/>
          </p:nvPr>
        </p:nvSpPr>
        <p:spPr/>
        <p:txBody>
          <a:bodyPr/>
          <a:lstStyle/>
          <a:p>
            <a:r>
              <a:rPr lang="en-US" dirty="0">
                <a:latin typeface="Arial Black" panose="020B0A04020102020204" pitchFamily="34" charset="0"/>
              </a:rPr>
              <a:t>RAHUL ANAND </a:t>
            </a:r>
            <a:r>
              <a:rPr lang="en-US" sz="2800" dirty="0"/>
              <a:t>(PLANT HR HEAD)</a:t>
            </a:r>
            <a:br>
              <a:rPr lang="en-US" sz="2800" dirty="0"/>
            </a:br>
            <a:r>
              <a:rPr lang="en-US" sz="2800" dirty="0"/>
              <a:t>(80 lakh)</a:t>
            </a:r>
            <a:endParaRPr lang="en-IN" sz="2800" dirty="0"/>
          </a:p>
        </p:txBody>
      </p:sp>
      <p:sp>
        <p:nvSpPr>
          <p:cNvPr id="3" name="Content Placeholder 2">
            <a:extLst>
              <a:ext uri="{FF2B5EF4-FFF2-40B4-BE49-F238E27FC236}">
                <a16:creationId xmlns:a16="http://schemas.microsoft.com/office/drawing/2014/main" id="{19F73579-39E3-4945-AB9B-DE43F9E632B5}"/>
              </a:ext>
            </a:extLst>
          </p:cNvPr>
          <p:cNvSpPr>
            <a:spLocks noGrp="1"/>
          </p:cNvSpPr>
          <p:nvPr>
            <p:ph idx="1"/>
          </p:nvPr>
        </p:nvSpPr>
        <p:spPr/>
        <p:txBody>
          <a:bodyPr>
            <a:normAutofit fontScale="92500" lnSpcReduction="10000"/>
          </a:bodyPr>
          <a:lstStyle/>
          <a:p>
            <a:r>
              <a:rPr lang="en-US" dirty="0"/>
              <a:t>Rahul brings with him 13 years of experience where he worked in Telecom and automobile sector.</a:t>
            </a:r>
          </a:p>
          <a:p>
            <a:r>
              <a:rPr lang="en-US" dirty="0"/>
              <a:t>Apart from Industrial Relations he is also experienced in Talent Acquisition and Performance Management which would save us from recruitment of extra work force to manage future recruitments.</a:t>
            </a:r>
          </a:p>
          <a:p>
            <a:pPr marL="0" indent="0">
              <a:buNone/>
            </a:pPr>
            <a:r>
              <a:rPr lang="en-IN" dirty="0"/>
              <a:t>He has been a part of the IDEA Cellular Ltd. For almost 9 years and thus has a very good knowledge about telecom services which would in turn help in expanding the reach of our company and connect worldwide since he would have lot of international connections and networks.</a:t>
            </a:r>
            <a:endParaRPr lang="en-US" dirty="0"/>
          </a:p>
          <a:p>
            <a:r>
              <a:rPr lang="en-US" dirty="0"/>
              <a:t>He is currently Senior Manager - Employee Relations (MARUTI SUZUKI INDIA LIMITED)</a:t>
            </a:r>
          </a:p>
          <a:p>
            <a:endParaRPr lang="en-IN" dirty="0"/>
          </a:p>
        </p:txBody>
      </p:sp>
    </p:spTree>
    <p:extLst>
      <p:ext uri="{BB962C8B-B14F-4D97-AF65-F5344CB8AC3E}">
        <p14:creationId xmlns:p14="http://schemas.microsoft.com/office/powerpoint/2010/main" val="2655233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96CDC-E5E9-4166-B618-1BDAB8CFB6A5}"/>
              </a:ext>
            </a:extLst>
          </p:cNvPr>
          <p:cNvSpPr>
            <a:spLocks noGrp="1"/>
          </p:cNvSpPr>
          <p:nvPr>
            <p:ph idx="1"/>
          </p:nvPr>
        </p:nvSpPr>
        <p:spPr>
          <a:xfrm>
            <a:off x="838200" y="587829"/>
            <a:ext cx="10515600" cy="5589134"/>
          </a:xfrm>
        </p:spPr>
        <p:txBody>
          <a:bodyPr/>
          <a:lstStyle/>
          <a:p>
            <a:r>
              <a:rPr lang="en-US" dirty="0">
                <a:latin typeface="Arial Black" panose="020B0A04020102020204" pitchFamily="34" charset="0"/>
              </a:rPr>
              <a:t>COMPETENCIES:</a:t>
            </a:r>
          </a:p>
          <a:p>
            <a:endParaRPr lang="en-US" dirty="0"/>
          </a:p>
          <a:p>
            <a:r>
              <a:rPr lang="en-US" dirty="0">
                <a:latin typeface="Arial Black" panose="020B0A04020102020204" pitchFamily="34" charset="0"/>
              </a:rPr>
              <a:t>Process Improvement</a:t>
            </a:r>
            <a:r>
              <a:rPr lang="en-US" sz="3200" dirty="0">
                <a:latin typeface="Arial Narrow" panose="020B0606020202030204" pitchFamily="34" charset="0"/>
              </a:rPr>
              <a:t>:</a:t>
            </a:r>
          </a:p>
          <a:p>
            <a:r>
              <a:rPr lang="en-US" sz="2800" dirty="0"/>
              <a:t>He has a strong knowledge of technology and has been instrumental in developing building a customized psychometric tool and a tool for administrative functions automation while part of one of his previous organization.</a:t>
            </a:r>
          </a:p>
          <a:p>
            <a:r>
              <a:rPr lang="en-US" dirty="0"/>
              <a:t>He was also involved in developing a work force utilization process which was implemented country wide by one of his previous company.</a:t>
            </a:r>
          </a:p>
          <a:p>
            <a:endParaRPr lang="en-IN" dirty="0"/>
          </a:p>
        </p:txBody>
      </p:sp>
    </p:spTree>
    <p:extLst>
      <p:ext uri="{BB962C8B-B14F-4D97-AF65-F5344CB8AC3E}">
        <p14:creationId xmlns:p14="http://schemas.microsoft.com/office/powerpoint/2010/main" val="2566977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0BEAA-1947-4589-9B51-3F8B94F8924B}"/>
              </a:ext>
            </a:extLst>
          </p:cNvPr>
          <p:cNvSpPr>
            <a:spLocks noGrp="1"/>
          </p:cNvSpPr>
          <p:nvPr>
            <p:ph idx="1"/>
          </p:nvPr>
        </p:nvSpPr>
        <p:spPr>
          <a:xfrm>
            <a:off x="964659" y="700391"/>
            <a:ext cx="10515600" cy="5175015"/>
          </a:xfrm>
        </p:spPr>
        <p:txBody>
          <a:bodyPr>
            <a:normAutofit/>
          </a:bodyPr>
          <a:lstStyle/>
          <a:p>
            <a:r>
              <a:rPr lang="en-US" dirty="0">
                <a:latin typeface="Arial Black" panose="020B0A04020102020204" pitchFamily="34" charset="0"/>
              </a:rPr>
              <a:t>Relationship Management</a:t>
            </a:r>
          </a:p>
          <a:p>
            <a:r>
              <a:rPr lang="en-US" dirty="0"/>
              <a:t>Rahul has been responsible for maintaining harmonious IR(Industrial Relations) with employees &amp; Union.</a:t>
            </a:r>
          </a:p>
          <a:p>
            <a:r>
              <a:rPr lang="en-US" dirty="0"/>
              <a:t>He is very good at handling stress(9) and resolving conflicts(8) and would thus be able to work harmoniously in a team under unfavorable conditions.</a:t>
            </a:r>
          </a:p>
          <a:p>
            <a:r>
              <a:rPr lang="en-US" dirty="0">
                <a:latin typeface="Arial Black" panose="020B0A04020102020204" pitchFamily="34" charset="0"/>
              </a:rPr>
              <a:t>Cross Functional HR knowledge and Persuasive Communication</a:t>
            </a:r>
          </a:p>
          <a:p>
            <a:r>
              <a:rPr lang="en-US" dirty="0"/>
              <a:t>He has a score of 7 in HR and 8 in quality management.</a:t>
            </a:r>
          </a:p>
          <a:p>
            <a:r>
              <a:rPr lang="en-US" dirty="0"/>
              <a:t>He scored fairly good in Interpersonal Skills (7).</a:t>
            </a:r>
          </a:p>
          <a:p>
            <a:endParaRPr lang="en-IN" dirty="0"/>
          </a:p>
        </p:txBody>
      </p:sp>
    </p:spTree>
    <p:extLst>
      <p:ext uri="{BB962C8B-B14F-4D97-AF65-F5344CB8AC3E}">
        <p14:creationId xmlns:p14="http://schemas.microsoft.com/office/powerpoint/2010/main" val="160858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8345-DC46-40F1-8DC0-8A43F72A0375}"/>
              </a:ext>
            </a:extLst>
          </p:cNvPr>
          <p:cNvSpPr>
            <a:spLocks noGrp="1"/>
          </p:cNvSpPr>
          <p:nvPr>
            <p:ph type="title"/>
          </p:nvPr>
        </p:nvSpPr>
        <p:spPr/>
        <p:txBody>
          <a:bodyPr/>
          <a:lstStyle/>
          <a:p>
            <a:r>
              <a:rPr lang="en-US" dirty="0">
                <a:latin typeface="Arial Black" panose="020B0A04020102020204" pitchFamily="34" charset="0"/>
              </a:rPr>
              <a:t>DHARMESH RANJAN</a:t>
            </a:r>
            <a:r>
              <a:rPr lang="en-US" sz="2800" dirty="0"/>
              <a:t>(PROCUREMENT HEAD)</a:t>
            </a:r>
            <a:br>
              <a:rPr lang="en-US" dirty="0"/>
            </a:br>
            <a:r>
              <a:rPr lang="en-US" sz="2400" dirty="0"/>
              <a:t>(54 LAKHS)</a:t>
            </a:r>
            <a:endParaRPr lang="en-IN" sz="1800" dirty="0"/>
          </a:p>
        </p:txBody>
      </p:sp>
      <p:sp>
        <p:nvSpPr>
          <p:cNvPr id="3" name="Content Placeholder 2">
            <a:extLst>
              <a:ext uri="{FF2B5EF4-FFF2-40B4-BE49-F238E27FC236}">
                <a16:creationId xmlns:a16="http://schemas.microsoft.com/office/drawing/2014/main" id="{3B724FE7-3A07-4953-AE0F-ACF28D462007}"/>
              </a:ext>
            </a:extLst>
          </p:cNvPr>
          <p:cNvSpPr>
            <a:spLocks noGrp="1"/>
          </p:cNvSpPr>
          <p:nvPr>
            <p:ph idx="1"/>
          </p:nvPr>
        </p:nvSpPr>
        <p:spPr>
          <a:xfrm>
            <a:off x="838200" y="1690688"/>
            <a:ext cx="10515600" cy="4308896"/>
          </a:xfrm>
        </p:spPr>
        <p:txBody>
          <a:bodyPr>
            <a:normAutofit fontScale="25000" lnSpcReduction="20000"/>
          </a:bodyPr>
          <a:lstStyle/>
          <a:p>
            <a:r>
              <a:rPr lang="en-US" sz="8600" dirty="0">
                <a:latin typeface="Arial Black" panose="020B0A04020102020204" pitchFamily="34" charset="0"/>
              </a:rPr>
              <a:t>COMPETENCIES RELATING TO A PROCUREMENT HEAD</a:t>
            </a:r>
          </a:p>
          <a:p>
            <a:endParaRPr lang="en-US" sz="8600" dirty="0"/>
          </a:p>
          <a:p>
            <a:r>
              <a:rPr lang="en-US" sz="9600" b="1" dirty="0"/>
              <a:t>PROCUREMENT PURCHASE AND MARKET ANALYSIS</a:t>
            </a:r>
          </a:p>
          <a:p>
            <a:pPr>
              <a:lnSpc>
                <a:spcPct val="110000"/>
              </a:lnSpc>
            </a:pPr>
            <a:r>
              <a:rPr lang="en-US" sz="8000" dirty="0"/>
              <a:t>Dharmesh has 11 years of experience in procurement and is responsible for Procurement &amp; responsible for finalization of all the Contracts.</a:t>
            </a:r>
          </a:p>
          <a:p>
            <a:pPr>
              <a:lnSpc>
                <a:spcPct val="110000"/>
              </a:lnSpc>
            </a:pPr>
            <a:r>
              <a:rPr lang="en-US" sz="8000" dirty="0"/>
              <a:t> He is a strategic negotiator and is known for his ability to design low cost procurement strategy.</a:t>
            </a:r>
          </a:p>
          <a:p>
            <a:pPr>
              <a:lnSpc>
                <a:spcPct val="110000"/>
              </a:lnSpc>
            </a:pPr>
            <a:r>
              <a:rPr lang="en-US" sz="8000" dirty="0"/>
              <a:t>Dharmesh is a logistics expert and reduced procurement costs by 2% in one organization by developing smart  logistics policy.</a:t>
            </a:r>
          </a:p>
          <a:p>
            <a:pPr>
              <a:lnSpc>
                <a:spcPct val="110000"/>
              </a:lnSpc>
            </a:pPr>
            <a:r>
              <a:rPr lang="en-US" sz="8000" dirty="0"/>
              <a:t>He scored a HR Score of 10 in the personal interview which shows how overall capable he is in terms of managing the position as a procurement head.</a:t>
            </a:r>
          </a:p>
          <a:p>
            <a:pPr>
              <a:lnSpc>
                <a:spcPct val="110000"/>
              </a:lnSpc>
            </a:pPr>
            <a:r>
              <a:rPr lang="en-US" sz="8000" dirty="0"/>
              <a:t>He is even currently working as a senior manager in TATA Power and manages contract and procurement.</a:t>
            </a:r>
          </a:p>
          <a:p>
            <a:pPr>
              <a:lnSpc>
                <a:spcPct val="110000"/>
              </a:lnSpc>
            </a:pPr>
            <a:r>
              <a:rPr lang="en-US" sz="8000" dirty="0"/>
              <a:t>Procurement is one of his skill.</a:t>
            </a:r>
          </a:p>
          <a:p>
            <a:pPr>
              <a:lnSpc>
                <a:spcPct val="110000"/>
              </a:lnSpc>
            </a:pPr>
            <a:r>
              <a:rPr lang="en-IN" sz="8000" dirty="0"/>
              <a:t>He scores 8 in analytical skill test which proves he is fairly good with market analysis.</a:t>
            </a:r>
          </a:p>
          <a:p>
            <a:endParaRPr lang="en-US" sz="6400"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dirty="0"/>
              <a:t>    </a:t>
            </a:r>
          </a:p>
          <a:p>
            <a:endParaRPr lang="en-IN" dirty="0"/>
          </a:p>
        </p:txBody>
      </p:sp>
    </p:spTree>
    <p:extLst>
      <p:ext uri="{BB962C8B-B14F-4D97-AF65-F5344CB8AC3E}">
        <p14:creationId xmlns:p14="http://schemas.microsoft.com/office/powerpoint/2010/main" val="322891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2340D-AD2C-4366-BB73-54A30222E639}"/>
              </a:ext>
            </a:extLst>
          </p:cNvPr>
          <p:cNvSpPr>
            <a:spLocks noGrp="1"/>
          </p:cNvSpPr>
          <p:nvPr>
            <p:ph idx="1"/>
          </p:nvPr>
        </p:nvSpPr>
        <p:spPr/>
        <p:txBody>
          <a:bodyPr>
            <a:normAutofit/>
          </a:bodyPr>
          <a:lstStyle/>
          <a:p>
            <a:pPr marL="0" indent="0" algn="ctr">
              <a:buNone/>
            </a:pPr>
            <a:r>
              <a:rPr lang="fr-FR" sz="5400" dirty="0">
                <a:latin typeface="Arial Black" panose="020B0A04020102020204" pitchFamily="34" charset="0"/>
              </a:rPr>
              <a:t>SKILL SET</a:t>
            </a:r>
          </a:p>
          <a:p>
            <a:pPr marL="0" indent="0" algn="ctr">
              <a:buNone/>
            </a:pPr>
            <a:r>
              <a:rPr lang="fr-FR" sz="4400" dirty="0"/>
              <a:t>Industrial Relations, Recruiting, Employee Engagement, Talent Acquisition, Talent Management</a:t>
            </a:r>
            <a:endParaRPr lang="fr-FR" sz="4400" dirty="0">
              <a:latin typeface="Arial Black" panose="020B0A04020102020204" pitchFamily="34" charset="0"/>
            </a:endParaRPr>
          </a:p>
        </p:txBody>
      </p:sp>
    </p:spTree>
    <p:extLst>
      <p:ext uri="{BB962C8B-B14F-4D97-AF65-F5344CB8AC3E}">
        <p14:creationId xmlns:p14="http://schemas.microsoft.com/office/powerpoint/2010/main" val="926301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2FE79-32C7-4DAA-B5AA-75FF5788FF13}"/>
              </a:ext>
            </a:extLst>
          </p:cNvPr>
          <p:cNvSpPr>
            <a:spLocks noGrp="1"/>
          </p:cNvSpPr>
          <p:nvPr>
            <p:ph idx="1"/>
          </p:nvPr>
        </p:nvSpPr>
        <p:spPr>
          <a:xfrm>
            <a:off x="530860" y="2174241"/>
            <a:ext cx="11130280" cy="2697588"/>
          </a:xfrm>
        </p:spPr>
        <p:txBody>
          <a:bodyPr>
            <a:noAutofit/>
          </a:bodyPr>
          <a:lstStyle/>
          <a:p>
            <a:pPr marL="0" indent="0" algn="ctr">
              <a:buNone/>
            </a:pPr>
            <a:r>
              <a:rPr lang="en-US" sz="17300" dirty="0">
                <a:latin typeface="Niagara Engraved" panose="04020502070703030202" pitchFamily="82" charset="0"/>
              </a:rPr>
              <a:t>THANK YOU</a:t>
            </a:r>
            <a:endParaRPr lang="en-IN" sz="17300" dirty="0">
              <a:latin typeface="Niagara Engraved" panose="04020502070703030202" pitchFamily="82" charset="0"/>
            </a:endParaRPr>
          </a:p>
        </p:txBody>
      </p:sp>
    </p:spTree>
    <p:extLst>
      <p:ext uri="{BB962C8B-B14F-4D97-AF65-F5344CB8AC3E}">
        <p14:creationId xmlns:p14="http://schemas.microsoft.com/office/powerpoint/2010/main" val="65336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80A04-62D2-4566-8D06-71067A3819C6}"/>
              </a:ext>
            </a:extLst>
          </p:cNvPr>
          <p:cNvSpPr>
            <a:spLocks noGrp="1"/>
          </p:cNvSpPr>
          <p:nvPr>
            <p:ph idx="1"/>
          </p:nvPr>
        </p:nvSpPr>
        <p:spPr>
          <a:xfrm>
            <a:off x="838200" y="1253331"/>
            <a:ext cx="10515600" cy="4351338"/>
          </a:xfrm>
        </p:spPr>
        <p:txBody>
          <a:bodyPr>
            <a:normAutofit/>
          </a:bodyPr>
          <a:lstStyle/>
          <a:p>
            <a:pPr>
              <a:lnSpc>
                <a:spcPct val="70000"/>
              </a:lnSpc>
            </a:pPr>
            <a:r>
              <a:rPr lang="en-IN" sz="3200" b="1" dirty="0"/>
              <a:t>Vendor Management Negotiation; Liaising and Team Management</a:t>
            </a:r>
          </a:p>
          <a:p>
            <a:r>
              <a:rPr lang="en-IN" sz="2400" dirty="0"/>
              <a:t>Dharmesh has good analytical skills (8 in the assessment)and is exceptionally capable of resolving conflicts(10) which shows his capabilities in liaising and team management. </a:t>
            </a:r>
          </a:p>
          <a:p>
            <a:r>
              <a:rPr lang="en-IN" sz="2400" dirty="0"/>
              <a:t> This shows his Skills for Negotiating for best prices from a vendor.</a:t>
            </a:r>
          </a:p>
          <a:p>
            <a:r>
              <a:rPr lang="en-IN" sz="2400" dirty="0"/>
              <a:t>He is scored 8 by the Supply Chain panel .</a:t>
            </a:r>
          </a:p>
          <a:p>
            <a:r>
              <a:rPr lang="en-IN" sz="2400" dirty="0"/>
              <a:t>Negotiation and contract management is one of his skill.</a:t>
            </a:r>
          </a:p>
          <a:p>
            <a:endParaRPr lang="en-IN" dirty="0"/>
          </a:p>
          <a:p>
            <a:pPr marL="0" indent="0">
              <a:buNone/>
            </a:pPr>
            <a:endParaRPr lang="en-IN" dirty="0"/>
          </a:p>
        </p:txBody>
      </p:sp>
    </p:spTree>
    <p:extLst>
      <p:ext uri="{BB962C8B-B14F-4D97-AF65-F5344CB8AC3E}">
        <p14:creationId xmlns:p14="http://schemas.microsoft.com/office/powerpoint/2010/main" val="387738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5AAAE6-EB3E-4881-8707-A2BF6221DD1E}"/>
              </a:ext>
            </a:extLst>
          </p:cNvPr>
          <p:cNvSpPr>
            <a:spLocks noGrp="1"/>
          </p:cNvSpPr>
          <p:nvPr>
            <p:ph idx="1"/>
          </p:nvPr>
        </p:nvSpPr>
        <p:spPr>
          <a:xfrm>
            <a:off x="838200" y="1069845"/>
            <a:ext cx="10515600" cy="4351338"/>
          </a:xfrm>
        </p:spPr>
        <p:txBody>
          <a:bodyPr>
            <a:normAutofit/>
          </a:bodyPr>
          <a:lstStyle/>
          <a:p>
            <a:pPr marL="0" indent="0">
              <a:buNone/>
            </a:pPr>
            <a:r>
              <a:rPr lang="en-US" sz="3200" b="1" dirty="0"/>
              <a:t>  Quality Standards and International Relations</a:t>
            </a:r>
          </a:p>
          <a:p>
            <a:r>
              <a:rPr lang="en-US" sz="2400" dirty="0"/>
              <a:t>As a quality control professional he Identified &amp; sourced huge range of products for retail across the globe and ensured all the products meet Weights &amp; Measure Law which can be directly retailed in Indian market. </a:t>
            </a:r>
          </a:p>
          <a:p>
            <a:r>
              <a:rPr lang="en-US" sz="2400" dirty="0"/>
              <a:t>He is also known for his expertise in international contract management and was in charge for Development of supplier for materials in India, Egypt, Brazil and Bangladesh.</a:t>
            </a:r>
          </a:p>
          <a:p>
            <a:r>
              <a:rPr lang="en-IN" sz="2400" dirty="0"/>
              <a:t>Since our company is now expanding worldwide, having a person with international exposure will help the company to reach new heights.</a:t>
            </a:r>
          </a:p>
        </p:txBody>
      </p:sp>
    </p:spTree>
    <p:extLst>
      <p:ext uri="{BB962C8B-B14F-4D97-AF65-F5344CB8AC3E}">
        <p14:creationId xmlns:p14="http://schemas.microsoft.com/office/powerpoint/2010/main" val="418512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9070-2C51-4771-AE63-15782581CEBE}"/>
              </a:ext>
            </a:extLst>
          </p:cNvPr>
          <p:cNvSpPr>
            <a:spLocks noGrp="1"/>
          </p:cNvSpPr>
          <p:nvPr>
            <p:ph type="title"/>
          </p:nvPr>
        </p:nvSpPr>
        <p:spPr/>
        <p:txBody>
          <a:bodyPr>
            <a:normAutofit fontScale="90000"/>
          </a:bodyPr>
          <a:lstStyle/>
          <a:p>
            <a:r>
              <a:rPr lang="en-IN" dirty="0">
                <a:latin typeface="Arial Black" panose="020B0A04020102020204" pitchFamily="34" charset="0"/>
              </a:rPr>
              <a:t>ABHISHEK BANERJEE</a:t>
            </a:r>
            <a:r>
              <a:rPr lang="en-IN" sz="3100" dirty="0"/>
              <a:t>(PROCUREMENT HEAD)</a:t>
            </a:r>
            <a:br>
              <a:rPr lang="en-IN" sz="3100" dirty="0"/>
            </a:br>
            <a:r>
              <a:rPr lang="en-IN" sz="2400" dirty="0"/>
              <a:t>(55 LAKHS)</a:t>
            </a:r>
          </a:p>
        </p:txBody>
      </p:sp>
      <p:sp>
        <p:nvSpPr>
          <p:cNvPr id="3" name="Content Placeholder 2">
            <a:extLst>
              <a:ext uri="{FF2B5EF4-FFF2-40B4-BE49-F238E27FC236}">
                <a16:creationId xmlns:a16="http://schemas.microsoft.com/office/drawing/2014/main" id="{3B228E57-B126-48DA-AA07-DC9BF242A882}"/>
              </a:ext>
            </a:extLst>
          </p:cNvPr>
          <p:cNvSpPr>
            <a:spLocks noGrp="1"/>
          </p:cNvSpPr>
          <p:nvPr>
            <p:ph idx="1"/>
          </p:nvPr>
        </p:nvSpPr>
        <p:spPr>
          <a:xfrm>
            <a:off x="718457" y="1810139"/>
            <a:ext cx="10635343" cy="4366824"/>
          </a:xfrm>
        </p:spPr>
        <p:txBody>
          <a:bodyPr>
            <a:normAutofit/>
          </a:bodyPr>
          <a:lstStyle/>
          <a:p>
            <a:pPr marL="0" indent="0">
              <a:buNone/>
            </a:pPr>
            <a:r>
              <a:rPr lang="en-US" sz="2400" dirty="0"/>
              <a:t> </a:t>
            </a:r>
            <a:r>
              <a:rPr lang="en-US" sz="2400" b="1" dirty="0"/>
              <a:t>REASON FOR 2 PROCUREMENT HEADS:</a:t>
            </a:r>
          </a:p>
          <a:p>
            <a:pPr marL="0" indent="0">
              <a:buNone/>
            </a:pPr>
            <a:endParaRPr lang="en-US" sz="2400" b="1" dirty="0"/>
          </a:p>
          <a:p>
            <a:r>
              <a:rPr lang="en-US" sz="2400" dirty="0"/>
              <a:t> Abhishek Banerjee along with working in companies in the supply chain and procurement department has also worked for nearly 5 years at high posts handling the operations team. This shows that he can work closely with the operations handling team in our company and manage things really well. Abhishek is also having 2 years of experience in R&amp;D in operations research.</a:t>
            </a:r>
          </a:p>
          <a:p>
            <a:pPr marL="0" indent="0">
              <a:buNone/>
            </a:pPr>
            <a:r>
              <a:rPr lang="en-US" sz="2400" dirty="0"/>
              <a:t>   He acts as a bridge between the Operations head and Procurement team.</a:t>
            </a:r>
          </a:p>
          <a:p>
            <a:endParaRPr lang="en-US" dirty="0"/>
          </a:p>
          <a:p>
            <a:endParaRPr lang="en-IN" dirty="0"/>
          </a:p>
        </p:txBody>
      </p:sp>
    </p:spTree>
    <p:extLst>
      <p:ext uri="{BB962C8B-B14F-4D97-AF65-F5344CB8AC3E}">
        <p14:creationId xmlns:p14="http://schemas.microsoft.com/office/powerpoint/2010/main" val="58794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A6F7E-295F-4E23-A4D2-08E95713FA40}"/>
              </a:ext>
            </a:extLst>
          </p:cNvPr>
          <p:cNvSpPr>
            <a:spLocks noGrp="1"/>
          </p:cNvSpPr>
          <p:nvPr>
            <p:ph idx="1"/>
          </p:nvPr>
        </p:nvSpPr>
        <p:spPr>
          <a:xfrm>
            <a:off x="838200" y="895739"/>
            <a:ext cx="10515600" cy="5187918"/>
          </a:xfrm>
        </p:spPr>
        <p:txBody>
          <a:bodyPr/>
          <a:lstStyle/>
          <a:p>
            <a:r>
              <a:rPr lang="en-IN" dirty="0">
                <a:latin typeface="Arial Black" panose="020B0A04020102020204" pitchFamily="34" charset="0"/>
              </a:rPr>
              <a:t>COMPETENCIES:</a:t>
            </a:r>
          </a:p>
          <a:p>
            <a:endParaRPr lang="en-IN" dirty="0"/>
          </a:p>
          <a:p>
            <a:pPr marL="0" indent="0">
              <a:buNone/>
            </a:pPr>
            <a:r>
              <a:rPr lang="en-IN" b="1" dirty="0"/>
              <a:t>Procurement Purchase and Vendor Management Negotiation:</a:t>
            </a:r>
          </a:p>
          <a:p>
            <a:pPr marL="0" indent="0">
              <a:buNone/>
            </a:pPr>
            <a:endParaRPr lang="en-IN" b="1" dirty="0"/>
          </a:p>
          <a:p>
            <a:r>
              <a:rPr lang="en-US" sz="2400" dirty="0"/>
              <a:t>He scores good in leadership skills(7) and HR interview panel score(8).</a:t>
            </a:r>
            <a:endParaRPr lang="en-IN" sz="2400" dirty="0"/>
          </a:p>
          <a:p>
            <a:r>
              <a:rPr lang="en-IN" sz="2400" dirty="0"/>
              <a:t>He scores fair in strategy(7).</a:t>
            </a:r>
          </a:p>
          <a:p>
            <a:r>
              <a:rPr lang="en-US" sz="2400" dirty="0"/>
              <a:t>He is known for his effective negotiation skills and has been directly appreciated by CEO for his effective management of big ticket purchases while working with an automobile major.</a:t>
            </a:r>
            <a:endParaRPr lang="en-IN" sz="2400" dirty="0"/>
          </a:p>
        </p:txBody>
      </p:sp>
    </p:spTree>
    <p:extLst>
      <p:ext uri="{BB962C8B-B14F-4D97-AF65-F5344CB8AC3E}">
        <p14:creationId xmlns:p14="http://schemas.microsoft.com/office/powerpoint/2010/main" val="206779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9641C-9EE3-4B4B-B71F-5947E7990894}"/>
              </a:ext>
            </a:extLst>
          </p:cNvPr>
          <p:cNvSpPr>
            <a:spLocks noGrp="1"/>
          </p:cNvSpPr>
          <p:nvPr>
            <p:ph idx="1"/>
          </p:nvPr>
        </p:nvSpPr>
        <p:spPr>
          <a:xfrm>
            <a:off x="838200" y="793102"/>
            <a:ext cx="10515600" cy="5383861"/>
          </a:xfrm>
        </p:spPr>
        <p:txBody>
          <a:bodyPr/>
          <a:lstStyle/>
          <a:p>
            <a:r>
              <a:rPr lang="en-IN" sz="3200" b="1" dirty="0"/>
              <a:t>LIASING and TEAM MANAGEMENT</a:t>
            </a:r>
            <a:r>
              <a:rPr lang="en-IN" sz="3600" b="1" dirty="0"/>
              <a:t>:</a:t>
            </a:r>
            <a:endParaRPr lang="en-IN" sz="3600" dirty="0"/>
          </a:p>
          <a:p>
            <a:endParaRPr lang="en-IN" dirty="0"/>
          </a:p>
          <a:p>
            <a:r>
              <a:rPr lang="en-IN" dirty="0"/>
              <a:t>He has good leadership skills(7) and handles stress extremely well(10)</a:t>
            </a:r>
          </a:p>
          <a:p>
            <a:r>
              <a:rPr lang="en-IN" dirty="0"/>
              <a:t>He has Settlement of Agreements as one of his skills.</a:t>
            </a:r>
          </a:p>
          <a:p>
            <a:r>
              <a:rPr lang="en-IN" dirty="0"/>
              <a:t>He has also lead high positions of responsibilities in various companies in the past </a:t>
            </a:r>
            <a:r>
              <a:rPr lang="en-IN" sz="2400" dirty="0"/>
              <a:t>.</a:t>
            </a:r>
          </a:p>
          <a:p>
            <a:endParaRPr lang="en-IN" dirty="0"/>
          </a:p>
          <a:p>
            <a:endParaRPr lang="en-IN" dirty="0"/>
          </a:p>
          <a:p>
            <a:endParaRPr lang="en-IN" dirty="0"/>
          </a:p>
        </p:txBody>
      </p:sp>
    </p:spTree>
    <p:extLst>
      <p:ext uri="{BB962C8B-B14F-4D97-AF65-F5344CB8AC3E}">
        <p14:creationId xmlns:p14="http://schemas.microsoft.com/office/powerpoint/2010/main" val="254978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BFFD3-0830-409C-A3DE-5D3A14597C79}"/>
              </a:ext>
            </a:extLst>
          </p:cNvPr>
          <p:cNvSpPr>
            <a:spLocks noGrp="1"/>
          </p:cNvSpPr>
          <p:nvPr>
            <p:ph idx="1"/>
          </p:nvPr>
        </p:nvSpPr>
        <p:spPr>
          <a:xfrm>
            <a:off x="838200" y="839755"/>
            <a:ext cx="10515600" cy="5337208"/>
          </a:xfrm>
        </p:spPr>
        <p:txBody>
          <a:bodyPr>
            <a:normAutofit/>
          </a:bodyPr>
          <a:lstStyle/>
          <a:p>
            <a:pPr marL="0" indent="0">
              <a:buNone/>
            </a:pPr>
            <a:r>
              <a:rPr lang="en-IN" b="1" dirty="0"/>
              <a:t>QUALITY STANDARDS and SUPPLY CHAIN MANAGEMENT</a:t>
            </a:r>
          </a:p>
          <a:p>
            <a:pPr marL="0" indent="0">
              <a:buNone/>
            </a:pPr>
            <a:endParaRPr lang="en-IN" sz="2400" b="1" dirty="0"/>
          </a:p>
          <a:p>
            <a:r>
              <a:rPr lang="en-IN" dirty="0"/>
              <a:t>He scores good in supply chain management skills(7) and has supply chain management as one of his skill.</a:t>
            </a:r>
          </a:p>
          <a:p>
            <a:r>
              <a:rPr lang="en-IN" dirty="0"/>
              <a:t>He has worked in </a:t>
            </a:r>
            <a:r>
              <a:rPr lang="en-US" dirty="0"/>
              <a:t>TVS MOTORS as Manager – Supply Chain for a period of 1 year 9 months.</a:t>
            </a:r>
          </a:p>
          <a:p>
            <a:pPr marL="0" indent="0">
              <a:buNone/>
            </a:pPr>
            <a:r>
              <a:rPr lang="en-US" sz="2800" dirty="0"/>
              <a:t>Abhishek is having 13 years of experience in Different Industries In the core function of Supply Chain Management - Purchase, Procurement, Material Handling, Vendor Development Store with a proven track record to develop and grow the organization through broad based competencies.</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50567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CDF46-9BF9-4721-AC12-2FBE231C8904}"/>
              </a:ext>
            </a:extLst>
          </p:cNvPr>
          <p:cNvSpPr>
            <a:spLocks noGrp="1"/>
          </p:cNvSpPr>
          <p:nvPr>
            <p:ph idx="1"/>
          </p:nvPr>
        </p:nvSpPr>
        <p:spPr>
          <a:xfrm>
            <a:off x="1118118" y="839755"/>
            <a:ext cx="10515600" cy="4764914"/>
          </a:xfrm>
        </p:spPr>
        <p:txBody>
          <a:bodyPr/>
          <a:lstStyle/>
          <a:p>
            <a:pPr marL="0" indent="0">
              <a:buNone/>
            </a:pPr>
            <a:r>
              <a:rPr lang="en-US" sz="3600" dirty="0">
                <a:latin typeface="Arial Black" panose="020B0A04020102020204" pitchFamily="34" charset="0"/>
              </a:rPr>
              <a:t>EXTRA SKILLS</a:t>
            </a:r>
          </a:p>
          <a:p>
            <a:pPr marL="0" indent="0">
              <a:buNone/>
            </a:pPr>
            <a:endParaRPr lang="en-US" sz="3600" dirty="0">
              <a:latin typeface="Arial Black" panose="020B0A04020102020204" pitchFamily="34" charset="0"/>
            </a:endParaRPr>
          </a:p>
          <a:p>
            <a:r>
              <a:rPr lang="en-US" dirty="0"/>
              <a:t>Abhishek is CERTIFIED IN PRODUCTION AND INVENTORY MANAGEMENT.</a:t>
            </a:r>
          </a:p>
          <a:p>
            <a:r>
              <a:rPr lang="en-US" dirty="0"/>
              <a:t>He is responsible for planning organizing and controlling overall warehouse operations viz, inbound outbound inventory control, distribution, warehouse space optimization and promotion, packing and Logistics.</a:t>
            </a:r>
          </a:p>
          <a:p>
            <a:r>
              <a:rPr lang="en-US" dirty="0"/>
              <a:t>He has Logistics expertise as one of his skills.</a:t>
            </a:r>
            <a:endParaRPr lang="en-IN" dirty="0"/>
          </a:p>
        </p:txBody>
      </p:sp>
    </p:spTree>
    <p:extLst>
      <p:ext uri="{BB962C8B-B14F-4D97-AF65-F5344CB8AC3E}">
        <p14:creationId xmlns:p14="http://schemas.microsoft.com/office/powerpoint/2010/main" val="102664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1653</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Arial</vt:lpstr>
      <vt:lpstr>Arial Black</vt:lpstr>
      <vt:lpstr>Arial Narrow</vt:lpstr>
      <vt:lpstr>Bahnschrift Condensed</vt:lpstr>
      <vt:lpstr>Calibri</vt:lpstr>
      <vt:lpstr>Calibri Light</vt:lpstr>
      <vt:lpstr>Edwardian Script ITC</vt:lpstr>
      <vt:lpstr>Niagara Engraved</vt:lpstr>
      <vt:lpstr>Office Theme</vt:lpstr>
      <vt:lpstr>1_Office Theme</vt:lpstr>
      <vt:lpstr>THE GURGAON SQUAD</vt:lpstr>
      <vt:lpstr>DHARMESH RANJAN(PROCUREMENT HEAD) (54 LAKHS)</vt:lpstr>
      <vt:lpstr>PowerPoint Presentation</vt:lpstr>
      <vt:lpstr>PowerPoint Presentation</vt:lpstr>
      <vt:lpstr>ABHISHEK BANERJEE(PROCUREMENT HEAD) (55 LAKHS)</vt:lpstr>
      <vt:lpstr>PowerPoint Presentation</vt:lpstr>
      <vt:lpstr>PowerPoint Presentation</vt:lpstr>
      <vt:lpstr>PowerPoint Presentation</vt:lpstr>
      <vt:lpstr>PowerPoint Presentation</vt:lpstr>
      <vt:lpstr> RAJESH GUPTA (FINANCE HEAD) (65 lakhs) </vt:lpstr>
      <vt:lpstr>PowerPoint Presentation</vt:lpstr>
      <vt:lpstr>PowerPoint Presentation</vt:lpstr>
      <vt:lpstr>RAJESH KULKARNI  (OPERATIONAL HEAD ) (55 LAKHS)</vt:lpstr>
      <vt:lpstr>PowerPoint Presentation</vt:lpstr>
      <vt:lpstr>PowerPoint Presentation</vt:lpstr>
      <vt:lpstr>PowerPoint Presentation</vt:lpstr>
      <vt:lpstr>RAHUL ANAND (PLANT HR HEAD) (80 lakh)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GURGAON SQUAD</dc:title>
  <dc:creator>Himanshu</dc:creator>
  <cp:lastModifiedBy>Sonal Agrawal</cp:lastModifiedBy>
  <cp:revision>23</cp:revision>
  <dcterms:created xsi:type="dcterms:W3CDTF">2021-02-13T17:01:40Z</dcterms:created>
  <dcterms:modified xsi:type="dcterms:W3CDTF">2021-02-14T05:54:03Z</dcterms:modified>
</cp:coreProperties>
</file>