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7.png" ContentType="image/png"/>
  <Override PartName="/ppt/media/image20.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3.jpeg" ContentType="image/jpeg"/>
  <Override PartName="/ppt/media/image39.jpeg" ContentType="image/jpeg"/>
  <Override PartName="/ppt/media/image22.png" ContentType="image/png"/>
  <Override PartName="/ppt/media/image7.png" ContentType="image/png"/>
  <Override PartName="/ppt/media/image29.jpeg" ContentType="image/jpeg"/>
  <Override PartName="/ppt/media/image52.png" ContentType="image/png"/>
  <Override PartName="/ppt/media/image2.png" ContentType="image/png"/>
  <Override PartName="/ppt/media/image53.png" ContentType="image/png"/>
  <Override PartName="/ppt/media/image3.png" ContentType="image/png"/>
  <Override PartName="/ppt/media/image30.jpeg" ContentType="image/jpeg"/>
  <Override PartName="/ppt/media/image21.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31.jpeg" ContentType="image/jpeg"/>
  <Override PartName="/ppt/media/image32.jpeg" ContentType="image/jpeg"/>
  <Override PartName="/ppt/media/image33.png" ContentType="image/png"/>
  <Override PartName="/ppt/media/image34.png" ContentType="image/png"/>
  <Override PartName="/ppt/media/image28.png" ContentType="image/png"/>
  <Override PartName="/ppt/media/image35.jpeg" ContentType="image/jpeg"/>
  <Override PartName="/ppt/media/image48.png" ContentType="image/png"/>
  <Override PartName="/ppt/media/image37.jpeg" ContentType="image/jpeg"/>
  <Override PartName="/ppt/media/image38.jpeg" ContentType="image/jpeg"/>
  <Override PartName="/ppt/media/image4.png" ContentType="image/png"/>
  <Override PartName="/ppt/media/image41.jpeg" ContentType="image/jpeg"/>
  <Override PartName="/ppt/media/image42.png" ContentType="image/png"/>
  <Override PartName="/ppt/media/image40.jpeg" ContentType="image/jpeg"/>
  <Override PartName="/ppt/media/image44.png" ContentType="image/png"/>
  <Override PartName="/ppt/media/image45.png" ContentType="image/png"/>
  <Override PartName="/ppt/media/image4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23"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24"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25"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26" name="PlaceHolder 5"/>
          <p:cNvSpPr>
            <a:spLocks noGrp="1"/>
          </p:cNvSpPr>
          <p:nvPr>
            <p:ph type="sldNum"/>
          </p:nvPr>
        </p:nvSpPr>
        <p:spPr>
          <a:xfrm>
            <a:off x="4278960" y="10157400"/>
            <a:ext cx="3280680" cy="534240"/>
          </a:xfrm>
          <a:prstGeom prst="rect">
            <a:avLst/>
          </a:prstGeom>
        </p:spPr>
        <p:txBody>
          <a:bodyPr lIns="0" rIns="0" tIns="0" bIns="0" anchor="b"/>
          <a:p>
            <a:pPr algn="r"/>
            <a:fld id="{553C543B-D09F-4D15-B1F5-9CFF79186D8F}"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4960" cy="3598920"/>
          </a:xfrm>
          <a:prstGeom prst="rect">
            <a:avLst/>
          </a:prstGeom>
        </p:spPr>
        <p:txBody>
          <a:bodyPr lIns="0" rIns="0" tIns="0" bIns="0"/>
          <a:p>
            <a:endParaRPr b="0" lang="en-IN" sz="2000" spc="-1" strike="noStrike">
              <a:solidFill>
                <a:srgbClr val="000000"/>
              </a:solidFill>
              <a:uFill>
                <a:solidFill>
                  <a:srgbClr val="ffffff"/>
                </a:solidFill>
              </a:uFill>
              <a:latin typeface="Arial"/>
            </a:endParaRPr>
          </a:p>
        </p:txBody>
      </p:sp>
      <p:sp>
        <p:nvSpPr>
          <p:cNvPr id="270"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257BDA34-FF12-4F8B-8601-EC2578785A7F}" type="slidenum">
              <a:rPr b="0" lang="en-IN" sz="1200" spc="-1" strike="noStrike">
                <a:solidFill>
                  <a:srgbClr val="000000"/>
                </a:solidFill>
                <a:uFill>
                  <a:solidFill>
                    <a:srgbClr val="ffffff"/>
                  </a:solidFill>
                </a:uFill>
                <a:latin typeface="+mn-lt"/>
                <a:ea typeface="+mn-ea"/>
              </a:rPr>
              <a:t>&lt;number&gt;</a:t>
            </a:fld>
            <a:endParaRPr b="0" lang="en-IN"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0" name="" descr=""/>
          <p:cNvPicPr/>
          <p:nvPr/>
        </p:nvPicPr>
        <p:blipFill>
          <a:blip r:embed="rId2"/>
          <a:stretch/>
        </p:blipFill>
        <p:spPr>
          <a:xfrm>
            <a:off x="3602880" y="1604520"/>
            <a:ext cx="4984920" cy="3977280"/>
          </a:xfrm>
          <a:prstGeom prst="rect">
            <a:avLst/>
          </a:prstGeom>
          <a:ln>
            <a:noFill/>
          </a:ln>
        </p:spPr>
      </p:pic>
      <p:pic>
        <p:nvPicPr>
          <p:cNvPr id="41"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20" name="" descr=""/>
          <p:cNvPicPr/>
          <p:nvPr/>
        </p:nvPicPr>
        <p:blipFill>
          <a:blip r:embed="rId2"/>
          <a:stretch/>
        </p:blipFill>
        <p:spPr>
          <a:xfrm>
            <a:off x="3602880" y="1604520"/>
            <a:ext cx="4984920" cy="3977280"/>
          </a:xfrm>
          <a:prstGeom prst="rect">
            <a:avLst/>
          </a:prstGeom>
          <a:ln>
            <a:noFill/>
          </a:ln>
        </p:spPr>
      </p:pic>
      <p:pic>
        <p:nvPicPr>
          <p:cNvPr id="121"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744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7440" cy="62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3" name="CustomShape 2"/>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4"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hidden="1"/>
          <p:cNvSpPr/>
          <p:nvPr/>
        </p:nvSpPr>
        <p:spPr>
          <a:xfrm>
            <a:off x="0" y="6400800"/>
            <a:ext cx="1219068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2" name="CustomShape 2" hidden="1"/>
          <p:cNvSpPr/>
          <p:nvPr/>
        </p:nvSpPr>
        <p:spPr>
          <a:xfrm>
            <a:off x="0" y="6334200"/>
            <a:ext cx="12190680" cy="64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4" name="CustomShape 4"/>
          <p:cNvSpPr/>
          <p:nvPr/>
        </p:nvSpPr>
        <p:spPr>
          <a:xfrm>
            <a:off x="3240" y="6400800"/>
            <a:ext cx="12187440" cy="455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0" y="6334200"/>
            <a:ext cx="12187440" cy="62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6" name="PlaceHolder 6"/>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7" name="PlaceHolder 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s://www.ptgrey.com/deep-learning" TargetMode="External"/><Relationship Id="rId2" Type="http://schemas.openxmlformats.org/officeDocument/2006/relationships/hyperlink" Target="https://www.ptgrey.com/deep-learning" TargetMode="External"/><Relationship Id="rId3" Type="http://schemas.openxmlformats.org/officeDocument/2006/relationships/hyperlink" Target="https://www.ptgrey.com/deep-learning" TargetMode="External"/><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youtube.com/watch?v=gqGEMQveoqg" TargetMode="External"/><Relationship Id="rId2" Type="http://schemas.openxmlformats.org/officeDocument/2006/relationships/hyperlink" Target="https://www.youtube.com/watch?v=gqGEMQveoqg" TargetMode="External"/><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jpeg"/><Relationship Id="rId8" Type="http://schemas.openxmlformats.org/officeDocument/2006/relationships/image" Target="../media/image30.jpeg"/><Relationship Id="rId9" Type="http://schemas.openxmlformats.org/officeDocument/2006/relationships/image" Target="../media/image31.jpeg"/><Relationship Id="rId10" Type="http://schemas.openxmlformats.org/officeDocument/2006/relationships/image" Target="../media/image32.jpeg"/><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jpeg"/><Relationship Id="rId14" Type="http://schemas.openxmlformats.org/officeDocument/2006/relationships/image" Target="../media/image36.png"/><Relationship Id="rId15" Type="http://schemas.openxmlformats.org/officeDocument/2006/relationships/image" Target="../media/image37.jpeg"/><Relationship Id="rId16" Type="http://schemas.openxmlformats.org/officeDocument/2006/relationships/image" Target="../media/image38.jpeg"/><Relationship Id="rId17" Type="http://schemas.openxmlformats.org/officeDocument/2006/relationships/image" Target="../media/image39.jpeg"/><Relationship Id="rId18" Type="http://schemas.openxmlformats.org/officeDocument/2006/relationships/image" Target="../media/image40.jpeg"/><Relationship Id="rId19" Type="http://schemas.openxmlformats.org/officeDocument/2006/relationships/image" Target="../media/image41.jpeg"/><Relationship Id="rId20" Type="http://schemas.openxmlformats.org/officeDocument/2006/relationships/image" Target="../media/image42.png"/><Relationship Id="rId21" Type="http://schemas.openxmlformats.org/officeDocument/2006/relationships/image" Target="../media/image43.jpeg"/><Relationship Id="rId2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081440" y="2027160"/>
            <a:ext cx="10031040" cy="3381840"/>
          </a:xfrm>
          <a:prstGeom prst="rect">
            <a:avLst/>
          </a:prstGeom>
          <a:noFill/>
          <a:ln>
            <a:noFill/>
          </a:ln>
        </p:spPr>
        <p:style>
          <a:lnRef idx="0"/>
          <a:fillRef idx="0"/>
          <a:effectRef idx="0"/>
          <a:fontRef idx="minor"/>
        </p:style>
        <p:txBody>
          <a:bodyPr lIns="90000" rIns="90000" tIns="45000" bIns="45000"/>
          <a:p>
            <a:pPr>
              <a:lnSpc>
                <a:spcPct val="100000"/>
              </a:lnSpc>
            </a:pPr>
            <a:r>
              <a:rPr b="0" lang="en-IN" sz="7200" spc="-1" strike="noStrike">
                <a:solidFill>
                  <a:srgbClr val="000000"/>
                </a:solidFill>
                <a:uFill>
                  <a:solidFill>
                    <a:srgbClr val="ffffff"/>
                  </a:solidFill>
                </a:uFill>
                <a:latin typeface="Calibri"/>
                <a:ea typeface="DejaVu Sans"/>
              </a:rPr>
              <a:t>Caching in ICN</a:t>
            </a:r>
            <a:endParaRPr b="0" lang="en-IN" sz="1800" spc="-1" strike="noStrike">
              <a:solidFill>
                <a:srgbClr val="000000"/>
              </a:solidFill>
              <a:uFill>
                <a:solidFill>
                  <a:srgbClr val="ffffff"/>
                </a:solidFill>
              </a:uFill>
              <a:latin typeface="Arial"/>
            </a:endParaRPr>
          </a:p>
        </p:txBody>
      </p:sp>
      <p:sp>
        <p:nvSpPr>
          <p:cNvPr id="128" name="CustomShape 2"/>
          <p:cNvSpPr/>
          <p:nvPr/>
        </p:nvSpPr>
        <p:spPr>
          <a:xfrm>
            <a:off x="1100160" y="4455720"/>
            <a:ext cx="10056960" cy="11415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91" strike="noStrike" cap="all">
                <a:solidFill>
                  <a:srgbClr val="8e4221"/>
                </a:solidFill>
                <a:uFill>
                  <a:solidFill>
                    <a:srgbClr val="ffffff"/>
                  </a:solidFill>
                </a:uFill>
                <a:latin typeface="Calibri Light"/>
                <a:ea typeface="DejaVu Sans"/>
              </a:rPr>
              <a:t>Himanshu Joshi</a:t>
            </a:r>
            <a:endParaRPr b="0" lang="en-IN" sz="1800" spc="-1" strike="noStrike">
              <a:solidFill>
                <a:srgbClr val="000000"/>
              </a:solidFill>
              <a:uFill>
                <a:solidFill>
                  <a:srgbClr val="ffffff"/>
                </a:solidFill>
              </a:uFill>
              <a:latin typeface="Arial"/>
            </a:endParaRPr>
          </a:p>
          <a:p>
            <a:pPr>
              <a:lnSpc>
                <a:spcPct val="100000"/>
              </a:lnSpc>
            </a:pPr>
            <a:r>
              <a:rPr b="0" lang="en-IN" sz="2400" spc="191" strike="noStrike" cap="all">
                <a:solidFill>
                  <a:srgbClr val="8e4221"/>
                </a:solidFill>
                <a:uFill>
                  <a:solidFill>
                    <a:srgbClr val="ffffff"/>
                  </a:solidFill>
                </a:uFill>
                <a:latin typeface="Calibri Light"/>
                <a:ea typeface="DejaVu Sans"/>
              </a:rPr>
              <a:t>MT2017048</a:t>
            </a:r>
            <a:endParaRPr b="0" lang="en-IN" sz="1800" spc="-1" strike="noStrike">
              <a:solidFill>
                <a:srgbClr val="000000"/>
              </a:solidFill>
              <a:uFill>
                <a:solidFill>
                  <a:srgbClr val="ffffff"/>
                </a:solidFill>
              </a:uFill>
              <a:latin typeface="Arial"/>
            </a:endParaRPr>
          </a:p>
          <a:p>
            <a:pPr>
              <a:lnSpc>
                <a:spcPct val="100000"/>
              </a:lnSpc>
            </a:pPr>
            <a:r>
              <a:rPr b="0" lang="en-IN" sz="2400" spc="191" strike="noStrike" cap="all">
                <a:solidFill>
                  <a:srgbClr val="8e4221"/>
                </a:solidFill>
                <a:uFill>
                  <a:solidFill>
                    <a:srgbClr val="ffffff"/>
                  </a:solidFill>
                </a:uFill>
                <a:latin typeface="Calibri Light"/>
                <a:ea typeface="DejaVu Sans"/>
              </a:rPr>
              <a:t>International institute of information technology bangalore</a:t>
            </a:r>
            <a:endParaRPr b="0" lang="en-IN" sz="1800" spc="-1" strike="noStrike">
              <a:solidFill>
                <a:srgbClr val="000000"/>
              </a:solidFill>
              <a:uFill>
                <a:solidFill>
                  <a:srgbClr val="ffffff"/>
                </a:solidFill>
              </a:uFill>
              <a:latin typeface="Arial"/>
            </a:endParaRPr>
          </a:p>
        </p:txBody>
      </p:sp>
      <p:sp>
        <p:nvSpPr>
          <p:cNvPr id="129"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30"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31"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214E75FE-BFFF-4820-8CC3-F29950C30D28}"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Drawbacks:</a:t>
            </a:r>
            <a:endParaRPr b="0" lang="en-IN" sz="1800" spc="-1" strike="noStrike">
              <a:solidFill>
                <a:srgbClr val="000000"/>
              </a:solidFill>
              <a:uFill>
                <a:solidFill>
                  <a:srgbClr val="ffffff"/>
                </a:solidFill>
              </a:uFill>
              <a:latin typeface="Arial"/>
            </a:endParaRPr>
          </a:p>
        </p:txBody>
      </p:sp>
      <p:sp>
        <p:nvSpPr>
          <p:cNvPr id="224"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marL="91440" indent="-90000">
              <a:lnSpc>
                <a:spcPct val="100000"/>
              </a:lnSpc>
              <a:buClr>
                <a:srgbClr val="e48312"/>
              </a:buClr>
              <a:buFont typeface="Arial"/>
              <a:buChar char="•"/>
            </a:pPr>
            <a:r>
              <a:rPr b="0" lang="en-IN" sz="2000" spc="-1" strike="noStrike">
                <a:solidFill>
                  <a:srgbClr val="404040"/>
                </a:solidFill>
                <a:uFill>
                  <a:solidFill>
                    <a:srgbClr val="ffffff"/>
                  </a:solidFill>
                </a:uFill>
                <a:latin typeface="Calibri"/>
                <a:ea typeface="DejaVu Sans"/>
              </a:rPr>
              <a:t>Works well if individual nodes, but fails considering the entire network.</a:t>
            </a:r>
            <a:endParaRPr b="0" lang="en-IN" sz="1800" spc="-1" strike="noStrike">
              <a:solidFill>
                <a:srgbClr val="000000"/>
              </a:solidFill>
              <a:uFill>
                <a:solidFill>
                  <a:srgbClr val="ffffff"/>
                </a:solidFill>
              </a:uFill>
              <a:latin typeface="Arial"/>
            </a:endParaRPr>
          </a:p>
          <a:p>
            <a:pPr marL="91440" indent="-90000">
              <a:lnSpc>
                <a:spcPct val="100000"/>
              </a:lnSpc>
              <a:buClr>
                <a:srgbClr val="e48312"/>
              </a:buClr>
              <a:buFont typeface="Arial"/>
              <a:buChar char="•"/>
            </a:pPr>
            <a:r>
              <a:rPr b="0" lang="en-IN" sz="2000" spc="-1" strike="noStrike">
                <a:solidFill>
                  <a:srgbClr val="404040"/>
                </a:solidFill>
                <a:uFill>
                  <a:solidFill>
                    <a:srgbClr val="ffffff"/>
                  </a:solidFill>
                </a:uFill>
                <a:latin typeface="Calibri"/>
                <a:ea typeface="DejaVu Sans"/>
              </a:rPr>
              <a:t>Case specific caching policies. Non of the policy is one for all solution.</a:t>
            </a:r>
            <a:endParaRPr b="0" lang="en-IN" sz="1800" spc="-1" strike="noStrike">
              <a:solidFill>
                <a:srgbClr val="000000"/>
              </a:solidFill>
              <a:uFill>
                <a:solidFill>
                  <a:srgbClr val="ffffff"/>
                </a:solidFill>
              </a:uFill>
              <a:latin typeface="Arial"/>
            </a:endParaRPr>
          </a:p>
        </p:txBody>
      </p:sp>
      <p:sp>
        <p:nvSpPr>
          <p:cNvPr id="225"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26"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27"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3CA0695-8372-4CE7-8540-52BC170B6007}"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294" dur="indefinite" restart="never" nodeType="tmRoot">
          <p:childTnLst>
            <p:seq>
              <p:cTn id="295"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marL="91440" indent="-90000">
              <a:lnSpc>
                <a:spcPct val="150000"/>
              </a:lnSpc>
              <a:buClr>
                <a:srgbClr val="e48312"/>
              </a:buClr>
              <a:buFont typeface="Calibri"/>
              <a:buChar char=" "/>
            </a:pPr>
            <a:r>
              <a:rPr b="0" lang="en-IN" sz="2000" spc="-1" strike="noStrike">
                <a:solidFill>
                  <a:srgbClr val="000000"/>
                </a:solidFill>
                <a:uFill>
                  <a:solidFill>
                    <a:srgbClr val="ffffff"/>
                  </a:solidFill>
                </a:uFill>
                <a:latin typeface="Calibri"/>
                <a:ea typeface="DejaVu Sans"/>
              </a:rPr>
              <a:t>Collect data from all the routers which are under the ICN manager extracts the relevant features from the packet received and send the data to cloud. In the cloud apply a deep learning algorithm to find out the popularity of the content. Once the popularity is predicted the popularity is sent back to the ICN manager and ICN manager decides which router should cache which data.</a:t>
            </a:r>
            <a:endParaRPr b="0" lang="en-IN" sz="1800" spc="-1" strike="noStrike">
              <a:solidFill>
                <a:srgbClr val="000000"/>
              </a:solidFill>
              <a:uFill>
                <a:solidFill>
                  <a:srgbClr val="ffffff"/>
                </a:solidFill>
              </a:uFill>
              <a:latin typeface="Arial"/>
            </a:endParaRPr>
          </a:p>
        </p:txBody>
      </p:sp>
      <p:sp>
        <p:nvSpPr>
          <p:cNvPr id="229" name="CustomShape 2"/>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30" name="CustomShape 3"/>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31" name="CustomShape 4"/>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752F5F6-12B1-463F-9D1B-D04D79583DFE}"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232" name="CustomShape 5"/>
          <p:cNvSpPr/>
          <p:nvPr/>
        </p:nvSpPr>
        <p:spPr>
          <a:xfrm>
            <a:off x="5294520" y="793440"/>
            <a:ext cx="1662840" cy="913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5400" spc="-1" strike="noStrike">
                <a:solidFill>
                  <a:srgbClr val="e48312"/>
                </a:solidFill>
                <a:uFill>
                  <a:solidFill>
                    <a:srgbClr val="ffffff"/>
                  </a:solidFill>
                </a:uFill>
                <a:latin typeface="Calibri"/>
                <a:ea typeface="DejaVu Sans"/>
              </a:rPr>
              <a:t>Idea</a:t>
            </a:r>
            <a:endParaRPr b="0" lang="en-IN" sz="1800" spc="-1" strike="noStrike">
              <a:solidFill>
                <a:srgbClr val="000000"/>
              </a:solidFill>
              <a:uFill>
                <a:solidFill>
                  <a:srgbClr val="ffffff"/>
                </a:solidFill>
              </a:uFill>
              <a:latin typeface="Arial"/>
            </a:endParaRPr>
          </a:p>
        </p:txBody>
      </p:sp>
    </p:spTree>
  </p:cSld>
  <p:timing>
    <p:tnLst>
      <p:par>
        <p:cTn id="296" dur="indefinite" restart="never" nodeType="tmRoot">
          <p:childTnLst>
            <p:seq>
              <p:cTn id="297"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34"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35"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C8D8D518-9CC4-4EFB-82C2-0867AF64C68B}"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pic>
        <p:nvPicPr>
          <p:cNvPr id="236" name="Picture 6" descr=""/>
          <p:cNvPicPr/>
          <p:nvPr/>
        </p:nvPicPr>
        <p:blipFill>
          <a:blip r:embed="rId1"/>
          <a:stretch/>
        </p:blipFill>
        <p:spPr>
          <a:xfrm>
            <a:off x="2803680" y="0"/>
            <a:ext cx="6698880" cy="6330240"/>
          </a:xfrm>
          <a:prstGeom prst="rect">
            <a:avLst/>
          </a:prstGeom>
          <a:ln>
            <a:noFill/>
          </a:ln>
        </p:spPr>
      </p:pic>
      <p:pic>
        <p:nvPicPr>
          <p:cNvPr id="237" name="Picture 7" descr=""/>
          <p:cNvPicPr/>
          <p:nvPr/>
        </p:nvPicPr>
        <p:blipFill>
          <a:blip r:embed="rId2"/>
          <a:stretch/>
        </p:blipFill>
        <p:spPr>
          <a:xfrm>
            <a:off x="6987600" y="241560"/>
            <a:ext cx="1279440" cy="930240"/>
          </a:xfrm>
          <a:prstGeom prst="rect">
            <a:avLst/>
          </a:prstGeom>
          <a:ln>
            <a:noFill/>
          </a:ln>
        </p:spPr>
      </p:pic>
      <p:sp>
        <p:nvSpPr>
          <p:cNvPr id="238" name="CustomShape 4"/>
          <p:cNvSpPr/>
          <p:nvPr/>
        </p:nvSpPr>
        <p:spPr>
          <a:xfrm>
            <a:off x="144000" y="1173240"/>
            <a:ext cx="3952440" cy="17366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600" spc="-1" strike="noStrike">
                <a:solidFill>
                  <a:srgbClr val="000000"/>
                </a:solidFill>
                <a:uFill>
                  <a:solidFill>
                    <a:srgbClr val="ffffff"/>
                  </a:solidFill>
                </a:uFill>
                <a:latin typeface="Calibri"/>
                <a:ea typeface="DejaVu Sans"/>
              </a:rPr>
              <a:t>ICN based architecture for caching.</a:t>
            </a:r>
            <a:endParaRPr b="0" lang="en-IN" sz="1800" spc="-1" strike="noStrike">
              <a:solidFill>
                <a:srgbClr val="000000"/>
              </a:solidFill>
              <a:uFill>
                <a:solidFill>
                  <a:srgbClr val="ffffff"/>
                </a:solidFill>
              </a:uFill>
              <a:latin typeface="Arial"/>
            </a:endParaRPr>
          </a:p>
        </p:txBody>
      </p:sp>
    </p:spTree>
  </p:cSld>
  <p:timing>
    <p:tnLst>
      <p:par>
        <p:cTn id="298" dur="indefinite" restart="never" nodeType="tmRoot">
          <p:childTnLst>
            <p:seq>
              <p:cTn id="299"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Parameters used:</a:t>
            </a:r>
            <a:r>
              <a:rPr b="0" lang="en-IN" sz="4800" spc="-41" strike="noStrike">
                <a:solidFill>
                  <a:srgbClr val="404040"/>
                </a:solidFill>
                <a:uFill>
                  <a:solidFill>
                    <a:srgbClr val="ffffff"/>
                  </a:solidFill>
                </a:uFill>
                <a:latin typeface="Calibri Light"/>
                <a:ea typeface="DejaVu Sans"/>
              </a:rPr>
              <a:t>	</a:t>
            </a:r>
            <a:endParaRPr b="0" lang="en-IN" sz="1800" spc="-1" strike="noStrike">
              <a:solidFill>
                <a:srgbClr val="000000"/>
              </a:solidFill>
              <a:uFill>
                <a:solidFill>
                  <a:srgbClr val="ffffff"/>
                </a:solidFill>
              </a:uFill>
              <a:latin typeface="Arial"/>
            </a:endParaRPr>
          </a:p>
        </p:txBody>
      </p:sp>
      <p:sp>
        <p:nvSpPr>
          <p:cNvPr id="240"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At any node the total number of request that are received during t’th slot.</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At any node the total number of request of content type ‘c’ during t’th slot.</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Calculate the entropy of the content type ‘c’ during t’th slot.</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At any node the total number of different types of request.</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The total number of requests received in the network.</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The total number of different types of requests received in the network.</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Time of day, day of week, and month of the year.</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Is there any special occasion based on the calendar data.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41"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42"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43"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D7DA7D5-380E-4BC1-A3BB-97DD9EB17A82}"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300" dur="indefinite" restart="never" nodeType="tmRoot">
          <p:childTnLst>
            <p:seq>
              <p:cTn id="301"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Advantages</a:t>
            </a:r>
            <a:r>
              <a:rPr b="0" lang="en-IN" sz="4800" spc="-41" strike="noStrike">
                <a:solidFill>
                  <a:srgbClr val="404040"/>
                </a:solidFill>
                <a:uFill>
                  <a:solidFill>
                    <a:srgbClr val="ffffff"/>
                  </a:solidFill>
                </a:uFill>
                <a:latin typeface="Calibri Light"/>
                <a:ea typeface="DejaVu Sans"/>
              </a:rPr>
              <a:t>	</a:t>
            </a:r>
            <a:endParaRPr b="0" lang="en-IN" sz="1800" spc="-1" strike="noStrike">
              <a:solidFill>
                <a:srgbClr val="000000"/>
              </a:solidFill>
              <a:uFill>
                <a:solidFill>
                  <a:srgbClr val="ffffff"/>
                </a:solidFill>
              </a:uFill>
              <a:latin typeface="Arial"/>
            </a:endParaRPr>
          </a:p>
        </p:txBody>
      </p:sp>
      <p:sp>
        <p:nvSpPr>
          <p:cNvPr id="245"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Global knowledge based caching helps in removing redundancy.</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Deep learning based algorithm predicts the popularity accurately.</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Computation happens on cloud, which helps routers to be free from running caching algorithms.</a:t>
            </a:r>
            <a:endParaRPr b="0" lang="en-IN" sz="1800" spc="-1" strike="noStrike">
              <a:solidFill>
                <a:srgbClr val="000000"/>
              </a:solidFill>
              <a:uFill>
                <a:solidFill>
                  <a:srgbClr val="ffffff"/>
                </a:solidFill>
              </a:uFill>
              <a:latin typeface="Arial"/>
            </a:endParaRPr>
          </a:p>
          <a:p>
            <a:pPr marL="457200" indent="-455760">
              <a:lnSpc>
                <a:spcPct val="100000"/>
              </a:lnSpc>
              <a:buClr>
                <a:srgbClr val="e48312"/>
              </a:buClr>
              <a:buFont typeface="Calibri Light"/>
              <a:buAutoNum type="arabicPeriod"/>
            </a:pPr>
            <a:r>
              <a:rPr b="0" lang="en-IN" sz="2000" spc="-1" strike="noStrike">
                <a:solidFill>
                  <a:srgbClr val="404040"/>
                </a:solidFill>
                <a:uFill>
                  <a:solidFill>
                    <a:srgbClr val="ffffff"/>
                  </a:solidFill>
                </a:uFill>
                <a:latin typeface="Calibri"/>
                <a:ea typeface="DejaVu Sans"/>
              </a:rPr>
              <a:t>Caching decisions are taken after every 10 minutes, helps in increasing the efficiency of the network.</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246"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47"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48"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51BB887-A19E-48C3-9A78-C816CF2453D9}"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302" dur="indefinite" restart="never" nodeType="tmRoot">
          <p:childTnLst>
            <p:seq>
              <p:cTn id="303"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 descr=""/>
          <p:cNvPicPr/>
          <p:nvPr/>
        </p:nvPicPr>
        <p:blipFill>
          <a:blip r:embed="rId1"/>
          <a:stretch/>
        </p:blipFill>
        <p:spPr>
          <a:xfrm>
            <a:off x="2648160" y="1224000"/>
            <a:ext cx="6921720" cy="4804560"/>
          </a:xfrm>
          <a:prstGeom prst="rect">
            <a:avLst/>
          </a:prstGeom>
          <a:ln>
            <a:noFill/>
          </a:ln>
        </p:spPr>
      </p:pic>
      <p:sp>
        <p:nvSpPr>
          <p:cNvPr id="250" name="TextShape 1"/>
          <p:cNvSpPr txBox="1"/>
          <p:nvPr/>
        </p:nvSpPr>
        <p:spPr>
          <a:xfrm>
            <a:off x="3168000" y="432000"/>
            <a:ext cx="5371560" cy="657360"/>
          </a:xfrm>
          <a:prstGeom prst="rect">
            <a:avLst/>
          </a:prstGeom>
          <a:noFill/>
          <a:ln>
            <a:noFill/>
          </a:ln>
        </p:spPr>
        <p:txBody>
          <a:bodyPr lIns="90000" rIns="90000" tIns="45000" bIns="45000"/>
          <a:p>
            <a:r>
              <a:rPr b="0" lang="en-IN" sz="4000" spc="-1" strike="noStrike">
                <a:solidFill>
                  <a:srgbClr val="000000"/>
                </a:solidFill>
                <a:uFill>
                  <a:solidFill>
                    <a:srgbClr val="ffffff"/>
                  </a:solidFill>
                </a:uFill>
                <a:latin typeface="Arial"/>
              </a:rPr>
              <a:t>Topology </a:t>
            </a:r>
            <a:r>
              <a:rPr b="0" lang="en-IN" sz="4000" spc="-1" strike="noStrike">
                <a:solidFill>
                  <a:srgbClr val="000000"/>
                </a:solidFill>
                <a:uFill>
                  <a:solidFill>
                    <a:srgbClr val="ffffff"/>
                  </a:solidFill>
                </a:uFill>
                <a:latin typeface="Arial"/>
              </a:rPr>
              <a:t>for </a:t>
            </a:r>
            <a:r>
              <a:rPr b="0" lang="en-IN" sz="4000" spc="-1" strike="noStrike">
                <a:solidFill>
                  <a:srgbClr val="000000"/>
                </a:solidFill>
                <a:uFill>
                  <a:solidFill>
                    <a:srgbClr val="ffffff"/>
                  </a:solidFill>
                </a:uFill>
                <a:latin typeface="Arial"/>
              </a:rPr>
              <a:t>simulation</a:t>
            </a:r>
            <a:endParaRPr b="0" lang="en-IN" sz="4000" spc="-1" strike="noStrike">
              <a:solidFill>
                <a:srgbClr val="000000"/>
              </a:solidFill>
              <a:uFill>
                <a:solidFill>
                  <a:srgbClr val="ffffff"/>
                </a:solidFill>
              </a:uFill>
              <a:latin typeface="Arial"/>
            </a:endParaRPr>
          </a:p>
        </p:txBody>
      </p:sp>
    </p:spTree>
  </p:cSld>
  <p:timing>
    <p:tnLst>
      <p:par>
        <p:cTn id="304" dur="indefinite" restart="never" nodeType="tmRoot">
          <p:childTnLst>
            <p:seq>
              <p:cTn id="305"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2016000" y="2230200"/>
            <a:ext cx="8690040" cy="1225080"/>
          </a:xfrm>
          <a:prstGeom prst="rect">
            <a:avLst/>
          </a:prstGeom>
          <a:noFill/>
          <a:ln>
            <a:noFill/>
          </a:ln>
        </p:spPr>
        <p:style>
          <a:lnRef idx="0"/>
          <a:fillRef idx="0"/>
          <a:effectRef idx="0"/>
          <a:fontRef idx="minor"/>
        </p:style>
        <p:txBody>
          <a:bodyPr lIns="90000" rIns="90000" tIns="45000" bIns="45000"/>
          <a:p>
            <a:r>
              <a:rPr b="0" lang="en-IN" sz="8000" spc="-1" strike="noStrike">
                <a:solidFill>
                  <a:srgbClr val="000000"/>
                </a:solidFill>
                <a:uFill>
                  <a:solidFill>
                    <a:srgbClr val="ffffff"/>
                  </a:solidFill>
                </a:uFill>
                <a:latin typeface="Arial"/>
                <a:ea typeface="DejaVu Sans"/>
              </a:rPr>
              <a:t>Work done so far...</a:t>
            </a:r>
            <a:endParaRPr b="0" lang="en-IN" sz="1800" spc="-1" strike="noStrike">
              <a:solidFill>
                <a:srgbClr val="000000"/>
              </a:solidFill>
              <a:uFill>
                <a:solidFill>
                  <a:srgbClr val="ffffff"/>
                </a:solidFill>
              </a:uFill>
              <a:latin typeface="Arial"/>
            </a:endParaRPr>
          </a:p>
        </p:txBody>
      </p:sp>
    </p:spTree>
  </p:cSld>
  <p:timing>
    <p:tnLst>
      <p:par>
        <p:cTn id="306" dur="indefinite" restart="never" nodeType="tmRoot">
          <p:childTnLst>
            <p:seq>
              <p:cTn id="307"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References</a:t>
            </a:r>
            <a:endParaRPr b="0" lang="en-IN" sz="1800" spc="-1" strike="noStrike">
              <a:solidFill>
                <a:srgbClr val="000000"/>
              </a:solidFill>
              <a:uFill>
                <a:solidFill>
                  <a:srgbClr val="ffffff"/>
                </a:solidFill>
              </a:uFill>
              <a:latin typeface="Arial"/>
            </a:endParaRPr>
          </a:p>
        </p:txBody>
      </p:sp>
      <p:sp>
        <p:nvSpPr>
          <p:cNvPr id="253"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[1] </a:t>
            </a:r>
            <a:r>
              <a:rPr b="0" lang="en-IN" sz="2000" spc="-1" strike="noStrike" u="sng">
                <a:solidFill>
                  <a:srgbClr val="0000ff"/>
                </a:solidFill>
                <a:uFill>
                  <a:solidFill>
                    <a:srgbClr val="ffffff"/>
                  </a:solidFill>
                </a:uFill>
                <a:latin typeface="Calibri"/>
                <a:ea typeface="DejaVu Sans"/>
                <a:hlinkClick r:id="rId1"/>
              </a:rPr>
              <a:t>https</a:t>
            </a:r>
            <a:r>
              <a:rPr b="0" lang="en-IN" sz="2000" spc="-1" strike="noStrike" u="sng">
                <a:solidFill>
                  <a:srgbClr val="0000ff"/>
                </a:solidFill>
                <a:uFill>
                  <a:solidFill>
                    <a:srgbClr val="ffffff"/>
                  </a:solidFill>
                </a:uFill>
                <a:latin typeface="Calibri"/>
                <a:ea typeface="DejaVu Sans"/>
                <a:hlinkClick r:id="rId2"/>
              </a:rPr>
              <a:t>://</a:t>
            </a:r>
            <a:r>
              <a:rPr b="0" lang="en-IN" sz="2000" spc="-1" strike="noStrike" u="sng">
                <a:solidFill>
                  <a:srgbClr val="0000ff"/>
                </a:solidFill>
                <a:uFill>
                  <a:solidFill>
                    <a:srgbClr val="ffffff"/>
                  </a:solidFill>
                </a:uFill>
                <a:latin typeface="Calibri"/>
                <a:ea typeface="DejaVu Sans"/>
                <a:hlinkClick r:id="rId3"/>
              </a:rPr>
              <a:t>www.ptgrey.com/deep-learning</a:t>
            </a:r>
            <a:endParaRPr b="0" lang="en-IN" sz="1800" spc="-1" strike="noStrike">
              <a:solidFill>
                <a:srgbClr val="000000"/>
              </a:solidFill>
              <a:uFill>
                <a:solidFill>
                  <a:srgbClr val="ffffff"/>
                </a:solidFill>
              </a:uFill>
              <a:latin typeface="Arial"/>
            </a:endParaRPr>
          </a:p>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[2] Z. Li and G. Simon, “Time-shifted tv in content centric networks: The case for cooperative in-network caching,” in Communications (ICC), 2011 IEEE International Conference on. IEEE, 2011, pp. 1–6.</a:t>
            </a:r>
            <a:endParaRPr b="0" lang="en-IN" sz="1800" spc="-1" strike="noStrike">
              <a:solidFill>
                <a:srgbClr val="000000"/>
              </a:solidFill>
              <a:uFill>
                <a:solidFill>
                  <a:srgbClr val="ffffff"/>
                </a:solidFill>
              </a:uFill>
              <a:latin typeface="Arial"/>
            </a:endParaRPr>
          </a:p>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[3] L. Saino, I. Psaras, and G. Pavlou, “Hash-routing schemes for Information Centric Networking,” in Proceedings of the 3rd ACM SIGCOMM workshop on Information-centric networking. ACM, 2013, pp. 27–32</a:t>
            </a:r>
            <a:endParaRPr b="0" lang="en-IN" sz="1800" spc="-1" strike="noStrike">
              <a:solidFill>
                <a:srgbClr val="000000"/>
              </a:solidFill>
              <a:uFill>
                <a:solidFill>
                  <a:srgbClr val="ffffff"/>
                </a:solidFill>
              </a:uFill>
              <a:latin typeface="Arial"/>
            </a:endParaRPr>
          </a:p>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[4] N. Laoutaris, H. Che, and I. Stavrakakis, “The LCD interconnection of LRU caches and its analysis,” Performance Evaluation, vol. 63, no. 7, pp. 609–634, 2006</a:t>
            </a:r>
            <a:endParaRPr b="0" lang="en-IN" sz="1800" spc="-1" strike="noStrike">
              <a:solidFill>
                <a:srgbClr val="000000"/>
              </a:solidFill>
              <a:uFill>
                <a:solidFill>
                  <a:srgbClr val="ffffff"/>
                </a:solidFill>
              </a:uFill>
              <a:latin typeface="Arial"/>
            </a:endParaRPr>
          </a:p>
          <a:p>
            <a:pPr marL="91440" indent="-90000">
              <a:lnSpc>
                <a:spcPct val="90000"/>
              </a:lnSpc>
              <a:buClr>
                <a:srgbClr val="e48312"/>
              </a:buClr>
              <a:buFont typeface="Calibri"/>
              <a:buChar char=" "/>
            </a:pPr>
            <a:r>
              <a:rPr b="0" lang="en-IN" sz="2000" spc="-1" strike="noStrike">
                <a:solidFill>
                  <a:srgbClr val="404040"/>
                </a:solidFill>
                <a:uFill>
                  <a:solidFill>
                    <a:srgbClr val="ffffff"/>
                  </a:solidFill>
                </a:uFill>
                <a:latin typeface="Calibri"/>
                <a:ea typeface="DejaVu Sans"/>
              </a:rPr>
              <a:t>[5] K. Cho, M. Lee, K. Park, T. T. Kwon, Y. Choi, and S. Pack, “WAVE: Popularity-based and collaborative in-network caching for Content-oriented Networks,” in Computer Communications Workshops (INFOCOM WKSHPS), 2012 IEEE Conference on. IEEE, 2012, pp. 316–321.</a:t>
            </a:r>
            <a:endParaRPr b="0" lang="en-IN" sz="1800" spc="-1" strike="noStrike">
              <a:solidFill>
                <a:srgbClr val="000000"/>
              </a:solidFill>
              <a:uFill>
                <a:solidFill>
                  <a:srgbClr val="ffffff"/>
                </a:solidFill>
              </a:uFill>
              <a:latin typeface="Arial"/>
            </a:endParaRPr>
          </a:p>
        </p:txBody>
      </p:sp>
      <p:sp>
        <p:nvSpPr>
          <p:cNvPr id="254"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55"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56"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C5BEC41-5C8E-4B33-88A6-ECB5784A0004}"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308" dur="indefinite" restart="never" nodeType="tmRoot">
          <p:childTnLst>
            <p:seq>
              <p:cTn id="309"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58"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59"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289E8487-D400-4193-BFAE-A94C7BCF693C}"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260" name="CustomShape 4"/>
          <p:cNvSpPr/>
          <p:nvPr/>
        </p:nvSpPr>
        <p:spPr>
          <a:xfrm>
            <a:off x="1097280" y="599040"/>
            <a:ext cx="10113840" cy="3106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[6] </a:t>
            </a:r>
            <a:r>
              <a:rPr b="0" lang="en-IN" sz="1800" spc="-1" strike="noStrike" u="sng">
                <a:solidFill>
                  <a:srgbClr val="0000ff"/>
                </a:solidFill>
                <a:uFill>
                  <a:solidFill>
                    <a:srgbClr val="ffffff"/>
                  </a:solidFill>
                </a:uFill>
                <a:latin typeface="Calibri"/>
                <a:ea typeface="DejaVu Sans"/>
                <a:hlinkClick r:id="rId1"/>
              </a:rPr>
              <a:t>https://</a:t>
            </a:r>
            <a:r>
              <a:rPr b="0" lang="en-IN" sz="1800" spc="-1" strike="noStrike" u="sng">
                <a:solidFill>
                  <a:srgbClr val="0000ff"/>
                </a:solidFill>
                <a:uFill>
                  <a:solidFill>
                    <a:srgbClr val="ffffff"/>
                  </a:solidFill>
                </a:uFill>
                <a:latin typeface="Calibri"/>
                <a:ea typeface="DejaVu Sans"/>
                <a:hlinkClick r:id="rId2"/>
              </a:rPr>
              <a:t>www.youtube.com/watch?v=gqGEMQveoqg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[7] Ikram Ud Din Student Member IEEE, Suhaidi Hassan Senior Member IEEE, Muhammad Khurram Khan Senior Member IEEE, Mohsen Guizani Fellow IEEE, Osman Ghazali Member IEEE, and Adib Habbal Senior Member IEEE, “Caching in Information-Centric Networking: Strategies, Challenges, and Future Research Directions”.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[8] S. Shailendra, B. Panigrahi, H. K. Rath and A. Simha, "A novel overlay architecture for Information Centric Networking," </a:t>
            </a:r>
            <a:r>
              <a:rPr b="0" i="1" lang="en-IN" sz="1800" spc="-1" strike="noStrike">
                <a:solidFill>
                  <a:srgbClr val="000000"/>
                </a:solidFill>
                <a:uFill>
                  <a:solidFill>
                    <a:srgbClr val="ffffff"/>
                  </a:solidFill>
                </a:uFill>
                <a:latin typeface="Calibri"/>
                <a:ea typeface="DejaVu Sans"/>
              </a:rPr>
              <a:t>2015 Twenty First National Conference on Communications (NCC)</a:t>
            </a:r>
            <a:r>
              <a:rPr b="0" lang="en-IN" sz="1800" spc="-1" strike="noStrike">
                <a:solidFill>
                  <a:srgbClr val="000000"/>
                </a:solidFill>
                <a:uFill>
                  <a:solidFill>
                    <a:srgbClr val="ffffff"/>
                  </a:solidFill>
                </a:uFill>
                <a:latin typeface="Calibri"/>
                <a:ea typeface="DejaVu Sans"/>
              </a:rPr>
              <a:t>, Mumbai, 2015, pp. 1-6.doi: 10.1109/NCC.2015.7084921</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10" dur="indefinite" restart="never" nodeType="tmRoot">
          <p:childTnLst>
            <p:seq>
              <p:cTn id="311"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62"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63"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0233655-C9AF-4D25-ADBC-244FC2EA95FD}"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264" name="CustomShape 4"/>
          <p:cNvSpPr/>
          <p:nvPr/>
        </p:nvSpPr>
        <p:spPr>
          <a:xfrm>
            <a:off x="3900240" y="2346120"/>
            <a:ext cx="4393800" cy="10051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6000" spc="-1" strike="noStrike">
                <a:solidFill>
                  <a:srgbClr val="000000"/>
                </a:solidFill>
                <a:uFill>
                  <a:solidFill>
                    <a:srgbClr val="ffffff"/>
                  </a:solidFill>
                </a:uFill>
                <a:latin typeface="Calibri"/>
                <a:ea typeface="DejaVu Sans"/>
              </a:rPr>
              <a:t>Questions?</a:t>
            </a:r>
            <a:endParaRPr b="0" lang="en-IN" sz="1800" spc="-1" strike="noStrike">
              <a:solidFill>
                <a:srgbClr val="000000"/>
              </a:solidFill>
              <a:uFill>
                <a:solidFill>
                  <a:srgbClr val="ffffff"/>
                </a:solidFill>
              </a:uFill>
              <a:latin typeface="Arial"/>
            </a:endParaRPr>
          </a:p>
        </p:txBody>
      </p:sp>
    </p:spTree>
  </p:cSld>
  <p:timing>
    <p:tnLst>
      <p:par>
        <p:cTn id="312" dur="indefinite" restart="never" nodeType="tmRoot">
          <p:childTnLst>
            <p:seq>
              <p:cTn id="313"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Overview</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Internet in a minute </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Caching in ICN</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Different caching policies</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Open challenges</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My idea</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Idea explanation and its advantages</a:t>
            </a:r>
            <a:endParaRPr b="0" lang="en-IN" sz="1800" spc="-1" strike="noStrike">
              <a:solidFill>
                <a:srgbClr val="000000"/>
              </a:solidFill>
              <a:uFill>
                <a:solidFill>
                  <a:srgbClr val="ffffff"/>
                </a:solidFill>
              </a:uFill>
              <a:latin typeface="Arial"/>
            </a:endParaRPr>
          </a:p>
          <a:p>
            <a:pPr lvl="1" marL="384120" indent="-181440">
              <a:lnSpc>
                <a:spcPct val="150000"/>
              </a:lnSpc>
              <a:buClr>
                <a:srgbClr val="e48312"/>
              </a:buClr>
              <a:buFont typeface="Arial"/>
              <a:buChar char="•"/>
            </a:pPr>
            <a:r>
              <a:rPr b="0" lang="en-IN" sz="1800" spc="-1" strike="noStrike">
                <a:solidFill>
                  <a:srgbClr val="434343"/>
                </a:solidFill>
                <a:uFill>
                  <a:solidFill>
                    <a:srgbClr val="ffffff"/>
                  </a:solidFill>
                </a:uFill>
                <a:latin typeface="Calibri"/>
                <a:ea typeface="Average"/>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4"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35"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36"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1437E48-FF2C-475B-89D1-EB2EDD36C631}"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66"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67"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D3C4B84-36C1-4FF1-9F7B-3778708759BC}"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268" name="CustomShape 4"/>
          <p:cNvSpPr/>
          <p:nvPr/>
        </p:nvSpPr>
        <p:spPr>
          <a:xfrm>
            <a:off x="4015080" y="2380680"/>
            <a:ext cx="4163760" cy="10051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6000" spc="-1" strike="noStrike">
                <a:solidFill>
                  <a:srgbClr val="000000"/>
                </a:solidFill>
                <a:uFill>
                  <a:solidFill>
                    <a:srgbClr val="ffffff"/>
                  </a:solidFill>
                </a:uFill>
                <a:latin typeface="Calibri"/>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314" dur="indefinite" restart="never" nodeType="tmRoot">
          <p:childTnLst>
            <p:seq>
              <p:cTn id="315"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4" descr=""/>
          <p:cNvPicPr/>
          <p:nvPr/>
        </p:nvPicPr>
        <p:blipFill>
          <a:blip r:embed="rId1"/>
          <a:stretch/>
        </p:blipFill>
        <p:spPr>
          <a:xfrm>
            <a:off x="0" y="0"/>
            <a:ext cx="12190680" cy="6856560"/>
          </a:xfrm>
          <a:prstGeom prst="rect">
            <a:avLst/>
          </a:prstGeom>
          <a:ln>
            <a:noFill/>
          </a:ln>
        </p:spPr>
      </p:pic>
      <p:sp>
        <p:nvSpPr>
          <p:cNvPr id="138"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40"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4437F6A-9001-429A-8A41-2E8CAF122F47}"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097280" y="286560"/>
            <a:ext cx="10056960" cy="14493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41" strike="noStrike">
                <a:solidFill>
                  <a:srgbClr val="404040"/>
                </a:solidFill>
                <a:uFill>
                  <a:solidFill>
                    <a:srgbClr val="ffffff"/>
                  </a:solidFill>
                </a:uFill>
                <a:latin typeface="Calibri Light"/>
                <a:ea typeface="DejaVu Sans"/>
              </a:rPr>
              <a:t>Caching in ICN</a:t>
            </a:r>
            <a:r>
              <a:rPr b="0" lang="en-IN" sz="4800" spc="-41" strike="noStrike">
                <a:solidFill>
                  <a:srgbClr val="404040"/>
                </a:solidFill>
                <a:uFill>
                  <a:solidFill>
                    <a:srgbClr val="ffffff"/>
                  </a:solidFill>
                </a:uFill>
                <a:latin typeface="Calibri Light"/>
                <a:ea typeface="DejaVu Sans"/>
              </a:rPr>
              <a:t>	</a:t>
            </a:r>
            <a:endParaRPr b="0" lang="en-IN" sz="1800" spc="-1" strike="noStrike">
              <a:solidFill>
                <a:srgbClr val="000000"/>
              </a:solidFill>
              <a:uFill>
                <a:solidFill>
                  <a:srgbClr val="ffffff"/>
                </a:solidFill>
              </a:uFill>
              <a:latin typeface="Arial"/>
            </a:endParaRPr>
          </a:p>
        </p:txBody>
      </p:sp>
      <p:sp>
        <p:nvSpPr>
          <p:cNvPr id="142" name="CustomShape 2"/>
          <p:cNvSpPr/>
          <p:nvPr/>
        </p:nvSpPr>
        <p:spPr>
          <a:xfrm>
            <a:off x="1097280" y="1845720"/>
            <a:ext cx="10056960" cy="4021920"/>
          </a:xfrm>
          <a:prstGeom prst="rect">
            <a:avLst/>
          </a:prstGeom>
          <a:noFill/>
          <a:ln>
            <a:noFill/>
          </a:ln>
        </p:spPr>
        <p:style>
          <a:lnRef idx="0"/>
          <a:fillRef idx="0"/>
          <a:effectRef idx="0"/>
          <a:fontRef idx="minor"/>
        </p:style>
        <p:txBody>
          <a:bodyPr lIns="0" rIns="0" tIns="45000" bIns="45000"/>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Hash Caching</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Leave Copy Everywhere (LCE)</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Prob</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Leave Copy Down (LCD)</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Move Copy Down (MCD)</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WAVE</a:t>
            </a:r>
            <a:endParaRPr b="0" lang="en-IN" sz="1800" spc="-1" strike="noStrike">
              <a:solidFill>
                <a:srgbClr val="000000"/>
              </a:solidFill>
              <a:uFill>
                <a:solidFill>
                  <a:srgbClr val="ffffff"/>
                </a:solidFill>
              </a:uFill>
              <a:latin typeface="Arial"/>
            </a:endParaRPr>
          </a:p>
          <a:p>
            <a:pPr lvl="1" marL="749880" indent="-455760">
              <a:lnSpc>
                <a:spcPct val="100000"/>
              </a:lnSpc>
              <a:buClr>
                <a:srgbClr val="e48312"/>
              </a:buClr>
              <a:buFont typeface="Calibri Light"/>
              <a:buAutoNum type="arabicPeriod"/>
            </a:pPr>
            <a:r>
              <a:rPr b="0" lang="en-IN" sz="2000" spc="-1" strike="noStrike">
                <a:solidFill>
                  <a:srgbClr val="434343"/>
                </a:solidFill>
                <a:uFill>
                  <a:solidFill>
                    <a:srgbClr val="ffffff"/>
                  </a:solidFill>
                </a:uFill>
                <a:latin typeface="Calibri"/>
                <a:ea typeface="Average"/>
              </a:rPr>
              <a:t>Most Popular Content (MPC)</a:t>
            </a:r>
            <a:endParaRPr b="0" lang="en-IN" sz="1800" spc="-1" strike="noStrike">
              <a:solidFill>
                <a:srgbClr val="000000"/>
              </a:solidFill>
              <a:uFill>
                <a:solidFill>
                  <a:srgbClr val="ffffff"/>
                </a:solidFill>
              </a:uFill>
              <a:latin typeface="Arial"/>
            </a:endParaRPr>
          </a:p>
        </p:txBody>
      </p:sp>
      <p:sp>
        <p:nvSpPr>
          <p:cNvPr id="143" name="CustomShape 3"/>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44" name="CustomShape 4"/>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45" name="CustomShape 5"/>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12CC95CA-8542-4F17-8B21-2FC1B42598C3}"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47"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48"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57AFB447-000B-43E7-A196-8A07F9A5E673}"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pic>
        <p:nvPicPr>
          <p:cNvPr id="149" name="Picture 4" descr=""/>
          <p:cNvPicPr/>
          <p:nvPr/>
        </p:nvPicPr>
        <p:blipFill>
          <a:blip r:embed="rId1"/>
          <a:stretch/>
        </p:blipFill>
        <p:spPr>
          <a:xfrm>
            <a:off x="6097680" y="0"/>
            <a:ext cx="5765400" cy="6324840"/>
          </a:xfrm>
          <a:prstGeom prst="rect">
            <a:avLst/>
          </a:prstGeom>
          <a:ln>
            <a:noFill/>
          </a:ln>
        </p:spPr>
      </p:pic>
      <p:sp>
        <p:nvSpPr>
          <p:cNvPr id="150" name="CustomShape 4"/>
          <p:cNvSpPr/>
          <p:nvPr/>
        </p:nvSpPr>
        <p:spPr>
          <a:xfrm>
            <a:off x="23040" y="1670040"/>
            <a:ext cx="6217920" cy="7002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4000" spc="-1" strike="noStrike">
                <a:solidFill>
                  <a:srgbClr val="000000"/>
                </a:solidFill>
                <a:uFill>
                  <a:solidFill>
                    <a:srgbClr val="ffffff"/>
                  </a:solidFill>
                </a:uFill>
                <a:latin typeface="Calibri"/>
                <a:ea typeface="DejaVu Sans"/>
              </a:rPr>
              <a:t>Leave copy everywhere</a:t>
            </a:r>
            <a:endParaRPr b="0" lang="en-IN" sz="1800" spc="-1" strike="noStrike">
              <a:solidFill>
                <a:srgbClr val="000000"/>
              </a:solidFill>
              <a:uFill>
                <a:solidFill>
                  <a:srgbClr val="ffffff"/>
                </a:solidFill>
              </a:uFill>
              <a:latin typeface="Arial"/>
            </a:endParaRPr>
          </a:p>
        </p:txBody>
      </p:sp>
      <p:sp>
        <p:nvSpPr>
          <p:cNvPr id="151" name="CustomShape 5"/>
          <p:cNvSpPr/>
          <p:nvPr/>
        </p:nvSpPr>
        <p:spPr>
          <a:xfrm>
            <a:off x="603360" y="2633760"/>
            <a:ext cx="5107320" cy="17344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The LCE caches contents at all intermediate nodes, if a new content request arrives, it is not forwarded to the server but the intermediate node, which has a copy of that content, replies with data.</a:t>
            </a:r>
            <a:endParaRPr b="0" lang="en-IN" sz="1800" spc="-1" strike="noStrike">
              <a:solidFill>
                <a:srgbClr val="000000"/>
              </a:solidFill>
              <a:uFill>
                <a:solidFill>
                  <a:srgbClr val="ffffff"/>
                </a:solidFill>
              </a:uFill>
              <a:latin typeface="Arial"/>
            </a:endParaRPr>
          </a:p>
        </p:txBody>
      </p:sp>
      <p:pic>
        <p:nvPicPr>
          <p:cNvPr id="152" name="Picture 7" descr=""/>
          <p:cNvPicPr/>
          <p:nvPr/>
        </p:nvPicPr>
        <p:blipFill>
          <a:blip r:embed="rId2"/>
          <a:stretch/>
        </p:blipFill>
        <p:spPr>
          <a:xfrm>
            <a:off x="7161120" y="5618880"/>
            <a:ext cx="574200" cy="291600"/>
          </a:xfrm>
          <a:prstGeom prst="rect">
            <a:avLst/>
          </a:prstGeom>
          <a:ln>
            <a:noFill/>
          </a:ln>
        </p:spPr>
      </p:pic>
      <p:pic>
        <p:nvPicPr>
          <p:cNvPr id="153" name="Picture 8" descr=""/>
          <p:cNvPicPr/>
          <p:nvPr/>
        </p:nvPicPr>
        <p:blipFill>
          <a:blip r:embed="rId3"/>
          <a:stretch/>
        </p:blipFill>
        <p:spPr>
          <a:xfrm>
            <a:off x="10093320" y="122400"/>
            <a:ext cx="461880" cy="629280"/>
          </a:xfrm>
          <a:prstGeom prst="rect">
            <a:avLst/>
          </a:prstGeom>
          <a:ln>
            <a:noFill/>
          </a:ln>
        </p:spPr>
      </p:pic>
      <p:pic>
        <p:nvPicPr>
          <p:cNvPr id="154" name="Picture 9" descr=""/>
          <p:cNvPicPr/>
          <p:nvPr/>
        </p:nvPicPr>
        <p:blipFill>
          <a:blip r:embed="rId4"/>
          <a:stretch/>
        </p:blipFill>
        <p:spPr>
          <a:xfrm>
            <a:off x="9297360" y="1133280"/>
            <a:ext cx="500040" cy="681480"/>
          </a:xfrm>
          <a:prstGeom prst="rect">
            <a:avLst/>
          </a:prstGeom>
          <a:ln>
            <a:noFill/>
          </a:ln>
        </p:spPr>
      </p:pic>
      <p:pic>
        <p:nvPicPr>
          <p:cNvPr id="155" name="Picture 10" descr=""/>
          <p:cNvPicPr/>
          <p:nvPr/>
        </p:nvPicPr>
        <p:blipFill>
          <a:blip r:embed="rId5"/>
          <a:stretch/>
        </p:blipFill>
        <p:spPr>
          <a:xfrm>
            <a:off x="8273880" y="2633400"/>
            <a:ext cx="468720" cy="639000"/>
          </a:xfrm>
          <a:prstGeom prst="rect">
            <a:avLst/>
          </a:prstGeom>
          <a:ln>
            <a:noFill/>
          </a:ln>
        </p:spPr>
      </p:pic>
      <p:pic>
        <p:nvPicPr>
          <p:cNvPr id="156" name="Picture 11" descr=""/>
          <p:cNvPicPr/>
          <p:nvPr/>
        </p:nvPicPr>
        <p:blipFill>
          <a:blip r:embed="rId6"/>
          <a:stretch/>
        </p:blipFill>
        <p:spPr>
          <a:xfrm>
            <a:off x="6746400" y="4250160"/>
            <a:ext cx="468720" cy="639000"/>
          </a:xfrm>
          <a:prstGeom prst="rect">
            <a:avLst/>
          </a:prstGeom>
          <a:ln>
            <a:noFill/>
          </a:ln>
        </p:spPr>
      </p:pic>
      <p:sp>
        <p:nvSpPr>
          <p:cNvPr id="157" name="CustomShape 6"/>
          <p:cNvSpPr/>
          <p:nvPr/>
        </p:nvSpPr>
        <p:spPr>
          <a:xfrm>
            <a:off x="9883800" y="3273840"/>
            <a:ext cx="23274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Same copy of data</a:t>
            </a:r>
            <a:endParaRPr b="0" lang="en-IN" sz="1800" spc="-1" strike="noStrike">
              <a:solidFill>
                <a:srgbClr val="000000"/>
              </a:solidFill>
              <a:uFill>
                <a:solidFill>
                  <a:srgbClr val="ffffff"/>
                </a:solidFill>
              </a:uFill>
              <a:latin typeface="Arial"/>
            </a:endParaRPr>
          </a:p>
        </p:txBody>
      </p:sp>
      <p:sp>
        <p:nvSpPr>
          <p:cNvPr id="158" name="CustomShape 7"/>
          <p:cNvSpPr/>
          <p:nvPr/>
        </p:nvSpPr>
        <p:spPr>
          <a:xfrm flipH="1" flipV="1">
            <a:off x="8742600" y="2952000"/>
            <a:ext cx="1347840" cy="5036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59" name="CustomShape 8"/>
          <p:cNvSpPr/>
          <p:nvPr/>
        </p:nvSpPr>
        <p:spPr>
          <a:xfrm flipV="1" rot="16200000">
            <a:off x="9604080" y="1669680"/>
            <a:ext cx="1631880" cy="1242360"/>
          </a:xfrm>
          <a:prstGeom prst="bentConnector2">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0" name="CustomShape 9"/>
          <p:cNvSpPr/>
          <p:nvPr/>
        </p:nvSpPr>
        <p:spPr>
          <a:xfrm rot="5400000">
            <a:off x="8723160" y="2249280"/>
            <a:ext cx="814320" cy="3825000"/>
          </a:xfrm>
          <a:prstGeom prst="bentConnector2">
            <a:avLst/>
          </a:pr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161" name="CustomShape 10"/>
          <p:cNvSpPr/>
          <p:nvPr/>
        </p:nvSpPr>
        <p:spPr>
          <a:xfrm>
            <a:off x="2334240" y="1670040"/>
            <a:ext cx="1422000" cy="7610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4400" spc="-1" strike="noStrike">
                <a:solidFill>
                  <a:srgbClr val="000000"/>
                </a:solidFill>
                <a:uFill>
                  <a:solidFill>
                    <a:srgbClr val="ffffff"/>
                  </a:solidFill>
                </a:uFill>
                <a:latin typeface="Calibri"/>
                <a:ea typeface="DejaVu Sans"/>
              </a:rPr>
              <a:t>Prob</a:t>
            </a:r>
            <a:endParaRPr b="0" lang="en-IN" sz="1800" spc="-1" strike="noStrike">
              <a:solidFill>
                <a:srgbClr val="000000"/>
              </a:solidFill>
              <a:uFill>
                <a:solidFill>
                  <a:srgbClr val="ffffff"/>
                </a:solidFill>
              </a:uFill>
              <a:latin typeface="Arial"/>
            </a:endParaRPr>
          </a:p>
        </p:txBody>
      </p:sp>
      <p:sp>
        <p:nvSpPr>
          <p:cNvPr id="162" name="CustomShape 11"/>
          <p:cNvSpPr/>
          <p:nvPr/>
        </p:nvSpPr>
        <p:spPr>
          <a:xfrm>
            <a:off x="630360" y="2388240"/>
            <a:ext cx="521532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Caches at i’th level router with probability p</a:t>
            </a:r>
            <a:endParaRPr b="0" lang="en-IN" sz="1800" spc="-1" strike="noStrike">
              <a:solidFill>
                <a:srgbClr val="000000"/>
              </a:solidFill>
              <a:uFill>
                <a:solidFill>
                  <a:srgbClr val="ffffff"/>
                </a:solidFill>
              </a:uFill>
              <a:latin typeface="Arial"/>
            </a:endParaRPr>
          </a:p>
        </p:txBody>
      </p:sp>
      <p:sp>
        <p:nvSpPr>
          <p:cNvPr id="163" name="CustomShape 12"/>
          <p:cNvSpPr/>
          <p:nvPr/>
        </p:nvSpPr>
        <p:spPr>
          <a:xfrm>
            <a:off x="9567720" y="3108240"/>
            <a:ext cx="2949120" cy="6379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Data is cached at router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 </a:t>
            </a:r>
            <a:r>
              <a:rPr b="0" lang="en-IN" sz="1800" spc="-1" strike="noStrike">
                <a:solidFill>
                  <a:srgbClr val="000000"/>
                </a:solidFill>
                <a:uFill>
                  <a:solidFill>
                    <a:srgbClr val="ffffff"/>
                  </a:solidFill>
                </a:uFill>
                <a:latin typeface="Calibri"/>
                <a:ea typeface="DejaVu Sans"/>
              </a:rPr>
              <a:t>with probability ‘p’</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31">
                                  <p:stCondLst>
                                    <p:cond delay="0"/>
                                  </p:stCondLst>
                                  <p:childTnLst>
                                    <p:set>
                                      <p:cBhvr>
                                        <p:cTn id="14" dur="1" fill="hold">
                                          <p:stCondLst>
                                            <p:cond delay="0"/>
                                          </p:stCondLst>
                                        </p:cTn>
                                        <p:tgtEl>
                                          <p:spTgt spid="152"/>
                                        </p:tgtEl>
                                        <p:attrNameLst>
                                          <p:attrName>style.visibility</p:attrName>
                                        </p:attrNameLst>
                                      </p:cBhvr>
                                      <p:to>
                                        <p:strVal val="visible"/>
                                      </p:to>
                                    </p:set>
                                    <p:anim calcmode="lin" valueType="str">
                                      <p:cBhvr additive="repl">
                                        <p:cTn id="15" dur="1000" fill="hold"/>
                                        <p:tgtEl>
                                          <p:spTgt spid="152"/>
                                        </p:tgtEl>
                                      </p:cBhvr>
                                      <p:tavLst>
                                        <p:tav tm="100000">
                                          <p:val>
                                            <p:strVal val="width"/>
                                          </p:val>
                                        </p:tav>
                                      </p:tavLst>
                                    </p:anim>
                                    <p:anim calcmode="lin" valueType="str">
                                      <p:cBhvr additive="repl">
                                        <p:cTn id="16" dur="1000" fill="hold"/>
                                        <p:tgtEl>
                                          <p:spTgt spid="152"/>
                                        </p:tgtEl>
                                      </p:cBhvr>
                                      <p:tavLst>
                                        <p:tav tm="100000">
                                          <p:val>
                                            <p:strVal val="height"/>
                                          </p:val>
                                        </p:tav>
                                      </p:tavLst>
                                    </p:anim>
                                    <p:anim calcmode="lin" valueType="str">
                                      <p:cBhvr additive="repl">
                                        <p:cTn id="17" dur="1000" fill="hold"/>
                                        <p:tgtEl>
                                          <p:spTgt spid="152"/>
                                        </p:tgtEl>
                                      </p:cBhvr>
                                      <p:tavLst>
                                        <p:tav tm="0">
                                          <p:val>
                                            <p:strVal val="90"/>
                                          </p:val>
                                        </p:tav>
                                        <p:tav tm="100000">
                                          <p:val>
                                            <p:strVal val="0"/>
                                          </p:val>
                                        </p:tav>
                                      </p:tavLst>
                                    </p:anim>
                                    <p:animEffect filter="fade" transition="in">
                                      <p:cBhvr additive="repl">
                                        <p:cTn id="18" dur="1000"/>
                                        <p:tgtEl>
                                          <p:spTgt spid="152"/>
                                        </p:tgtEl>
                                      </p:cBhvr>
                                    </p:animEffect>
                                  </p:childTnLst>
                                </p:cTn>
                              </p:par>
                            </p:childTnLst>
                          </p:cTn>
                        </p:par>
                        <p:par>
                          <p:cTn id="19" fill="hold">
                            <p:stCondLst>
                              <p:cond delay="1000"/>
                            </p:stCondLst>
                            <p:childTnLst>
                              <p:par>
                                <p:cTn id="20" nodeType="afterEffect" fill="hold" presetClass="path">
                                  <p:stCondLst>
                                    <p:cond delay="0"/>
                                  </p:stCondLst>
                                </p:cTn>
                              </p:par>
                            </p:childTnLst>
                          </p:cTn>
                        </p:par>
                        <p:par>
                          <p:cTn id="21" fill="hold">
                            <p:stCondLst>
                              <p:cond delay="4000"/>
                            </p:stCondLst>
                            <p:childTnLst>
                              <p:par>
                                <p:cTn id="22" nodeType="afterEffect" fill="hold" presetClass="exit" presetID="10">
                                  <p:stCondLst>
                                    <p:cond delay="0"/>
                                  </p:stCondLst>
                                  <p:childTnLst>
                                    <p:animEffect filter="fade" transition="in">
                                      <p:cBhvr additive="repl">
                                        <p:cTn id="23" dur="500"/>
                                        <p:tgtEl>
                                          <p:spTgt spid="152"/>
                                        </p:tgtEl>
                                      </p:cBhvr>
                                    </p:animEffect>
                                    <p:set>
                                      <p:cBhvr>
                                        <p:cTn id="24" dur="1" fill="hold">
                                          <p:stCondLst>
                                            <p:cond delay="499"/>
                                          </p:stCondLst>
                                        </p:cTn>
                                        <p:tgtEl>
                                          <p:spTgt spid="152"/>
                                        </p:tgtEl>
                                        <p:attrNameLst>
                                          <p:attrName>style.visibility</p:attrName>
                                        </p:attrNameLst>
                                      </p:cBhvr>
                                      <p:to>
                                        <p:strVal val="hidden"/>
                                      </p:to>
                                    </p:set>
                                  </p:childTnLst>
                                </p:cTn>
                              </p:par>
                            </p:childTnLst>
                          </p:cTn>
                        </p:par>
                        <p:par>
                          <p:cTn id="25" fill="hold">
                            <p:stCondLst>
                              <p:cond delay="4500"/>
                            </p:stCondLst>
                            <p:childTnLst>
                              <p:par>
                                <p:cTn id="26" nodeType="afterEffect" fill="hold" presetClass="path">
                                  <p:stCondLst>
                                    <p:cond delay="1000"/>
                                  </p:stCondLst>
                                </p:cTn>
                              </p:par>
                              <p:par>
                                <p:cTn id="27" nodeType="withEffect" fill="hold" presetClass="entr" presetID="10">
                                  <p:stCondLst>
                                    <p:cond delay="2500"/>
                                  </p:stCondLst>
                                  <p:childTnLst>
                                    <p:set>
                                      <p:cBhvr>
                                        <p:cTn id="28" dur="1" fill="hold">
                                          <p:stCondLst>
                                            <p:cond delay="0"/>
                                          </p:stCondLst>
                                        </p:cTn>
                                        <p:tgtEl>
                                          <p:spTgt spid="154"/>
                                        </p:tgtEl>
                                        <p:attrNameLst>
                                          <p:attrName>style.visibility</p:attrName>
                                        </p:attrNameLst>
                                      </p:cBhvr>
                                      <p:to>
                                        <p:strVal val="visible"/>
                                      </p:to>
                                    </p:set>
                                    <p:animEffect filter="fade" transition="in">
                                      <p:cBhvr additive="repl">
                                        <p:cTn id="29" dur="500"/>
                                        <p:tgtEl>
                                          <p:spTgt spid="154"/>
                                        </p:tgtEl>
                                      </p:cBhvr>
                                    </p:animEffect>
                                  </p:childTnLst>
                                </p:cTn>
                              </p:par>
                              <p:par>
                                <p:cTn id="30" nodeType="withEffect" fill="hold" presetClass="entr" presetID="10">
                                  <p:stCondLst>
                                    <p:cond delay="3500"/>
                                  </p:stCondLst>
                                  <p:childTnLst>
                                    <p:set>
                                      <p:cBhvr>
                                        <p:cTn id="31" dur="1" fill="hold">
                                          <p:stCondLst>
                                            <p:cond delay="0"/>
                                          </p:stCondLst>
                                        </p:cTn>
                                        <p:tgtEl>
                                          <p:spTgt spid="155"/>
                                        </p:tgtEl>
                                        <p:attrNameLst>
                                          <p:attrName>style.visibility</p:attrName>
                                        </p:attrNameLst>
                                      </p:cBhvr>
                                      <p:to>
                                        <p:strVal val="visible"/>
                                      </p:to>
                                    </p:set>
                                    <p:animEffect filter="fade" transition="in">
                                      <p:cBhvr additive="repl">
                                        <p:cTn id="32" dur="500"/>
                                        <p:tgtEl>
                                          <p:spTgt spid="155"/>
                                        </p:tgtEl>
                                      </p:cBhvr>
                                    </p:animEffect>
                                  </p:childTnLst>
                                </p:cTn>
                              </p:par>
                              <p:par>
                                <p:cTn id="33" nodeType="withEffect" fill="hold" presetClass="entr" presetID="10">
                                  <p:stCondLst>
                                    <p:cond delay="4000"/>
                                  </p:stCondLst>
                                  <p:childTnLst>
                                    <p:set>
                                      <p:cBhvr>
                                        <p:cTn id="34" dur="1" fill="hold">
                                          <p:stCondLst>
                                            <p:cond delay="0"/>
                                          </p:stCondLst>
                                        </p:cTn>
                                        <p:tgtEl>
                                          <p:spTgt spid="156"/>
                                        </p:tgtEl>
                                        <p:attrNameLst>
                                          <p:attrName>style.visibility</p:attrName>
                                        </p:attrNameLst>
                                      </p:cBhvr>
                                      <p:to>
                                        <p:strVal val="visible"/>
                                      </p:to>
                                    </p:set>
                                    <p:animEffect filter="fade" transition="in">
                                      <p:cBhvr additive="repl">
                                        <p:cTn id="35" dur="500"/>
                                        <p:tgtEl>
                                          <p:spTgt spid="156"/>
                                        </p:tgtEl>
                                      </p:cBhvr>
                                    </p:animEffect>
                                  </p:childTnLst>
                                </p:cTn>
                              </p:par>
                            </p:childTnLst>
                          </p:cTn>
                        </p:par>
                        <p:par>
                          <p:cTn id="36" fill="hold">
                            <p:stCondLst>
                              <p:cond delay="10500"/>
                            </p:stCondLst>
                            <p:childTnLst>
                              <p:par>
                                <p:cTn id="37" nodeType="afterEffect" fill="hold" presetClass="exit" presetID="6" presetSubtype="32">
                                  <p:stCondLst>
                                    <p:cond delay="0"/>
                                  </p:stCondLst>
                                  <p:childTnLst>
                                    <p:animEffect filter="circle(out)" transition="in">
                                      <p:cBhvr additive="repl">
                                        <p:cTn id="38" dur="2000"/>
                                        <p:tgtEl>
                                          <p:spTgt spid="153"/>
                                        </p:tgtEl>
                                      </p:cBhvr>
                                    </p:animEffect>
                                    <p:set>
                                      <p:cBhvr>
                                        <p:cTn id="39" dur="1" fill="hold">
                                          <p:stCondLst>
                                            <p:cond delay="1999"/>
                                          </p:stCondLst>
                                        </p:cTn>
                                        <p:tgtEl>
                                          <p:spTgt spid="153"/>
                                        </p:tgtEl>
                                        <p:attrNameLst>
                                          <p:attrName>style.visibility</p:attrName>
                                        </p:attrNameLst>
                                      </p:cBhvr>
                                      <p:to>
                                        <p:strVal val="hidden"/>
                                      </p:to>
                                    </p:set>
                                  </p:childTnLst>
                                </p:cTn>
                              </p:par>
                            </p:childTnLst>
                          </p:cTn>
                        </p:par>
                        <p:par>
                          <p:cTn id="40" fill="hold">
                            <p:stCondLst>
                              <p:cond delay="12500"/>
                            </p:stCondLst>
                            <p:childTnLst>
                              <p:par>
                                <p:cTn id="41" nodeType="afterEffect" fill="hold" presetClass="entr" presetID="1">
                                  <p:stCondLst>
                                    <p:cond delay="0"/>
                                  </p:stCondLst>
                                  <p:childTnLst>
                                    <p:set>
                                      <p:cBhvr>
                                        <p:cTn id="42" dur="1" fill="hold">
                                          <p:stCondLst>
                                            <p:cond delay="0"/>
                                          </p:stCondLst>
                                        </p:cTn>
                                        <p:tgtEl>
                                          <p:spTgt spid="158"/>
                                        </p:tgtEl>
                                        <p:attrNameLst>
                                          <p:attrName>style.visibility</p:attrName>
                                        </p:attrNameLst>
                                      </p:cBhvr>
                                      <p:to>
                                        <p:strVal val="visible"/>
                                      </p:to>
                                    </p:set>
                                  </p:childTnLst>
                                </p:cTn>
                              </p:par>
                            </p:childTnLst>
                          </p:cTn>
                        </p:par>
                        <p:par>
                          <p:cTn id="43" fill="hold">
                            <p:stCondLst>
                              <p:cond delay="12500"/>
                            </p:stCondLst>
                            <p:childTnLst>
                              <p:par>
                                <p:cTn id="44" nodeType="afterEffect" fill="hold" presetClass="entr" presetID="1">
                                  <p:stCondLst>
                                    <p:cond delay="0"/>
                                  </p:stCondLst>
                                  <p:childTnLst>
                                    <p:set>
                                      <p:cBhvr>
                                        <p:cTn id="45" dur="1" fill="hold">
                                          <p:stCondLst>
                                            <p:cond delay="0"/>
                                          </p:stCondLst>
                                        </p:cTn>
                                        <p:tgtEl>
                                          <p:spTgt spid="159"/>
                                        </p:tgtEl>
                                        <p:attrNameLst>
                                          <p:attrName>style.visibility</p:attrName>
                                        </p:attrNameLst>
                                      </p:cBhvr>
                                      <p:to>
                                        <p:strVal val="visible"/>
                                      </p:to>
                                    </p:set>
                                  </p:childTnLst>
                                </p:cTn>
                              </p:par>
                            </p:childTnLst>
                          </p:cTn>
                        </p:par>
                        <p:par>
                          <p:cTn id="46" fill="hold">
                            <p:stCondLst>
                              <p:cond delay="12500"/>
                            </p:stCondLst>
                            <p:childTnLst>
                              <p:par>
                                <p:cTn id="47" nodeType="afterEffect" fill="hold" presetClass="entr" presetID="1">
                                  <p:stCondLst>
                                    <p:cond delay="0"/>
                                  </p:stCondLst>
                                  <p:childTnLst>
                                    <p:set>
                                      <p:cBhvr>
                                        <p:cTn id="48" dur="1" fill="hold">
                                          <p:stCondLst>
                                            <p:cond delay="0"/>
                                          </p:stCondLst>
                                        </p:cTn>
                                        <p:tgtEl>
                                          <p:spTgt spid="160"/>
                                        </p:tgtEl>
                                        <p:attrNameLst>
                                          <p:attrName>style.visibility</p:attrName>
                                        </p:attrNameLst>
                                      </p:cBhvr>
                                      <p:to>
                                        <p:strVal val="visible"/>
                                      </p:to>
                                    </p:set>
                                  </p:childTnLst>
                                </p:cTn>
                              </p:par>
                            </p:childTnLst>
                          </p:cTn>
                        </p:par>
                        <p:par>
                          <p:cTn id="49" fill="hold">
                            <p:stCondLst>
                              <p:cond delay="12500"/>
                            </p:stCondLst>
                            <p:childTnLst>
                              <p:par>
                                <p:cTn id="50" nodeType="afterEffect" fill="hold" presetClass="entr" presetID="1">
                                  <p:stCondLst>
                                    <p:cond delay="0"/>
                                  </p:stCondLst>
                                  <p:childTnLst>
                                    <p:set>
                                      <p:cBhvr>
                                        <p:cTn id="51" dur="1" fill="hold">
                                          <p:stCondLst>
                                            <p:cond delay="0"/>
                                          </p:stCondLst>
                                        </p:cTn>
                                        <p:tgtEl>
                                          <p:spTgt spid="15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xit" presetID="2" presetSubtype="4">
                                  <p:stCondLst>
                                    <p:cond delay="0"/>
                                  </p:stCondLst>
                                  <p:childTnLst>
                                    <p:anim calcmode="lin" valueType="num">
                                      <p:cBhvr additive="repl">
                                        <p:cTn id="55" dur="500"/>
                                        <p:tgtEl>
                                          <p:spTgt spid="151"/>
                                        </p:tgtEl>
                                        <p:attrNameLst>
                                          <p:attrName>ppt_x</p:attrName>
                                        </p:attrNameLst>
                                      </p:cBhvr>
                                      <p:tavLst>
                                        <p:tav tm="0">
                                          <p:val>
                                            <p:strVal val="#ppt_x"/>
                                          </p:val>
                                        </p:tav>
                                        <p:tav tm="100000">
                                          <p:val>
                                            <p:strVal val="#ppt_x"/>
                                          </p:val>
                                        </p:tav>
                                      </p:tavLst>
                                    </p:anim>
                                    <p:anim calcmode="lin" valueType="num">
                                      <p:cBhvr additive="repl">
                                        <p:cTn id="56" dur="500"/>
                                        <p:tgtEl>
                                          <p:spTgt spid="151"/>
                                        </p:tgtEl>
                                        <p:attrNameLst>
                                          <p:attrName>ppt_y</p:attrName>
                                        </p:attrNameLst>
                                      </p:cBhvr>
                                      <p:tavLst>
                                        <p:tav tm="0">
                                          <p:val>
                                            <p:strVal val="#ppt_y"/>
                                          </p:val>
                                        </p:tav>
                                        <p:tav tm="100000">
                                          <p:val>
                                            <p:strVal val="1+#ppt_h/2"/>
                                          </p:val>
                                        </p:tav>
                                      </p:tavLst>
                                    </p:anim>
                                    <p:set>
                                      <p:cBhvr>
                                        <p:cTn id="57" dur="1" fill="hold">
                                          <p:stCondLst>
                                            <p:cond delay="499"/>
                                          </p:stCondLst>
                                        </p:cTn>
                                        <p:tgtEl>
                                          <p:spTgt spid="151"/>
                                        </p:tgtEl>
                                        <p:attrNameLst>
                                          <p:attrName>style.visibility</p:attrName>
                                        </p:attrNameLst>
                                      </p:cBhvr>
                                      <p:to>
                                        <p:strVal val="hidden"/>
                                      </p:to>
                                    </p:set>
                                  </p:childTnLst>
                                </p:cTn>
                              </p:par>
                            </p:childTnLst>
                          </p:cTn>
                        </p:par>
                        <p:par>
                          <p:cTn id="58" fill="hold">
                            <p:stCondLst>
                              <p:cond delay="500"/>
                            </p:stCondLst>
                            <p:childTnLst>
                              <p:par>
                                <p:cTn id="59" nodeType="afterEffect" fill="hold" presetClass="exit" presetID="2" presetSubtype="4">
                                  <p:stCondLst>
                                    <p:cond delay="0"/>
                                  </p:stCondLst>
                                  <p:childTnLst>
                                    <p:anim calcmode="lin" valueType="num">
                                      <p:cBhvr additive="repl">
                                        <p:cTn id="60" dur="500"/>
                                        <p:tgtEl>
                                          <p:spTgt spid="150"/>
                                        </p:tgtEl>
                                        <p:attrNameLst>
                                          <p:attrName>ppt_x</p:attrName>
                                        </p:attrNameLst>
                                      </p:cBhvr>
                                      <p:tavLst>
                                        <p:tav tm="0">
                                          <p:val>
                                            <p:strVal val="#ppt_x"/>
                                          </p:val>
                                        </p:tav>
                                        <p:tav tm="100000">
                                          <p:val>
                                            <p:strVal val="#ppt_x"/>
                                          </p:val>
                                        </p:tav>
                                      </p:tavLst>
                                    </p:anim>
                                    <p:anim calcmode="lin" valueType="num">
                                      <p:cBhvr additive="repl">
                                        <p:cTn id="61" dur="500"/>
                                        <p:tgtEl>
                                          <p:spTgt spid="150"/>
                                        </p:tgtEl>
                                        <p:attrNameLst>
                                          <p:attrName>ppt_y</p:attrName>
                                        </p:attrNameLst>
                                      </p:cBhvr>
                                      <p:tavLst>
                                        <p:tav tm="0">
                                          <p:val>
                                            <p:strVal val="#ppt_y"/>
                                          </p:val>
                                        </p:tav>
                                        <p:tav tm="100000">
                                          <p:val>
                                            <p:strVal val="1+#ppt_h/2"/>
                                          </p:val>
                                        </p:tav>
                                      </p:tavLst>
                                    </p:anim>
                                    <p:set>
                                      <p:cBhvr>
                                        <p:cTn id="62" dur="1" fill="hold">
                                          <p:stCondLst>
                                            <p:cond delay="499"/>
                                          </p:stCondLst>
                                        </p:cTn>
                                        <p:tgtEl>
                                          <p:spTgt spid="150"/>
                                        </p:tgtEl>
                                        <p:attrNameLst>
                                          <p:attrName>style.visibility</p:attrName>
                                        </p:attrNameLst>
                                      </p:cBhvr>
                                      <p:to>
                                        <p:strVal val="hidden"/>
                                      </p:to>
                                    </p:set>
                                  </p:childTnLst>
                                </p:cTn>
                              </p:par>
                            </p:childTnLst>
                          </p:cTn>
                        </p:par>
                        <p:par>
                          <p:cTn id="63" fill="hold">
                            <p:stCondLst>
                              <p:cond delay="1000"/>
                            </p:stCondLst>
                            <p:childTnLst>
                              <p:par>
                                <p:cTn id="64" nodeType="afterEffect" fill="hold" presetClass="entr" presetID="2" presetSubtype="4">
                                  <p:stCondLst>
                                    <p:cond delay="0"/>
                                  </p:stCondLst>
                                  <p:childTnLst>
                                    <p:set>
                                      <p:cBhvr>
                                        <p:cTn id="65" dur="1" fill="hold">
                                          <p:stCondLst>
                                            <p:cond delay="0"/>
                                          </p:stCondLst>
                                        </p:cTn>
                                        <p:tgtEl>
                                          <p:spTgt spid="161"/>
                                        </p:tgtEl>
                                        <p:attrNameLst>
                                          <p:attrName>style.visibility</p:attrName>
                                        </p:attrNameLst>
                                      </p:cBhvr>
                                      <p:to>
                                        <p:strVal val="visible"/>
                                      </p:to>
                                    </p:set>
                                    <p:anim calcmode="lin" valueType="num">
                                      <p:cBhvr additive="repl">
                                        <p:cTn id="66" dur="500" fill="hold"/>
                                        <p:tgtEl>
                                          <p:spTgt spid="161"/>
                                        </p:tgtEl>
                                        <p:attrNameLst>
                                          <p:attrName>ppt_x</p:attrName>
                                        </p:attrNameLst>
                                      </p:cBhvr>
                                      <p:tavLst>
                                        <p:tav tm="0">
                                          <p:val>
                                            <p:strVal val="#ppt_x"/>
                                          </p:val>
                                        </p:tav>
                                        <p:tav tm="100000">
                                          <p:val>
                                            <p:strVal val="#ppt_x"/>
                                          </p:val>
                                        </p:tav>
                                      </p:tavLst>
                                    </p:anim>
                                    <p:anim calcmode="lin" valueType="num">
                                      <p:cBhvr additive="repl">
                                        <p:cTn id="67" dur="500" fill="hold"/>
                                        <p:tgtEl>
                                          <p:spTgt spid="161"/>
                                        </p:tgtEl>
                                        <p:attrNameLst>
                                          <p:attrName>ppt_y</p:attrName>
                                        </p:attrNameLst>
                                      </p:cBhvr>
                                      <p:tavLst>
                                        <p:tav tm="0">
                                          <p:val>
                                            <p:strVal val="1+#ppt_h/2"/>
                                          </p:val>
                                        </p:tav>
                                        <p:tav tm="100000">
                                          <p:val>
                                            <p:strVal val="#ppt_y"/>
                                          </p:val>
                                        </p:tav>
                                      </p:tavLst>
                                    </p:anim>
                                  </p:childTnLst>
                                </p:cTn>
                              </p:par>
                            </p:childTnLst>
                          </p:cTn>
                        </p:par>
                        <p:par>
                          <p:cTn id="68" fill="hold">
                            <p:stCondLst>
                              <p:cond delay="1500"/>
                            </p:stCondLst>
                            <p:childTnLst>
                              <p:par>
                                <p:cTn id="69" nodeType="afterEffect" fill="hold" presetClass="entr" presetID="2" presetSubtype="4">
                                  <p:stCondLst>
                                    <p:cond delay="0"/>
                                  </p:stCondLst>
                                  <p:childTnLst>
                                    <p:set>
                                      <p:cBhvr>
                                        <p:cTn id="70" dur="1" fill="hold">
                                          <p:stCondLst>
                                            <p:cond delay="0"/>
                                          </p:stCondLst>
                                        </p:cTn>
                                        <p:tgtEl>
                                          <p:spTgt spid="162"/>
                                        </p:tgtEl>
                                        <p:attrNameLst>
                                          <p:attrName>style.visibility</p:attrName>
                                        </p:attrNameLst>
                                      </p:cBhvr>
                                      <p:to>
                                        <p:strVal val="visible"/>
                                      </p:to>
                                    </p:set>
                                    <p:anim calcmode="lin" valueType="num">
                                      <p:cBhvr additive="repl">
                                        <p:cTn id="71" dur="500" fill="hold"/>
                                        <p:tgtEl>
                                          <p:spTgt spid="162"/>
                                        </p:tgtEl>
                                        <p:attrNameLst>
                                          <p:attrName>ppt_x</p:attrName>
                                        </p:attrNameLst>
                                      </p:cBhvr>
                                      <p:tavLst>
                                        <p:tav tm="0">
                                          <p:val>
                                            <p:strVal val="#ppt_x"/>
                                          </p:val>
                                        </p:tav>
                                        <p:tav tm="100000">
                                          <p:val>
                                            <p:strVal val="#ppt_x"/>
                                          </p:val>
                                        </p:tav>
                                      </p:tavLst>
                                    </p:anim>
                                    <p:anim calcmode="lin" valueType="num">
                                      <p:cBhvr additive="repl">
                                        <p:cTn id="72" dur="500" fill="hold"/>
                                        <p:tgtEl>
                                          <p:spTgt spid="162"/>
                                        </p:tgtEl>
                                        <p:attrNameLst>
                                          <p:attrName>ppt_y</p:attrName>
                                        </p:attrNameLst>
                                      </p:cBhvr>
                                      <p:tavLst>
                                        <p:tav tm="0">
                                          <p:val>
                                            <p:strVal val="1+#ppt_h/2"/>
                                          </p:val>
                                        </p:tav>
                                        <p:tav tm="100000">
                                          <p:val>
                                            <p:strVal val="#ppt_y"/>
                                          </p:val>
                                        </p:tav>
                                      </p:tavLst>
                                    </p:anim>
                                  </p:childTnLst>
                                </p:cTn>
                              </p:par>
                              <p:par>
                                <p:cTn id="73" nodeType="withEffect" fill="hold" presetClass="exit" presetID="2" presetSubtype="4">
                                  <p:stCondLst>
                                    <p:cond delay="0"/>
                                  </p:stCondLst>
                                  <p:childTnLst>
                                    <p:anim calcmode="lin" valueType="num">
                                      <p:cBhvr additive="repl">
                                        <p:cTn id="74" dur="500"/>
                                        <p:tgtEl>
                                          <p:spTgt spid="157"/>
                                        </p:tgtEl>
                                        <p:attrNameLst>
                                          <p:attrName>ppt_x</p:attrName>
                                        </p:attrNameLst>
                                      </p:cBhvr>
                                      <p:tavLst>
                                        <p:tav tm="0">
                                          <p:val>
                                            <p:strVal val="#ppt_x"/>
                                          </p:val>
                                        </p:tav>
                                        <p:tav tm="100000">
                                          <p:val>
                                            <p:strVal val="#ppt_x"/>
                                          </p:val>
                                        </p:tav>
                                      </p:tavLst>
                                    </p:anim>
                                    <p:anim calcmode="lin" valueType="num">
                                      <p:cBhvr additive="repl">
                                        <p:cTn id="75" dur="500"/>
                                        <p:tgtEl>
                                          <p:spTgt spid="157"/>
                                        </p:tgtEl>
                                        <p:attrNameLst>
                                          <p:attrName>ppt_y</p:attrName>
                                        </p:attrNameLst>
                                      </p:cBhvr>
                                      <p:tavLst>
                                        <p:tav tm="0">
                                          <p:val>
                                            <p:strVal val="#ppt_y"/>
                                          </p:val>
                                        </p:tav>
                                        <p:tav tm="100000">
                                          <p:val>
                                            <p:strVal val="1+#ppt_h/2"/>
                                          </p:val>
                                        </p:tav>
                                      </p:tavLst>
                                    </p:anim>
                                    <p:set>
                                      <p:cBhvr>
                                        <p:cTn id="76" dur="1" fill="hold">
                                          <p:stCondLst>
                                            <p:cond delay="499"/>
                                          </p:stCondLst>
                                        </p:cTn>
                                        <p:tgtEl>
                                          <p:spTgt spid="157"/>
                                        </p:tgtEl>
                                        <p:attrNameLst>
                                          <p:attrName>style.visibility</p:attrName>
                                        </p:attrNameLst>
                                      </p:cBhvr>
                                      <p:to>
                                        <p:strVal val="hidden"/>
                                      </p:to>
                                    </p:set>
                                  </p:childTnLst>
                                </p:cTn>
                              </p:par>
                              <p:par>
                                <p:cTn id="77" nodeType="withEffect" fill="hold" presetClass="entr" presetID="2" presetSubtype="4">
                                  <p:stCondLst>
                                    <p:cond delay="0"/>
                                  </p:stCondLst>
                                  <p:childTnLst>
                                    <p:set>
                                      <p:cBhvr>
                                        <p:cTn id="78" dur="1" fill="hold">
                                          <p:stCondLst>
                                            <p:cond delay="0"/>
                                          </p:stCondLst>
                                        </p:cTn>
                                        <p:tgtEl>
                                          <p:spTgt spid="163"/>
                                        </p:tgtEl>
                                        <p:attrNameLst>
                                          <p:attrName>style.visibility</p:attrName>
                                        </p:attrNameLst>
                                      </p:cBhvr>
                                      <p:to>
                                        <p:strVal val="visible"/>
                                      </p:to>
                                    </p:set>
                                    <p:anim calcmode="lin" valueType="num">
                                      <p:cBhvr additive="repl">
                                        <p:cTn id="79" dur="500" fill="hold"/>
                                        <p:tgtEl>
                                          <p:spTgt spid="163"/>
                                        </p:tgtEl>
                                        <p:attrNameLst>
                                          <p:attrName>ppt_x</p:attrName>
                                        </p:attrNameLst>
                                      </p:cBhvr>
                                      <p:tavLst>
                                        <p:tav tm="0">
                                          <p:val>
                                            <p:strVal val="#ppt_x"/>
                                          </p:val>
                                        </p:tav>
                                        <p:tav tm="100000">
                                          <p:val>
                                            <p:strVal val="#ppt_x"/>
                                          </p:val>
                                        </p:tav>
                                      </p:tavLst>
                                    </p:anim>
                                    <p:anim calcmode="lin" valueType="num">
                                      <p:cBhvr additive="repl">
                                        <p:cTn id="80"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65"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66"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440168BB-5669-4AD6-A0FF-06A1B1048226}"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pic>
        <p:nvPicPr>
          <p:cNvPr id="167" name="Picture 4" descr=""/>
          <p:cNvPicPr/>
          <p:nvPr/>
        </p:nvPicPr>
        <p:blipFill>
          <a:blip r:embed="rId1"/>
          <a:stretch/>
        </p:blipFill>
        <p:spPr>
          <a:xfrm>
            <a:off x="6015240" y="0"/>
            <a:ext cx="5415480" cy="6322320"/>
          </a:xfrm>
          <a:prstGeom prst="rect">
            <a:avLst/>
          </a:prstGeom>
          <a:ln>
            <a:noFill/>
          </a:ln>
        </p:spPr>
      </p:pic>
      <p:sp>
        <p:nvSpPr>
          <p:cNvPr id="168" name="CustomShape 4"/>
          <p:cNvSpPr/>
          <p:nvPr/>
        </p:nvSpPr>
        <p:spPr>
          <a:xfrm>
            <a:off x="-126360" y="1918080"/>
            <a:ext cx="6181560" cy="7002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4000" spc="-1" strike="noStrike">
                <a:solidFill>
                  <a:srgbClr val="000000"/>
                </a:solidFill>
                <a:uFill>
                  <a:solidFill>
                    <a:srgbClr val="ffffff"/>
                  </a:solidFill>
                </a:uFill>
                <a:latin typeface="Calibri"/>
                <a:ea typeface="DejaVu Sans"/>
              </a:rPr>
              <a:t>Leave copy down (LCD)</a:t>
            </a:r>
            <a:endParaRPr b="0" lang="en-IN" sz="1800" spc="-1" strike="noStrike">
              <a:solidFill>
                <a:srgbClr val="000000"/>
              </a:solidFill>
              <a:uFill>
                <a:solidFill>
                  <a:srgbClr val="ffffff"/>
                </a:solidFill>
              </a:uFill>
              <a:latin typeface="Arial"/>
            </a:endParaRPr>
          </a:p>
        </p:txBody>
      </p:sp>
      <p:sp>
        <p:nvSpPr>
          <p:cNvPr id="169" name="CustomShape 5"/>
          <p:cNvSpPr/>
          <p:nvPr/>
        </p:nvSpPr>
        <p:spPr>
          <a:xfrm>
            <a:off x="549720" y="2838600"/>
            <a:ext cx="48294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A copy of the requested content is stored merely at the (l − 1) level node</a:t>
            </a:r>
            <a:endParaRPr b="0" lang="en-IN" sz="1800" spc="-1" strike="noStrike">
              <a:solidFill>
                <a:srgbClr val="000000"/>
              </a:solidFill>
              <a:uFill>
                <a:solidFill>
                  <a:srgbClr val="ffffff"/>
                </a:solidFill>
              </a:uFill>
              <a:latin typeface="Arial"/>
            </a:endParaRPr>
          </a:p>
        </p:txBody>
      </p:sp>
      <p:pic>
        <p:nvPicPr>
          <p:cNvPr id="170" name="Picture 7" descr=""/>
          <p:cNvPicPr/>
          <p:nvPr/>
        </p:nvPicPr>
        <p:blipFill>
          <a:blip r:embed="rId2"/>
          <a:stretch/>
        </p:blipFill>
        <p:spPr>
          <a:xfrm>
            <a:off x="6817680" y="5667120"/>
            <a:ext cx="456840" cy="231840"/>
          </a:xfrm>
          <a:prstGeom prst="rect">
            <a:avLst/>
          </a:prstGeom>
          <a:ln>
            <a:noFill/>
          </a:ln>
        </p:spPr>
      </p:pic>
      <p:pic>
        <p:nvPicPr>
          <p:cNvPr id="171" name="Picture 8" descr=""/>
          <p:cNvPicPr/>
          <p:nvPr/>
        </p:nvPicPr>
        <p:blipFill>
          <a:blip r:embed="rId3"/>
          <a:stretch/>
        </p:blipFill>
        <p:spPr>
          <a:xfrm>
            <a:off x="9713520" y="191160"/>
            <a:ext cx="372600" cy="508320"/>
          </a:xfrm>
          <a:prstGeom prst="rect">
            <a:avLst/>
          </a:prstGeom>
          <a:ln>
            <a:noFill/>
          </a:ln>
        </p:spPr>
      </p:pic>
      <p:pic>
        <p:nvPicPr>
          <p:cNvPr id="172" name="Picture 9" descr=""/>
          <p:cNvPicPr/>
          <p:nvPr/>
        </p:nvPicPr>
        <p:blipFill>
          <a:blip r:embed="rId4"/>
          <a:stretch/>
        </p:blipFill>
        <p:spPr>
          <a:xfrm>
            <a:off x="9714240" y="191160"/>
            <a:ext cx="371880" cy="507240"/>
          </a:xfrm>
          <a:prstGeom prst="rect">
            <a:avLst/>
          </a:prstGeom>
          <a:ln>
            <a:noFill/>
          </a:ln>
        </p:spPr>
      </p:pic>
      <p:pic>
        <p:nvPicPr>
          <p:cNvPr id="173" name="Picture 10" descr=""/>
          <p:cNvPicPr/>
          <p:nvPr/>
        </p:nvPicPr>
        <p:blipFill>
          <a:blip r:embed="rId5"/>
          <a:stretch/>
        </p:blipFill>
        <p:spPr>
          <a:xfrm>
            <a:off x="9713520" y="191160"/>
            <a:ext cx="394200" cy="537840"/>
          </a:xfrm>
          <a:prstGeom prst="rect">
            <a:avLst/>
          </a:prstGeom>
          <a:ln>
            <a:noFill/>
          </a:ln>
        </p:spPr>
      </p:pic>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0">
                                  <p:stCondLst>
                                    <p:cond delay="0"/>
                                  </p:stCondLst>
                                  <p:childTnLst>
                                    <p:set>
                                      <p:cBhvr>
                                        <p:cTn id="86" dur="1" fill="hold">
                                          <p:stCondLst>
                                            <p:cond delay="0"/>
                                          </p:stCondLst>
                                        </p:cTn>
                                        <p:tgtEl>
                                          <p:spTgt spid="170"/>
                                        </p:tgtEl>
                                        <p:attrNameLst>
                                          <p:attrName>style.visibility</p:attrName>
                                        </p:attrNameLst>
                                      </p:cBhvr>
                                      <p:to>
                                        <p:strVal val="visible"/>
                                      </p:to>
                                    </p:set>
                                    <p:animEffect filter="fade" transition="in">
                                      <p:cBhvr additive="repl">
                                        <p:cTn id="87" dur="500"/>
                                        <p:tgtEl>
                                          <p:spTgt spid="170"/>
                                        </p:tgtEl>
                                      </p:cBhvr>
                                    </p:animEffect>
                                  </p:childTnLst>
                                </p:cTn>
                              </p:par>
                            </p:childTnLst>
                          </p:cTn>
                        </p:par>
                        <p:par>
                          <p:cTn id="88" fill="hold">
                            <p:stCondLst>
                              <p:cond delay="500"/>
                            </p:stCondLst>
                            <p:childTnLst>
                              <p:par>
                                <p:cTn id="89" nodeType="afterEffect" fill="hold" presetClass="path">
                                  <p:stCondLst>
                                    <p:cond delay="0"/>
                                  </p:stCondLst>
                                </p:cTn>
                              </p:par>
                            </p:childTnLst>
                          </p:cTn>
                        </p:par>
                        <p:par>
                          <p:cTn id="90" fill="hold">
                            <p:stCondLst>
                              <p:cond delay="5500"/>
                            </p:stCondLst>
                            <p:childTnLst>
                              <p:par>
                                <p:cTn id="91" nodeType="afterEffect" fill="hold" presetClass="exit" presetID="10">
                                  <p:stCondLst>
                                    <p:cond delay="0"/>
                                  </p:stCondLst>
                                  <p:childTnLst>
                                    <p:animEffect filter="fade" transition="in">
                                      <p:cBhvr additive="repl">
                                        <p:cTn id="92" dur="500"/>
                                        <p:tgtEl>
                                          <p:spTgt spid="170"/>
                                        </p:tgtEl>
                                      </p:cBhvr>
                                    </p:animEffect>
                                    <p:set>
                                      <p:cBhvr>
                                        <p:cTn id="93" dur="1" fill="hold">
                                          <p:stCondLst>
                                            <p:cond delay="499"/>
                                          </p:stCondLst>
                                        </p:cTn>
                                        <p:tgtEl>
                                          <p:spTgt spid="170"/>
                                        </p:tgtEl>
                                        <p:attrNameLst>
                                          <p:attrName>style.visibility</p:attrName>
                                        </p:attrNameLst>
                                      </p:cBhvr>
                                      <p:to>
                                        <p:strVal val="hidden"/>
                                      </p:to>
                                    </p:set>
                                  </p:childTnLst>
                                </p:cTn>
                              </p:par>
                            </p:childTnLst>
                          </p:cTn>
                        </p:par>
                        <p:par>
                          <p:cTn id="94" fill="hold">
                            <p:stCondLst>
                              <p:cond delay="6000"/>
                            </p:stCondLst>
                            <p:childTnLst>
                              <p:par>
                                <p:cTn id="95" nodeType="afterEffect" fill="hold" presetClass="entr" presetID="10">
                                  <p:stCondLst>
                                    <p:cond delay="0"/>
                                  </p:stCondLst>
                                  <p:childTnLst>
                                    <p:set>
                                      <p:cBhvr>
                                        <p:cTn id="96" dur="1" fill="hold">
                                          <p:stCondLst>
                                            <p:cond delay="0"/>
                                          </p:stCondLst>
                                        </p:cTn>
                                        <p:tgtEl>
                                          <p:spTgt spid="171"/>
                                        </p:tgtEl>
                                        <p:attrNameLst>
                                          <p:attrName>style.visibility</p:attrName>
                                        </p:attrNameLst>
                                      </p:cBhvr>
                                      <p:to>
                                        <p:strVal val="visible"/>
                                      </p:to>
                                    </p:set>
                                    <p:animEffect filter="fade" transition="in">
                                      <p:cBhvr additive="repl">
                                        <p:cTn id="97" dur="500"/>
                                        <p:tgtEl>
                                          <p:spTgt spid="171"/>
                                        </p:tgtEl>
                                      </p:cBhvr>
                                    </p:animEffect>
                                  </p:childTnLst>
                                </p:cTn>
                              </p:par>
                              <p:par>
                                <p:cTn id="98" nodeType="withEffect" fill="hold" presetClass="entr" presetID="10">
                                  <p:stCondLst>
                                    <p:cond delay="0"/>
                                  </p:stCondLst>
                                  <p:childTnLst>
                                    <p:set>
                                      <p:cBhvr>
                                        <p:cTn id="99" dur="1" fill="hold">
                                          <p:stCondLst>
                                            <p:cond delay="0"/>
                                          </p:stCondLst>
                                        </p:cTn>
                                        <p:tgtEl>
                                          <p:spTgt spid="172"/>
                                        </p:tgtEl>
                                        <p:attrNameLst>
                                          <p:attrName>style.visibility</p:attrName>
                                        </p:attrNameLst>
                                      </p:cBhvr>
                                      <p:to>
                                        <p:strVal val="visible"/>
                                      </p:to>
                                    </p:set>
                                    <p:animEffect filter="fade" transition="in">
                                      <p:cBhvr additive="repl">
                                        <p:cTn id="100" dur="500"/>
                                        <p:tgtEl>
                                          <p:spTgt spid="172"/>
                                        </p:tgtEl>
                                      </p:cBhvr>
                                    </p:animEffect>
                                  </p:childTnLst>
                                </p:cTn>
                              </p:par>
                              <p:par>
                                <p:cTn id="101" nodeType="withEffect" fill="hold" presetClass="entr" presetID="10">
                                  <p:stCondLst>
                                    <p:cond delay="0"/>
                                  </p:stCondLst>
                                  <p:childTnLst>
                                    <p:set>
                                      <p:cBhvr>
                                        <p:cTn id="102" dur="1" fill="hold">
                                          <p:stCondLst>
                                            <p:cond delay="0"/>
                                          </p:stCondLst>
                                        </p:cTn>
                                        <p:tgtEl>
                                          <p:spTgt spid="173"/>
                                        </p:tgtEl>
                                        <p:attrNameLst>
                                          <p:attrName>style.visibility</p:attrName>
                                        </p:attrNameLst>
                                      </p:cBhvr>
                                      <p:to>
                                        <p:strVal val="visible"/>
                                      </p:to>
                                    </p:set>
                                    <p:animEffect filter="fade" transition="in">
                                      <p:cBhvr additive="repl">
                                        <p:cTn id="103" dur="500"/>
                                        <p:tgtEl>
                                          <p:spTgt spid="173"/>
                                        </p:tgtEl>
                                      </p:cBhvr>
                                    </p:animEffect>
                                  </p:childTnLst>
                                </p:cTn>
                              </p:par>
                            </p:childTnLst>
                          </p:cTn>
                        </p:par>
                        <p:par>
                          <p:cTn id="104" fill="hold">
                            <p:stCondLst>
                              <p:cond delay="6500"/>
                            </p:stCondLst>
                            <p:childTnLst>
                              <p:par>
                                <p:cTn id="105" nodeType="afterEffect" fill="hold" presetClass="path">
                                  <p:stCondLst>
                                    <p:cond delay="0"/>
                                  </p:stCondLst>
                                </p:cTn>
                              </p:par>
                              <p:par>
                                <p:cTn id="106" nodeType="withEffect" fill="hold" presetClass="path" presetID="50">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75"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76"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24A72A4F-D0C7-4040-B16B-9C9061B4D423}"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177" name="CustomShape 4"/>
          <p:cNvSpPr/>
          <p:nvPr/>
        </p:nvSpPr>
        <p:spPr>
          <a:xfrm>
            <a:off x="-1800" y="2062440"/>
            <a:ext cx="5591520" cy="6393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3600" spc="-1" strike="noStrike">
                <a:solidFill>
                  <a:srgbClr val="000000"/>
                </a:solidFill>
                <a:uFill>
                  <a:solidFill>
                    <a:srgbClr val="ffffff"/>
                  </a:solidFill>
                </a:uFill>
                <a:latin typeface="Calibri"/>
                <a:ea typeface="DejaVu Sans"/>
              </a:rPr>
              <a:t>Move copy down (MCD)</a:t>
            </a:r>
            <a:endParaRPr b="0" lang="en-IN" sz="1800" spc="-1" strike="noStrike">
              <a:solidFill>
                <a:srgbClr val="000000"/>
              </a:solidFill>
              <a:uFill>
                <a:solidFill>
                  <a:srgbClr val="ffffff"/>
                </a:solidFill>
              </a:uFill>
              <a:latin typeface="Arial"/>
            </a:endParaRPr>
          </a:p>
        </p:txBody>
      </p:sp>
      <p:sp>
        <p:nvSpPr>
          <p:cNvPr id="178" name="CustomShape 5"/>
          <p:cNvSpPr/>
          <p:nvPr/>
        </p:nvSpPr>
        <p:spPr>
          <a:xfrm>
            <a:off x="734760" y="2897640"/>
            <a:ext cx="4118040" cy="911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The copy of the data is moved closer to subscriber on every subsequent request.</a:t>
            </a:r>
            <a:endParaRPr b="0" lang="en-IN" sz="1800" spc="-1" strike="noStrike">
              <a:solidFill>
                <a:srgbClr val="000000"/>
              </a:solidFill>
              <a:uFill>
                <a:solidFill>
                  <a:srgbClr val="ffffff"/>
                </a:solidFill>
              </a:uFill>
              <a:latin typeface="Arial"/>
            </a:endParaRPr>
          </a:p>
        </p:txBody>
      </p:sp>
      <p:pic>
        <p:nvPicPr>
          <p:cNvPr id="179" name="Picture 6" descr=""/>
          <p:cNvPicPr/>
          <p:nvPr/>
        </p:nvPicPr>
        <p:blipFill>
          <a:blip r:embed="rId1"/>
          <a:stretch/>
        </p:blipFill>
        <p:spPr>
          <a:xfrm>
            <a:off x="5608440" y="0"/>
            <a:ext cx="5439600" cy="6322320"/>
          </a:xfrm>
          <a:prstGeom prst="rect">
            <a:avLst/>
          </a:prstGeom>
          <a:ln>
            <a:noFill/>
          </a:ln>
        </p:spPr>
      </p:pic>
      <p:pic>
        <p:nvPicPr>
          <p:cNvPr id="180" name="Picture 7" descr=""/>
          <p:cNvPicPr/>
          <p:nvPr/>
        </p:nvPicPr>
        <p:blipFill>
          <a:blip r:embed="rId2"/>
          <a:stretch/>
        </p:blipFill>
        <p:spPr>
          <a:xfrm>
            <a:off x="9299160" y="1019880"/>
            <a:ext cx="414360" cy="565200"/>
          </a:xfrm>
          <a:prstGeom prst="rect">
            <a:avLst/>
          </a:prstGeom>
          <a:ln>
            <a:noFill/>
          </a:ln>
        </p:spPr>
      </p:pic>
      <p:pic>
        <p:nvPicPr>
          <p:cNvPr id="181" name="Picture 8" descr=""/>
          <p:cNvPicPr/>
          <p:nvPr/>
        </p:nvPicPr>
        <p:blipFill>
          <a:blip r:embed="rId3"/>
          <a:stretch/>
        </p:blipFill>
        <p:spPr>
          <a:xfrm>
            <a:off x="9299160" y="1019880"/>
            <a:ext cx="414360" cy="565200"/>
          </a:xfrm>
          <a:prstGeom prst="rect">
            <a:avLst/>
          </a:prstGeom>
          <a:ln>
            <a:noFill/>
          </a:ln>
        </p:spPr>
      </p:pic>
      <p:pic>
        <p:nvPicPr>
          <p:cNvPr id="182" name="Picture 9" descr=""/>
          <p:cNvPicPr/>
          <p:nvPr/>
        </p:nvPicPr>
        <p:blipFill>
          <a:blip r:embed="rId4"/>
          <a:stretch/>
        </p:blipFill>
        <p:spPr>
          <a:xfrm>
            <a:off x="6413400" y="5370840"/>
            <a:ext cx="563400" cy="383400"/>
          </a:xfrm>
          <a:prstGeom prst="rect">
            <a:avLst/>
          </a:prstGeom>
          <a:ln>
            <a:noFill/>
          </a:ln>
        </p:spPr>
      </p:pic>
    </p:spTree>
  </p:cSld>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180"/>
                                        </p:tgtEl>
                                        <p:attrNameLst>
                                          <p:attrName>style.visibility</p:attrName>
                                        </p:attrNameLst>
                                      </p:cBhvr>
                                      <p:to>
                                        <p:strVal val="visible"/>
                                      </p:to>
                                    </p:set>
                                    <p:animEffect filter="fade" transition="in">
                                      <p:cBhvr additive="repl">
                                        <p:cTn id="113" dur="500"/>
                                        <p:tgtEl>
                                          <p:spTgt spid="180"/>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81"/>
                                        </p:tgtEl>
                                        <p:attrNameLst>
                                          <p:attrName>style.visibility</p:attrName>
                                        </p:attrNameLst>
                                      </p:cBhvr>
                                      <p:to>
                                        <p:strVal val="visible"/>
                                      </p:to>
                                    </p:set>
                                    <p:animEffect filter="fade" transition="in">
                                      <p:cBhvr additive="repl">
                                        <p:cTn id="118" dur="500"/>
                                        <p:tgtEl>
                                          <p:spTgt spid="181"/>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182"/>
                                        </p:tgtEl>
                                        <p:attrNameLst>
                                          <p:attrName>style.visibility</p:attrName>
                                        </p:attrNameLst>
                                      </p:cBhvr>
                                      <p:to>
                                        <p:strVal val="visible"/>
                                      </p:to>
                                    </p:set>
                                    <p:animEffect filter="fade" transition="in">
                                      <p:cBhvr additive="repl">
                                        <p:cTn id="123" dur="500"/>
                                        <p:tgtEl>
                                          <p:spTgt spid="182"/>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path">
                                  <p:stCondLst>
                                    <p:cond delay="0"/>
                                  </p:stCondLst>
                                </p:cTn>
                              </p:par>
                            </p:childTnLst>
                          </p:cTn>
                        </p:par>
                        <p:par>
                          <p:cTn id="127" fill="hold">
                            <p:stCondLst>
                              <p:cond delay="2000"/>
                            </p:stCondLst>
                            <p:childTnLst>
                              <p:par>
                                <p:cTn id="128" nodeType="afterEffect" fill="hold" presetClass="exit" presetID="10">
                                  <p:stCondLst>
                                    <p:cond delay="0"/>
                                  </p:stCondLst>
                                  <p:childTnLst>
                                    <p:animEffect filter="fade" transition="in">
                                      <p:cBhvr additive="repl">
                                        <p:cTn id="129" dur="500"/>
                                        <p:tgtEl>
                                          <p:spTgt spid="182"/>
                                        </p:tgtEl>
                                      </p:cBhvr>
                                    </p:animEffect>
                                    <p:set>
                                      <p:cBhvr>
                                        <p:cTn id="130" dur="1" fill="hold">
                                          <p:stCondLst>
                                            <p:cond delay="499"/>
                                          </p:stCondLst>
                                        </p:cTn>
                                        <p:tgtEl>
                                          <p:spTgt spid="182"/>
                                        </p:tgtEl>
                                        <p:attrNameLst>
                                          <p:attrName>style.visibility</p:attrName>
                                        </p:attrNameLst>
                                      </p:cBhvr>
                                      <p:to>
                                        <p:strVal val="hidden"/>
                                      </p:to>
                                    </p:set>
                                  </p:childTnLst>
                                </p:cTn>
                              </p:par>
                            </p:childTnLst>
                          </p:cTn>
                        </p:par>
                        <p:par>
                          <p:cTn id="131" fill="hold">
                            <p:stCondLst>
                              <p:cond delay="2500"/>
                            </p:stCondLst>
                            <p:childTnLst>
                              <p:par>
                                <p:cTn id="132" nodeType="afterEffect" fill="hold" presetClass="path" presetID="50">
                                  <p:stCondLst>
                                    <p:cond delay="0"/>
                                  </p:stCondLst>
                                </p:cTn>
                              </p:par>
                              <p:par>
                                <p:cTn id="133" nodeType="withEffect" fill="hold" presetClass="path">
                                  <p:stCondLst>
                                    <p:cond delay="0"/>
                                  </p:stCondLst>
                                </p:cTn>
                              </p:par>
                            </p:childTnLst>
                          </p:cTn>
                        </p:par>
                        <p:par>
                          <p:cTn id="134" fill="hold">
                            <p:stCondLst>
                              <p:cond delay="7500"/>
                            </p:stCondLst>
                            <p:childTnLst>
                              <p:par>
                                <p:cTn id="135" nodeType="afterEffect" fill="hold" presetClass="exit" presetID="10">
                                  <p:stCondLst>
                                    <p:cond delay="0"/>
                                  </p:stCondLst>
                                  <p:childTnLst>
                                    <p:animEffect filter="fade" transition="in">
                                      <p:cBhvr additive="repl">
                                        <p:cTn id="136" dur="500"/>
                                        <p:tgtEl>
                                          <p:spTgt spid="180"/>
                                        </p:tgtEl>
                                      </p:cBhvr>
                                    </p:animEffect>
                                    <p:set>
                                      <p:cBhvr>
                                        <p:cTn id="137" dur="1" fill="hold">
                                          <p:stCondLst>
                                            <p:cond delay="499"/>
                                          </p:stCondLst>
                                        </p:cTn>
                                        <p:tgtEl>
                                          <p:spTgt spid="180"/>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185"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0EC954D3-AAB1-4054-A88A-8DEE8DC6FA75}"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186" name="CustomShape 4"/>
          <p:cNvSpPr/>
          <p:nvPr/>
        </p:nvSpPr>
        <p:spPr>
          <a:xfrm>
            <a:off x="2041920" y="1397520"/>
            <a:ext cx="1635480" cy="7002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4000" spc="-1" strike="noStrike">
                <a:solidFill>
                  <a:srgbClr val="000000"/>
                </a:solidFill>
                <a:uFill>
                  <a:solidFill>
                    <a:srgbClr val="ffffff"/>
                  </a:solidFill>
                </a:uFill>
                <a:latin typeface="Calibri"/>
                <a:ea typeface="DejaVu Sans"/>
              </a:rPr>
              <a:t>WAVE</a:t>
            </a:r>
            <a:endParaRPr b="0" lang="en-IN" sz="1800" spc="-1" strike="noStrike">
              <a:solidFill>
                <a:srgbClr val="000000"/>
              </a:solidFill>
              <a:uFill>
                <a:solidFill>
                  <a:srgbClr val="ffffff"/>
                </a:solidFill>
              </a:uFill>
              <a:latin typeface="Arial"/>
            </a:endParaRPr>
          </a:p>
        </p:txBody>
      </p:sp>
      <p:sp>
        <p:nvSpPr>
          <p:cNvPr id="187" name="CustomShape 5"/>
          <p:cNvSpPr/>
          <p:nvPr/>
        </p:nvSpPr>
        <p:spPr>
          <a:xfrm>
            <a:off x="1699200" y="2105280"/>
            <a:ext cx="183240" cy="367920"/>
          </a:xfrm>
          <a:prstGeom prst="rect">
            <a:avLst/>
          </a:prstGeom>
          <a:noFill/>
          <a:ln>
            <a:noFill/>
          </a:ln>
        </p:spPr>
        <p:style>
          <a:lnRef idx="0"/>
          <a:fillRef idx="0"/>
          <a:effectRef idx="0"/>
          <a:fontRef idx="minor"/>
        </p:style>
      </p:sp>
      <p:pic>
        <p:nvPicPr>
          <p:cNvPr id="188" name="Picture 6" descr=""/>
          <p:cNvPicPr/>
          <p:nvPr/>
        </p:nvPicPr>
        <p:blipFill>
          <a:blip r:embed="rId1"/>
          <a:stretch/>
        </p:blipFill>
        <p:spPr>
          <a:xfrm>
            <a:off x="5102280" y="0"/>
            <a:ext cx="5856120" cy="6324840"/>
          </a:xfrm>
          <a:prstGeom prst="rect">
            <a:avLst/>
          </a:prstGeom>
          <a:ln>
            <a:noFill/>
          </a:ln>
        </p:spPr>
      </p:pic>
      <p:sp>
        <p:nvSpPr>
          <p:cNvPr id="189" name="CustomShape 6"/>
          <p:cNvSpPr/>
          <p:nvPr/>
        </p:nvSpPr>
        <p:spPr>
          <a:xfrm>
            <a:off x="935640" y="2105280"/>
            <a:ext cx="3847680" cy="283176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The content is divided into chunks.</a:t>
            </a:r>
            <a:endParaRPr b="0" lang="en-IN"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The chunks are organized based on the access count of the contents.</a:t>
            </a:r>
            <a:endParaRPr b="0" lang="en-IN"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Upon increasing the access count, the number of chunks to be stored is increased exponentially and disseminated more widely</a:t>
            </a:r>
            <a:endParaRPr b="0" lang="en-IN" sz="1800" spc="-1" strike="noStrike">
              <a:solidFill>
                <a:srgbClr val="000000"/>
              </a:solidFill>
              <a:uFill>
                <a:solidFill>
                  <a:srgbClr val="ffffff"/>
                </a:solidFill>
              </a:uFill>
              <a:latin typeface="Arial"/>
            </a:endParaRPr>
          </a:p>
        </p:txBody>
      </p:sp>
      <p:pic>
        <p:nvPicPr>
          <p:cNvPr id="190" name="Picture 8" descr=""/>
          <p:cNvPicPr/>
          <p:nvPr/>
        </p:nvPicPr>
        <p:blipFill>
          <a:blip r:embed="rId2"/>
          <a:stretch/>
        </p:blipFill>
        <p:spPr>
          <a:xfrm>
            <a:off x="8742240" y="156960"/>
            <a:ext cx="341280" cy="465480"/>
          </a:xfrm>
          <a:prstGeom prst="rect">
            <a:avLst/>
          </a:prstGeom>
          <a:ln>
            <a:noFill/>
          </a:ln>
        </p:spPr>
      </p:pic>
      <p:pic>
        <p:nvPicPr>
          <p:cNvPr id="191" name="Picture 9" descr=""/>
          <p:cNvPicPr/>
          <p:nvPr/>
        </p:nvPicPr>
        <p:blipFill>
          <a:blip r:embed="rId3"/>
          <a:stretch/>
        </p:blipFill>
        <p:spPr>
          <a:xfrm>
            <a:off x="5547960" y="5454360"/>
            <a:ext cx="470160" cy="275040"/>
          </a:xfrm>
          <a:prstGeom prst="rect">
            <a:avLst/>
          </a:prstGeom>
          <a:ln>
            <a:noFill/>
          </a:ln>
        </p:spPr>
      </p:pic>
      <p:pic>
        <p:nvPicPr>
          <p:cNvPr id="192" name="Picture 10" descr=""/>
          <p:cNvPicPr/>
          <p:nvPr/>
        </p:nvPicPr>
        <p:blipFill>
          <a:blip r:embed="rId4"/>
          <a:stretch/>
        </p:blipFill>
        <p:spPr>
          <a:xfrm>
            <a:off x="6209640" y="5454360"/>
            <a:ext cx="470160" cy="275040"/>
          </a:xfrm>
          <a:prstGeom prst="rect">
            <a:avLst/>
          </a:prstGeom>
          <a:ln>
            <a:noFill/>
          </a:ln>
        </p:spPr>
      </p:pic>
      <p:pic>
        <p:nvPicPr>
          <p:cNvPr id="193" name="Picture 11" descr=""/>
          <p:cNvPicPr/>
          <p:nvPr/>
        </p:nvPicPr>
        <p:blipFill>
          <a:blip r:embed="rId5"/>
          <a:stretch/>
        </p:blipFill>
        <p:spPr>
          <a:xfrm>
            <a:off x="6762960" y="5454360"/>
            <a:ext cx="470160" cy="275040"/>
          </a:xfrm>
          <a:prstGeom prst="rect">
            <a:avLst/>
          </a:prstGeom>
          <a:ln>
            <a:noFill/>
          </a:ln>
        </p:spPr>
      </p:pic>
      <p:pic>
        <p:nvPicPr>
          <p:cNvPr id="194" name="Picture 12" descr=""/>
          <p:cNvPicPr/>
          <p:nvPr/>
        </p:nvPicPr>
        <p:blipFill>
          <a:blip r:embed="rId6"/>
          <a:stretch/>
        </p:blipFill>
        <p:spPr>
          <a:xfrm>
            <a:off x="8720640" y="107640"/>
            <a:ext cx="341280" cy="465480"/>
          </a:xfrm>
          <a:prstGeom prst="rect">
            <a:avLst/>
          </a:prstGeom>
          <a:ln>
            <a:noFill/>
          </a:ln>
        </p:spPr>
      </p:pic>
      <p:pic>
        <p:nvPicPr>
          <p:cNvPr id="195" name="Picture 14" descr=""/>
          <p:cNvPicPr/>
          <p:nvPr/>
        </p:nvPicPr>
        <p:blipFill>
          <a:blip r:embed="rId7"/>
          <a:stretch/>
        </p:blipFill>
        <p:spPr>
          <a:xfrm>
            <a:off x="9252360" y="363240"/>
            <a:ext cx="436680" cy="95400"/>
          </a:xfrm>
          <a:prstGeom prst="rect">
            <a:avLst/>
          </a:prstGeom>
          <a:ln>
            <a:noFill/>
          </a:ln>
        </p:spPr>
      </p:pic>
      <p:pic>
        <p:nvPicPr>
          <p:cNvPr id="196" name="Picture 15" descr=""/>
          <p:cNvPicPr/>
          <p:nvPr/>
        </p:nvPicPr>
        <p:blipFill>
          <a:blip r:embed="rId8"/>
          <a:stretch/>
        </p:blipFill>
        <p:spPr>
          <a:xfrm>
            <a:off x="9240480" y="206640"/>
            <a:ext cx="438120" cy="91440"/>
          </a:xfrm>
          <a:prstGeom prst="rect">
            <a:avLst/>
          </a:prstGeom>
          <a:ln>
            <a:noFill/>
          </a:ln>
        </p:spPr>
      </p:pic>
      <p:pic>
        <p:nvPicPr>
          <p:cNvPr id="197" name="Picture 16" descr=""/>
          <p:cNvPicPr/>
          <p:nvPr/>
        </p:nvPicPr>
        <p:blipFill>
          <a:blip r:embed="rId9"/>
          <a:stretch/>
        </p:blipFill>
        <p:spPr>
          <a:xfrm>
            <a:off x="9240480" y="545040"/>
            <a:ext cx="438120" cy="107280"/>
          </a:xfrm>
          <a:prstGeom prst="rect">
            <a:avLst/>
          </a:prstGeom>
          <a:ln>
            <a:noFill/>
          </a:ln>
        </p:spPr>
      </p:pic>
      <p:pic>
        <p:nvPicPr>
          <p:cNvPr id="198" name="Picture 17" descr=""/>
          <p:cNvPicPr/>
          <p:nvPr/>
        </p:nvPicPr>
        <p:blipFill>
          <a:blip r:embed="rId10"/>
          <a:stretch/>
        </p:blipFill>
        <p:spPr>
          <a:xfrm>
            <a:off x="9252360" y="454320"/>
            <a:ext cx="438120" cy="88920"/>
          </a:xfrm>
          <a:prstGeom prst="rect">
            <a:avLst/>
          </a:prstGeom>
          <a:ln>
            <a:noFill/>
          </a:ln>
        </p:spPr>
      </p:pic>
      <p:pic>
        <p:nvPicPr>
          <p:cNvPr id="199" name="Picture 18" descr=""/>
          <p:cNvPicPr/>
          <p:nvPr/>
        </p:nvPicPr>
        <p:blipFill>
          <a:blip r:embed="rId11"/>
          <a:stretch/>
        </p:blipFill>
        <p:spPr>
          <a:xfrm>
            <a:off x="9240480" y="291600"/>
            <a:ext cx="438120" cy="97200"/>
          </a:xfrm>
          <a:prstGeom prst="rect">
            <a:avLst/>
          </a:prstGeom>
          <a:ln>
            <a:noFill/>
          </a:ln>
        </p:spPr>
      </p:pic>
      <p:pic>
        <p:nvPicPr>
          <p:cNvPr id="200" name="Picture 19" descr=""/>
          <p:cNvPicPr/>
          <p:nvPr/>
        </p:nvPicPr>
        <p:blipFill>
          <a:blip r:embed="rId12"/>
          <a:stretch/>
        </p:blipFill>
        <p:spPr>
          <a:xfrm>
            <a:off x="8739000" y="107640"/>
            <a:ext cx="341280" cy="465480"/>
          </a:xfrm>
          <a:prstGeom prst="rect">
            <a:avLst/>
          </a:prstGeom>
          <a:ln>
            <a:noFill/>
          </a:ln>
        </p:spPr>
      </p:pic>
      <p:pic>
        <p:nvPicPr>
          <p:cNvPr id="201" name="Picture 21" descr=""/>
          <p:cNvPicPr/>
          <p:nvPr/>
        </p:nvPicPr>
        <p:blipFill>
          <a:blip r:embed="rId13"/>
          <a:stretch/>
        </p:blipFill>
        <p:spPr>
          <a:xfrm>
            <a:off x="8446680" y="1770480"/>
            <a:ext cx="486000" cy="93960"/>
          </a:xfrm>
          <a:prstGeom prst="rect">
            <a:avLst/>
          </a:prstGeom>
          <a:ln>
            <a:noFill/>
          </a:ln>
        </p:spPr>
      </p:pic>
      <p:pic>
        <p:nvPicPr>
          <p:cNvPr id="202" name="Picture 24" descr=""/>
          <p:cNvPicPr/>
          <p:nvPr/>
        </p:nvPicPr>
        <p:blipFill>
          <a:blip r:embed="rId14"/>
          <a:stretch/>
        </p:blipFill>
        <p:spPr>
          <a:xfrm>
            <a:off x="9228960" y="277560"/>
            <a:ext cx="449280" cy="89280"/>
          </a:xfrm>
          <a:prstGeom prst="rect">
            <a:avLst/>
          </a:prstGeom>
          <a:ln>
            <a:noFill/>
          </a:ln>
        </p:spPr>
      </p:pic>
      <p:pic>
        <p:nvPicPr>
          <p:cNvPr id="203" name="Picture 25" descr=""/>
          <p:cNvPicPr/>
          <p:nvPr/>
        </p:nvPicPr>
        <p:blipFill>
          <a:blip r:embed="rId15"/>
          <a:stretch/>
        </p:blipFill>
        <p:spPr>
          <a:xfrm>
            <a:off x="9228960" y="369000"/>
            <a:ext cx="449640" cy="89280"/>
          </a:xfrm>
          <a:prstGeom prst="rect">
            <a:avLst/>
          </a:prstGeom>
          <a:ln>
            <a:noFill/>
          </a:ln>
        </p:spPr>
      </p:pic>
      <p:pic>
        <p:nvPicPr>
          <p:cNvPr id="204" name="Picture 26" descr=""/>
          <p:cNvPicPr/>
          <p:nvPr/>
        </p:nvPicPr>
        <p:blipFill>
          <a:blip r:embed="rId16"/>
          <a:stretch/>
        </p:blipFill>
        <p:spPr>
          <a:xfrm>
            <a:off x="9230400" y="186840"/>
            <a:ext cx="448200" cy="90000"/>
          </a:xfrm>
          <a:prstGeom prst="rect">
            <a:avLst/>
          </a:prstGeom>
          <a:ln>
            <a:noFill/>
          </a:ln>
        </p:spPr>
      </p:pic>
      <p:pic>
        <p:nvPicPr>
          <p:cNvPr id="205" name="Picture 27" descr=""/>
          <p:cNvPicPr/>
          <p:nvPr/>
        </p:nvPicPr>
        <p:blipFill>
          <a:blip r:embed="rId17"/>
          <a:stretch/>
        </p:blipFill>
        <p:spPr>
          <a:xfrm>
            <a:off x="9228960" y="543240"/>
            <a:ext cx="449280" cy="89280"/>
          </a:xfrm>
          <a:prstGeom prst="rect">
            <a:avLst/>
          </a:prstGeom>
          <a:ln>
            <a:noFill/>
          </a:ln>
        </p:spPr>
      </p:pic>
      <p:pic>
        <p:nvPicPr>
          <p:cNvPr id="206" name="Picture 28" descr=""/>
          <p:cNvPicPr/>
          <p:nvPr/>
        </p:nvPicPr>
        <p:blipFill>
          <a:blip r:embed="rId18"/>
          <a:stretch/>
        </p:blipFill>
        <p:spPr>
          <a:xfrm>
            <a:off x="9228960" y="459360"/>
            <a:ext cx="449280" cy="89640"/>
          </a:xfrm>
          <a:prstGeom prst="rect">
            <a:avLst/>
          </a:prstGeom>
          <a:ln>
            <a:noFill/>
          </a:ln>
        </p:spPr>
      </p:pic>
      <p:pic>
        <p:nvPicPr>
          <p:cNvPr id="207" name="Picture 32" descr=""/>
          <p:cNvPicPr/>
          <p:nvPr/>
        </p:nvPicPr>
        <p:blipFill>
          <a:blip r:embed="rId19"/>
          <a:stretch/>
        </p:blipFill>
        <p:spPr>
          <a:xfrm>
            <a:off x="7465680" y="3172320"/>
            <a:ext cx="448200" cy="90000"/>
          </a:xfrm>
          <a:prstGeom prst="rect">
            <a:avLst/>
          </a:prstGeom>
          <a:ln>
            <a:noFill/>
          </a:ln>
        </p:spPr>
      </p:pic>
      <p:pic>
        <p:nvPicPr>
          <p:cNvPr id="208" name="Picture 35" descr=""/>
          <p:cNvPicPr/>
          <p:nvPr/>
        </p:nvPicPr>
        <p:blipFill>
          <a:blip r:embed="rId20"/>
          <a:stretch/>
        </p:blipFill>
        <p:spPr>
          <a:xfrm>
            <a:off x="8513640" y="1746720"/>
            <a:ext cx="449280" cy="89280"/>
          </a:xfrm>
          <a:prstGeom prst="rect">
            <a:avLst/>
          </a:prstGeom>
          <a:ln>
            <a:noFill/>
          </a:ln>
        </p:spPr>
      </p:pic>
      <p:pic>
        <p:nvPicPr>
          <p:cNvPr id="209" name="Picture 36" descr=""/>
          <p:cNvPicPr/>
          <p:nvPr/>
        </p:nvPicPr>
        <p:blipFill>
          <a:blip r:embed="rId21"/>
          <a:stretch/>
        </p:blipFill>
        <p:spPr>
          <a:xfrm>
            <a:off x="8513640" y="1837800"/>
            <a:ext cx="449640" cy="89280"/>
          </a:xfrm>
          <a:prstGeom prst="rect">
            <a:avLst/>
          </a:prstGeom>
          <a:ln>
            <a:noFill/>
          </a:ln>
        </p:spPr>
      </p:pic>
    </p:spTree>
  </p:cSld>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10">
                                  <p:stCondLst>
                                    <p:cond delay="0"/>
                                  </p:stCondLst>
                                  <p:childTnLst>
                                    <p:set>
                                      <p:cBhvr>
                                        <p:cTn id="143" dur="1" fill="hold">
                                          <p:stCondLst>
                                            <p:cond delay="0"/>
                                          </p:stCondLst>
                                        </p:cTn>
                                        <p:tgtEl>
                                          <p:spTgt spid="202"/>
                                        </p:tgtEl>
                                        <p:attrNameLst>
                                          <p:attrName>style.visibility</p:attrName>
                                        </p:attrNameLst>
                                      </p:cBhvr>
                                      <p:to>
                                        <p:strVal val="visible"/>
                                      </p:to>
                                    </p:set>
                                    <p:animEffect filter="fade" transition="in">
                                      <p:cBhvr additive="repl">
                                        <p:cTn id="144" dur="500"/>
                                        <p:tgtEl>
                                          <p:spTgt spid="202"/>
                                        </p:tgtEl>
                                      </p:cBhvr>
                                    </p:animEffect>
                                  </p:childTnLst>
                                </p:cTn>
                              </p:par>
                              <p:par>
                                <p:cTn id="145" nodeType="withEffect" fill="hold" presetClass="entr" presetID="10">
                                  <p:stCondLst>
                                    <p:cond delay="0"/>
                                  </p:stCondLst>
                                  <p:childTnLst>
                                    <p:set>
                                      <p:cBhvr>
                                        <p:cTn id="146" dur="1" fill="hold">
                                          <p:stCondLst>
                                            <p:cond delay="0"/>
                                          </p:stCondLst>
                                        </p:cTn>
                                        <p:tgtEl>
                                          <p:spTgt spid="203"/>
                                        </p:tgtEl>
                                        <p:attrNameLst>
                                          <p:attrName>style.visibility</p:attrName>
                                        </p:attrNameLst>
                                      </p:cBhvr>
                                      <p:to>
                                        <p:strVal val="visible"/>
                                      </p:to>
                                    </p:set>
                                    <p:animEffect filter="fade" transition="in">
                                      <p:cBhvr additive="repl">
                                        <p:cTn id="147" dur="500"/>
                                        <p:tgtEl>
                                          <p:spTgt spid="203"/>
                                        </p:tgtEl>
                                      </p:cBhvr>
                                    </p:animEffect>
                                  </p:childTnLst>
                                </p:cTn>
                              </p:par>
                              <p:par>
                                <p:cTn id="148" nodeType="withEffect" fill="hold" presetClass="entr" presetID="10">
                                  <p:stCondLst>
                                    <p:cond delay="0"/>
                                  </p:stCondLst>
                                  <p:childTnLst>
                                    <p:set>
                                      <p:cBhvr>
                                        <p:cTn id="149" dur="1" fill="hold">
                                          <p:stCondLst>
                                            <p:cond delay="0"/>
                                          </p:stCondLst>
                                        </p:cTn>
                                        <p:tgtEl>
                                          <p:spTgt spid="204"/>
                                        </p:tgtEl>
                                        <p:attrNameLst>
                                          <p:attrName>style.visibility</p:attrName>
                                        </p:attrNameLst>
                                      </p:cBhvr>
                                      <p:to>
                                        <p:strVal val="visible"/>
                                      </p:to>
                                    </p:set>
                                    <p:animEffect filter="fade" transition="in">
                                      <p:cBhvr additive="repl">
                                        <p:cTn id="150" dur="500"/>
                                        <p:tgtEl>
                                          <p:spTgt spid="204"/>
                                        </p:tgtEl>
                                      </p:cBhvr>
                                    </p:animEffect>
                                  </p:childTnLst>
                                </p:cTn>
                              </p:par>
                              <p:par>
                                <p:cTn id="151" nodeType="withEffect" fill="hold" presetClass="entr" presetID="10">
                                  <p:stCondLst>
                                    <p:cond delay="0"/>
                                  </p:stCondLst>
                                  <p:childTnLst>
                                    <p:set>
                                      <p:cBhvr>
                                        <p:cTn id="152" dur="1" fill="hold">
                                          <p:stCondLst>
                                            <p:cond delay="0"/>
                                          </p:stCondLst>
                                        </p:cTn>
                                        <p:tgtEl>
                                          <p:spTgt spid="205"/>
                                        </p:tgtEl>
                                        <p:attrNameLst>
                                          <p:attrName>style.visibility</p:attrName>
                                        </p:attrNameLst>
                                      </p:cBhvr>
                                      <p:to>
                                        <p:strVal val="visible"/>
                                      </p:to>
                                    </p:set>
                                    <p:animEffect filter="fade" transition="in">
                                      <p:cBhvr additive="repl">
                                        <p:cTn id="153" dur="500"/>
                                        <p:tgtEl>
                                          <p:spTgt spid="205"/>
                                        </p:tgtEl>
                                      </p:cBhvr>
                                    </p:animEffect>
                                  </p:childTnLst>
                                </p:cTn>
                              </p:par>
                              <p:par>
                                <p:cTn id="154" nodeType="withEffect" fill="hold" presetClass="entr" presetID="10">
                                  <p:stCondLst>
                                    <p:cond delay="0"/>
                                  </p:stCondLst>
                                  <p:childTnLst>
                                    <p:set>
                                      <p:cBhvr>
                                        <p:cTn id="155" dur="1" fill="hold">
                                          <p:stCondLst>
                                            <p:cond delay="0"/>
                                          </p:stCondLst>
                                        </p:cTn>
                                        <p:tgtEl>
                                          <p:spTgt spid="206"/>
                                        </p:tgtEl>
                                        <p:attrNameLst>
                                          <p:attrName>style.visibility</p:attrName>
                                        </p:attrNameLst>
                                      </p:cBhvr>
                                      <p:to>
                                        <p:strVal val="visible"/>
                                      </p:to>
                                    </p:set>
                                    <p:animEffect filter="fade" transition="in">
                                      <p:cBhvr additive="repl">
                                        <p:cTn id="156" dur="500"/>
                                        <p:tgtEl>
                                          <p:spTgt spid="206"/>
                                        </p:tgtEl>
                                      </p:cBhvr>
                                    </p:animEffec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0">
                                  <p:stCondLst>
                                    <p:cond delay="0"/>
                                  </p:stCondLst>
                                  <p:childTnLst>
                                    <p:set>
                                      <p:cBhvr>
                                        <p:cTn id="160" dur="1" fill="hold">
                                          <p:stCondLst>
                                            <p:cond delay="0"/>
                                          </p:stCondLst>
                                        </p:cTn>
                                        <p:tgtEl>
                                          <p:spTgt spid="196"/>
                                        </p:tgtEl>
                                        <p:attrNameLst>
                                          <p:attrName>style.visibility</p:attrName>
                                        </p:attrNameLst>
                                      </p:cBhvr>
                                      <p:to>
                                        <p:strVal val="visible"/>
                                      </p:to>
                                    </p:set>
                                    <p:animEffect filter="fade" transition="in">
                                      <p:cBhvr additive="repl">
                                        <p:cTn id="161" dur="500"/>
                                        <p:tgtEl>
                                          <p:spTgt spid="196"/>
                                        </p:tgtEl>
                                      </p:cBhvr>
                                    </p:animEffect>
                                  </p:childTnLst>
                                </p:cTn>
                              </p:par>
                              <p:par>
                                <p:cTn id="162" nodeType="withEffect" fill="hold" presetClass="entr" presetID="10">
                                  <p:stCondLst>
                                    <p:cond delay="0"/>
                                  </p:stCondLst>
                                  <p:childTnLst>
                                    <p:set>
                                      <p:cBhvr>
                                        <p:cTn id="163" dur="1" fill="hold">
                                          <p:stCondLst>
                                            <p:cond delay="0"/>
                                          </p:stCondLst>
                                        </p:cTn>
                                        <p:tgtEl>
                                          <p:spTgt spid="199"/>
                                        </p:tgtEl>
                                        <p:attrNameLst>
                                          <p:attrName>style.visibility</p:attrName>
                                        </p:attrNameLst>
                                      </p:cBhvr>
                                      <p:to>
                                        <p:strVal val="visible"/>
                                      </p:to>
                                    </p:set>
                                    <p:animEffect filter="fade" transition="in">
                                      <p:cBhvr additive="repl">
                                        <p:cTn id="164" dur="500"/>
                                        <p:tgtEl>
                                          <p:spTgt spid="199"/>
                                        </p:tgtEl>
                                      </p:cBhvr>
                                    </p:animEffect>
                                  </p:childTnLst>
                                </p:cTn>
                              </p:par>
                              <p:par>
                                <p:cTn id="165" nodeType="withEffect" fill="hold" presetClass="entr" presetID="10">
                                  <p:stCondLst>
                                    <p:cond delay="0"/>
                                  </p:stCondLst>
                                  <p:childTnLst>
                                    <p:set>
                                      <p:cBhvr>
                                        <p:cTn id="166" dur="1" fill="hold">
                                          <p:stCondLst>
                                            <p:cond delay="0"/>
                                          </p:stCondLst>
                                        </p:cTn>
                                        <p:tgtEl>
                                          <p:spTgt spid="195"/>
                                        </p:tgtEl>
                                        <p:attrNameLst>
                                          <p:attrName>style.visibility</p:attrName>
                                        </p:attrNameLst>
                                      </p:cBhvr>
                                      <p:to>
                                        <p:strVal val="visible"/>
                                      </p:to>
                                    </p:set>
                                    <p:animEffect filter="fade" transition="in">
                                      <p:cBhvr additive="repl">
                                        <p:cTn id="167" dur="500"/>
                                        <p:tgtEl>
                                          <p:spTgt spid="195"/>
                                        </p:tgtEl>
                                      </p:cBhvr>
                                    </p:animEffect>
                                  </p:childTnLst>
                                </p:cTn>
                              </p:par>
                              <p:par>
                                <p:cTn id="168" nodeType="withEffect" fill="hold" presetClass="entr" presetID="10">
                                  <p:stCondLst>
                                    <p:cond delay="0"/>
                                  </p:stCondLst>
                                  <p:childTnLst>
                                    <p:set>
                                      <p:cBhvr>
                                        <p:cTn id="169" dur="1" fill="hold">
                                          <p:stCondLst>
                                            <p:cond delay="0"/>
                                          </p:stCondLst>
                                        </p:cTn>
                                        <p:tgtEl>
                                          <p:spTgt spid="198"/>
                                        </p:tgtEl>
                                        <p:attrNameLst>
                                          <p:attrName>style.visibility</p:attrName>
                                        </p:attrNameLst>
                                      </p:cBhvr>
                                      <p:to>
                                        <p:strVal val="visible"/>
                                      </p:to>
                                    </p:set>
                                    <p:animEffect filter="fade" transition="in">
                                      <p:cBhvr additive="repl">
                                        <p:cTn id="170" dur="500"/>
                                        <p:tgtEl>
                                          <p:spTgt spid="198"/>
                                        </p:tgtEl>
                                      </p:cBhvr>
                                    </p:animEffect>
                                  </p:childTnLst>
                                </p:cTn>
                              </p:par>
                              <p:par>
                                <p:cTn id="171" nodeType="withEffect" fill="hold" presetClass="entr" presetID="10">
                                  <p:stCondLst>
                                    <p:cond delay="0"/>
                                  </p:stCondLst>
                                  <p:childTnLst>
                                    <p:set>
                                      <p:cBhvr>
                                        <p:cTn id="172" dur="1" fill="hold">
                                          <p:stCondLst>
                                            <p:cond delay="0"/>
                                          </p:stCondLst>
                                        </p:cTn>
                                        <p:tgtEl>
                                          <p:spTgt spid="197"/>
                                        </p:tgtEl>
                                        <p:attrNameLst>
                                          <p:attrName>style.visibility</p:attrName>
                                        </p:attrNameLst>
                                      </p:cBhvr>
                                      <p:to>
                                        <p:strVal val="visible"/>
                                      </p:to>
                                    </p:set>
                                    <p:animEffect filter="fade" transition="in">
                                      <p:cBhvr additive="repl">
                                        <p:cTn id="173" dur="500"/>
                                        <p:tgtEl>
                                          <p:spTgt spid="197"/>
                                        </p:tgtEl>
                                      </p:cBhvr>
                                    </p:animEffect>
                                  </p:childTnLst>
                                </p:cTn>
                              </p:par>
                              <p:par>
                                <p:cTn id="174" nodeType="withEffect" fill="hold" presetClass="entr" presetID="10">
                                  <p:stCondLst>
                                    <p:cond delay="0"/>
                                  </p:stCondLst>
                                  <p:childTnLst>
                                    <p:set>
                                      <p:cBhvr>
                                        <p:cTn id="175" dur="1" fill="hold">
                                          <p:stCondLst>
                                            <p:cond delay="0"/>
                                          </p:stCondLst>
                                        </p:cTn>
                                        <p:tgtEl>
                                          <p:spTgt spid="191"/>
                                        </p:tgtEl>
                                        <p:attrNameLst>
                                          <p:attrName>style.visibility</p:attrName>
                                        </p:attrNameLst>
                                      </p:cBhvr>
                                      <p:to>
                                        <p:strVal val="visible"/>
                                      </p:to>
                                    </p:set>
                                    <p:animEffect filter="fade" transition="in">
                                      <p:cBhvr additive="repl">
                                        <p:cTn id="176" dur="500"/>
                                        <p:tgtEl>
                                          <p:spTgt spid="191"/>
                                        </p:tgtEl>
                                      </p:cBhvr>
                                    </p:animEffect>
                                  </p:childTnLst>
                                </p:cTn>
                              </p:par>
                            </p:childTnLst>
                          </p:cTn>
                        </p:par>
                        <p:par>
                          <p:cTn id="177" fill="hold">
                            <p:stCondLst>
                              <p:cond delay="500"/>
                            </p:stCondLst>
                            <p:childTnLst>
                              <p:par>
                                <p:cTn id="178" nodeType="afterEffect" fill="hold" presetClass="path">
                                  <p:stCondLst>
                                    <p:cond delay="0"/>
                                  </p:stCondLst>
                                </p:cTn>
                              </p:par>
                            </p:childTnLst>
                          </p:cTn>
                        </p:par>
                        <p:par>
                          <p:cTn id="179" fill="hold">
                            <p:stCondLst>
                              <p:cond delay="5500"/>
                            </p:stCondLst>
                            <p:childTnLst>
                              <p:par>
                                <p:cTn id="180" nodeType="afterEffect" fill="hold" presetClass="exit" presetID="10">
                                  <p:stCondLst>
                                    <p:cond delay="0"/>
                                  </p:stCondLst>
                                  <p:childTnLst>
                                    <p:animEffect filter="fade" transition="in">
                                      <p:cBhvr additive="repl">
                                        <p:cTn id="181" dur="500"/>
                                        <p:tgtEl>
                                          <p:spTgt spid="191"/>
                                        </p:tgtEl>
                                      </p:cBhvr>
                                    </p:animEffect>
                                    <p:set>
                                      <p:cBhvr>
                                        <p:cTn id="182" dur="1" fill="hold">
                                          <p:stCondLst>
                                            <p:cond delay="499"/>
                                          </p:stCondLst>
                                        </p:cTn>
                                        <p:tgtEl>
                                          <p:spTgt spid="191"/>
                                        </p:tgtEl>
                                        <p:attrNameLst>
                                          <p:attrName>style.visibility</p:attrName>
                                        </p:attrNameLst>
                                      </p:cBhvr>
                                      <p:to>
                                        <p:strVal val="hidden"/>
                                      </p:to>
                                    </p:set>
                                  </p:childTnLst>
                                </p:cTn>
                              </p:par>
                            </p:childTnLst>
                          </p:cTn>
                        </p:par>
                        <p:par>
                          <p:cTn id="183" fill="hold">
                            <p:stCondLst>
                              <p:cond delay="6000"/>
                            </p:stCondLst>
                            <p:childTnLst>
                              <p:par>
                                <p:cTn id="184" nodeType="afterEffect" fill="hold" presetClass="entr" presetID="10">
                                  <p:stCondLst>
                                    <p:cond delay="0"/>
                                  </p:stCondLst>
                                  <p:childTnLst>
                                    <p:set>
                                      <p:cBhvr>
                                        <p:cTn id="185" dur="1" fill="hold">
                                          <p:stCondLst>
                                            <p:cond delay="0"/>
                                          </p:stCondLst>
                                        </p:cTn>
                                        <p:tgtEl>
                                          <p:spTgt spid="194"/>
                                        </p:tgtEl>
                                        <p:attrNameLst>
                                          <p:attrName>style.visibility</p:attrName>
                                        </p:attrNameLst>
                                      </p:cBhvr>
                                      <p:to>
                                        <p:strVal val="visible"/>
                                      </p:to>
                                    </p:set>
                                    <p:animEffect filter="fade" transition="in">
                                      <p:cBhvr additive="repl">
                                        <p:cTn id="186" dur="500"/>
                                        <p:tgtEl>
                                          <p:spTgt spid="194"/>
                                        </p:tgtEl>
                                      </p:cBhvr>
                                    </p:animEffect>
                                  </p:childTnLst>
                                </p:cTn>
                              </p:par>
                            </p:childTnLst>
                          </p:cTn>
                        </p:par>
                        <p:par>
                          <p:cTn id="187" fill="hold">
                            <p:stCondLst>
                              <p:cond delay="6500"/>
                            </p:stCondLst>
                            <p:childTnLst>
                              <p:par>
                                <p:cTn id="188" nodeType="afterEffect" fill="hold" presetClass="path">
                                  <p:stCondLst>
                                    <p:cond delay="0"/>
                                  </p:stCondLst>
                                </p:cTn>
                              </p:par>
                              <p:par>
                                <p:cTn id="189" nodeType="withEffect" fill="hold" presetClass="path">
                                  <p:stCondLst>
                                    <p:cond delay="0"/>
                                  </p:stCondLst>
                                </p:cTn>
                              </p:par>
                            </p:childTnLst>
                          </p:cTn>
                        </p:par>
                        <p:par>
                          <p:cTn id="190" fill="hold">
                            <p:stCondLst>
                              <p:cond delay="11500"/>
                            </p:stCondLst>
                            <p:childTnLst>
                              <p:par>
                                <p:cTn id="191" nodeType="afterEffect" fill="hold" presetClass="exit" presetID="10">
                                  <p:stCondLst>
                                    <p:cond delay="0"/>
                                  </p:stCondLst>
                                  <p:childTnLst>
                                    <p:animEffect filter="fade" transition="in">
                                      <p:cBhvr additive="repl">
                                        <p:cTn id="192" dur="500"/>
                                        <p:tgtEl>
                                          <p:spTgt spid="194"/>
                                        </p:tgtEl>
                                      </p:cBhvr>
                                    </p:animEffect>
                                    <p:set>
                                      <p:cBhvr>
                                        <p:cTn id="193" dur="1" fill="hold">
                                          <p:stCondLst>
                                            <p:cond delay="499"/>
                                          </p:stCondLst>
                                        </p:cTn>
                                        <p:tgtEl>
                                          <p:spTgt spid="194"/>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10">
                                  <p:stCondLst>
                                    <p:cond delay="0"/>
                                  </p:stCondLst>
                                  <p:childTnLst>
                                    <p:set>
                                      <p:cBhvr>
                                        <p:cTn id="197" dur="1" fill="hold">
                                          <p:stCondLst>
                                            <p:cond delay="0"/>
                                          </p:stCondLst>
                                        </p:cTn>
                                        <p:tgtEl>
                                          <p:spTgt spid="192"/>
                                        </p:tgtEl>
                                        <p:attrNameLst>
                                          <p:attrName>style.visibility</p:attrName>
                                        </p:attrNameLst>
                                      </p:cBhvr>
                                      <p:to>
                                        <p:strVal val="visible"/>
                                      </p:to>
                                    </p:set>
                                    <p:animEffect filter="fade" transition="in">
                                      <p:cBhvr additive="repl">
                                        <p:cTn id="198" dur="500"/>
                                        <p:tgtEl>
                                          <p:spTgt spid="192"/>
                                        </p:tgtEl>
                                      </p:cBhvr>
                                    </p:animEffect>
                                  </p:childTnLst>
                                </p:cTn>
                              </p:par>
                            </p:childTnLst>
                          </p:cTn>
                        </p:par>
                        <p:par>
                          <p:cTn id="199" fill="hold">
                            <p:stCondLst>
                              <p:cond delay="500"/>
                            </p:stCondLst>
                            <p:childTnLst>
                              <p:par>
                                <p:cTn id="200" nodeType="afterEffect" fill="hold" presetClass="path">
                                  <p:stCondLst>
                                    <p:cond delay="0"/>
                                  </p:stCondLst>
                                </p:cTn>
                              </p:par>
                            </p:childTnLst>
                          </p:cTn>
                        </p:par>
                        <p:par>
                          <p:cTn id="201" fill="hold">
                            <p:stCondLst>
                              <p:cond delay="5500"/>
                            </p:stCondLst>
                            <p:childTnLst>
                              <p:par>
                                <p:cTn id="202" nodeType="afterEffect" fill="hold" presetClass="exit" presetID="10">
                                  <p:stCondLst>
                                    <p:cond delay="0"/>
                                  </p:stCondLst>
                                  <p:childTnLst>
                                    <p:animEffect filter="fade" transition="in">
                                      <p:cBhvr additive="repl">
                                        <p:cTn id="203" dur="500"/>
                                        <p:tgtEl>
                                          <p:spTgt spid="192"/>
                                        </p:tgtEl>
                                      </p:cBhvr>
                                    </p:animEffect>
                                    <p:set>
                                      <p:cBhvr>
                                        <p:cTn id="204" dur="1" fill="hold">
                                          <p:stCondLst>
                                            <p:cond delay="499"/>
                                          </p:stCondLst>
                                        </p:cTn>
                                        <p:tgtEl>
                                          <p:spTgt spid="192"/>
                                        </p:tgtEl>
                                        <p:attrNameLst>
                                          <p:attrName>style.visibility</p:attrName>
                                        </p:attrNameLst>
                                      </p:cBhvr>
                                      <p:to>
                                        <p:strVal val="hidden"/>
                                      </p:to>
                                    </p:set>
                                  </p:childTnLst>
                                </p:cTn>
                              </p:par>
                            </p:childTnLst>
                          </p:cTn>
                        </p:par>
                        <p:par>
                          <p:cTn id="205" fill="hold">
                            <p:stCondLst>
                              <p:cond delay="6000"/>
                            </p:stCondLst>
                            <p:childTnLst>
                              <p:par>
                                <p:cTn id="206" nodeType="afterEffect" fill="hold" presetClass="entr" presetID="10">
                                  <p:stCondLst>
                                    <p:cond delay="0"/>
                                  </p:stCondLst>
                                  <p:childTnLst>
                                    <p:set>
                                      <p:cBhvr>
                                        <p:cTn id="207" dur="1" fill="hold">
                                          <p:stCondLst>
                                            <p:cond delay="0"/>
                                          </p:stCondLst>
                                        </p:cTn>
                                        <p:tgtEl>
                                          <p:spTgt spid="200"/>
                                        </p:tgtEl>
                                        <p:attrNameLst>
                                          <p:attrName>style.visibility</p:attrName>
                                        </p:attrNameLst>
                                      </p:cBhvr>
                                      <p:to>
                                        <p:strVal val="visible"/>
                                      </p:to>
                                    </p:set>
                                    <p:animEffect filter="fade" transition="in">
                                      <p:cBhvr additive="repl">
                                        <p:cTn id="208" dur="500"/>
                                        <p:tgtEl>
                                          <p:spTgt spid="200"/>
                                        </p:tgtEl>
                                      </p:cBhvr>
                                    </p:animEffect>
                                  </p:childTnLst>
                                </p:cTn>
                              </p:par>
                              <p:par>
                                <p:cTn id="209" nodeType="withEffect" fill="hold" presetClass="entr" presetID="10">
                                  <p:stCondLst>
                                    <p:cond delay="0"/>
                                  </p:stCondLst>
                                  <p:childTnLst>
                                    <p:set>
                                      <p:cBhvr>
                                        <p:cTn id="210" dur="1" fill="hold">
                                          <p:stCondLst>
                                            <p:cond delay="0"/>
                                          </p:stCondLst>
                                        </p:cTn>
                                        <p:tgtEl>
                                          <p:spTgt spid="201"/>
                                        </p:tgtEl>
                                        <p:attrNameLst>
                                          <p:attrName>style.visibility</p:attrName>
                                        </p:attrNameLst>
                                      </p:cBhvr>
                                      <p:to>
                                        <p:strVal val="visible"/>
                                      </p:to>
                                    </p:set>
                                    <p:animEffect filter="fade" transition="in">
                                      <p:cBhvr additive="repl">
                                        <p:cTn id="211" dur="500"/>
                                        <p:tgtEl>
                                          <p:spTgt spid="201"/>
                                        </p:tgtEl>
                                      </p:cBhvr>
                                    </p:animEffect>
                                  </p:childTnLst>
                                </p:cTn>
                              </p:par>
                            </p:childTnLst>
                          </p:cTn>
                        </p:par>
                        <p:par>
                          <p:cTn id="212" fill="hold">
                            <p:stCondLst>
                              <p:cond delay="6500"/>
                            </p:stCondLst>
                            <p:childTnLst>
                              <p:par>
                                <p:cTn id="213" nodeType="afterEffect" fill="hold" presetClass="path">
                                  <p:stCondLst>
                                    <p:cond delay="0"/>
                                  </p:stCondLst>
                                </p:cTn>
                              </p:par>
                              <p:par>
                                <p:cTn id="214" nodeType="withEffect" fill="hold" presetClass="path">
                                  <p:stCondLst>
                                    <p:cond delay="0"/>
                                  </p:stCondLst>
                                </p:cTn>
                              </p:par>
                              <p:par>
                                <p:cTn id="215" nodeType="withEffect" fill="hold" presetClass="path">
                                  <p:stCondLst>
                                    <p:cond delay="0"/>
                                  </p:stCondLst>
                                </p:cTn>
                              </p:par>
                              <p:par>
                                <p:cTn id="216" nodeType="withEffect" fill="hold" presetClass="path">
                                  <p:stCondLst>
                                    <p:cond delay="0"/>
                                  </p:stCondLst>
                                </p:cTn>
                              </p:par>
                            </p:childTnLst>
                          </p:cTn>
                        </p:par>
                        <p:par>
                          <p:cTn id="217" fill="hold">
                            <p:stCondLst>
                              <p:cond delay="11500"/>
                            </p:stCondLst>
                            <p:childTnLst>
                              <p:par>
                                <p:cTn id="218" nodeType="afterEffect" fill="hold" presetClass="exit" presetID="10">
                                  <p:stCondLst>
                                    <p:cond delay="0"/>
                                  </p:stCondLst>
                                  <p:childTnLst>
                                    <p:animEffect filter="fade" transition="in">
                                      <p:cBhvr additive="repl">
                                        <p:cTn id="219" dur="500"/>
                                        <p:tgtEl>
                                          <p:spTgt spid="200"/>
                                        </p:tgtEl>
                                      </p:cBhvr>
                                    </p:animEffect>
                                    <p:set>
                                      <p:cBhvr>
                                        <p:cTn id="220" dur="1" fill="hold">
                                          <p:stCondLst>
                                            <p:cond delay="499"/>
                                          </p:stCondLst>
                                        </p:cTn>
                                        <p:tgtEl>
                                          <p:spTgt spid="200"/>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0">
                                  <p:stCondLst>
                                    <p:cond delay="0"/>
                                  </p:stCondLst>
                                  <p:childTnLst>
                                    <p:set>
                                      <p:cBhvr>
                                        <p:cTn id="224" dur="1" fill="hold">
                                          <p:stCondLst>
                                            <p:cond delay="0"/>
                                          </p:stCondLst>
                                        </p:cTn>
                                        <p:tgtEl>
                                          <p:spTgt spid="193"/>
                                        </p:tgtEl>
                                        <p:attrNameLst>
                                          <p:attrName>style.visibility</p:attrName>
                                        </p:attrNameLst>
                                      </p:cBhvr>
                                      <p:to>
                                        <p:strVal val="visible"/>
                                      </p:to>
                                    </p:set>
                                    <p:animEffect filter="fade" transition="in">
                                      <p:cBhvr additive="repl">
                                        <p:cTn id="225" dur="500"/>
                                        <p:tgtEl>
                                          <p:spTgt spid="193"/>
                                        </p:tgtEl>
                                      </p:cBhvr>
                                    </p:animEffect>
                                  </p:childTnLst>
                                </p:cTn>
                              </p:par>
                            </p:childTnLst>
                          </p:cTn>
                        </p:par>
                        <p:par>
                          <p:cTn id="226" fill="hold">
                            <p:stCondLst>
                              <p:cond delay="500"/>
                            </p:stCondLst>
                            <p:childTnLst>
                              <p:par>
                                <p:cTn id="227" nodeType="afterEffect" fill="hold" presetClass="path">
                                  <p:stCondLst>
                                    <p:cond delay="0"/>
                                  </p:stCondLst>
                                </p:cTn>
                              </p:par>
                            </p:childTnLst>
                          </p:cTn>
                        </p:par>
                        <p:par>
                          <p:cTn id="228" fill="hold">
                            <p:stCondLst>
                              <p:cond delay="5500"/>
                            </p:stCondLst>
                            <p:childTnLst>
                              <p:par>
                                <p:cTn id="229" nodeType="afterEffect" fill="hold" presetClass="exit" presetID="10">
                                  <p:stCondLst>
                                    <p:cond delay="0"/>
                                  </p:stCondLst>
                                  <p:childTnLst>
                                    <p:animEffect filter="fade" transition="in">
                                      <p:cBhvr additive="repl">
                                        <p:cTn id="230" dur="500"/>
                                        <p:tgtEl>
                                          <p:spTgt spid="193"/>
                                        </p:tgtEl>
                                      </p:cBhvr>
                                    </p:animEffect>
                                    <p:set>
                                      <p:cBhvr>
                                        <p:cTn id="231" dur="1" fill="hold">
                                          <p:stCondLst>
                                            <p:cond delay="499"/>
                                          </p:stCondLst>
                                        </p:cTn>
                                        <p:tgtEl>
                                          <p:spTgt spid="193"/>
                                        </p:tgtEl>
                                        <p:attrNameLst>
                                          <p:attrName>style.visibility</p:attrName>
                                        </p:attrNameLst>
                                      </p:cBhvr>
                                      <p:to>
                                        <p:strVal val="hidden"/>
                                      </p:to>
                                    </p:set>
                                  </p:childTnLst>
                                </p:cTn>
                              </p:par>
                            </p:childTnLst>
                          </p:cTn>
                        </p:par>
                        <p:par>
                          <p:cTn id="232" fill="hold">
                            <p:stCondLst>
                              <p:cond delay="6000"/>
                            </p:stCondLst>
                            <p:childTnLst>
                              <p:par>
                                <p:cTn id="233" nodeType="afterEffect" fill="hold" presetClass="entr" presetID="10">
                                  <p:stCondLst>
                                    <p:cond delay="0"/>
                                  </p:stCondLst>
                                  <p:childTnLst>
                                    <p:set>
                                      <p:cBhvr>
                                        <p:cTn id="234" dur="1" fill="hold">
                                          <p:stCondLst>
                                            <p:cond delay="0"/>
                                          </p:stCondLst>
                                        </p:cTn>
                                        <p:tgtEl>
                                          <p:spTgt spid="190"/>
                                        </p:tgtEl>
                                        <p:attrNameLst>
                                          <p:attrName>style.visibility</p:attrName>
                                        </p:attrNameLst>
                                      </p:cBhvr>
                                      <p:to>
                                        <p:strVal val="visible"/>
                                      </p:to>
                                    </p:set>
                                    <p:animEffect filter="fade" transition="in">
                                      <p:cBhvr additive="repl">
                                        <p:cTn id="235" dur="500"/>
                                        <p:tgtEl>
                                          <p:spTgt spid="190"/>
                                        </p:tgtEl>
                                      </p:cBhvr>
                                    </p:animEffect>
                                  </p:childTnLst>
                                </p:cTn>
                              </p:par>
                            </p:childTnLst>
                          </p:cTn>
                        </p:par>
                        <p:par>
                          <p:cTn id="236" fill="hold">
                            <p:stCondLst>
                              <p:cond delay="6500"/>
                            </p:stCondLst>
                            <p:childTnLst>
                              <p:par>
                                <p:cTn id="237" nodeType="afterEffect" fill="hold" presetClass="path">
                                  <p:stCondLst>
                                    <p:cond delay="0"/>
                                  </p:stCondLst>
                                </p:cTn>
                              </p:par>
                              <p:par>
                                <p:cTn id="238" nodeType="withEffect" fill="hold" presetClass="path">
                                  <p:stCondLst>
                                    <p:cond delay="0"/>
                                  </p:stCondLst>
                                </p:cTn>
                              </p:par>
                              <p:par>
                                <p:cTn id="239" nodeType="withEffect" fill="hold" presetClass="path">
                                  <p:stCondLst>
                                    <p:cond delay="0"/>
                                  </p:stCondLst>
                                </p:cTn>
                              </p:par>
                            </p:childTnLst>
                          </p:cTn>
                        </p:par>
                        <p:par>
                          <p:cTn id="240" fill="hold">
                            <p:stCondLst>
                              <p:cond delay="11500"/>
                            </p:stCondLst>
                            <p:childTnLst>
                              <p:par>
                                <p:cTn id="241" nodeType="afterEffect" fill="hold" presetClass="entr" presetID="10">
                                  <p:stCondLst>
                                    <p:cond delay="0"/>
                                  </p:stCondLst>
                                  <p:childTnLst>
                                    <p:set>
                                      <p:cBhvr>
                                        <p:cTn id="242" dur="1" fill="hold">
                                          <p:stCondLst>
                                            <p:cond delay="0"/>
                                          </p:stCondLst>
                                        </p:cTn>
                                        <p:tgtEl>
                                          <p:spTgt spid="209"/>
                                        </p:tgtEl>
                                        <p:attrNameLst>
                                          <p:attrName>style.visibility</p:attrName>
                                        </p:attrNameLst>
                                      </p:cBhvr>
                                      <p:to>
                                        <p:strVal val="visible"/>
                                      </p:to>
                                    </p:set>
                                    <p:animEffect filter="fade" transition="in">
                                      <p:cBhvr additive="repl">
                                        <p:cTn id="243" dur="500"/>
                                        <p:tgtEl>
                                          <p:spTgt spid="209"/>
                                        </p:tgtEl>
                                      </p:cBhvr>
                                    </p:animEffect>
                                  </p:childTnLst>
                                </p:cTn>
                              </p:par>
                              <p:par>
                                <p:cTn id="244" nodeType="withEffect" fill="hold" presetClass="entr" presetID="10">
                                  <p:stCondLst>
                                    <p:cond delay="0"/>
                                  </p:stCondLst>
                                  <p:childTnLst>
                                    <p:set>
                                      <p:cBhvr>
                                        <p:cTn id="245" dur="1" fill="hold">
                                          <p:stCondLst>
                                            <p:cond delay="0"/>
                                          </p:stCondLst>
                                        </p:cTn>
                                        <p:tgtEl>
                                          <p:spTgt spid="208"/>
                                        </p:tgtEl>
                                        <p:attrNameLst>
                                          <p:attrName>style.visibility</p:attrName>
                                        </p:attrNameLst>
                                      </p:cBhvr>
                                      <p:to>
                                        <p:strVal val="visible"/>
                                      </p:to>
                                    </p:set>
                                    <p:animEffect filter="fade" transition="in">
                                      <p:cBhvr additive="repl">
                                        <p:cTn id="246" dur="500"/>
                                        <p:tgtEl>
                                          <p:spTgt spid="208"/>
                                        </p:tgtEl>
                                      </p:cBhvr>
                                    </p:animEffect>
                                  </p:childTnLst>
                                </p:cTn>
                              </p:par>
                              <p:par>
                                <p:cTn id="247" nodeType="withEffect" fill="hold" presetClass="path">
                                  <p:stCondLst>
                                    <p:cond delay="0"/>
                                  </p:stCondLst>
                                </p:cTn>
                              </p:par>
                              <p:par>
                                <p:cTn id="248" nodeType="withEffect" fill="hold" presetClass="path">
                                  <p:stCondLst>
                                    <p:cond delay="0"/>
                                  </p:stCondLst>
                                </p:cTn>
                              </p:par>
                              <p:par>
                                <p:cTn id="249" nodeType="withEffect" fill="hold" presetClass="entr" presetID="10">
                                  <p:stCondLst>
                                    <p:cond delay="0"/>
                                  </p:stCondLst>
                                  <p:childTnLst>
                                    <p:set>
                                      <p:cBhvr>
                                        <p:cTn id="250" dur="1" fill="hold">
                                          <p:stCondLst>
                                            <p:cond delay="0"/>
                                          </p:stCondLst>
                                        </p:cTn>
                                        <p:tgtEl>
                                          <p:spTgt spid="207"/>
                                        </p:tgtEl>
                                        <p:attrNameLst>
                                          <p:attrName>style.visibility</p:attrName>
                                        </p:attrNameLst>
                                      </p:cBhvr>
                                      <p:to>
                                        <p:strVal val="visible"/>
                                      </p:to>
                                    </p:set>
                                    <p:animEffect filter="fade" transition="in">
                                      <p:cBhvr additive="repl">
                                        <p:cTn id="251" dur="500"/>
                                        <p:tgtEl>
                                          <p:spTgt spid="207"/>
                                        </p:tgtEl>
                                      </p:cBhvr>
                                    </p:animEffect>
                                  </p:childTnLst>
                                </p:cTn>
                              </p:par>
                            </p:childTnLst>
                          </p:cTn>
                        </p:par>
                        <p:par>
                          <p:cTn id="252" fill="hold">
                            <p:stCondLst>
                              <p:cond delay="13500"/>
                            </p:stCondLst>
                            <p:childTnLst>
                              <p:par>
                                <p:cTn id="253" nodeType="afterEffect" fill="hold" presetClass="path">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097280" y="6459840"/>
            <a:ext cx="2470680" cy="363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900" spc="-1" strike="noStrike">
                <a:solidFill>
                  <a:srgbClr val="ffffff"/>
                </a:solidFill>
                <a:uFill>
                  <a:solidFill>
                    <a:srgbClr val="ffffff"/>
                  </a:solidFill>
                </a:uFill>
                <a:latin typeface="Calibri"/>
                <a:ea typeface="DejaVu Sans"/>
              </a:rPr>
              <a:t>28/04/18</a:t>
            </a:r>
            <a:endParaRPr b="0" lang="en-IN" sz="1800" spc="-1" strike="noStrike">
              <a:solidFill>
                <a:srgbClr val="000000"/>
              </a:solidFill>
              <a:uFill>
                <a:solidFill>
                  <a:srgbClr val="ffffff"/>
                </a:solidFill>
              </a:uFill>
              <a:latin typeface="Arial"/>
            </a:endParaRPr>
          </a:p>
        </p:txBody>
      </p:sp>
      <p:sp>
        <p:nvSpPr>
          <p:cNvPr id="211" name="CustomShape 2"/>
          <p:cNvSpPr/>
          <p:nvPr/>
        </p:nvSpPr>
        <p:spPr>
          <a:xfrm>
            <a:off x="3686040" y="6459840"/>
            <a:ext cx="4821480" cy="3636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900" spc="-1" strike="noStrike" cap="all">
                <a:solidFill>
                  <a:srgbClr val="ffffff"/>
                </a:solidFill>
                <a:uFill>
                  <a:solidFill>
                    <a:srgbClr val="ffffff"/>
                  </a:solidFill>
                </a:uFill>
                <a:latin typeface="Calibri"/>
                <a:ea typeface="DejaVu Sans"/>
              </a:rPr>
              <a:t>Himanshu.Joshi@iiitb.org</a:t>
            </a:r>
            <a:endParaRPr b="0" lang="en-IN" sz="1800" spc="-1" strike="noStrike">
              <a:solidFill>
                <a:srgbClr val="000000"/>
              </a:solidFill>
              <a:uFill>
                <a:solidFill>
                  <a:srgbClr val="ffffff"/>
                </a:solidFill>
              </a:uFill>
              <a:latin typeface="Arial"/>
            </a:endParaRPr>
          </a:p>
        </p:txBody>
      </p:sp>
      <p:sp>
        <p:nvSpPr>
          <p:cNvPr id="212" name="CustomShape 3"/>
          <p:cNvSpPr/>
          <p:nvPr/>
        </p:nvSpPr>
        <p:spPr>
          <a:xfrm>
            <a:off x="9900360" y="6459840"/>
            <a:ext cx="131076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CBCDA43-21D4-4EE6-82D1-EBB7A4D1DFDB}" type="slidenum">
              <a:rPr b="0" lang="en-IN" sz="1050" spc="-1" strike="noStrike">
                <a:solidFill>
                  <a:srgbClr val="ffffff"/>
                </a:solidFill>
                <a:uFill>
                  <a:solidFill>
                    <a:srgbClr val="ffffff"/>
                  </a:solidFill>
                </a:uFill>
                <a:latin typeface="Calibri"/>
                <a:ea typeface="DejaVu Sans"/>
              </a:rPr>
              <a:t>&lt;number&gt;</a:t>
            </a:fld>
            <a:endParaRPr b="0" lang="en-IN" sz="1800" spc="-1" strike="noStrike">
              <a:solidFill>
                <a:srgbClr val="000000"/>
              </a:solidFill>
              <a:uFill>
                <a:solidFill>
                  <a:srgbClr val="ffffff"/>
                </a:solidFill>
              </a:uFill>
              <a:latin typeface="Arial"/>
            </a:endParaRPr>
          </a:p>
        </p:txBody>
      </p:sp>
      <p:sp>
        <p:nvSpPr>
          <p:cNvPr id="213" name="CustomShape 4"/>
          <p:cNvSpPr/>
          <p:nvPr/>
        </p:nvSpPr>
        <p:spPr>
          <a:xfrm>
            <a:off x="492120" y="816120"/>
            <a:ext cx="4801680" cy="13096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000000"/>
                </a:solidFill>
                <a:uFill>
                  <a:solidFill>
                    <a:srgbClr val="ffffff"/>
                  </a:solidFill>
                </a:uFill>
                <a:latin typeface="Calibri"/>
                <a:ea typeface="DejaVu Sans"/>
              </a:rPr>
              <a:t>Most Popular Content (MPC)</a:t>
            </a:r>
            <a:endParaRPr b="0" lang="en-IN" sz="1800" spc="-1" strike="noStrike">
              <a:solidFill>
                <a:srgbClr val="000000"/>
              </a:solidFill>
              <a:uFill>
                <a:solidFill>
                  <a:srgbClr val="ffffff"/>
                </a:solidFill>
              </a:uFill>
              <a:latin typeface="Arial"/>
            </a:endParaRPr>
          </a:p>
        </p:txBody>
      </p:sp>
      <p:sp>
        <p:nvSpPr>
          <p:cNvPr id="214" name="CustomShape 5"/>
          <p:cNvSpPr/>
          <p:nvPr/>
        </p:nvSpPr>
        <p:spPr>
          <a:xfrm>
            <a:off x="1097280" y="3370680"/>
            <a:ext cx="183240" cy="367920"/>
          </a:xfrm>
          <a:prstGeom prst="rect">
            <a:avLst/>
          </a:prstGeom>
          <a:noFill/>
          <a:ln>
            <a:noFill/>
          </a:ln>
        </p:spPr>
        <p:style>
          <a:lnRef idx="0"/>
          <a:fillRef idx="0"/>
          <a:effectRef idx="0"/>
          <a:fontRef idx="minor"/>
        </p:style>
      </p:sp>
      <p:pic>
        <p:nvPicPr>
          <p:cNvPr id="215" name="Picture 6" descr=""/>
          <p:cNvPicPr/>
          <p:nvPr/>
        </p:nvPicPr>
        <p:blipFill>
          <a:blip r:embed="rId1"/>
          <a:stretch/>
        </p:blipFill>
        <p:spPr>
          <a:xfrm>
            <a:off x="5294880" y="0"/>
            <a:ext cx="6620760" cy="6303600"/>
          </a:xfrm>
          <a:prstGeom prst="rect">
            <a:avLst/>
          </a:prstGeom>
          <a:ln>
            <a:noFill/>
          </a:ln>
        </p:spPr>
      </p:pic>
      <p:sp>
        <p:nvSpPr>
          <p:cNvPr id="216" name="CustomShape 6"/>
          <p:cNvSpPr/>
          <p:nvPr/>
        </p:nvSpPr>
        <p:spPr>
          <a:xfrm>
            <a:off x="660600" y="2483280"/>
            <a:ext cx="4464360" cy="3380400"/>
          </a:xfrm>
          <a:prstGeom prst="rect">
            <a:avLst/>
          </a:prstGeom>
          <a:noFill/>
          <a:ln>
            <a:noFill/>
          </a:ln>
        </p:spPr>
        <p:style>
          <a:lnRef idx="0"/>
          <a:fillRef idx="0"/>
          <a:effectRef idx="0"/>
          <a:fontRef idx="minor"/>
        </p:style>
        <p:txBody>
          <a:bodyPr lIns="90000" rIns="90000" tIns="45000" bIns="45000"/>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Every router locally calculates the number of requests for each content name, and caches both content name and popularity count into a Popularity Table (PT)</a:t>
            </a:r>
            <a:endParaRPr b="0" lang="en-IN"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The content name is labeled as being popular if it reaches a Popularity Threshold locally.</a:t>
            </a:r>
            <a:endParaRPr b="0" lang="en-IN" sz="1800" spc="-1" strike="noStrike">
              <a:solidFill>
                <a:srgbClr val="000000"/>
              </a:solidFill>
              <a:uFill>
                <a:solidFill>
                  <a:srgbClr val="ffffff"/>
                </a:solidFill>
              </a:uFill>
              <a:latin typeface="Arial"/>
            </a:endParaRPr>
          </a:p>
          <a:p>
            <a:pPr marL="285840" indent="-284400">
              <a:lnSpc>
                <a:spcPct val="100000"/>
              </a:lnSpc>
              <a:buClr>
                <a:srgbClr val="000000"/>
              </a:buClr>
              <a:buFont typeface="Arial"/>
              <a:buChar char="•"/>
            </a:pPr>
            <a:r>
              <a:rPr b="0" lang="en-IN" sz="1800" spc="-1" strike="noStrike">
                <a:solidFill>
                  <a:srgbClr val="000000"/>
                </a:solidFill>
                <a:uFill>
                  <a:solidFill>
                    <a:srgbClr val="ffffff"/>
                  </a:solidFill>
                </a:uFill>
                <a:latin typeface="Calibri"/>
                <a:ea typeface="DejaVu Sans"/>
              </a:rPr>
              <a:t>And if a router holds the content, it suggests its neighbors for caching it with a new Suggestion message.</a:t>
            </a:r>
            <a:endParaRPr b="0" lang="en-IN" sz="1800" spc="-1" strike="noStrike">
              <a:solidFill>
                <a:srgbClr val="000000"/>
              </a:solidFill>
              <a:uFill>
                <a:solidFill>
                  <a:srgbClr val="ffffff"/>
                </a:solidFill>
              </a:uFill>
              <a:latin typeface="Arial"/>
            </a:endParaRPr>
          </a:p>
        </p:txBody>
      </p:sp>
      <p:pic>
        <p:nvPicPr>
          <p:cNvPr id="217" name="Picture 8" descr=""/>
          <p:cNvPicPr/>
          <p:nvPr/>
        </p:nvPicPr>
        <p:blipFill>
          <a:blip r:embed="rId2"/>
          <a:stretch/>
        </p:blipFill>
        <p:spPr>
          <a:xfrm>
            <a:off x="10083960" y="3112200"/>
            <a:ext cx="323640" cy="441720"/>
          </a:xfrm>
          <a:prstGeom prst="rect">
            <a:avLst/>
          </a:prstGeom>
          <a:ln>
            <a:noFill/>
          </a:ln>
        </p:spPr>
      </p:pic>
      <p:pic>
        <p:nvPicPr>
          <p:cNvPr id="218" name="Picture 9" descr=""/>
          <p:cNvPicPr/>
          <p:nvPr/>
        </p:nvPicPr>
        <p:blipFill>
          <a:blip r:embed="rId3"/>
          <a:stretch/>
        </p:blipFill>
        <p:spPr>
          <a:xfrm>
            <a:off x="6562440" y="5537880"/>
            <a:ext cx="411120" cy="234360"/>
          </a:xfrm>
          <a:prstGeom prst="rect">
            <a:avLst/>
          </a:prstGeom>
          <a:ln>
            <a:noFill/>
          </a:ln>
        </p:spPr>
      </p:pic>
      <p:pic>
        <p:nvPicPr>
          <p:cNvPr id="219" name="Picture 10" descr=""/>
          <p:cNvPicPr/>
          <p:nvPr/>
        </p:nvPicPr>
        <p:blipFill>
          <a:blip r:embed="rId4"/>
          <a:stretch/>
        </p:blipFill>
        <p:spPr>
          <a:xfrm>
            <a:off x="10083960" y="3112200"/>
            <a:ext cx="323640" cy="441720"/>
          </a:xfrm>
          <a:prstGeom prst="rect">
            <a:avLst/>
          </a:prstGeom>
          <a:ln>
            <a:noFill/>
          </a:ln>
        </p:spPr>
      </p:pic>
      <p:pic>
        <p:nvPicPr>
          <p:cNvPr id="220" name="Picture 11" descr=""/>
          <p:cNvPicPr/>
          <p:nvPr/>
        </p:nvPicPr>
        <p:blipFill>
          <a:blip r:embed="rId5"/>
          <a:stretch/>
        </p:blipFill>
        <p:spPr>
          <a:xfrm>
            <a:off x="10409400" y="5420160"/>
            <a:ext cx="411120" cy="234360"/>
          </a:xfrm>
          <a:prstGeom prst="rect">
            <a:avLst/>
          </a:prstGeom>
          <a:ln>
            <a:noFill/>
          </a:ln>
        </p:spPr>
      </p:pic>
      <p:pic>
        <p:nvPicPr>
          <p:cNvPr id="221" name="Picture 12" descr=""/>
          <p:cNvPicPr/>
          <p:nvPr/>
        </p:nvPicPr>
        <p:blipFill>
          <a:blip r:embed="rId6"/>
          <a:stretch/>
        </p:blipFill>
        <p:spPr>
          <a:xfrm>
            <a:off x="10083960" y="3112200"/>
            <a:ext cx="323640" cy="441720"/>
          </a:xfrm>
          <a:prstGeom prst="rect">
            <a:avLst/>
          </a:prstGeom>
          <a:ln>
            <a:noFill/>
          </a:ln>
        </p:spPr>
      </p:pic>
      <p:pic>
        <p:nvPicPr>
          <p:cNvPr id="222" name="Picture 13" descr=""/>
          <p:cNvPicPr/>
          <p:nvPr/>
        </p:nvPicPr>
        <p:blipFill>
          <a:blip r:embed="rId7"/>
          <a:stretch/>
        </p:blipFill>
        <p:spPr>
          <a:xfrm>
            <a:off x="10100160" y="3112200"/>
            <a:ext cx="291600" cy="397800"/>
          </a:xfrm>
          <a:prstGeom prst="rect">
            <a:avLst/>
          </a:prstGeom>
          <a:ln>
            <a:noFill/>
          </a:ln>
        </p:spPr>
      </p:pic>
    </p:spTree>
  </p:cSld>
  <p:timing>
    <p:tnLst>
      <p:par>
        <p:cTn id="254" dur="indefinite" restart="never" nodeType="tmRoot">
          <p:childTnLst>
            <p:seq>
              <p:cTn id="255" dur="indefinite" nodeType="mainSeq">
                <p:childTnLst>
                  <p:par>
                    <p:cTn id="256" fill="hold">
                      <p:stCondLst>
                        <p:cond delay="indefinite"/>
                      </p:stCondLst>
                      <p:childTnLst>
                        <p:par>
                          <p:cTn id="257" fill="hold">
                            <p:stCondLst>
                              <p:cond delay="0"/>
                            </p:stCondLst>
                            <p:childTnLst>
                              <p:par>
                                <p:cTn id="258" nodeType="clickEffect" fill="hold" presetClass="entr" presetID="10">
                                  <p:stCondLst>
                                    <p:cond delay="0"/>
                                  </p:stCondLst>
                                  <p:childTnLst>
                                    <p:set>
                                      <p:cBhvr>
                                        <p:cTn id="259" dur="1" fill="hold">
                                          <p:stCondLst>
                                            <p:cond delay="0"/>
                                          </p:stCondLst>
                                        </p:cTn>
                                        <p:tgtEl>
                                          <p:spTgt spid="218"/>
                                        </p:tgtEl>
                                        <p:attrNameLst>
                                          <p:attrName>style.visibility</p:attrName>
                                        </p:attrNameLst>
                                      </p:cBhvr>
                                      <p:to>
                                        <p:strVal val="visible"/>
                                      </p:to>
                                    </p:set>
                                    <p:animEffect filter="fade" transition="in">
                                      <p:cBhvr additive="repl">
                                        <p:cTn id="260" dur="500"/>
                                        <p:tgtEl>
                                          <p:spTgt spid="218"/>
                                        </p:tgtEl>
                                      </p:cBhvr>
                                    </p:animEffect>
                                  </p:childTnLst>
                                </p:cTn>
                              </p:par>
                              <p:par>
                                <p:cTn id="261" nodeType="withEffect" fill="hold" presetClass="entr" presetID="10">
                                  <p:stCondLst>
                                    <p:cond delay="0"/>
                                  </p:stCondLst>
                                  <p:childTnLst>
                                    <p:set>
                                      <p:cBhvr>
                                        <p:cTn id="262" dur="1" fill="hold">
                                          <p:stCondLst>
                                            <p:cond delay="0"/>
                                          </p:stCondLst>
                                        </p:cTn>
                                        <p:tgtEl>
                                          <p:spTgt spid="220"/>
                                        </p:tgtEl>
                                        <p:attrNameLst>
                                          <p:attrName>style.visibility</p:attrName>
                                        </p:attrNameLst>
                                      </p:cBhvr>
                                      <p:to>
                                        <p:strVal val="visible"/>
                                      </p:to>
                                    </p:set>
                                    <p:animEffect filter="fade" transition="in">
                                      <p:cBhvr additive="repl">
                                        <p:cTn id="263" dur="500"/>
                                        <p:tgtEl>
                                          <p:spTgt spid="220"/>
                                        </p:tgtEl>
                                      </p:cBhvr>
                                    </p:animEffect>
                                  </p:childTnLst>
                                </p:cTn>
                              </p:par>
                              <p:par>
                                <p:cTn id="264" nodeType="withEffect" fill="hold" presetClass="entr" presetID="10">
                                  <p:stCondLst>
                                    <p:cond delay="0"/>
                                  </p:stCondLst>
                                  <p:childTnLst>
                                    <p:set>
                                      <p:cBhvr>
                                        <p:cTn id="265" dur="1" fill="hold">
                                          <p:stCondLst>
                                            <p:cond delay="0"/>
                                          </p:stCondLst>
                                        </p:cTn>
                                        <p:tgtEl>
                                          <p:spTgt spid="217"/>
                                        </p:tgtEl>
                                        <p:attrNameLst>
                                          <p:attrName>style.visibility</p:attrName>
                                        </p:attrNameLst>
                                      </p:cBhvr>
                                      <p:to>
                                        <p:strVal val="visible"/>
                                      </p:to>
                                    </p:set>
                                    <p:animEffect filter="fade" transition="in">
                                      <p:cBhvr additive="repl">
                                        <p:cTn id="266" dur="500"/>
                                        <p:tgtEl>
                                          <p:spTgt spid="217"/>
                                        </p:tgtEl>
                                      </p:cBhvr>
                                    </p:animEffect>
                                  </p:childTnLst>
                                </p:cTn>
                              </p:par>
                              <p:par>
                                <p:cTn id="267" nodeType="withEffect" fill="hold" presetClass="entr" presetID="10">
                                  <p:stCondLst>
                                    <p:cond delay="0"/>
                                  </p:stCondLst>
                                  <p:childTnLst>
                                    <p:set>
                                      <p:cBhvr>
                                        <p:cTn id="268" dur="1" fill="hold">
                                          <p:stCondLst>
                                            <p:cond delay="0"/>
                                          </p:stCondLst>
                                        </p:cTn>
                                        <p:tgtEl>
                                          <p:spTgt spid="219"/>
                                        </p:tgtEl>
                                        <p:attrNameLst>
                                          <p:attrName>style.visibility</p:attrName>
                                        </p:attrNameLst>
                                      </p:cBhvr>
                                      <p:to>
                                        <p:strVal val="visible"/>
                                      </p:to>
                                    </p:set>
                                    <p:animEffect filter="fade" transition="in">
                                      <p:cBhvr additive="repl">
                                        <p:cTn id="269" dur="500"/>
                                        <p:tgtEl>
                                          <p:spTgt spid="219"/>
                                        </p:tgtEl>
                                      </p:cBhvr>
                                    </p:animEffect>
                                  </p:childTnLst>
                                </p:cTn>
                              </p:par>
                              <p:par>
                                <p:cTn id="270" nodeType="withEffect" fill="hold" presetClass="entr" presetID="10">
                                  <p:stCondLst>
                                    <p:cond delay="0"/>
                                  </p:stCondLst>
                                  <p:childTnLst>
                                    <p:set>
                                      <p:cBhvr>
                                        <p:cTn id="271" dur="1" fill="hold">
                                          <p:stCondLst>
                                            <p:cond delay="0"/>
                                          </p:stCondLst>
                                        </p:cTn>
                                        <p:tgtEl>
                                          <p:spTgt spid="221"/>
                                        </p:tgtEl>
                                        <p:attrNameLst>
                                          <p:attrName>style.visibility</p:attrName>
                                        </p:attrNameLst>
                                      </p:cBhvr>
                                      <p:to>
                                        <p:strVal val="visible"/>
                                      </p:to>
                                    </p:set>
                                    <p:animEffect filter="fade" transition="in">
                                      <p:cBhvr additive="repl">
                                        <p:cTn id="272" dur="500"/>
                                        <p:tgtEl>
                                          <p:spTgt spid="221"/>
                                        </p:tgtEl>
                                      </p:cBhvr>
                                    </p:animEffect>
                                  </p:childTnLst>
                                </p:cTn>
                              </p:par>
                              <p:par>
                                <p:cTn id="273" nodeType="withEffect" fill="hold" presetClass="entr" presetID="10">
                                  <p:stCondLst>
                                    <p:cond delay="0"/>
                                  </p:stCondLst>
                                  <p:childTnLst>
                                    <p:set>
                                      <p:cBhvr>
                                        <p:cTn id="274" dur="1" fill="hold">
                                          <p:stCondLst>
                                            <p:cond delay="0"/>
                                          </p:stCondLst>
                                        </p:cTn>
                                        <p:tgtEl>
                                          <p:spTgt spid="222"/>
                                        </p:tgtEl>
                                        <p:attrNameLst>
                                          <p:attrName>style.visibility</p:attrName>
                                        </p:attrNameLst>
                                      </p:cBhvr>
                                      <p:to>
                                        <p:strVal val="visible"/>
                                      </p:to>
                                    </p:set>
                                    <p:animEffect filter="fade" transition="in">
                                      <p:cBhvr additive="repl">
                                        <p:cTn id="275" dur="500"/>
                                        <p:tgtEl>
                                          <p:spTgt spid="222"/>
                                        </p:tgtEl>
                                      </p:cBhvr>
                                    </p:animEffect>
                                  </p:childTnLst>
                                </p:cTn>
                              </p:par>
                            </p:childTnLst>
                          </p:cTn>
                        </p:par>
                        <p:par>
                          <p:cTn id="276" fill="hold">
                            <p:stCondLst>
                              <p:cond delay="500"/>
                            </p:stCondLst>
                            <p:childTnLst>
                              <p:par>
                                <p:cTn id="277" nodeType="afterEffect" fill="hold" presetClass="path">
                                  <p:stCondLst>
                                    <p:cond delay="0"/>
                                  </p:stCondLst>
                                </p:cTn>
                              </p:par>
                              <p:par>
                                <p:cTn id="278" nodeType="withEffect" fill="hold" presetClass="path">
                                  <p:stCondLst>
                                    <p:cond delay="500"/>
                                  </p:stCondLst>
                                </p:cTn>
                              </p:par>
                            </p:childTnLst>
                          </p:cTn>
                        </p:par>
                        <p:par>
                          <p:cTn id="279" fill="hold">
                            <p:stCondLst>
                              <p:cond delay="3000"/>
                            </p:stCondLst>
                            <p:childTnLst>
                              <p:par>
                                <p:cTn id="280" nodeType="afterEffect" fill="hold" presetClass="exit" presetID="53" presetSubtype="32">
                                  <p:stCondLst>
                                    <p:cond delay="0"/>
                                  </p:stCondLst>
                                  <p:childTnLst>
                                    <p:anim calcmode="lin" valueType="str">
                                      <p:cBhvr additive="repl">
                                        <p:cTn id="281" dur="500"/>
                                        <p:tgtEl>
                                          <p:spTgt spid="218"/>
                                        </p:tgtEl>
                                      </p:cBhvr>
                                      <p:tavLst>
                                        <p:tav tm="0">
                                          <p:val>
                                            <p:strVal val="width"/>
                                          </p:val>
                                        </p:tav>
                                      </p:tavLst>
                                    </p:anim>
                                    <p:anim calcmode="lin" valueType="str">
                                      <p:cBhvr additive="repl">
                                        <p:cTn id="282" dur="500"/>
                                        <p:tgtEl>
                                          <p:spTgt spid="218"/>
                                        </p:tgtEl>
                                      </p:cBhvr>
                                      <p:tavLst>
                                        <p:tav tm="0">
                                          <p:val>
                                            <p:strVal val="height"/>
                                          </p:val>
                                        </p:tav>
                                      </p:tavLst>
                                    </p:anim>
                                    <p:animEffect filter="fade" transition="in">
                                      <p:cBhvr additive="repl">
                                        <p:cTn id="283" dur="500"/>
                                        <p:tgtEl>
                                          <p:spTgt spid="218"/>
                                        </p:tgtEl>
                                      </p:cBhvr>
                                    </p:animEffect>
                                    <p:set>
                                      <p:cBhvr>
                                        <p:cTn id="284" dur="1" fill="hold">
                                          <p:stCondLst>
                                            <p:cond delay="499"/>
                                          </p:stCondLst>
                                        </p:cTn>
                                        <p:tgtEl>
                                          <p:spTgt spid="218"/>
                                        </p:tgtEl>
                                        <p:attrNameLst>
                                          <p:attrName>style.visibility</p:attrName>
                                        </p:attrNameLst>
                                      </p:cBhvr>
                                      <p:to>
                                        <p:strVal val="hidden"/>
                                      </p:to>
                                    </p:set>
                                  </p:childTnLst>
                                </p:cTn>
                              </p:par>
                              <p:par>
                                <p:cTn id="285" nodeType="withEffect" fill="hold" presetClass="exit" presetID="53" presetSubtype="32">
                                  <p:stCondLst>
                                    <p:cond delay="0"/>
                                  </p:stCondLst>
                                  <p:childTnLst>
                                    <p:anim calcmode="lin" valueType="str">
                                      <p:cBhvr additive="repl">
                                        <p:cTn id="286" dur="500"/>
                                        <p:tgtEl>
                                          <p:spTgt spid="220"/>
                                        </p:tgtEl>
                                      </p:cBhvr>
                                      <p:tavLst>
                                        <p:tav tm="0">
                                          <p:val>
                                            <p:strVal val="width"/>
                                          </p:val>
                                        </p:tav>
                                      </p:tavLst>
                                    </p:anim>
                                    <p:anim calcmode="lin" valueType="str">
                                      <p:cBhvr additive="repl">
                                        <p:cTn id="287" dur="500"/>
                                        <p:tgtEl>
                                          <p:spTgt spid="220"/>
                                        </p:tgtEl>
                                      </p:cBhvr>
                                      <p:tavLst>
                                        <p:tav tm="0">
                                          <p:val>
                                            <p:strVal val="height"/>
                                          </p:val>
                                        </p:tav>
                                      </p:tavLst>
                                    </p:anim>
                                    <p:animEffect filter="fade" transition="in">
                                      <p:cBhvr additive="repl">
                                        <p:cTn id="288" dur="500"/>
                                        <p:tgtEl>
                                          <p:spTgt spid="220"/>
                                        </p:tgtEl>
                                      </p:cBhvr>
                                    </p:animEffect>
                                    <p:set>
                                      <p:cBhvr>
                                        <p:cTn id="289" dur="1" fill="hold">
                                          <p:stCondLst>
                                            <p:cond delay="499"/>
                                          </p:stCondLst>
                                        </p:cTn>
                                        <p:tgtEl>
                                          <p:spTgt spid="220"/>
                                        </p:tgtEl>
                                        <p:attrNameLst>
                                          <p:attrName>style.visibility</p:attrName>
                                        </p:attrNameLst>
                                      </p:cBhvr>
                                      <p:to>
                                        <p:strVal val="hidden"/>
                                      </p:to>
                                    </p:set>
                                  </p:childTnLst>
                                </p:cTn>
                              </p:par>
                            </p:childTnLst>
                          </p:cTn>
                        </p:par>
                        <p:par>
                          <p:cTn id="290" fill="hold">
                            <p:stCondLst>
                              <p:cond delay="3500"/>
                            </p:stCondLst>
                            <p:childTnLst>
                              <p:par>
                                <p:cTn id="291" nodeType="afterEffect" fill="hold" presetClass="path">
                                  <p:stCondLst>
                                    <p:cond delay="0"/>
                                  </p:stCondLst>
                                </p:cTn>
                              </p:par>
                              <p:par>
                                <p:cTn id="292" nodeType="withEffect" fill="hold" presetClass="path">
                                  <p:stCondLst>
                                    <p:cond delay="0"/>
                                  </p:stCondLst>
                                </p:cTn>
                              </p:par>
                              <p:par>
                                <p:cTn id="293" nodeType="withEffect" fill="hold" presetClass="path">
                                  <p:stCondLst>
                                    <p:cond delay="0"/>
                                  </p:stCond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TM02900769[[fn=Retrospect]]</Template>
  <TotalTime>632</TotalTime>
  <Application>LibreOffice/5.1.6.2$Linux_X86_64 LibreOffice_project/10m0$Build-2</Application>
  <Words>1017</Words>
  <Paragraphs>151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2018-04-16T05:45:24Z</dcterms:created>
  <dc:creator>IIITB</dc:creator>
  <dc:description/>
  <dc:language>en-IN</dc:language>
  <cp:lastModifiedBy/>
  <dcterms:modified xsi:type="dcterms:W3CDTF">2018-04-28T12:10:56Z</dcterms:modified>
  <cp:revision>60</cp:revision>
  <dc:subject/>
  <dc:title>Caching in Information centric networks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