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1315700" cy="8001000"/>
  <p:notesSz cx="6858000" cy="9144000"/>
  <p:embeddedFontLst>
    <p:embeddedFont>
      <p:font typeface="Algerian" panose="04020705040A02060702" pitchFamily="82" charset="0"/>
      <p:regular r:id="rId4"/>
    </p:embeddedFont>
    <p:embeddedFont>
      <p:font typeface="Bahnschrift Light SemiCondensed" panose="020B0502040204020203" pitchFamily="34" charset="0"/>
      <p:regular r:id="rId5"/>
    </p:embeddedFont>
    <p:embeddedFont>
      <p:font typeface="Goudy Old Style" panose="02020502050305020303" pitchFamily="18" charset="0"/>
      <p:regular r:id="rId6"/>
      <p:bold r:id="rId7"/>
      <p:italic r:id="rId8"/>
    </p:embeddedFont>
    <p:embeddedFont>
      <p:font typeface="Lucida Calligraphy" panose="03010101010101010101" pitchFamily="66" charset="0"/>
      <p:regular r:id="rId9"/>
    </p:embeddedFont>
    <p:embeddedFont>
      <p:font typeface="Nirmala UI" panose="020B0502040204020203" pitchFamily="34" charset="0"/>
      <p:regular r:id="rId10"/>
      <p:bold r:id="rId11"/>
    </p:embeddedFont>
    <p:embeddedFont>
      <p:font typeface="Raleway Black" pitchFamily="2" charset="0"/>
      <p:bold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45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Shape 83"/>
        <p:cNvGrpSpPr/>
        <p:nvPr/>
      </p:nvGrpSpPr>
      <p:grpSpPr>
        <a:xfrm>
          <a:off x="0" y="0"/>
          <a:ext cx="0" cy="0"/>
          <a:chOff x="0" y="0"/>
          <a:chExt cx="0" cy="0"/>
        </a:xfrm>
      </p:grpSpPr>
      <p:sp>
        <p:nvSpPr>
          <p:cNvPr id="67" name="Google Shape;91;p13">
            <a:extLst>
              <a:ext uri="{FF2B5EF4-FFF2-40B4-BE49-F238E27FC236}">
                <a16:creationId xmlns:a16="http://schemas.microsoft.com/office/drawing/2014/main" id="{36B53F4D-E978-FE9E-DEF1-B92D5B094062}"/>
              </a:ext>
            </a:extLst>
          </p:cNvPr>
          <p:cNvSpPr/>
          <p:nvPr/>
        </p:nvSpPr>
        <p:spPr>
          <a:xfrm>
            <a:off x="7700921" y="1678066"/>
            <a:ext cx="3542900" cy="2339577"/>
          </a:xfrm>
          <a:custGeom>
            <a:avLst/>
            <a:gdLst/>
            <a:ahLst/>
            <a:cxnLst/>
            <a:rect l="l" t="t" r="r" b="b"/>
            <a:pathLst>
              <a:path w="1190102" h="1071732" extrusionOk="0">
                <a:moveTo>
                  <a:pt x="0" y="0"/>
                </a:moveTo>
                <a:lnTo>
                  <a:pt x="1190102" y="0"/>
                </a:lnTo>
                <a:lnTo>
                  <a:pt x="1190102" y="1071732"/>
                </a:lnTo>
                <a:lnTo>
                  <a:pt x="0" y="1071732"/>
                </a:lnTo>
                <a:close/>
              </a:path>
            </a:pathLst>
          </a:custGeom>
          <a:solidFill>
            <a:srgbClr val="FFFFFF"/>
          </a:solidFill>
          <a:ln>
            <a:noFill/>
          </a:ln>
        </p:spPr>
        <p:txBody>
          <a:bodyPr/>
          <a:lstStyle/>
          <a:p>
            <a:r>
              <a:rPr lang="en-US" sz="1300" dirty="0"/>
              <a:t>We observed that, the average cosine similarity between the patches withing a layer is first decreasing and then rising to large values such as 0.6, 0.7, Also, we can observe that, as we go deep into the layers, the patches at same location have very close similarity, approaching nearly 0.9. This redundancy can be resolved by selectively pruning similarly positioned patches across the layers.</a:t>
            </a:r>
          </a:p>
        </p:txBody>
      </p:sp>
      <p:sp>
        <p:nvSpPr>
          <p:cNvPr id="85" name="Google Shape;85;p13"/>
          <p:cNvSpPr/>
          <p:nvPr/>
        </p:nvSpPr>
        <p:spPr>
          <a:xfrm>
            <a:off x="95976" y="4626667"/>
            <a:ext cx="3518696" cy="3260033"/>
          </a:xfrm>
          <a:custGeom>
            <a:avLst/>
            <a:gdLst/>
            <a:ahLst/>
            <a:cxnLst/>
            <a:rect l="l" t="t" r="r" b="b"/>
            <a:pathLst>
              <a:path w="1190102" h="1083316" extrusionOk="0">
                <a:moveTo>
                  <a:pt x="0" y="0"/>
                </a:moveTo>
                <a:lnTo>
                  <a:pt x="1190102" y="0"/>
                </a:lnTo>
                <a:lnTo>
                  <a:pt x="1190102" y="1083316"/>
                </a:lnTo>
                <a:lnTo>
                  <a:pt x="0" y="1083316"/>
                </a:lnTo>
                <a:close/>
              </a:path>
            </a:pathLst>
          </a:custGeom>
          <a:solidFill>
            <a:srgbClr val="FFFFFF"/>
          </a:solidFill>
          <a:ln>
            <a:noFill/>
          </a:ln>
        </p:spPr>
      </p:sp>
      <p:grpSp>
        <p:nvGrpSpPr>
          <p:cNvPr id="87" name="Google Shape;87;p13"/>
          <p:cNvGrpSpPr/>
          <p:nvPr/>
        </p:nvGrpSpPr>
        <p:grpSpPr>
          <a:xfrm>
            <a:off x="7073655" y="5721627"/>
            <a:ext cx="4170168" cy="2165073"/>
            <a:chOff x="-198164" y="-195242"/>
            <a:chExt cx="1388266" cy="1440382"/>
          </a:xfrm>
        </p:grpSpPr>
        <p:sp>
          <p:nvSpPr>
            <p:cNvPr id="88" name="Google Shape;88;p13"/>
            <p:cNvSpPr/>
            <p:nvPr/>
          </p:nvSpPr>
          <p:spPr>
            <a:xfrm>
              <a:off x="0" y="0"/>
              <a:ext cx="1190102" cy="1245140"/>
            </a:xfrm>
            <a:custGeom>
              <a:avLst/>
              <a:gdLst/>
              <a:ahLst/>
              <a:cxnLst/>
              <a:rect l="l" t="t" r="r" b="b"/>
              <a:pathLst>
                <a:path w="1190102" h="1245140" extrusionOk="0">
                  <a:moveTo>
                    <a:pt x="0" y="0"/>
                  </a:moveTo>
                  <a:lnTo>
                    <a:pt x="1190102" y="0"/>
                  </a:lnTo>
                  <a:lnTo>
                    <a:pt x="1190102" y="1245140"/>
                  </a:lnTo>
                  <a:lnTo>
                    <a:pt x="0" y="1245140"/>
                  </a:lnTo>
                  <a:close/>
                </a:path>
              </a:pathLst>
            </a:custGeom>
            <a:solidFill>
              <a:srgbClr val="FFFFFF"/>
            </a:solidFill>
            <a:ln>
              <a:noFill/>
            </a:ln>
          </p:spPr>
        </p:sp>
        <p:sp>
          <p:nvSpPr>
            <p:cNvPr id="89" name="Google Shape;89;p13"/>
            <p:cNvSpPr txBox="1"/>
            <p:nvPr/>
          </p:nvSpPr>
          <p:spPr>
            <a:xfrm>
              <a:off x="-198164" y="-195242"/>
              <a:ext cx="1190102" cy="1012818"/>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91" name="Google Shape;91;p13"/>
          <p:cNvSpPr/>
          <p:nvPr/>
        </p:nvSpPr>
        <p:spPr>
          <a:xfrm>
            <a:off x="95250" y="1288983"/>
            <a:ext cx="3518696" cy="3185761"/>
          </a:xfrm>
          <a:custGeom>
            <a:avLst/>
            <a:gdLst/>
            <a:ahLst/>
            <a:cxnLst/>
            <a:rect l="l" t="t" r="r" b="b"/>
            <a:pathLst>
              <a:path w="1190102" h="1071732" extrusionOk="0">
                <a:moveTo>
                  <a:pt x="0" y="0"/>
                </a:moveTo>
                <a:lnTo>
                  <a:pt x="1190102" y="0"/>
                </a:lnTo>
                <a:lnTo>
                  <a:pt x="1190102" y="1071732"/>
                </a:lnTo>
                <a:lnTo>
                  <a:pt x="0" y="1071732"/>
                </a:lnTo>
                <a:close/>
              </a:path>
            </a:pathLst>
          </a:custGeom>
          <a:solidFill>
            <a:srgbClr val="FFFFFF"/>
          </a:solidFill>
          <a:ln>
            <a:noFill/>
          </a:ln>
        </p:spPr>
        <p:txBody>
          <a:bodyPr/>
          <a:lstStyle/>
          <a:p>
            <a:endParaRPr lang="en-US" dirty="0"/>
          </a:p>
        </p:txBody>
      </p:sp>
      <p:grpSp>
        <p:nvGrpSpPr>
          <p:cNvPr id="93" name="Google Shape;93;p13"/>
          <p:cNvGrpSpPr/>
          <p:nvPr/>
        </p:nvGrpSpPr>
        <p:grpSpPr>
          <a:xfrm>
            <a:off x="0" y="-84486"/>
            <a:ext cx="11325204" cy="1280941"/>
            <a:chOff x="0" y="-28575"/>
            <a:chExt cx="3830440" cy="433243"/>
          </a:xfrm>
        </p:grpSpPr>
        <p:sp>
          <p:nvSpPr>
            <p:cNvPr id="94" name="Google Shape;94;p13"/>
            <p:cNvSpPr/>
            <p:nvPr/>
          </p:nvSpPr>
          <p:spPr>
            <a:xfrm>
              <a:off x="0" y="0"/>
              <a:ext cx="3830440" cy="404668"/>
            </a:xfrm>
            <a:custGeom>
              <a:avLst/>
              <a:gdLst/>
              <a:ahLst/>
              <a:cxnLst/>
              <a:rect l="l" t="t" r="r" b="b"/>
              <a:pathLst>
                <a:path w="3830440" h="404668" extrusionOk="0">
                  <a:moveTo>
                    <a:pt x="0" y="0"/>
                  </a:moveTo>
                  <a:lnTo>
                    <a:pt x="3830440" y="0"/>
                  </a:lnTo>
                  <a:lnTo>
                    <a:pt x="3830440" y="404668"/>
                  </a:lnTo>
                  <a:lnTo>
                    <a:pt x="0" y="404668"/>
                  </a:lnTo>
                  <a:close/>
                </a:path>
              </a:pathLst>
            </a:custGeom>
            <a:gradFill>
              <a:gsLst>
                <a:gs pos="0">
                  <a:srgbClr val="110B47"/>
                </a:gs>
                <a:gs pos="100000">
                  <a:srgbClr val="8655FF"/>
                </a:gs>
              </a:gsLst>
              <a:lin ang="0" scaled="0"/>
            </a:gradFill>
            <a:ln>
              <a:noFill/>
            </a:ln>
          </p:spPr>
        </p:sp>
        <p:sp>
          <p:nvSpPr>
            <p:cNvPr id="95" name="Google Shape;95;p13"/>
            <p:cNvSpPr txBox="1"/>
            <p:nvPr/>
          </p:nvSpPr>
          <p:spPr>
            <a:xfrm>
              <a:off x="0" y="-28575"/>
              <a:ext cx="3830440" cy="433243"/>
            </a:xfrm>
            <a:prstGeom prst="rect">
              <a:avLst/>
            </a:prstGeom>
            <a:noFill/>
            <a:ln>
              <a:noFill/>
            </a:ln>
          </p:spPr>
          <p:txBody>
            <a:bodyPr spcFirstLastPara="1" wrap="square" lIns="50800" tIns="50800" rIns="50800" bIns="50800" anchor="ctr" anchorCtr="0">
              <a:noAutofit/>
            </a:bodyPr>
            <a:lstStyle/>
            <a:p>
              <a:pPr marL="0" marR="0" lvl="0" indent="0" algn="ctr" rtl="0">
                <a:lnSpc>
                  <a:spcPct val="116666"/>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6" name="Google Shape;96;p13"/>
          <p:cNvGrpSpPr/>
          <p:nvPr/>
        </p:nvGrpSpPr>
        <p:grpSpPr>
          <a:xfrm>
            <a:off x="95250" y="1214707"/>
            <a:ext cx="3518696" cy="478575"/>
            <a:chOff x="0" y="-28575"/>
            <a:chExt cx="1190102" cy="184112"/>
          </a:xfrm>
        </p:grpSpPr>
        <p:sp>
          <p:nvSpPr>
            <p:cNvPr id="97" name="Google Shape;97;p13"/>
            <p:cNvSpPr/>
            <p:nvPr/>
          </p:nvSpPr>
          <p:spPr>
            <a:xfrm>
              <a:off x="0" y="0"/>
              <a:ext cx="1190102" cy="155537"/>
            </a:xfrm>
            <a:custGeom>
              <a:avLst/>
              <a:gdLst/>
              <a:ahLst/>
              <a:cxnLst/>
              <a:rect l="l" t="t" r="r" b="b"/>
              <a:pathLst>
                <a:path w="1190102" h="155537" extrusionOk="0">
                  <a:moveTo>
                    <a:pt x="0" y="0"/>
                  </a:moveTo>
                  <a:lnTo>
                    <a:pt x="1190102" y="0"/>
                  </a:lnTo>
                  <a:lnTo>
                    <a:pt x="1190102" y="155537"/>
                  </a:lnTo>
                  <a:lnTo>
                    <a:pt x="0" y="155537"/>
                  </a:lnTo>
                  <a:close/>
                </a:path>
              </a:pathLst>
            </a:custGeom>
            <a:gradFill>
              <a:gsLst>
                <a:gs pos="0">
                  <a:srgbClr val="1A1053"/>
                </a:gs>
                <a:gs pos="50000">
                  <a:srgbClr val="7A60AF"/>
                </a:gs>
                <a:gs pos="100000">
                  <a:srgbClr val="1B1053"/>
                </a:gs>
              </a:gsLst>
              <a:path path="circle">
                <a:fillToRect r="100000" b="100000"/>
              </a:path>
              <a:tileRect l="-100000" t="-100000"/>
            </a:gradFill>
            <a:ln>
              <a:noFill/>
            </a:ln>
          </p:spPr>
        </p:sp>
        <p:sp>
          <p:nvSpPr>
            <p:cNvPr id="98" name="Google Shape;98;p13"/>
            <p:cNvSpPr txBox="1"/>
            <p:nvPr/>
          </p:nvSpPr>
          <p:spPr>
            <a:xfrm>
              <a:off x="0" y="-28575"/>
              <a:ext cx="1190102" cy="184112"/>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0" name="Google Shape;120;p13"/>
          <p:cNvSpPr/>
          <p:nvPr/>
        </p:nvSpPr>
        <p:spPr>
          <a:xfrm>
            <a:off x="208749" y="322978"/>
            <a:ext cx="2265041" cy="415357"/>
          </a:xfrm>
          <a:custGeom>
            <a:avLst/>
            <a:gdLst/>
            <a:ahLst/>
            <a:cxnLst/>
            <a:rect l="l" t="t" r="r" b="b"/>
            <a:pathLst>
              <a:path w="2265041" h="415357" extrusionOk="0">
                <a:moveTo>
                  <a:pt x="0" y="0"/>
                </a:moveTo>
                <a:lnTo>
                  <a:pt x="2265040" y="0"/>
                </a:lnTo>
                <a:lnTo>
                  <a:pt x="2265040" y="415357"/>
                </a:lnTo>
                <a:lnTo>
                  <a:pt x="0" y="415357"/>
                </a:lnTo>
                <a:lnTo>
                  <a:pt x="0" y="0"/>
                </a:lnTo>
                <a:close/>
              </a:path>
            </a:pathLst>
          </a:custGeom>
          <a:blipFill rotWithShape="1">
            <a:blip r:embed="rId3">
              <a:alphaModFix/>
            </a:blip>
            <a:stretch>
              <a:fillRect/>
            </a:stretch>
          </a:blipFill>
          <a:ln>
            <a:noFill/>
          </a:ln>
        </p:spPr>
      </p:sp>
      <p:sp>
        <p:nvSpPr>
          <p:cNvPr id="121" name="Google Shape;121;p13"/>
          <p:cNvSpPr txBox="1"/>
          <p:nvPr/>
        </p:nvSpPr>
        <p:spPr>
          <a:xfrm>
            <a:off x="1307946" y="1214707"/>
            <a:ext cx="1085887" cy="469680"/>
          </a:xfrm>
          <a:prstGeom prst="rect">
            <a:avLst/>
          </a:prstGeom>
          <a:noFill/>
          <a:ln>
            <a:noFill/>
          </a:ln>
        </p:spPr>
        <p:txBody>
          <a:bodyPr spcFirstLastPara="1" wrap="square" lIns="0" tIns="0" rIns="0" bIns="0" anchor="t" anchorCtr="0">
            <a:spAutoFit/>
          </a:bodyPr>
          <a:lstStyle/>
          <a:p>
            <a:pPr marL="0" marR="0" lvl="0" indent="0" algn="l" rtl="0">
              <a:lnSpc>
                <a:spcPct val="218214"/>
              </a:lnSpc>
              <a:spcBef>
                <a:spcPts val="0"/>
              </a:spcBef>
              <a:spcAft>
                <a:spcPts val="0"/>
              </a:spcAft>
              <a:buNone/>
            </a:pPr>
            <a:r>
              <a:rPr lang="en-US" sz="1400" b="1" dirty="0">
                <a:solidFill>
                  <a:srgbClr val="FFFFFF"/>
                </a:solidFill>
                <a:latin typeface="Arial" panose="020B0604020202020204" pitchFamily="34" charset="0"/>
                <a:ea typeface="Red Hat Display Heavy"/>
                <a:cs typeface="Arial" panose="020B0604020202020204" pitchFamily="34" charset="0"/>
                <a:sym typeface="Red Hat Display Heavy"/>
              </a:rPr>
              <a:t>IDEATION</a:t>
            </a:r>
            <a:endParaRPr dirty="0"/>
          </a:p>
        </p:txBody>
      </p:sp>
      <p:grpSp>
        <p:nvGrpSpPr>
          <p:cNvPr id="122" name="Google Shape;122;p13"/>
          <p:cNvGrpSpPr/>
          <p:nvPr/>
        </p:nvGrpSpPr>
        <p:grpSpPr>
          <a:xfrm>
            <a:off x="95250" y="4583053"/>
            <a:ext cx="3779521" cy="478575"/>
            <a:chOff x="0" y="-16779"/>
            <a:chExt cx="1280005" cy="184112"/>
          </a:xfrm>
        </p:grpSpPr>
        <p:sp>
          <p:nvSpPr>
            <p:cNvPr id="123" name="Google Shape;123;p13"/>
            <p:cNvSpPr/>
            <p:nvPr/>
          </p:nvSpPr>
          <p:spPr>
            <a:xfrm>
              <a:off x="0" y="0"/>
              <a:ext cx="1190102" cy="155537"/>
            </a:xfrm>
            <a:custGeom>
              <a:avLst/>
              <a:gdLst/>
              <a:ahLst/>
              <a:cxnLst/>
              <a:rect l="l" t="t" r="r" b="b"/>
              <a:pathLst>
                <a:path w="1190102" h="155537" extrusionOk="0">
                  <a:moveTo>
                    <a:pt x="0" y="0"/>
                  </a:moveTo>
                  <a:lnTo>
                    <a:pt x="1190102" y="0"/>
                  </a:lnTo>
                  <a:lnTo>
                    <a:pt x="1190102" y="155537"/>
                  </a:lnTo>
                  <a:lnTo>
                    <a:pt x="0" y="155537"/>
                  </a:lnTo>
                  <a:close/>
                </a:path>
              </a:pathLst>
            </a:custGeom>
            <a:gradFill>
              <a:gsLst>
                <a:gs pos="0">
                  <a:srgbClr val="1A1053"/>
                </a:gs>
                <a:gs pos="50000">
                  <a:srgbClr val="7A60AF"/>
                </a:gs>
                <a:gs pos="100000">
                  <a:srgbClr val="1B1053"/>
                </a:gs>
              </a:gsLst>
              <a:path path="circle">
                <a:fillToRect r="100000" b="100000"/>
              </a:path>
              <a:tileRect l="-100000" t="-100000"/>
            </a:gradFill>
            <a:ln>
              <a:noFill/>
            </a:ln>
          </p:spPr>
        </p:sp>
        <p:sp>
          <p:nvSpPr>
            <p:cNvPr id="124" name="Google Shape;124;p13"/>
            <p:cNvSpPr txBox="1"/>
            <p:nvPr/>
          </p:nvSpPr>
          <p:spPr>
            <a:xfrm>
              <a:off x="89903" y="-16779"/>
              <a:ext cx="1190102" cy="184112"/>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dirty="0">
                <a:solidFill>
                  <a:schemeClr val="dk1"/>
                </a:solidFill>
                <a:latin typeface="Calibri"/>
                <a:ea typeface="Calibri"/>
                <a:cs typeface="Calibri"/>
                <a:sym typeface="Calibri"/>
              </a:endParaRPr>
            </a:p>
          </p:txBody>
        </p:sp>
      </p:grpSp>
      <p:grpSp>
        <p:nvGrpSpPr>
          <p:cNvPr id="125" name="Google Shape;125;p13"/>
          <p:cNvGrpSpPr/>
          <p:nvPr/>
        </p:nvGrpSpPr>
        <p:grpSpPr>
          <a:xfrm>
            <a:off x="7662372" y="5052139"/>
            <a:ext cx="3581447" cy="982062"/>
            <a:chOff x="-4095" y="-222271"/>
            <a:chExt cx="1194197" cy="377808"/>
          </a:xfrm>
        </p:grpSpPr>
        <p:sp>
          <p:nvSpPr>
            <p:cNvPr id="126" name="Google Shape;126;p13"/>
            <p:cNvSpPr/>
            <p:nvPr/>
          </p:nvSpPr>
          <p:spPr>
            <a:xfrm>
              <a:off x="0" y="0"/>
              <a:ext cx="1190102" cy="155537"/>
            </a:xfrm>
            <a:custGeom>
              <a:avLst/>
              <a:gdLst/>
              <a:ahLst/>
              <a:cxnLst/>
              <a:rect l="l" t="t" r="r" b="b"/>
              <a:pathLst>
                <a:path w="1190102" h="155537" extrusionOk="0">
                  <a:moveTo>
                    <a:pt x="0" y="0"/>
                  </a:moveTo>
                  <a:lnTo>
                    <a:pt x="1190102" y="0"/>
                  </a:lnTo>
                  <a:lnTo>
                    <a:pt x="1190102" y="155537"/>
                  </a:lnTo>
                  <a:lnTo>
                    <a:pt x="0" y="155537"/>
                  </a:lnTo>
                  <a:close/>
                </a:path>
              </a:pathLst>
            </a:custGeom>
            <a:gradFill>
              <a:gsLst>
                <a:gs pos="0">
                  <a:srgbClr val="1A1053"/>
                </a:gs>
                <a:gs pos="50000">
                  <a:srgbClr val="7A60AF"/>
                </a:gs>
                <a:gs pos="100000">
                  <a:srgbClr val="1B1053"/>
                </a:gs>
              </a:gsLst>
              <a:path path="circle">
                <a:fillToRect r="100000" b="100000"/>
              </a:path>
              <a:tileRect l="-100000" t="-100000"/>
            </a:gradFill>
            <a:ln>
              <a:noFill/>
            </a:ln>
          </p:spPr>
        </p:sp>
        <p:sp>
          <p:nvSpPr>
            <p:cNvPr id="127" name="Google Shape;127;p13"/>
            <p:cNvSpPr txBox="1"/>
            <p:nvPr/>
          </p:nvSpPr>
          <p:spPr>
            <a:xfrm>
              <a:off x="-4095" y="-222271"/>
              <a:ext cx="1190102" cy="184112"/>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dirty="0">
                <a:solidFill>
                  <a:schemeClr val="dk1"/>
                </a:solidFill>
                <a:latin typeface="Calibri"/>
                <a:ea typeface="Calibri"/>
                <a:cs typeface="Calibri"/>
                <a:sym typeface="Calibri"/>
              </a:endParaRPr>
            </a:p>
          </p:txBody>
        </p:sp>
      </p:grpSp>
      <p:sp>
        <p:nvSpPr>
          <p:cNvPr id="128" name="Google Shape;128;p13"/>
          <p:cNvSpPr txBox="1"/>
          <p:nvPr/>
        </p:nvSpPr>
        <p:spPr>
          <a:xfrm>
            <a:off x="725575" y="4519820"/>
            <a:ext cx="2424769" cy="939360"/>
          </a:xfrm>
          <a:prstGeom prst="rect">
            <a:avLst/>
          </a:prstGeom>
          <a:noFill/>
          <a:ln>
            <a:noFill/>
          </a:ln>
        </p:spPr>
        <p:txBody>
          <a:bodyPr spcFirstLastPara="1" wrap="square" lIns="0" tIns="0" rIns="0" bIns="0" anchor="t" anchorCtr="0">
            <a:spAutoFit/>
          </a:bodyPr>
          <a:lstStyle/>
          <a:p>
            <a:pPr>
              <a:lnSpc>
                <a:spcPct val="218214"/>
              </a:lnSpc>
            </a:pPr>
            <a:r>
              <a:rPr lang="en-US" sz="1400" b="1" dirty="0">
                <a:solidFill>
                  <a:srgbClr val="FFFFFF"/>
                </a:solidFill>
                <a:latin typeface="Arial" panose="020B0604020202020204" pitchFamily="34" charset="0"/>
                <a:ea typeface="Red Hat Display Heavy"/>
                <a:cs typeface="Arial" panose="020B0604020202020204" pitchFamily="34" charset="0"/>
                <a:sym typeface="Red Hat Display Heavy"/>
              </a:rPr>
              <a:t>PROTOTYPE DESCRIPTION</a:t>
            </a:r>
          </a:p>
          <a:p>
            <a:pPr marL="0" marR="0" lvl="0" indent="0" algn="l" rtl="0">
              <a:lnSpc>
                <a:spcPct val="218214"/>
              </a:lnSpc>
              <a:spcBef>
                <a:spcPts val="0"/>
              </a:spcBef>
              <a:spcAft>
                <a:spcPts val="0"/>
              </a:spcAft>
              <a:buNone/>
            </a:pPr>
            <a:endParaRPr dirty="0"/>
          </a:p>
        </p:txBody>
      </p:sp>
      <p:sp>
        <p:nvSpPr>
          <p:cNvPr id="129" name="Google Shape;129;p13"/>
          <p:cNvSpPr txBox="1"/>
          <p:nvPr/>
        </p:nvSpPr>
        <p:spPr>
          <a:xfrm>
            <a:off x="8497276" y="5669361"/>
            <a:ext cx="2209800" cy="320601"/>
          </a:xfrm>
          <a:prstGeom prst="rect">
            <a:avLst/>
          </a:prstGeom>
          <a:noFill/>
          <a:ln>
            <a:noFill/>
          </a:ln>
        </p:spPr>
        <p:txBody>
          <a:bodyPr spcFirstLastPara="1" wrap="square" lIns="0" tIns="0" rIns="0" bIns="0" anchor="t" anchorCtr="0">
            <a:spAutoFit/>
          </a:bodyPr>
          <a:lstStyle/>
          <a:p>
            <a:pPr algn="l">
              <a:lnSpc>
                <a:spcPts val="2487"/>
              </a:lnSpc>
            </a:pPr>
            <a:r>
              <a:rPr lang="en-US" sz="1400" b="1" dirty="0">
                <a:solidFill>
                  <a:srgbClr val="FFFFFF"/>
                </a:solidFill>
                <a:latin typeface="Arial" panose="020B0604020202020204" pitchFamily="34" charset="0"/>
                <a:ea typeface="Red Hat Display Heavy"/>
                <a:cs typeface="Arial" panose="020B0604020202020204" pitchFamily="34" charset="0"/>
                <a:sym typeface="Red Hat Display Heavy"/>
              </a:rPr>
              <a:t>RESULT &amp; CONCLUSION</a:t>
            </a:r>
          </a:p>
        </p:txBody>
      </p:sp>
      <p:sp>
        <p:nvSpPr>
          <p:cNvPr id="130" name="Google Shape;130;p13"/>
          <p:cNvSpPr txBox="1"/>
          <p:nvPr/>
        </p:nvSpPr>
        <p:spPr>
          <a:xfrm>
            <a:off x="3109362" y="283605"/>
            <a:ext cx="6562418" cy="470898"/>
          </a:xfrm>
          <a:prstGeom prst="rect">
            <a:avLst/>
          </a:prstGeom>
          <a:noFill/>
          <a:ln>
            <a:noFill/>
          </a:ln>
        </p:spPr>
        <p:txBody>
          <a:bodyPr spcFirstLastPara="1" wrap="square" lIns="0" tIns="0" rIns="0" bIns="0" anchor="t" anchorCtr="0">
            <a:spAutoFit/>
          </a:bodyPr>
          <a:lstStyle/>
          <a:p>
            <a:pPr marL="0" marR="0" lvl="0" indent="0" algn="l" rtl="0">
              <a:lnSpc>
                <a:spcPct val="152750"/>
              </a:lnSpc>
              <a:spcBef>
                <a:spcPts val="0"/>
              </a:spcBef>
              <a:spcAft>
                <a:spcPts val="0"/>
              </a:spcAft>
              <a:buNone/>
            </a:pPr>
            <a:r>
              <a:rPr lang="en-US" sz="2000" b="1" dirty="0">
                <a:solidFill>
                  <a:srgbClr val="FFFFFF"/>
                </a:solidFill>
              </a:rPr>
              <a:t>PATCH PRUNIN</a:t>
            </a:r>
            <a:r>
              <a:rPr lang="en-US" sz="2000" b="1" dirty="0">
                <a:solidFill>
                  <a:srgbClr val="FFFFFF"/>
                </a:solidFill>
                <a:latin typeface="Arial"/>
                <a:ea typeface="Arial"/>
                <a:cs typeface="Arial"/>
                <a:sym typeface="Arial"/>
              </a:rPr>
              <a:t>G IN VISION TRANSFORMERS </a:t>
            </a:r>
            <a:endParaRPr lang="en-US" sz="2000" dirty="0"/>
          </a:p>
        </p:txBody>
      </p:sp>
      <p:sp>
        <p:nvSpPr>
          <p:cNvPr id="131" name="Google Shape;131;p13"/>
          <p:cNvSpPr txBox="1"/>
          <p:nvPr/>
        </p:nvSpPr>
        <p:spPr>
          <a:xfrm>
            <a:off x="3150344" y="595343"/>
            <a:ext cx="3713222" cy="411523"/>
          </a:xfrm>
          <a:prstGeom prst="rect">
            <a:avLst/>
          </a:prstGeom>
          <a:noFill/>
          <a:ln>
            <a:noFill/>
          </a:ln>
        </p:spPr>
        <p:txBody>
          <a:bodyPr spcFirstLastPara="1" wrap="square" lIns="0" tIns="0" rIns="0" bIns="0" anchor="t" anchorCtr="0">
            <a:spAutoFit/>
          </a:bodyPr>
          <a:lstStyle/>
          <a:p>
            <a:pPr marL="0" marR="0" lvl="0" indent="0" algn="l" rtl="0">
              <a:lnSpc>
                <a:spcPct val="190937"/>
              </a:lnSpc>
              <a:spcBef>
                <a:spcPts val="0"/>
              </a:spcBef>
              <a:spcAft>
                <a:spcPts val="0"/>
              </a:spcAft>
              <a:buNone/>
            </a:pPr>
            <a:endParaRPr dirty="0"/>
          </a:p>
        </p:txBody>
      </p:sp>
      <p:sp>
        <p:nvSpPr>
          <p:cNvPr id="132" name="Google Shape;132;p13"/>
          <p:cNvSpPr txBox="1"/>
          <p:nvPr/>
        </p:nvSpPr>
        <p:spPr>
          <a:xfrm>
            <a:off x="4971464" y="641330"/>
            <a:ext cx="1223375" cy="470257"/>
          </a:xfrm>
          <a:prstGeom prst="rect">
            <a:avLst/>
          </a:prstGeom>
          <a:noFill/>
          <a:ln>
            <a:noFill/>
          </a:ln>
        </p:spPr>
        <p:txBody>
          <a:bodyPr spcFirstLastPara="1" wrap="square" lIns="0" tIns="0" rIns="0" bIns="0" anchor="t" anchorCtr="0">
            <a:spAutoFit/>
          </a:bodyPr>
          <a:lstStyle/>
          <a:p>
            <a:pPr marL="0" marR="0" lvl="0" indent="0" algn="l" rtl="0">
              <a:lnSpc>
                <a:spcPct val="190937"/>
              </a:lnSpc>
              <a:spcBef>
                <a:spcPts val="0"/>
              </a:spcBef>
              <a:spcAft>
                <a:spcPts val="0"/>
              </a:spcAft>
              <a:buNone/>
            </a:pPr>
            <a:r>
              <a:rPr lang="en-US" sz="1600" dirty="0">
                <a:solidFill>
                  <a:srgbClr val="FFFFFF"/>
                </a:solidFill>
                <a:latin typeface="Arial"/>
                <a:ea typeface="Arial"/>
                <a:cs typeface="Arial"/>
                <a:sym typeface="Arial"/>
              </a:rPr>
              <a:t>Team ID: 39</a:t>
            </a:r>
            <a:endParaRPr dirty="0"/>
          </a:p>
        </p:txBody>
      </p:sp>
      <p:sp>
        <p:nvSpPr>
          <p:cNvPr id="133" name="Google Shape;133;p13"/>
          <p:cNvSpPr txBox="1"/>
          <p:nvPr/>
        </p:nvSpPr>
        <p:spPr>
          <a:xfrm>
            <a:off x="9203101" y="360679"/>
            <a:ext cx="1799665" cy="538609"/>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750" b="1" dirty="0">
                <a:solidFill>
                  <a:srgbClr val="FFFFFF"/>
                </a:solidFill>
                <a:latin typeface="Raleway Black" pitchFamily="2" charset="0"/>
                <a:ea typeface="Red Hat Display Heavy"/>
                <a:cs typeface="Red Hat Display Heavy"/>
                <a:sym typeface="Red Hat Display Heavy"/>
              </a:rPr>
              <a:t>ENGINEERS</a:t>
            </a:r>
            <a:r>
              <a:rPr lang="en-US" sz="1750" b="1" dirty="0">
                <a:solidFill>
                  <a:srgbClr val="FFFFFF"/>
                </a:solidFill>
                <a:latin typeface="Raleway Black"/>
                <a:ea typeface="Raleway Black"/>
                <a:cs typeface="Raleway Black"/>
                <a:sym typeface="Raleway Black"/>
              </a:rPr>
              <a:t>’ </a:t>
            </a:r>
            <a:r>
              <a:rPr lang="en-US" sz="1750" b="1" dirty="0">
                <a:solidFill>
                  <a:srgbClr val="FFFFFF"/>
                </a:solidFill>
                <a:latin typeface="Raleway Black" pitchFamily="2" charset="0"/>
                <a:ea typeface="Red Hat Display Heavy"/>
                <a:cs typeface="Red Hat Display Heavy"/>
                <a:sym typeface="Red Hat Display Heavy"/>
              </a:rPr>
              <a:t>CONCLAVE</a:t>
            </a:r>
            <a:endParaRPr dirty="0"/>
          </a:p>
        </p:txBody>
      </p:sp>
      <p:sp>
        <p:nvSpPr>
          <p:cNvPr id="7" name="TextBox 6">
            <a:extLst>
              <a:ext uri="{FF2B5EF4-FFF2-40B4-BE49-F238E27FC236}">
                <a16:creationId xmlns:a16="http://schemas.microsoft.com/office/drawing/2014/main" id="{489FDD94-8C2F-7688-9AD3-61A0E1BB47D7}"/>
              </a:ext>
            </a:extLst>
          </p:cNvPr>
          <p:cNvSpPr txBox="1"/>
          <p:nvPr/>
        </p:nvSpPr>
        <p:spPr>
          <a:xfrm>
            <a:off x="122388" y="5053967"/>
            <a:ext cx="3627826" cy="2693045"/>
          </a:xfrm>
          <a:prstGeom prst="rect">
            <a:avLst/>
          </a:prstGeom>
          <a:noFill/>
        </p:spPr>
        <p:txBody>
          <a:bodyPr wrap="square">
            <a:spAutoFit/>
          </a:bodyPr>
          <a:lstStyle/>
          <a:p>
            <a:r>
              <a:rPr lang="en-US" sz="1300" dirty="0"/>
              <a:t>Our mode aims to optimize Vision Transformers by dynamically pruning redundant patches using cosine similarity. A lightweight MLP predicts pruning scores to balance computation and accuracy while ensuring adaptability and model explainability</a:t>
            </a:r>
            <a:endParaRPr lang="en-IN" sz="1300" dirty="0"/>
          </a:p>
          <a:p>
            <a:r>
              <a:rPr lang="en-US" sz="1300" dirty="0"/>
              <a:t>The prototype employs an MLP to predict pruning scores based on cosine similarity between patches.</a:t>
            </a:r>
          </a:p>
          <a:p>
            <a:r>
              <a:rPr lang="en-US" sz="1300" dirty="0"/>
              <a:t>During training, pruning labels are generated and refined, while at inference, patches are skipped or retained based on these scores, ensuring efficient and adaptive performance.</a:t>
            </a:r>
            <a:endParaRPr lang="en-IN" sz="1300" dirty="0"/>
          </a:p>
        </p:txBody>
      </p:sp>
      <p:pic>
        <p:nvPicPr>
          <p:cNvPr id="22" name="Picture 21">
            <a:extLst>
              <a:ext uri="{FF2B5EF4-FFF2-40B4-BE49-F238E27FC236}">
                <a16:creationId xmlns:a16="http://schemas.microsoft.com/office/drawing/2014/main" id="{FE1FEDA4-3583-9A3F-41A8-928C8088A862}"/>
              </a:ext>
            </a:extLst>
          </p:cNvPr>
          <p:cNvPicPr>
            <a:picLocks noChangeAspect="1"/>
          </p:cNvPicPr>
          <p:nvPr/>
        </p:nvPicPr>
        <p:blipFill>
          <a:blip r:embed="rId4"/>
          <a:stretch>
            <a:fillRect/>
          </a:stretch>
        </p:blipFill>
        <p:spPr>
          <a:xfrm>
            <a:off x="3665601" y="6879281"/>
            <a:ext cx="1937374" cy="337439"/>
          </a:xfrm>
          <a:prstGeom prst="rect">
            <a:avLst/>
          </a:prstGeom>
        </p:spPr>
      </p:pic>
      <p:sp>
        <p:nvSpPr>
          <p:cNvPr id="29" name="Google Shape;91;p13">
            <a:extLst>
              <a:ext uri="{FF2B5EF4-FFF2-40B4-BE49-F238E27FC236}">
                <a16:creationId xmlns:a16="http://schemas.microsoft.com/office/drawing/2014/main" id="{8B0EC575-6201-3990-56BA-3F3F6C182A56}"/>
              </a:ext>
            </a:extLst>
          </p:cNvPr>
          <p:cNvSpPr/>
          <p:nvPr/>
        </p:nvSpPr>
        <p:spPr>
          <a:xfrm>
            <a:off x="3665602" y="7208475"/>
            <a:ext cx="1937374" cy="678226"/>
          </a:xfrm>
          <a:custGeom>
            <a:avLst/>
            <a:gdLst/>
            <a:ahLst/>
            <a:cxnLst/>
            <a:rect l="l" t="t" r="r" b="b"/>
            <a:pathLst>
              <a:path w="1190102" h="1071732" extrusionOk="0">
                <a:moveTo>
                  <a:pt x="0" y="0"/>
                </a:moveTo>
                <a:lnTo>
                  <a:pt x="1190102" y="0"/>
                </a:lnTo>
                <a:lnTo>
                  <a:pt x="1190102" y="1071732"/>
                </a:lnTo>
                <a:lnTo>
                  <a:pt x="0" y="1071732"/>
                </a:lnTo>
                <a:close/>
              </a:path>
            </a:pathLst>
          </a:custGeom>
          <a:solidFill>
            <a:srgbClr val="FFFFFF"/>
          </a:solidFill>
          <a:ln>
            <a:noFill/>
          </a:ln>
        </p:spPr>
      </p:sp>
      <p:sp>
        <p:nvSpPr>
          <p:cNvPr id="32" name="Rectangle 7">
            <a:extLst>
              <a:ext uri="{FF2B5EF4-FFF2-40B4-BE49-F238E27FC236}">
                <a16:creationId xmlns:a16="http://schemas.microsoft.com/office/drawing/2014/main" id="{DCF941BC-F710-038E-1C74-693B78D59E9B}"/>
              </a:ext>
            </a:extLst>
          </p:cNvPr>
          <p:cNvSpPr>
            <a:spLocks noChangeArrowheads="1"/>
          </p:cNvSpPr>
          <p:nvPr/>
        </p:nvSpPr>
        <p:spPr bwMode="auto">
          <a:xfrm>
            <a:off x="3618380" y="7216721"/>
            <a:ext cx="1937375"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60" b="0" i="0" u="none" strike="noStrike" cap="none" normalizeH="0" baseline="0" dirty="0">
                <a:ln>
                  <a:noFill/>
                </a:ln>
                <a:solidFill>
                  <a:schemeClr val="tx1"/>
                </a:solidFill>
                <a:effectLst/>
                <a:latin typeface="Goudy Old Style" panose="02020502050305020303" pitchFamily="18" charset="0"/>
                <a:ea typeface="MS UI Gothic" panose="020B0600070205080204" pitchFamily="34" charset="-128"/>
              </a:rPr>
              <a:t>An illustration of adding new adapters with a new language is shown. The parameter isolation based approach grows adapters as  </a:t>
            </a:r>
            <a:r>
              <a:rPr kumimoji="0" lang="en-US" altLang="en-US" sz="760" b="0" i="0" u="none" strike="noStrike" cap="none" normalizeH="0" baseline="0" dirty="0">
                <a:ln>
                  <a:noFill/>
                </a:ln>
                <a:solidFill>
                  <a:schemeClr val="tx1"/>
                </a:solidFill>
                <a:effectLst/>
                <a:latin typeface="Algerian" panose="04020705040A02060702" pitchFamily="82" charset="0"/>
                <a:ea typeface="MS UI Gothic" panose="020B0600070205080204" pitchFamily="34" charset="-128"/>
              </a:rPr>
              <a:t>O(T X L) </a:t>
            </a:r>
            <a:r>
              <a:rPr kumimoji="0" lang="en-US" altLang="en-US" sz="760" b="0" i="0" u="none" strike="noStrike" cap="none" normalizeH="0" baseline="0" dirty="0">
                <a:ln>
                  <a:noFill/>
                </a:ln>
                <a:solidFill>
                  <a:schemeClr val="tx1"/>
                </a:solidFill>
                <a:effectLst/>
                <a:latin typeface="Goudy Old Style" panose="02020502050305020303" pitchFamily="18" charset="0"/>
                <a:ea typeface="MS UI Gothic" panose="020B0600070205080204" pitchFamily="34" charset="-128"/>
              </a:rPr>
              <a:t>. TLSA reduces this to linear complexity, </a:t>
            </a:r>
            <a:r>
              <a:rPr kumimoji="0" lang="en-US" altLang="en-US" sz="760" b="0" i="0" u="none" strike="noStrike" cap="none" normalizeH="0" baseline="0" dirty="0">
                <a:ln>
                  <a:noFill/>
                </a:ln>
                <a:solidFill>
                  <a:schemeClr val="tx1"/>
                </a:solidFill>
                <a:effectLst/>
                <a:latin typeface="Algerian" panose="04020705040A02060702" pitchFamily="82" charset="0"/>
                <a:ea typeface="MS UI Gothic" panose="020B0600070205080204" pitchFamily="34" charset="-128"/>
              </a:rPr>
              <a:t>O(T + L)  </a:t>
            </a:r>
            <a:r>
              <a:rPr kumimoji="0" lang="en-US" altLang="en-US" sz="760" b="0" i="0" u="none" strike="noStrike" cap="none" normalizeH="0" baseline="0" dirty="0">
                <a:ln>
                  <a:noFill/>
                </a:ln>
                <a:solidFill>
                  <a:schemeClr val="tx1"/>
                </a:solidFill>
                <a:effectLst/>
                <a:latin typeface="Goudy Old Style" panose="02020502050305020303" pitchFamily="18" charset="0"/>
                <a:ea typeface="MS UI Gothic" panose="020B0600070205080204" pitchFamily="34" charset="-128"/>
              </a:rPr>
              <a:t>.</a:t>
            </a:r>
          </a:p>
        </p:txBody>
      </p:sp>
      <p:sp>
        <p:nvSpPr>
          <p:cNvPr id="39" name="Rectangle 7">
            <a:extLst>
              <a:ext uri="{FF2B5EF4-FFF2-40B4-BE49-F238E27FC236}">
                <a16:creationId xmlns:a16="http://schemas.microsoft.com/office/drawing/2014/main" id="{EBF2B90D-480F-2FAE-72E7-0DB33B39B8EE}"/>
              </a:ext>
            </a:extLst>
          </p:cNvPr>
          <p:cNvSpPr>
            <a:spLocks noChangeArrowheads="1"/>
          </p:cNvSpPr>
          <p:nvPr/>
        </p:nvSpPr>
        <p:spPr bwMode="auto">
          <a:xfrm>
            <a:off x="3662883" y="4526339"/>
            <a:ext cx="3970608"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solidFill>
                  <a:schemeClr val="tx1"/>
                </a:solidFill>
                <a:effectLst/>
                <a:latin typeface="Nirmala UI" panose="020B0502040204020203" pitchFamily="34" charset="0"/>
                <a:ea typeface="Nirmala UI" panose="020B0502040204020203" pitchFamily="34" charset="0"/>
                <a:cs typeface="Nirmala UI" panose="020B0502040204020203" pitchFamily="34" charset="0"/>
              </a:rPr>
              <a:t> Optimization Objective for Task </a:t>
            </a:r>
            <a:r>
              <a:rPr kumimoji="0" lang="en-US" altLang="en-US" sz="1050" i="0" u="none" strike="noStrike" cap="none" normalizeH="0" baseline="0" dirty="0">
                <a:ln>
                  <a:noFill/>
                </a:ln>
                <a:solidFill>
                  <a:schemeClr val="tx1"/>
                </a:solidFill>
                <a:effectLst/>
                <a:latin typeface="Lucida Calligraphy" panose="03010101010101010101" pitchFamily="66" charset="0"/>
                <a:ea typeface="Nirmala UI" panose="020B0502040204020203" pitchFamily="34" charset="0"/>
                <a:cs typeface="Nirmala UI" panose="020B0502040204020203" pitchFamily="34" charset="0"/>
              </a:rPr>
              <a:t>t </a:t>
            </a:r>
            <a:r>
              <a:rPr kumimoji="0" lang="en-US" altLang="en-US" sz="1050" i="0" u="none" strike="noStrike" cap="none" normalizeH="0" baseline="0" dirty="0">
                <a:ln>
                  <a:noFill/>
                </a:ln>
                <a:solidFill>
                  <a:schemeClr val="tx1"/>
                </a:solidFill>
                <a:effectLst/>
                <a:latin typeface="Nirmala UI" panose="020B0502040204020203" pitchFamily="34" charset="0"/>
                <a:ea typeface="Nirmala UI" panose="020B0502040204020203" pitchFamily="34" charset="0"/>
                <a:cs typeface="Nirmala UI" panose="020B0502040204020203" pitchFamily="34" charset="0"/>
              </a:rPr>
              <a:t>and language </a:t>
            </a:r>
            <a:r>
              <a:rPr kumimoji="0" lang="en-US" altLang="en-US" sz="1050" i="0" u="none" strike="noStrike" cap="none" normalizeH="0" baseline="0" dirty="0">
                <a:ln>
                  <a:noFill/>
                </a:ln>
                <a:solidFill>
                  <a:schemeClr val="tx1"/>
                </a:solidFill>
                <a:effectLst/>
                <a:latin typeface="Bahnschrift Light SemiCondensed" panose="020B0502040204020203" pitchFamily="34" charset="0"/>
                <a:ea typeface="Nirmala UI" panose="020B0502040204020203" pitchFamily="34" charset="0"/>
                <a:cs typeface="Nirmala UI" panose="020B0502040204020203" pitchFamily="34" charset="0"/>
              </a:rPr>
              <a:t>l</a:t>
            </a:r>
          </a:p>
        </p:txBody>
      </p:sp>
      <p:sp>
        <p:nvSpPr>
          <p:cNvPr id="41" name="TextBox 40">
            <a:extLst>
              <a:ext uri="{FF2B5EF4-FFF2-40B4-BE49-F238E27FC236}">
                <a16:creationId xmlns:a16="http://schemas.microsoft.com/office/drawing/2014/main" id="{FBF387CB-33EA-DFBB-9685-429F19CE4C1C}"/>
              </a:ext>
            </a:extLst>
          </p:cNvPr>
          <p:cNvSpPr txBox="1"/>
          <p:nvPr/>
        </p:nvSpPr>
        <p:spPr>
          <a:xfrm>
            <a:off x="7669120" y="6009463"/>
            <a:ext cx="3591446" cy="1892826"/>
          </a:xfrm>
          <a:prstGeom prst="rect">
            <a:avLst/>
          </a:prstGeom>
          <a:noFill/>
        </p:spPr>
        <p:txBody>
          <a:bodyPr wrap="square">
            <a:spAutoFit/>
          </a:bodyPr>
          <a:lstStyle/>
          <a:p>
            <a:r>
              <a:rPr lang="en-US" sz="1300" dirty="0"/>
              <a:t>Our patch pruning approach reduces the computational complexity of Vision Transformers (</a:t>
            </a:r>
            <a:r>
              <a:rPr lang="en-US" sz="1300" dirty="0" err="1"/>
              <a:t>ViTs</a:t>
            </a:r>
            <a:r>
              <a:rPr lang="en-US" sz="1300" dirty="0"/>
              <a:t>) while preserving accuracy. By dynamically identifying redundant patches using cosine similarity, it enhances efficiency and offers insights into </a:t>
            </a:r>
            <a:r>
              <a:rPr lang="en-US" sz="1300" dirty="0" err="1"/>
              <a:t>ViT</a:t>
            </a:r>
            <a:r>
              <a:rPr lang="en-US" sz="1300" dirty="0"/>
              <a:t> behavior. This improves model explainability and promotes more interpretable, resource-efficient models.</a:t>
            </a:r>
            <a:endParaRPr lang="en-US" sz="1300" dirty="0">
              <a:latin typeface="Calibri" panose="020F0502020204030204" pitchFamily="34" charset="0"/>
              <a:ea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5CB60A0F-B233-2E43-AA3B-11CB2400B048}"/>
              </a:ext>
            </a:extLst>
          </p:cNvPr>
          <p:cNvSpPr>
            <a:spLocks noChangeArrowheads="1"/>
          </p:cNvSpPr>
          <p:nvPr/>
        </p:nvSpPr>
        <p:spPr bwMode="auto">
          <a:xfrm>
            <a:off x="125366" y="1759277"/>
            <a:ext cx="3483142"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1300" dirty="0"/>
              <a:t>Vision Transformers (</a:t>
            </a:r>
            <a:r>
              <a:rPr lang="en-US" sz="1300" dirty="0" err="1"/>
              <a:t>ViTs</a:t>
            </a:r>
            <a:r>
              <a:rPr lang="en-US" sz="1300" dirty="0"/>
              <a:t>) excel in visual tasks by modeling global context via self-attention, but this leads to high computational and memory costs, especially when processing redundant image patches. The quadratic growth of MHSA computations with the number of patches exacerbates inefficiencies. </a:t>
            </a:r>
          </a:p>
          <a:p>
            <a:pPr marL="0" marR="0" lvl="0" indent="0" defTabSz="914400" rtl="0" eaLnBrk="0" fontAlgn="base" latinLnBrk="0" hangingPunct="0">
              <a:lnSpc>
                <a:spcPct val="100000"/>
              </a:lnSpc>
              <a:spcBef>
                <a:spcPct val="0"/>
              </a:spcBef>
              <a:spcAft>
                <a:spcPct val="0"/>
              </a:spcAft>
              <a:buClrTx/>
              <a:buSzTx/>
              <a:buFontTx/>
              <a:buNone/>
              <a:tabLst/>
            </a:pPr>
            <a:r>
              <a:rPr lang="en-US" sz="1300" dirty="0"/>
              <a:t>This work introduces a novel pruning approach for </a:t>
            </a:r>
            <a:r>
              <a:rPr lang="en-US" sz="1300" dirty="0" err="1"/>
              <a:t>ViTs</a:t>
            </a:r>
            <a:r>
              <a:rPr lang="en-US" sz="1300" dirty="0"/>
              <a:t> that balances computation and accuracy, while enhancing the model’s explainability by identifying and skipping redundant patches.</a:t>
            </a:r>
            <a:endParaRPr kumimoji="0" lang="en-US" altLang="en-US" sz="13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pSp>
        <p:nvGrpSpPr>
          <p:cNvPr id="61" name="Google Shape;122;p13">
            <a:extLst>
              <a:ext uri="{FF2B5EF4-FFF2-40B4-BE49-F238E27FC236}">
                <a16:creationId xmlns:a16="http://schemas.microsoft.com/office/drawing/2014/main" id="{2221F337-D395-6C66-9C1A-7DF8F377BFDF}"/>
              </a:ext>
            </a:extLst>
          </p:cNvPr>
          <p:cNvGrpSpPr/>
          <p:nvPr/>
        </p:nvGrpSpPr>
        <p:grpSpPr>
          <a:xfrm>
            <a:off x="7700920" y="1214706"/>
            <a:ext cx="3596563" cy="478575"/>
            <a:chOff x="0" y="-26004"/>
            <a:chExt cx="1206631" cy="184112"/>
          </a:xfrm>
        </p:grpSpPr>
        <p:sp>
          <p:nvSpPr>
            <p:cNvPr id="62" name="Google Shape;123;p13">
              <a:extLst>
                <a:ext uri="{FF2B5EF4-FFF2-40B4-BE49-F238E27FC236}">
                  <a16:creationId xmlns:a16="http://schemas.microsoft.com/office/drawing/2014/main" id="{44BD504D-D456-873E-FE18-3ADCDB3CE607}"/>
                </a:ext>
              </a:extLst>
            </p:cNvPr>
            <p:cNvSpPr/>
            <p:nvPr/>
          </p:nvSpPr>
          <p:spPr>
            <a:xfrm>
              <a:off x="0" y="0"/>
              <a:ext cx="1190102" cy="155537"/>
            </a:xfrm>
            <a:custGeom>
              <a:avLst/>
              <a:gdLst/>
              <a:ahLst/>
              <a:cxnLst/>
              <a:rect l="l" t="t" r="r" b="b"/>
              <a:pathLst>
                <a:path w="1190102" h="155537" extrusionOk="0">
                  <a:moveTo>
                    <a:pt x="0" y="0"/>
                  </a:moveTo>
                  <a:lnTo>
                    <a:pt x="1190102" y="0"/>
                  </a:lnTo>
                  <a:lnTo>
                    <a:pt x="1190102" y="155537"/>
                  </a:lnTo>
                  <a:lnTo>
                    <a:pt x="0" y="155537"/>
                  </a:lnTo>
                  <a:close/>
                </a:path>
              </a:pathLst>
            </a:custGeom>
            <a:gradFill>
              <a:gsLst>
                <a:gs pos="0">
                  <a:srgbClr val="1A1053"/>
                </a:gs>
                <a:gs pos="50000">
                  <a:srgbClr val="7A60AF"/>
                </a:gs>
                <a:gs pos="100000">
                  <a:srgbClr val="1B1053"/>
                </a:gs>
              </a:gsLst>
              <a:path path="circle">
                <a:fillToRect r="100000" b="100000"/>
              </a:path>
              <a:tileRect l="-100000" t="-100000"/>
            </a:gradFill>
            <a:ln>
              <a:noFill/>
            </a:ln>
          </p:spPr>
        </p:sp>
        <p:sp>
          <p:nvSpPr>
            <p:cNvPr id="63" name="Google Shape;124;p13">
              <a:extLst>
                <a:ext uri="{FF2B5EF4-FFF2-40B4-BE49-F238E27FC236}">
                  <a16:creationId xmlns:a16="http://schemas.microsoft.com/office/drawing/2014/main" id="{E2BB61B8-7B05-9256-F912-BD3D138DF4E2}"/>
                </a:ext>
              </a:extLst>
            </p:cNvPr>
            <p:cNvSpPr txBox="1"/>
            <p:nvPr/>
          </p:nvSpPr>
          <p:spPr>
            <a:xfrm>
              <a:off x="16529" y="-26004"/>
              <a:ext cx="1190102" cy="184112"/>
            </a:xfrm>
            <a:prstGeom prst="rect">
              <a:avLst/>
            </a:prstGeom>
            <a:noFill/>
            <a:ln>
              <a:noFill/>
            </a:ln>
          </p:spPr>
          <p:txBody>
            <a:bodyPr spcFirstLastPara="1" wrap="square" lIns="50800" tIns="50800" rIns="50800" bIns="50800" anchor="ctr" anchorCtr="0">
              <a:noAutofit/>
            </a:bodyPr>
            <a:lstStyle/>
            <a:p>
              <a:pPr marL="0" marR="0" lvl="0" indent="0" algn="ctr" rtl="0">
                <a:lnSpc>
                  <a:spcPct val="155500"/>
                </a:lnSpc>
                <a:spcBef>
                  <a:spcPts val="0"/>
                </a:spcBef>
                <a:spcAft>
                  <a:spcPts val="0"/>
                </a:spcAft>
                <a:buNone/>
              </a:pPr>
              <a:endParaRPr sz="1800" dirty="0">
                <a:solidFill>
                  <a:schemeClr val="dk1"/>
                </a:solidFill>
                <a:latin typeface="Calibri"/>
                <a:ea typeface="Calibri"/>
                <a:cs typeface="Calibri"/>
                <a:sym typeface="Calibri"/>
              </a:endParaRPr>
            </a:p>
          </p:txBody>
        </p:sp>
      </p:grpSp>
      <p:sp>
        <p:nvSpPr>
          <p:cNvPr id="65" name="Google Shape;129;p13">
            <a:extLst>
              <a:ext uri="{FF2B5EF4-FFF2-40B4-BE49-F238E27FC236}">
                <a16:creationId xmlns:a16="http://schemas.microsoft.com/office/drawing/2014/main" id="{8E431130-00B7-CFFA-3ED5-E400A0466A3E}"/>
              </a:ext>
            </a:extLst>
          </p:cNvPr>
          <p:cNvSpPr txBox="1"/>
          <p:nvPr/>
        </p:nvSpPr>
        <p:spPr>
          <a:xfrm>
            <a:off x="8091316" y="1264049"/>
            <a:ext cx="2923420" cy="383503"/>
          </a:xfrm>
          <a:prstGeom prst="rect">
            <a:avLst/>
          </a:prstGeom>
          <a:noFill/>
          <a:ln>
            <a:noFill/>
          </a:ln>
        </p:spPr>
        <p:txBody>
          <a:bodyPr spcFirstLastPara="1" wrap="square" lIns="0" tIns="0" rIns="0" bIns="0" anchor="t" anchorCtr="0">
            <a:spAutoFit/>
          </a:bodyPr>
          <a:lstStyle/>
          <a:p>
            <a:pPr>
              <a:lnSpc>
                <a:spcPct val="177642"/>
              </a:lnSpc>
            </a:pPr>
            <a:r>
              <a:rPr lang="en-US" b="1" dirty="0">
                <a:solidFill>
                  <a:srgbClr val="FFFFFF"/>
                </a:solidFill>
              </a:rPr>
              <a:t>BASIS OF THE APPROACH</a:t>
            </a:r>
            <a:endParaRPr lang="en-US" dirty="0"/>
          </a:p>
        </p:txBody>
      </p:sp>
      <p:pic>
        <p:nvPicPr>
          <p:cNvPr id="77" name="Picture 76">
            <a:extLst>
              <a:ext uri="{FF2B5EF4-FFF2-40B4-BE49-F238E27FC236}">
                <a16:creationId xmlns:a16="http://schemas.microsoft.com/office/drawing/2014/main" id="{9E2110D4-C48F-8A58-69F5-825A8C7AD046}"/>
              </a:ext>
            </a:extLst>
          </p:cNvPr>
          <p:cNvPicPr>
            <a:picLocks noChangeAspect="1"/>
          </p:cNvPicPr>
          <p:nvPr/>
        </p:nvPicPr>
        <p:blipFill>
          <a:blip r:embed="rId5"/>
          <a:stretch>
            <a:fillRect/>
          </a:stretch>
        </p:blipFill>
        <p:spPr>
          <a:xfrm>
            <a:off x="7976232" y="4151639"/>
            <a:ext cx="67430" cy="89907"/>
          </a:xfrm>
          <a:prstGeom prst="rect">
            <a:avLst/>
          </a:prstGeom>
        </p:spPr>
      </p:pic>
      <p:pic>
        <p:nvPicPr>
          <p:cNvPr id="12" name="Picture 11">
            <a:extLst>
              <a:ext uri="{FF2B5EF4-FFF2-40B4-BE49-F238E27FC236}">
                <a16:creationId xmlns:a16="http://schemas.microsoft.com/office/drawing/2014/main" id="{B8C9499D-2EB1-877F-4B83-48662852996F}"/>
              </a:ext>
            </a:extLst>
          </p:cNvPr>
          <p:cNvPicPr>
            <a:picLocks noChangeAspect="1"/>
          </p:cNvPicPr>
          <p:nvPr/>
        </p:nvPicPr>
        <p:blipFill>
          <a:blip r:embed="rId6"/>
          <a:stretch>
            <a:fillRect/>
          </a:stretch>
        </p:blipFill>
        <p:spPr>
          <a:xfrm>
            <a:off x="7700919" y="3703156"/>
            <a:ext cx="3542900" cy="1797785"/>
          </a:xfrm>
          <a:prstGeom prst="rect">
            <a:avLst/>
          </a:prstGeom>
        </p:spPr>
      </p:pic>
      <p:pic>
        <p:nvPicPr>
          <p:cNvPr id="15" name="Picture 14">
            <a:extLst>
              <a:ext uri="{FF2B5EF4-FFF2-40B4-BE49-F238E27FC236}">
                <a16:creationId xmlns:a16="http://schemas.microsoft.com/office/drawing/2014/main" id="{0D1E05B1-5B0B-3C1F-4A66-8206EE81CFB1}"/>
              </a:ext>
            </a:extLst>
          </p:cNvPr>
          <p:cNvPicPr>
            <a:picLocks noChangeAspect="1"/>
          </p:cNvPicPr>
          <p:nvPr/>
        </p:nvPicPr>
        <p:blipFill>
          <a:blip r:embed="rId7"/>
          <a:stretch>
            <a:fillRect/>
          </a:stretch>
        </p:blipFill>
        <p:spPr>
          <a:xfrm>
            <a:off x="3674178" y="3584967"/>
            <a:ext cx="3905445" cy="1521736"/>
          </a:xfrm>
          <a:prstGeom prst="rect">
            <a:avLst/>
          </a:prstGeom>
        </p:spPr>
      </p:pic>
      <p:pic>
        <p:nvPicPr>
          <p:cNvPr id="19" name="Picture 18">
            <a:extLst>
              <a:ext uri="{FF2B5EF4-FFF2-40B4-BE49-F238E27FC236}">
                <a16:creationId xmlns:a16="http://schemas.microsoft.com/office/drawing/2014/main" id="{665E3F8A-DFF9-6C66-B9AB-29A123511F1A}"/>
              </a:ext>
            </a:extLst>
          </p:cNvPr>
          <p:cNvPicPr>
            <a:picLocks noChangeAspect="1"/>
          </p:cNvPicPr>
          <p:nvPr/>
        </p:nvPicPr>
        <p:blipFill>
          <a:blip r:embed="rId8"/>
          <a:stretch>
            <a:fillRect/>
          </a:stretch>
        </p:blipFill>
        <p:spPr>
          <a:xfrm>
            <a:off x="3674398" y="1298038"/>
            <a:ext cx="3950755" cy="1489850"/>
          </a:xfrm>
          <a:prstGeom prst="rect">
            <a:avLst/>
          </a:prstGeom>
        </p:spPr>
      </p:pic>
      <p:pic>
        <p:nvPicPr>
          <p:cNvPr id="21" name="Picture 20">
            <a:extLst>
              <a:ext uri="{FF2B5EF4-FFF2-40B4-BE49-F238E27FC236}">
                <a16:creationId xmlns:a16="http://schemas.microsoft.com/office/drawing/2014/main" id="{D3D86DF7-E243-EC40-93B3-EA2F65D42607}"/>
              </a:ext>
            </a:extLst>
          </p:cNvPr>
          <p:cNvPicPr>
            <a:picLocks noChangeAspect="1"/>
          </p:cNvPicPr>
          <p:nvPr/>
        </p:nvPicPr>
        <p:blipFill>
          <a:blip r:embed="rId9"/>
          <a:stretch>
            <a:fillRect/>
          </a:stretch>
        </p:blipFill>
        <p:spPr>
          <a:xfrm>
            <a:off x="3668347" y="5752106"/>
            <a:ext cx="1989503" cy="2134593"/>
          </a:xfrm>
          <a:prstGeom prst="rect">
            <a:avLst/>
          </a:prstGeom>
        </p:spPr>
      </p:pic>
      <p:pic>
        <p:nvPicPr>
          <p:cNvPr id="24" name="Picture 23">
            <a:extLst>
              <a:ext uri="{FF2B5EF4-FFF2-40B4-BE49-F238E27FC236}">
                <a16:creationId xmlns:a16="http://schemas.microsoft.com/office/drawing/2014/main" id="{45EEB31B-2E75-D143-59BF-07AF81EB9E23}"/>
              </a:ext>
            </a:extLst>
          </p:cNvPr>
          <p:cNvPicPr>
            <a:picLocks noChangeAspect="1"/>
          </p:cNvPicPr>
          <p:nvPr/>
        </p:nvPicPr>
        <p:blipFill>
          <a:blip r:embed="rId10"/>
          <a:stretch>
            <a:fillRect/>
          </a:stretch>
        </p:blipFill>
        <p:spPr>
          <a:xfrm>
            <a:off x="5711387" y="5752106"/>
            <a:ext cx="1883799" cy="2134593"/>
          </a:xfrm>
          <a:prstGeom prst="rect">
            <a:avLst/>
          </a:prstGeom>
        </p:spPr>
      </p:pic>
      <p:sp>
        <p:nvSpPr>
          <p:cNvPr id="25" name="Google Shape;88;p13">
            <a:extLst>
              <a:ext uri="{FF2B5EF4-FFF2-40B4-BE49-F238E27FC236}">
                <a16:creationId xmlns:a16="http://schemas.microsoft.com/office/drawing/2014/main" id="{19EA0A3A-33D0-03FE-8EA2-17B30B1A6FC1}"/>
              </a:ext>
            </a:extLst>
          </p:cNvPr>
          <p:cNvSpPr/>
          <p:nvPr/>
        </p:nvSpPr>
        <p:spPr>
          <a:xfrm>
            <a:off x="3662883" y="5167481"/>
            <a:ext cx="3932303" cy="534226"/>
          </a:xfrm>
          <a:custGeom>
            <a:avLst/>
            <a:gdLst/>
            <a:ahLst/>
            <a:cxnLst/>
            <a:rect l="l" t="t" r="r" b="b"/>
            <a:pathLst>
              <a:path w="1190102" h="1245140" extrusionOk="0">
                <a:moveTo>
                  <a:pt x="0" y="0"/>
                </a:moveTo>
                <a:lnTo>
                  <a:pt x="1190102" y="0"/>
                </a:lnTo>
                <a:lnTo>
                  <a:pt x="1190102" y="1245140"/>
                </a:lnTo>
                <a:lnTo>
                  <a:pt x="0" y="1245140"/>
                </a:lnTo>
                <a:close/>
              </a:path>
            </a:pathLst>
          </a:custGeom>
          <a:solidFill>
            <a:srgbClr val="FFFFFF"/>
          </a:solidFill>
          <a:ln>
            <a:noFill/>
          </a:ln>
        </p:spPr>
        <p:txBody>
          <a:bodyPr/>
          <a:lstStyle/>
          <a:p>
            <a:r>
              <a:rPr lang="en-US" sz="1300" dirty="0"/>
              <a:t>Following training and the testing workflows are employed in our approach </a:t>
            </a:r>
          </a:p>
        </p:txBody>
      </p:sp>
      <p:sp>
        <p:nvSpPr>
          <p:cNvPr id="27" name="Google Shape;88;p13">
            <a:extLst>
              <a:ext uri="{FF2B5EF4-FFF2-40B4-BE49-F238E27FC236}">
                <a16:creationId xmlns:a16="http://schemas.microsoft.com/office/drawing/2014/main" id="{791C8FCE-9C2F-482C-C7A3-4023E289D0FB}"/>
              </a:ext>
            </a:extLst>
          </p:cNvPr>
          <p:cNvSpPr/>
          <p:nvPr/>
        </p:nvSpPr>
        <p:spPr>
          <a:xfrm>
            <a:off x="3655727" y="2835128"/>
            <a:ext cx="3950756" cy="460549"/>
          </a:xfrm>
          <a:custGeom>
            <a:avLst/>
            <a:gdLst/>
            <a:ahLst/>
            <a:cxnLst/>
            <a:rect l="l" t="t" r="r" b="b"/>
            <a:pathLst>
              <a:path w="1190102" h="1245140" extrusionOk="0">
                <a:moveTo>
                  <a:pt x="0" y="0"/>
                </a:moveTo>
                <a:lnTo>
                  <a:pt x="1190102" y="0"/>
                </a:lnTo>
                <a:lnTo>
                  <a:pt x="1190102" y="1245140"/>
                </a:lnTo>
                <a:lnTo>
                  <a:pt x="0" y="1245140"/>
                </a:lnTo>
                <a:close/>
              </a:path>
            </a:pathLst>
          </a:custGeom>
          <a:solidFill>
            <a:srgbClr val="FFFFFF"/>
          </a:solidFill>
          <a:ln>
            <a:noFill/>
          </a:ln>
        </p:spPr>
        <p:txBody>
          <a:bodyPr/>
          <a:lstStyle/>
          <a:p>
            <a:r>
              <a:rPr lang="en-US" sz="1300" dirty="0"/>
              <a:t>Above image depicts  the layer wise pruned patch outputs, for ‘tree’ labelled image from CIFAR 100</a:t>
            </a:r>
          </a:p>
        </p:txBody>
      </p:sp>
      <p:pic>
        <p:nvPicPr>
          <p:cNvPr id="30" name="Picture 29">
            <a:extLst>
              <a:ext uri="{FF2B5EF4-FFF2-40B4-BE49-F238E27FC236}">
                <a16:creationId xmlns:a16="http://schemas.microsoft.com/office/drawing/2014/main" id="{070F435E-0C72-49EA-7F9A-9CED8671D55B}"/>
              </a:ext>
            </a:extLst>
          </p:cNvPr>
          <p:cNvPicPr>
            <a:picLocks noChangeAspect="1"/>
          </p:cNvPicPr>
          <p:nvPr/>
        </p:nvPicPr>
        <p:blipFill>
          <a:blip r:embed="rId11"/>
          <a:stretch>
            <a:fillRect/>
          </a:stretch>
        </p:blipFill>
        <p:spPr>
          <a:xfrm>
            <a:off x="3674178" y="3319297"/>
            <a:ext cx="3932304" cy="1797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378</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Raleway Black</vt:lpstr>
      <vt:lpstr>Algerian</vt:lpstr>
      <vt:lpstr>Goudy Old Style</vt:lpstr>
      <vt:lpstr>Bahnschrift Light SemiCondensed</vt:lpstr>
      <vt:lpstr>Calibri</vt:lpstr>
      <vt:lpstr>Lucida Calligraphy</vt:lpstr>
      <vt:lpstr>Arial</vt:lpstr>
      <vt:lpstr>Nirmala UI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Sai Pradeep I</cp:lastModifiedBy>
  <cp:revision>10</cp:revision>
  <dcterms:modified xsi:type="dcterms:W3CDTF">2024-12-04T17:23:56Z</dcterms:modified>
</cp:coreProperties>
</file>