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3"/>
  </p:notesMasterIdLst>
  <p:sldIdLst>
    <p:sldId id="256" r:id="rId2"/>
    <p:sldId id="257" r:id="rId3"/>
    <p:sldId id="259" r:id="rId4"/>
    <p:sldId id="260" r:id="rId5"/>
    <p:sldId id="274" r:id="rId6"/>
    <p:sldId id="261" r:id="rId7"/>
    <p:sldId id="282" r:id="rId8"/>
    <p:sldId id="283" r:id="rId9"/>
    <p:sldId id="284" r:id="rId10"/>
    <p:sldId id="285" r:id="rId11"/>
    <p:sldId id="286" r:id="rId12"/>
    <p:sldId id="287" r:id="rId13"/>
    <p:sldId id="288" r:id="rId14"/>
    <p:sldId id="279" r:id="rId15"/>
    <p:sldId id="280" r:id="rId16"/>
    <p:sldId id="281" r:id="rId17"/>
    <p:sldId id="289" r:id="rId18"/>
    <p:sldId id="290" r:id="rId19"/>
    <p:sldId id="291" r:id="rId20"/>
    <p:sldId id="267"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72" d="100"/>
          <a:sy n="72" d="100"/>
        </p:scale>
        <p:origin x="52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94C415-2ED8-4456-A558-1C537A90AF94}" type="doc">
      <dgm:prSet loTypeId="urn:microsoft.com/office/officeart/2018/layout/CircleProcess" loCatId="simpleprocesssa" qsTypeId="urn:microsoft.com/office/officeart/2005/8/quickstyle/simple2" qsCatId="simple" csTypeId="urn:microsoft.com/office/officeart/2005/8/colors/colorful1" csCatId="colorful"/>
      <dgm:spPr/>
      <dgm:t>
        <a:bodyPr/>
        <a:lstStyle/>
        <a:p>
          <a:endParaRPr lang="en-US"/>
        </a:p>
      </dgm:t>
    </dgm:pt>
    <dgm:pt modelId="{A23194CB-6FE6-46B0-AFA1-94A805303688}">
      <dgm:prSet/>
      <dgm:spPr/>
      <dgm:t>
        <a:bodyPr/>
        <a:lstStyle/>
        <a:p>
          <a:r>
            <a:rPr lang="en-US" b="1"/>
            <a:t>Submitted By:</a:t>
          </a:r>
          <a:endParaRPr lang="en-US"/>
        </a:p>
      </dgm:t>
    </dgm:pt>
    <dgm:pt modelId="{5FD4572B-9D32-4CD3-8D0D-85E2E666D9DA}" type="parTrans" cxnId="{BE6C67E9-F8AB-4216-9C28-170533CE53FC}">
      <dgm:prSet/>
      <dgm:spPr/>
      <dgm:t>
        <a:bodyPr/>
        <a:lstStyle/>
        <a:p>
          <a:endParaRPr lang="en-US"/>
        </a:p>
      </dgm:t>
    </dgm:pt>
    <dgm:pt modelId="{FD67B46C-A9CE-4EBE-820B-8102B457E09D}" type="sibTrans" cxnId="{BE6C67E9-F8AB-4216-9C28-170533CE53FC}">
      <dgm:prSet/>
      <dgm:spPr/>
      <dgm:t>
        <a:bodyPr/>
        <a:lstStyle/>
        <a:p>
          <a:endParaRPr lang="en-US"/>
        </a:p>
      </dgm:t>
    </dgm:pt>
    <dgm:pt modelId="{A8025E8B-114A-4968-8B41-9CA77EBA5CB2}">
      <dgm:prSet/>
      <dgm:spPr/>
      <dgm:t>
        <a:bodyPr/>
        <a:lstStyle/>
        <a:p>
          <a:r>
            <a:rPr lang="en-US" b="1" dirty="0" err="1"/>
            <a:t>Mohd</a:t>
          </a:r>
          <a:r>
            <a:rPr lang="en-US" b="1" dirty="0"/>
            <a:t> Bilal Aziz (15BCS0024)</a:t>
          </a:r>
          <a:endParaRPr lang="en-US" dirty="0"/>
        </a:p>
      </dgm:t>
    </dgm:pt>
    <dgm:pt modelId="{D5B4539E-522A-4B08-96B1-6D02CCACF2FC}" type="parTrans" cxnId="{5A62180A-7C60-4BF8-B2C1-FD281E0CC4C4}">
      <dgm:prSet/>
      <dgm:spPr/>
      <dgm:t>
        <a:bodyPr/>
        <a:lstStyle/>
        <a:p>
          <a:endParaRPr lang="en-US"/>
        </a:p>
      </dgm:t>
    </dgm:pt>
    <dgm:pt modelId="{9111ABA1-C969-4A51-AA9F-C1120633431E}" type="sibTrans" cxnId="{5A62180A-7C60-4BF8-B2C1-FD281E0CC4C4}">
      <dgm:prSet/>
      <dgm:spPr/>
      <dgm:t>
        <a:bodyPr/>
        <a:lstStyle/>
        <a:p>
          <a:endParaRPr lang="en-US"/>
        </a:p>
      </dgm:t>
    </dgm:pt>
    <dgm:pt modelId="{CD9B5E2E-35AA-4428-A037-EAB3405F0E4A}">
      <dgm:prSet/>
      <dgm:spPr/>
      <dgm:t>
        <a:bodyPr/>
        <a:lstStyle/>
        <a:p>
          <a:r>
            <a:rPr lang="en-US" b="1"/>
            <a:t>Himanshu Mehra (15BCS0020)</a:t>
          </a:r>
          <a:endParaRPr lang="en-US"/>
        </a:p>
      </dgm:t>
    </dgm:pt>
    <dgm:pt modelId="{6F09B4E5-BC1B-4DE0-BA76-0C638B2C0B4C}" type="parTrans" cxnId="{7133E900-E3C6-4758-B6C4-6EABE19E1246}">
      <dgm:prSet/>
      <dgm:spPr/>
      <dgm:t>
        <a:bodyPr/>
        <a:lstStyle/>
        <a:p>
          <a:endParaRPr lang="en-US"/>
        </a:p>
      </dgm:t>
    </dgm:pt>
    <dgm:pt modelId="{6279DE9A-D26F-44A4-B3B7-D1698844AE00}" type="sibTrans" cxnId="{7133E900-E3C6-4758-B6C4-6EABE19E1246}">
      <dgm:prSet/>
      <dgm:spPr/>
      <dgm:t>
        <a:bodyPr/>
        <a:lstStyle/>
        <a:p>
          <a:endParaRPr lang="en-US"/>
        </a:p>
      </dgm:t>
    </dgm:pt>
    <dgm:pt modelId="{5B67BB8E-9B1E-43D6-94CB-6F4D58E65C0C}">
      <dgm:prSet/>
      <dgm:spPr/>
      <dgm:t>
        <a:bodyPr/>
        <a:lstStyle/>
        <a:p>
          <a:r>
            <a:rPr lang="en-US" b="1" dirty="0"/>
            <a:t>Karan Pratap Singh (15BCS0021)</a:t>
          </a:r>
          <a:endParaRPr lang="en-US" dirty="0"/>
        </a:p>
      </dgm:t>
    </dgm:pt>
    <dgm:pt modelId="{3066473A-7DB1-4CC7-91E9-CA234BFBDFAA}" type="parTrans" cxnId="{3C2CC2D4-F23F-41CA-B70F-30898F2CEAAB}">
      <dgm:prSet/>
      <dgm:spPr/>
      <dgm:t>
        <a:bodyPr/>
        <a:lstStyle/>
        <a:p>
          <a:endParaRPr lang="en-US"/>
        </a:p>
      </dgm:t>
    </dgm:pt>
    <dgm:pt modelId="{2A6661E2-2649-4975-AAB5-0E9D8DB5403B}" type="sibTrans" cxnId="{3C2CC2D4-F23F-41CA-B70F-30898F2CEAAB}">
      <dgm:prSet/>
      <dgm:spPr/>
      <dgm:t>
        <a:bodyPr/>
        <a:lstStyle/>
        <a:p>
          <a:endParaRPr lang="en-US"/>
        </a:p>
      </dgm:t>
    </dgm:pt>
    <dgm:pt modelId="{F43B27C6-BCC8-4B3F-8CCB-553665514769}" type="pres">
      <dgm:prSet presAssocID="{D094C415-2ED8-4456-A558-1C537A90AF94}" presName="Name0" presStyleCnt="0">
        <dgm:presLayoutVars>
          <dgm:chMax val="11"/>
          <dgm:chPref val="11"/>
          <dgm:dir/>
          <dgm:resizeHandles/>
        </dgm:presLayoutVars>
      </dgm:prSet>
      <dgm:spPr/>
    </dgm:pt>
    <dgm:pt modelId="{023918ED-5743-4F65-A1B7-B205F9CC0ECE}" type="pres">
      <dgm:prSet presAssocID="{5B67BB8E-9B1E-43D6-94CB-6F4D58E65C0C}" presName="Accent4" presStyleCnt="0"/>
      <dgm:spPr/>
    </dgm:pt>
    <dgm:pt modelId="{564A22BE-F829-4FBA-A467-46AAEFF836E5}" type="pres">
      <dgm:prSet presAssocID="{5B67BB8E-9B1E-43D6-94CB-6F4D58E65C0C}" presName="Accent" presStyleLbl="node1" presStyleIdx="0" presStyleCnt="8"/>
      <dgm:spPr/>
    </dgm:pt>
    <dgm:pt modelId="{9FA5996B-80A6-4314-AE1E-4EE2B5D83949}" type="pres">
      <dgm:prSet presAssocID="{5B67BB8E-9B1E-43D6-94CB-6F4D58E65C0C}" presName="ParentBackground4" presStyleCnt="0"/>
      <dgm:spPr/>
    </dgm:pt>
    <dgm:pt modelId="{DD152997-1F1C-4115-B2EB-CFA2858F96B5}" type="pres">
      <dgm:prSet presAssocID="{5B67BB8E-9B1E-43D6-94CB-6F4D58E65C0C}" presName="ParentBackground" presStyleLbl="node1" presStyleIdx="1" presStyleCnt="8"/>
      <dgm:spPr/>
    </dgm:pt>
    <dgm:pt modelId="{30D9EB37-48C7-42D0-A911-3893DFDCF22E}" type="pres">
      <dgm:prSet presAssocID="{5B67BB8E-9B1E-43D6-94CB-6F4D58E65C0C}" presName="Parent4" presStyleLbl="fgAcc0" presStyleIdx="0" presStyleCnt="0">
        <dgm:presLayoutVars>
          <dgm:chMax val="1"/>
          <dgm:chPref val="1"/>
          <dgm:bulletEnabled val="1"/>
        </dgm:presLayoutVars>
      </dgm:prSet>
      <dgm:spPr/>
    </dgm:pt>
    <dgm:pt modelId="{5E735009-4C93-456E-A253-F8A03AF1FE73}" type="pres">
      <dgm:prSet presAssocID="{CD9B5E2E-35AA-4428-A037-EAB3405F0E4A}" presName="Accent3" presStyleCnt="0"/>
      <dgm:spPr/>
    </dgm:pt>
    <dgm:pt modelId="{998F651B-D29A-4275-8863-AF3AF9BA5A28}" type="pres">
      <dgm:prSet presAssocID="{CD9B5E2E-35AA-4428-A037-EAB3405F0E4A}" presName="Accent" presStyleLbl="node1" presStyleIdx="2" presStyleCnt="8"/>
      <dgm:spPr/>
    </dgm:pt>
    <dgm:pt modelId="{7570E7C4-1E27-45C6-8C92-82759AFECDF0}" type="pres">
      <dgm:prSet presAssocID="{CD9B5E2E-35AA-4428-A037-EAB3405F0E4A}" presName="ParentBackground3" presStyleCnt="0"/>
      <dgm:spPr/>
    </dgm:pt>
    <dgm:pt modelId="{6661CC7A-C398-4CC4-8FF3-62BF21F99CAA}" type="pres">
      <dgm:prSet presAssocID="{CD9B5E2E-35AA-4428-A037-EAB3405F0E4A}" presName="ParentBackground" presStyleLbl="node1" presStyleIdx="3" presStyleCnt="8"/>
      <dgm:spPr/>
    </dgm:pt>
    <dgm:pt modelId="{9474A092-D811-4D17-89CD-FDED3774F589}" type="pres">
      <dgm:prSet presAssocID="{CD9B5E2E-35AA-4428-A037-EAB3405F0E4A}" presName="Parent3" presStyleLbl="fgAcc0" presStyleIdx="0" presStyleCnt="0">
        <dgm:presLayoutVars>
          <dgm:chMax val="1"/>
          <dgm:chPref val="1"/>
          <dgm:bulletEnabled val="1"/>
        </dgm:presLayoutVars>
      </dgm:prSet>
      <dgm:spPr/>
    </dgm:pt>
    <dgm:pt modelId="{EF51C7BC-4B5D-4BFD-9951-2366D3BFF3CB}" type="pres">
      <dgm:prSet presAssocID="{A8025E8B-114A-4968-8B41-9CA77EBA5CB2}" presName="Accent2" presStyleCnt="0"/>
      <dgm:spPr/>
    </dgm:pt>
    <dgm:pt modelId="{69E3D0CE-A497-4205-875A-3FE1A23AB23A}" type="pres">
      <dgm:prSet presAssocID="{A8025E8B-114A-4968-8B41-9CA77EBA5CB2}" presName="Accent" presStyleLbl="node1" presStyleIdx="4" presStyleCnt="8"/>
      <dgm:spPr/>
    </dgm:pt>
    <dgm:pt modelId="{5E7A1385-B8D5-4A3E-BED0-868CD1BF115A}" type="pres">
      <dgm:prSet presAssocID="{A8025E8B-114A-4968-8B41-9CA77EBA5CB2}" presName="ParentBackground2" presStyleCnt="0"/>
      <dgm:spPr/>
    </dgm:pt>
    <dgm:pt modelId="{9FF6D8E7-F52D-483E-B025-0FBB1AA1EC5E}" type="pres">
      <dgm:prSet presAssocID="{A8025E8B-114A-4968-8B41-9CA77EBA5CB2}" presName="ParentBackground" presStyleLbl="node1" presStyleIdx="5" presStyleCnt="8"/>
      <dgm:spPr/>
    </dgm:pt>
    <dgm:pt modelId="{715E4E76-60FA-4656-B0F2-89144249D2CF}" type="pres">
      <dgm:prSet presAssocID="{A8025E8B-114A-4968-8B41-9CA77EBA5CB2}" presName="Parent2" presStyleLbl="fgAcc0" presStyleIdx="0" presStyleCnt="0">
        <dgm:presLayoutVars>
          <dgm:chMax val="1"/>
          <dgm:chPref val="1"/>
          <dgm:bulletEnabled val="1"/>
        </dgm:presLayoutVars>
      </dgm:prSet>
      <dgm:spPr/>
    </dgm:pt>
    <dgm:pt modelId="{7D2D5839-3E5B-4B1E-A64E-2C4860F3D828}" type="pres">
      <dgm:prSet presAssocID="{A23194CB-6FE6-46B0-AFA1-94A805303688}" presName="Accent1" presStyleCnt="0"/>
      <dgm:spPr/>
    </dgm:pt>
    <dgm:pt modelId="{FB01EF77-F7E4-417D-A5B5-3564E84AF499}" type="pres">
      <dgm:prSet presAssocID="{A23194CB-6FE6-46B0-AFA1-94A805303688}" presName="Accent" presStyleLbl="node1" presStyleIdx="6" presStyleCnt="8"/>
      <dgm:spPr/>
    </dgm:pt>
    <dgm:pt modelId="{39F6E14F-D151-4C01-82CE-50E7023CD9CB}" type="pres">
      <dgm:prSet presAssocID="{A23194CB-6FE6-46B0-AFA1-94A805303688}" presName="ParentBackground1" presStyleCnt="0"/>
      <dgm:spPr/>
    </dgm:pt>
    <dgm:pt modelId="{A57F2285-3315-49B5-942E-26C86DB0D43D}" type="pres">
      <dgm:prSet presAssocID="{A23194CB-6FE6-46B0-AFA1-94A805303688}" presName="ParentBackground" presStyleLbl="node1" presStyleIdx="7" presStyleCnt="8"/>
      <dgm:spPr/>
    </dgm:pt>
    <dgm:pt modelId="{7F3DBB97-6386-4122-953A-30DBF126FCE9}" type="pres">
      <dgm:prSet presAssocID="{A23194CB-6FE6-46B0-AFA1-94A805303688}" presName="Parent1" presStyleLbl="fgAcc0" presStyleIdx="0" presStyleCnt="0">
        <dgm:presLayoutVars>
          <dgm:chMax val="1"/>
          <dgm:chPref val="1"/>
          <dgm:bulletEnabled val="1"/>
        </dgm:presLayoutVars>
      </dgm:prSet>
      <dgm:spPr/>
    </dgm:pt>
  </dgm:ptLst>
  <dgm:cxnLst>
    <dgm:cxn modelId="{7133E900-E3C6-4758-B6C4-6EABE19E1246}" srcId="{D094C415-2ED8-4456-A558-1C537A90AF94}" destId="{CD9B5E2E-35AA-4428-A037-EAB3405F0E4A}" srcOrd="2" destOrd="0" parTransId="{6F09B4E5-BC1B-4DE0-BA76-0C638B2C0B4C}" sibTransId="{6279DE9A-D26F-44A4-B3B7-D1698844AE00}"/>
    <dgm:cxn modelId="{5A62180A-7C60-4BF8-B2C1-FD281E0CC4C4}" srcId="{D094C415-2ED8-4456-A558-1C537A90AF94}" destId="{A8025E8B-114A-4968-8B41-9CA77EBA5CB2}" srcOrd="1" destOrd="0" parTransId="{D5B4539E-522A-4B08-96B1-6D02CCACF2FC}" sibTransId="{9111ABA1-C969-4A51-AA9F-C1120633431E}"/>
    <dgm:cxn modelId="{3249874D-EA5A-4D00-BD0C-B5D13C50092E}" type="presOf" srcId="{A8025E8B-114A-4968-8B41-9CA77EBA5CB2}" destId="{715E4E76-60FA-4656-B0F2-89144249D2CF}" srcOrd="1" destOrd="0" presId="urn:microsoft.com/office/officeart/2018/layout/CircleProcess"/>
    <dgm:cxn modelId="{D4BBA079-6F22-4C1F-9FB4-7FDC9F8F0B9E}" type="presOf" srcId="{A23194CB-6FE6-46B0-AFA1-94A805303688}" destId="{7F3DBB97-6386-4122-953A-30DBF126FCE9}" srcOrd="1" destOrd="0" presId="urn:microsoft.com/office/officeart/2018/layout/CircleProcess"/>
    <dgm:cxn modelId="{EC91517B-772B-425D-9F9F-1884EC36CD94}" type="presOf" srcId="{5B67BB8E-9B1E-43D6-94CB-6F4D58E65C0C}" destId="{DD152997-1F1C-4115-B2EB-CFA2858F96B5}" srcOrd="0" destOrd="0" presId="urn:microsoft.com/office/officeart/2018/layout/CircleProcess"/>
    <dgm:cxn modelId="{34EE209F-0239-4B83-BBF8-F87A276C30D4}" type="presOf" srcId="{A23194CB-6FE6-46B0-AFA1-94A805303688}" destId="{A57F2285-3315-49B5-942E-26C86DB0D43D}" srcOrd="0" destOrd="0" presId="urn:microsoft.com/office/officeart/2018/layout/CircleProcess"/>
    <dgm:cxn modelId="{A2F83AA2-C569-4860-A072-6C9869095E17}" type="presOf" srcId="{CD9B5E2E-35AA-4428-A037-EAB3405F0E4A}" destId="{9474A092-D811-4D17-89CD-FDED3774F589}" srcOrd="1" destOrd="0" presId="urn:microsoft.com/office/officeart/2018/layout/CircleProcess"/>
    <dgm:cxn modelId="{F27E62B3-A4EB-463E-A682-9542D7AC1B23}" type="presOf" srcId="{5B67BB8E-9B1E-43D6-94CB-6F4D58E65C0C}" destId="{30D9EB37-48C7-42D0-A911-3893DFDCF22E}" srcOrd="1" destOrd="0" presId="urn:microsoft.com/office/officeart/2018/layout/CircleProcess"/>
    <dgm:cxn modelId="{A392C8B7-7CE5-42F6-BD2E-E5954D6506B4}" type="presOf" srcId="{A8025E8B-114A-4968-8B41-9CA77EBA5CB2}" destId="{9FF6D8E7-F52D-483E-B025-0FBB1AA1EC5E}" srcOrd="0" destOrd="0" presId="urn:microsoft.com/office/officeart/2018/layout/CircleProcess"/>
    <dgm:cxn modelId="{759980C5-3201-4447-BCC0-152E948D5F29}" type="presOf" srcId="{D094C415-2ED8-4456-A558-1C537A90AF94}" destId="{F43B27C6-BCC8-4B3F-8CCB-553665514769}" srcOrd="0" destOrd="0" presId="urn:microsoft.com/office/officeart/2018/layout/CircleProcess"/>
    <dgm:cxn modelId="{3C2CC2D4-F23F-41CA-B70F-30898F2CEAAB}" srcId="{D094C415-2ED8-4456-A558-1C537A90AF94}" destId="{5B67BB8E-9B1E-43D6-94CB-6F4D58E65C0C}" srcOrd="3" destOrd="0" parTransId="{3066473A-7DB1-4CC7-91E9-CA234BFBDFAA}" sibTransId="{2A6661E2-2649-4975-AAB5-0E9D8DB5403B}"/>
    <dgm:cxn modelId="{BE6C67E9-F8AB-4216-9C28-170533CE53FC}" srcId="{D094C415-2ED8-4456-A558-1C537A90AF94}" destId="{A23194CB-6FE6-46B0-AFA1-94A805303688}" srcOrd="0" destOrd="0" parTransId="{5FD4572B-9D32-4CD3-8D0D-85E2E666D9DA}" sibTransId="{FD67B46C-A9CE-4EBE-820B-8102B457E09D}"/>
    <dgm:cxn modelId="{65716BFC-2678-44B8-B70C-C229888BF21C}" type="presOf" srcId="{CD9B5E2E-35AA-4428-A037-EAB3405F0E4A}" destId="{6661CC7A-C398-4CC4-8FF3-62BF21F99CAA}" srcOrd="0" destOrd="0" presId="urn:microsoft.com/office/officeart/2018/layout/CircleProcess"/>
    <dgm:cxn modelId="{6C3E4DD8-4A43-4EEE-A6CD-940A3474A309}" type="presParOf" srcId="{F43B27C6-BCC8-4B3F-8CCB-553665514769}" destId="{023918ED-5743-4F65-A1B7-B205F9CC0ECE}" srcOrd="0" destOrd="0" presId="urn:microsoft.com/office/officeart/2018/layout/CircleProcess"/>
    <dgm:cxn modelId="{3334DD96-D6CD-4957-AF64-EA63F7428C10}" type="presParOf" srcId="{023918ED-5743-4F65-A1B7-B205F9CC0ECE}" destId="{564A22BE-F829-4FBA-A467-46AAEFF836E5}" srcOrd="0" destOrd="0" presId="urn:microsoft.com/office/officeart/2018/layout/CircleProcess"/>
    <dgm:cxn modelId="{2D006A87-773B-4DD1-86D2-E1F3F9B67272}" type="presParOf" srcId="{F43B27C6-BCC8-4B3F-8CCB-553665514769}" destId="{9FA5996B-80A6-4314-AE1E-4EE2B5D83949}" srcOrd="1" destOrd="0" presId="urn:microsoft.com/office/officeart/2018/layout/CircleProcess"/>
    <dgm:cxn modelId="{BDF7E6F7-E05E-4C2E-9C00-AA4693C05FA5}" type="presParOf" srcId="{9FA5996B-80A6-4314-AE1E-4EE2B5D83949}" destId="{DD152997-1F1C-4115-B2EB-CFA2858F96B5}" srcOrd="0" destOrd="0" presId="urn:microsoft.com/office/officeart/2018/layout/CircleProcess"/>
    <dgm:cxn modelId="{92E00525-9E5D-4AF0-AA7F-8BDDD41D2CDC}" type="presParOf" srcId="{F43B27C6-BCC8-4B3F-8CCB-553665514769}" destId="{30D9EB37-48C7-42D0-A911-3893DFDCF22E}" srcOrd="2" destOrd="0" presId="urn:microsoft.com/office/officeart/2018/layout/CircleProcess"/>
    <dgm:cxn modelId="{19870C76-1BB5-4619-8CD2-651494870C0B}" type="presParOf" srcId="{F43B27C6-BCC8-4B3F-8CCB-553665514769}" destId="{5E735009-4C93-456E-A253-F8A03AF1FE73}" srcOrd="3" destOrd="0" presId="urn:microsoft.com/office/officeart/2018/layout/CircleProcess"/>
    <dgm:cxn modelId="{DD3211CD-4DF2-4411-A932-D4DF0FEBB613}" type="presParOf" srcId="{5E735009-4C93-456E-A253-F8A03AF1FE73}" destId="{998F651B-D29A-4275-8863-AF3AF9BA5A28}" srcOrd="0" destOrd="0" presId="urn:microsoft.com/office/officeart/2018/layout/CircleProcess"/>
    <dgm:cxn modelId="{92D888D7-8437-42B1-97FD-8AE4F7C6FB60}" type="presParOf" srcId="{F43B27C6-BCC8-4B3F-8CCB-553665514769}" destId="{7570E7C4-1E27-45C6-8C92-82759AFECDF0}" srcOrd="4" destOrd="0" presId="urn:microsoft.com/office/officeart/2018/layout/CircleProcess"/>
    <dgm:cxn modelId="{57CD03D5-E63C-4A9C-8CFC-F38E0E71B3A7}" type="presParOf" srcId="{7570E7C4-1E27-45C6-8C92-82759AFECDF0}" destId="{6661CC7A-C398-4CC4-8FF3-62BF21F99CAA}" srcOrd="0" destOrd="0" presId="urn:microsoft.com/office/officeart/2018/layout/CircleProcess"/>
    <dgm:cxn modelId="{605600B1-A2F5-4B0C-8307-DD569EB95C26}" type="presParOf" srcId="{F43B27C6-BCC8-4B3F-8CCB-553665514769}" destId="{9474A092-D811-4D17-89CD-FDED3774F589}" srcOrd="5" destOrd="0" presId="urn:microsoft.com/office/officeart/2018/layout/CircleProcess"/>
    <dgm:cxn modelId="{42710949-8FD1-4CF9-8730-ACA9860815BC}" type="presParOf" srcId="{F43B27C6-BCC8-4B3F-8CCB-553665514769}" destId="{EF51C7BC-4B5D-4BFD-9951-2366D3BFF3CB}" srcOrd="6" destOrd="0" presId="urn:microsoft.com/office/officeart/2018/layout/CircleProcess"/>
    <dgm:cxn modelId="{D2BD07A7-8D3E-42B8-B574-CAB074FE3334}" type="presParOf" srcId="{EF51C7BC-4B5D-4BFD-9951-2366D3BFF3CB}" destId="{69E3D0CE-A497-4205-875A-3FE1A23AB23A}" srcOrd="0" destOrd="0" presId="urn:microsoft.com/office/officeart/2018/layout/CircleProcess"/>
    <dgm:cxn modelId="{9F6FCA7E-06F4-47A6-B14C-BFD80374DC9B}" type="presParOf" srcId="{F43B27C6-BCC8-4B3F-8CCB-553665514769}" destId="{5E7A1385-B8D5-4A3E-BED0-868CD1BF115A}" srcOrd="7" destOrd="0" presId="urn:microsoft.com/office/officeart/2018/layout/CircleProcess"/>
    <dgm:cxn modelId="{135C7920-DE50-4A10-92B4-4D86965488B1}" type="presParOf" srcId="{5E7A1385-B8D5-4A3E-BED0-868CD1BF115A}" destId="{9FF6D8E7-F52D-483E-B025-0FBB1AA1EC5E}" srcOrd="0" destOrd="0" presId="urn:microsoft.com/office/officeart/2018/layout/CircleProcess"/>
    <dgm:cxn modelId="{86EE87A2-243E-447E-A01A-7DB38630500F}" type="presParOf" srcId="{F43B27C6-BCC8-4B3F-8CCB-553665514769}" destId="{715E4E76-60FA-4656-B0F2-89144249D2CF}" srcOrd="8" destOrd="0" presId="urn:microsoft.com/office/officeart/2018/layout/CircleProcess"/>
    <dgm:cxn modelId="{73701776-B9A7-44A8-9648-4C03C482434E}" type="presParOf" srcId="{F43B27C6-BCC8-4B3F-8CCB-553665514769}" destId="{7D2D5839-3E5B-4B1E-A64E-2C4860F3D828}" srcOrd="9" destOrd="0" presId="urn:microsoft.com/office/officeart/2018/layout/CircleProcess"/>
    <dgm:cxn modelId="{3A9B41BC-EFFA-4AF5-A7F0-EA6E0BC56CB1}" type="presParOf" srcId="{7D2D5839-3E5B-4B1E-A64E-2C4860F3D828}" destId="{FB01EF77-F7E4-417D-A5B5-3564E84AF499}" srcOrd="0" destOrd="0" presId="urn:microsoft.com/office/officeart/2018/layout/CircleProcess"/>
    <dgm:cxn modelId="{863740C2-48F1-4036-A29E-193FE6E5706E}" type="presParOf" srcId="{F43B27C6-BCC8-4B3F-8CCB-553665514769}" destId="{39F6E14F-D151-4C01-82CE-50E7023CD9CB}" srcOrd="10" destOrd="0" presId="urn:microsoft.com/office/officeart/2018/layout/CircleProcess"/>
    <dgm:cxn modelId="{85BC5F5E-3074-49FA-B846-F4A3F9D961CC}" type="presParOf" srcId="{39F6E14F-D151-4C01-82CE-50E7023CD9CB}" destId="{A57F2285-3315-49B5-942E-26C86DB0D43D}" srcOrd="0" destOrd="0" presId="urn:microsoft.com/office/officeart/2018/layout/CircleProcess"/>
    <dgm:cxn modelId="{8B00BA18-9938-455C-9712-A3034FF131A0}" type="presParOf" srcId="{F43B27C6-BCC8-4B3F-8CCB-553665514769}" destId="{7F3DBB97-6386-4122-953A-30DBF126FCE9}" srcOrd="11" destOrd="0" presId="urn:microsoft.com/office/officeart/2018/layout/Circle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2F81C9-78EE-464F-837F-C9FFC7AC92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371B85-953D-4D3A-9E54-5E90B05D44CC}">
      <dgm:prSet/>
      <dgm:spPr/>
      <dgm:t>
        <a:bodyPr/>
        <a:lstStyle/>
        <a:p>
          <a:pPr>
            <a:lnSpc>
              <a:spcPct val="100000"/>
            </a:lnSpc>
          </a:pPr>
          <a:r>
            <a:rPr lang="en-US"/>
            <a:t>Count Vectorizer- It</a:t>
          </a:r>
          <a:r>
            <a:rPr lang="en-IN"/>
            <a:t> provides a </a:t>
          </a:r>
          <a:r>
            <a:rPr lang="en-IN" b="1"/>
            <a:t>simple</a:t>
          </a:r>
          <a:r>
            <a:rPr lang="en-IN"/>
            <a:t> way to both tokenize a collection of text documents and build a vocabulary of known words, but also to </a:t>
          </a:r>
          <a:r>
            <a:rPr lang="en-IN" b="1"/>
            <a:t>encode</a:t>
          </a:r>
          <a:r>
            <a:rPr lang="en-IN"/>
            <a:t> new documents using that vocabulary.</a:t>
          </a:r>
          <a:endParaRPr lang="en-US"/>
        </a:p>
      </dgm:t>
    </dgm:pt>
    <dgm:pt modelId="{DA52B776-8965-42F6-86F1-7B090A23CB57}" type="parTrans" cxnId="{2C57F940-C9AE-403D-BC2F-76820A2818D0}">
      <dgm:prSet/>
      <dgm:spPr/>
      <dgm:t>
        <a:bodyPr/>
        <a:lstStyle/>
        <a:p>
          <a:endParaRPr lang="en-US"/>
        </a:p>
      </dgm:t>
    </dgm:pt>
    <dgm:pt modelId="{8F1266EB-C1D0-48EF-954D-950D3487002A}" type="sibTrans" cxnId="{2C57F940-C9AE-403D-BC2F-76820A2818D0}">
      <dgm:prSet/>
      <dgm:spPr/>
      <dgm:t>
        <a:bodyPr/>
        <a:lstStyle/>
        <a:p>
          <a:endParaRPr lang="en-US"/>
        </a:p>
      </dgm:t>
    </dgm:pt>
    <dgm:pt modelId="{1FD65034-73E1-4E10-B36B-D96B352C0297}">
      <dgm:prSet/>
      <dgm:spPr/>
      <dgm:t>
        <a:bodyPr/>
        <a:lstStyle/>
        <a:p>
          <a:pPr>
            <a:lnSpc>
              <a:spcPct val="100000"/>
            </a:lnSpc>
          </a:pPr>
          <a:r>
            <a:rPr lang="en-US"/>
            <a:t>TF-IDF Vectorizer- </a:t>
          </a:r>
          <a:r>
            <a:rPr lang="en-IN"/>
            <a:t>TF-IDF stands for</a:t>
          </a:r>
          <a:r>
            <a:rPr lang="en-IN" i="1"/>
            <a:t> term frequency-inverse document frequency</a:t>
          </a:r>
          <a:r>
            <a:rPr lang="en-IN"/>
            <a:t>, and the TF-IDF weight is a weight often used in information retrieval and text mining. This weight is a statistical measure used to evaluate how important a word is to a document in a collection or corpus.</a:t>
          </a:r>
          <a:endParaRPr lang="en-US"/>
        </a:p>
      </dgm:t>
    </dgm:pt>
    <dgm:pt modelId="{3B89C7A5-1CDB-420F-9916-95007FEA9C6A}" type="parTrans" cxnId="{F3CE9388-0B09-4B91-858B-BFFD51EF6A04}">
      <dgm:prSet/>
      <dgm:spPr/>
      <dgm:t>
        <a:bodyPr/>
        <a:lstStyle/>
        <a:p>
          <a:endParaRPr lang="en-US"/>
        </a:p>
      </dgm:t>
    </dgm:pt>
    <dgm:pt modelId="{DDFB475D-9A4C-4D9D-BC70-2459FDC1CB41}" type="sibTrans" cxnId="{F3CE9388-0B09-4B91-858B-BFFD51EF6A04}">
      <dgm:prSet/>
      <dgm:spPr/>
      <dgm:t>
        <a:bodyPr/>
        <a:lstStyle/>
        <a:p>
          <a:endParaRPr lang="en-US"/>
        </a:p>
      </dgm:t>
    </dgm:pt>
    <dgm:pt modelId="{197D5F16-5077-4F28-9EB5-FD50BA565F32}">
      <dgm:prSet/>
      <dgm:spPr/>
      <dgm:t>
        <a:bodyPr/>
        <a:lstStyle/>
        <a:p>
          <a:pPr>
            <a:lnSpc>
              <a:spcPct val="100000"/>
            </a:lnSpc>
          </a:pPr>
          <a:r>
            <a:rPr lang="en-US"/>
            <a:t>Word2Vec- </a:t>
          </a:r>
          <a:r>
            <a:rPr lang="en-IN" b="1"/>
            <a:t>Word2vec</a:t>
          </a:r>
          <a:r>
            <a:rPr lang="en-IN"/>
            <a:t> is a two-layer neural net that processes text. Its input is a text corpus and its output is a set of </a:t>
          </a:r>
          <a:r>
            <a:rPr lang="en-IN" b="1"/>
            <a:t>vectors</a:t>
          </a:r>
          <a:r>
            <a:rPr lang="en-IN"/>
            <a:t>: feature </a:t>
          </a:r>
          <a:r>
            <a:rPr lang="en-IN" b="1"/>
            <a:t>vectors</a:t>
          </a:r>
          <a:r>
            <a:rPr lang="en-IN"/>
            <a:t> for </a:t>
          </a:r>
          <a:r>
            <a:rPr lang="en-IN" b="1"/>
            <a:t>words </a:t>
          </a:r>
          <a:r>
            <a:rPr lang="en-IN"/>
            <a:t>in that corpus.</a:t>
          </a:r>
          <a:endParaRPr lang="en-US"/>
        </a:p>
      </dgm:t>
    </dgm:pt>
    <dgm:pt modelId="{260FF51E-1698-421F-949F-7F54C5FC953F}" type="parTrans" cxnId="{04E68707-C7B0-4BF7-A4A1-AD0DD098F677}">
      <dgm:prSet/>
      <dgm:spPr/>
      <dgm:t>
        <a:bodyPr/>
        <a:lstStyle/>
        <a:p>
          <a:endParaRPr lang="en-US"/>
        </a:p>
      </dgm:t>
    </dgm:pt>
    <dgm:pt modelId="{95795A19-D16E-4B5C-A0CA-21FE07D78265}" type="sibTrans" cxnId="{04E68707-C7B0-4BF7-A4A1-AD0DD098F677}">
      <dgm:prSet/>
      <dgm:spPr/>
      <dgm:t>
        <a:bodyPr/>
        <a:lstStyle/>
        <a:p>
          <a:endParaRPr lang="en-US"/>
        </a:p>
      </dgm:t>
    </dgm:pt>
    <dgm:pt modelId="{1D48D9A2-CAFD-4EEC-9A03-210495343B39}" type="pres">
      <dgm:prSet presAssocID="{DE2F81C9-78EE-464F-837F-C9FFC7AC926D}" presName="root" presStyleCnt="0">
        <dgm:presLayoutVars>
          <dgm:dir/>
          <dgm:resizeHandles val="exact"/>
        </dgm:presLayoutVars>
      </dgm:prSet>
      <dgm:spPr/>
    </dgm:pt>
    <dgm:pt modelId="{72C9D16C-4CCE-4A55-97D6-5D001309B1EB}" type="pres">
      <dgm:prSet presAssocID="{FF371B85-953D-4D3A-9E54-5E90B05D44CC}" presName="compNode" presStyleCnt="0"/>
      <dgm:spPr/>
    </dgm:pt>
    <dgm:pt modelId="{1ECD0380-3E3C-44F3-B48B-7AC49511F616}" type="pres">
      <dgm:prSet presAssocID="{FF371B85-953D-4D3A-9E54-5E90B05D44CC}" presName="bgRect" presStyleLbl="bgShp" presStyleIdx="0" presStyleCnt="3"/>
      <dgm:spPr/>
    </dgm:pt>
    <dgm:pt modelId="{FBD74B9B-1DC2-41C8-9F42-D9D7CF1E13D1}" type="pres">
      <dgm:prSet presAssocID="{FF371B85-953D-4D3A-9E54-5E90B05D44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3C812B8D-EA81-4A62-A04D-610EBA24A986}" type="pres">
      <dgm:prSet presAssocID="{FF371B85-953D-4D3A-9E54-5E90B05D44CC}" presName="spaceRect" presStyleCnt="0"/>
      <dgm:spPr/>
    </dgm:pt>
    <dgm:pt modelId="{45B2150F-81C5-47DC-A664-3F748824252A}" type="pres">
      <dgm:prSet presAssocID="{FF371B85-953D-4D3A-9E54-5E90B05D44CC}" presName="parTx" presStyleLbl="revTx" presStyleIdx="0" presStyleCnt="3">
        <dgm:presLayoutVars>
          <dgm:chMax val="0"/>
          <dgm:chPref val="0"/>
        </dgm:presLayoutVars>
      </dgm:prSet>
      <dgm:spPr/>
    </dgm:pt>
    <dgm:pt modelId="{EFDAD1BA-CE43-485F-9B16-D3F139CEB73D}" type="pres">
      <dgm:prSet presAssocID="{8F1266EB-C1D0-48EF-954D-950D3487002A}" presName="sibTrans" presStyleCnt="0"/>
      <dgm:spPr/>
    </dgm:pt>
    <dgm:pt modelId="{41F6D647-CEE9-4C1F-94E9-19C2962085E4}" type="pres">
      <dgm:prSet presAssocID="{1FD65034-73E1-4E10-B36B-D96B352C0297}" presName="compNode" presStyleCnt="0"/>
      <dgm:spPr/>
    </dgm:pt>
    <dgm:pt modelId="{90776DDF-E754-4B93-8258-3438FF278399}" type="pres">
      <dgm:prSet presAssocID="{1FD65034-73E1-4E10-B36B-D96B352C0297}" presName="bgRect" presStyleLbl="bgShp" presStyleIdx="1" presStyleCnt="3"/>
      <dgm:spPr/>
    </dgm:pt>
    <dgm:pt modelId="{7C75A614-2156-4352-94C9-92DC682D70B6}" type="pres">
      <dgm:prSet presAssocID="{1FD65034-73E1-4E10-B36B-D96B352C02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5B0BE34-315B-4EAF-8921-523195892444}" type="pres">
      <dgm:prSet presAssocID="{1FD65034-73E1-4E10-B36B-D96B352C0297}" presName="spaceRect" presStyleCnt="0"/>
      <dgm:spPr/>
    </dgm:pt>
    <dgm:pt modelId="{4C594BF8-787F-4C6C-9910-2E6188452BF5}" type="pres">
      <dgm:prSet presAssocID="{1FD65034-73E1-4E10-B36B-D96B352C0297}" presName="parTx" presStyleLbl="revTx" presStyleIdx="1" presStyleCnt="3">
        <dgm:presLayoutVars>
          <dgm:chMax val="0"/>
          <dgm:chPref val="0"/>
        </dgm:presLayoutVars>
      </dgm:prSet>
      <dgm:spPr/>
    </dgm:pt>
    <dgm:pt modelId="{5ECFF679-E537-4FD6-8751-A1CEDBEBE1C4}" type="pres">
      <dgm:prSet presAssocID="{DDFB475D-9A4C-4D9D-BC70-2459FDC1CB41}" presName="sibTrans" presStyleCnt="0"/>
      <dgm:spPr/>
    </dgm:pt>
    <dgm:pt modelId="{09B7A7FA-F8D2-4920-93AE-9F783065A63C}" type="pres">
      <dgm:prSet presAssocID="{197D5F16-5077-4F28-9EB5-FD50BA565F32}" presName="compNode" presStyleCnt="0"/>
      <dgm:spPr/>
    </dgm:pt>
    <dgm:pt modelId="{FD8CEAF4-731A-4C42-9BDA-7BB39C6E8221}" type="pres">
      <dgm:prSet presAssocID="{197D5F16-5077-4F28-9EB5-FD50BA565F32}" presName="bgRect" presStyleLbl="bgShp" presStyleIdx="2" presStyleCnt="3"/>
      <dgm:spPr/>
    </dgm:pt>
    <dgm:pt modelId="{316150BB-6F55-4517-84D9-78EB4BE78807}" type="pres">
      <dgm:prSet presAssocID="{197D5F16-5077-4F28-9EB5-FD50BA565F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98E81798-3DC1-48A8-9EF2-DC920723BBA9}" type="pres">
      <dgm:prSet presAssocID="{197D5F16-5077-4F28-9EB5-FD50BA565F32}" presName="spaceRect" presStyleCnt="0"/>
      <dgm:spPr/>
    </dgm:pt>
    <dgm:pt modelId="{2ED21625-96B7-4936-BEAB-BF25B287F3DF}" type="pres">
      <dgm:prSet presAssocID="{197D5F16-5077-4F28-9EB5-FD50BA565F32}" presName="parTx" presStyleLbl="revTx" presStyleIdx="2" presStyleCnt="3">
        <dgm:presLayoutVars>
          <dgm:chMax val="0"/>
          <dgm:chPref val="0"/>
        </dgm:presLayoutVars>
      </dgm:prSet>
      <dgm:spPr/>
    </dgm:pt>
  </dgm:ptLst>
  <dgm:cxnLst>
    <dgm:cxn modelId="{04E68707-C7B0-4BF7-A4A1-AD0DD098F677}" srcId="{DE2F81C9-78EE-464F-837F-C9FFC7AC926D}" destId="{197D5F16-5077-4F28-9EB5-FD50BA565F32}" srcOrd="2" destOrd="0" parTransId="{260FF51E-1698-421F-949F-7F54C5FC953F}" sibTransId="{95795A19-D16E-4B5C-A0CA-21FE07D78265}"/>
    <dgm:cxn modelId="{2C57F940-C9AE-403D-BC2F-76820A2818D0}" srcId="{DE2F81C9-78EE-464F-837F-C9FFC7AC926D}" destId="{FF371B85-953D-4D3A-9E54-5E90B05D44CC}" srcOrd="0" destOrd="0" parTransId="{DA52B776-8965-42F6-86F1-7B090A23CB57}" sibTransId="{8F1266EB-C1D0-48EF-954D-950D3487002A}"/>
    <dgm:cxn modelId="{91061B5D-AC94-461B-AA61-6F3D5F332D90}" type="presOf" srcId="{1FD65034-73E1-4E10-B36B-D96B352C0297}" destId="{4C594BF8-787F-4C6C-9910-2E6188452BF5}" srcOrd="0" destOrd="0" presId="urn:microsoft.com/office/officeart/2018/2/layout/IconVerticalSolidList"/>
    <dgm:cxn modelId="{6C052A61-D759-4EA2-AE0C-006E5D1E0867}" type="presOf" srcId="{DE2F81C9-78EE-464F-837F-C9FFC7AC926D}" destId="{1D48D9A2-CAFD-4EEC-9A03-210495343B39}" srcOrd="0" destOrd="0" presId="urn:microsoft.com/office/officeart/2018/2/layout/IconVerticalSolidList"/>
    <dgm:cxn modelId="{9882A946-0403-466E-9AD6-92B9FAA9BF2A}" type="presOf" srcId="{FF371B85-953D-4D3A-9E54-5E90B05D44CC}" destId="{45B2150F-81C5-47DC-A664-3F748824252A}" srcOrd="0" destOrd="0" presId="urn:microsoft.com/office/officeart/2018/2/layout/IconVerticalSolidList"/>
    <dgm:cxn modelId="{F3CE9388-0B09-4B91-858B-BFFD51EF6A04}" srcId="{DE2F81C9-78EE-464F-837F-C9FFC7AC926D}" destId="{1FD65034-73E1-4E10-B36B-D96B352C0297}" srcOrd="1" destOrd="0" parTransId="{3B89C7A5-1CDB-420F-9916-95007FEA9C6A}" sibTransId="{DDFB475D-9A4C-4D9D-BC70-2459FDC1CB41}"/>
    <dgm:cxn modelId="{DDC485B1-FED3-425C-966E-275BAE1B95E8}" type="presOf" srcId="{197D5F16-5077-4F28-9EB5-FD50BA565F32}" destId="{2ED21625-96B7-4936-BEAB-BF25B287F3DF}" srcOrd="0" destOrd="0" presId="urn:microsoft.com/office/officeart/2018/2/layout/IconVerticalSolidList"/>
    <dgm:cxn modelId="{B2290ED5-C0A6-47E3-8A7D-9CB834EE82A8}" type="presParOf" srcId="{1D48D9A2-CAFD-4EEC-9A03-210495343B39}" destId="{72C9D16C-4CCE-4A55-97D6-5D001309B1EB}" srcOrd="0" destOrd="0" presId="urn:microsoft.com/office/officeart/2018/2/layout/IconVerticalSolidList"/>
    <dgm:cxn modelId="{CA0C4B76-E377-4E9F-AA59-D8D3B6C139E9}" type="presParOf" srcId="{72C9D16C-4CCE-4A55-97D6-5D001309B1EB}" destId="{1ECD0380-3E3C-44F3-B48B-7AC49511F616}" srcOrd="0" destOrd="0" presId="urn:microsoft.com/office/officeart/2018/2/layout/IconVerticalSolidList"/>
    <dgm:cxn modelId="{7C828AA5-2A65-4E18-B265-CE7EEE7D6CDF}" type="presParOf" srcId="{72C9D16C-4CCE-4A55-97D6-5D001309B1EB}" destId="{FBD74B9B-1DC2-41C8-9F42-D9D7CF1E13D1}" srcOrd="1" destOrd="0" presId="urn:microsoft.com/office/officeart/2018/2/layout/IconVerticalSolidList"/>
    <dgm:cxn modelId="{F5A7EBD4-513B-4B4B-BFB7-B254625F95B8}" type="presParOf" srcId="{72C9D16C-4CCE-4A55-97D6-5D001309B1EB}" destId="{3C812B8D-EA81-4A62-A04D-610EBA24A986}" srcOrd="2" destOrd="0" presId="urn:microsoft.com/office/officeart/2018/2/layout/IconVerticalSolidList"/>
    <dgm:cxn modelId="{0C459466-B956-4F02-97D8-6C56C56536B9}" type="presParOf" srcId="{72C9D16C-4CCE-4A55-97D6-5D001309B1EB}" destId="{45B2150F-81C5-47DC-A664-3F748824252A}" srcOrd="3" destOrd="0" presId="urn:microsoft.com/office/officeart/2018/2/layout/IconVerticalSolidList"/>
    <dgm:cxn modelId="{366EBEB8-1B52-49AB-A4F1-31630DD11DBF}" type="presParOf" srcId="{1D48D9A2-CAFD-4EEC-9A03-210495343B39}" destId="{EFDAD1BA-CE43-485F-9B16-D3F139CEB73D}" srcOrd="1" destOrd="0" presId="urn:microsoft.com/office/officeart/2018/2/layout/IconVerticalSolidList"/>
    <dgm:cxn modelId="{A340CF30-FA89-44F8-AEB8-8C7564E3AA91}" type="presParOf" srcId="{1D48D9A2-CAFD-4EEC-9A03-210495343B39}" destId="{41F6D647-CEE9-4C1F-94E9-19C2962085E4}" srcOrd="2" destOrd="0" presId="urn:microsoft.com/office/officeart/2018/2/layout/IconVerticalSolidList"/>
    <dgm:cxn modelId="{6C27AD03-C421-4023-A2C9-5D1A13E27501}" type="presParOf" srcId="{41F6D647-CEE9-4C1F-94E9-19C2962085E4}" destId="{90776DDF-E754-4B93-8258-3438FF278399}" srcOrd="0" destOrd="0" presId="urn:microsoft.com/office/officeart/2018/2/layout/IconVerticalSolidList"/>
    <dgm:cxn modelId="{3D184DBE-DEF2-48C9-8495-AA3F70A1889E}" type="presParOf" srcId="{41F6D647-CEE9-4C1F-94E9-19C2962085E4}" destId="{7C75A614-2156-4352-94C9-92DC682D70B6}" srcOrd="1" destOrd="0" presId="urn:microsoft.com/office/officeart/2018/2/layout/IconVerticalSolidList"/>
    <dgm:cxn modelId="{99A72950-15FA-4DE6-A089-7C3BA6773A84}" type="presParOf" srcId="{41F6D647-CEE9-4C1F-94E9-19C2962085E4}" destId="{55B0BE34-315B-4EAF-8921-523195892444}" srcOrd="2" destOrd="0" presId="urn:microsoft.com/office/officeart/2018/2/layout/IconVerticalSolidList"/>
    <dgm:cxn modelId="{5C369D5F-B882-40AD-A4B0-57CE3E48A29E}" type="presParOf" srcId="{41F6D647-CEE9-4C1F-94E9-19C2962085E4}" destId="{4C594BF8-787F-4C6C-9910-2E6188452BF5}" srcOrd="3" destOrd="0" presId="urn:microsoft.com/office/officeart/2018/2/layout/IconVerticalSolidList"/>
    <dgm:cxn modelId="{E3E9E6FF-B390-4415-85D2-FB42EA481D7C}" type="presParOf" srcId="{1D48D9A2-CAFD-4EEC-9A03-210495343B39}" destId="{5ECFF679-E537-4FD6-8751-A1CEDBEBE1C4}" srcOrd="3" destOrd="0" presId="urn:microsoft.com/office/officeart/2018/2/layout/IconVerticalSolidList"/>
    <dgm:cxn modelId="{A904264A-8F60-4045-83BE-C53766752D72}" type="presParOf" srcId="{1D48D9A2-CAFD-4EEC-9A03-210495343B39}" destId="{09B7A7FA-F8D2-4920-93AE-9F783065A63C}" srcOrd="4" destOrd="0" presId="urn:microsoft.com/office/officeart/2018/2/layout/IconVerticalSolidList"/>
    <dgm:cxn modelId="{DDCD6D7D-ECFA-4C7E-A14D-9808F5EFEBD0}" type="presParOf" srcId="{09B7A7FA-F8D2-4920-93AE-9F783065A63C}" destId="{FD8CEAF4-731A-4C42-9BDA-7BB39C6E8221}" srcOrd="0" destOrd="0" presId="urn:microsoft.com/office/officeart/2018/2/layout/IconVerticalSolidList"/>
    <dgm:cxn modelId="{FD8C0BA0-9785-436C-8B8F-C8FA328FC460}" type="presParOf" srcId="{09B7A7FA-F8D2-4920-93AE-9F783065A63C}" destId="{316150BB-6F55-4517-84D9-78EB4BE78807}" srcOrd="1" destOrd="0" presId="urn:microsoft.com/office/officeart/2018/2/layout/IconVerticalSolidList"/>
    <dgm:cxn modelId="{D61973AD-14C7-4EFC-B9E4-B2BE13E1131A}" type="presParOf" srcId="{09B7A7FA-F8D2-4920-93AE-9F783065A63C}" destId="{98E81798-3DC1-48A8-9EF2-DC920723BBA9}" srcOrd="2" destOrd="0" presId="urn:microsoft.com/office/officeart/2018/2/layout/IconVerticalSolidList"/>
    <dgm:cxn modelId="{DB40D5E1-137D-43F3-AF0B-8886BE9A6C40}" type="presParOf" srcId="{09B7A7FA-F8D2-4920-93AE-9F783065A63C}" destId="{2ED21625-96B7-4936-BEAB-BF25B287F3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74A983-11C8-4FAA-8116-D606AEB96442}"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A6FC3417-289D-4F29-8C88-4C08042CB26D}">
      <dgm:prSet/>
      <dgm:spPr/>
      <dgm:t>
        <a:bodyPr/>
        <a:lstStyle/>
        <a:p>
          <a:r>
            <a:rPr lang="en-US" dirty="0"/>
            <a:t>Logistic Regression (LR)</a:t>
          </a:r>
        </a:p>
      </dgm:t>
    </dgm:pt>
    <dgm:pt modelId="{DF14C6F4-374D-4BB9-A01C-548E9E4E7E39}" type="parTrans" cxnId="{DC6F0F9B-EFE2-49EE-92DF-E428461F19AE}">
      <dgm:prSet/>
      <dgm:spPr/>
      <dgm:t>
        <a:bodyPr/>
        <a:lstStyle/>
        <a:p>
          <a:endParaRPr lang="en-US"/>
        </a:p>
      </dgm:t>
    </dgm:pt>
    <dgm:pt modelId="{FDF85BF6-C142-4DAB-ABA1-90E60459771B}" type="sibTrans" cxnId="{DC6F0F9B-EFE2-49EE-92DF-E428461F19AE}">
      <dgm:prSet phldrT="01" phldr="0"/>
      <dgm:spPr/>
      <dgm:t>
        <a:bodyPr/>
        <a:lstStyle/>
        <a:p>
          <a:endParaRPr lang="en-US"/>
        </a:p>
      </dgm:t>
    </dgm:pt>
    <dgm:pt modelId="{4C0FD996-BD01-444F-A332-FE7B84C4D73F}">
      <dgm:prSet/>
      <dgm:spPr/>
      <dgm:t>
        <a:bodyPr/>
        <a:lstStyle/>
        <a:p>
          <a:r>
            <a:rPr lang="en-US" dirty="0"/>
            <a:t>Support Vector Machine (SVC)</a:t>
          </a:r>
        </a:p>
      </dgm:t>
    </dgm:pt>
    <dgm:pt modelId="{24BD55F2-77D8-403A-9B20-D4623D4227D5}" type="parTrans" cxnId="{0AE02937-D9CB-44CB-9E83-B9C12D249DB1}">
      <dgm:prSet/>
      <dgm:spPr/>
      <dgm:t>
        <a:bodyPr/>
        <a:lstStyle/>
        <a:p>
          <a:endParaRPr lang="en-US"/>
        </a:p>
      </dgm:t>
    </dgm:pt>
    <dgm:pt modelId="{C546E901-67AF-4117-AB1E-9B5729E20279}" type="sibTrans" cxnId="{0AE02937-D9CB-44CB-9E83-B9C12D249DB1}">
      <dgm:prSet phldrT="02" phldr="0"/>
      <dgm:spPr/>
      <dgm:t>
        <a:bodyPr/>
        <a:lstStyle/>
        <a:p>
          <a:endParaRPr lang="en-US"/>
        </a:p>
      </dgm:t>
    </dgm:pt>
    <dgm:pt modelId="{B1D05EB6-B89B-4FD0-AD63-9B3AEFD598BE}">
      <dgm:prSet/>
      <dgm:spPr/>
      <dgm:t>
        <a:bodyPr/>
        <a:lstStyle/>
        <a:p>
          <a:r>
            <a:rPr lang="en-US"/>
            <a:t>Random Forest Classification (RFC)</a:t>
          </a:r>
        </a:p>
      </dgm:t>
    </dgm:pt>
    <dgm:pt modelId="{752A947B-BB16-4BD9-A48A-D4AF71BC031F}" type="parTrans" cxnId="{D1193DA1-A677-48CE-B9E3-C17540EBAE19}">
      <dgm:prSet/>
      <dgm:spPr/>
      <dgm:t>
        <a:bodyPr/>
        <a:lstStyle/>
        <a:p>
          <a:endParaRPr lang="en-US"/>
        </a:p>
      </dgm:t>
    </dgm:pt>
    <dgm:pt modelId="{EFD28A79-1BBC-43AD-B637-AC83BC9EBE87}" type="sibTrans" cxnId="{D1193DA1-A677-48CE-B9E3-C17540EBAE19}">
      <dgm:prSet phldrT="03" phldr="0"/>
      <dgm:spPr/>
      <dgm:t>
        <a:bodyPr/>
        <a:lstStyle/>
        <a:p>
          <a:endParaRPr lang="en-US"/>
        </a:p>
      </dgm:t>
    </dgm:pt>
    <dgm:pt modelId="{D9416469-6505-42FB-B8E6-C3A1220D24EA}">
      <dgm:prSet/>
      <dgm:spPr/>
      <dgm:t>
        <a:bodyPr/>
        <a:lstStyle/>
        <a:p>
          <a:r>
            <a:rPr lang="en-US" dirty="0"/>
            <a:t>Decision Tree Classification (DTC)</a:t>
          </a:r>
        </a:p>
      </dgm:t>
    </dgm:pt>
    <dgm:pt modelId="{216913D4-584A-4989-80CE-3E1B9AC88B54}" type="parTrans" cxnId="{8CB22F2C-BB33-48D1-8B40-DE9F94CEEA45}">
      <dgm:prSet/>
      <dgm:spPr/>
      <dgm:t>
        <a:bodyPr/>
        <a:lstStyle/>
        <a:p>
          <a:endParaRPr lang="en-US"/>
        </a:p>
      </dgm:t>
    </dgm:pt>
    <dgm:pt modelId="{94FFAAE7-D980-4BC2-B396-D795244B4765}" type="sibTrans" cxnId="{8CB22F2C-BB33-48D1-8B40-DE9F94CEEA45}">
      <dgm:prSet phldrT="04" phldr="0"/>
      <dgm:spPr/>
      <dgm:t>
        <a:bodyPr/>
        <a:lstStyle/>
        <a:p>
          <a:endParaRPr lang="en-US"/>
        </a:p>
      </dgm:t>
    </dgm:pt>
    <dgm:pt modelId="{7883E332-3255-494E-B944-D971B37FB20A}">
      <dgm:prSet/>
      <dgm:spPr/>
      <dgm:t>
        <a:bodyPr/>
        <a:lstStyle/>
        <a:p>
          <a:r>
            <a:rPr lang="en-US" dirty="0"/>
            <a:t>Long Short-Term Networks (LSTM)</a:t>
          </a:r>
        </a:p>
      </dgm:t>
    </dgm:pt>
    <dgm:pt modelId="{8A964099-E7C4-4A92-ABD5-3B91EDD24803}" type="parTrans" cxnId="{A3AF8A09-E631-44C7-90E6-D3076FD5D027}">
      <dgm:prSet/>
      <dgm:spPr/>
      <dgm:t>
        <a:bodyPr/>
        <a:lstStyle/>
        <a:p>
          <a:endParaRPr lang="en-US"/>
        </a:p>
      </dgm:t>
    </dgm:pt>
    <dgm:pt modelId="{D83D4354-AFC4-411D-B26D-06EBB4CF8F6A}" type="sibTrans" cxnId="{A3AF8A09-E631-44C7-90E6-D3076FD5D027}">
      <dgm:prSet phldrT="06" phldr="0"/>
      <dgm:spPr/>
      <dgm:t>
        <a:bodyPr/>
        <a:lstStyle/>
        <a:p>
          <a:endParaRPr lang="en-US"/>
        </a:p>
      </dgm:t>
    </dgm:pt>
    <dgm:pt modelId="{E1E32BB1-8C89-4FF8-B72C-2B2BEDD31EAB}">
      <dgm:prSet/>
      <dgm:spPr/>
      <dgm:t>
        <a:bodyPr/>
        <a:lstStyle/>
        <a:p>
          <a:r>
            <a:rPr lang="en-US" dirty="0"/>
            <a:t>Artificial Neural Networks (ANN)</a:t>
          </a:r>
        </a:p>
      </dgm:t>
    </dgm:pt>
    <dgm:pt modelId="{D927DFDF-C7AE-4ACD-AC53-FDF5F01F6612}" type="sibTrans" cxnId="{E5C60F54-75B1-411A-ADBF-8FA1F9A9917A}">
      <dgm:prSet phldrT="05" phldr="0"/>
      <dgm:spPr/>
      <dgm:t>
        <a:bodyPr/>
        <a:lstStyle/>
        <a:p>
          <a:endParaRPr lang="en-US"/>
        </a:p>
      </dgm:t>
    </dgm:pt>
    <dgm:pt modelId="{57BCE721-5FCD-4778-AF9F-60765348627C}" type="parTrans" cxnId="{E5C60F54-75B1-411A-ADBF-8FA1F9A9917A}">
      <dgm:prSet/>
      <dgm:spPr/>
      <dgm:t>
        <a:bodyPr/>
        <a:lstStyle/>
        <a:p>
          <a:endParaRPr lang="en-US"/>
        </a:p>
      </dgm:t>
    </dgm:pt>
    <dgm:pt modelId="{48D43C83-A451-4590-8280-F3BE44E7AE0E}" type="pres">
      <dgm:prSet presAssocID="{D574A983-11C8-4FAA-8116-D606AEB96442}" presName="diagram" presStyleCnt="0">
        <dgm:presLayoutVars>
          <dgm:dir/>
          <dgm:resizeHandles val="exact"/>
        </dgm:presLayoutVars>
      </dgm:prSet>
      <dgm:spPr/>
    </dgm:pt>
    <dgm:pt modelId="{FADB5B7C-25BE-449A-BFDC-69D23C521E56}" type="pres">
      <dgm:prSet presAssocID="{A6FC3417-289D-4F29-8C88-4C08042CB26D}" presName="node" presStyleLbl="node1" presStyleIdx="0" presStyleCnt="6">
        <dgm:presLayoutVars>
          <dgm:bulletEnabled val="1"/>
        </dgm:presLayoutVars>
      </dgm:prSet>
      <dgm:spPr/>
    </dgm:pt>
    <dgm:pt modelId="{1C0DED7F-FF62-4580-818D-DF67C13010ED}" type="pres">
      <dgm:prSet presAssocID="{FDF85BF6-C142-4DAB-ABA1-90E60459771B}" presName="sibTrans" presStyleCnt="0"/>
      <dgm:spPr/>
    </dgm:pt>
    <dgm:pt modelId="{9909D8B0-189A-42ED-B0C2-92FE818A59EB}" type="pres">
      <dgm:prSet presAssocID="{4C0FD996-BD01-444F-A332-FE7B84C4D73F}" presName="node" presStyleLbl="node1" presStyleIdx="1" presStyleCnt="6">
        <dgm:presLayoutVars>
          <dgm:bulletEnabled val="1"/>
        </dgm:presLayoutVars>
      </dgm:prSet>
      <dgm:spPr/>
    </dgm:pt>
    <dgm:pt modelId="{F6B38C2B-F210-4CD4-9F87-A860F75DD686}" type="pres">
      <dgm:prSet presAssocID="{C546E901-67AF-4117-AB1E-9B5729E20279}" presName="sibTrans" presStyleCnt="0"/>
      <dgm:spPr/>
    </dgm:pt>
    <dgm:pt modelId="{A9BC7E4B-12B7-4DEB-99E5-2D63EE902026}" type="pres">
      <dgm:prSet presAssocID="{B1D05EB6-B89B-4FD0-AD63-9B3AEFD598BE}" presName="node" presStyleLbl="node1" presStyleIdx="2" presStyleCnt="6">
        <dgm:presLayoutVars>
          <dgm:bulletEnabled val="1"/>
        </dgm:presLayoutVars>
      </dgm:prSet>
      <dgm:spPr/>
    </dgm:pt>
    <dgm:pt modelId="{0F266CFF-F8C8-481E-924C-43860475ABD7}" type="pres">
      <dgm:prSet presAssocID="{EFD28A79-1BBC-43AD-B637-AC83BC9EBE87}" presName="sibTrans" presStyleCnt="0"/>
      <dgm:spPr/>
    </dgm:pt>
    <dgm:pt modelId="{9BB82544-B39D-43D7-B0EA-0F913507093B}" type="pres">
      <dgm:prSet presAssocID="{D9416469-6505-42FB-B8E6-C3A1220D24EA}" presName="node" presStyleLbl="node1" presStyleIdx="3" presStyleCnt="6">
        <dgm:presLayoutVars>
          <dgm:bulletEnabled val="1"/>
        </dgm:presLayoutVars>
      </dgm:prSet>
      <dgm:spPr/>
    </dgm:pt>
    <dgm:pt modelId="{B8CB88A5-89B8-4DF2-9683-E33376CF1582}" type="pres">
      <dgm:prSet presAssocID="{94FFAAE7-D980-4BC2-B396-D795244B4765}" presName="sibTrans" presStyleCnt="0"/>
      <dgm:spPr/>
    </dgm:pt>
    <dgm:pt modelId="{6AC416B9-38C4-432E-A5AF-8D4A135CFB79}" type="pres">
      <dgm:prSet presAssocID="{E1E32BB1-8C89-4FF8-B72C-2B2BEDD31EAB}" presName="node" presStyleLbl="node1" presStyleIdx="4" presStyleCnt="6">
        <dgm:presLayoutVars>
          <dgm:bulletEnabled val="1"/>
        </dgm:presLayoutVars>
      </dgm:prSet>
      <dgm:spPr/>
    </dgm:pt>
    <dgm:pt modelId="{8EA66756-FF54-41DD-BEF2-DC6A8A5C0143}" type="pres">
      <dgm:prSet presAssocID="{D927DFDF-C7AE-4ACD-AC53-FDF5F01F6612}" presName="sibTrans" presStyleCnt="0"/>
      <dgm:spPr/>
    </dgm:pt>
    <dgm:pt modelId="{80466A37-81C8-4570-90A2-4CF490659490}" type="pres">
      <dgm:prSet presAssocID="{7883E332-3255-494E-B944-D971B37FB20A}" presName="node" presStyleLbl="node1" presStyleIdx="5" presStyleCnt="6">
        <dgm:presLayoutVars>
          <dgm:bulletEnabled val="1"/>
        </dgm:presLayoutVars>
      </dgm:prSet>
      <dgm:spPr/>
    </dgm:pt>
  </dgm:ptLst>
  <dgm:cxnLst>
    <dgm:cxn modelId="{DF04F302-966A-4CF9-80EF-DB2530A6EE4A}" type="presOf" srcId="{D9416469-6505-42FB-B8E6-C3A1220D24EA}" destId="{9BB82544-B39D-43D7-B0EA-0F913507093B}" srcOrd="0" destOrd="0" presId="urn:microsoft.com/office/officeart/2005/8/layout/default"/>
    <dgm:cxn modelId="{A3AF8A09-E631-44C7-90E6-D3076FD5D027}" srcId="{D574A983-11C8-4FAA-8116-D606AEB96442}" destId="{7883E332-3255-494E-B944-D971B37FB20A}" srcOrd="5" destOrd="0" parTransId="{8A964099-E7C4-4A92-ABD5-3B91EDD24803}" sibTransId="{D83D4354-AFC4-411D-B26D-06EBB4CF8F6A}"/>
    <dgm:cxn modelId="{A6547F17-7519-4AE3-8CEE-2621284BB9E7}" type="presOf" srcId="{7883E332-3255-494E-B944-D971B37FB20A}" destId="{80466A37-81C8-4570-90A2-4CF490659490}" srcOrd="0" destOrd="0" presId="urn:microsoft.com/office/officeart/2005/8/layout/default"/>
    <dgm:cxn modelId="{798F6620-58AE-4F31-8C92-65DA929C23E8}" type="presOf" srcId="{E1E32BB1-8C89-4FF8-B72C-2B2BEDD31EAB}" destId="{6AC416B9-38C4-432E-A5AF-8D4A135CFB79}" srcOrd="0" destOrd="0" presId="urn:microsoft.com/office/officeart/2005/8/layout/default"/>
    <dgm:cxn modelId="{8F47262B-1C3D-4E77-A988-9BBFCE130425}" type="presOf" srcId="{B1D05EB6-B89B-4FD0-AD63-9B3AEFD598BE}" destId="{A9BC7E4B-12B7-4DEB-99E5-2D63EE902026}" srcOrd="0" destOrd="0" presId="urn:microsoft.com/office/officeart/2005/8/layout/default"/>
    <dgm:cxn modelId="{8CB22F2C-BB33-48D1-8B40-DE9F94CEEA45}" srcId="{D574A983-11C8-4FAA-8116-D606AEB96442}" destId="{D9416469-6505-42FB-B8E6-C3A1220D24EA}" srcOrd="3" destOrd="0" parTransId="{216913D4-584A-4989-80CE-3E1B9AC88B54}" sibTransId="{94FFAAE7-D980-4BC2-B396-D795244B4765}"/>
    <dgm:cxn modelId="{0AE02937-D9CB-44CB-9E83-B9C12D249DB1}" srcId="{D574A983-11C8-4FAA-8116-D606AEB96442}" destId="{4C0FD996-BD01-444F-A332-FE7B84C4D73F}" srcOrd="1" destOrd="0" parTransId="{24BD55F2-77D8-403A-9B20-D4623D4227D5}" sibTransId="{C546E901-67AF-4117-AB1E-9B5729E20279}"/>
    <dgm:cxn modelId="{A2A9834C-2A8A-4773-931F-367241302500}" type="presOf" srcId="{D574A983-11C8-4FAA-8116-D606AEB96442}" destId="{48D43C83-A451-4590-8280-F3BE44E7AE0E}" srcOrd="0" destOrd="0" presId="urn:microsoft.com/office/officeart/2005/8/layout/default"/>
    <dgm:cxn modelId="{E5C60F54-75B1-411A-ADBF-8FA1F9A9917A}" srcId="{D574A983-11C8-4FAA-8116-D606AEB96442}" destId="{E1E32BB1-8C89-4FF8-B72C-2B2BEDD31EAB}" srcOrd="4" destOrd="0" parTransId="{57BCE721-5FCD-4778-AF9F-60765348627C}" sibTransId="{D927DFDF-C7AE-4ACD-AC53-FDF5F01F6612}"/>
    <dgm:cxn modelId="{DC6F0F9B-EFE2-49EE-92DF-E428461F19AE}" srcId="{D574A983-11C8-4FAA-8116-D606AEB96442}" destId="{A6FC3417-289D-4F29-8C88-4C08042CB26D}" srcOrd="0" destOrd="0" parTransId="{DF14C6F4-374D-4BB9-A01C-548E9E4E7E39}" sibTransId="{FDF85BF6-C142-4DAB-ABA1-90E60459771B}"/>
    <dgm:cxn modelId="{D1193DA1-A677-48CE-B9E3-C17540EBAE19}" srcId="{D574A983-11C8-4FAA-8116-D606AEB96442}" destId="{B1D05EB6-B89B-4FD0-AD63-9B3AEFD598BE}" srcOrd="2" destOrd="0" parTransId="{752A947B-BB16-4BD9-A48A-D4AF71BC031F}" sibTransId="{EFD28A79-1BBC-43AD-B637-AC83BC9EBE87}"/>
    <dgm:cxn modelId="{815B64BB-CCDA-4AE5-97E1-9EF5FAEDA832}" type="presOf" srcId="{4C0FD996-BD01-444F-A332-FE7B84C4D73F}" destId="{9909D8B0-189A-42ED-B0C2-92FE818A59EB}" srcOrd="0" destOrd="0" presId="urn:microsoft.com/office/officeart/2005/8/layout/default"/>
    <dgm:cxn modelId="{D1E7F3EC-5429-430A-851C-5157B2753296}" type="presOf" srcId="{A6FC3417-289D-4F29-8C88-4C08042CB26D}" destId="{FADB5B7C-25BE-449A-BFDC-69D23C521E56}" srcOrd="0" destOrd="0" presId="urn:microsoft.com/office/officeart/2005/8/layout/default"/>
    <dgm:cxn modelId="{7B84B691-BD1C-4071-9DD8-73351D7CE0F5}" type="presParOf" srcId="{48D43C83-A451-4590-8280-F3BE44E7AE0E}" destId="{FADB5B7C-25BE-449A-BFDC-69D23C521E56}" srcOrd="0" destOrd="0" presId="urn:microsoft.com/office/officeart/2005/8/layout/default"/>
    <dgm:cxn modelId="{B7AA6A04-D79B-4595-884A-DF3620D4E012}" type="presParOf" srcId="{48D43C83-A451-4590-8280-F3BE44E7AE0E}" destId="{1C0DED7F-FF62-4580-818D-DF67C13010ED}" srcOrd="1" destOrd="0" presId="urn:microsoft.com/office/officeart/2005/8/layout/default"/>
    <dgm:cxn modelId="{9575B9B3-FFFE-4F9D-8542-262AEEC4CECA}" type="presParOf" srcId="{48D43C83-A451-4590-8280-F3BE44E7AE0E}" destId="{9909D8B0-189A-42ED-B0C2-92FE818A59EB}" srcOrd="2" destOrd="0" presId="urn:microsoft.com/office/officeart/2005/8/layout/default"/>
    <dgm:cxn modelId="{ADB2AC42-8019-4F8C-B7A3-7A02EF6F6625}" type="presParOf" srcId="{48D43C83-A451-4590-8280-F3BE44E7AE0E}" destId="{F6B38C2B-F210-4CD4-9F87-A860F75DD686}" srcOrd="3" destOrd="0" presId="urn:microsoft.com/office/officeart/2005/8/layout/default"/>
    <dgm:cxn modelId="{C22EE05F-6108-48D0-BCEF-0BD59A28F1F8}" type="presParOf" srcId="{48D43C83-A451-4590-8280-F3BE44E7AE0E}" destId="{A9BC7E4B-12B7-4DEB-99E5-2D63EE902026}" srcOrd="4" destOrd="0" presId="urn:microsoft.com/office/officeart/2005/8/layout/default"/>
    <dgm:cxn modelId="{81ED4E3D-B224-46AE-8035-037305EFA74A}" type="presParOf" srcId="{48D43C83-A451-4590-8280-F3BE44E7AE0E}" destId="{0F266CFF-F8C8-481E-924C-43860475ABD7}" srcOrd="5" destOrd="0" presId="urn:microsoft.com/office/officeart/2005/8/layout/default"/>
    <dgm:cxn modelId="{58A554A3-4B78-42C0-B5B6-34E5B46EA821}" type="presParOf" srcId="{48D43C83-A451-4590-8280-F3BE44E7AE0E}" destId="{9BB82544-B39D-43D7-B0EA-0F913507093B}" srcOrd="6" destOrd="0" presId="urn:microsoft.com/office/officeart/2005/8/layout/default"/>
    <dgm:cxn modelId="{A42B779C-1E9E-45B3-AD38-580E2F9F0B83}" type="presParOf" srcId="{48D43C83-A451-4590-8280-F3BE44E7AE0E}" destId="{B8CB88A5-89B8-4DF2-9683-E33376CF1582}" srcOrd="7" destOrd="0" presId="urn:microsoft.com/office/officeart/2005/8/layout/default"/>
    <dgm:cxn modelId="{82F03009-91AA-452B-BE3C-8361925CAF86}" type="presParOf" srcId="{48D43C83-A451-4590-8280-F3BE44E7AE0E}" destId="{6AC416B9-38C4-432E-A5AF-8D4A135CFB79}" srcOrd="8" destOrd="0" presId="urn:microsoft.com/office/officeart/2005/8/layout/default"/>
    <dgm:cxn modelId="{C1CF98C4-5DBB-493D-8A67-B932EAB4343E}" type="presParOf" srcId="{48D43C83-A451-4590-8280-F3BE44E7AE0E}" destId="{8EA66756-FF54-41DD-BEF2-DC6A8A5C0143}" srcOrd="9" destOrd="0" presId="urn:microsoft.com/office/officeart/2005/8/layout/default"/>
    <dgm:cxn modelId="{9273C377-FA4D-435E-8F03-87419A6B2E2D}" type="presParOf" srcId="{48D43C83-A451-4590-8280-F3BE44E7AE0E}" destId="{80466A37-81C8-4570-90A2-4CF49065949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A22BE-F829-4FBA-A467-46AAEFF836E5}">
      <dsp:nvSpPr>
        <dsp:cNvPr id="0" name=""/>
        <dsp:cNvSpPr/>
      </dsp:nvSpPr>
      <dsp:spPr>
        <a:xfrm>
          <a:off x="6896085" y="785962"/>
          <a:ext cx="2082274" cy="20823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D152997-1F1C-4115-B2EB-CFA2858F96B5}">
      <dsp:nvSpPr>
        <dsp:cNvPr id="0" name=""/>
        <dsp:cNvSpPr/>
      </dsp:nvSpPr>
      <dsp:spPr>
        <a:xfrm>
          <a:off x="6965733" y="855387"/>
          <a:ext cx="1943872" cy="1943531"/>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Karan Pratap Singh (15BCS0021)</a:t>
          </a:r>
          <a:endParaRPr lang="en-US" sz="1700" kern="1200" dirty="0"/>
        </a:p>
      </dsp:txBody>
      <dsp:txXfrm>
        <a:off x="7243429" y="1133087"/>
        <a:ext cx="1388480" cy="1388132"/>
      </dsp:txXfrm>
    </dsp:sp>
    <dsp:sp modelId="{998F651B-D29A-4275-8863-AF3AF9BA5A28}">
      <dsp:nvSpPr>
        <dsp:cNvPr id="0" name=""/>
        <dsp:cNvSpPr/>
      </dsp:nvSpPr>
      <dsp:spPr>
        <a:xfrm rot="2700000">
          <a:off x="4735218" y="785816"/>
          <a:ext cx="2082308" cy="2082308"/>
        </a:xfrm>
        <a:prstGeom prst="teardrop">
          <a:avLst>
            <a:gd name="adj" fmla="val 10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61CC7A-C398-4CC4-8FF3-62BF21F99CAA}">
      <dsp:nvSpPr>
        <dsp:cNvPr id="0" name=""/>
        <dsp:cNvSpPr/>
      </dsp:nvSpPr>
      <dsp:spPr>
        <a:xfrm>
          <a:off x="4813811" y="855387"/>
          <a:ext cx="1943872" cy="1943531"/>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a:t>Himanshu Mehra (15BCS0020)</a:t>
          </a:r>
          <a:endParaRPr lang="en-US" sz="1700" kern="1200"/>
        </a:p>
      </dsp:txBody>
      <dsp:txXfrm>
        <a:off x="5091507" y="1133087"/>
        <a:ext cx="1388480" cy="1388132"/>
      </dsp:txXfrm>
    </dsp:sp>
    <dsp:sp modelId="{69E3D0CE-A497-4205-875A-3FE1A23AB23A}">
      <dsp:nvSpPr>
        <dsp:cNvPr id="0" name=""/>
        <dsp:cNvSpPr/>
      </dsp:nvSpPr>
      <dsp:spPr>
        <a:xfrm rot="2700000">
          <a:off x="2592225" y="785816"/>
          <a:ext cx="2082308" cy="2082308"/>
        </a:xfrm>
        <a:prstGeom prst="teardrop">
          <a:avLst>
            <a:gd name="adj" fmla="val 100000"/>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FF6D8E7-F52D-483E-B025-0FBB1AA1EC5E}">
      <dsp:nvSpPr>
        <dsp:cNvPr id="0" name=""/>
        <dsp:cNvSpPr/>
      </dsp:nvSpPr>
      <dsp:spPr>
        <a:xfrm>
          <a:off x="2661889" y="855387"/>
          <a:ext cx="1943872" cy="1943531"/>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err="1"/>
            <a:t>Mohd</a:t>
          </a:r>
          <a:r>
            <a:rPr lang="en-US" sz="1700" b="1" kern="1200" dirty="0"/>
            <a:t> Bilal Aziz (15BCS0024)</a:t>
          </a:r>
          <a:endParaRPr lang="en-US" sz="1700" kern="1200" dirty="0"/>
        </a:p>
      </dsp:txBody>
      <dsp:txXfrm>
        <a:off x="2939585" y="1133087"/>
        <a:ext cx="1388480" cy="1388132"/>
      </dsp:txXfrm>
    </dsp:sp>
    <dsp:sp modelId="{FB01EF77-F7E4-417D-A5B5-3564E84AF499}">
      <dsp:nvSpPr>
        <dsp:cNvPr id="0" name=""/>
        <dsp:cNvSpPr/>
      </dsp:nvSpPr>
      <dsp:spPr>
        <a:xfrm rot="2700000">
          <a:off x="440303" y="785816"/>
          <a:ext cx="2082308" cy="2082308"/>
        </a:xfrm>
        <a:prstGeom prst="teardrop">
          <a:avLst>
            <a:gd name="adj" fmla="val 10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57F2285-3315-49B5-942E-26C86DB0D43D}">
      <dsp:nvSpPr>
        <dsp:cNvPr id="0" name=""/>
        <dsp:cNvSpPr/>
      </dsp:nvSpPr>
      <dsp:spPr>
        <a:xfrm>
          <a:off x="509968" y="855387"/>
          <a:ext cx="1943872" cy="1943531"/>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a:t>Submitted By:</a:t>
          </a:r>
          <a:endParaRPr lang="en-US" sz="1700" kern="1200"/>
        </a:p>
      </dsp:txBody>
      <dsp:txXfrm>
        <a:off x="787664" y="1133087"/>
        <a:ext cx="1388480" cy="138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D0380-3E3C-44F3-B48B-7AC49511F616}">
      <dsp:nvSpPr>
        <dsp:cNvPr id="0" name=""/>
        <dsp:cNvSpPr/>
      </dsp:nvSpPr>
      <dsp:spPr>
        <a:xfrm>
          <a:off x="0" y="4416"/>
          <a:ext cx="6832212" cy="15129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74B9B-1DC2-41C8-9F42-D9D7CF1E13D1}">
      <dsp:nvSpPr>
        <dsp:cNvPr id="0" name=""/>
        <dsp:cNvSpPr/>
      </dsp:nvSpPr>
      <dsp:spPr>
        <a:xfrm>
          <a:off x="457666" y="344829"/>
          <a:ext cx="832933" cy="832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B2150F-81C5-47DC-A664-3F748824252A}">
      <dsp:nvSpPr>
        <dsp:cNvPr id="0" name=""/>
        <dsp:cNvSpPr/>
      </dsp:nvSpPr>
      <dsp:spPr>
        <a:xfrm>
          <a:off x="1748266" y="4416"/>
          <a:ext cx="4992107" cy="151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77" tIns="160277" rIns="160277" bIns="160277" numCol="1" spcCol="1270" anchor="ctr" anchorCtr="0">
          <a:noAutofit/>
        </a:bodyPr>
        <a:lstStyle/>
        <a:p>
          <a:pPr marL="0" lvl="0" indent="0" algn="l" defTabSz="622300">
            <a:lnSpc>
              <a:spcPct val="100000"/>
            </a:lnSpc>
            <a:spcBef>
              <a:spcPct val="0"/>
            </a:spcBef>
            <a:spcAft>
              <a:spcPct val="35000"/>
            </a:spcAft>
            <a:buNone/>
          </a:pPr>
          <a:r>
            <a:rPr lang="en-US" sz="1400" kern="1200"/>
            <a:t>Count Vectorizer- It</a:t>
          </a:r>
          <a:r>
            <a:rPr lang="en-IN" sz="1400" kern="1200"/>
            <a:t> provides a </a:t>
          </a:r>
          <a:r>
            <a:rPr lang="en-IN" sz="1400" b="1" kern="1200"/>
            <a:t>simple</a:t>
          </a:r>
          <a:r>
            <a:rPr lang="en-IN" sz="1400" kern="1200"/>
            <a:t> way to both tokenize a collection of text documents and build a vocabulary of known words, but also to </a:t>
          </a:r>
          <a:r>
            <a:rPr lang="en-IN" sz="1400" b="1" kern="1200"/>
            <a:t>encode</a:t>
          </a:r>
          <a:r>
            <a:rPr lang="en-IN" sz="1400" kern="1200"/>
            <a:t> new documents using that vocabulary.</a:t>
          </a:r>
          <a:endParaRPr lang="en-US" sz="1400" kern="1200"/>
        </a:p>
      </dsp:txBody>
      <dsp:txXfrm>
        <a:off x="1748266" y="4416"/>
        <a:ext cx="4992107" cy="1514425"/>
      </dsp:txXfrm>
    </dsp:sp>
    <dsp:sp modelId="{90776DDF-E754-4B93-8258-3438FF278399}">
      <dsp:nvSpPr>
        <dsp:cNvPr id="0" name=""/>
        <dsp:cNvSpPr/>
      </dsp:nvSpPr>
      <dsp:spPr>
        <a:xfrm>
          <a:off x="0" y="1875176"/>
          <a:ext cx="6832212" cy="15129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5A614-2156-4352-94C9-92DC682D70B6}">
      <dsp:nvSpPr>
        <dsp:cNvPr id="0" name=""/>
        <dsp:cNvSpPr/>
      </dsp:nvSpPr>
      <dsp:spPr>
        <a:xfrm>
          <a:off x="457666" y="2215589"/>
          <a:ext cx="832933" cy="832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594BF8-787F-4C6C-9910-2E6188452BF5}">
      <dsp:nvSpPr>
        <dsp:cNvPr id="0" name=""/>
        <dsp:cNvSpPr/>
      </dsp:nvSpPr>
      <dsp:spPr>
        <a:xfrm>
          <a:off x="1748266" y="1875176"/>
          <a:ext cx="4992107" cy="151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77" tIns="160277" rIns="160277" bIns="160277" numCol="1" spcCol="1270" anchor="ctr" anchorCtr="0">
          <a:noAutofit/>
        </a:bodyPr>
        <a:lstStyle/>
        <a:p>
          <a:pPr marL="0" lvl="0" indent="0" algn="l" defTabSz="622300">
            <a:lnSpc>
              <a:spcPct val="100000"/>
            </a:lnSpc>
            <a:spcBef>
              <a:spcPct val="0"/>
            </a:spcBef>
            <a:spcAft>
              <a:spcPct val="35000"/>
            </a:spcAft>
            <a:buNone/>
          </a:pPr>
          <a:r>
            <a:rPr lang="en-US" sz="1400" kern="1200"/>
            <a:t>TF-IDF Vectorizer- </a:t>
          </a:r>
          <a:r>
            <a:rPr lang="en-IN" sz="1400" kern="1200"/>
            <a:t>TF-IDF stands for</a:t>
          </a:r>
          <a:r>
            <a:rPr lang="en-IN" sz="1400" i="1" kern="1200"/>
            <a:t> term frequency-inverse document frequency</a:t>
          </a:r>
          <a:r>
            <a:rPr lang="en-IN" sz="1400" kern="1200"/>
            <a:t>, and the TF-IDF weight is a weight often used in information retrieval and text mining. This weight is a statistical measure used to evaluate how important a word is to a document in a collection or corpus.</a:t>
          </a:r>
          <a:endParaRPr lang="en-US" sz="1400" kern="1200"/>
        </a:p>
      </dsp:txBody>
      <dsp:txXfrm>
        <a:off x="1748266" y="1875176"/>
        <a:ext cx="4992107" cy="1514425"/>
      </dsp:txXfrm>
    </dsp:sp>
    <dsp:sp modelId="{FD8CEAF4-731A-4C42-9BDA-7BB39C6E8221}">
      <dsp:nvSpPr>
        <dsp:cNvPr id="0" name=""/>
        <dsp:cNvSpPr/>
      </dsp:nvSpPr>
      <dsp:spPr>
        <a:xfrm>
          <a:off x="0" y="3745937"/>
          <a:ext cx="6832212" cy="15129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150BB-6F55-4517-84D9-78EB4BE78807}">
      <dsp:nvSpPr>
        <dsp:cNvPr id="0" name=""/>
        <dsp:cNvSpPr/>
      </dsp:nvSpPr>
      <dsp:spPr>
        <a:xfrm>
          <a:off x="457666" y="4086350"/>
          <a:ext cx="832933" cy="832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D21625-96B7-4936-BEAB-BF25B287F3DF}">
      <dsp:nvSpPr>
        <dsp:cNvPr id="0" name=""/>
        <dsp:cNvSpPr/>
      </dsp:nvSpPr>
      <dsp:spPr>
        <a:xfrm>
          <a:off x="1748266" y="3745937"/>
          <a:ext cx="4992107" cy="151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77" tIns="160277" rIns="160277" bIns="160277" numCol="1" spcCol="1270" anchor="ctr" anchorCtr="0">
          <a:noAutofit/>
        </a:bodyPr>
        <a:lstStyle/>
        <a:p>
          <a:pPr marL="0" lvl="0" indent="0" algn="l" defTabSz="622300">
            <a:lnSpc>
              <a:spcPct val="100000"/>
            </a:lnSpc>
            <a:spcBef>
              <a:spcPct val="0"/>
            </a:spcBef>
            <a:spcAft>
              <a:spcPct val="35000"/>
            </a:spcAft>
            <a:buNone/>
          </a:pPr>
          <a:r>
            <a:rPr lang="en-US" sz="1400" kern="1200"/>
            <a:t>Word2Vec- </a:t>
          </a:r>
          <a:r>
            <a:rPr lang="en-IN" sz="1400" b="1" kern="1200"/>
            <a:t>Word2vec</a:t>
          </a:r>
          <a:r>
            <a:rPr lang="en-IN" sz="1400" kern="1200"/>
            <a:t> is a two-layer neural net that processes text. Its input is a text corpus and its output is a set of </a:t>
          </a:r>
          <a:r>
            <a:rPr lang="en-IN" sz="1400" b="1" kern="1200"/>
            <a:t>vectors</a:t>
          </a:r>
          <a:r>
            <a:rPr lang="en-IN" sz="1400" kern="1200"/>
            <a:t>: feature </a:t>
          </a:r>
          <a:r>
            <a:rPr lang="en-IN" sz="1400" b="1" kern="1200"/>
            <a:t>vectors</a:t>
          </a:r>
          <a:r>
            <a:rPr lang="en-IN" sz="1400" kern="1200"/>
            <a:t> for </a:t>
          </a:r>
          <a:r>
            <a:rPr lang="en-IN" sz="1400" b="1" kern="1200"/>
            <a:t>words </a:t>
          </a:r>
          <a:r>
            <a:rPr lang="en-IN" sz="1400" kern="1200"/>
            <a:t>in that corpus.</a:t>
          </a:r>
          <a:endParaRPr lang="en-US" sz="1400" kern="1200"/>
        </a:p>
      </dsp:txBody>
      <dsp:txXfrm>
        <a:off x="1748266" y="3745937"/>
        <a:ext cx="4992107" cy="1514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B5B7C-25BE-449A-BFDC-69D23C521E56}">
      <dsp:nvSpPr>
        <dsp:cNvPr id="0" name=""/>
        <dsp:cNvSpPr/>
      </dsp:nvSpPr>
      <dsp:spPr>
        <a:xfrm>
          <a:off x="234714" y="153"/>
          <a:ext cx="2278222" cy="136693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 (LR)</a:t>
          </a:r>
        </a:p>
      </dsp:txBody>
      <dsp:txXfrm>
        <a:off x="234714" y="153"/>
        <a:ext cx="2278222" cy="1366933"/>
      </dsp:txXfrm>
    </dsp:sp>
    <dsp:sp modelId="{9909D8B0-189A-42ED-B0C2-92FE818A59EB}">
      <dsp:nvSpPr>
        <dsp:cNvPr id="0" name=""/>
        <dsp:cNvSpPr/>
      </dsp:nvSpPr>
      <dsp:spPr>
        <a:xfrm>
          <a:off x="2740759" y="153"/>
          <a:ext cx="2278222" cy="136693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Support Vector Machine (SVC)</a:t>
          </a:r>
        </a:p>
      </dsp:txBody>
      <dsp:txXfrm>
        <a:off x="2740759" y="153"/>
        <a:ext cx="2278222" cy="1366933"/>
      </dsp:txXfrm>
    </dsp:sp>
    <dsp:sp modelId="{A9BC7E4B-12B7-4DEB-99E5-2D63EE902026}">
      <dsp:nvSpPr>
        <dsp:cNvPr id="0" name=""/>
        <dsp:cNvSpPr/>
      </dsp:nvSpPr>
      <dsp:spPr>
        <a:xfrm>
          <a:off x="5246804" y="153"/>
          <a:ext cx="2278222" cy="136693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Random Forest Classification (RFC)</a:t>
          </a:r>
        </a:p>
      </dsp:txBody>
      <dsp:txXfrm>
        <a:off x="5246804" y="153"/>
        <a:ext cx="2278222" cy="1366933"/>
      </dsp:txXfrm>
    </dsp:sp>
    <dsp:sp modelId="{9BB82544-B39D-43D7-B0EA-0F913507093B}">
      <dsp:nvSpPr>
        <dsp:cNvPr id="0" name=""/>
        <dsp:cNvSpPr/>
      </dsp:nvSpPr>
      <dsp:spPr>
        <a:xfrm>
          <a:off x="7752848" y="153"/>
          <a:ext cx="2278222" cy="1366933"/>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Decision Tree Classification (DTC)</a:t>
          </a:r>
        </a:p>
      </dsp:txBody>
      <dsp:txXfrm>
        <a:off x="7752848" y="153"/>
        <a:ext cx="2278222" cy="1366933"/>
      </dsp:txXfrm>
    </dsp:sp>
    <dsp:sp modelId="{6AC416B9-38C4-432E-A5AF-8D4A135CFB79}">
      <dsp:nvSpPr>
        <dsp:cNvPr id="0" name=""/>
        <dsp:cNvSpPr/>
      </dsp:nvSpPr>
      <dsp:spPr>
        <a:xfrm>
          <a:off x="2740759" y="1594909"/>
          <a:ext cx="2278222" cy="1366933"/>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Artificial Neural Networks (ANN)</a:t>
          </a:r>
        </a:p>
      </dsp:txBody>
      <dsp:txXfrm>
        <a:off x="2740759" y="1594909"/>
        <a:ext cx="2278222" cy="1366933"/>
      </dsp:txXfrm>
    </dsp:sp>
    <dsp:sp modelId="{80466A37-81C8-4570-90A2-4CF490659490}">
      <dsp:nvSpPr>
        <dsp:cNvPr id="0" name=""/>
        <dsp:cNvSpPr/>
      </dsp:nvSpPr>
      <dsp:spPr>
        <a:xfrm>
          <a:off x="5246804" y="1594909"/>
          <a:ext cx="2278222" cy="136693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Long Short-Term Networks (LSTM)</a:t>
          </a:r>
        </a:p>
      </dsp:txBody>
      <dsp:txXfrm>
        <a:off x="5246804" y="1594909"/>
        <a:ext cx="2278222" cy="1366933"/>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CC249-EB50-4A67-85F5-48E25B752FA1}" type="datetimeFigureOut">
              <a:rPr lang="en-GB" smtClean="0"/>
              <a:t>08/05/2019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D2836-9B07-4F0D-94E0-05DAD26CB4E8}" type="slidenum">
              <a:rPr lang="en-GB" smtClean="0"/>
              <a:t>‹#›</a:t>
            </a:fld>
            <a:endParaRPr lang="en-GB"/>
          </a:p>
        </p:txBody>
      </p:sp>
    </p:spTree>
    <p:extLst>
      <p:ext uri="{BB962C8B-B14F-4D97-AF65-F5344CB8AC3E}">
        <p14:creationId xmlns:p14="http://schemas.microsoft.com/office/powerpoint/2010/main" val="103793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325877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8239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952A3-CF82-429B-8F1B-05085F4AD4C0}"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52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1403276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952A3-CF82-429B-8F1B-05085F4AD4C0}"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2554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3528238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194812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4273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30111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B52619-F9E6-485E-998A-3171CC53CD53}"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2015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29543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52619-F9E6-485E-998A-3171CC53CD53}"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189546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52619-F9E6-485E-998A-3171CC53CD53}" type="datetimeFigureOut">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63688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52619-F9E6-485E-998A-3171CC53CD53}" type="datetimeFigureOut">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235868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213771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B52619-F9E6-485E-998A-3171CC53CD53}"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952A3-CF82-429B-8F1B-05085F4AD4C0}" type="slidenum">
              <a:rPr lang="en-US" smtClean="0"/>
              <a:pPr/>
              <a:t>‹#›</a:t>
            </a:fld>
            <a:endParaRPr lang="en-US"/>
          </a:p>
        </p:txBody>
      </p:sp>
    </p:spTree>
    <p:extLst>
      <p:ext uri="{BB962C8B-B14F-4D97-AF65-F5344CB8AC3E}">
        <p14:creationId xmlns:p14="http://schemas.microsoft.com/office/powerpoint/2010/main" val="347851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B52619-F9E6-485E-998A-3171CC53CD53}" type="datetimeFigureOut">
              <a:rPr lang="en-US" smtClean="0"/>
              <a:pPr/>
              <a:t>5/8/2019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952A3-CF82-429B-8F1B-05085F4AD4C0}" type="slidenum">
              <a:rPr lang="en-US" smtClean="0"/>
              <a:pPr/>
              <a:t>‹#›</a:t>
            </a:fld>
            <a:endParaRPr lang="en-US"/>
          </a:p>
        </p:txBody>
      </p:sp>
    </p:spTree>
    <p:extLst>
      <p:ext uri="{BB962C8B-B14F-4D97-AF65-F5344CB8AC3E}">
        <p14:creationId xmlns:p14="http://schemas.microsoft.com/office/powerpoint/2010/main" val="26400088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2" name="Group 93">
            <a:extLst>
              <a:ext uri="{FF2B5EF4-FFF2-40B4-BE49-F238E27FC236}">
                <a16:creationId xmlns:a16="http://schemas.microsoft.com/office/drawing/2014/main" id="{F5C624B6-8015-4ADC-901F-019368E846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5" name="Freeform 11">
              <a:extLst>
                <a:ext uri="{FF2B5EF4-FFF2-40B4-BE49-F238E27FC236}">
                  <a16:creationId xmlns:a16="http://schemas.microsoft.com/office/drawing/2014/main" id="{26A2E7E0-2843-46B8-93BE-1550A021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6" name="Freeform 12">
              <a:extLst>
                <a:ext uri="{FF2B5EF4-FFF2-40B4-BE49-F238E27FC236}">
                  <a16:creationId xmlns:a16="http://schemas.microsoft.com/office/drawing/2014/main" id="{C3DFCF24-8DB5-4AE5-835B-BB70A1E32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7" name="Freeform 13">
              <a:extLst>
                <a:ext uri="{FF2B5EF4-FFF2-40B4-BE49-F238E27FC236}">
                  <a16:creationId xmlns:a16="http://schemas.microsoft.com/office/drawing/2014/main" id="{3FB42478-59FA-4431-9B53-77F5C49C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8" name="Freeform 14">
              <a:extLst>
                <a:ext uri="{FF2B5EF4-FFF2-40B4-BE49-F238E27FC236}">
                  <a16:creationId xmlns:a16="http://schemas.microsoft.com/office/drawing/2014/main" id="{32CD15BE-F5F1-457C-A6D8-FD8E2DB04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9" name="Freeform 15">
              <a:extLst>
                <a:ext uri="{FF2B5EF4-FFF2-40B4-BE49-F238E27FC236}">
                  <a16:creationId xmlns:a16="http://schemas.microsoft.com/office/drawing/2014/main" id="{B1E7B2B0-B0C3-4108-8719-7FF23E012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0" name="Freeform 16">
              <a:extLst>
                <a:ext uri="{FF2B5EF4-FFF2-40B4-BE49-F238E27FC236}">
                  <a16:creationId xmlns:a16="http://schemas.microsoft.com/office/drawing/2014/main" id="{64C23534-7391-4D96-850B-D313FFDE0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1" name="Freeform 17">
              <a:extLst>
                <a:ext uri="{FF2B5EF4-FFF2-40B4-BE49-F238E27FC236}">
                  <a16:creationId xmlns:a16="http://schemas.microsoft.com/office/drawing/2014/main" id="{87C0B909-7094-43DE-B429-83F84713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2" name="Freeform 18">
              <a:extLst>
                <a:ext uri="{FF2B5EF4-FFF2-40B4-BE49-F238E27FC236}">
                  <a16:creationId xmlns:a16="http://schemas.microsoft.com/office/drawing/2014/main" id="{8A38F05B-4643-448F-B81B-943E0D7A84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3" name="Freeform 19">
              <a:extLst>
                <a:ext uri="{FF2B5EF4-FFF2-40B4-BE49-F238E27FC236}">
                  <a16:creationId xmlns:a16="http://schemas.microsoft.com/office/drawing/2014/main" id="{A018DEBF-5D49-4F03-95F7-87F9140D3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 name="Freeform 20">
              <a:extLst>
                <a:ext uri="{FF2B5EF4-FFF2-40B4-BE49-F238E27FC236}">
                  <a16:creationId xmlns:a16="http://schemas.microsoft.com/office/drawing/2014/main" id="{2B69596C-3B0A-453A-B995-237D38EF4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5" name="Freeform 21">
              <a:extLst>
                <a:ext uri="{FF2B5EF4-FFF2-40B4-BE49-F238E27FC236}">
                  <a16:creationId xmlns:a16="http://schemas.microsoft.com/office/drawing/2014/main" id="{2FEAB0CC-A995-4828-BD44-A4C92BF92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6" name="Freeform 22">
              <a:extLst>
                <a:ext uri="{FF2B5EF4-FFF2-40B4-BE49-F238E27FC236}">
                  <a16:creationId xmlns:a16="http://schemas.microsoft.com/office/drawing/2014/main" id="{D1188175-70FF-4B3F-A72C-F8344F937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3" name="Group 107">
            <a:extLst>
              <a:ext uri="{FF2B5EF4-FFF2-40B4-BE49-F238E27FC236}">
                <a16:creationId xmlns:a16="http://schemas.microsoft.com/office/drawing/2014/main" id="{7CD96805-F42E-43A2-8B19-4B4B4B6870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09" name="Freeform 27">
              <a:extLst>
                <a:ext uri="{FF2B5EF4-FFF2-40B4-BE49-F238E27FC236}">
                  <a16:creationId xmlns:a16="http://schemas.microsoft.com/office/drawing/2014/main" id="{42A8F4BD-2C91-4AF2-9B89-CCD70532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0" name="Freeform 28">
              <a:extLst>
                <a:ext uri="{FF2B5EF4-FFF2-40B4-BE49-F238E27FC236}">
                  <a16:creationId xmlns:a16="http://schemas.microsoft.com/office/drawing/2014/main" id="{CAF0E8F1-102B-4CED-8682-C40775A07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1" name="Freeform 29">
              <a:extLst>
                <a:ext uri="{FF2B5EF4-FFF2-40B4-BE49-F238E27FC236}">
                  <a16:creationId xmlns:a16="http://schemas.microsoft.com/office/drawing/2014/main" id="{B7E98A2C-C27C-4D3E-9C8E-A8DFFB96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2" name="Freeform 30">
              <a:extLst>
                <a:ext uri="{FF2B5EF4-FFF2-40B4-BE49-F238E27FC236}">
                  <a16:creationId xmlns:a16="http://schemas.microsoft.com/office/drawing/2014/main" id="{AC5F5B21-8161-4AF0-AFC6-8C0BB900F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3" name="Freeform 31">
              <a:extLst>
                <a:ext uri="{FF2B5EF4-FFF2-40B4-BE49-F238E27FC236}">
                  <a16:creationId xmlns:a16="http://schemas.microsoft.com/office/drawing/2014/main" id="{444CB1B2-C390-427E-918E-5DDA48D5F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4" name="Freeform 32">
              <a:extLst>
                <a:ext uri="{FF2B5EF4-FFF2-40B4-BE49-F238E27FC236}">
                  <a16:creationId xmlns:a16="http://schemas.microsoft.com/office/drawing/2014/main" id="{9DB47AFF-0B7D-4B02-964B-D591DEBCF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5" name="Freeform 33">
              <a:extLst>
                <a:ext uri="{FF2B5EF4-FFF2-40B4-BE49-F238E27FC236}">
                  <a16:creationId xmlns:a16="http://schemas.microsoft.com/office/drawing/2014/main" id="{AC2036E8-8248-42AF-BC81-7C345B9EF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6" name="Freeform 34">
              <a:extLst>
                <a:ext uri="{FF2B5EF4-FFF2-40B4-BE49-F238E27FC236}">
                  <a16:creationId xmlns:a16="http://schemas.microsoft.com/office/drawing/2014/main" id="{6EAC27B8-BE4A-452F-961E-AA3C9363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7" name="Freeform 35">
              <a:extLst>
                <a:ext uri="{FF2B5EF4-FFF2-40B4-BE49-F238E27FC236}">
                  <a16:creationId xmlns:a16="http://schemas.microsoft.com/office/drawing/2014/main" id="{B983A26D-CABB-4FAC-B9F3-CE49FBE1F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8" name="Freeform 36">
              <a:extLst>
                <a:ext uri="{FF2B5EF4-FFF2-40B4-BE49-F238E27FC236}">
                  <a16:creationId xmlns:a16="http://schemas.microsoft.com/office/drawing/2014/main" id="{3D0C2F7F-F20C-4B90-9316-8F57AF20E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9" name="Freeform 37">
              <a:extLst>
                <a:ext uri="{FF2B5EF4-FFF2-40B4-BE49-F238E27FC236}">
                  <a16:creationId xmlns:a16="http://schemas.microsoft.com/office/drawing/2014/main" id="{8136D227-371A-489A-87B5-CA4CC6086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0" name="Freeform 38">
              <a:extLst>
                <a:ext uri="{FF2B5EF4-FFF2-40B4-BE49-F238E27FC236}">
                  <a16:creationId xmlns:a16="http://schemas.microsoft.com/office/drawing/2014/main" id="{8FF14CE4-AEE0-43E1-B363-024A64C47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4" name="Rectangle 121">
            <a:extLst>
              <a:ext uri="{FF2B5EF4-FFF2-40B4-BE49-F238E27FC236}">
                <a16:creationId xmlns:a16="http://schemas.microsoft.com/office/drawing/2014/main" id="{FC51DF5C-9611-4217-9C87-B1BA1BFA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5" name="Freeform 11">
            <a:extLst>
              <a:ext uri="{FF2B5EF4-FFF2-40B4-BE49-F238E27FC236}">
                <a16:creationId xmlns:a16="http://schemas.microsoft.com/office/drawing/2014/main" id="{F1E5C2E7-30C4-47BD-A0C7-169C7A5F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25">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794897" y="624110"/>
            <a:ext cx="9712998" cy="1280890"/>
          </a:xfrm>
          <a:prstGeom prst="rect">
            <a:avLst/>
          </a:prstGeom>
        </p:spPr>
        <p:txBody>
          <a:bodyPr vert="horz" lIns="91440" tIns="45720" rIns="91440" bIns="45720" rtlCol="0" anchor="t">
            <a:normAutofit/>
          </a:bodyPr>
          <a:lstStyle/>
          <a:p>
            <a:pPr>
              <a:spcBef>
                <a:spcPct val="0"/>
              </a:spcBef>
              <a:spcAft>
                <a:spcPts val="600"/>
              </a:spcAft>
            </a:pPr>
            <a:r>
              <a:rPr lang="en-US" sz="3600" b="1" u="sng" dirty="0">
                <a:solidFill>
                  <a:schemeClr val="accent2">
                    <a:lumMod val="75000"/>
                  </a:schemeClr>
                </a:solidFill>
                <a:latin typeface="+mj-lt"/>
                <a:ea typeface="+mj-ea"/>
                <a:cs typeface="+mj-cs"/>
              </a:rPr>
              <a:t>Analysis of Political Sentiments on Twitter using Deep Learning</a:t>
            </a:r>
          </a:p>
          <a:p>
            <a:pPr>
              <a:spcBef>
                <a:spcPct val="0"/>
              </a:spcBef>
              <a:spcAft>
                <a:spcPts val="600"/>
              </a:spcAft>
            </a:pPr>
            <a:endParaRPr lang="en-US" sz="3600" b="1" u="sng" dirty="0">
              <a:solidFill>
                <a:schemeClr val="accent2">
                  <a:lumMod val="75000"/>
                </a:schemeClr>
              </a:solidFill>
              <a:latin typeface="+mj-lt"/>
              <a:ea typeface="+mj-ea"/>
              <a:cs typeface="+mj-cs"/>
            </a:endParaRPr>
          </a:p>
        </p:txBody>
      </p:sp>
      <p:sp>
        <p:nvSpPr>
          <p:cNvPr id="137" name="Rectangle 127">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8"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TextBox 4">
            <a:extLst>
              <a:ext uri="{FF2B5EF4-FFF2-40B4-BE49-F238E27FC236}">
                <a16:creationId xmlns:a16="http://schemas.microsoft.com/office/drawing/2014/main" id="{A3A289BA-1345-4DD4-9803-73BFED3D95DF}"/>
              </a:ext>
            </a:extLst>
          </p:cNvPr>
          <p:cNvGraphicFramePr/>
          <p:nvPr>
            <p:extLst>
              <p:ext uri="{D42A27DB-BD31-4B8C-83A1-F6EECF244321}">
                <p14:modId xmlns:p14="http://schemas.microsoft.com/office/powerpoint/2010/main" val="1213351013"/>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58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41FF79F-9D38-4D14-85AA-1CD2AA952ED0}"/>
              </a:ext>
            </a:extLst>
          </p:cNvPr>
          <p:cNvSpPr>
            <a:spLocks noGrp="1"/>
          </p:cNvSpPr>
          <p:nvPr>
            <p:ph type="title"/>
          </p:nvPr>
        </p:nvSpPr>
        <p:spPr>
          <a:xfrm>
            <a:off x="649224" y="645106"/>
            <a:ext cx="3650279" cy="1259894"/>
          </a:xfrm>
        </p:spPr>
        <p:txBody>
          <a:bodyPr>
            <a:normAutofit/>
          </a:bodyPr>
          <a:lstStyle/>
          <a:p>
            <a:pPr>
              <a:lnSpc>
                <a:spcPct val="90000"/>
              </a:lnSpc>
            </a:pPr>
            <a:r>
              <a:rPr lang="en-US" sz="2800" dirty="0">
                <a:solidFill>
                  <a:srgbClr val="446184"/>
                </a:solidFill>
              </a:rPr>
              <a:t>Text representation using Count Vectorizer</a:t>
            </a:r>
            <a:endParaRPr lang="en-GB" sz="2800" dirty="0">
              <a:solidFill>
                <a:srgbClr val="446184"/>
              </a:solidFill>
            </a:endParaRPr>
          </a:p>
        </p:txBody>
      </p:sp>
      <p:sp>
        <p:nvSpPr>
          <p:cNvPr id="45" name="Rectangle 44">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46184"/>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9">
            <a:extLst>
              <a:ext uri="{FF2B5EF4-FFF2-40B4-BE49-F238E27FC236}">
                <a16:creationId xmlns:a16="http://schemas.microsoft.com/office/drawing/2014/main" id="{C41FE8C7-4DEA-4317-8DC5-CC6911623E83}"/>
              </a:ext>
            </a:extLst>
          </p:cNvPr>
          <p:cNvSpPr>
            <a:spLocks noGrp="1"/>
          </p:cNvSpPr>
          <p:nvPr>
            <p:ph idx="1"/>
          </p:nvPr>
        </p:nvSpPr>
        <p:spPr>
          <a:xfrm>
            <a:off x="649225" y="2133600"/>
            <a:ext cx="3650278" cy="3759253"/>
          </a:xfrm>
        </p:spPr>
        <p:txBody>
          <a:bodyPr>
            <a:normAutofit/>
          </a:bodyPr>
          <a:lstStyle/>
          <a:p>
            <a:pPr>
              <a:buClr>
                <a:srgbClr val="FE68A0"/>
              </a:buClr>
            </a:pPr>
            <a:r>
              <a:rPr lang="en-US" dirty="0"/>
              <a:t>500 most frequent words are extracted.</a:t>
            </a:r>
          </a:p>
          <a:p>
            <a:pPr>
              <a:buClr>
                <a:srgbClr val="FE68A0"/>
              </a:buClr>
            </a:pPr>
            <a:r>
              <a:rPr lang="en-US" dirty="0"/>
              <a:t>The words are represented at their corresponding indexes as their counts in the corpus.</a:t>
            </a:r>
          </a:p>
        </p:txBody>
      </p:sp>
      <p:pic>
        <p:nvPicPr>
          <p:cNvPr id="22" name="Content Placeholder 4">
            <a:extLst>
              <a:ext uri="{FF2B5EF4-FFF2-40B4-BE49-F238E27FC236}">
                <a16:creationId xmlns:a16="http://schemas.microsoft.com/office/drawing/2014/main" id="{FF0C1B08-2B49-4DF9-AB4E-217BB79129F3}"/>
              </a:ext>
            </a:extLst>
          </p:cNvPr>
          <p:cNvPicPr>
            <a:picLocks noChangeAspect="1"/>
          </p:cNvPicPr>
          <p:nvPr/>
        </p:nvPicPr>
        <p:blipFill rotWithShape="1">
          <a:blip r:embed="rId2">
            <a:extLst>
              <a:ext uri="{28A0092B-C50C-407E-A947-70E740481C1C}">
                <a14:useLocalDpi xmlns:a14="http://schemas.microsoft.com/office/drawing/2010/main" val="0"/>
              </a:ext>
            </a:extLst>
          </a:blip>
          <a:srcRect l="20580" r="20180"/>
          <a:stretch/>
        </p:blipFill>
        <p:spPr>
          <a:xfrm>
            <a:off x="4619543" y="640080"/>
            <a:ext cx="6953577" cy="5252773"/>
          </a:xfrm>
          <a:prstGeom prst="rect">
            <a:avLst/>
          </a:prstGeom>
        </p:spPr>
      </p:pic>
      <p:sp>
        <p:nvSpPr>
          <p:cNvPr id="4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268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297BE11-6C88-4718-86B1-BA9AFC91AC80}"/>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7F5E88"/>
                </a:solidFill>
              </a:rPr>
              <a:t>Text representation using TF-IDF Vectorizer</a:t>
            </a:r>
            <a:endParaRPr lang="en-GB" sz="2800">
              <a:solidFill>
                <a:srgbClr val="7F5E88"/>
              </a:solidFill>
            </a:endParaRPr>
          </a:p>
        </p:txBody>
      </p:sp>
      <p:sp>
        <p:nvSpPr>
          <p:cNvPr id="24" name="Rectangle 2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5E88"/>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7C81564E-A9A4-47E0-B4BE-BCB6CD98E81E}"/>
              </a:ext>
            </a:extLst>
          </p:cNvPr>
          <p:cNvSpPr>
            <a:spLocks noGrp="1"/>
          </p:cNvSpPr>
          <p:nvPr>
            <p:ph idx="1"/>
          </p:nvPr>
        </p:nvSpPr>
        <p:spPr>
          <a:xfrm>
            <a:off x="649225" y="2133600"/>
            <a:ext cx="3650278" cy="3759253"/>
          </a:xfrm>
        </p:spPr>
        <p:txBody>
          <a:bodyPr>
            <a:normAutofit/>
          </a:bodyPr>
          <a:lstStyle/>
          <a:p>
            <a:pPr>
              <a:buClr>
                <a:srgbClr val="9F6CFF"/>
              </a:buClr>
            </a:pPr>
            <a:r>
              <a:rPr lang="en-US" dirty="0"/>
              <a:t>200 words are extracted.</a:t>
            </a:r>
          </a:p>
          <a:p>
            <a:pPr>
              <a:buClr>
                <a:srgbClr val="9F6CFF"/>
              </a:buClr>
            </a:pPr>
            <a:r>
              <a:rPr lang="en-US" dirty="0"/>
              <a:t>Words are represented at their corresponding indexes as their TF-IDF score.</a:t>
            </a:r>
          </a:p>
          <a:p>
            <a:pPr>
              <a:buClr>
                <a:srgbClr val="9F6CFF"/>
              </a:buClr>
            </a:pPr>
            <a:endParaRPr lang="en-US" dirty="0"/>
          </a:p>
        </p:txBody>
      </p:sp>
      <p:pic>
        <p:nvPicPr>
          <p:cNvPr id="8" name="Content Placeholder 4">
            <a:extLst>
              <a:ext uri="{FF2B5EF4-FFF2-40B4-BE49-F238E27FC236}">
                <a16:creationId xmlns:a16="http://schemas.microsoft.com/office/drawing/2014/main" id="{4F47FC87-0C8D-4053-B03C-85C3182A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684528"/>
            <a:ext cx="6953577" cy="3163877"/>
          </a:xfrm>
          <a:prstGeom prst="rect">
            <a:avLst/>
          </a:prstGeom>
        </p:spPr>
      </p:pic>
      <p:sp>
        <p:nvSpPr>
          <p:cNvPr id="2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58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DE95B-D2BD-450B-B032-FA4AE5BE6634}"/>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B3B23"/>
                </a:solidFill>
              </a:rPr>
              <a:t>Text representation using Word2Vec</a:t>
            </a:r>
            <a:endParaRPr lang="en-GB" sz="2800">
              <a:solidFill>
                <a:srgbClr val="9B3B23"/>
              </a:solidFill>
            </a:endParaRPr>
          </a:p>
        </p:txBody>
      </p:sp>
      <p:sp>
        <p:nvSpPr>
          <p:cNvPr id="20" name="Rectangle 14">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B3B23"/>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9">
            <a:extLst>
              <a:ext uri="{FF2B5EF4-FFF2-40B4-BE49-F238E27FC236}">
                <a16:creationId xmlns:a16="http://schemas.microsoft.com/office/drawing/2014/main" id="{514143F6-E95B-4096-90C3-0BF17ABBF40D}"/>
              </a:ext>
            </a:extLst>
          </p:cNvPr>
          <p:cNvSpPr>
            <a:spLocks noGrp="1"/>
          </p:cNvSpPr>
          <p:nvPr>
            <p:ph idx="1"/>
          </p:nvPr>
        </p:nvSpPr>
        <p:spPr>
          <a:xfrm>
            <a:off x="649225" y="2133600"/>
            <a:ext cx="3650278" cy="3759253"/>
          </a:xfrm>
        </p:spPr>
        <p:txBody>
          <a:bodyPr>
            <a:normAutofit/>
          </a:bodyPr>
          <a:lstStyle/>
          <a:p>
            <a:pPr>
              <a:buClr>
                <a:srgbClr val="E27FFD"/>
              </a:buClr>
            </a:pPr>
            <a:r>
              <a:rPr lang="en-US" dirty="0"/>
              <a:t>2694 words are chosen and each word is represented using 50 dimensions.</a:t>
            </a:r>
          </a:p>
          <a:p>
            <a:pPr>
              <a:buClr>
                <a:srgbClr val="E27FFD"/>
              </a:buClr>
            </a:pPr>
            <a:r>
              <a:rPr lang="en-US" dirty="0"/>
              <a:t>These words are concatenated according to the comments in the corpus.</a:t>
            </a:r>
          </a:p>
        </p:txBody>
      </p:sp>
      <p:pic>
        <p:nvPicPr>
          <p:cNvPr id="22" name="Content Placeholder 4">
            <a:extLst>
              <a:ext uri="{FF2B5EF4-FFF2-40B4-BE49-F238E27FC236}">
                <a16:creationId xmlns:a16="http://schemas.microsoft.com/office/drawing/2014/main" id="{717E6D2F-429D-4BBD-B8DA-9C5F4E423044}"/>
              </a:ext>
            </a:extLst>
          </p:cNvPr>
          <p:cNvPicPr>
            <a:picLocks noChangeAspect="1"/>
          </p:cNvPicPr>
          <p:nvPr/>
        </p:nvPicPr>
        <p:blipFill rotWithShape="1">
          <a:blip r:embed="rId2">
            <a:extLst>
              <a:ext uri="{28A0092B-C50C-407E-A947-70E740481C1C}">
                <a14:useLocalDpi xmlns:a14="http://schemas.microsoft.com/office/drawing/2010/main" val="0"/>
              </a:ext>
            </a:extLst>
          </a:blip>
          <a:srcRect l="9753" r="26042" b="-1"/>
          <a:stretch/>
        </p:blipFill>
        <p:spPr>
          <a:xfrm>
            <a:off x="4619543" y="640080"/>
            <a:ext cx="6953577" cy="5252773"/>
          </a:xfrm>
          <a:prstGeom prst="rect">
            <a:avLst/>
          </a:prstGeom>
        </p:spPr>
      </p:pic>
      <p:sp>
        <p:nvSpPr>
          <p:cNvPr id="2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90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E7373-EF2F-44AB-AAFC-EF703CD8C7FD}"/>
              </a:ext>
            </a:extLst>
          </p:cNvPr>
          <p:cNvSpPr>
            <a:spLocks noGrp="1"/>
          </p:cNvSpPr>
          <p:nvPr>
            <p:ph type="title"/>
          </p:nvPr>
        </p:nvSpPr>
        <p:spPr>
          <a:xfrm>
            <a:off x="649224" y="645106"/>
            <a:ext cx="3650279" cy="1259894"/>
          </a:xfrm>
        </p:spPr>
        <p:txBody>
          <a:bodyPr>
            <a:normAutofit/>
          </a:bodyPr>
          <a:lstStyle/>
          <a:p>
            <a:r>
              <a:rPr lang="en-US" sz="3300" dirty="0">
                <a:solidFill>
                  <a:srgbClr val="AEB249"/>
                </a:solidFill>
              </a:rPr>
              <a:t>Stratified K-fold cross validation</a:t>
            </a:r>
            <a:endParaRPr lang="en-GB" sz="3300" dirty="0">
              <a:solidFill>
                <a:srgbClr val="AEB249"/>
              </a:solidFill>
            </a:endParaRPr>
          </a:p>
        </p:txBody>
      </p:sp>
      <p:sp>
        <p:nvSpPr>
          <p:cNvPr id="73" name="Rectangle 72">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AEB24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2567A3E-1124-45F6-911C-EF9AC5642A36}"/>
              </a:ext>
            </a:extLst>
          </p:cNvPr>
          <p:cNvSpPr>
            <a:spLocks noGrp="1"/>
          </p:cNvSpPr>
          <p:nvPr>
            <p:ph idx="1"/>
          </p:nvPr>
        </p:nvSpPr>
        <p:spPr>
          <a:xfrm>
            <a:off x="649225" y="2133600"/>
            <a:ext cx="3650278" cy="3759253"/>
          </a:xfrm>
        </p:spPr>
        <p:txBody>
          <a:bodyPr>
            <a:normAutofit/>
          </a:bodyPr>
          <a:lstStyle/>
          <a:p>
            <a:pPr>
              <a:buClr>
                <a:srgbClr val="F99E0C"/>
              </a:buClr>
            </a:pPr>
            <a:r>
              <a:rPr lang="en-IN"/>
              <a:t>Stratification is the process of rearranging the data as to ensure each fold is a good representative of the whole.</a:t>
            </a:r>
          </a:p>
          <a:p>
            <a:pPr>
              <a:buClr>
                <a:srgbClr val="F99E0C"/>
              </a:buClr>
            </a:pPr>
            <a:endParaRPr lang="en-GB"/>
          </a:p>
        </p:txBody>
      </p:sp>
      <p:pic>
        <p:nvPicPr>
          <p:cNvPr id="2050" name="Picture 2" descr="Image result for stratified cross validation">
            <a:extLst>
              <a:ext uri="{FF2B5EF4-FFF2-40B4-BE49-F238E27FC236}">
                <a16:creationId xmlns:a16="http://schemas.microsoft.com/office/drawing/2014/main" id="{5413D909-526D-4D29-88C8-A9783F42D8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4" b="-1"/>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91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346FD7-045C-4918-9ADC-FCA8809E0699}"/>
              </a:ext>
            </a:extLst>
          </p:cNvPr>
          <p:cNvSpPr>
            <a:spLocks noGrp="1"/>
          </p:cNvSpPr>
          <p:nvPr>
            <p:ph type="title"/>
          </p:nvPr>
        </p:nvSpPr>
        <p:spPr>
          <a:xfrm>
            <a:off x="1843391" y="624110"/>
            <a:ext cx="9383408" cy="1280890"/>
          </a:xfrm>
        </p:spPr>
        <p:txBody>
          <a:bodyPr>
            <a:normAutofit/>
          </a:bodyPr>
          <a:lstStyle/>
          <a:p>
            <a:r>
              <a:rPr lang="en-US">
                <a:solidFill>
                  <a:schemeClr val="bg1"/>
                </a:solidFill>
              </a:rPr>
              <a:t>Phase 3: Classification</a:t>
            </a:r>
            <a:endParaRPr lang="en-GB">
              <a:solidFill>
                <a:schemeClr val="bg1"/>
              </a:solidFill>
            </a:endParaRPr>
          </a:p>
        </p:txBody>
      </p:sp>
      <p:sp>
        <p:nvSpPr>
          <p:cNvPr id="28"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9" name="Content Placeholder 2">
            <a:extLst>
              <a:ext uri="{FF2B5EF4-FFF2-40B4-BE49-F238E27FC236}">
                <a16:creationId xmlns:a16="http://schemas.microsoft.com/office/drawing/2014/main" id="{11CFB81E-2DF7-43C2-8494-197E41B29E14}"/>
              </a:ext>
            </a:extLst>
          </p:cNvPr>
          <p:cNvGraphicFramePr>
            <a:graphicFrameLocks noGrp="1"/>
          </p:cNvGraphicFramePr>
          <p:nvPr>
            <p:ph idx="1"/>
            <p:extLst>
              <p:ext uri="{D42A27DB-BD31-4B8C-83A1-F6EECF244321}">
                <p14:modId xmlns:p14="http://schemas.microsoft.com/office/powerpoint/2010/main" val="36212472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83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Rectangle 84">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EF891A-2981-44F2-AF44-48C2F51B11DD}"/>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Recurrent Neural Networks</a:t>
            </a:r>
            <a:endParaRPr lang="en-GB" sz="3200">
              <a:solidFill>
                <a:srgbClr val="FEFFFF"/>
              </a:solidFill>
            </a:endParaRPr>
          </a:p>
        </p:txBody>
      </p:sp>
      <p:sp>
        <p:nvSpPr>
          <p:cNvPr id="3" name="Content Placeholder 2">
            <a:extLst>
              <a:ext uri="{FF2B5EF4-FFF2-40B4-BE49-F238E27FC236}">
                <a16:creationId xmlns:a16="http://schemas.microsoft.com/office/drawing/2014/main" id="{E832C6E3-0F50-40A2-AD54-A60DE77DE52A}"/>
              </a:ext>
            </a:extLst>
          </p:cNvPr>
          <p:cNvSpPr>
            <a:spLocks noGrp="1"/>
          </p:cNvSpPr>
          <p:nvPr>
            <p:ph idx="1"/>
          </p:nvPr>
        </p:nvSpPr>
        <p:spPr>
          <a:xfrm>
            <a:off x="541866" y="2032000"/>
            <a:ext cx="7145867" cy="3879222"/>
          </a:xfrm>
        </p:spPr>
        <p:txBody>
          <a:bodyPr>
            <a:normAutofit/>
          </a:bodyPr>
          <a:lstStyle/>
          <a:p>
            <a:pPr>
              <a:buClr>
                <a:srgbClr val="9FCBE9"/>
              </a:buClr>
            </a:pPr>
            <a:r>
              <a:rPr lang="en-IN" dirty="0">
                <a:solidFill>
                  <a:srgbClr val="FEFFFF"/>
                </a:solidFill>
              </a:rPr>
              <a:t>First algorithm that remembers its input, due to an internal memory, which makes it perfectly suited for Machine Learning problems that involve sequential data.</a:t>
            </a:r>
          </a:p>
          <a:p>
            <a:pPr>
              <a:buClr>
                <a:srgbClr val="9FCBE9"/>
              </a:buClr>
            </a:pPr>
            <a:r>
              <a:rPr lang="en-IN" dirty="0">
                <a:solidFill>
                  <a:srgbClr val="FEFFFF"/>
                </a:solidFill>
              </a:rPr>
              <a:t>It produces output, copies that output and loops it back into the network.</a:t>
            </a:r>
          </a:p>
          <a:p>
            <a:pPr>
              <a:buClr>
                <a:srgbClr val="9FCBE9"/>
              </a:buClr>
            </a:pPr>
            <a:r>
              <a:rPr lang="en-IN" dirty="0">
                <a:solidFill>
                  <a:srgbClr val="FEFFFF"/>
                </a:solidFill>
              </a:rPr>
              <a:t>Therefore a Recurrent Neural Network has two inputs, the present and the recent past. This is important because the sequence of data contains crucial information about what is coming next, which is why a RNN can do things other algorithms can’t.</a:t>
            </a:r>
            <a:br>
              <a:rPr lang="en-IN" dirty="0">
                <a:solidFill>
                  <a:srgbClr val="FEFFFF"/>
                </a:solidFill>
              </a:rPr>
            </a:br>
            <a:endParaRPr lang="en-GB" dirty="0">
              <a:solidFill>
                <a:srgbClr val="FEFFFF"/>
              </a:solidFill>
            </a:endParaRPr>
          </a:p>
        </p:txBody>
      </p:sp>
      <p:pic>
        <p:nvPicPr>
          <p:cNvPr id="4" name="Picture 4" descr="http://colah.github.io/posts/2015-08-Understanding-LSTMs/img/RNN-rolled.png">
            <a:extLst>
              <a:ext uri="{FF2B5EF4-FFF2-40B4-BE49-F238E27FC236}">
                <a16:creationId xmlns:a16="http://schemas.microsoft.com/office/drawing/2014/main" id="{6F4B55B2-3AD7-4E98-976F-108AAB0BA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368" y="2032000"/>
            <a:ext cx="2491308" cy="386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4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749EF93-8F1D-4159-9066-4FD6B078B6EB}"/>
              </a:ext>
            </a:extLst>
          </p:cNvPr>
          <p:cNvSpPr>
            <a:spLocks noGrp="1"/>
          </p:cNvSpPr>
          <p:nvPr>
            <p:ph type="title"/>
          </p:nvPr>
        </p:nvSpPr>
        <p:spPr>
          <a:xfrm>
            <a:off x="649224" y="645106"/>
            <a:ext cx="3650279" cy="1259894"/>
          </a:xfrm>
        </p:spPr>
        <p:txBody>
          <a:bodyPr>
            <a:normAutofit/>
          </a:bodyPr>
          <a:lstStyle/>
          <a:p>
            <a:r>
              <a:rPr lang="en-US">
                <a:solidFill>
                  <a:srgbClr val="55B194"/>
                </a:solidFill>
              </a:rPr>
              <a:t>Long-Short Term Memory</a:t>
            </a:r>
            <a:endParaRPr lang="en-GB">
              <a:solidFill>
                <a:srgbClr val="55B194"/>
              </a:solidFill>
            </a:endParaRPr>
          </a:p>
        </p:txBody>
      </p:sp>
      <p:sp>
        <p:nvSpPr>
          <p:cNvPr id="84" name="Rectangle 8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5B19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6628AFB-F21E-454C-A172-D1D631371B13}"/>
              </a:ext>
            </a:extLst>
          </p:cNvPr>
          <p:cNvSpPr>
            <a:spLocks noGrp="1"/>
          </p:cNvSpPr>
          <p:nvPr>
            <p:ph idx="1"/>
          </p:nvPr>
        </p:nvSpPr>
        <p:spPr>
          <a:xfrm>
            <a:off x="649225" y="2133600"/>
            <a:ext cx="3650278" cy="3759253"/>
          </a:xfrm>
        </p:spPr>
        <p:txBody>
          <a:bodyPr>
            <a:normAutofit/>
          </a:bodyPr>
          <a:lstStyle/>
          <a:p>
            <a:pPr>
              <a:lnSpc>
                <a:spcPct val="90000"/>
              </a:lnSpc>
              <a:buClr>
                <a:srgbClr val="FE9755"/>
              </a:buClr>
            </a:pPr>
            <a:r>
              <a:rPr lang="en-IN" sz="1500"/>
              <a:t>Long Short-Term Memory (LSTM) networks are an extension for recurrent neural networks, which basically extends their memory. Therefore it is well suited to learn from important experiences that have very long time lags in between.</a:t>
            </a:r>
          </a:p>
          <a:p>
            <a:pPr>
              <a:lnSpc>
                <a:spcPct val="90000"/>
              </a:lnSpc>
              <a:buClr>
                <a:srgbClr val="FE9755"/>
              </a:buClr>
            </a:pPr>
            <a:r>
              <a:rPr lang="en-IN" sz="1500"/>
              <a:t>LSTM’s enable RNN’s to remember their inputs over a long period of time. This is because LSTM’s contain their information in a memory, that is much like the memory of a computer because the LSTM can read, write and delete information from its memory.</a:t>
            </a:r>
            <a:endParaRPr lang="en-GB" sz="1500"/>
          </a:p>
        </p:txBody>
      </p:sp>
      <p:pic>
        <p:nvPicPr>
          <p:cNvPr id="5" name="Picture 4">
            <a:extLst>
              <a:ext uri="{FF2B5EF4-FFF2-40B4-BE49-F238E27FC236}">
                <a16:creationId xmlns:a16="http://schemas.microsoft.com/office/drawing/2014/main" id="{9C325DF4-5D9E-4905-8330-67E85D8A7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658452"/>
            <a:ext cx="6953577" cy="3216029"/>
          </a:xfrm>
          <a:prstGeom prst="rect">
            <a:avLst/>
          </a:prstGeom>
        </p:spPr>
      </p:pic>
      <p:sp>
        <p:nvSpPr>
          <p:cNvPr id="8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9320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356D9D6-0813-478B-9810-E82CA341C21D}"/>
              </a:ext>
            </a:extLst>
          </p:cNvPr>
          <p:cNvSpPr>
            <a:spLocks noGrp="1"/>
          </p:cNvSpPr>
          <p:nvPr>
            <p:ph type="title"/>
          </p:nvPr>
        </p:nvSpPr>
        <p:spPr>
          <a:xfrm>
            <a:off x="649224" y="645106"/>
            <a:ext cx="3650279" cy="1259894"/>
          </a:xfrm>
        </p:spPr>
        <p:txBody>
          <a:bodyPr>
            <a:normAutofit/>
          </a:bodyPr>
          <a:lstStyle/>
          <a:p>
            <a:pPr>
              <a:lnSpc>
                <a:spcPct val="90000"/>
              </a:lnSpc>
            </a:pPr>
            <a:r>
              <a:rPr lang="en-US" sz="2000"/>
              <a:t>Performance of different classification algorithms by using different Feature Extraction method</a:t>
            </a:r>
            <a:endParaRPr lang="en-GB" sz="2000"/>
          </a:p>
        </p:txBody>
      </p:sp>
      <p:sp>
        <p:nvSpPr>
          <p:cNvPr id="29" name="Rectangle 28">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4" name="Content Placeholder 23">
            <a:extLst>
              <a:ext uri="{FF2B5EF4-FFF2-40B4-BE49-F238E27FC236}">
                <a16:creationId xmlns:a16="http://schemas.microsoft.com/office/drawing/2014/main" id="{8C8510D3-8D8B-4247-AA9E-E9F993EFB48E}"/>
              </a:ext>
            </a:extLst>
          </p:cNvPr>
          <p:cNvSpPr>
            <a:spLocks noGrp="1"/>
          </p:cNvSpPr>
          <p:nvPr>
            <p:ph idx="1"/>
          </p:nvPr>
        </p:nvSpPr>
        <p:spPr>
          <a:xfrm>
            <a:off x="649225" y="2133600"/>
            <a:ext cx="3650278" cy="3759253"/>
          </a:xfrm>
        </p:spPr>
        <p:txBody>
          <a:bodyPr>
            <a:normAutofit/>
          </a:bodyPr>
          <a:lstStyle/>
          <a:p>
            <a:pPr>
              <a:buClr>
                <a:srgbClr val="F99636"/>
              </a:buClr>
            </a:pPr>
            <a:r>
              <a:rPr lang="en-US" dirty="0"/>
              <a:t>According to the graph, LSTM is performing same for both the feature extraction method, i.e., Count Vectorizer and TF-IDF.</a:t>
            </a:r>
          </a:p>
          <a:p>
            <a:pPr>
              <a:buClr>
                <a:srgbClr val="F99636"/>
              </a:buClr>
            </a:pPr>
            <a:r>
              <a:rPr lang="en-US" dirty="0"/>
              <a:t>However, ANN performed well for TF-IDF rather than Count Vectorizer.</a:t>
            </a:r>
          </a:p>
        </p:txBody>
      </p:sp>
      <p:pic>
        <p:nvPicPr>
          <p:cNvPr id="22" name="Content Placeholder 8">
            <a:extLst>
              <a:ext uri="{FF2B5EF4-FFF2-40B4-BE49-F238E27FC236}">
                <a16:creationId xmlns:a16="http://schemas.microsoft.com/office/drawing/2014/main" id="{36EF3255-5105-44CA-A3B6-521EA7232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33938"/>
            <a:ext cx="6953577" cy="4665057"/>
          </a:xfrm>
          <a:prstGeom prst="rect">
            <a:avLst/>
          </a:prstGeom>
        </p:spPr>
      </p:pic>
      <p:sp>
        <p:nvSpPr>
          <p:cNvPr id="31"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27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07B909D-E805-4EBB-BF1C-570F99BDAF4D}"/>
              </a:ext>
            </a:extLst>
          </p:cNvPr>
          <p:cNvSpPr>
            <a:spLocks noGrp="1"/>
          </p:cNvSpPr>
          <p:nvPr>
            <p:ph type="title"/>
          </p:nvPr>
        </p:nvSpPr>
        <p:spPr>
          <a:xfrm>
            <a:off x="649224" y="645106"/>
            <a:ext cx="3650279" cy="1259894"/>
          </a:xfrm>
        </p:spPr>
        <p:txBody>
          <a:bodyPr>
            <a:normAutofit/>
          </a:bodyPr>
          <a:lstStyle/>
          <a:p>
            <a:r>
              <a:rPr lang="en-US">
                <a:solidFill>
                  <a:srgbClr val="4C3E62"/>
                </a:solidFill>
              </a:rPr>
              <a:t>Word Cloud</a:t>
            </a:r>
            <a:endParaRPr lang="en-GB">
              <a:solidFill>
                <a:srgbClr val="4C3E62"/>
              </a:solidFill>
            </a:endParaRPr>
          </a:p>
        </p:txBody>
      </p:sp>
      <p:sp>
        <p:nvSpPr>
          <p:cNvPr id="15" name="Rectangle 14">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C3E6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042A437A-E6AB-4E0C-9458-988BFD6146BC}"/>
              </a:ext>
            </a:extLst>
          </p:cNvPr>
          <p:cNvSpPr>
            <a:spLocks noGrp="1"/>
          </p:cNvSpPr>
          <p:nvPr>
            <p:ph idx="1"/>
          </p:nvPr>
        </p:nvSpPr>
        <p:spPr>
          <a:xfrm>
            <a:off x="649225" y="2133600"/>
            <a:ext cx="3650278" cy="3759253"/>
          </a:xfrm>
        </p:spPr>
        <p:txBody>
          <a:bodyPr>
            <a:normAutofit/>
          </a:bodyPr>
          <a:lstStyle/>
          <a:p>
            <a:pPr>
              <a:buClr>
                <a:srgbClr val="EFF832"/>
              </a:buClr>
            </a:pPr>
            <a:r>
              <a:rPr lang="en-IN" dirty="0"/>
              <a:t>It is most commonly used to highlight popular or trending terms based on frequency of use and prominence.</a:t>
            </a:r>
            <a:endParaRPr lang="en-US" dirty="0"/>
          </a:p>
        </p:txBody>
      </p:sp>
      <p:pic>
        <p:nvPicPr>
          <p:cNvPr id="8" name="Content Placeholder 4">
            <a:extLst>
              <a:ext uri="{FF2B5EF4-FFF2-40B4-BE49-F238E27FC236}">
                <a16:creationId xmlns:a16="http://schemas.microsoft.com/office/drawing/2014/main" id="{FCF37CD4-7039-485E-876F-CAED5297C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851" y="640080"/>
            <a:ext cx="5226960" cy="5252773"/>
          </a:xfrm>
          <a:prstGeom prst="rect">
            <a:avLst/>
          </a:prstGeom>
        </p:spPr>
      </p:pic>
      <p:sp>
        <p:nvSpPr>
          <p:cNvPr id="1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33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ED587-1944-47C9-BA73-C847B5E3BF17}"/>
              </a:ext>
            </a:extLst>
          </p:cNvPr>
          <p:cNvSpPr>
            <a:spLocks noGrp="1"/>
          </p:cNvSpPr>
          <p:nvPr>
            <p:ph type="title"/>
          </p:nvPr>
        </p:nvSpPr>
        <p:spPr>
          <a:xfrm>
            <a:off x="649224" y="645106"/>
            <a:ext cx="3650279" cy="1259894"/>
          </a:xfrm>
        </p:spPr>
        <p:txBody>
          <a:bodyPr>
            <a:normAutofit/>
          </a:bodyPr>
          <a:lstStyle/>
          <a:p>
            <a:r>
              <a:rPr lang="en-US" dirty="0"/>
              <a:t>Predictions</a:t>
            </a:r>
            <a:endParaRPr lang="en-GB" dirty="0"/>
          </a:p>
        </p:txBody>
      </p:sp>
      <p:sp>
        <p:nvSpPr>
          <p:cNvPr id="24" name="Rectangle 2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AC4D7E56-1865-4E17-B0B7-4DBC8DE698A6}"/>
              </a:ext>
            </a:extLst>
          </p:cNvPr>
          <p:cNvSpPr>
            <a:spLocks noGrp="1"/>
          </p:cNvSpPr>
          <p:nvPr>
            <p:ph idx="1"/>
          </p:nvPr>
        </p:nvSpPr>
        <p:spPr>
          <a:xfrm>
            <a:off x="649225" y="2133600"/>
            <a:ext cx="3650278" cy="3759253"/>
          </a:xfrm>
        </p:spPr>
        <p:txBody>
          <a:bodyPr>
            <a:normAutofit fontScale="92500"/>
          </a:bodyPr>
          <a:lstStyle/>
          <a:p>
            <a:pPr>
              <a:buClr>
                <a:srgbClr val="FF7F13"/>
              </a:buClr>
            </a:pPr>
            <a:r>
              <a:rPr lang="en-US" dirty="0"/>
              <a:t>It is found that 66% of the online polls favor BJP, whereas 15% of the online polls favor Congress.</a:t>
            </a:r>
          </a:p>
          <a:p>
            <a:pPr>
              <a:buClr>
                <a:srgbClr val="FF7F13"/>
              </a:buClr>
            </a:pPr>
            <a:r>
              <a:rPr lang="en-US" dirty="0"/>
              <a:t>However, the predictions are not that accurate because the maximum accuracy achieved is 74% by LSTM.</a:t>
            </a:r>
          </a:p>
          <a:p>
            <a:pPr>
              <a:buClr>
                <a:srgbClr val="FF7F13"/>
              </a:buClr>
            </a:pPr>
            <a:r>
              <a:rPr lang="en-US" dirty="0"/>
              <a:t>Still taking care of all the above measures, it can be concluded that BJP might win the coming 2019 Lok Sabha Elections.</a:t>
            </a:r>
          </a:p>
        </p:txBody>
      </p:sp>
      <p:pic>
        <p:nvPicPr>
          <p:cNvPr id="8" name="Content Placeholder 4">
            <a:extLst>
              <a:ext uri="{FF2B5EF4-FFF2-40B4-BE49-F238E27FC236}">
                <a16:creationId xmlns:a16="http://schemas.microsoft.com/office/drawing/2014/main" id="{498A28C5-F9B9-4D28-9010-7A019D38FA78}"/>
              </a:ext>
            </a:extLst>
          </p:cNvPr>
          <p:cNvPicPr>
            <a:picLocks noChangeAspect="1"/>
          </p:cNvPicPr>
          <p:nvPr/>
        </p:nvPicPr>
        <p:blipFill rotWithShape="1">
          <a:blip r:embed="rId2">
            <a:extLst>
              <a:ext uri="{28A0092B-C50C-407E-A947-70E740481C1C}">
                <a14:useLocalDpi xmlns:a14="http://schemas.microsoft.com/office/drawing/2010/main" val="0"/>
              </a:ext>
            </a:extLst>
          </a:blip>
          <a:srcRect r="6012" b="2"/>
          <a:stretch/>
        </p:blipFill>
        <p:spPr>
          <a:xfrm>
            <a:off x="4619543" y="640080"/>
            <a:ext cx="6953577" cy="5252773"/>
          </a:xfrm>
          <a:prstGeom prst="rect">
            <a:avLst/>
          </a:prstGeom>
        </p:spPr>
      </p:pic>
      <p:sp>
        <p:nvSpPr>
          <p:cNvPr id="26"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43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ABSTRACT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p:cNvSpPr>
            <a:spLocks noGrp="1"/>
          </p:cNvSpPr>
          <p:nvPr>
            <p:ph idx="1"/>
          </p:nvPr>
        </p:nvSpPr>
        <p:spPr>
          <a:xfrm>
            <a:off x="1843392" y="2623930"/>
            <a:ext cx="9383408" cy="4055166"/>
          </a:xfrm>
        </p:spPr>
        <p:txBody>
          <a:bodyPr>
            <a:normAutofit lnSpcReduction="10000"/>
          </a:bodyPr>
          <a:lstStyle/>
          <a:p>
            <a:r>
              <a:rPr lang="en-US" dirty="0">
                <a:latin typeface="Times New Roman" panose="02020603050405020304" pitchFamily="18" charset="0"/>
                <a:cs typeface="Times New Roman" panose="02020603050405020304" pitchFamily="18" charset="0"/>
              </a:rPr>
              <a:t>In this project, we will discuss a variety of issues related to opinion mining from micro posts, and the challenges they impose on an NLP system, along with an example application we have developed to determine political leanings from a set of pre-election tweets. While there are a  number  of  sentiment  analysis  tools  available  which  summarize  positive, negative and neutral tweets about a given keyword or topic, these tools  generally  produce  poor  results,  and  operate  in  a  fairly  simplistic way, using only the presence  of certain positive and negative adjectives as  indicators,  or  simple  learning  techniques  which  do  not  work  well  on short  micro posts. </a:t>
            </a:r>
          </a:p>
          <a:p>
            <a:r>
              <a:rPr lang="en-US" dirty="0">
                <a:latin typeface="Times New Roman" panose="02020603050405020304" pitchFamily="18" charset="0"/>
                <a:cs typeface="Times New Roman" panose="02020603050405020304" pitchFamily="18" charset="0"/>
              </a:rPr>
              <a:t>Our  methods  make  use  of  a  variety of  sophisticated  </a:t>
            </a:r>
            <a:r>
              <a:rPr lang="en-US" b="1" dirty="0">
                <a:latin typeface="Times New Roman" panose="02020603050405020304" pitchFamily="18" charset="0"/>
                <a:cs typeface="Times New Roman" panose="02020603050405020304" pitchFamily="18" charset="0"/>
              </a:rPr>
              <a:t>NLP</a:t>
            </a:r>
            <a:r>
              <a:rPr lang="en-US" dirty="0">
                <a:latin typeface="Times New Roman" panose="02020603050405020304" pitchFamily="18" charset="0"/>
                <a:cs typeface="Times New Roman" panose="02020603050405020304" pitchFamily="18" charset="0"/>
              </a:rPr>
              <a:t>  techniques  in  order  to  extract  more  meaningful and higher quality opinions and incorporate extra-linguistic contextual information.</a:t>
            </a:r>
          </a:p>
          <a:p>
            <a:r>
              <a:rPr lang="en-IN" dirty="0">
                <a:latin typeface="Times New Roman" panose="02020603050405020304" pitchFamily="18" charset="0"/>
                <a:cs typeface="Times New Roman" panose="02020603050405020304" pitchFamily="18" charset="0"/>
              </a:rPr>
              <a:t>Recurrent Neural Networks and Long Short-Term networks are both models that are often used for sentiment analysis. The goal of this research is to ﬁnd out why these models work well for sentiment analysis and how these models work.  Recurrent Neural Networks and Long Short-Term networks introduce a memory into the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96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73062" y="624110"/>
            <a:ext cx="8131550" cy="1280890"/>
          </a:xfrm>
        </p:spPr>
        <p:txBody>
          <a:bodyPr>
            <a:normAutofit/>
          </a:bodyPr>
          <a:lstStyle/>
          <a:p>
            <a:r>
              <a:rPr lang="en-US">
                <a:latin typeface="Times New Roman" panose="02020603050405020304" pitchFamily="18" charset="0"/>
                <a:cs typeface="Times New Roman" panose="02020603050405020304" pitchFamily="18" charset="0"/>
              </a:rPr>
              <a:t>References</a:t>
            </a:r>
          </a:p>
        </p:txBody>
      </p:sp>
      <p:sp>
        <p:nvSpPr>
          <p:cNvPr id="43" name="Rectangle 42">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6"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7"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8"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9"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0"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1"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2"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3"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4"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5"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6"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7"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9" name="Group 58">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0"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3"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4"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5"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6"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7"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8"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9"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0"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1"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3"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p:cNvSpPr>
            <a:spLocks noGrp="1"/>
          </p:cNvSpPr>
          <p:nvPr>
            <p:ph idx="1"/>
          </p:nvPr>
        </p:nvSpPr>
        <p:spPr>
          <a:xfrm>
            <a:off x="3373062" y="2133600"/>
            <a:ext cx="8131550" cy="3777622"/>
          </a:xfrm>
        </p:spPr>
        <p:txBody>
          <a:bodyPr>
            <a:normAutofit/>
          </a:bodyPr>
          <a:lstStyle/>
          <a:p>
            <a:pPr>
              <a:buClr>
                <a:srgbClr val="4B9CD4"/>
              </a:buClr>
            </a:pPr>
            <a:r>
              <a:rPr lang="en-US" dirty="0" err="1">
                <a:latin typeface="Times New Roman" panose="02020603050405020304" pitchFamily="18" charset="0"/>
                <a:cs typeface="Times New Roman" panose="02020603050405020304" pitchFamily="18" charset="0"/>
              </a:rPr>
              <a:t>Boiy</a:t>
            </a:r>
            <a:r>
              <a:rPr lang="en-US"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Moens</a:t>
            </a:r>
            <a:r>
              <a:rPr lang="en-US" dirty="0">
                <a:latin typeface="Times New Roman" panose="02020603050405020304" pitchFamily="18" charset="0"/>
                <a:cs typeface="Times New Roman" panose="02020603050405020304" pitchFamily="18" charset="0"/>
              </a:rPr>
              <a:t>,  M.F.:    A  machine  learning  approach  to  sentiment  analysis  in multilingual web texts.  Information Retrieval 12(5) (2017) 526–558</a:t>
            </a:r>
            <a:endParaRPr lang="en-IN" dirty="0">
              <a:latin typeface="Times New Roman" panose="02020603050405020304" pitchFamily="18" charset="0"/>
              <a:cs typeface="Times New Roman" panose="02020603050405020304" pitchFamily="18" charset="0"/>
            </a:endParaRPr>
          </a:p>
          <a:p>
            <a:pPr>
              <a:buClr>
                <a:srgbClr val="4B9CD4"/>
              </a:buClr>
            </a:pPr>
            <a:r>
              <a:rPr lang="en-US" dirty="0">
                <a:latin typeface="Times New Roman" panose="02020603050405020304" pitchFamily="18" charset="0"/>
                <a:cs typeface="Times New Roman" panose="02020603050405020304" pitchFamily="18" charset="0"/>
              </a:rPr>
              <a:t>Mullaly,  A.,  Gagne,  C.,  Spalding,  T.,  </a:t>
            </a:r>
            <a:r>
              <a:rPr lang="en-US" dirty="0" err="1">
                <a:latin typeface="Times New Roman" panose="02020603050405020304" pitchFamily="18" charset="0"/>
                <a:cs typeface="Times New Roman" panose="02020603050405020304" pitchFamily="18" charset="0"/>
              </a:rPr>
              <a:t>Marchak</a:t>
            </a:r>
            <a:r>
              <a:rPr lang="en-US" dirty="0">
                <a:latin typeface="Times New Roman" panose="02020603050405020304" pitchFamily="18" charset="0"/>
                <a:cs typeface="Times New Roman" panose="02020603050405020304" pitchFamily="18" charset="0"/>
              </a:rPr>
              <a:t>,  K.:   Examining  ambiguous  adjectives  in  adjective-noun  phrases:  Evidence  for  representation  as  a  shared  core- meaning.  The Mental Lexicon 5(1) (2018) 87–114</a:t>
            </a:r>
            <a:endParaRPr lang="en-IN" dirty="0">
              <a:latin typeface="Times New Roman" panose="02020603050405020304" pitchFamily="18" charset="0"/>
              <a:cs typeface="Times New Roman" panose="02020603050405020304" pitchFamily="18" charset="0"/>
            </a:endParaRPr>
          </a:p>
          <a:p>
            <a:pPr>
              <a:buClr>
                <a:srgbClr val="4B9CD4"/>
              </a:buClr>
            </a:pPr>
            <a:r>
              <a:rPr lang="en-US" dirty="0">
                <a:latin typeface="Times New Roman" panose="02020603050405020304" pitchFamily="18" charset="0"/>
                <a:cs typeface="Times New Roman" panose="02020603050405020304" pitchFamily="18" charset="0"/>
              </a:rPr>
              <a:t>Weichsel Braun, A., </a:t>
            </a:r>
            <a:r>
              <a:rPr lang="en-US" dirty="0" err="1">
                <a:latin typeface="Times New Roman" panose="02020603050405020304" pitchFamily="18" charset="0"/>
                <a:cs typeface="Times New Roman" panose="02020603050405020304" pitchFamily="18" charset="0"/>
              </a:rPr>
              <a:t>Gindl</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Scharl</a:t>
            </a:r>
            <a:r>
              <a:rPr lang="en-US" dirty="0">
                <a:latin typeface="Times New Roman" panose="02020603050405020304" pitchFamily="18" charset="0"/>
                <a:cs typeface="Times New Roman" panose="02020603050405020304" pitchFamily="18" charset="0"/>
              </a:rPr>
              <a:t>, A. : A context-dependent supervised learning approach to sentiment detection in large textual databases. Journal of Information and Data Management 1(3) (2016) 329–342</a:t>
            </a:r>
            <a:endParaRPr lang="en-IN" dirty="0">
              <a:latin typeface="Times New Roman" panose="02020603050405020304" pitchFamily="18" charset="0"/>
              <a:cs typeface="Times New Roman" panose="02020603050405020304" pitchFamily="18" charset="0"/>
            </a:endParaRPr>
          </a:p>
          <a:p>
            <a:pPr>
              <a:buClr>
                <a:srgbClr val="4B9CD4"/>
              </a:buClr>
            </a:pPr>
            <a:r>
              <a:rPr lang="en-US" dirty="0">
                <a:latin typeface="Times New Roman" panose="02020603050405020304" pitchFamily="18" charset="0"/>
                <a:cs typeface="Times New Roman" panose="02020603050405020304" pitchFamily="18" charset="0"/>
              </a:rPr>
              <a:t>Cunningham, H., Maynard, D., </a:t>
            </a:r>
            <a:r>
              <a:rPr lang="en-US" dirty="0" err="1">
                <a:latin typeface="Times New Roman" panose="02020603050405020304" pitchFamily="18" charset="0"/>
                <a:cs typeface="Times New Roman" panose="02020603050405020304" pitchFamily="18" charset="0"/>
              </a:rPr>
              <a:t>Bontcheva</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Tablan</a:t>
            </a:r>
            <a:r>
              <a:rPr lang="en-US" dirty="0">
                <a:latin typeface="Times New Roman" panose="02020603050405020304" pitchFamily="18" charset="0"/>
                <a:cs typeface="Times New Roman" panose="02020603050405020304" pitchFamily="18" charset="0"/>
              </a:rPr>
              <a:t>, V.:  GATE: A Framework and Graphical Development Environment for Robust NLP Tools and Applications. In: Proceedings of the 40th Anniversary Meeting of the Association for Computational Linguistics (ACL’02). (2017)</a:t>
            </a:r>
            <a:endParaRPr lang="en-IN" dirty="0">
              <a:latin typeface="Times New Roman" panose="02020603050405020304" pitchFamily="18" charset="0"/>
              <a:cs typeface="Times New Roman" panose="02020603050405020304" pitchFamily="18" charset="0"/>
            </a:endParaRPr>
          </a:p>
          <a:p>
            <a:pPr marL="0" indent="0">
              <a:buClr>
                <a:srgbClr val="4B9CD4"/>
              </a:buClr>
              <a:buNone/>
            </a:pP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4"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6">
            <a:extLst>
              <a:ext uri="{FF2B5EF4-FFF2-40B4-BE49-F238E27FC236}">
                <a16:creationId xmlns:a16="http://schemas.microsoft.com/office/drawing/2014/main" id="{62163DB6-3EE7-474C-8726-1A05F7DE4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1" name="Rectangle 8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84"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85"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86"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87"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88"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89"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90"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91"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92"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93"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94"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95"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97"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99" name="Rectangle 98">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8969" y="804335"/>
            <a:ext cx="5768697" cy="5249332"/>
          </a:xfrm>
        </p:spPr>
        <p:txBody>
          <a:bodyPr vert="horz" lIns="91440" tIns="45720" rIns="91440" bIns="45720" rtlCol="0" anchor="ctr">
            <a:normAutofit/>
          </a:bodyPr>
          <a:lstStyle/>
          <a:p>
            <a:r>
              <a:rPr lang="en-US" sz="5400" u="sng">
                <a:solidFill>
                  <a:schemeClr val="tx1"/>
                </a:solidFill>
              </a:rPr>
              <a:t>Thank You</a:t>
            </a:r>
          </a:p>
        </p:txBody>
      </p:sp>
    </p:spTree>
    <p:extLst>
      <p:ext uri="{BB962C8B-B14F-4D97-AF65-F5344CB8AC3E}">
        <p14:creationId xmlns:p14="http://schemas.microsoft.com/office/powerpoint/2010/main" val="611781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843391" y="624110"/>
            <a:ext cx="9383408" cy="1280890"/>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INTRODUCTION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p:cNvSpPr>
            <a:spLocks noGrp="1"/>
          </p:cNvSpPr>
          <p:nvPr>
            <p:ph idx="1"/>
          </p:nvPr>
        </p:nvSpPr>
        <p:spPr>
          <a:xfrm>
            <a:off x="1843392" y="2623930"/>
            <a:ext cx="9383408" cy="3287292"/>
          </a:xfrm>
        </p:spPr>
        <p:txBody>
          <a:bodyPr>
            <a:normAutofit/>
          </a:bodyPr>
          <a:lstStyle/>
          <a:p>
            <a:r>
              <a:rPr lang="en-US" dirty="0">
                <a:latin typeface="Times New Roman" panose="02020603050405020304" pitchFamily="18" charset="0"/>
                <a:cs typeface="Times New Roman" panose="02020603050405020304" pitchFamily="18" charset="0"/>
              </a:rPr>
              <a:t>In this project, we discuss a variety of issues related to opinion mining from micro posts, and the challenges they impose on a </a:t>
            </a:r>
            <a:r>
              <a:rPr lang="en-US" b="1" dirty="0">
                <a:latin typeface="Times New Roman" panose="02020603050405020304" pitchFamily="18" charset="0"/>
                <a:cs typeface="Times New Roman" panose="02020603050405020304" pitchFamily="18" charset="0"/>
              </a:rPr>
              <a:t>Natural Language Processing (NLP) </a:t>
            </a:r>
            <a:r>
              <a:rPr lang="en-US" dirty="0">
                <a:latin typeface="Times New Roman" panose="02020603050405020304" pitchFamily="18" charset="0"/>
                <a:cs typeface="Times New Roman" panose="02020603050405020304" pitchFamily="18" charset="0"/>
              </a:rPr>
              <a:t>system, along with an example application we have developed to divulge political  leanings  from  a  set  of  pre-election  tweets.  </a:t>
            </a:r>
          </a:p>
          <a:p>
            <a:r>
              <a:rPr lang="en-US" dirty="0">
                <a:latin typeface="Times New Roman" panose="02020603050405020304" pitchFamily="18" charset="0"/>
                <a:cs typeface="Times New Roman" panose="02020603050405020304" pitchFamily="18" charset="0"/>
              </a:rPr>
              <a:t>This kind of predictive  analysis  is  all  about  understanding  one’s  potential  audience at a much deeper level, which can lead to improved advertising techniques, such as personalized advertisements to different groups. </a:t>
            </a:r>
          </a:p>
          <a:p>
            <a:r>
              <a:rPr lang="en-US" dirty="0">
                <a:latin typeface="Times New Roman" panose="02020603050405020304" pitchFamily="18" charset="0"/>
                <a:cs typeface="Times New Roman" panose="02020603050405020304" pitchFamily="18" charset="0"/>
              </a:rPr>
              <a:t> For example, if many people talk on social media sites about fears in airline security, life insurance companies might consider opportunities to sell a new service.</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884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5"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54E27926-1B1B-43E1-B66E-BCD3D722D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4FCF62FB-9690-4C28-8794-1D59EC65F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9734" cy="6858000"/>
          </a:xfrm>
          <a:prstGeom prst="rect">
            <a:avLst/>
          </a:prstGeom>
          <a:solidFill>
            <a:srgbClr val="6E6253"/>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40279" y="1795849"/>
            <a:ext cx="3778870" cy="3114818"/>
          </a:xfrm>
        </p:spPr>
        <p:txBody>
          <a:bodyPr vert="horz" lIns="91440" tIns="45720" rIns="91440" bIns="45720" rtlCol="0" anchor="b">
            <a:normAutofit/>
          </a:bodyPr>
          <a:lstStyle/>
          <a:p>
            <a:r>
              <a:rPr lang="en-US" sz="4000">
                <a:solidFill>
                  <a:srgbClr val="FEFFFF"/>
                </a:solidFill>
              </a:rPr>
              <a:t>Our Proposed Framework</a:t>
            </a:r>
          </a:p>
        </p:txBody>
      </p:sp>
      <p:pic>
        <p:nvPicPr>
          <p:cNvPr id="5" name="Picture 4" descr="A screenshot of a cell phone&#10;&#10;Description automatically generated">
            <a:extLst>
              <a:ext uri="{FF2B5EF4-FFF2-40B4-BE49-F238E27FC236}">
                <a16:creationId xmlns:a16="http://schemas.microsoft.com/office/drawing/2014/main" id="{A039DEDD-DEAC-40F9-8F55-5728EBFCDF78}"/>
              </a:ext>
            </a:extLst>
          </p:cNvPr>
          <p:cNvPicPr>
            <a:picLocks noChangeAspect="1"/>
          </p:cNvPicPr>
          <p:nvPr/>
        </p:nvPicPr>
        <p:blipFill rotWithShape="1">
          <a:blip r:embed="rId2">
            <a:extLst>
              <a:ext uri="{28A0092B-C50C-407E-A947-70E740481C1C}">
                <a14:useLocalDpi xmlns:a14="http://schemas.microsoft.com/office/drawing/2010/main" val="0"/>
              </a:ext>
            </a:extLst>
          </a:blip>
          <a:srcRect t="1564" r="2" b="2"/>
          <a:stretch/>
        </p:blipFill>
        <p:spPr>
          <a:xfrm>
            <a:off x="4639732" y="10"/>
            <a:ext cx="7552267" cy="6857990"/>
          </a:xfrm>
          <a:prstGeom prst="rect">
            <a:avLst/>
          </a:prstGeom>
        </p:spPr>
      </p:pic>
      <p:sp>
        <p:nvSpPr>
          <p:cNvPr id="86" name="Freeform 5">
            <a:extLst>
              <a:ext uri="{FF2B5EF4-FFF2-40B4-BE49-F238E27FC236}">
                <a16:creationId xmlns:a16="http://schemas.microsoft.com/office/drawing/2014/main" id="{72E9BF2B-2D1E-41E3-ADDD-4CBCC1A6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15184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884825E-EC03-4722-8283-74EC8EECC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C04A4164-FDD3-4AE9-8129-4E1B921E2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242BA971-550B-4D73-A876-FA172A0C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F52F4EE2-AD57-433A-87C2-B1418FE22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418466F3-BDB0-4394-BA4A-CF39BF690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9B5012CA-30F7-4EAF-9345-0EC48D013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F1CEB021-8D0F-48F1-947A-7F206BE2D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03D5F265-52CB-44C4-AC6C-690E2BAFF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AC865DC3-14CF-426B-B727-540299B5F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28D0689D-31AE-4EAE-8B89-90DCD47F1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17172BB3-0B74-4B5A-B1FC-09313DAC3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24BF584C-D8EA-4C47-98AB-CDD5EB007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124EB1F1-5E4E-4599-A171-9D779202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2209368F-1AD1-453A-8026-F04870973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0E69BFA4-17AB-4ABA-8D3C-631A60BE0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4292D11E-0C01-4D2E-B100-948220935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A3A4E547-348A-4729-AC00-1E84D8AD9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AE8EC33A-BF4E-4E28-A2F7-033DBBC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38008CFA-8ADB-4AAB-8B54-AB4FE356C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F204F925-C7EB-4729-AB29-7487C8ED8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B850771-3B79-4C27-9CC3-3CBFA90C0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65B2F18-C5EF-495D-AF6F-226B7CA9D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BCA4A062-5E82-4F21-BEBB-7E3C4405C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85F9DBD7-D46E-42F2-96B1-B9EE44691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098B143F-4C52-4FCA-AC4A-E9BEA91C7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A3617AF3-1F02-4D51-9908-2C09CAAB0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76CA6318-3044-4469-954D-B2AD9DE3B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6320D52-458E-414C-8DAD-A51E40CC4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602954AE-9670-4E56-8CB0-AB06DFE2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7749EF-FB90-46D4-8C3B-120089F98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rgbClr val="564E40"/>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9BF3B-3731-48FD-864A-556CE63E6762}"/>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            Phase 1: Data Scraping </a:t>
            </a:r>
          </a:p>
        </p:txBody>
      </p:sp>
      <p:pic>
        <p:nvPicPr>
          <p:cNvPr id="7" name="Picture 6">
            <a:extLst>
              <a:ext uri="{FF2B5EF4-FFF2-40B4-BE49-F238E27FC236}">
                <a16:creationId xmlns:a16="http://schemas.microsoft.com/office/drawing/2014/main" id="{E61D8413-9A7A-44C7-8C75-18643F9B5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576" y="3646796"/>
            <a:ext cx="5936773" cy="2953544"/>
          </a:xfrm>
          <a:prstGeom prst="rect">
            <a:avLst/>
          </a:prstGeom>
          <a:ln>
            <a:noFill/>
          </a:ln>
          <a:effectLst>
            <a:outerShdw blurRad="292100" dist="139700" dir="2700000" algn="tl" rotWithShape="0">
              <a:srgbClr val="333333">
                <a:alpha val="65000"/>
              </a:srgbClr>
            </a:outerShdw>
          </a:effectLst>
        </p:spPr>
      </p:pic>
      <p:sp>
        <p:nvSpPr>
          <p:cNvPr id="48" name="Freeform 27">
            <a:extLst>
              <a:ext uri="{FF2B5EF4-FFF2-40B4-BE49-F238E27FC236}">
                <a16:creationId xmlns:a16="http://schemas.microsoft.com/office/drawing/2014/main" id="{70EC8911-C0E2-4FE0-ADD3-FB0AA8F42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 name="Content Placeholder 2">
            <a:extLst>
              <a:ext uri="{FF2B5EF4-FFF2-40B4-BE49-F238E27FC236}">
                <a16:creationId xmlns:a16="http://schemas.microsoft.com/office/drawing/2014/main" id="{75E6DFFA-2A6D-4CBB-9509-E53528A36A18}"/>
              </a:ext>
            </a:extLst>
          </p:cNvPr>
          <p:cNvSpPr>
            <a:spLocks noGrp="1"/>
          </p:cNvSpPr>
          <p:nvPr>
            <p:ph idx="1"/>
          </p:nvPr>
        </p:nvSpPr>
        <p:spPr>
          <a:xfrm>
            <a:off x="540279" y="5189400"/>
            <a:ext cx="5280460" cy="544260"/>
          </a:xfrm>
        </p:spPr>
        <p:txBody>
          <a:bodyPr vert="horz" lIns="91440" tIns="45720" rIns="91440" bIns="45720" rtlCol="0" anchor="ctr">
            <a:normAutofit/>
          </a:bodyPr>
          <a:lstStyle/>
          <a:p>
            <a:pPr marL="0" indent="0">
              <a:lnSpc>
                <a:spcPct val="90000"/>
              </a:lnSpc>
              <a:buNone/>
            </a:pPr>
            <a:br>
              <a:rPr lang="en-US" sz="1600">
                <a:solidFill>
                  <a:srgbClr val="FEFFFF"/>
                </a:solidFill>
              </a:rPr>
            </a:br>
            <a:endParaRPr lang="en-US" sz="1600">
              <a:solidFill>
                <a:srgbClr val="FEFFFF"/>
              </a:solidFill>
            </a:endParaRPr>
          </a:p>
        </p:txBody>
      </p:sp>
      <p:pic>
        <p:nvPicPr>
          <p:cNvPr id="5" name="Picture 4">
            <a:extLst>
              <a:ext uri="{FF2B5EF4-FFF2-40B4-BE49-F238E27FC236}">
                <a16:creationId xmlns:a16="http://schemas.microsoft.com/office/drawing/2014/main" id="{29076FCB-3945-4311-9F77-1919237E5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940" y="58680"/>
            <a:ext cx="5936773" cy="3290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332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Phase 2: Data Preprocessing </a:t>
            </a:r>
          </a:p>
        </p:txBody>
      </p:sp>
      <p:sp>
        <p:nvSpPr>
          <p:cNvPr id="3" name="Content Placeholder 2"/>
          <p:cNvSpPr>
            <a:spLocks noGrp="1"/>
          </p:cNvSpPr>
          <p:nvPr>
            <p:ph idx="1"/>
          </p:nvPr>
        </p:nvSpPr>
        <p:spPr>
          <a:xfrm>
            <a:off x="649225" y="2133600"/>
            <a:ext cx="3650278" cy="3759253"/>
          </a:xfrm>
        </p:spPr>
        <p:txBody>
          <a:bodyPr>
            <a:normAutofit/>
          </a:bodyPr>
          <a:lstStyle/>
          <a:p>
            <a:pPr>
              <a:buClr>
                <a:srgbClr val="FF4802"/>
              </a:buClr>
            </a:pPr>
            <a:r>
              <a:rPr lang="en-US" dirty="0">
                <a:latin typeface="Times New Roman" panose="02020603050405020304" pitchFamily="18" charset="0"/>
                <a:cs typeface="Times New Roman" panose="02020603050405020304" pitchFamily="18" charset="0"/>
              </a:rPr>
              <a:t>Collecting the data from twitter handle of different users.</a:t>
            </a:r>
          </a:p>
          <a:p>
            <a:pPr>
              <a:buClr>
                <a:srgbClr val="FF4802"/>
              </a:buClr>
            </a:pPr>
            <a:r>
              <a:rPr lang="en-US" dirty="0">
                <a:latin typeface="Times New Roman" panose="02020603050405020304" pitchFamily="18" charset="0"/>
                <a:cs typeface="Times New Roman" panose="02020603050405020304" pitchFamily="18" charset="0"/>
              </a:rPr>
              <a:t>The Political sentiments are classified according to type of comments.</a:t>
            </a:r>
          </a:p>
        </p:txBody>
      </p:sp>
      <p:pic>
        <p:nvPicPr>
          <p:cNvPr id="6" name="Picture 5">
            <a:extLst>
              <a:ext uri="{FF2B5EF4-FFF2-40B4-BE49-F238E27FC236}">
                <a16:creationId xmlns:a16="http://schemas.microsoft.com/office/drawing/2014/main" id="{BD9A8E33-49AE-40D3-AF94-1CEE588797FF}"/>
              </a:ext>
            </a:extLst>
          </p:cNvPr>
          <p:cNvPicPr>
            <a:picLocks noChangeAspect="1"/>
          </p:cNvPicPr>
          <p:nvPr/>
        </p:nvPicPr>
        <p:blipFill rotWithShape="1">
          <a:blip r:embed="rId2">
            <a:extLst>
              <a:ext uri="{28A0092B-C50C-407E-A947-70E740481C1C}">
                <a14:useLocalDpi xmlns:a14="http://schemas.microsoft.com/office/drawing/2010/main" val="0"/>
              </a:ext>
            </a:extLst>
          </a:blip>
          <a:srcRect t="2259" r="3" b="3"/>
          <a:stretch/>
        </p:blipFill>
        <p:spPr>
          <a:xfrm>
            <a:off x="4619543" y="10"/>
            <a:ext cx="7572457" cy="68579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66262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E5B6A-DC0A-4784-BCA9-81D619A08DF7}"/>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Phase 3: Feature Extraction</a:t>
            </a:r>
            <a:endParaRPr lang="en-GB" sz="3200" dirty="0">
              <a:solidFill>
                <a:schemeClr val="bg1"/>
              </a:solidFill>
            </a:endParaRPr>
          </a:p>
        </p:txBody>
      </p:sp>
      <p:sp>
        <p:nvSpPr>
          <p:cNvPr id="26"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7" name="Rectangle 2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32D11F-EB74-4DD0-A8B4-456507E5D13E}"/>
              </a:ext>
            </a:extLst>
          </p:cNvPr>
          <p:cNvGraphicFramePr>
            <a:graphicFrameLocks noGrp="1"/>
          </p:cNvGraphicFramePr>
          <p:nvPr>
            <p:ph idx="1"/>
            <p:extLst>
              <p:ext uri="{D42A27DB-BD31-4B8C-83A1-F6EECF244321}">
                <p14:modId xmlns:p14="http://schemas.microsoft.com/office/powerpoint/2010/main" val="165032068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086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5428-FE0D-4160-AF15-5DFE94AE1F22}"/>
              </a:ext>
            </a:extLst>
          </p:cNvPr>
          <p:cNvSpPr>
            <a:spLocks noGrp="1"/>
          </p:cNvSpPr>
          <p:nvPr>
            <p:ph type="title"/>
          </p:nvPr>
        </p:nvSpPr>
        <p:spPr>
          <a:xfrm>
            <a:off x="1687669" y="624110"/>
            <a:ext cx="4137059" cy="1280890"/>
          </a:xfrm>
        </p:spPr>
        <p:txBody>
          <a:bodyPr>
            <a:normAutofit/>
          </a:bodyPr>
          <a:lstStyle/>
          <a:p>
            <a:r>
              <a:rPr lang="en-US" sz="3200"/>
              <a:t>How to compute TF and IDF?</a:t>
            </a:r>
            <a:endParaRPr lang="en-GB" sz="3200"/>
          </a:p>
        </p:txBody>
      </p:sp>
      <p:sp>
        <p:nvSpPr>
          <p:cNvPr id="3" name="Content Placeholder 2">
            <a:extLst>
              <a:ext uri="{FF2B5EF4-FFF2-40B4-BE49-F238E27FC236}">
                <a16:creationId xmlns:a16="http://schemas.microsoft.com/office/drawing/2014/main" id="{49BD4DA9-9BE0-439D-82E7-C40B2CC9C8AB}"/>
              </a:ext>
            </a:extLst>
          </p:cNvPr>
          <p:cNvSpPr>
            <a:spLocks noGrp="1"/>
          </p:cNvSpPr>
          <p:nvPr>
            <p:ph idx="1"/>
          </p:nvPr>
        </p:nvSpPr>
        <p:spPr>
          <a:xfrm>
            <a:off x="1683956" y="2133600"/>
            <a:ext cx="4140772" cy="3777622"/>
          </a:xfrm>
        </p:spPr>
        <p:txBody>
          <a:bodyPr>
            <a:normAutofit/>
          </a:bodyPr>
          <a:lstStyle/>
          <a:p>
            <a:r>
              <a:rPr lang="en-GB" sz="1600" b="1" dirty="0">
                <a:solidFill>
                  <a:srgbClr val="000000"/>
                </a:solidFill>
              </a:rPr>
              <a:t>TF: Term Frequency</a:t>
            </a:r>
            <a:r>
              <a:rPr lang="en-GB" sz="1600" dirty="0">
                <a:solidFill>
                  <a:srgbClr val="000000"/>
                </a:solidFill>
              </a:rPr>
              <a:t>,</a:t>
            </a:r>
          </a:p>
          <a:p>
            <a:pPr marL="0" indent="0">
              <a:buNone/>
            </a:pPr>
            <a:r>
              <a:rPr lang="en-IN" sz="1600" dirty="0">
                <a:solidFill>
                  <a:srgbClr val="000000"/>
                </a:solidFill>
              </a:rPr>
              <a:t>TF(t) = (Number of times term t appears in a document) / (Total number of terms in the document).</a:t>
            </a:r>
          </a:p>
          <a:p>
            <a:pPr marL="0" indent="0">
              <a:buNone/>
            </a:pPr>
            <a:endParaRPr lang="en-IN" sz="1600" dirty="0">
              <a:solidFill>
                <a:srgbClr val="000000"/>
              </a:solidFill>
            </a:endParaRPr>
          </a:p>
          <a:p>
            <a:pPr marL="0" indent="0">
              <a:buNone/>
            </a:pPr>
            <a:r>
              <a:rPr lang="en-GB" sz="1600" b="1" dirty="0">
                <a:solidFill>
                  <a:srgbClr val="000000"/>
                </a:solidFill>
              </a:rPr>
              <a:t>IDF: Inverse Document Frequency</a:t>
            </a:r>
            <a:r>
              <a:rPr lang="en-GB" sz="1600" dirty="0">
                <a:solidFill>
                  <a:srgbClr val="000000"/>
                </a:solidFill>
              </a:rPr>
              <a:t>,</a:t>
            </a:r>
          </a:p>
          <a:p>
            <a:pPr marL="0" indent="0">
              <a:buNone/>
            </a:pPr>
            <a:r>
              <a:rPr lang="en-IN" sz="1600" dirty="0">
                <a:solidFill>
                  <a:srgbClr val="000000"/>
                </a:solidFill>
              </a:rPr>
              <a:t>IDF(t) = ln(Total number of documents / Number of documents with term t in it).</a:t>
            </a:r>
            <a:endParaRPr lang="en-GB" sz="1600" dirty="0">
              <a:solidFill>
                <a:srgbClr val="000000"/>
              </a:solidFill>
            </a:endParaRPr>
          </a:p>
        </p:txBody>
      </p:sp>
      <p:pic>
        <p:nvPicPr>
          <p:cNvPr id="7" name="Graphic 6" descr="Magnifying glass">
            <a:extLst>
              <a:ext uri="{FF2B5EF4-FFF2-40B4-BE49-F238E27FC236}">
                <a16:creationId xmlns:a16="http://schemas.microsoft.com/office/drawing/2014/main" id="{D96277B0-0D50-4940-85BC-F8A684D797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91205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B568073-FBE3-4C17-BCB1-F4A4662DFE02}"/>
              </a:ext>
            </a:extLst>
          </p:cNvPr>
          <p:cNvSpPr>
            <a:spLocks noGrp="1"/>
          </p:cNvSpPr>
          <p:nvPr>
            <p:ph type="title"/>
          </p:nvPr>
        </p:nvSpPr>
        <p:spPr>
          <a:xfrm>
            <a:off x="649224" y="645106"/>
            <a:ext cx="3650279" cy="1259894"/>
          </a:xfrm>
        </p:spPr>
        <p:txBody>
          <a:bodyPr>
            <a:normAutofit/>
          </a:bodyPr>
          <a:lstStyle/>
          <a:p>
            <a:r>
              <a:rPr lang="en-US" sz="3300">
                <a:solidFill>
                  <a:srgbClr val="57433B"/>
                </a:solidFill>
              </a:rPr>
              <a:t>How to compute Word2Vec?</a:t>
            </a:r>
            <a:endParaRPr lang="en-GB" sz="3300">
              <a:solidFill>
                <a:srgbClr val="57433B"/>
              </a:solidFill>
            </a:endParaRPr>
          </a:p>
        </p:txBody>
      </p:sp>
      <p:sp>
        <p:nvSpPr>
          <p:cNvPr id="142" name="Rectangle 14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7433B"/>
          </a:solidFill>
          <a:ln>
            <a:noFill/>
          </a:ln>
          <a:effectLst/>
        </p:spPr>
        <p:style>
          <a:lnRef idx="1">
            <a:schemeClr val="accent1"/>
          </a:lnRef>
          <a:fillRef idx="3">
            <a:schemeClr val="accent1"/>
          </a:fillRef>
          <a:effectRef idx="2">
            <a:schemeClr val="accent1"/>
          </a:effectRef>
          <a:fontRef idx="minor">
            <a:schemeClr val="lt1"/>
          </a:fontRef>
        </p:style>
      </p:sp>
      <p:sp>
        <p:nvSpPr>
          <p:cNvPr id="1031" name="Content Placeholder 1030">
            <a:extLst>
              <a:ext uri="{FF2B5EF4-FFF2-40B4-BE49-F238E27FC236}">
                <a16:creationId xmlns:a16="http://schemas.microsoft.com/office/drawing/2014/main" id="{A75A8321-2DFC-4830-8E55-047347865615}"/>
              </a:ext>
            </a:extLst>
          </p:cNvPr>
          <p:cNvSpPr>
            <a:spLocks noGrp="1"/>
          </p:cNvSpPr>
          <p:nvPr>
            <p:ph idx="1"/>
          </p:nvPr>
        </p:nvSpPr>
        <p:spPr>
          <a:xfrm>
            <a:off x="649225" y="2133600"/>
            <a:ext cx="3650278" cy="3759253"/>
          </a:xfrm>
        </p:spPr>
        <p:txBody>
          <a:bodyPr>
            <a:normAutofit/>
          </a:bodyPr>
          <a:lstStyle/>
          <a:p>
            <a:pPr>
              <a:buClr>
                <a:srgbClr val="FF4A00"/>
              </a:buClr>
            </a:pPr>
            <a:r>
              <a:rPr lang="en-IN"/>
              <a:t>The input is a one-hot vector representing the input word and the training output </a:t>
            </a:r>
            <a:r>
              <a:rPr lang="en-IN" i="1"/>
              <a:t>is also a one-hot vector </a:t>
            </a:r>
            <a:r>
              <a:rPr lang="en-IN"/>
              <a:t>representing the output word. But when we evaluate the trained network on an input word, the output vector will actually be a probability distribution (i.e., a bunch of floating point values, </a:t>
            </a:r>
            <a:r>
              <a:rPr lang="en-IN" i="1"/>
              <a:t>not</a:t>
            </a:r>
            <a:r>
              <a:rPr lang="en-IN"/>
              <a:t> a one-hot vector).</a:t>
            </a:r>
            <a:endParaRPr lang="en-US" dirty="0"/>
          </a:p>
        </p:txBody>
      </p:sp>
      <p:pic>
        <p:nvPicPr>
          <p:cNvPr id="1029" name="Picture 2" descr="Skip-gram Neural Network Architecture">
            <a:extLst>
              <a:ext uri="{FF2B5EF4-FFF2-40B4-BE49-F238E27FC236}">
                <a16:creationId xmlns:a16="http://schemas.microsoft.com/office/drawing/2014/main" id="{C9F7F993-3957-418B-A6B7-8802F9428D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093474"/>
            <a:ext cx="6953577" cy="4345985"/>
          </a:xfrm>
          <a:prstGeom prst="rect">
            <a:avLst/>
          </a:prstGeom>
          <a:noFill/>
          <a:extLst>
            <a:ext uri="{909E8E84-426E-40DD-AFC4-6F175D3DCCD1}">
              <a14:hiddenFill xmlns:a14="http://schemas.microsoft.com/office/drawing/2010/main">
                <a:solidFill>
                  <a:srgbClr val="FFFFFF"/>
                </a:solidFill>
              </a14:hiddenFill>
            </a:ext>
          </a:extLst>
        </p:spPr>
      </p:pic>
      <p:sp>
        <p:nvSpPr>
          <p:cNvPr id="14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6248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1075</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PowerPoint Presentation</vt:lpstr>
      <vt:lpstr>ABSTRACT</vt:lpstr>
      <vt:lpstr>INTRODUCTION</vt:lpstr>
      <vt:lpstr>Our Proposed Framework</vt:lpstr>
      <vt:lpstr>            Phase 1: Data Scraping </vt:lpstr>
      <vt:lpstr>Phase 2: Data Preprocessing </vt:lpstr>
      <vt:lpstr>Phase 3: Feature Extraction</vt:lpstr>
      <vt:lpstr>How to compute TF and IDF?</vt:lpstr>
      <vt:lpstr>How to compute Word2Vec?</vt:lpstr>
      <vt:lpstr>Text representation using Count Vectorizer</vt:lpstr>
      <vt:lpstr>Text representation using TF-IDF Vectorizer</vt:lpstr>
      <vt:lpstr>Text representation using Word2Vec</vt:lpstr>
      <vt:lpstr>Stratified K-fold cross validation</vt:lpstr>
      <vt:lpstr>Phase 3: Classification</vt:lpstr>
      <vt:lpstr>Recurrent Neural Networks</vt:lpstr>
      <vt:lpstr>Long-Short Term Memory</vt:lpstr>
      <vt:lpstr>Performance of different classification algorithms by using different Feature Extraction method</vt:lpstr>
      <vt:lpstr>Word Cloud</vt:lpstr>
      <vt:lpstr>Predictions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11</cp:revision>
  <dcterms:created xsi:type="dcterms:W3CDTF">2019-05-07T18:22:35Z</dcterms:created>
  <dcterms:modified xsi:type="dcterms:W3CDTF">2019-05-08T04:20:45Z</dcterms:modified>
</cp:coreProperties>
</file>