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7145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4000" y="3428999"/>
                </a:lnTo>
                <a:lnTo>
                  <a:pt x="9144000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500"/>
                </a:moveTo>
                <a:lnTo>
                  <a:pt x="9144000" y="1714500"/>
                </a:lnTo>
                <a:lnTo>
                  <a:pt x="9144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42937" y="360527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7145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4000" y="3428999"/>
                </a:lnTo>
                <a:lnTo>
                  <a:pt x="9144000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500"/>
                </a:moveTo>
                <a:lnTo>
                  <a:pt x="9144000" y="1714500"/>
                </a:lnTo>
                <a:lnTo>
                  <a:pt x="9144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42937" y="360527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076575" y="171450"/>
            <a:ext cx="2990850" cy="199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48250"/>
          </a:xfrm>
          <a:custGeom>
            <a:avLst/>
            <a:gdLst/>
            <a:ahLst/>
            <a:cxnLst/>
            <a:rect l="l" t="t" r="r" b="b"/>
            <a:pathLst>
              <a:path w="9144000" h="5048250">
                <a:moveTo>
                  <a:pt x="0" y="5048250"/>
                </a:moveTo>
                <a:lnTo>
                  <a:pt x="9144000" y="5048250"/>
                </a:lnTo>
                <a:lnTo>
                  <a:pt x="9144000" y="0"/>
                </a:lnTo>
                <a:lnTo>
                  <a:pt x="0" y="0"/>
                </a:lnTo>
                <a:lnTo>
                  <a:pt x="0" y="5048250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5048250"/>
            <a:ext cx="9144000" cy="95250"/>
          </a:xfrm>
          <a:custGeom>
            <a:avLst/>
            <a:gdLst/>
            <a:ahLst/>
            <a:cxnLst/>
            <a:rect l="l" t="t" r="r" b="b"/>
            <a:pathLst>
              <a:path w="9144000" h="95250">
                <a:moveTo>
                  <a:pt x="0" y="95250"/>
                </a:moveTo>
                <a:lnTo>
                  <a:pt x="9144000" y="95250"/>
                </a:lnTo>
                <a:lnTo>
                  <a:pt x="91440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1360" y="2657792"/>
            <a:ext cx="2621279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712" y="1262316"/>
            <a:ext cx="8156575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769" y="2549525"/>
            <a:ext cx="6500495" cy="1947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6550">
              <a:lnSpc>
                <a:spcPct val="100000"/>
              </a:lnSpc>
              <a:spcBef>
                <a:spcPts val="105"/>
              </a:spcBef>
            </a:pPr>
            <a:r>
              <a:rPr dirty="0" sz="3000" spc="-20" b="1">
                <a:solidFill>
                  <a:srgbClr val="FFFAEF"/>
                </a:solidFill>
                <a:latin typeface="Times New Roman"/>
                <a:cs typeface="Times New Roman"/>
              </a:rPr>
              <a:t>Computer Engineering</a:t>
            </a:r>
            <a:r>
              <a:rPr dirty="0" sz="3000" spc="310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FAEF"/>
                </a:solidFill>
                <a:latin typeface="Times New Roman"/>
                <a:cs typeface="Times New Roman"/>
              </a:rPr>
              <a:t>Department</a:t>
            </a:r>
            <a:endParaRPr sz="3000">
              <a:latin typeface="Times New Roman"/>
              <a:cs typeface="Times New Roman"/>
            </a:endParaRPr>
          </a:p>
          <a:p>
            <a:pPr marL="12700" marR="5080" indent="1172845">
              <a:lnSpc>
                <a:spcPts val="2850"/>
              </a:lnSpc>
              <a:spcBef>
                <a:spcPts val="125"/>
              </a:spcBef>
            </a:pPr>
            <a:r>
              <a:rPr dirty="0" sz="2400" spc="-20">
                <a:solidFill>
                  <a:srgbClr val="FFFAEF"/>
                </a:solidFill>
                <a:latin typeface="Times New Roman"/>
                <a:cs typeface="Times New Roman"/>
              </a:rPr>
              <a:t>A.P. Shah </a:t>
            </a:r>
            <a:r>
              <a:rPr dirty="0" sz="2400" spc="-25">
                <a:solidFill>
                  <a:srgbClr val="FFFAEF"/>
                </a:solidFill>
                <a:latin typeface="Times New Roman"/>
                <a:cs typeface="Times New Roman"/>
              </a:rPr>
              <a:t>Institute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dirty="0" sz="2400" spc="-30">
                <a:solidFill>
                  <a:srgbClr val="FFFAEF"/>
                </a:solidFill>
                <a:latin typeface="Times New Roman"/>
                <a:cs typeface="Times New Roman"/>
              </a:rPr>
              <a:t>Technology  </a:t>
            </a:r>
            <a:r>
              <a:rPr dirty="0" sz="2400" spc="-20">
                <a:solidFill>
                  <a:srgbClr val="FFFAEF"/>
                </a:solidFill>
                <a:latin typeface="Times New Roman"/>
                <a:cs typeface="Times New Roman"/>
              </a:rPr>
              <a:t>G.B.Road,Kasarvadavli, </a:t>
            </a:r>
            <a:r>
              <a:rPr dirty="0" sz="2400" spc="-30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dirty="0" sz="2400" spc="10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835"/>
              </a:lnSpc>
            </a:pPr>
            <a:r>
              <a:rPr dirty="0" sz="2400" spc="-10">
                <a:solidFill>
                  <a:srgbClr val="FFFAEF"/>
                </a:solidFill>
                <a:latin typeface="Times New Roman"/>
                <a:cs typeface="Times New Roman"/>
              </a:rPr>
              <a:t>UNIVERSITY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dirty="0" sz="2400" spc="7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 marR="1270">
              <a:lnSpc>
                <a:spcPts val="2870"/>
              </a:lnSpc>
            </a:pPr>
            <a:r>
              <a:rPr dirty="0" sz="2400" spc="-35">
                <a:solidFill>
                  <a:srgbClr val="FFFAEF"/>
                </a:solidFill>
                <a:latin typeface="Times New Roman"/>
                <a:cs typeface="Times New Roman"/>
              </a:rPr>
              <a:t>Academic </a:t>
            </a:r>
            <a:r>
              <a:rPr dirty="0" sz="2400" spc="-15">
                <a:solidFill>
                  <a:srgbClr val="FFFAEF"/>
                </a:solidFill>
                <a:latin typeface="Times New Roman"/>
                <a:cs typeface="Times New Roman"/>
              </a:rPr>
              <a:t>Year</a:t>
            </a:r>
            <a:r>
              <a:rPr dirty="0" sz="2400" spc="-24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2019-2020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632333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1.7 </a:t>
            </a:r>
            <a:r>
              <a:rPr dirty="0" sz="3000" spc="-5">
                <a:solidFill>
                  <a:srgbClr val="000000"/>
                </a:solidFill>
              </a:rPr>
              <a:t>Benefits </a:t>
            </a:r>
            <a:r>
              <a:rPr dirty="0" sz="3000" spc="-10">
                <a:solidFill>
                  <a:srgbClr val="000000"/>
                </a:solidFill>
              </a:rPr>
              <a:t>for </a:t>
            </a:r>
            <a:r>
              <a:rPr dirty="0" sz="3000" spc="-25">
                <a:solidFill>
                  <a:srgbClr val="000000"/>
                </a:solidFill>
              </a:rPr>
              <a:t>environment </a:t>
            </a:r>
            <a:r>
              <a:rPr dirty="0" sz="3000">
                <a:solidFill>
                  <a:srgbClr val="000000"/>
                </a:solidFill>
              </a:rPr>
              <a:t>&amp;</a:t>
            </a:r>
            <a:r>
              <a:rPr dirty="0" sz="3000" spc="-455">
                <a:solidFill>
                  <a:srgbClr val="000000"/>
                </a:solidFill>
              </a:rPr>
              <a:t> </a:t>
            </a:r>
            <a:r>
              <a:rPr dirty="0" sz="3000" spc="-15">
                <a:solidFill>
                  <a:srgbClr val="000000"/>
                </a:solidFill>
              </a:rPr>
              <a:t>Society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5142" y="1227645"/>
            <a:ext cx="4057015" cy="106616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400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25">
                <a:latin typeface="Times New Roman"/>
                <a:cs typeface="Times New Roman"/>
              </a:rPr>
              <a:t>Curbs </a:t>
            </a:r>
            <a:r>
              <a:rPr dirty="0" sz="2000" spc="15">
                <a:latin typeface="Times New Roman"/>
                <a:cs typeface="Times New Roman"/>
              </a:rPr>
              <a:t>fraudulent</a:t>
            </a:r>
            <a:r>
              <a:rPr dirty="0" sz="2000" spc="-3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registration</a:t>
            </a:r>
            <a:endParaRPr sz="20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305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10">
                <a:latin typeface="Times New Roman"/>
                <a:cs typeface="Times New Roman"/>
              </a:rPr>
              <a:t>Establishes</a:t>
            </a:r>
            <a:r>
              <a:rPr dirty="0" sz="2000" spc="-2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trust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between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parties</a:t>
            </a:r>
            <a:endParaRPr sz="20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380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20">
                <a:latin typeface="Times New Roman"/>
                <a:cs typeface="Times New Roman"/>
              </a:rPr>
              <a:t>Reduces </a:t>
            </a:r>
            <a:r>
              <a:rPr dirty="0" sz="2000" spc="-5">
                <a:latin typeface="Times New Roman"/>
                <a:cs typeface="Times New Roman"/>
              </a:rPr>
              <a:t>registration</a:t>
            </a:r>
            <a:r>
              <a:rPr dirty="0" sz="2000" spc="-2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3820" y="2657792"/>
            <a:ext cx="3893185" cy="666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 </a:t>
            </a:r>
            <a:r>
              <a:rPr dirty="0" spc="10"/>
              <a:t>Project</a:t>
            </a:r>
            <a:r>
              <a:rPr dirty="0" spc="-170"/>
              <a:t> </a:t>
            </a:r>
            <a:r>
              <a:rPr dirty="0"/>
              <a:t>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3373754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2.1 </a:t>
            </a:r>
            <a:r>
              <a:rPr dirty="0" sz="3000" spc="-10">
                <a:solidFill>
                  <a:srgbClr val="000000"/>
                </a:solidFill>
              </a:rPr>
              <a:t>Proposed</a:t>
            </a:r>
            <a:r>
              <a:rPr dirty="0" sz="3000" spc="-5">
                <a:solidFill>
                  <a:srgbClr val="000000"/>
                </a:solidFill>
              </a:rPr>
              <a:t> </a:t>
            </a:r>
            <a:r>
              <a:rPr dirty="0" sz="3000" spc="-15">
                <a:solidFill>
                  <a:srgbClr val="000000"/>
                </a:solidFill>
              </a:rPr>
              <a:t>System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5142" y="1262316"/>
            <a:ext cx="3737610" cy="1560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5">
                <a:latin typeface="Times New Roman"/>
                <a:cs typeface="Times New Roman"/>
              </a:rPr>
              <a:t>Real estate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-5">
                <a:latin typeface="Times New Roman"/>
                <a:cs typeface="Times New Roman"/>
              </a:rPr>
              <a:t>decentralized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5600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Transparancy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ownership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413384" indent="-400685">
              <a:lnSpc>
                <a:spcPct val="100000"/>
              </a:lnSpc>
              <a:buChar char="●"/>
              <a:tabLst>
                <a:tab pos="412750" algn="l"/>
                <a:tab pos="413384" algn="l"/>
              </a:tabLst>
            </a:pPr>
            <a:r>
              <a:rPr dirty="0" sz="1800">
                <a:latin typeface="Times New Roman"/>
                <a:cs typeface="Times New Roman"/>
              </a:rPr>
              <a:t>Reduction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paperwork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475551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2.2 </a:t>
            </a:r>
            <a:r>
              <a:rPr dirty="0" sz="3000" spc="-15">
                <a:solidFill>
                  <a:srgbClr val="000000"/>
                </a:solidFill>
              </a:rPr>
              <a:t>Design(Flow </a:t>
            </a:r>
            <a:r>
              <a:rPr dirty="0" sz="3000" spc="-5">
                <a:solidFill>
                  <a:srgbClr val="000000"/>
                </a:solidFill>
              </a:rPr>
              <a:t>Of</a:t>
            </a:r>
            <a:r>
              <a:rPr dirty="0" sz="3000" spc="125">
                <a:solidFill>
                  <a:srgbClr val="000000"/>
                </a:solidFill>
              </a:rPr>
              <a:t> </a:t>
            </a:r>
            <a:r>
              <a:rPr dirty="0" sz="3000" spc="-20">
                <a:solidFill>
                  <a:srgbClr val="000000"/>
                </a:solidFill>
              </a:rPr>
              <a:t>Modules)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5142" y="1221930"/>
            <a:ext cx="3589654" cy="128524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420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15">
                <a:latin typeface="Times New Roman"/>
                <a:cs typeface="Times New Roman"/>
              </a:rPr>
              <a:t>Module 1:- </a:t>
            </a:r>
            <a:r>
              <a:rPr dirty="0" sz="1800" spc="10">
                <a:latin typeface="Times New Roman"/>
                <a:cs typeface="Times New Roman"/>
              </a:rPr>
              <a:t>Ethereum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Wallet</a:t>
            </a:r>
            <a:endParaRPr sz="18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15">
                <a:latin typeface="Times New Roman"/>
                <a:cs typeface="Times New Roman"/>
              </a:rPr>
              <a:t>Module 2:-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KYC</a:t>
            </a:r>
            <a:endParaRPr sz="18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315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15">
                <a:latin typeface="Times New Roman"/>
                <a:cs typeface="Times New Roman"/>
              </a:rPr>
              <a:t>Module 3:- </a:t>
            </a:r>
            <a:r>
              <a:rPr dirty="0" sz="1800" spc="10">
                <a:latin typeface="Times New Roman"/>
                <a:cs typeface="Times New Roman"/>
              </a:rPr>
              <a:t>Land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Registration</a:t>
            </a:r>
            <a:endParaRPr sz="18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15">
                <a:latin typeface="Times New Roman"/>
                <a:cs typeface="Times New Roman"/>
              </a:rPr>
              <a:t>Module 4:- Ownership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Transaction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8250"/>
          </a:xfrm>
          <a:custGeom>
            <a:avLst/>
            <a:gdLst/>
            <a:ahLst/>
            <a:cxnLst/>
            <a:rect l="l" t="t" r="r" b="b"/>
            <a:pathLst>
              <a:path w="9144000" h="5048250">
                <a:moveTo>
                  <a:pt x="0" y="5048250"/>
                </a:moveTo>
                <a:lnTo>
                  <a:pt x="9144000" y="5048250"/>
                </a:lnTo>
                <a:lnTo>
                  <a:pt x="9144000" y="0"/>
                </a:lnTo>
                <a:lnTo>
                  <a:pt x="0" y="0"/>
                </a:lnTo>
                <a:lnTo>
                  <a:pt x="0" y="5048250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8250"/>
            <a:ext cx="9144000" cy="95250"/>
          </a:xfrm>
          <a:custGeom>
            <a:avLst/>
            <a:gdLst/>
            <a:ahLst/>
            <a:cxnLst/>
            <a:rect l="l" t="t" r="r" b="b"/>
            <a:pathLst>
              <a:path w="9144000" h="95250">
                <a:moveTo>
                  <a:pt x="0" y="95250"/>
                </a:moveTo>
                <a:lnTo>
                  <a:pt x="9144000" y="95250"/>
                </a:lnTo>
                <a:lnTo>
                  <a:pt x="91440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456946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2.3 </a:t>
            </a:r>
            <a:r>
              <a:rPr dirty="0" sz="3000" spc="-5">
                <a:solidFill>
                  <a:srgbClr val="000000"/>
                </a:solidFill>
              </a:rPr>
              <a:t>Description Of </a:t>
            </a:r>
            <a:r>
              <a:rPr dirty="0" sz="3000" spc="10">
                <a:solidFill>
                  <a:srgbClr val="000000"/>
                </a:solidFill>
              </a:rPr>
              <a:t>Use</a:t>
            </a:r>
            <a:r>
              <a:rPr dirty="0" sz="3000" spc="-90">
                <a:solidFill>
                  <a:srgbClr val="000000"/>
                </a:solidFill>
              </a:rPr>
              <a:t> </a:t>
            </a:r>
            <a:r>
              <a:rPr dirty="0" sz="3000" spc="10">
                <a:solidFill>
                  <a:srgbClr val="000000"/>
                </a:solidFill>
              </a:rPr>
              <a:t>Case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2571750" y="1390650"/>
            <a:ext cx="5705475" cy="3181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8250"/>
          </a:xfrm>
          <a:custGeom>
            <a:avLst/>
            <a:gdLst/>
            <a:ahLst/>
            <a:cxnLst/>
            <a:rect l="l" t="t" r="r" b="b"/>
            <a:pathLst>
              <a:path w="9144000" h="5048250">
                <a:moveTo>
                  <a:pt x="0" y="5048250"/>
                </a:moveTo>
                <a:lnTo>
                  <a:pt x="9144000" y="5048250"/>
                </a:lnTo>
                <a:lnTo>
                  <a:pt x="9144000" y="0"/>
                </a:lnTo>
                <a:lnTo>
                  <a:pt x="0" y="0"/>
                </a:lnTo>
                <a:lnTo>
                  <a:pt x="0" y="5048250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8250"/>
            <a:ext cx="9144000" cy="95250"/>
          </a:xfrm>
          <a:custGeom>
            <a:avLst/>
            <a:gdLst/>
            <a:ahLst/>
            <a:cxnLst/>
            <a:rect l="l" t="t" r="r" b="b"/>
            <a:pathLst>
              <a:path w="9144000" h="95250">
                <a:moveTo>
                  <a:pt x="0" y="95250"/>
                </a:moveTo>
                <a:lnTo>
                  <a:pt x="9144000" y="95250"/>
                </a:lnTo>
                <a:lnTo>
                  <a:pt x="91440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336550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2.4 </a:t>
            </a:r>
            <a:r>
              <a:rPr dirty="0" sz="3000" spc="-10">
                <a:solidFill>
                  <a:srgbClr val="000000"/>
                </a:solidFill>
              </a:rPr>
              <a:t>Activity</a:t>
            </a:r>
            <a:r>
              <a:rPr dirty="0" sz="3000" spc="15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3362325" y="1171575"/>
            <a:ext cx="2314575" cy="3667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499427"/>
            <a:ext cx="214249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2.6</a:t>
            </a:r>
            <a:r>
              <a:rPr dirty="0" sz="3000" spc="-70">
                <a:solidFill>
                  <a:srgbClr val="000000"/>
                </a:solidFill>
              </a:rPr>
              <a:t> </a:t>
            </a:r>
            <a:r>
              <a:rPr dirty="0" sz="3000" spc="-25">
                <a:solidFill>
                  <a:srgbClr val="000000"/>
                </a:solidFill>
              </a:rPr>
              <a:t>Module-1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842" y="1262316"/>
            <a:ext cx="3410585" cy="1340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Times New Roman"/>
                <a:cs typeface="Times New Roman"/>
              </a:rPr>
              <a:t>Ethereum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Wallet: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dirty="0" sz="1800" spc="10">
                <a:latin typeface="Times New Roman"/>
                <a:cs typeface="Times New Roman"/>
              </a:rPr>
              <a:t>What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 spc="10">
                <a:latin typeface="Times New Roman"/>
                <a:cs typeface="Times New Roman"/>
              </a:rPr>
              <a:t>Ethereum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wallet?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How </a:t>
            </a:r>
            <a:r>
              <a:rPr dirty="0" sz="1800" spc="10">
                <a:latin typeface="Times New Roman"/>
                <a:cs typeface="Times New Roman"/>
              </a:rPr>
              <a:t>to create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10">
                <a:latin typeface="Times New Roman"/>
                <a:cs typeface="Times New Roman"/>
              </a:rPr>
              <a:t>Ethereum</a:t>
            </a:r>
            <a:r>
              <a:rPr dirty="0" sz="1800" spc="-229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wallet?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157035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10">
                <a:solidFill>
                  <a:srgbClr val="000000"/>
                </a:solidFill>
              </a:rPr>
              <a:t>M</a:t>
            </a:r>
            <a:r>
              <a:rPr dirty="0" sz="3000" spc="-80">
                <a:solidFill>
                  <a:srgbClr val="000000"/>
                </a:solidFill>
              </a:rPr>
              <a:t>o</a:t>
            </a:r>
            <a:r>
              <a:rPr dirty="0" sz="3000" spc="-20">
                <a:solidFill>
                  <a:srgbClr val="000000"/>
                </a:solidFill>
              </a:rPr>
              <a:t>d</a:t>
            </a:r>
            <a:r>
              <a:rPr dirty="0" sz="3000" spc="-95">
                <a:solidFill>
                  <a:srgbClr val="000000"/>
                </a:solidFill>
              </a:rPr>
              <a:t>u</a:t>
            </a:r>
            <a:r>
              <a:rPr dirty="0" sz="3000" spc="-10">
                <a:solidFill>
                  <a:srgbClr val="000000"/>
                </a:solidFill>
              </a:rPr>
              <a:t>l</a:t>
            </a:r>
            <a:r>
              <a:rPr dirty="0" sz="3000" spc="15">
                <a:solidFill>
                  <a:srgbClr val="000000"/>
                </a:solidFill>
              </a:rPr>
              <a:t>e</a:t>
            </a:r>
            <a:r>
              <a:rPr dirty="0" sz="3000" spc="-30">
                <a:solidFill>
                  <a:srgbClr val="000000"/>
                </a:solidFill>
              </a:rPr>
              <a:t>-</a:t>
            </a:r>
            <a:r>
              <a:rPr dirty="0" sz="3000">
                <a:solidFill>
                  <a:srgbClr val="000000"/>
                </a:solidFill>
              </a:rPr>
              <a:t>2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842" y="1262316"/>
            <a:ext cx="7905115" cy="197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Times New Roman"/>
                <a:cs typeface="Times New Roman"/>
              </a:rPr>
              <a:t>KYC: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●"/>
              <a:tabLst>
                <a:tab pos="298450" algn="l"/>
                <a:tab pos="299085" algn="l"/>
              </a:tabLst>
            </a:pPr>
            <a:r>
              <a:rPr dirty="0" sz="1800" spc="-20">
                <a:latin typeface="Times New Roman"/>
                <a:cs typeface="Times New Roman"/>
              </a:rPr>
              <a:t>KYC </a:t>
            </a:r>
            <a:r>
              <a:rPr dirty="0" sz="1800" spc="-5">
                <a:latin typeface="Times New Roman"/>
                <a:cs typeface="Times New Roman"/>
              </a:rPr>
              <a:t>means ‘Know </a:t>
            </a:r>
            <a:r>
              <a:rPr dirty="0" sz="1800" spc="-10">
                <a:latin typeface="Times New Roman"/>
                <a:cs typeface="Times New Roman"/>
              </a:rPr>
              <a:t>Your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Customer’.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14799"/>
              </a:lnSpc>
              <a:spcBef>
                <a:spcPts val="1655"/>
              </a:spcBef>
              <a:buChar char="●"/>
              <a:tabLst>
                <a:tab pos="298450" algn="l"/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process of a </a:t>
            </a:r>
            <a:r>
              <a:rPr dirty="0" sz="1800" spc="-15">
                <a:latin typeface="Times New Roman"/>
                <a:cs typeface="Times New Roman"/>
              </a:rPr>
              <a:t>business </a:t>
            </a:r>
            <a:r>
              <a:rPr dirty="0" sz="1800" spc="-10">
                <a:latin typeface="Times New Roman"/>
                <a:cs typeface="Times New Roman"/>
              </a:rPr>
              <a:t>verifying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identity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15">
                <a:latin typeface="Times New Roman"/>
                <a:cs typeface="Times New Roman"/>
              </a:rPr>
              <a:t>its </a:t>
            </a:r>
            <a:r>
              <a:rPr dirty="0" sz="1800" spc="-10">
                <a:latin typeface="Times New Roman"/>
                <a:cs typeface="Times New Roman"/>
              </a:rPr>
              <a:t>clients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5">
                <a:latin typeface="Times New Roman"/>
                <a:cs typeface="Times New Roman"/>
              </a:rPr>
              <a:t>assessing </a:t>
            </a:r>
            <a:r>
              <a:rPr dirty="0" sz="1800" spc="-5">
                <a:latin typeface="Times New Roman"/>
                <a:cs typeface="Times New Roman"/>
              </a:rPr>
              <a:t>their  </a:t>
            </a:r>
            <a:r>
              <a:rPr dirty="0" sz="1800" spc="-15">
                <a:latin typeface="Times New Roman"/>
                <a:cs typeface="Times New Roman"/>
              </a:rPr>
              <a:t>suitability, </a:t>
            </a:r>
            <a:r>
              <a:rPr dirty="0" sz="1800" spc="-10">
                <a:latin typeface="Times New Roman"/>
                <a:cs typeface="Times New Roman"/>
              </a:rPr>
              <a:t>along </a:t>
            </a:r>
            <a:r>
              <a:rPr dirty="0" sz="1800" spc="-20">
                <a:latin typeface="Times New Roman"/>
                <a:cs typeface="Times New Roman"/>
              </a:rPr>
              <a:t>with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potential </a:t>
            </a:r>
            <a:r>
              <a:rPr dirty="0" sz="1800" spc="-20">
                <a:latin typeface="Times New Roman"/>
                <a:cs typeface="Times New Roman"/>
              </a:rPr>
              <a:t>risks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30">
                <a:latin typeface="Times New Roman"/>
                <a:cs typeface="Times New Roman"/>
              </a:rPr>
              <a:t>illegal </a:t>
            </a:r>
            <a:r>
              <a:rPr dirty="0" sz="1800" spc="-5">
                <a:latin typeface="Times New Roman"/>
                <a:cs typeface="Times New Roman"/>
              </a:rPr>
              <a:t>intentions </a:t>
            </a:r>
            <a:r>
              <a:rPr dirty="0" sz="1800">
                <a:latin typeface="Times New Roman"/>
                <a:cs typeface="Times New Roman"/>
              </a:rPr>
              <a:t>towards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5">
                <a:latin typeface="Times New Roman"/>
                <a:cs typeface="Times New Roman"/>
              </a:rPr>
              <a:t>business  </a:t>
            </a:r>
            <a:r>
              <a:rPr dirty="0" sz="1800" spc="-10">
                <a:latin typeface="Times New Roman"/>
                <a:cs typeface="Times New Roman"/>
              </a:rPr>
              <a:t>relationship.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157035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10">
                <a:solidFill>
                  <a:srgbClr val="000000"/>
                </a:solidFill>
              </a:rPr>
              <a:t>M</a:t>
            </a:r>
            <a:r>
              <a:rPr dirty="0" sz="3000" spc="-80">
                <a:solidFill>
                  <a:srgbClr val="000000"/>
                </a:solidFill>
              </a:rPr>
              <a:t>o</a:t>
            </a:r>
            <a:r>
              <a:rPr dirty="0" sz="3000" spc="-20">
                <a:solidFill>
                  <a:srgbClr val="000000"/>
                </a:solidFill>
              </a:rPr>
              <a:t>d</a:t>
            </a:r>
            <a:r>
              <a:rPr dirty="0" sz="3000" spc="-95">
                <a:solidFill>
                  <a:srgbClr val="000000"/>
                </a:solidFill>
              </a:rPr>
              <a:t>u</a:t>
            </a:r>
            <a:r>
              <a:rPr dirty="0" sz="3000" spc="-10">
                <a:solidFill>
                  <a:srgbClr val="000000"/>
                </a:solidFill>
              </a:rPr>
              <a:t>l</a:t>
            </a:r>
            <a:r>
              <a:rPr dirty="0" sz="3000" spc="15">
                <a:solidFill>
                  <a:srgbClr val="000000"/>
                </a:solidFill>
              </a:rPr>
              <a:t>e</a:t>
            </a:r>
            <a:r>
              <a:rPr dirty="0" sz="3000" spc="-30">
                <a:solidFill>
                  <a:srgbClr val="000000"/>
                </a:solidFill>
              </a:rPr>
              <a:t>-</a:t>
            </a:r>
            <a:r>
              <a:rPr dirty="0" sz="3000">
                <a:solidFill>
                  <a:srgbClr val="000000"/>
                </a:solidFill>
              </a:rPr>
              <a:t>3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842" y="1262316"/>
            <a:ext cx="8065770" cy="165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Times New Roman"/>
                <a:cs typeface="Times New Roman"/>
              </a:rPr>
              <a:t>Land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Registration: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●"/>
              <a:tabLst>
                <a:tab pos="298450" algn="l"/>
                <a:tab pos="299085" algn="l"/>
              </a:tabLst>
            </a:pPr>
            <a:r>
              <a:rPr dirty="0" sz="1800" spc="-20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land </a:t>
            </a:r>
            <a:r>
              <a:rPr dirty="0" sz="1800" spc="-15">
                <a:latin typeface="Times New Roman"/>
                <a:cs typeface="Times New Roman"/>
              </a:rPr>
              <a:t>registration </a:t>
            </a:r>
            <a:r>
              <a:rPr dirty="0" sz="1800" spc="-20">
                <a:latin typeface="Times New Roman"/>
                <a:cs typeface="Times New Roman"/>
              </a:rPr>
              <a:t>module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 spc="5">
                <a:latin typeface="Times New Roman"/>
                <a:cs typeface="Times New Roman"/>
              </a:rPr>
              <a:t>the key </a:t>
            </a:r>
            <a:r>
              <a:rPr dirty="0" sz="1800" spc="-20">
                <a:latin typeface="Times New Roman"/>
                <a:cs typeface="Times New Roman"/>
              </a:rPr>
              <a:t>module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entire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14799"/>
              </a:lnSpc>
              <a:spcBef>
                <a:spcPts val="1655"/>
              </a:spcBef>
              <a:buChar char="●"/>
              <a:tabLst>
                <a:tab pos="298450" algn="l"/>
                <a:tab pos="299085" algn="l"/>
              </a:tabLst>
            </a:pPr>
            <a:r>
              <a:rPr dirty="0" sz="1800" spc="-2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 spc="10">
                <a:latin typeface="Times New Roman"/>
                <a:cs typeface="Times New Roman"/>
              </a:rPr>
              <a:t>can </a:t>
            </a:r>
            <a:r>
              <a:rPr dirty="0" sz="1800" spc="-5">
                <a:latin typeface="Times New Roman"/>
                <a:cs typeface="Times New Roman"/>
              </a:rPr>
              <a:t>actually </a:t>
            </a:r>
            <a:r>
              <a:rPr dirty="0" sz="1800" spc="-15">
                <a:latin typeface="Times New Roman"/>
                <a:cs typeface="Times New Roman"/>
              </a:rPr>
              <a:t>register </a:t>
            </a:r>
            <a:r>
              <a:rPr dirty="0" sz="1800" spc="-10">
                <a:latin typeface="Times New Roman"/>
                <a:cs typeface="Times New Roman"/>
              </a:rPr>
              <a:t>his/her land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10">
                <a:latin typeface="Times New Roman"/>
                <a:cs typeface="Times New Roman"/>
              </a:rPr>
              <a:t>an </a:t>
            </a:r>
            <a:r>
              <a:rPr dirty="0" sz="1800" spc="5">
                <a:latin typeface="Times New Roman"/>
                <a:cs typeface="Times New Roman"/>
              </a:rPr>
              <a:t>authenticated </a:t>
            </a:r>
            <a:r>
              <a:rPr dirty="0" sz="1800" spc="-5">
                <a:latin typeface="Times New Roman"/>
                <a:cs typeface="Times New Roman"/>
              </a:rPr>
              <a:t>person's </a:t>
            </a:r>
            <a:r>
              <a:rPr dirty="0" sz="1800" spc="-10">
                <a:latin typeface="Times New Roman"/>
                <a:cs typeface="Times New Roman"/>
              </a:rPr>
              <a:t>name without  </a:t>
            </a:r>
            <a:r>
              <a:rPr dirty="0" sz="1800" spc="-5">
                <a:latin typeface="Times New Roman"/>
                <a:cs typeface="Times New Roman"/>
              </a:rPr>
              <a:t>actually </a:t>
            </a:r>
            <a:r>
              <a:rPr dirty="0" sz="1800" spc="-20">
                <a:latin typeface="Times New Roman"/>
                <a:cs typeface="Times New Roman"/>
              </a:rPr>
              <a:t>involving </a:t>
            </a:r>
            <a:r>
              <a:rPr dirty="0" sz="1800" spc="5">
                <a:latin typeface="Times New Roman"/>
                <a:cs typeface="Times New Roman"/>
              </a:rPr>
              <a:t>any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intermediaries </a:t>
            </a:r>
            <a:r>
              <a:rPr dirty="0" sz="1800" spc="-30">
                <a:latin typeface="Times New Roman"/>
                <a:cs typeface="Times New Roman"/>
              </a:rPr>
              <a:t>like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lawyer.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157035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10">
                <a:solidFill>
                  <a:srgbClr val="000000"/>
                </a:solidFill>
              </a:rPr>
              <a:t>M</a:t>
            </a:r>
            <a:r>
              <a:rPr dirty="0" sz="3000" spc="-80">
                <a:solidFill>
                  <a:srgbClr val="000000"/>
                </a:solidFill>
              </a:rPr>
              <a:t>o</a:t>
            </a:r>
            <a:r>
              <a:rPr dirty="0" sz="3000" spc="-20">
                <a:solidFill>
                  <a:srgbClr val="000000"/>
                </a:solidFill>
              </a:rPr>
              <a:t>d</a:t>
            </a:r>
            <a:r>
              <a:rPr dirty="0" sz="3000" spc="-95">
                <a:solidFill>
                  <a:srgbClr val="000000"/>
                </a:solidFill>
              </a:rPr>
              <a:t>u</a:t>
            </a:r>
            <a:r>
              <a:rPr dirty="0" sz="3000" spc="-10">
                <a:solidFill>
                  <a:srgbClr val="000000"/>
                </a:solidFill>
              </a:rPr>
              <a:t>l</a:t>
            </a:r>
            <a:r>
              <a:rPr dirty="0" sz="3000" spc="15">
                <a:solidFill>
                  <a:srgbClr val="000000"/>
                </a:solidFill>
              </a:rPr>
              <a:t>e</a:t>
            </a:r>
            <a:r>
              <a:rPr dirty="0" sz="3000" spc="-30">
                <a:solidFill>
                  <a:srgbClr val="000000"/>
                </a:solidFill>
              </a:rPr>
              <a:t>-</a:t>
            </a:r>
            <a:r>
              <a:rPr dirty="0" sz="3000">
                <a:solidFill>
                  <a:srgbClr val="000000"/>
                </a:solidFill>
              </a:rPr>
              <a:t>4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5142" y="1221930"/>
            <a:ext cx="7922895" cy="19151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spc="-10">
                <a:latin typeface="Times New Roman"/>
                <a:cs typeface="Times New Roman"/>
              </a:rPr>
              <a:t>Ownership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Transaction</a:t>
            </a:r>
            <a:endParaRPr sz="18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20">
                <a:latin typeface="Times New Roman"/>
                <a:cs typeface="Times New Roman"/>
              </a:rPr>
              <a:t>The seller </a:t>
            </a:r>
            <a:r>
              <a:rPr dirty="0" sz="1800" spc="10">
                <a:latin typeface="Times New Roman"/>
                <a:cs typeface="Times New Roman"/>
              </a:rPr>
              <a:t>can </a:t>
            </a:r>
            <a:r>
              <a:rPr dirty="0" sz="1800" spc="-35">
                <a:latin typeface="Times New Roman"/>
                <a:cs typeface="Times New Roman"/>
              </a:rPr>
              <a:t>give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ownership </a:t>
            </a:r>
            <a:r>
              <a:rPr dirty="0" sz="1800" spc="10">
                <a:latin typeface="Times New Roman"/>
                <a:cs typeface="Times New Roman"/>
              </a:rPr>
              <a:t>to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buyer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10">
                <a:latin typeface="Times New Roman"/>
                <a:cs typeface="Times New Roman"/>
              </a:rPr>
              <a:t>at that </a:t>
            </a:r>
            <a:r>
              <a:rPr dirty="0" sz="1800" spc="-15">
                <a:latin typeface="Times New Roman"/>
                <a:cs typeface="Times New Roman"/>
              </a:rPr>
              <a:t>moment</a:t>
            </a:r>
            <a:r>
              <a:rPr dirty="0" sz="1800" spc="-2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ownership</a:t>
            </a:r>
            <a:endParaRPr sz="180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latin typeface="Times New Roman"/>
                <a:cs typeface="Times New Roman"/>
              </a:rPr>
              <a:t>transaction </a:t>
            </a:r>
            <a:r>
              <a:rPr dirty="0" sz="1800" spc="-35">
                <a:latin typeface="Times New Roman"/>
                <a:cs typeface="Times New Roman"/>
              </a:rPr>
              <a:t>will </a:t>
            </a:r>
            <a:r>
              <a:rPr dirty="0" sz="1800" spc="10">
                <a:latin typeface="Times New Roman"/>
                <a:cs typeface="Times New Roman"/>
              </a:rPr>
              <a:t>take </a:t>
            </a:r>
            <a:r>
              <a:rPr dirty="0" sz="1800" spc="-5">
                <a:latin typeface="Times New Roman"/>
                <a:cs typeface="Times New Roman"/>
              </a:rPr>
              <a:t>place </a:t>
            </a:r>
            <a:r>
              <a:rPr dirty="0" sz="1800" spc="-30">
                <a:latin typeface="Times New Roman"/>
                <a:cs typeface="Times New Roman"/>
              </a:rPr>
              <a:t>in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form of </a:t>
            </a:r>
            <a:r>
              <a:rPr dirty="0" sz="1800" spc="5">
                <a:latin typeface="Times New Roman"/>
                <a:cs typeface="Times New Roman"/>
              </a:rPr>
              <a:t>token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356235" marR="5080" indent="-343535">
              <a:lnSpc>
                <a:spcPct val="114799"/>
              </a:lnSpc>
              <a:buChar char="●"/>
              <a:tabLst>
                <a:tab pos="355600" algn="l"/>
                <a:tab pos="356235" algn="l"/>
              </a:tabLst>
            </a:pPr>
            <a:r>
              <a:rPr dirty="0" sz="1800" spc="-20">
                <a:latin typeface="Times New Roman"/>
                <a:cs typeface="Times New Roman"/>
              </a:rPr>
              <a:t>The seller </a:t>
            </a:r>
            <a:r>
              <a:rPr dirty="0" sz="1800" spc="-3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5">
                <a:latin typeface="Times New Roman"/>
                <a:cs typeface="Times New Roman"/>
              </a:rPr>
              <a:t>very authenticate </a:t>
            </a:r>
            <a:r>
              <a:rPr dirty="0" sz="1800" spc="-5">
                <a:latin typeface="Times New Roman"/>
                <a:cs typeface="Times New Roman"/>
              </a:rPr>
              <a:t>way </a:t>
            </a:r>
            <a:r>
              <a:rPr dirty="0" sz="1800" spc="-25">
                <a:latin typeface="Times New Roman"/>
                <a:cs typeface="Times New Roman"/>
              </a:rPr>
              <a:t>gives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land ownership </a:t>
            </a:r>
            <a:r>
              <a:rPr dirty="0" sz="1800" spc="10">
                <a:latin typeface="Times New Roman"/>
                <a:cs typeface="Times New Roman"/>
              </a:rPr>
              <a:t>to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buyer </a:t>
            </a:r>
            <a:r>
              <a:rPr dirty="0" sz="1800" spc="-20">
                <a:latin typeface="Times New Roman"/>
                <a:cs typeface="Times New Roman"/>
              </a:rPr>
              <a:t>using </a:t>
            </a:r>
            <a:r>
              <a:rPr dirty="0" sz="1800">
                <a:latin typeface="Times New Roman"/>
                <a:cs typeface="Times New Roman"/>
              </a:rPr>
              <a:t>a  </a:t>
            </a:r>
            <a:r>
              <a:rPr dirty="0" sz="1800" spc="-5">
                <a:latin typeface="Times New Roman"/>
                <a:cs typeface="Times New Roman"/>
              </a:rPr>
              <a:t>blockchain </a:t>
            </a:r>
            <a:r>
              <a:rPr dirty="0" sz="1800" spc="-10">
                <a:latin typeface="Times New Roman"/>
                <a:cs typeface="Times New Roman"/>
              </a:rPr>
              <a:t>platform.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45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4000" y="3428999"/>
                </a:lnTo>
                <a:lnTo>
                  <a:pt x="9144000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500"/>
                </a:moveTo>
                <a:lnTo>
                  <a:pt x="9144000" y="1714500"/>
                </a:lnTo>
                <a:lnTo>
                  <a:pt x="9144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937" y="360527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6795" y="345503"/>
            <a:ext cx="18681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A </a:t>
            </a:r>
            <a:r>
              <a:rPr dirty="0" sz="1800" spc="5">
                <a:solidFill>
                  <a:srgbClr val="FFFAEF"/>
                </a:solidFill>
                <a:latin typeface="Times New Roman"/>
                <a:cs typeface="Times New Roman"/>
              </a:rPr>
              <a:t>Project Report</a:t>
            </a:r>
            <a:r>
              <a:rPr dirty="0" sz="1800" spc="-12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6780" y="621918"/>
            <a:ext cx="7324090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15"/>
              <a:t>Decentralized </a:t>
            </a:r>
            <a:r>
              <a:rPr dirty="0" sz="2400" spc="-10"/>
              <a:t>Real </a:t>
            </a:r>
            <a:r>
              <a:rPr dirty="0" sz="2400" spc="-5"/>
              <a:t>Estate </a:t>
            </a:r>
            <a:r>
              <a:rPr dirty="0" sz="2400"/>
              <a:t>Application </a:t>
            </a:r>
            <a:r>
              <a:rPr dirty="0" sz="2400" spc="-10"/>
              <a:t>Using</a:t>
            </a:r>
            <a:r>
              <a:rPr dirty="0" sz="2400" spc="120"/>
              <a:t> </a:t>
            </a:r>
            <a:r>
              <a:rPr dirty="0" sz="2400" spc="-5"/>
              <a:t>Blockchain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2384805" y="984948"/>
            <a:ext cx="4375785" cy="278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AEF"/>
                </a:solidFill>
                <a:latin typeface="Times New Roman"/>
                <a:cs typeface="Times New Roman"/>
              </a:rPr>
              <a:t>Submitted </a:t>
            </a:r>
            <a:r>
              <a:rPr dirty="0" sz="1800" spc="-30">
                <a:solidFill>
                  <a:srgbClr val="FFFAEF"/>
                </a:solidFill>
                <a:latin typeface="Times New Roman"/>
                <a:cs typeface="Times New Roman"/>
              </a:rPr>
              <a:t>in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partial </a:t>
            </a:r>
            <a:r>
              <a:rPr dirty="0" sz="1800" spc="-25">
                <a:solidFill>
                  <a:srgbClr val="FFFAEF"/>
                </a:solidFill>
                <a:latin typeface="Times New Roman"/>
                <a:cs typeface="Times New Roman"/>
              </a:rPr>
              <a:t>fulfillment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dirty="0" sz="1800" spc="5">
                <a:solidFill>
                  <a:srgbClr val="FFFAEF"/>
                </a:solidFill>
                <a:latin typeface="Times New Roman"/>
                <a:cs typeface="Times New Roman"/>
              </a:rPr>
              <a:t>the </a:t>
            </a:r>
            <a:r>
              <a:rPr dirty="0" sz="1800" spc="-10">
                <a:solidFill>
                  <a:srgbClr val="FFFAEF"/>
                </a:solidFill>
                <a:latin typeface="Times New Roman"/>
                <a:cs typeface="Times New Roman"/>
              </a:rPr>
              <a:t>degree</a:t>
            </a:r>
            <a:r>
              <a:rPr dirty="0" sz="1800" spc="3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Bachelor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dirty="0" sz="1800" spc="-20">
                <a:solidFill>
                  <a:srgbClr val="FFFAEF"/>
                </a:solidFill>
                <a:latin typeface="Times New Roman"/>
                <a:cs typeface="Times New Roman"/>
              </a:rPr>
              <a:t>Engineering(Sem-7)</a:t>
            </a:r>
            <a:endParaRPr sz="1800">
              <a:latin typeface="Times New Roman"/>
              <a:cs typeface="Times New Roman"/>
            </a:endParaRPr>
          </a:p>
          <a:p>
            <a:pPr algn="ctr" marR="635">
              <a:lnSpc>
                <a:spcPct val="100000"/>
              </a:lnSpc>
              <a:spcBef>
                <a:spcPts val="20"/>
              </a:spcBef>
            </a:pPr>
            <a:r>
              <a:rPr dirty="0" sz="1800" spc="-50">
                <a:solidFill>
                  <a:srgbClr val="FFFAEF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  <a:spcBef>
                <a:spcPts val="20"/>
              </a:spcBef>
            </a:pPr>
            <a:r>
              <a:rPr dirty="0" sz="1800" spc="-20" b="1">
                <a:solidFill>
                  <a:srgbClr val="FFFAEF"/>
                </a:solidFill>
                <a:latin typeface="Times New Roman"/>
                <a:cs typeface="Times New Roman"/>
              </a:rPr>
              <a:t>Computer</a:t>
            </a:r>
            <a:r>
              <a:rPr dirty="0" sz="1800" spc="90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AEF"/>
                </a:solidFill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130"/>
              </a:lnSpc>
              <a:spcBef>
                <a:spcPts val="15"/>
              </a:spcBef>
            </a:pP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algn="ctr" marL="3175">
              <a:lnSpc>
                <a:spcPts val="2130"/>
              </a:lnSpc>
            </a:pPr>
            <a:r>
              <a:rPr dirty="0" sz="1800" spc="-20">
                <a:solidFill>
                  <a:srgbClr val="FFFAEF"/>
                </a:solidFill>
                <a:latin typeface="Times New Roman"/>
                <a:cs typeface="Times New Roman"/>
              </a:rPr>
              <a:t>Siddhant</a:t>
            </a:r>
            <a:r>
              <a:rPr dirty="0" sz="1800" spc="9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Bhadsavle(16202038)</a:t>
            </a:r>
            <a:endParaRPr sz="18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20"/>
              </a:spcBef>
            </a:pPr>
            <a:r>
              <a:rPr dirty="0" sz="1800" spc="-20">
                <a:solidFill>
                  <a:srgbClr val="FFFAEF"/>
                </a:solidFill>
                <a:latin typeface="Times New Roman"/>
                <a:cs typeface="Times New Roman"/>
              </a:rPr>
              <a:t>Himanshu</a:t>
            </a:r>
            <a:r>
              <a:rPr dirty="0" sz="1800" spc="13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Malhotra(17202006)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1146810" marR="1131570">
              <a:lnSpc>
                <a:spcPct val="100800"/>
              </a:lnSpc>
            </a:pPr>
            <a:r>
              <a:rPr dirty="0" sz="1800" spc="-15">
                <a:solidFill>
                  <a:srgbClr val="FFFAEF"/>
                </a:solidFill>
                <a:latin typeface="Times New Roman"/>
                <a:cs typeface="Times New Roman"/>
              </a:rPr>
              <a:t>Under </a:t>
            </a:r>
            <a:r>
              <a:rPr dirty="0" sz="1800" spc="5">
                <a:solidFill>
                  <a:srgbClr val="FFFAEF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Guidance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of  </a:t>
            </a:r>
            <a:r>
              <a:rPr dirty="0" sz="1800" spc="-10">
                <a:solidFill>
                  <a:srgbClr val="FFFAEF"/>
                </a:solidFill>
                <a:latin typeface="Times New Roman"/>
                <a:cs typeface="Times New Roman"/>
              </a:rPr>
              <a:t>Prof.Sachin</a:t>
            </a:r>
            <a:r>
              <a:rPr dirty="0" sz="1800" spc="6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FFFAEF"/>
                </a:solidFill>
                <a:latin typeface="Times New Roman"/>
                <a:cs typeface="Times New Roman"/>
              </a:rPr>
              <a:t>Malve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238379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2.7</a:t>
            </a:r>
            <a:r>
              <a:rPr dirty="0" sz="3000" spc="-70">
                <a:solidFill>
                  <a:srgbClr val="000000"/>
                </a:solidFill>
              </a:rPr>
              <a:t> </a:t>
            </a:r>
            <a:r>
              <a:rPr dirty="0" sz="3000" spc="5">
                <a:solidFill>
                  <a:srgbClr val="000000"/>
                </a:solidFill>
              </a:rPr>
              <a:t>References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  <a:buSzPct val="94444"/>
              <a:buFont typeface="Georgia"/>
              <a:buAutoNum type="arabicPlain"/>
              <a:tabLst>
                <a:tab pos="301625" algn="l"/>
              </a:tabLst>
            </a:pPr>
            <a:r>
              <a:rPr dirty="0" spc="5"/>
              <a:t>Nathan </a:t>
            </a:r>
            <a:r>
              <a:rPr dirty="0" spc="-10"/>
              <a:t>Shedroff “Self-Managing </a:t>
            </a:r>
            <a:r>
              <a:rPr dirty="0" spc="10"/>
              <a:t>Real Estate”, IEEE</a:t>
            </a:r>
            <a:r>
              <a:rPr dirty="0" spc="-105"/>
              <a:t> </a:t>
            </a:r>
            <a:r>
              <a:rPr dirty="0"/>
              <a:t>2018.</a:t>
            </a:r>
          </a:p>
          <a:p>
            <a:pPr marL="11430">
              <a:lnSpc>
                <a:spcPct val="100000"/>
              </a:lnSpc>
              <a:spcBef>
                <a:spcPts val="5"/>
              </a:spcBef>
              <a:buAutoNum type="arabicPlain"/>
            </a:pPr>
            <a:endParaRPr sz="2150"/>
          </a:p>
          <a:p>
            <a:pPr marL="24130" marR="851535">
              <a:lnSpc>
                <a:spcPct val="114799"/>
              </a:lnSpc>
              <a:buSzPct val="94444"/>
              <a:buAutoNum type="arabicPlain"/>
              <a:tabLst>
                <a:tab pos="292100" algn="l"/>
                <a:tab pos="824865" algn="l"/>
              </a:tabLst>
            </a:pPr>
            <a:r>
              <a:rPr dirty="0" spc="-15"/>
              <a:t>Shuai </a:t>
            </a:r>
            <a:r>
              <a:rPr dirty="0" spc="10"/>
              <a:t>Wang </a:t>
            </a:r>
            <a:r>
              <a:rPr dirty="0"/>
              <a:t>, </a:t>
            </a:r>
            <a:r>
              <a:rPr dirty="0" spc="-10"/>
              <a:t>Liwei </a:t>
            </a:r>
            <a:r>
              <a:rPr dirty="0" spc="-15"/>
              <a:t>Ouyang, </a:t>
            </a:r>
            <a:r>
              <a:rPr dirty="0" spc="-5"/>
              <a:t>Yong </a:t>
            </a:r>
            <a:r>
              <a:rPr dirty="0"/>
              <a:t>Yuan , </a:t>
            </a:r>
            <a:r>
              <a:rPr dirty="0" spc="-20"/>
              <a:t>Senior </a:t>
            </a:r>
            <a:r>
              <a:rPr dirty="0" spc="-5"/>
              <a:t>Member, </a:t>
            </a:r>
            <a:r>
              <a:rPr dirty="0" spc="15"/>
              <a:t>IEEE, </a:t>
            </a:r>
            <a:r>
              <a:rPr dirty="0" spc="-5"/>
              <a:t>Xiaochun  </a:t>
            </a:r>
            <a:r>
              <a:rPr dirty="0" spc="-25"/>
              <a:t>Ni,	</a:t>
            </a:r>
            <a:r>
              <a:rPr dirty="0" spc="-5"/>
              <a:t>Xuan </a:t>
            </a:r>
            <a:r>
              <a:rPr dirty="0"/>
              <a:t>Han,and </a:t>
            </a:r>
            <a:r>
              <a:rPr dirty="0" spc="-15"/>
              <a:t>Fei-Yue </a:t>
            </a:r>
            <a:r>
              <a:rPr dirty="0" spc="10"/>
              <a:t>Wang </a:t>
            </a:r>
            <a:r>
              <a:rPr dirty="0"/>
              <a:t>”Blockchain-Enabled </a:t>
            </a:r>
            <a:r>
              <a:rPr dirty="0" spc="-30"/>
              <a:t>Smart </a:t>
            </a:r>
            <a:r>
              <a:rPr dirty="0" spc="5"/>
              <a:t>Contracts:  Architecture, </a:t>
            </a:r>
            <a:r>
              <a:rPr dirty="0" spc="-10"/>
              <a:t>Applications, </a:t>
            </a:r>
            <a:r>
              <a:rPr dirty="0"/>
              <a:t>andFuture</a:t>
            </a:r>
            <a:r>
              <a:rPr dirty="0" spc="5"/>
              <a:t> </a:t>
            </a:r>
            <a:r>
              <a:rPr dirty="0" spc="-10"/>
              <a:t>Trends”</a:t>
            </a:r>
          </a:p>
          <a:p>
            <a:pPr marL="11430">
              <a:lnSpc>
                <a:spcPct val="100000"/>
              </a:lnSpc>
              <a:spcBef>
                <a:spcPts val="25"/>
              </a:spcBef>
              <a:buAutoNum type="arabicPlain"/>
            </a:pPr>
            <a:endParaRPr sz="2200"/>
          </a:p>
          <a:p>
            <a:pPr marL="24130" marR="5080">
              <a:lnSpc>
                <a:spcPct val="114799"/>
              </a:lnSpc>
              <a:spcBef>
                <a:spcPts val="5"/>
              </a:spcBef>
              <a:buSzPct val="94444"/>
              <a:buAutoNum type="arabicPlain"/>
              <a:tabLst>
                <a:tab pos="292100" algn="l"/>
              </a:tabLst>
            </a:pPr>
            <a:r>
              <a:rPr dirty="0" spc="-15"/>
              <a:t>Alex </a:t>
            </a:r>
            <a:r>
              <a:rPr dirty="0"/>
              <a:t>Norta, </a:t>
            </a:r>
            <a:r>
              <a:rPr dirty="0" spc="5"/>
              <a:t>Chad </a:t>
            </a:r>
            <a:r>
              <a:rPr dirty="0"/>
              <a:t>Fernandez </a:t>
            </a:r>
            <a:r>
              <a:rPr dirty="0" spc="5"/>
              <a:t>and </a:t>
            </a:r>
            <a:r>
              <a:rPr dirty="0" spc="-10"/>
              <a:t>Stefan Hickmott </a:t>
            </a:r>
            <a:r>
              <a:rPr dirty="0" spc="-5"/>
              <a:t>“Commercial </a:t>
            </a:r>
            <a:r>
              <a:rPr dirty="0" spc="10"/>
              <a:t>Property </a:t>
            </a:r>
            <a:r>
              <a:rPr dirty="0" spc="-20"/>
              <a:t>Tokenizing  </a:t>
            </a:r>
            <a:r>
              <a:rPr dirty="0"/>
              <a:t>With </a:t>
            </a:r>
            <a:r>
              <a:rPr dirty="0" spc="-25"/>
              <a:t>Smart </a:t>
            </a:r>
            <a:r>
              <a:rPr dirty="0" spc="10"/>
              <a:t>Contracts”, IEEE</a:t>
            </a:r>
            <a:r>
              <a:rPr dirty="0" spc="-15"/>
              <a:t> </a:t>
            </a:r>
            <a:r>
              <a:rPr dirty="0"/>
              <a:t>2018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137" y="2657792"/>
            <a:ext cx="6841490" cy="666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>
                <a:latin typeface="Trebuchet MS"/>
                <a:cs typeface="Trebuchet MS"/>
              </a:rPr>
              <a:t>3.Planning </a:t>
            </a:r>
            <a:r>
              <a:rPr dirty="0" spc="-100">
                <a:latin typeface="Trebuchet MS"/>
                <a:cs typeface="Trebuchet MS"/>
              </a:rPr>
              <a:t>for </a:t>
            </a:r>
            <a:r>
              <a:rPr dirty="0" spc="-225">
                <a:latin typeface="Trebuchet MS"/>
                <a:cs typeface="Trebuchet MS"/>
              </a:rPr>
              <a:t>next</a:t>
            </a:r>
            <a:r>
              <a:rPr dirty="0" spc="-120">
                <a:latin typeface="Trebuchet MS"/>
                <a:cs typeface="Trebuchet MS"/>
              </a:rPr>
              <a:t> </a:t>
            </a:r>
            <a:r>
              <a:rPr dirty="0" spc="-225">
                <a:latin typeface="Trebuchet MS"/>
                <a:cs typeface="Trebuchet MS"/>
              </a:rPr>
              <a:t>semester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145605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35">
                <a:solidFill>
                  <a:srgbClr val="000000"/>
                </a:solidFill>
              </a:rPr>
              <a:t>Planning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842" y="1262316"/>
            <a:ext cx="2444115" cy="1340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●"/>
              <a:tabLst>
                <a:tab pos="298450" algn="l"/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Wallet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●"/>
              <a:tabLst>
                <a:tab pos="298450" algn="l"/>
                <a:tab pos="299085" algn="l"/>
              </a:tabLst>
            </a:pPr>
            <a:r>
              <a:rPr dirty="0" sz="1800" spc="10">
                <a:latin typeface="Times New Roman"/>
                <a:cs typeface="Times New Roman"/>
              </a:rPr>
              <a:t>Land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Registration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●"/>
              <a:tabLst>
                <a:tab pos="298450" algn="l"/>
                <a:tab pos="299085" algn="l"/>
              </a:tabLst>
            </a:pPr>
            <a:r>
              <a:rPr dirty="0" sz="1800" spc="-15">
                <a:latin typeface="Times New Roman"/>
                <a:cs typeface="Times New Roman"/>
              </a:rPr>
              <a:t>Ownership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Transaction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Thank</a:t>
            </a:r>
            <a:r>
              <a:rPr dirty="0" spc="-25"/>
              <a:t> </a:t>
            </a:r>
            <a:r>
              <a:rPr dirty="0" spc="-1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122" y="2697797"/>
            <a:ext cx="7700009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25"/>
              <a:t>1.Project </a:t>
            </a:r>
            <a:r>
              <a:rPr dirty="0" sz="3950" spc="-5"/>
              <a:t>Conception </a:t>
            </a:r>
            <a:r>
              <a:rPr dirty="0" sz="3950" spc="-15"/>
              <a:t>and</a:t>
            </a:r>
            <a:r>
              <a:rPr dirty="0" sz="3950" spc="330"/>
              <a:t> </a:t>
            </a:r>
            <a:r>
              <a:rPr dirty="0" sz="3950" spc="10"/>
              <a:t>Initiation</a:t>
            </a:r>
            <a:endParaRPr sz="3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8250"/>
            <a:ext cx="9144000" cy="95250"/>
          </a:xfrm>
          <a:custGeom>
            <a:avLst/>
            <a:gdLst/>
            <a:ahLst/>
            <a:cxnLst/>
            <a:rect l="l" t="t" r="r" b="b"/>
            <a:pathLst>
              <a:path w="9144000" h="95250">
                <a:moveTo>
                  <a:pt x="0" y="95250"/>
                </a:moveTo>
                <a:lnTo>
                  <a:pt x="9144000" y="95250"/>
                </a:lnTo>
                <a:lnTo>
                  <a:pt x="91440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202057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1.1</a:t>
            </a:r>
            <a:r>
              <a:rPr dirty="0" sz="3000" spc="-55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Abstract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5142" y="1533461"/>
            <a:ext cx="3190875" cy="107505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422909" indent="-410209">
              <a:lnSpc>
                <a:spcPct val="100000"/>
              </a:lnSpc>
              <a:spcBef>
                <a:spcPts val="470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-25">
                <a:latin typeface="Times New Roman"/>
                <a:cs typeface="Times New Roman"/>
              </a:rPr>
              <a:t>Massive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Momentum</a:t>
            </a:r>
            <a:endParaRPr sz="20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380"/>
              </a:spcBef>
              <a:buSzPct val="90000"/>
              <a:buFont typeface="Times New Roman"/>
              <a:buChar char="●"/>
              <a:tabLst>
                <a:tab pos="355600" algn="l"/>
                <a:tab pos="356235" algn="l"/>
              </a:tabLst>
            </a:pPr>
            <a:r>
              <a:rPr dirty="0" sz="2000" spc="-40">
                <a:latin typeface="Georgia"/>
                <a:cs typeface="Georgia"/>
              </a:rPr>
              <a:t>Distributed</a:t>
            </a:r>
            <a:r>
              <a:rPr dirty="0" sz="2000" spc="10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Ledger</a:t>
            </a:r>
            <a:endParaRPr sz="20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305"/>
              </a:spcBef>
              <a:buSzPct val="90000"/>
              <a:buFont typeface="Times New Roman"/>
              <a:buChar char="●"/>
              <a:tabLst>
                <a:tab pos="355600" algn="l"/>
                <a:tab pos="356235" algn="l"/>
              </a:tabLst>
            </a:pPr>
            <a:r>
              <a:rPr dirty="0" sz="2000" spc="-30">
                <a:latin typeface="Georgia"/>
                <a:cs typeface="Georgia"/>
              </a:rPr>
              <a:t>Real </a:t>
            </a:r>
            <a:r>
              <a:rPr dirty="0" sz="2000" spc="-25">
                <a:latin typeface="Georgia"/>
                <a:cs typeface="Georgia"/>
              </a:rPr>
              <a:t>estate</a:t>
            </a:r>
            <a:r>
              <a:rPr dirty="0" sz="2000" spc="250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Transparency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3400" y="542925"/>
            <a:ext cx="4486275" cy="402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230886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1.2</a:t>
            </a:r>
            <a:r>
              <a:rPr dirty="0" sz="3000" spc="-7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Objectives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5142" y="1227645"/>
            <a:ext cx="4659630" cy="106616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400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Trust </a:t>
            </a:r>
            <a:r>
              <a:rPr dirty="0" sz="2000" spc="15">
                <a:latin typeface="Times New Roman"/>
                <a:cs typeface="Times New Roman"/>
              </a:rPr>
              <a:t>between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3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parties.</a:t>
            </a:r>
            <a:endParaRPr sz="20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305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10">
                <a:latin typeface="Times New Roman"/>
                <a:cs typeface="Times New Roman"/>
              </a:rPr>
              <a:t>Transparency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3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380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reduce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paperwork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its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related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8250"/>
            <a:ext cx="9144000" cy="95250"/>
          </a:xfrm>
          <a:custGeom>
            <a:avLst/>
            <a:gdLst/>
            <a:ahLst/>
            <a:cxnLst/>
            <a:rect l="l" t="t" r="r" b="b"/>
            <a:pathLst>
              <a:path w="9144000" h="95250">
                <a:moveTo>
                  <a:pt x="0" y="95250"/>
                </a:moveTo>
                <a:lnTo>
                  <a:pt x="9144000" y="95250"/>
                </a:lnTo>
                <a:lnTo>
                  <a:pt x="91440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357886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434343"/>
                </a:solidFill>
              </a:rPr>
              <a:t>1.3 </a:t>
            </a:r>
            <a:r>
              <a:rPr dirty="0" sz="3000" spc="-10">
                <a:solidFill>
                  <a:srgbClr val="434343"/>
                </a:solidFill>
              </a:rPr>
              <a:t>Literature</a:t>
            </a:r>
            <a:r>
              <a:rPr dirty="0" sz="3000" spc="20">
                <a:solidFill>
                  <a:srgbClr val="434343"/>
                </a:solidFill>
              </a:rPr>
              <a:t> </a:t>
            </a:r>
            <a:r>
              <a:rPr dirty="0" sz="3000" spc="5">
                <a:solidFill>
                  <a:srgbClr val="434343"/>
                </a:solidFill>
              </a:rPr>
              <a:t>Review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390842" y="1227645"/>
            <a:ext cx="8190230" cy="106616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10">
                <a:latin typeface="Times New Roman"/>
                <a:cs typeface="Times New Roman"/>
              </a:rPr>
              <a:t>Transparent </a:t>
            </a:r>
            <a:r>
              <a:rPr dirty="0" sz="2000" spc="15">
                <a:latin typeface="Times New Roman"/>
                <a:cs typeface="Times New Roman"/>
              </a:rPr>
              <a:t>Record</a:t>
            </a:r>
            <a:r>
              <a:rPr dirty="0" sz="2000" spc="-3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Keeping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780"/>
              </a:lnSpc>
              <a:spcBef>
                <a:spcPts val="80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10">
                <a:latin typeface="Times New Roman"/>
                <a:cs typeface="Times New Roman"/>
              </a:rPr>
              <a:t>One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of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easiest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explanation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that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</a:t>
            </a:r>
            <a:r>
              <a:rPr dirty="0" sz="2000" spc="30">
                <a:latin typeface="Times New Roman"/>
                <a:cs typeface="Times New Roman"/>
              </a:rPr>
              <a:t> could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blockchain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as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trusted  </a:t>
            </a:r>
            <a:r>
              <a:rPr dirty="0" sz="2000" spc="20">
                <a:latin typeface="Times New Roman"/>
                <a:cs typeface="Times New Roman"/>
              </a:rPr>
              <a:t>network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keeping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records.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370649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1.4 </a:t>
            </a:r>
            <a:r>
              <a:rPr dirty="0" sz="3000" spc="-5">
                <a:solidFill>
                  <a:srgbClr val="000000"/>
                </a:solidFill>
              </a:rPr>
              <a:t>Problem</a:t>
            </a:r>
            <a:r>
              <a:rPr dirty="0" sz="3000" spc="-35">
                <a:solidFill>
                  <a:srgbClr val="000000"/>
                </a:solidFill>
              </a:rPr>
              <a:t> </a:t>
            </a:r>
            <a:r>
              <a:rPr dirty="0" sz="3000" spc="-15">
                <a:solidFill>
                  <a:srgbClr val="000000"/>
                </a:solidFill>
              </a:rPr>
              <a:t>Definition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5142" y="1262316"/>
            <a:ext cx="3683635" cy="930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Problems arised </a:t>
            </a:r>
            <a:r>
              <a:rPr dirty="0" sz="1800">
                <a:latin typeface="Times New Roman"/>
                <a:cs typeface="Times New Roman"/>
              </a:rPr>
              <a:t>due </a:t>
            </a:r>
            <a:r>
              <a:rPr dirty="0" sz="1800" spc="10">
                <a:latin typeface="Times New Roman"/>
                <a:cs typeface="Times New Roman"/>
              </a:rPr>
              <a:t>to </a:t>
            </a:r>
            <a:r>
              <a:rPr dirty="0" sz="1800" spc="-10">
                <a:latin typeface="Times New Roman"/>
                <a:cs typeface="Times New Roman"/>
              </a:rPr>
              <a:t>loopholes </a:t>
            </a:r>
            <a:r>
              <a:rPr dirty="0" sz="1800" spc="-25">
                <a:latin typeface="Times New Roman"/>
                <a:cs typeface="Times New Roman"/>
              </a:rPr>
              <a:t>in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law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Increasing </a:t>
            </a:r>
            <a:r>
              <a:rPr dirty="0" sz="1800" spc="5">
                <a:latin typeface="Times New Roman"/>
                <a:cs typeface="Times New Roman"/>
              </a:rPr>
              <a:t>frauds </a:t>
            </a:r>
            <a:r>
              <a:rPr dirty="0" sz="1800" spc="-25">
                <a:latin typeface="Times New Roman"/>
                <a:cs typeface="Times New Roman"/>
              </a:rPr>
              <a:t>in </a:t>
            </a:r>
            <a:r>
              <a:rPr dirty="0" sz="1800" spc="-10">
                <a:latin typeface="Times New Roman"/>
                <a:cs typeface="Times New Roman"/>
              </a:rPr>
              <a:t>land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registrations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153987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1.5</a:t>
            </a:r>
            <a:r>
              <a:rPr dirty="0" sz="3000" spc="-80">
                <a:solidFill>
                  <a:srgbClr val="000000"/>
                </a:solidFill>
              </a:rPr>
              <a:t> </a:t>
            </a:r>
            <a:r>
              <a:rPr dirty="0" sz="3000" spc="-20">
                <a:solidFill>
                  <a:srgbClr val="000000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842" y="1221930"/>
            <a:ext cx="3830320" cy="9702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20"/>
              </a:spcBef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dirty="0" sz="1800" spc="-55">
                <a:latin typeface="Georgia"/>
                <a:cs typeface="Georgia"/>
              </a:rPr>
              <a:t>Blockchain </a:t>
            </a:r>
            <a:r>
              <a:rPr dirty="0" sz="1800" spc="-60">
                <a:latin typeface="Georgia"/>
                <a:cs typeface="Georgia"/>
              </a:rPr>
              <a:t>based</a:t>
            </a:r>
            <a:r>
              <a:rPr dirty="0" sz="1800" spc="-35">
                <a:latin typeface="Georgia"/>
                <a:cs typeface="Georgia"/>
              </a:rPr>
              <a:t> </a:t>
            </a:r>
            <a:r>
              <a:rPr dirty="0" sz="1800" spc="-30">
                <a:latin typeface="Georgia"/>
                <a:cs typeface="Georgia"/>
              </a:rPr>
              <a:t>website.</a:t>
            </a:r>
            <a:endParaRPr sz="18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dirty="0" sz="1800" spc="-40">
                <a:latin typeface="Georgia"/>
                <a:cs typeface="Georgia"/>
              </a:rPr>
              <a:t>Establish </a:t>
            </a:r>
            <a:r>
              <a:rPr dirty="0" sz="1800" spc="-35">
                <a:latin typeface="Georgia"/>
                <a:cs typeface="Georgia"/>
              </a:rPr>
              <a:t>registration</a:t>
            </a:r>
            <a:r>
              <a:rPr dirty="0" sz="1800" spc="-70">
                <a:latin typeface="Georgia"/>
                <a:cs typeface="Georgia"/>
              </a:rPr>
              <a:t> </a:t>
            </a:r>
            <a:r>
              <a:rPr dirty="0" sz="1800" spc="-30">
                <a:latin typeface="Georgia"/>
                <a:cs typeface="Georgia"/>
              </a:rPr>
              <a:t>transparency.</a:t>
            </a:r>
            <a:endParaRPr sz="18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dirty="0" sz="1800" spc="-5">
                <a:latin typeface="Georgia"/>
                <a:cs typeface="Georgia"/>
              </a:rPr>
              <a:t>Use </a:t>
            </a:r>
            <a:r>
              <a:rPr dirty="0" sz="1800" spc="-35">
                <a:latin typeface="Georgia"/>
                <a:cs typeface="Georgia"/>
              </a:rPr>
              <a:t>of </a:t>
            </a:r>
            <a:r>
              <a:rPr dirty="0" sz="1800" spc="25">
                <a:latin typeface="Georgia"/>
                <a:cs typeface="Georgia"/>
              </a:rPr>
              <a:t>ERC20</a:t>
            </a:r>
            <a:r>
              <a:rPr dirty="0" sz="1800" spc="145">
                <a:latin typeface="Georgia"/>
                <a:cs typeface="Georgia"/>
              </a:rPr>
              <a:t> </a:t>
            </a:r>
            <a:r>
              <a:rPr dirty="0" sz="1800" spc="-45">
                <a:latin typeface="Georgia"/>
                <a:cs typeface="Georgia"/>
              </a:rPr>
              <a:t>token.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9575" y="2152650"/>
            <a:ext cx="4924425" cy="2847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5238"/>
            <a:ext cx="343027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1.6 </a:t>
            </a:r>
            <a:r>
              <a:rPr dirty="0" sz="3000" spc="-30">
                <a:solidFill>
                  <a:srgbClr val="000000"/>
                </a:solidFill>
              </a:rPr>
              <a:t>Technology</a:t>
            </a:r>
            <a:r>
              <a:rPr dirty="0" sz="3000" spc="215">
                <a:solidFill>
                  <a:srgbClr val="000000"/>
                </a:solidFill>
              </a:rPr>
              <a:t> </a:t>
            </a:r>
            <a:r>
              <a:rPr dirty="0" sz="3000" spc="5">
                <a:solidFill>
                  <a:srgbClr val="000000"/>
                </a:solidFill>
              </a:rPr>
              <a:t>stack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5142" y="1227645"/>
            <a:ext cx="1536065" cy="246888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400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25">
                <a:latin typeface="Times New Roman"/>
                <a:cs typeface="Times New Roman"/>
              </a:rPr>
              <a:t>Ethereum</a:t>
            </a:r>
            <a:endParaRPr sz="2000">
              <a:latin typeface="Times New Roman"/>
              <a:cs typeface="Times New Roman"/>
            </a:endParaRPr>
          </a:p>
          <a:p>
            <a:pPr marL="422909" indent="-410209">
              <a:lnSpc>
                <a:spcPct val="100000"/>
              </a:lnSpc>
              <a:spcBef>
                <a:spcPts val="305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10">
                <a:latin typeface="Times New Roman"/>
                <a:cs typeface="Times New Roman"/>
              </a:rPr>
              <a:t>NodeJs</a:t>
            </a:r>
            <a:endParaRPr sz="2000">
              <a:latin typeface="Times New Roman"/>
              <a:cs typeface="Times New Roman"/>
            </a:endParaRPr>
          </a:p>
          <a:p>
            <a:pPr marL="422909" indent="-410209">
              <a:lnSpc>
                <a:spcPct val="100000"/>
              </a:lnSpc>
              <a:spcBef>
                <a:spcPts val="380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15">
                <a:latin typeface="Times New Roman"/>
                <a:cs typeface="Times New Roman"/>
              </a:rPr>
              <a:t>Solidity</a:t>
            </a:r>
            <a:endParaRPr sz="2000">
              <a:latin typeface="Times New Roman"/>
              <a:cs typeface="Times New Roman"/>
            </a:endParaRPr>
          </a:p>
          <a:p>
            <a:pPr marL="422909" indent="-410209">
              <a:lnSpc>
                <a:spcPct val="100000"/>
              </a:lnSpc>
              <a:spcBef>
                <a:spcPts val="380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10">
                <a:latin typeface="Times New Roman"/>
                <a:cs typeface="Times New Roman"/>
              </a:rPr>
              <a:t>Ethers.js</a:t>
            </a:r>
            <a:endParaRPr sz="2000">
              <a:latin typeface="Times New Roman"/>
              <a:cs typeface="Times New Roman"/>
            </a:endParaRPr>
          </a:p>
          <a:p>
            <a:pPr marL="422909" indent="-410209">
              <a:lnSpc>
                <a:spcPct val="100000"/>
              </a:lnSpc>
              <a:spcBef>
                <a:spcPts val="380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>
                <a:latin typeface="Times New Roman"/>
                <a:cs typeface="Times New Roman"/>
              </a:rPr>
              <a:t>TestNets</a:t>
            </a:r>
            <a:endParaRPr sz="2000">
              <a:latin typeface="Times New Roman"/>
              <a:cs typeface="Times New Roman"/>
            </a:endParaRPr>
          </a:p>
          <a:p>
            <a:pPr marL="422909" indent="-410209">
              <a:lnSpc>
                <a:spcPct val="100000"/>
              </a:lnSpc>
              <a:spcBef>
                <a:spcPts val="380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15">
                <a:latin typeface="Times New Roman"/>
                <a:cs typeface="Times New Roman"/>
              </a:rPr>
              <a:t>Me</a:t>
            </a:r>
            <a:r>
              <a:rPr dirty="0" sz="2000" spc="30">
                <a:latin typeface="Times New Roman"/>
                <a:cs typeface="Times New Roman"/>
              </a:rPr>
              <a:t>t</a:t>
            </a:r>
            <a:r>
              <a:rPr dirty="0" sz="2000" spc="15">
                <a:latin typeface="Times New Roman"/>
                <a:cs typeface="Times New Roman"/>
              </a:rPr>
              <a:t>aM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s</a:t>
            </a:r>
            <a:r>
              <a:rPr dirty="0" sz="2000" spc="15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422909" indent="-410209">
              <a:lnSpc>
                <a:spcPct val="100000"/>
              </a:lnSpc>
              <a:spcBef>
                <a:spcPts val="305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10">
                <a:latin typeface="Times New Roman"/>
                <a:cs typeface="Times New Roman"/>
              </a:rPr>
              <a:t>React.js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2019-10-30T22:35:51Z</dcterms:created>
  <dcterms:modified xsi:type="dcterms:W3CDTF">2019-10-30T22:35:51Z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2019-10-31T00:00:00Z</vt:filetime>
  </property>
  <property fmtid="{D5CDD505-2E9C-101B-9397-08002B2CF9AE}" pid="3" name="Creator">
    <vt:lpwstr>PDFium</vt:lpwstr>
  </property>
  <property fmtid="{D5CDD505-2E9C-101B-9397-08002B2CF9AE}" pid="4" name="LastSaved">
    <vt:filetime>2019-10-30T00:00:00Z</vt:filetime>
  </property>
</Properties>
</file>