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F9E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F9E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F9E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714498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9000"/>
                </a:moveTo>
                <a:lnTo>
                  <a:pt x="9144000" y="34290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500"/>
                </a:moveTo>
                <a:lnTo>
                  <a:pt x="9144000" y="1714500"/>
                </a:lnTo>
                <a:lnTo>
                  <a:pt x="9144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42937" y="3614801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F9E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714498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9000"/>
                </a:moveTo>
                <a:lnTo>
                  <a:pt x="9144000" y="34290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500"/>
                </a:moveTo>
                <a:lnTo>
                  <a:pt x="9144000" y="1714500"/>
                </a:lnTo>
                <a:lnTo>
                  <a:pt x="9144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42937" y="3614801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076575" y="171450"/>
            <a:ext cx="299085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48250"/>
          </a:xfrm>
          <a:custGeom>
            <a:avLst/>
            <a:gdLst/>
            <a:ahLst/>
            <a:cxnLst/>
            <a:rect l="l" t="t" r="r" b="b"/>
            <a:pathLst>
              <a:path w="9144000" h="5048250">
                <a:moveTo>
                  <a:pt x="0" y="5048250"/>
                </a:moveTo>
                <a:lnTo>
                  <a:pt x="9144000" y="5048250"/>
                </a:lnTo>
                <a:lnTo>
                  <a:pt x="9144000" y="0"/>
                </a:lnTo>
                <a:lnTo>
                  <a:pt x="0" y="0"/>
                </a:lnTo>
                <a:lnTo>
                  <a:pt x="0" y="5048250"/>
                </a:lnTo>
                <a:close/>
              </a:path>
            </a:pathLst>
          </a:custGeom>
          <a:solidFill>
            <a:srgbClr val="FFF9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557" y="614044"/>
            <a:ext cx="7306309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F9E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2270" y="977011"/>
            <a:ext cx="4307205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F9E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863" y="2545460"/>
            <a:ext cx="6413500" cy="1938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6550">
              <a:lnSpc>
                <a:spcPts val="3565"/>
              </a:lnSpc>
              <a:spcBef>
                <a:spcPts val="105"/>
              </a:spcBef>
              <a:tabLst>
                <a:tab pos="4178935" algn="l"/>
              </a:tabLst>
            </a:pPr>
            <a:r>
              <a:rPr dirty="0" sz="3000" spc="-20" b="1">
                <a:solidFill>
                  <a:srgbClr val="FFF9EE"/>
                </a:solidFill>
                <a:latin typeface="Times New Roman"/>
                <a:cs typeface="Times New Roman"/>
              </a:rPr>
              <a:t>Computer</a:t>
            </a:r>
            <a:r>
              <a:rPr dirty="0" sz="3000" spc="-125" b="1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FFF9EE"/>
                </a:solidFill>
                <a:latin typeface="Times New Roman"/>
                <a:cs typeface="Times New Roman"/>
              </a:rPr>
              <a:t>Engineering	</a:t>
            </a:r>
            <a:r>
              <a:rPr dirty="0" sz="3000" spc="-10" b="1">
                <a:solidFill>
                  <a:srgbClr val="FFF9EE"/>
                </a:solidFill>
                <a:latin typeface="Times New Roman"/>
                <a:cs typeface="Times New Roman"/>
              </a:rPr>
              <a:t>Department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2845">
              <a:lnSpc>
                <a:spcPts val="2930"/>
              </a:lnSpc>
              <a:spcBef>
                <a:spcPts val="20"/>
              </a:spcBef>
            </a:pPr>
            <a:r>
              <a:rPr dirty="0" sz="2400" spc="-95">
                <a:solidFill>
                  <a:srgbClr val="FFF9EE"/>
                </a:solidFill>
                <a:latin typeface="Times New Roman"/>
                <a:cs typeface="Times New Roman"/>
              </a:rPr>
              <a:t>A.P. </a:t>
            </a:r>
            <a:r>
              <a:rPr dirty="0" sz="2400" spc="-25">
                <a:solidFill>
                  <a:srgbClr val="FFF9EE"/>
                </a:solidFill>
                <a:latin typeface="Times New Roman"/>
                <a:cs typeface="Times New Roman"/>
              </a:rPr>
              <a:t>Shah Institute </a:t>
            </a:r>
            <a:r>
              <a:rPr dirty="0" sz="2400">
                <a:solidFill>
                  <a:srgbClr val="FFF9EE"/>
                </a:solidFill>
                <a:latin typeface="Times New Roman"/>
                <a:cs typeface="Times New Roman"/>
              </a:rPr>
              <a:t>of </a:t>
            </a:r>
            <a:r>
              <a:rPr dirty="0" sz="2400" spc="-50">
                <a:solidFill>
                  <a:srgbClr val="FFF9EE"/>
                </a:solidFill>
                <a:latin typeface="Times New Roman"/>
                <a:cs typeface="Times New Roman"/>
              </a:rPr>
              <a:t>Technology  </a:t>
            </a:r>
            <a:r>
              <a:rPr dirty="0" sz="2400" spc="-20">
                <a:solidFill>
                  <a:srgbClr val="FFF9EE"/>
                </a:solidFill>
                <a:latin typeface="Times New Roman"/>
                <a:cs typeface="Times New Roman"/>
              </a:rPr>
              <a:t>G.B.Road,Kasarvadavli, </a:t>
            </a:r>
            <a:r>
              <a:rPr dirty="0" sz="2400" spc="-35">
                <a:solidFill>
                  <a:srgbClr val="FFF9EE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-25">
                <a:solidFill>
                  <a:srgbClr val="FFF9EE"/>
                </a:solidFill>
                <a:latin typeface="Times New Roman"/>
                <a:cs typeface="Times New Roman"/>
              </a:rPr>
              <a:t> Mumbai-400615</a:t>
            </a:r>
            <a:endParaRPr sz="2400">
              <a:latin typeface="Times New Roman"/>
              <a:cs typeface="Times New Roman"/>
            </a:endParaRPr>
          </a:p>
          <a:p>
            <a:pPr algn="ctr" marL="101600">
              <a:lnSpc>
                <a:spcPts val="2790"/>
              </a:lnSpc>
              <a:spcBef>
                <a:spcPts val="20"/>
              </a:spcBef>
            </a:pPr>
            <a:r>
              <a:rPr dirty="0" sz="2400" spc="-10">
                <a:solidFill>
                  <a:srgbClr val="FFF9EE"/>
                </a:solidFill>
                <a:latin typeface="Times New Roman"/>
                <a:cs typeface="Times New Roman"/>
              </a:rPr>
              <a:t>UNIVERSITY </a:t>
            </a:r>
            <a:r>
              <a:rPr dirty="0" sz="2400" spc="-5">
                <a:solidFill>
                  <a:srgbClr val="FFF9EE"/>
                </a:solidFill>
                <a:latin typeface="Times New Roman"/>
                <a:cs typeface="Times New Roman"/>
              </a:rPr>
              <a:t>OF</a:t>
            </a:r>
            <a:r>
              <a:rPr dirty="0" sz="2400" spc="-55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FFF9EE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 marL="85725">
              <a:lnSpc>
                <a:spcPts val="2790"/>
              </a:lnSpc>
            </a:pPr>
            <a:r>
              <a:rPr dirty="0" sz="2400" spc="-35">
                <a:solidFill>
                  <a:srgbClr val="FFF9EE"/>
                </a:solidFill>
                <a:latin typeface="Times New Roman"/>
                <a:cs typeface="Times New Roman"/>
              </a:rPr>
              <a:t>Academic </a:t>
            </a:r>
            <a:r>
              <a:rPr dirty="0" sz="2400" spc="-70">
                <a:solidFill>
                  <a:srgbClr val="FFF9EE"/>
                </a:solidFill>
                <a:latin typeface="Times New Roman"/>
                <a:cs typeface="Times New Roman"/>
              </a:rPr>
              <a:t>Year</a:t>
            </a:r>
            <a:r>
              <a:rPr dirty="0" sz="2400" spc="-39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9EE"/>
                </a:solidFill>
                <a:latin typeface="Times New Roman"/>
                <a:cs typeface="Times New Roman"/>
              </a:rPr>
              <a:t>2019-2020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622173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1.7 </a:t>
            </a:r>
            <a:r>
              <a:rPr dirty="0" sz="3000" spc="-5">
                <a:solidFill>
                  <a:srgbClr val="000000"/>
                </a:solidFill>
              </a:rPr>
              <a:t>Benefits </a:t>
            </a:r>
            <a:r>
              <a:rPr dirty="0" sz="3000" spc="-10">
                <a:solidFill>
                  <a:srgbClr val="000000"/>
                </a:solidFill>
              </a:rPr>
              <a:t>for </a:t>
            </a:r>
            <a:r>
              <a:rPr dirty="0" sz="3000" spc="-30">
                <a:solidFill>
                  <a:srgbClr val="000000"/>
                </a:solidFill>
              </a:rPr>
              <a:t>environment </a:t>
            </a:r>
            <a:r>
              <a:rPr dirty="0" sz="3000">
                <a:solidFill>
                  <a:srgbClr val="000000"/>
                </a:solidFill>
              </a:rPr>
              <a:t>&amp;</a:t>
            </a:r>
            <a:r>
              <a:rPr dirty="0" sz="3000" spc="-450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2602" y="1224025"/>
            <a:ext cx="4034154" cy="10661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25">
                <a:latin typeface="Times New Roman"/>
                <a:cs typeface="Times New Roman"/>
              </a:rPr>
              <a:t>Curbs </a:t>
            </a:r>
            <a:r>
              <a:rPr dirty="0" sz="2000" spc="15">
                <a:latin typeface="Times New Roman"/>
                <a:cs typeface="Times New Roman"/>
              </a:rPr>
              <a:t>fraudulent</a:t>
            </a:r>
            <a:r>
              <a:rPr dirty="0" sz="2000" spc="-3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registration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10">
                <a:latin typeface="Times New Roman"/>
                <a:cs typeface="Times New Roman"/>
              </a:rPr>
              <a:t>Establishes</a:t>
            </a:r>
            <a:r>
              <a:rPr dirty="0" sz="2000" spc="-3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trust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between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35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parties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20">
                <a:latin typeface="Times New Roman"/>
                <a:cs typeface="Times New Roman"/>
              </a:rPr>
              <a:t>Reduces </a:t>
            </a:r>
            <a:r>
              <a:rPr dirty="0" sz="2000" spc="-5">
                <a:latin typeface="Times New Roman"/>
                <a:cs typeface="Times New Roman"/>
              </a:rPr>
              <a:t>registration</a:t>
            </a:r>
            <a:r>
              <a:rPr dirty="0" sz="2000" spc="-25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566" y="2643885"/>
            <a:ext cx="3888104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200"/>
              <a:t>2. </a:t>
            </a:r>
            <a:r>
              <a:rPr dirty="0" sz="4200" spc="15"/>
              <a:t>Project</a:t>
            </a:r>
            <a:r>
              <a:rPr dirty="0" sz="4200" spc="-254"/>
              <a:t> </a:t>
            </a:r>
            <a:r>
              <a:rPr dirty="0" sz="4200"/>
              <a:t>Design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336613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2.1 </a:t>
            </a:r>
            <a:r>
              <a:rPr dirty="0" sz="3000" spc="-10">
                <a:solidFill>
                  <a:srgbClr val="000000"/>
                </a:solidFill>
              </a:rPr>
              <a:t>Proposed</a:t>
            </a:r>
            <a:r>
              <a:rPr dirty="0" sz="3000" spc="-75">
                <a:solidFill>
                  <a:srgbClr val="000000"/>
                </a:solidFill>
              </a:rPr>
              <a:t> </a:t>
            </a:r>
            <a:r>
              <a:rPr dirty="0" sz="3000" spc="-15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2602" y="1254760"/>
            <a:ext cx="3725545" cy="1589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10">
                <a:latin typeface="Times New Roman"/>
                <a:cs typeface="Times New Roman"/>
              </a:rPr>
              <a:t>Real estate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decentralized</a:t>
            </a:r>
            <a:r>
              <a:rPr dirty="0" sz="1800" spc="-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dirty="0" sz="1800" spc="-10">
                <a:latin typeface="Times New Roman"/>
                <a:cs typeface="Times New Roman"/>
              </a:rPr>
              <a:t>Transparancy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ownership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●"/>
            </a:pPr>
            <a:endParaRPr sz="255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buChar char="●"/>
              <a:tabLst>
                <a:tab pos="412750" algn="l"/>
                <a:tab pos="413384" algn="l"/>
              </a:tabLst>
            </a:pPr>
            <a:r>
              <a:rPr dirty="0" sz="1800">
                <a:latin typeface="Times New Roman"/>
                <a:cs typeface="Times New Roman"/>
              </a:rPr>
              <a:t>Reduction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paperwork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474599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2.2 </a:t>
            </a:r>
            <a:r>
              <a:rPr dirty="0" sz="3000" spc="-10">
                <a:solidFill>
                  <a:srgbClr val="000000"/>
                </a:solidFill>
              </a:rPr>
              <a:t>Design(Flow </a:t>
            </a:r>
            <a:r>
              <a:rPr dirty="0" sz="3000" spc="-5">
                <a:solidFill>
                  <a:srgbClr val="000000"/>
                </a:solidFill>
              </a:rPr>
              <a:t>Of</a:t>
            </a:r>
            <a:r>
              <a:rPr dirty="0" sz="3000" spc="-20">
                <a:solidFill>
                  <a:srgbClr val="000000"/>
                </a:solidFill>
              </a:rPr>
              <a:t> Modules)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2602" y="1214762"/>
            <a:ext cx="3561715" cy="12858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15">
                <a:latin typeface="Times New Roman"/>
                <a:cs typeface="Times New Roman"/>
              </a:rPr>
              <a:t>Module 1:- </a:t>
            </a:r>
            <a:r>
              <a:rPr dirty="0" sz="1800" spc="10">
                <a:latin typeface="Times New Roman"/>
                <a:cs typeface="Times New Roman"/>
              </a:rPr>
              <a:t>Ethereum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Wallet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15">
                <a:latin typeface="Times New Roman"/>
                <a:cs typeface="Times New Roman"/>
              </a:rPr>
              <a:t>Module 2:-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KYC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15">
                <a:latin typeface="Times New Roman"/>
                <a:cs typeface="Times New Roman"/>
              </a:rPr>
              <a:t>Module 3:- </a:t>
            </a:r>
            <a:r>
              <a:rPr dirty="0" sz="1800" spc="10">
                <a:latin typeface="Times New Roman"/>
                <a:cs typeface="Times New Roman"/>
              </a:rPr>
              <a:t>Land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Registration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15">
                <a:latin typeface="Times New Roman"/>
                <a:cs typeface="Times New Roman"/>
              </a:rPr>
              <a:t>Module 4:- Ownership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Transaction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8250"/>
          </a:xfrm>
          <a:custGeom>
            <a:avLst/>
            <a:gdLst/>
            <a:ahLst/>
            <a:cxnLst/>
            <a:rect l="l" t="t" r="r" b="b"/>
            <a:pathLst>
              <a:path w="9144000" h="5048250">
                <a:moveTo>
                  <a:pt x="0" y="5048250"/>
                </a:moveTo>
                <a:lnTo>
                  <a:pt x="9144000" y="5048250"/>
                </a:lnTo>
                <a:lnTo>
                  <a:pt x="9144000" y="0"/>
                </a:lnTo>
                <a:lnTo>
                  <a:pt x="0" y="0"/>
                </a:lnTo>
                <a:lnTo>
                  <a:pt x="0" y="5048250"/>
                </a:lnTo>
                <a:close/>
              </a:path>
            </a:pathLst>
          </a:custGeom>
          <a:solidFill>
            <a:srgbClr val="FFF9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456120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2.3 </a:t>
            </a:r>
            <a:r>
              <a:rPr dirty="0" sz="3000" spc="-5">
                <a:solidFill>
                  <a:srgbClr val="000000"/>
                </a:solidFill>
              </a:rPr>
              <a:t>Description Of </a:t>
            </a:r>
            <a:r>
              <a:rPr dirty="0" sz="3000" spc="10">
                <a:solidFill>
                  <a:srgbClr val="000000"/>
                </a:solidFill>
              </a:rPr>
              <a:t>Use</a:t>
            </a:r>
            <a:r>
              <a:rPr dirty="0" sz="3000" spc="-130">
                <a:solidFill>
                  <a:srgbClr val="000000"/>
                </a:solidFill>
              </a:rPr>
              <a:t> </a:t>
            </a:r>
            <a:r>
              <a:rPr dirty="0" sz="3000" spc="5">
                <a:solidFill>
                  <a:srgbClr val="000000"/>
                </a:solidFill>
              </a:rPr>
              <a:t>Case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2571750" y="1390650"/>
            <a:ext cx="5705475" cy="318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8250"/>
          </a:xfrm>
          <a:custGeom>
            <a:avLst/>
            <a:gdLst/>
            <a:ahLst/>
            <a:cxnLst/>
            <a:rect l="l" t="t" r="r" b="b"/>
            <a:pathLst>
              <a:path w="9144000" h="5048250">
                <a:moveTo>
                  <a:pt x="0" y="5048250"/>
                </a:moveTo>
                <a:lnTo>
                  <a:pt x="9144000" y="5048250"/>
                </a:lnTo>
                <a:lnTo>
                  <a:pt x="9144000" y="0"/>
                </a:lnTo>
                <a:lnTo>
                  <a:pt x="0" y="0"/>
                </a:lnTo>
                <a:lnTo>
                  <a:pt x="0" y="5048250"/>
                </a:lnTo>
                <a:close/>
              </a:path>
            </a:pathLst>
          </a:custGeom>
          <a:solidFill>
            <a:srgbClr val="FFF9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335597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2.4 </a:t>
            </a:r>
            <a:r>
              <a:rPr dirty="0" sz="3000" spc="-5">
                <a:solidFill>
                  <a:srgbClr val="000000"/>
                </a:solidFill>
              </a:rPr>
              <a:t>Activity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3362325" y="1171575"/>
            <a:ext cx="2314575" cy="366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491490"/>
            <a:ext cx="213296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2.6</a:t>
            </a:r>
            <a:r>
              <a:rPr dirty="0" sz="3000" spc="-150">
                <a:solidFill>
                  <a:srgbClr val="000000"/>
                </a:solidFill>
              </a:rPr>
              <a:t> </a:t>
            </a:r>
            <a:r>
              <a:rPr dirty="0" sz="3000" spc="-25">
                <a:solidFill>
                  <a:srgbClr val="000000"/>
                </a:solidFill>
              </a:rPr>
              <a:t>Module-1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7984" y="1254760"/>
            <a:ext cx="3397250" cy="1360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0">
                <a:latin typeface="Times New Roman"/>
                <a:cs typeface="Times New Roman"/>
              </a:rPr>
              <a:t>Ethereum</a:t>
            </a:r>
            <a:r>
              <a:rPr dirty="0" sz="1800" spc="-2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Wallet: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dirty="0" sz="1800" spc="10">
                <a:latin typeface="Times New Roman"/>
                <a:cs typeface="Times New Roman"/>
              </a:rPr>
              <a:t>What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10">
                <a:latin typeface="Times New Roman"/>
                <a:cs typeface="Times New Roman"/>
              </a:rPr>
              <a:t>Ethereum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wallet?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How </a:t>
            </a:r>
            <a:r>
              <a:rPr dirty="0" sz="1800" spc="10">
                <a:latin typeface="Times New Roman"/>
                <a:cs typeface="Times New Roman"/>
              </a:rPr>
              <a:t>to create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10">
                <a:latin typeface="Times New Roman"/>
                <a:cs typeface="Times New Roman"/>
              </a:rPr>
              <a:t>Ethereum</a:t>
            </a:r>
            <a:r>
              <a:rPr dirty="0" sz="1800" spc="-3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wallet?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155194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45">
                <a:solidFill>
                  <a:srgbClr val="000000"/>
                </a:solidFill>
              </a:rPr>
              <a:t>Module-2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7984" y="1254760"/>
            <a:ext cx="7835265" cy="19710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5">
                <a:latin typeface="Times New Roman"/>
                <a:cs typeface="Times New Roman"/>
              </a:rPr>
              <a:t>KYC: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-20">
                <a:latin typeface="Times New Roman"/>
                <a:cs typeface="Times New Roman"/>
              </a:rPr>
              <a:t>KYC </a:t>
            </a:r>
            <a:r>
              <a:rPr dirty="0" sz="1800" spc="-5">
                <a:latin typeface="Times New Roman"/>
                <a:cs typeface="Times New Roman"/>
              </a:rPr>
              <a:t>means ‘Know </a:t>
            </a:r>
            <a:r>
              <a:rPr dirty="0" sz="1800" spc="-45">
                <a:latin typeface="Times New Roman"/>
                <a:cs typeface="Times New Roman"/>
              </a:rPr>
              <a:t>Your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Customer’.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14799"/>
              </a:lnSpc>
              <a:spcBef>
                <a:spcPts val="1575"/>
              </a:spcBef>
              <a:buChar char="●"/>
              <a:tabLst>
                <a:tab pos="298450" algn="l"/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process of a </a:t>
            </a:r>
            <a:r>
              <a:rPr dirty="0" sz="1800" spc="-10">
                <a:latin typeface="Times New Roman"/>
                <a:cs typeface="Times New Roman"/>
              </a:rPr>
              <a:t>business verifying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identity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5">
                <a:latin typeface="Times New Roman"/>
                <a:cs typeface="Times New Roman"/>
              </a:rPr>
              <a:t>its </a:t>
            </a:r>
            <a:r>
              <a:rPr dirty="0" sz="1800" spc="-10">
                <a:latin typeface="Times New Roman"/>
                <a:cs typeface="Times New Roman"/>
              </a:rPr>
              <a:t>clients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5">
                <a:latin typeface="Times New Roman"/>
                <a:cs typeface="Times New Roman"/>
              </a:rPr>
              <a:t>assessing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  </a:t>
            </a:r>
            <a:r>
              <a:rPr dirty="0" sz="1800" spc="-30">
                <a:latin typeface="Times New Roman"/>
                <a:cs typeface="Times New Roman"/>
              </a:rPr>
              <a:t>suitability, </a:t>
            </a:r>
            <a:r>
              <a:rPr dirty="0" sz="1800" spc="-5">
                <a:latin typeface="Times New Roman"/>
                <a:cs typeface="Times New Roman"/>
              </a:rPr>
              <a:t>along </a:t>
            </a:r>
            <a:r>
              <a:rPr dirty="0" sz="1800" spc="-15">
                <a:latin typeface="Times New Roman"/>
                <a:cs typeface="Times New Roman"/>
              </a:rPr>
              <a:t>with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potential </a:t>
            </a:r>
            <a:r>
              <a:rPr dirty="0" sz="1800" spc="-20">
                <a:latin typeface="Times New Roman"/>
                <a:cs typeface="Times New Roman"/>
              </a:rPr>
              <a:t>risks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30">
                <a:latin typeface="Times New Roman"/>
                <a:cs typeface="Times New Roman"/>
              </a:rPr>
              <a:t>illegal </a:t>
            </a:r>
            <a:r>
              <a:rPr dirty="0" sz="1800" spc="-5">
                <a:latin typeface="Times New Roman"/>
                <a:cs typeface="Times New Roman"/>
              </a:rPr>
              <a:t>intentions </a:t>
            </a:r>
            <a:r>
              <a:rPr dirty="0" sz="1800">
                <a:latin typeface="Times New Roman"/>
                <a:cs typeface="Times New Roman"/>
              </a:rPr>
              <a:t>towards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business  </a:t>
            </a:r>
            <a:r>
              <a:rPr dirty="0" sz="1800" spc="-10">
                <a:latin typeface="Times New Roman"/>
                <a:cs typeface="Times New Roman"/>
              </a:rPr>
              <a:t>relationship.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155194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45">
                <a:solidFill>
                  <a:srgbClr val="000000"/>
                </a:solidFill>
              </a:rPr>
              <a:t>Module-3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7984" y="1254760"/>
            <a:ext cx="8032750" cy="1656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0">
                <a:latin typeface="Times New Roman"/>
                <a:cs typeface="Times New Roman"/>
              </a:rPr>
              <a:t>Land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Registration: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land </a:t>
            </a:r>
            <a:r>
              <a:rPr dirty="0" sz="1800" spc="-15">
                <a:latin typeface="Times New Roman"/>
                <a:cs typeface="Times New Roman"/>
              </a:rPr>
              <a:t>registration </a:t>
            </a:r>
            <a:r>
              <a:rPr dirty="0" sz="1800" spc="-20">
                <a:latin typeface="Times New Roman"/>
                <a:cs typeface="Times New Roman"/>
              </a:rPr>
              <a:t>module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the key </a:t>
            </a:r>
            <a:r>
              <a:rPr dirty="0" sz="1800" spc="-20">
                <a:latin typeface="Times New Roman"/>
                <a:cs typeface="Times New Roman"/>
              </a:rPr>
              <a:t>module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entire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●"/>
            </a:pPr>
            <a:endParaRPr sz="16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 spc="1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actually </a:t>
            </a:r>
            <a:r>
              <a:rPr dirty="0" sz="1800" spc="-15">
                <a:latin typeface="Times New Roman"/>
                <a:cs typeface="Times New Roman"/>
              </a:rPr>
              <a:t>register </a:t>
            </a:r>
            <a:r>
              <a:rPr dirty="0" sz="1800" spc="-10">
                <a:latin typeface="Times New Roman"/>
                <a:cs typeface="Times New Roman"/>
              </a:rPr>
              <a:t>his/her land </a:t>
            </a:r>
            <a:r>
              <a:rPr dirty="0" sz="1800" spc="-5">
                <a:latin typeface="Times New Roman"/>
                <a:cs typeface="Times New Roman"/>
              </a:rPr>
              <a:t>on </a:t>
            </a:r>
            <a:r>
              <a:rPr dirty="0" sz="1800" spc="10">
                <a:latin typeface="Times New Roman"/>
                <a:cs typeface="Times New Roman"/>
              </a:rPr>
              <a:t>an </a:t>
            </a:r>
            <a:r>
              <a:rPr dirty="0" sz="1800" spc="5">
                <a:latin typeface="Times New Roman"/>
                <a:cs typeface="Times New Roman"/>
              </a:rPr>
              <a:t>authenticated </a:t>
            </a:r>
            <a:r>
              <a:rPr dirty="0" sz="1800" spc="-5">
                <a:latin typeface="Times New Roman"/>
                <a:cs typeface="Times New Roman"/>
              </a:rPr>
              <a:t>person's </a:t>
            </a:r>
            <a:r>
              <a:rPr dirty="0" sz="1800" spc="-10">
                <a:latin typeface="Times New Roman"/>
                <a:cs typeface="Times New Roman"/>
              </a:rPr>
              <a:t>name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without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320"/>
              </a:spcBef>
            </a:pPr>
            <a:r>
              <a:rPr dirty="0" sz="1800" spc="-5">
                <a:latin typeface="Times New Roman"/>
                <a:cs typeface="Times New Roman"/>
              </a:rPr>
              <a:t>actually </a:t>
            </a:r>
            <a:r>
              <a:rPr dirty="0" sz="1800" spc="-20">
                <a:latin typeface="Times New Roman"/>
                <a:cs typeface="Times New Roman"/>
              </a:rPr>
              <a:t>involving </a:t>
            </a:r>
            <a:r>
              <a:rPr dirty="0" sz="1800" spc="5">
                <a:latin typeface="Times New Roman"/>
                <a:cs typeface="Times New Roman"/>
              </a:rPr>
              <a:t>any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intermediaries </a:t>
            </a:r>
            <a:r>
              <a:rPr dirty="0" sz="1800" spc="-25">
                <a:latin typeface="Times New Roman"/>
                <a:cs typeface="Times New Roman"/>
              </a:rPr>
              <a:t>like</a:t>
            </a:r>
            <a:r>
              <a:rPr dirty="0" sz="1800" spc="-30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lawyer.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155194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45">
                <a:solidFill>
                  <a:srgbClr val="000000"/>
                </a:solidFill>
              </a:rPr>
              <a:t>Module-4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2602" y="1214762"/>
            <a:ext cx="7860030" cy="19062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15">
                <a:latin typeface="Times New Roman"/>
                <a:cs typeface="Times New Roman"/>
              </a:rPr>
              <a:t>Ownership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Transaction</a:t>
            </a:r>
            <a:endParaRPr sz="1800">
              <a:latin typeface="Times New Roman"/>
              <a:cs typeface="Times New Roman"/>
            </a:endParaRPr>
          </a:p>
          <a:p>
            <a:pPr marL="355600" marR="524510" indent="-342900">
              <a:lnSpc>
                <a:spcPts val="2480"/>
              </a:lnSpc>
              <a:spcBef>
                <a:spcPts val="13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seller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can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give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ownership</a:t>
            </a:r>
            <a:r>
              <a:rPr dirty="0" sz="1800" spc="10">
                <a:latin typeface="Times New Roman"/>
                <a:cs typeface="Times New Roman"/>
              </a:rPr>
              <a:t> to</a:t>
            </a:r>
            <a:r>
              <a:rPr dirty="0" sz="1800" spc="5">
                <a:latin typeface="Times New Roman"/>
                <a:cs typeface="Times New Roman"/>
              </a:rPr>
              <a:t> 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buyer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10">
                <a:latin typeface="Times New Roman"/>
                <a:cs typeface="Times New Roman"/>
              </a:rPr>
              <a:t>at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that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moment</a:t>
            </a:r>
            <a:r>
              <a:rPr dirty="0" sz="1800" spc="-2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ownership  </a:t>
            </a:r>
            <a:r>
              <a:rPr dirty="0" sz="1800">
                <a:latin typeface="Times New Roman"/>
                <a:cs typeface="Times New Roman"/>
              </a:rPr>
              <a:t>transaction </a:t>
            </a:r>
            <a:r>
              <a:rPr dirty="0" sz="1800" spc="-35">
                <a:latin typeface="Times New Roman"/>
                <a:cs typeface="Times New Roman"/>
              </a:rPr>
              <a:t>will </a:t>
            </a:r>
            <a:r>
              <a:rPr dirty="0" sz="1800" spc="10">
                <a:latin typeface="Times New Roman"/>
                <a:cs typeface="Times New Roman"/>
              </a:rPr>
              <a:t>take </a:t>
            </a:r>
            <a:r>
              <a:rPr dirty="0" sz="1800" spc="-5">
                <a:latin typeface="Times New Roman"/>
                <a:cs typeface="Times New Roman"/>
              </a:rPr>
              <a:t>place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form of </a:t>
            </a:r>
            <a:r>
              <a:rPr dirty="0" sz="1800" spc="5">
                <a:latin typeface="Times New Roman"/>
                <a:cs typeface="Times New Roman"/>
              </a:rPr>
              <a:t>token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 seller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very authenticate </a:t>
            </a:r>
            <a:r>
              <a:rPr dirty="0" sz="1800">
                <a:latin typeface="Times New Roman"/>
                <a:cs typeface="Times New Roman"/>
              </a:rPr>
              <a:t>way </a:t>
            </a:r>
            <a:r>
              <a:rPr dirty="0" sz="1800" spc="-25">
                <a:latin typeface="Times New Roman"/>
                <a:cs typeface="Times New Roman"/>
              </a:rPr>
              <a:t>gives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land ownership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5">
                <a:latin typeface="Times New Roman"/>
                <a:cs typeface="Times New Roman"/>
              </a:rPr>
              <a:t>the buyer </a:t>
            </a:r>
            <a:r>
              <a:rPr dirty="0" sz="1800" spc="-20">
                <a:latin typeface="Times New Roman"/>
                <a:cs typeface="Times New Roman"/>
              </a:rPr>
              <a:t>using</a:t>
            </a:r>
            <a:r>
              <a:rPr dirty="0" sz="1800" spc="-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Times New Roman"/>
                <a:cs typeface="Times New Roman"/>
              </a:rPr>
              <a:t>blockchain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platform.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4498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9000"/>
                </a:moveTo>
                <a:lnTo>
                  <a:pt x="9144000" y="34290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500"/>
                </a:moveTo>
                <a:lnTo>
                  <a:pt x="9144000" y="1714500"/>
                </a:lnTo>
                <a:lnTo>
                  <a:pt x="9144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937" y="3614801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7429" y="336867"/>
            <a:ext cx="18465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9EE"/>
                </a:solidFill>
                <a:latin typeface="Times New Roman"/>
                <a:cs typeface="Times New Roman"/>
              </a:rPr>
              <a:t>A </a:t>
            </a:r>
            <a:r>
              <a:rPr dirty="0" sz="1800" spc="5">
                <a:solidFill>
                  <a:srgbClr val="FFF9EE"/>
                </a:solidFill>
                <a:latin typeface="Times New Roman"/>
                <a:cs typeface="Times New Roman"/>
              </a:rPr>
              <a:t>Project Report</a:t>
            </a:r>
            <a:r>
              <a:rPr dirty="0" sz="1800" spc="-29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9EE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Decentralized </a:t>
            </a:r>
            <a:r>
              <a:rPr dirty="0" spc="-10"/>
              <a:t>Real </a:t>
            </a:r>
            <a:r>
              <a:rPr dirty="0" spc="-5"/>
              <a:t>Estate </a:t>
            </a:r>
            <a:r>
              <a:rPr dirty="0"/>
              <a:t>Application </a:t>
            </a:r>
            <a:r>
              <a:rPr dirty="0" spc="-5"/>
              <a:t>Using</a:t>
            </a:r>
            <a:r>
              <a:rPr dirty="0" spc="-20"/>
              <a:t> </a:t>
            </a:r>
            <a:r>
              <a:rPr dirty="0" spc="-5"/>
              <a:t>Blockchain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Submitted </a:t>
            </a:r>
            <a:r>
              <a:rPr dirty="0" spc="-25"/>
              <a:t>in </a:t>
            </a:r>
            <a:r>
              <a:rPr dirty="0"/>
              <a:t>partial </a:t>
            </a:r>
            <a:r>
              <a:rPr dirty="0" spc="-25"/>
              <a:t>fulfillment </a:t>
            </a:r>
            <a:r>
              <a:rPr dirty="0"/>
              <a:t>of </a:t>
            </a:r>
            <a:r>
              <a:rPr dirty="0" spc="5"/>
              <a:t>the </a:t>
            </a:r>
            <a:r>
              <a:rPr dirty="0" spc="-5"/>
              <a:t>degree</a:t>
            </a:r>
            <a:r>
              <a:rPr dirty="0" spc="-165"/>
              <a:t> </a:t>
            </a:r>
            <a:r>
              <a:rPr dirty="0"/>
              <a:t>of</a:t>
            </a:r>
          </a:p>
          <a:p>
            <a:pPr algn="ctr" marL="8890">
              <a:lnSpc>
                <a:spcPct val="100000"/>
              </a:lnSpc>
              <a:spcBef>
                <a:spcPts val="15"/>
              </a:spcBef>
            </a:pPr>
            <a:r>
              <a:rPr dirty="0"/>
              <a:t>Bachelor of</a:t>
            </a:r>
            <a:r>
              <a:rPr dirty="0" spc="-85"/>
              <a:t> </a:t>
            </a:r>
            <a:r>
              <a:rPr dirty="0" spc="-20"/>
              <a:t>Engineering(Sem-7)</a:t>
            </a:r>
          </a:p>
          <a:p>
            <a:pPr algn="ctr" marR="8255">
              <a:lnSpc>
                <a:spcPct val="100000"/>
              </a:lnSpc>
              <a:spcBef>
                <a:spcPts val="20"/>
              </a:spcBef>
            </a:pPr>
            <a:r>
              <a:rPr dirty="0" spc="-130"/>
              <a:t>in</a:t>
            </a:r>
          </a:p>
          <a:p>
            <a:pPr algn="ctr" marR="3810">
              <a:lnSpc>
                <a:spcPts val="2130"/>
              </a:lnSpc>
              <a:spcBef>
                <a:spcPts val="20"/>
              </a:spcBef>
            </a:pPr>
            <a:r>
              <a:rPr dirty="0" spc="-20" b="1">
                <a:latin typeface="Times New Roman"/>
                <a:cs typeface="Times New Roman"/>
              </a:rPr>
              <a:t>Computer</a:t>
            </a:r>
            <a:r>
              <a:rPr dirty="0" spc="1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Engineering</a:t>
            </a:r>
          </a:p>
          <a:p>
            <a:pPr algn="ctr" marR="1905">
              <a:lnSpc>
                <a:spcPts val="2105"/>
              </a:lnSpc>
            </a:pPr>
            <a:r>
              <a:rPr dirty="0" spc="-5"/>
              <a:t>By</a:t>
            </a:r>
          </a:p>
          <a:p>
            <a:pPr algn="ctr" marL="698500" marR="702945" indent="2540">
              <a:lnSpc>
                <a:spcPts val="2110"/>
              </a:lnSpc>
              <a:spcBef>
                <a:spcPts val="85"/>
              </a:spcBef>
            </a:pPr>
            <a:r>
              <a:rPr dirty="0" spc="-15"/>
              <a:t>Siddhant </a:t>
            </a:r>
            <a:r>
              <a:rPr dirty="0"/>
              <a:t>Bhadsavle(16202038)  </a:t>
            </a:r>
            <a:r>
              <a:rPr dirty="0" spc="-15"/>
              <a:t>Himanshu</a:t>
            </a:r>
            <a:r>
              <a:rPr dirty="0" spc="40"/>
              <a:t> </a:t>
            </a:r>
            <a:r>
              <a:rPr dirty="0" spc="-5"/>
              <a:t>Malhotra(17202006)</a:t>
            </a:r>
          </a:p>
          <a:p>
            <a:pPr>
              <a:lnSpc>
                <a:spcPct val="100000"/>
              </a:lnSpc>
            </a:pPr>
            <a:endParaRPr sz="1900"/>
          </a:p>
          <a:p>
            <a:pPr algn="ctr" marL="1118235" marR="1101090">
              <a:lnSpc>
                <a:spcPct val="100899"/>
              </a:lnSpc>
            </a:pPr>
            <a:r>
              <a:rPr dirty="0" spc="-20"/>
              <a:t>Under </a:t>
            </a:r>
            <a:r>
              <a:rPr dirty="0" spc="5"/>
              <a:t>the </a:t>
            </a:r>
            <a:r>
              <a:rPr dirty="0" spc="-5"/>
              <a:t>Guidance</a:t>
            </a:r>
            <a:r>
              <a:rPr dirty="0" spc="-65"/>
              <a:t> </a:t>
            </a:r>
            <a:r>
              <a:rPr dirty="0"/>
              <a:t>of  </a:t>
            </a:r>
            <a:r>
              <a:rPr dirty="0" spc="-5"/>
              <a:t>Prof.Sachin</a:t>
            </a:r>
            <a:r>
              <a:rPr dirty="0" spc="-30"/>
              <a:t> </a:t>
            </a:r>
            <a:r>
              <a:rPr dirty="0" spc="-15"/>
              <a:t>Malve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237490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2.7</a:t>
            </a:r>
            <a:r>
              <a:rPr dirty="0" sz="3000" spc="-150">
                <a:solidFill>
                  <a:srgbClr val="000000"/>
                </a:solidFill>
              </a:rPr>
              <a:t> </a:t>
            </a:r>
            <a:r>
              <a:rPr dirty="0" sz="3000" spc="5">
                <a:solidFill>
                  <a:srgbClr val="000000"/>
                </a:solidFill>
              </a:rPr>
              <a:t>References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1172" y="1254760"/>
            <a:ext cx="7965440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  <a:buSzPct val="94444"/>
              <a:buAutoNum type="arabicPlain"/>
              <a:tabLst>
                <a:tab pos="299720" algn="l"/>
              </a:tabLst>
            </a:pPr>
            <a:r>
              <a:rPr dirty="0" sz="1800" spc="5">
                <a:latin typeface="Times New Roman"/>
                <a:cs typeface="Times New Roman"/>
              </a:rPr>
              <a:t>Nathan </a:t>
            </a:r>
            <a:r>
              <a:rPr dirty="0" sz="1800" spc="-15">
                <a:latin typeface="Times New Roman"/>
                <a:cs typeface="Times New Roman"/>
              </a:rPr>
              <a:t>Shedroff </a:t>
            </a:r>
            <a:r>
              <a:rPr dirty="0" sz="1800" spc="-10">
                <a:latin typeface="Times New Roman"/>
                <a:cs typeface="Times New Roman"/>
              </a:rPr>
              <a:t>“Self-Managing </a:t>
            </a:r>
            <a:r>
              <a:rPr dirty="0" sz="1800" spc="10">
                <a:latin typeface="Times New Roman"/>
                <a:cs typeface="Times New Roman"/>
              </a:rPr>
              <a:t>Real Estate”, IEEE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2018.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lain"/>
            </a:pPr>
            <a:endParaRPr sz="190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buSzPct val="94444"/>
              <a:buAutoNum type="arabicPlain"/>
              <a:tabLst>
                <a:tab pos="280670" algn="l"/>
              </a:tabLst>
            </a:pPr>
            <a:r>
              <a:rPr dirty="0" sz="1800" spc="-20">
                <a:latin typeface="Times New Roman"/>
                <a:cs typeface="Times New Roman"/>
              </a:rPr>
              <a:t>Shuai </a:t>
            </a:r>
            <a:r>
              <a:rPr dirty="0" sz="1800" spc="10">
                <a:latin typeface="Times New Roman"/>
                <a:cs typeface="Times New Roman"/>
              </a:rPr>
              <a:t>Wang 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10">
                <a:latin typeface="Times New Roman"/>
                <a:cs typeface="Times New Roman"/>
              </a:rPr>
              <a:t>Liwei </a:t>
            </a:r>
            <a:r>
              <a:rPr dirty="0" sz="1800" spc="-15">
                <a:latin typeface="Times New Roman"/>
                <a:cs typeface="Times New Roman"/>
              </a:rPr>
              <a:t>Ouyang, </a:t>
            </a:r>
            <a:r>
              <a:rPr dirty="0" sz="1800" spc="-5">
                <a:latin typeface="Times New Roman"/>
                <a:cs typeface="Times New Roman"/>
              </a:rPr>
              <a:t>Yong </a:t>
            </a:r>
            <a:r>
              <a:rPr dirty="0" sz="1800">
                <a:latin typeface="Times New Roman"/>
                <a:cs typeface="Times New Roman"/>
              </a:rPr>
              <a:t>Yuan , </a:t>
            </a:r>
            <a:r>
              <a:rPr dirty="0" sz="1800" spc="-25">
                <a:latin typeface="Times New Roman"/>
                <a:cs typeface="Times New Roman"/>
              </a:rPr>
              <a:t>Senior </a:t>
            </a:r>
            <a:r>
              <a:rPr dirty="0" sz="1800" spc="-5">
                <a:latin typeface="Times New Roman"/>
                <a:cs typeface="Times New Roman"/>
              </a:rPr>
              <a:t>Member, </a:t>
            </a:r>
            <a:r>
              <a:rPr dirty="0" sz="1800" spc="15">
                <a:latin typeface="Times New Roman"/>
                <a:cs typeface="Times New Roman"/>
              </a:rPr>
              <a:t>IEEE, </a:t>
            </a:r>
            <a:r>
              <a:rPr dirty="0" sz="1800" spc="-5">
                <a:latin typeface="Times New Roman"/>
                <a:cs typeface="Times New Roman"/>
              </a:rPr>
              <a:t>Xiaochun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Ni,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ts val="2130"/>
              </a:lnSpc>
              <a:spcBef>
                <a:spcPts val="15"/>
              </a:spcBef>
            </a:pPr>
            <a:r>
              <a:rPr dirty="0" sz="1800" spc="-5">
                <a:latin typeface="Times New Roman"/>
                <a:cs typeface="Times New Roman"/>
              </a:rPr>
              <a:t>Xuan </a:t>
            </a:r>
            <a:r>
              <a:rPr dirty="0" sz="1800">
                <a:latin typeface="Times New Roman"/>
                <a:cs typeface="Times New Roman"/>
              </a:rPr>
              <a:t>Han,and </a:t>
            </a:r>
            <a:r>
              <a:rPr dirty="0" sz="1800" spc="-15">
                <a:latin typeface="Times New Roman"/>
                <a:cs typeface="Times New Roman"/>
              </a:rPr>
              <a:t>Fei-Yue </a:t>
            </a:r>
            <a:r>
              <a:rPr dirty="0" sz="1800" spc="10">
                <a:latin typeface="Times New Roman"/>
                <a:cs typeface="Times New Roman"/>
              </a:rPr>
              <a:t>Wang </a:t>
            </a:r>
            <a:r>
              <a:rPr dirty="0" sz="1800">
                <a:latin typeface="Times New Roman"/>
                <a:cs typeface="Times New Roman"/>
              </a:rPr>
              <a:t>”Blockchain-Enabled </a:t>
            </a:r>
            <a:r>
              <a:rPr dirty="0" sz="1800" spc="-30">
                <a:latin typeface="Times New Roman"/>
                <a:cs typeface="Times New Roman"/>
              </a:rPr>
              <a:t>Smart </a:t>
            </a:r>
            <a:r>
              <a:rPr dirty="0" sz="1800" spc="5">
                <a:latin typeface="Times New Roman"/>
                <a:cs typeface="Times New Roman"/>
              </a:rPr>
              <a:t>Contracts: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Architecture,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800" spc="-15">
                <a:latin typeface="Times New Roman"/>
                <a:cs typeface="Times New Roman"/>
              </a:rPr>
              <a:t>Applications, </a:t>
            </a:r>
            <a:r>
              <a:rPr dirty="0" sz="1800">
                <a:latin typeface="Times New Roman"/>
                <a:cs typeface="Times New Roman"/>
              </a:rPr>
              <a:t>andFuture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Trends”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1750" marR="966469">
              <a:lnSpc>
                <a:spcPct val="114799"/>
              </a:lnSpc>
              <a:spcBef>
                <a:spcPts val="5"/>
              </a:spcBef>
              <a:buSzPct val="94444"/>
              <a:buAutoNum type="arabicPlain" startAt="3"/>
              <a:tabLst>
                <a:tab pos="299720" algn="l"/>
              </a:tabLst>
            </a:pPr>
            <a:r>
              <a:rPr dirty="0" sz="1800" spc="-15">
                <a:latin typeface="Times New Roman"/>
                <a:cs typeface="Times New Roman"/>
              </a:rPr>
              <a:t>Alex </a:t>
            </a:r>
            <a:r>
              <a:rPr dirty="0" sz="1800">
                <a:latin typeface="Times New Roman"/>
                <a:cs typeface="Times New Roman"/>
              </a:rPr>
              <a:t>Norta, </a:t>
            </a:r>
            <a:r>
              <a:rPr dirty="0" sz="1800" spc="5">
                <a:latin typeface="Times New Roman"/>
                <a:cs typeface="Times New Roman"/>
              </a:rPr>
              <a:t>Chad </a:t>
            </a:r>
            <a:r>
              <a:rPr dirty="0" sz="1800">
                <a:latin typeface="Times New Roman"/>
                <a:cs typeface="Times New Roman"/>
              </a:rPr>
              <a:t>Fernandez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Stefan </a:t>
            </a:r>
            <a:r>
              <a:rPr dirty="0" sz="1800" spc="-15">
                <a:latin typeface="Times New Roman"/>
                <a:cs typeface="Times New Roman"/>
              </a:rPr>
              <a:t>Hickmott </a:t>
            </a:r>
            <a:r>
              <a:rPr dirty="0" sz="1800">
                <a:latin typeface="Times New Roman"/>
                <a:cs typeface="Times New Roman"/>
              </a:rPr>
              <a:t>“Commercial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Property  </a:t>
            </a:r>
            <a:r>
              <a:rPr dirty="0" sz="1800" spc="-20">
                <a:latin typeface="Times New Roman"/>
                <a:cs typeface="Times New Roman"/>
              </a:rPr>
              <a:t>Tokenizing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30">
                <a:latin typeface="Times New Roman"/>
                <a:cs typeface="Times New Roman"/>
              </a:rPr>
              <a:t>Smart </a:t>
            </a:r>
            <a:r>
              <a:rPr dirty="0" sz="1800" spc="5">
                <a:latin typeface="Times New Roman"/>
                <a:cs typeface="Times New Roman"/>
              </a:rPr>
              <a:t>Contracts”, </a:t>
            </a:r>
            <a:r>
              <a:rPr dirty="0" sz="1800" spc="10">
                <a:latin typeface="Times New Roman"/>
                <a:cs typeface="Times New Roman"/>
              </a:rPr>
              <a:t>IEEE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2018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97" y="2643885"/>
            <a:ext cx="6843395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200" spc="-5">
                <a:latin typeface="Trebuchet MS"/>
                <a:cs typeface="Trebuchet MS"/>
              </a:rPr>
              <a:t>3.Planning </a:t>
            </a:r>
            <a:r>
              <a:rPr dirty="0" sz="4200" spc="-35">
                <a:latin typeface="Trebuchet MS"/>
                <a:cs typeface="Trebuchet MS"/>
              </a:rPr>
              <a:t>for </a:t>
            </a:r>
            <a:r>
              <a:rPr dirty="0" sz="4200" spc="-175">
                <a:latin typeface="Trebuchet MS"/>
                <a:cs typeface="Trebuchet MS"/>
              </a:rPr>
              <a:t>next</a:t>
            </a:r>
            <a:r>
              <a:rPr dirty="0" sz="4200" spc="-965">
                <a:latin typeface="Trebuchet MS"/>
                <a:cs typeface="Trebuchet MS"/>
              </a:rPr>
              <a:t> </a:t>
            </a:r>
            <a:r>
              <a:rPr dirty="0" sz="4200" spc="-210">
                <a:latin typeface="Trebuchet MS"/>
                <a:cs typeface="Trebuchet MS"/>
              </a:rPr>
              <a:t>semester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145669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35">
                <a:solidFill>
                  <a:srgbClr val="000000"/>
                </a:solidFill>
              </a:rPr>
              <a:t>Planning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7984" y="1254760"/>
            <a:ext cx="2417445" cy="1360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Char char="●"/>
              <a:tabLst>
                <a:tab pos="298450" algn="l"/>
                <a:tab pos="299085" algn="l"/>
              </a:tabLst>
            </a:pPr>
            <a:r>
              <a:rPr dirty="0" sz="1800" spc="-35">
                <a:latin typeface="Times New Roman"/>
                <a:cs typeface="Times New Roman"/>
              </a:rPr>
              <a:t>Wallet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10">
                <a:latin typeface="Times New Roman"/>
                <a:cs typeface="Times New Roman"/>
              </a:rPr>
              <a:t>Land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Registration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●"/>
              <a:tabLst>
                <a:tab pos="298450" algn="l"/>
                <a:tab pos="299085" algn="l"/>
              </a:tabLst>
            </a:pPr>
            <a:r>
              <a:rPr dirty="0" sz="1800" spc="-15">
                <a:latin typeface="Times New Roman"/>
                <a:cs typeface="Times New Roman"/>
              </a:rPr>
              <a:t>Ownership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Transaction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740" y="2643885"/>
            <a:ext cx="2611120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200" spc="-10"/>
              <a:t>Thank</a:t>
            </a:r>
            <a:r>
              <a:rPr dirty="0" sz="4200" spc="-90"/>
              <a:t> </a:t>
            </a:r>
            <a:r>
              <a:rPr dirty="0" sz="4200" spc="-10"/>
              <a:t>You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582" y="2687637"/>
            <a:ext cx="768159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5"/>
              <a:t>1.Project </a:t>
            </a:r>
            <a:r>
              <a:rPr dirty="0" sz="3950" spc="-5"/>
              <a:t>Conception </a:t>
            </a:r>
            <a:r>
              <a:rPr dirty="0" sz="3950" spc="-15"/>
              <a:t>and</a:t>
            </a:r>
            <a:r>
              <a:rPr dirty="0" sz="3950" spc="220"/>
              <a:t> </a:t>
            </a:r>
            <a:r>
              <a:rPr dirty="0" sz="3950" spc="5"/>
              <a:t>Initiation</a:t>
            </a:r>
            <a:endParaRPr sz="3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201168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1.1</a:t>
            </a:r>
            <a:r>
              <a:rPr dirty="0" sz="3000" spc="-160">
                <a:solidFill>
                  <a:srgbClr val="000000"/>
                </a:solidFill>
              </a:rPr>
              <a:t> </a:t>
            </a:r>
            <a:r>
              <a:rPr dirty="0" sz="3000" spc="5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2602" y="1529905"/>
            <a:ext cx="3201035" cy="10756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475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-25">
                <a:latin typeface="Times New Roman"/>
                <a:cs typeface="Times New Roman"/>
              </a:rPr>
              <a:t>Massive</a:t>
            </a:r>
            <a:r>
              <a:rPr dirty="0" sz="2000" spc="20">
                <a:latin typeface="Times New Roman"/>
                <a:cs typeface="Times New Roman"/>
              </a:rPr>
              <a:t> Momentum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SzPct val="90000"/>
              <a:buFont typeface="Times New Roman"/>
              <a:buChar char="●"/>
              <a:tabLst>
                <a:tab pos="355600" algn="l"/>
                <a:tab pos="356235" algn="l"/>
              </a:tabLst>
            </a:pPr>
            <a:r>
              <a:rPr dirty="0" sz="2000" spc="-60">
                <a:latin typeface="Georgia"/>
                <a:cs typeface="Georgia"/>
              </a:rPr>
              <a:t>Distributed</a:t>
            </a:r>
            <a:r>
              <a:rPr dirty="0" sz="2000" spc="300">
                <a:latin typeface="Georgia"/>
                <a:cs typeface="Georgia"/>
              </a:rPr>
              <a:t> </a:t>
            </a:r>
            <a:r>
              <a:rPr dirty="0" sz="2000" spc="10">
                <a:latin typeface="Georgia"/>
                <a:cs typeface="Georgia"/>
              </a:rPr>
              <a:t>Ledger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SzPct val="90000"/>
              <a:buFont typeface="Times New Roman"/>
              <a:buChar char="●"/>
              <a:tabLst>
                <a:tab pos="355600" algn="l"/>
                <a:tab pos="356235" algn="l"/>
              </a:tabLst>
            </a:pPr>
            <a:r>
              <a:rPr dirty="0" sz="2000" spc="15">
                <a:latin typeface="Georgia"/>
                <a:cs typeface="Georgia"/>
              </a:rPr>
              <a:t>Real </a:t>
            </a:r>
            <a:r>
              <a:rPr dirty="0" sz="2000" spc="5">
                <a:latin typeface="Georgia"/>
                <a:cs typeface="Georgia"/>
              </a:rPr>
              <a:t>estate</a:t>
            </a:r>
            <a:r>
              <a:rPr dirty="0" sz="2000" spc="-229">
                <a:latin typeface="Georgia"/>
                <a:cs typeface="Georgia"/>
              </a:rPr>
              <a:t> </a:t>
            </a:r>
            <a:r>
              <a:rPr dirty="0" sz="2000" spc="5">
                <a:latin typeface="Georgia"/>
                <a:cs typeface="Georgia"/>
              </a:rPr>
              <a:t>Transparency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542925"/>
            <a:ext cx="4486275" cy="40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229997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1.2</a:t>
            </a:r>
            <a:r>
              <a:rPr dirty="0" sz="3000" spc="-14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2602" y="1224025"/>
            <a:ext cx="4618355" cy="10661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-15">
                <a:latin typeface="Times New Roman"/>
                <a:cs typeface="Times New Roman"/>
              </a:rPr>
              <a:t>Trust </a:t>
            </a:r>
            <a:r>
              <a:rPr dirty="0" sz="2000" spc="15">
                <a:latin typeface="Times New Roman"/>
                <a:cs typeface="Times New Roman"/>
              </a:rPr>
              <a:t>between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theparties.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5">
                <a:latin typeface="Times New Roman"/>
                <a:cs typeface="Times New Roman"/>
              </a:rPr>
              <a:t>Transparency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35">
                <a:latin typeface="Times New Roman"/>
                <a:cs typeface="Times New Roman"/>
              </a:rPr>
              <a:t>the</a:t>
            </a:r>
            <a:r>
              <a:rPr dirty="0" sz="2000" spc="-3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-8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reduce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paperwork</a:t>
            </a:r>
            <a:r>
              <a:rPr dirty="0" sz="2000" spc="-24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its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related</a:t>
            </a:r>
            <a:r>
              <a:rPr dirty="0" sz="2000" spc="-2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9144000" cy="95250"/>
          </a:xfrm>
          <a:custGeom>
            <a:avLst/>
            <a:gdLst/>
            <a:ahLst/>
            <a:cxnLst/>
            <a:rect l="l" t="t" r="r" b="b"/>
            <a:pathLst>
              <a:path w="9144000" h="95250">
                <a:moveTo>
                  <a:pt x="0" y="95250"/>
                </a:moveTo>
                <a:lnTo>
                  <a:pt x="9144000" y="95250"/>
                </a:lnTo>
                <a:lnTo>
                  <a:pt x="91440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357124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434343"/>
                </a:solidFill>
              </a:rPr>
              <a:t>1.3 </a:t>
            </a:r>
            <a:r>
              <a:rPr dirty="0" sz="3000" spc="-10">
                <a:solidFill>
                  <a:srgbClr val="434343"/>
                </a:solidFill>
              </a:rPr>
              <a:t>Literature</a:t>
            </a:r>
            <a:r>
              <a:rPr dirty="0" sz="3000" spc="-30">
                <a:solidFill>
                  <a:srgbClr val="434343"/>
                </a:solidFill>
              </a:rPr>
              <a:t> </a:t>
            </a:r>
            <a:r>
              <a:rPr dirty="0" sz="3000" spc="5">
                <a:solidFill>
                  <a:srgbClr val="434343"/>
                </a:solidFill>
              </a:rPr>
              <a:t>Review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387984" y="1233550"/>
            <a:ext cx="8162925" cy="10566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5">
                <a:latin typeface="Times New Roman"/>
                <a:cs typeface="Times New Roman"/>
              </a:rPr>
              <a:t>Transparent </a:t>
            </a:r>
            <a:r>
              <a:rPr dirty="0" sz="2000" spc="15">
                <a:latin typeface="Times New Roman"/>
                <a:cs typeface="Times New Roman"/>
              </a:rPr>
              <a:t>Record</a:t>
            </a:r>
            <a:r>
              <a:rPr dirty="0" sz="2000" spc="-4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Keeping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10">
                <a:latin typeface="Times New Roman"/>
                <a:cs typeface="Times New Roman"/>
              </a:rPr>
              <a:t>One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35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easiest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explanation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that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could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blockchain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trusted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5"/>
              </a:spcBef>
            </a:pPr>
            <a:r>
              <a:rPr dirty="0" sz="2000" spc="20">
                <a:latin typeface="Times New Roman"/>
                <a:cs typeface="Times New Roman"/>
              </a:rPr>
              <a:t>network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keeping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managing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records.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369824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1.4 </a:t>
            </a:r>
            <a:r>
              <a:rPr dirty="0" sz="3000" spc="-5">
                <a:solidFill>
                  <a:srgbClr val="000000"/>
                </a:solidFill>
              </a:rPr>
              <a:t>Problem</a:t>
            </a:r>
            <a:r>
              <a:rPr dirty="0" sz="3000" spc="-110">
                <a:solidFill>
                  <a:srgbClr val="000000"/>
                </a:solidFill>
              </a:rPr>
              <a:t> </a:t>
            </a:r>
            <a:r>
              <a:rPr dirty="0" sz="3000" spc="-15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2602" y="1254760"/>
            <a:ext cx="3670935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5">
                <a:latin typeface="Times New Roman"/>
                <a:cs typeface="Times New Roman"/>
              </a:rPr>
              <a:t>Problems </a:t>
            </a:r>
            <a:r>
              <a:rPr dirty="0" sz="1800" spc="-10">
                <a:latin typeface="Times New Roman"/>
                <a:cs typeface="Times New Roman"/>
              </a:rPr>
              <a:t>arised </a:t>
            </a:r>
            <a:r>
              <a:rPr dirty="0" sz="1800">
                <a:latin typeface="Times New Roman"/>
                <a:cs typeface="Times New Roman"/>
              </a:rPr>
              <a:t>due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loopholes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law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Increasing </a:t>
            </a:r>
            <a:r>
              <a:rPr dirty="0" sz="1800">
                <a:latin typeface="Times New Roman"/>
                <a:cs typeface="Times New Roman"/>
              </a:rPr>
              <a:t>frauds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 spc="-10">
                <a:latin typeface="Times New Roman"/>
                <a:cs typeface="Times New Roman"/>
              </a:rPr>
              <a:t>land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registrations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153035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1.5</a:t>
            </a:r>
            <a:r>
              <a:rPr dirty="0" sz="3000" spc="-155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7984" y="1214762"/>
            <a:ext cx="3796665" cy="97091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20"/>
              </a:spcBef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dirty="0" sz="1800" spc="-65">
                <a:latin typeface="Georgia"/>
                <a:cs typeface="Georgia"/>
              </a:rPr>
              <a:t>Blockchain </a:t>
            </a:r>
            <a:r>
              <a:rPr dirty="0" sz="1800" spc="-70">
                <a:latin typeface="Georgia"/>
                <a:cs typeface="Georgia"/>
              </a:rPr>
              <a:t>based</a:t>
            </a:r>
            <a:r>
              <a:rPr dirty="0" sz="1800" spc="8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website.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dirty="0" sz="1800" spc="-80">
                <a:latin typeface="Georgia"/>
                <a:cs typeface="Georgia"/>
              </a:rPr>
              <a:t>Establish </a:t>
            </a:r>
            <a:r>
              <a:rPr dirty="0" sz="1800" spc="-20">
                <a:latin typeface="Georgia"/>
                <a:cs typeface="Georgia"/>
              </a:rPr>
              <a:t>registration</a:t>
            </a:r>
            <a:r>
              <a:rPr dirty="0" sz="1800" spc="-21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transparency.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dirty="0" sz="1800" spc="-15">
                <a:latin typeface="Georgia"/>
                <a:cs typeface="Georgia"/>
              </a:rPr>
              <a:t>Use </a:t>
            </a:r>
            <a:r>
              <a:rPr dirty="0" sz="1800" spc="-5">
                <a:latin typeface="Georgia"/>
                <a:cs typeface="Georgia"/>
              </a:rPr>
              <a:t>of ERC20</a:t>
            </a:r>
            <a:r>
              <a:rPr dirty="0" sz="1800" spc="195">
                <a:latin typeface="Georgia"/>
                <a:cs typeface="Georgia"/>
              </a:rPr>
              <a:t> </a:t>
            </a:r>
            <a:r>
              <a:rPr dirty="0" sz="1800" spc="-65">
                <a:latin typeface="Georgia"/>
                <a:cs typeface="Georgia"/>
              </a:rPr>
              <a:t>token.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9575" y="2152650"/>
            <a:ext cx="4924425" cy="2847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4" y="507365"/>
            <a:ext cx="342074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solidFill>
                  <a:srgbClr val="000000"/>
                </a:solidFill>
              </a:rPr>
              <a:t>1.6 </a:t>
            </a:r>
            <a:r>
              <a:rPr dirty="0" sz="3000" spc="-30">
                <a:solidFill>
                  <a:srgbClr val="000000"/>
                </a:solidFill>
              </a:rPr>
              <a:t>Technology</a:t>
            </a:r>
            <a:r>
              <a:rPr dirty="0" sz="3000" spc="15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2602" y="1224025"/>
            <a:ext cx="1536700" cy="24784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SzPct val="90000"/>
              <a:buChar char="●"/>
              <a:tabLst>
                <a:tab pos="355600" algn="l"/>
                <a:tab pos="356235" algn="l"/>
              </a:tabLst>
            </a:pPr>
            <a:r>
              <a:rPr dirty="0" sz="2000" spc="25">
                <a:latin typeface="Times New Roman"/>
                <a:cs typeface="Times New Roman"/>
              </a:rPr>
              <a:t>Ethereum</a:t>
            </a:r>
            <a:endParaRPr sz="2000">
              <a:latin typeface="Times New Roman"/>
              <a:cs typeface="Times New Roman"/>
            </a:endParaRPr>
          </a:p>
          <a:p>
            <a:pPr marL="422275" indent="-409575">
              <a:lnSpc>
                <a:spcPct val="100000"/>
              </a:lnSpc>
              <a:spcBef>
                <a:spcPts val="305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0">
                <a:latin typeface="Times New Roman"/>
                <a:cs typeface="Times New Roman"/>
              </a:rPr>
              <a:t>NodeJs</a:t>
            </a:r>
            <a:endParaRPr sz="2000">
              <a:latin typeface="Times New Roman"/>
              <a:cs typeface="Times New Roman"/>
            </a:endParaRPr>
          </a:p>
          <a:p>
            <a:pPr marL="422275" indent="-409575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5">
                <a:latin typeface="Times New Roman"/>
                <a:cs typeface="Times New Roman"/>
              </a:rPr>
              <a:t>Solidity</a:t>
            </a:r>
            <a:endParaRPr sz="2000">
              <a:latin typeface="Times New Roman"/>
              <a:cs typeface="Times New Roman"/>
            </a:endParaRPr>
          </a:p>
          <a:p>
            <a:pPr marL="422275" indent="-409575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0">
                <a:latin typeface="Times New Roman"/>
                <a:cs typeface="Times New Roman"/>
              </a:rPr>
              <a:t>Ethers.js</a:t>
            </a:r>
            <a:endParaRPr sz="2000">
              <a:latin typeface="Times New Roman"/>
              <a:cs typeface="Times New Roman"/>
            </a:endParaRPr>
          </a:p>
          <a:p>
            <a:pPr marL="422275" indent="-409575">
              <a:lnSpc>
                <a:spcPct val="100000"/>
              </a:lnSpc>
              <a:spcBef>
                <a:spcPts val="455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-15">
                <a:latin typeface="Times New Roman"/>
                <a:cs typeface="Times New Roman"/>
              </a:rPr>
              <a:t>TestNets</a:t>
            </a:r>
            <a:endParaRPr sz="2000">
              <a:latin typeface="Times New Roman"/>
              <a:cs typeface="Times New Roman"/>
            </a:endParaRPr>
          </a:p>
          <a:p>
            <a:pPr marL="422275" indent="-409575">
              <a:lnSpc>
                <a:spcPct val="100000"/>
              </a:lnSpc>
              <a:spcBef>
                <a:spcPts val="380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0">
                <a:latin typeface="Times New Roman"/>
                <a:cs typeface="Times New Roman"/>
              </a:rPr>
              <a:t>MetaMask</a:t>
            </a:r>
            <a:endParaRPr sz="2000">
              <a:latin typeface="Times New Roman"/>
              <a:cs typeface="Times New Roman"/>
            </a:endParaRPr>
          </a:p>
          <a:p>
            <a:pPr marL="422275" indent="-409575">
              <a:lnSpc>
                <a:spcPct val="100000"/>
              </a:lnSpc>
              <a:spcBef>
                <a:spcPts val="305"/>
              </a:spcBef>
              <a:buSzPct val="90000"/>
              <a:buChar char="●"/>
              <a:tabLst>
                <a:tab pos="422275" algn="l"/>
                <a:tab pos="422909" algn="l"/>
              </a:tabLst>
            </a:pPr>
            <a:r>
              <a:rPr dirty="0" sz="2000" spc="10">
                <a:latin typeface="Times New Roman"/>
                <a:cs typeface="Times New Roman"/>
              </a:rPr>
              <a:t>React.js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2019-10-31T06:38:54Z</dcterms:created>
  <dcterms:modified xsi:type="dcterms:W3CDTF">2019-10-31T06:38:54Z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2019-10-30T00:00:00Z</vt:filetime>
  </property>
  <property fmtid="{D5CDD505-2E9C-101B-9397-08002B2CF9AE}" pid="3" name="LastSaved">
    <vt:filetime>2019-10-31T00:00:00Z</vt:filetime>
  </property>
</Properties>
</file>