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6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4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95">
          <p15:clr>
            <a:srgbClr val="A4A3A4"/>
          </p15:clr>
        </p15:guide>
        <p15:guide id="12" orient="horz" pos="1232">
          <p15:clr>
            <a:srgbClr val="A4A3A4"/>
          </p15:clr>
        </p15:guide>
        <p15:guide id="13" pos="1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logna, Lisa" initials="LB" lastIdx="1" clrIdx="0"/>
  <p:cmAuthor id="1" name="Dillard, Ashley" initials="A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FF9900"/>
    <a:srgbClr val="C00000"/>
    <a:srgbClr val="3C8A2E"/>
    <a:srgbClr val="DCDCDC"/>
    <a:srgbClr val="B4B4B4"/>
    <a:srgbClr val="F8F8F8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8434" autoAdjust="0"/>
  </p:normalViewPr>
  <p:slideViewPr>
    <p:cSldViewPr snapToGrid="0" showGuides="1">
      <p:cViewPr varScale="1">
        <p:scale>
          <a:sx n="81" d="100"/>
          <a:sy n="81" d="100"/>
        </p:scale>
        <p:origin x="1435" y="72"/>
      </p:cViewPr>
      <p:guideLst>
        <p:guide orient="horz" pos="244"/>
        <p:guide orient="horz" pos="1021"/>
        <p:guide orient="horz" pos="4005"/>
        <p:guide orient="horz" pos="531"/>
        <p:guide orient="horz" pos="1244"/>
        <p:guide pos="2880"/>
        <p:guide pos="230"/>
        <p:guide pos="5530"/>
        <p:guide pos="2824"/>
        <p:guide pos="2936"/>
        <p:guide pos="395"/>
        <p:guide orient="horz" pos="1232"/>
        <p:guide pos="19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-33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11/29/2023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gif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2.gif"/><Relationship Id="rId5" Type="http://schemas.openxmlformats.org/officeDocument/2006/relationships/image" Target="../media/image4.jp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2881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46"/>
          <a:stretch/>
        </p:blipFill>
        <p:spPr>
          <a:xfrm>
            <a:off x="0" y="0"/>
            <a:ext cx="918708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9066" y="-1"/>
            <a:ext cx="4114034" cy="2853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4417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1" b="13134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9066" y="-1"/>
            <a:ext cx="4114034" cy="2853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84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29742" y="977281"/>
            <a:ext cx="5748498" cy="552753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25331" y="490344"/>
            <a:ext cx="5752908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365125" y="-1"/>
            <a:ext cx="2409762" cy="3345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Unknow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78603" y="492125"/>
            <a:ext cx="1382806" cy="13828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30446" y="1611313"/>
            <a:ext cx="5747793" cy="4734292"/>
          </a:xfrm>
        </p:spPr>
        <p:txBody>
          <a:bodyPr/>
          <a:lstStyle>
            <a:lvl1pPr>
              <a:defRPr sz="1100" b="1"/>
            </a:lvl1pPr>
            <a:lvl2pPr marL="0" indent="0">
              <a:buNone/>
              <a:defRPr sz="1100"/>
            </a:lvl2pPr>
            <a:lvl3pPr marL="203200" indent="-203200"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77888" y="2188273"/>
            <a:ext cx="1684243" cy="876300"/>
          </a:xfrm>
        </p:spPr>
        <p:txBody>
          <a:bodyPr/>
          <a:lstStyle>
            <a:lvl1pPr>
              <a:defRPr sz="900" b="1"/>
            </a:lvl1pPr>
            <a:lvl2pPr marL="0" indent="0">
              <a:buNone/>
              <a:defRPr sz="9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434840" y="6481703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8C8C8C"/>
                </a:solidFill>
              </a:rPr>
              <a:t>Copyright © 2017 Deloitte Development LLC.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7" r:id="rId3"/>
    <p:sldLayoutId id="2147483699" r:id="rId4"/>
    <p:sldLayoutId id="2147483678" r:id="rId5"/>
    <p:sldLayoutId id="2147483680" r:id="rId6"/>
    <p:sldLayoutId id="2147483681" r:id="rId7"/>
    <p:sldLayoutId id="2147483695" r:id="rId8"/>
    <p:sldLayoutId id="2147483679" r:id="rId9"/>
    <p:sldLayoutId id="2147483697" r:id="rId10"/>
    <p:sldLayoutId id="2147483682" r:id="rId11"/>
    <p:sldLayoutId id="2147483698" r:id="rId12"/>
    <p:sldLayoutId id="2147483696" r:id="rId13"/>
    <p:sldLayoutId id="2147483684" r:id="rId14"/>
    <p:sldLayoutId id="2147483691" r:id="rId15"/>
    <p:sldLayoutId id="2147483690" r:id="rId16"/>
    <p:sldLayoutId id="2147483683" r:id="rId17"/>
    <p:sldLayoutId id="2147483692" r:id="rId18"/>
    <p:sldLayoutId id="2147483685" r:id="rId19"/>
    <p:sldLayoutId id="2147483693" r:id="rId20"/>
    <p:sldLayoutId id="2147483694" r:id="rId21"/>
    <p:sldLayoutId id="2147483689" r:id="rId22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100000"/>
        <a:buFont typeface="Arial" panose="020B0604020202020204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deloitte.com/us/abou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4967" y="1062854"/>
            <a:ext cx="5856378" cy="552753"/>
          </a:xfrm>
        </p:spPr>
        <p:txBody>
          <a:bodyPr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Risk and Financial Advisory | Assurance &amp; Internal Audit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0556" y="746829"/>
            <a:ext cx="5752908" cy="469492"/>
          </a:xfrm>
        </p:spPr>
        <p:txBody>
          <a:bodyPr/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Himanshu Malik, Senior Consultant</a:t>
            </a:r>
            <a:endParaRPr lang="en-US" sz="1800" dirty="0">
              <a:solidFill>
                <a:srgbClr val="57575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944721" y="1497013"/>
            <a:ext cx="5942104" cy="4734292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</a:t>
            </a:r>
          </a:p>
          <a:p>
            <a:r>
              <a:rPr lang="en-US" sz="105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Himanshu is a Senior Consultant in Deloitte Risk &amp; Financial Advisory within the Internal Audit and Assurance practice with a focus on the Technology, Media and Telecommunications industry. Himanshu has over 6 years of experience in both Internal and External Audit. His experience includes offering services to domestic and multi-national companies in the areas of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Sarbanes-Oxley</a:t>
            </a:r>
            <a:r>
              <a:rPr lang="en-US" sz="105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compliance, IT risk assessments, digital risk management, readiness and post implementation assessments,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SOC1</a:t>
            </a:r>
            <a:r>
              <a:rPr lang="en-US" sz="105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SOC2</a:t>
            </a:r>
            <a:r>
              <a:rPr lang="en-US" sz="105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reports, and controls advisory. Himanshu has completed his Master’s in Business Analytics and looks forward to opportunities in risk management and process automation by utilizing data analytics and visualization skills.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Professional Affiliations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Conducted Automated Controls, Key Reports and IT General Control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SOX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reviews on IT Infrastructure supporting financial applications to assess application security configurations and identify risk and mitigating controls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Delivered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SOC1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SOC2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engagements based on ISAE 3402 and SSAE 16 standards reviewing security profiles of application. Evaluation was performed around Change Management, Logical Security and Other IT General Controls</a:t>
            </a:r>
          </a:p>
          <a:p>
            <a:pPr marL="25400" lvl="3" indent="0">
              <a:buNone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industry:  Technology and Communications, Consumer, Construction and Mining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M.S. in Business Analytics (MSBA) – Fordham University, New York</a:t>
            </a:r>
          </a:p>
          <a:p>
            <a:pPr marL="228600" lvl="4" indent="0">
              <a:buNone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Wrangling, Text Analytics, Data Engineering and Data Warehousing, Data Visualization &amp; Communication, Machine Learning &amp; Model Understanding</a:t>
            </a:r>
          </a:p>
          <a:p>
            <a:pPr marL="228600" lvl="4" indent="0">
              <a:buNone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technologies: Python, SQL, HIVE, Tableau, </a:t>
            </a:r>
            <a:r>
              <a:rPr lang="en-US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PowerBI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Spotfire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B.Tech. in Information Technology – Guru Gobind Singh Indraprastha University, India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Himanshu Malik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6200 Stoneridge Mall Rd Suite 410,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Pleasanton, CA, 94588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Phone: +1 646 226 4708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himalik@deloitte.com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978" y="3663003"/>
            <a:ext cx="2352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used in this document, “Deloitte Risk and Financial Advisory” means Deloitte &amp; Touche LLP, which provides audit and risk advisory services; Deloitte Financial Advisory Services LLP, which provides forensic, dispute, and other consulting services; and its affiliate, Deloitte Transactions and Business Analytics LLP, which provides a wide range of advisory and analytics services. Please see</a:t>
            </a:r>
            <a:r>
              <a:rPr lang="en-GB" sz="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800" b="1" u="sng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www.deloitte.com/us/about</a:t>
            </a:r>
            <a:r>
              <a:rPr lang="en-GB" sz="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GB" sz="800" b="1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a detailed description of our legal structure. Certain services may not be available to attest clients under the rules and regulations of public accounting.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944721" y="2251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806E9A-FC3E-49E4-9975-EFAD82E64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7"/>
          <a:stretch/>
        </p:blipFill>
        <p:spPr>
          <a:xfrm>
            <a:off x="848340" y="489419"/>
            <a:ext cx="1418873" cy="14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92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48ECD80-BB24-48FB-8D4F-7A96A78B4418}" vid="{3F862A94-E3B3-490B-9F0B-EE4E166942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03A48FDBC4945A7BAF3818D7E4FA1" ma:contentTypeVersion="4" ma:contentTypeDescription="Create a new document." ma:contentTypeScope="" ma:versionID="ddad24ae51869789c1094b5208cb45ec">
  <xsd:schema xmlns:xsd="http://www.w3.org/2001/XMLSchema" xmlns:xs="http://www.w3.org/2001/XMLSchema" xmlns:p="http://schemas.microsoft.com/office/2006/metadata/properties" xmlns:ns2="bc212ed5-25dc-46e9-b0aa-8dc1ace6d320" targetNamespace="http://schemas.microsoft.com/office/2006/metadata/properties" ma:root="true" ma:fieldsID="f818c5cbe5c75da2595d26bded40a3f9" ns2:_="">
    <xsd:import namespace="bc212ed5-25dc-46e9-b0aa-8dc1ace6d320"/>
    <xsd:element name="properties">
      <xsd:complexType>
        <xsd:sequence>
          <xsd:element name="documentManagement">
            <xsd:complexType>
              <xsd:all>
                <xsd:element ref="ns2:Resume_x0020_Templ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12ed5-25dc-46e9-b0aa-8dc1ace6d320" elementFormDefault="qualified">
    <xsd:import namespace="http://schemas.microsoft.com/office/2006/documentManagement/types"/>
    <xsd:import namespace="http://schemas.microsoft.com/office/infopath/2007/PartnerControls"/>
    <xsd:element name="Resume_x0020_Template" ma:index="8" nillable="true" ma:displayName="Resume Template" ma:internalName="Resume_x0020_Templat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ume_x0020_Template xmlns="bc212ed5-25dc-46e9-b0aa-8dc1ace6d320">US and USI Risk and Financial Advisory Resume Template</Resume_x0020_Templat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60594-607E-479D-8C7B-350B836BB3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212ed5-25dc-46e9-b0aa-8dc1ace6d3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D6B973-DEEA-4F31-BE0A-14427619A17E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bc212ed5-25dc-46e9-b0aa-8dc1ace6d32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A45C22-DA18-4FBA-BA35-09A65D71AB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Deloitte_US_Onscreen</Template>
  <TotalTime>4419</TotalTime>
  <Words>406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Verdana</vt:lpstr>
      <vt:lpstr>Wingdings</vt:lpstr>
      <vt:lpstr>Wingdings 2</vt:lpstr>
      <vt:lpstr>Deloitte_US_Onscreen</vt:lpstr>
      <vt:lpstr>think-cell Slide</vt:lpstr>
      <vt:lpstr>Himanshu Malik, Senior Consultant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 two lines if needed</dc:title>
  <dc:creator>Deloitte</dc:creator>
  <cp:lastModifiedBy>Himanshu Malik (Open)
</cp:lastModifiedBy>
  <cp:revision>92</cp:revision>
  <cp:lastPrinted>2014-06-25T02:16:22Z</cp:lastPrinted>
  <dcterms:created xsi:type="dcterms:W3CDTF">2015-02-09T16:02:24Z</dcterms:created>
  <dcterms:modified xsi:type="dcterms:W3CDTF">2023-11-29T23:04:56Z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STaxonomyCountry">
    <vt:lpwstr>406;#United States (US) (2768)|6a2e80fa-6705-44e3-a27a-aae62ef1b102</vt:lpwstr>
  </property>
  <property fmtid="{D5CDD505-2E9C-101B-9397-08002B2CF9AE}" pid="3" name="MMSTaxonomyOffice">
    <vt:lpwstr/>
  </property>
  <property fmtid="{D5CDD505-2E9C-101B-9397-08002B2CF9AE}" pid="4" name="ContentTypeId">
    <vt:lpwstr>0x01010072F03A48FDBC4945A7BAF3818D7E4FA1</vt:lpwstr>
  </property>
  <property fmtid="{D5CDD505-2E9C-101B-9397-08002B2CF9AE}" pid="5" name="MMSTaxonomyRegion">
    <vt:lpwstr>13;#News Use|c4fcb9d7-2693-4c4d-a2e2-9ff5a7eaa565</vt:lpwstr>
  </property>
  <property fmtid="{D5CDD505-2E9C-101B-9397-08002B2CF9AE}" pid="6" name="MMSTaxonomyIndustry">
    <vt:lpwstr/>
  </property>
  <property fmtid="{D5CDD505-2E9C-101B-9397-08002B2CF9AE}" pid="7" name="MMSTaxonomyIndustrySector">
    <vt:lpwstr/>
  </property>
  <property fmtid="{D5CDD505-2E9C-101B-9397-08002B2CF9AE}" pid="8" name="MMSSearchKeyword">
    <vt:lpwstr>1283;#Advisory|7ffff1f0-172c-4b63-bd61-afc8175bf0ee;#1304;#bio|cca9205f-f36d-4b82-ae3a-e1fa785102c2;#6633;#template|a8fad550-49c3-4061-a958-e16271556a18</vt:lpwstr>
  </property>
  <property fmtid="{D5CDD505-2E9C-101B-9397-08002B2CF9AE}" pid="9" name="MMSTaxonomyFunction">
    <vt:lpwstr>471;#AERS|f95ae5bc-a386-4c52-9162-dbc7af2b678c</vt:lpwstr>
  </property>
  <property fmtid="{D5CDD505-2E9C-101B-9397-08002B2CF9AE}" pid="10" name="MMSTaxonomyJobLevel">
    <vt:lpwstr/>
  </property>
  <property fmtid="{D5CDD505-2E9C-101B-9397-08002B2CF9AE}" pid="11" name="MMSTaxonomyBusinessContent">
    <vt:lpwstr>272;#Internal Communications|afe557e2-99e8-4b3a-9077-537f26a389f8</vt:lpwstr>
  </property>
  <property fmtid="{D5CDD505-2E9C-101B-9397-08002B2CF9AE}" pid="12" name="MSIP_Label_ea60d57e-af5b-4752-ac57-3e4f28ca11dc_Enabled">
    <vt:lpwstr>true</vt:lpwstr>
  </property>
  <property fmtid="{D5CDD505-2E9C-101B-9397-08002B2CF9AE}" pid="13" name="MSIP_Label_ea60d57e-af5b-4752-ac57-3e4f28ca11dc_SetDate">
    <vt:lpwstr>2021-12-15T20:27:54Z</vt:lpwstr>
  </property>
  <property fmtid="{D5CDD505-2E9C-101B-9397-08002B2CF9AE}" pid="14" name="MSIP_Label_ea60d57e-af5b-4752-ac57-3e4f28ca11dc_Method">
    <vt:lpwstr>Standard</vt:lpwstr>
  </property>
  <property fmtid="{D5CDD505-2E9C-101B-9397-08002B2CF9AE}" pid="15" name="MSIP_Label_ea60d57e-af5b-4752-ac57-3e4f28ca11dc_Name">
    <vt:lpwstr>ea60d57e-af5b-4752-ac57-3e4f28ca11dc</vt:lpwstr>
  </property>
  <property fmtid="{D5CDD505-2E9C-101B-9397-08002B2CF9AE}" pid="16" name="MSIP_Label_ea60d57e-af5b-4752-ac57-3e4f28ca11dc_SiteId">
    <vt:lpwstr>36da45f1-dd2c-4d1f-af13-5abe46b99921</vt:lpwstr>
  </property>
  <property fmtid="{D5CDD505-2E9C-101B-9397-08002B2CF9AE}" pid="17" name="MSIP_Label_ea60d57e-af5b-4752-ac57-3e4f28ca11dc_ActionId">
    <vt:lpwstr>d97cf83a-f4e2-40bc-a1c5-b974077cdd82</vt:lpwstr>
  </property>
  <property fmtid="{D5CDD505-2E9C-101B-9397-08002B2CF9AE}" pid="18" name="MSIP_Label_ea60d57e-af5b-4752-ac57-3e4f28ca11dc_ContentBits">
    <vt:lpwstr>0</vt:lpwstr>
  </property>
</Properties>
</file>