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3d083dbb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3d083dbb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3d083d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3d083d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3d083db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3d083db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3d083db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3d083db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3d083db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3d083db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3d083db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3d083db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3d083dbb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3d083dbb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3d083dbb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3d083dbb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3d083dbb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3d083dbb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080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Conway’s Game Of Life	</a:t>
            </a:r>
            <a:endParaRPr/>
          </a:p>
        </p:txBody>
      </p:sp>
      <p:sp>
        <p:nvSpPr>
          <p:cNvPr id="55" name="Google Shape;55;p13"/>
          <p:cNvSpPr txBox="1"/>
          <p:nvPr>
            <p:ph idx="1" type="subTitle"/>
          </p:nvPr>
        </p:nvSpPr>
        <p:spPr>
          <a:xfrm>
            <a:off x="173925" y="2760650"/>
            <a:ext cx="8520600" cy="792600"/>
          </a:xfrm>
          <a:prstGeom prst="rect">
            <a:avLst/>
          </a:prstGeom>
        </p:spPr>
        <p:txBody>
          <a:bodyPr anchorCtr="0" anchor="t" bIns="91425" lIns="91425" spcFirstLastPara="1" rIns="91425" wrap="square" tIns="91425">
            <a:normAutofit fontScale="55000" lnSpcReduction="20000"/>
          </a:bodyPr>
          <a:lstStyle/>
          <a:p>
            <a:pPr indent="0" lvl="0" marL="2286000" rtl="0" algn="l">
              <a:spcBef>
                <a:spcPts val="0"/>
              </a:spcBef>
              <a:spcAft>
                <a:spcPts val="0"/>
              </a:spcAft>
              <a:buNone/>
            </a:pPr>
            <a:r>
              <a:rPr lang="en"/>
              <a:t>      </a:t>
            </a:r>
            <a:r>
              <a:rPr lang="en"/>
              <a:t>Submitted</a:t>
            </a:r>
            <a:r>
              <a:rPr lang="en"/>
              <a:t> by:</a:t>
            </a:r>
            <a:endParaRPr/>
          </a:p>
          <a:p>
            <a:pPr indent="0" lvl="0" marL="0" rtl="0" algn="ctr">
              <a:spcBef>
                <a:spcPts val="0"/>
              </a:spcBef>
              <a:spcAft>
                <a:spcPts val="0"/>
              </a:spcAft>
              <a:buNone/>
            </a:pPr>
            <a:r>
              <a:rPr lang="en"/>
              <a:t>Sanjay Keshwar        01fe18bcs192</a:t>
            </a:r>
            <a:endParaRPr/>
          </a:p>
          <a:p>
            <a:pPr indent="0" lvl="0" marL="0" rtl="0" algn="ctr">
              <a:spcBef>
                <a:spcPts val="0"/>
              </a:spcBef>
              <a:spcAft>
                <a:spcPts val="0"/>
              </a:spcAft>
              <a:buNone/>
            </a:pPr>
            <a:r>
              <a:rPr lang="en"/>
              <a:t>Sumer Singh 		01fe18bcs229</a:t>
            </a:r>
            <a:endParaRPr/>
          </a:p>
        </p:txBody>
      </p:sp>
      <p:sp>
        <p:nvSpPr>
          <p:cNvPr id="56" name="Google Shape;56;p13"/>
          <p:cNvSpPr txBox="1"/>
          <p:nvPr/>
        </p:nvSpPr>
        <p:spPr>
          <a:xfrm>
            <a:off x="473700" y="990175"/>
            <a:ext cx="8196600" cy="566100"/>
          </a:xfrm>
          <a:prstGeom prst="rect">
            <a:avLst/>
          </a:prstGeom>
          <a:noFill/>
          <a:ln>
            <a:noFill/>
          </a:ln>
        </p:spPr>
        <p:txBody>
          <a:bodyPr anchorCtr="0" anchor="t" bIns="91425" lIns="91425" spcFirstLastPara="1" rIns="91425" wrap="square" tIns="91425">
            <a:spAutoFit/>
          </a:bodyPr>
          <a:lstStyle/>
          <a:p>
            <a:pPr indent="0" lvl="0" marL="0" marR="1316" rtl="0" algn="ctr">
              <a:lnSpc>
                <a:spcPct val="89049"/>
              </a:lnSpc>
              <a:spcBef>
                <a:spcPts val="1534"/>
              </a:spcBef>
              <a:spcAft>
                <a:spcPts val="0"/>
              </a:spcAft>
              <a:buNone/>
            </a:pPr>
            <a:r>
              <a:rPr lang="en" sz="2478">
                <a:solidFill>
                  <a:srgbClr val="FFFFFF"/>
                </a:solidFill>
              </a:rPr>
              <a:t>Java Programming </a:t>
            </a:r>
            <a:r>
              <a:rPr lang="en" sz="1195">
                <a:solidFill>
                  <a:srgbClr val="FFFFFF"/>
                </a:solidFill>
              </a:rPr>
              <a:t>(19ECSP301)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311700" y="973600"/>
            <a:ext cx="8520600" cy="35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000">
              <a:solidFill>
                <a:srgbClr val="FFFFFF"/>
              </a:solidFill>
            </a:endParaRPr>
          </a:p>
          <a:p>
            <a:pPr indent="0" lvl="0" marL="0" rtl="0" algn="l">
              <a:spcBef>
                <a:spcPts val="1200"/>
              </a:spcBef>
              <a:spcAft>
                <a:spcPts val="0"/>
              </a:spcAft>
              <a:buNone/>
            </a:pPr>
            <a:r>
              <a:t/>
            </a:r>
            <a:endParaRPr sz="3000">
              <a:solidFill>
                <a:srgbClr val="FFFFFF"/>
              </a:solidFill>
            </a:endParaRPr>
          </a:p>
          <a:p>
            <a:pPr indent="0" lvl="0" marL="0" rtl="0" algn="ctr">
              <a:spcBef>
                <a:spcPts val="1200"/>
              </a:spcBef>
              <a:spcAft>
                <a:spcPts val="1200"/>
              </a:spcAft>
              <a:buNone/>
            </a:pPr>
            <a:r>
              <a:rPr lang="en" sz="3000">
                <a:solidFill>
                  <a:srgbClr val="FFFFFF"/>
                </a:solidFill>
              </a:rPr>
              <a:t>Thank You</a:t>
            </a:r>
            <a:endParaRPr sz="3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FFFFFF"/>
                </a:solidFill>
              </a:rPr>
              <a:t>The Game of Life (an example of a cellular automaton) is played on an infinite two-dimensional rectangular grid of cells. Each cell can be either alive or dead. The status of each cell changes each turn of the game (also called a generation) depending on the statuses of that cell's 8 neighbors. Neighbors of a cell are cells that touch that cell, either horizontal, vertical, or diagonal from that cell.</a:t>
            </a:r>
            <a:endParaRPr sz="13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300">
                <a:solidFill>
                  <a:srgbClr val="FFFFFF"/>
                </a:solidFill>
              </a:rPr>
              <a:t>Conway's Game Of Life is a Cellular Automation Method created by John Horton Conway. This game was created with Biology in mind but has been applied in various fields such as Graphics, terrain generation, etc.</a:t>
            </a:r>
            <a:endParaRPr sz="13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500">
                <a:solidFill>
                  <a:srgbClr val="FFFFFF"/>
                </a:solidFill>
              </a:rPr>
              <a:t>Objectives: </a:t>
            </a:r>
            <a:endParaRPr sz="2500">
              <a:solidFill>
                <a:srgbClr val="FFFFFF"/>
              </a:solidFill>
            </a:endParaRPr>
          </a:p>
          <a:p>
            <a:pPr indent="0" lvl="0" marL="0" rtl="0" algn="l">
              <a:spcBef>
                <a:spcPts val="0"/>
              </a:spcBef>
              <a:spcAft>
                <a:spcPts val="0"/>
              </a:spcAft>
              <a:buSzPts val="990"/>
              <a:buNone/>
            </a:pPr>
            <a:r>
              <a:t/>
            </a:r>
            <a:endParaRPr sz="2520"/>
          </a:p>
        </p:txBody>
      </p:sp>
      <p:sp>
        <p:nvSpPr>
          <p:cNvPr id="68" name="Google Shape;68;p15"/>
          <p:cNvSpPr txBox="1"/>
          <p:nvPr>
            <p:ph idx="1" type="body"/>
          </p:nvPr>
        </p:nvSpPr>
        <p:spPr>
          <a:xfrm>
            <a:off x="311700" y="1152475"/>
            <a:ext cx="8520600" cy="3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FFFFFF"/>
                </a:solidFill>
              </a:rPr>
              <a:t>The initial pattern is the first generation. The second generation evolves from applying the rules simultaneously to every cell on the game board, i.e. births and deaths happen simultaneously. Afterwards, the rules are iteratively applied to create future generations. For each generation of the game, a cell's status in the next generation is determined by a set of rules. </a:t>
            </a:r>
            <a:endParaRPr sz="1300">
              <a:solidFill>
                <a:srgbClr val="FFFFFF"/>
              </a:solidFill>
            </a:endParaRPr>
          </a:p>
          <a:p>
            <a:pPr indent="0" lvl="0" marL="0" rtl="0" algn="l">
              <a:spcBef>
                <a:spcPts val="0"/>
              </a:spcBef>
              <a:spcAft>
                <a:spcPts val="0"/>
              </a:spcAft>
              <a:buNone/>
            </a:pPr>
            <a:r>
              <a:rPr lang="en" sz="1300">
                <a:solidFill>
                  <a:srgbClr val="FFFFFF"/>
                </a:solidFill>
              </a:rPr>
              <a:t>These simple rules are as follows:</a:t>
            </a:r>
            <a:endParaRPr sz="1300">
              <a:solidFill>
                <a:srgbClr val="FFFFFF"/>
              </a:solidFill>
            </a:endParaRPr>
          </a:p>
          <a:p>
            <a:pPr indent="0" lvl="0" marL="0" rtl="0" algn="l">
              <a:spcBef>
                <a:spcPts val="0"/>
              </a:spcBef>
              <a:spcAft>
                <a:spcPts val="0"/>
              </a:spcAft>
              <a:buNone/>
            </a:pPr>
            <a:r>
              <a:t/>
            </a:r>
            <a:endParaRPr sz="1300">
              <a:solidFill>
                <a:srgbClr val="FFFFFF"/>
              </a:solidFill>
            </a:endParaRPr>
          </a:p>
          <a:p>
            <a:pPr indent="-311150" lvl="0" marL="914400" rtl="0" algn="l">
              <a:spcBef>
                <a:spcPts val="0"/>
              </a:spcBef>
              <a:spcAft>
                <a:spcPts val="0"/>
              </a:spcAft>
              <a:buClr>
                <a:srgbClr val="FFFFFF"/>
              </a:buClr>
              <a:buSzPts val="1300"/>
              <a:buAutoNum type="arabicPeriod"/>
            </a:pPr>
            <a:r>
              <a:rPr lang="en" sz="1300">
                <a:solidFill>
                  <a:srgbClr val="FFFFFF"/>
                </a:solidFill>
              </a:rPr>
              <a:t>Any live cell with fewer than two live neighbors dies, as if caused by under population.</a:t>
            </a:r>
            <a:endParaRPr sz="1300">
              <a:solidFill>
                <a:srgbClr val="FFFFFF"/>
              </a:solidFill>
            </a:endParaRPr>
          </a:p>
          <a:p>
            <a:pPr indent="-311150" lvl="0" marL="914400" rtl="0" algn="l">
              <a:spcBef>
                <a:spcPts val="0"/>
              </a:spcBef>
              <a:spcAft>
                <a:spcPts val="0"/>
              </a:spcAft>
              <a:buClr>
                <a:srgbClr val="FFFFFF"/>
              </a:buClr>
              <a:buSzPts val="1300"/>
              <a:buAutoNum type="arabicPeriod"/>
            </a:pPr>
            <a:r>
              <a:rPr lang="en" sz="1300">
                <a:solidFill>
                  <a:srgbClr val="FFFFFF"/>
                </a:solidFill>
              </a:rPr>
              <a:t>Any live cell with two or three live neighbors lives on to the next generation.</a:t>
            </a:r>
            <a:endParaRPr sz="1300">
              <a:solidFill>
                <a:srgbClr val="FFFFFF"/>
              </a:solidFill>
            </a:endParaRPr>
          </a:p>
          <a:p>
            <a:pPr indent="-311150" lvl="0" marL="914400" rtl="0" algn="l">
              <a:spcBef>
                <a:spcPts val="0"/>
              </a:spcBef>
              <a:spcAft>
                <a:spcPts val="0"/>
              </a:spcAft>
              <a:buClr>
                <a:srgbClr val="FFFFFF"/>
              </a:buClr>
              <a:buSzPts val="1300"/>
              <a:buAutoNum type="arabicPeriod"/>
            </a:pPr>
            <a:r>
              <a:rPr lang="en" sz="1300">
                <a:solidFill>
                  <a:srgbClr val="FFFFFF"/>
                </a:solidFill>
              </a:rPr>
              <a:t>Any live cell with more than three live neighbors dies, as if by overpopulation.</a:t>
            </a:r>
            <a:endParaRPr sz="1300">
              <a:solidFill>
                <a:srgbClr val="FFFFFF"/>
              </a:solidFill>
            </a:endParaRPr>
          </a:p>
          <a:p>
            <a:pPr indent="-311150" lvl="0" marL="914400" rtl="0" algn="l">
              <a:spcBef>
                <a:spcPts val="0"/>
              </a:spcBef>
              <a:spcAft>
                <a:spcPts val="0"/>
              </a:spcAft>
              <a:buClr>
                <a:srgbClr val="FFFFFF"/>
              </a:buClr>
              <a:buSzPts val="1300"/>
              <a:buAutoNum type="arabicPeriod"/>
            </a:pPr>
            <a:r>
              <a:rPr lang="en" sz="1300">
                <a:solidFill>
                  <a:srgbClr val="FFFFFF"/>
                </a:solidFill>
              </a:rPr>
              <a:t>Any dead cell with exactly three live neighbors becomes a live cell, as if by reproduction.</a:t>
            </a:r>
            <a:endParaRPr sz="1300">
              <a:solidFill>
                <a:srgbClr val="FFFFFF"/>
              </a:solidFill>
            </a:endParaRPr>
          </a:p>
          <a:p>
            <a:pPr indent="0" lvl="0" marL="914400" rtl="0" algn="l">
              <a:spcBef>
                <a:spcPts val="0"/>
              </a:spcBef>
              <a:spcAft>
                <a:spcPts val="0"/>
              </a:spcAft>
              <a:buNone/>
            </a:pPr>
            <a:r>
              <a:t/>
            </a:r>
            <a:endParaRPr sz="1300">
              <a:solidFill>
                <a:srgbClr val="FFFFFF"/>
              </a:solidFill>
            </a:endParaRPr>
          </a:p>
          <a:p>
            <a:pPr indent="0" lvl="0" marL="0" rtl="0" algn="l">
              <a:spcBef>
                <a:spcPts val="0"/>
              </a:spcBef>
              <a:spcAft>
                <a:spcPts val="0"/>
              </a:spcAft>
              <a:buNone/>
            </a:pPr>
            <a:r>
              <a:rPr lang="en" sz="1300">
                <a:solidFill>
                  <a:srgbClr val="FFFFFF"/>
                </a:solidFill>
              </a:rPr>
              <a:t>There are, of course, as many variations to these rules as there are different combinations of numbers to use for determining when cells live or die.</a:t>
            </a:r>
            <a:endParaRPr sz="1500">
              <a:solidFill>
                <a:srgbClr val="FFFFFF"/>
              </a:solidFill>
            </a:endParaRPr>
          </a:p>
          <a:p>
            <a:pPr indent="0" lvl="0" marL="0" rtl="0" algn="l">
              <a:spcBef>
                <a:spcPts val="0"/>
              </a:spcBef>
              <a:spcAft>
                <a:spcPts val="120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750">
                <a:solidFill>
                  <a:srgbClr val="FFFFFF"/>
                </a:solidFill>
              </a:rPr>
              <a:t>Some example Patterns : </a:t>
            </a:r>
            <a:endParaRPr sz="2750">
              <a:solidFill>
                <a:srgbClr val="FFFFFF"/>
              </a:solidFill>
            </a:endParaRPr>
          </a:p>
          <a:p>
            <a:pPr indent="0" lvl="0" marL="0" rtl="0" algn="l">
              <a:spcBef>
                <a:spcPts val="0"/>
              </a:spcBef>
              <a:spcAft>
                <a:spcPts val="0"/>
              </a:spcAft>
              <a:buNone/>
            </a:pPr>
            <a:r>
              <a:t/>
            </a:r>
            <a:endParaRPr sz="1800">
              <a:solidFill>
                <a:schemeClr val="lt2"/>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FFFFFF"/>
                </a:solidFill>
              </a:rPr>
              <a:t>One can investigate the evolution of the simplest patterns if done carefully. They should verify that any single living cell or any pair of living cells will die during the next iteration.</a:t>
            </a:r>
            <a:endParaRPr sz="1300">
              <a:solidFill>
                <a:srgbClr val="FFFFFF"/>
              </a:solidFill>
            </a:endParaRPr>
          </a:p>
          <a:p>
            <a:pPr indent="0" lvl="0" marL="0" rtl="0" algn="l">
              <a:spcBef>
                <a:spcPts val="0"/>
              </a:spcBef>
              <a:spcAft>
                <a:spcPts val="0"/>
              </a:spcAft>
              <a:buNone/>
            </a:pPr>
            <a:r>
              <a:t/>
            </a:r>
            <a:endParaRPr sz="1300">
              <a:solidFill>
                <a:srgbClr val="FFFFFF"/>
              </a:solidFill>
            </a:endParaRPr>
          </a:p>
          <a:p>
            <a:pPr indent="0" lvl="0" marL="0" rtl="0" algn="l">
              <a:spcBef>
                <a:spcPts val="0"/>
              </a:spcBef>
              <a:spcAft>
                <a:spcPts val="0"/>
              </a:spcAft>
              <a:buNone/>
            </a:pPr>
            <a:r>
              <a:t/>
            </a:r>
            <a:endParaRPr sz="1300">
              <a:solidFill>
                <a:srgbClr val="FFFFFF"/>
              </a:solidFill>
            </a:endParaRPr>
          </a:p>
          <a:p>
            <a:pPr indent="0" lvl="0" marL="0" rtl="0" algn="l">
              <a:spcBef>
                <a:spcPts val="0"/>
              </a:spcBef>
              <a:spcAft>
                <a:spcPts val="0"/>
              </a:spcAft>
              <a:buNone/>
            </a:pPr>
            <a:r>
              <a:t/>
            </a:r>
            <a:endParaRPr sz="1300">
              <a:solidFill>
                <a:srgbClr val="FFFFFF"/>
              </a:solidFill>
            </a:endParaRPr>
          </a:p>
          <a:p>
            <a:pPr indent="0" lvl="0" marL="0" rtl="0" algn="l">
              <a:spcBef>
                <a:spcPts val="0"/>
              </a:spcBef>
              <a:spcAft>
                <a:spcPts val="1200"/>
              </a:spcAft>
              <a:buNone/>
            </a:pPr>
            <a:r>
              <a:t/>
            </a:r>
            <a:endParaRPr sz="1300">
              <a:solidFill>
                <a:srgbClr val="FFFFFF"/>
              </a:solidFill>
            </a:endParaRPr>
          </a:p>
        </p:txBody>
      </p:sp>
      <p:pic>
        <p:nvPicPr>
          <p:cNvPr id="75" name="Google Shape;75;p16"/>
          <p:cNvPicPr preferRelativeResize="0"/>
          <p:nvPr/>
        </p:nvPicPr>
        <p:blipFill>
          <a:blip r:embed="rId3">
            <a:alphaModFix/>
          </a:blip>
          <a:stretch>
            <a:fillRect/>
          </a:stretch>
        </p:blipFill>
        <p:spPr>
          <a:xfrm>
            <a:off x="722925" y="1984275"/>
            <a:ext cx="3026562" cy="2740475"/>
          </a:xfrm>
          <a:prstGeom prst="rect">
            <a:avLst/>
          </a:prstGeom>
          <a:noFill/>
          <a:ln>
            <a:noFill/>
          </a:ln>
        </p:spPr>
      </p:pic>
      <p:pic>
        <p:nvPicPr>
          <p:cNvPr id="76" name="Google Shape;76;p16"/>
          <p:cNvPicPr preferRelativeResize="0"/>
          <p:nvPr/>
        </p:nvPicPr>
        <p:blipFill>
          <a:blip r:embed="rId4">
            <a:alphaModFix/>
          </a:blip>
          <a:stretch>
            <a:fillRect/>
          </a:stretch>
        </p:blipFill>
        <p:spPr>
          <a:xfrm>
            <a:off x="4519925" y="1949401"/>
            <a:ext cx="3392450" cy="2987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9838" rtl="0" algn="l">
              <a:spcBef>
                <a:spcPts val="2198"/>
              </a:spcBef>
              <a:spcAft>
                <a:spcPts val="0"/>
              </a:spcAft>
              <a:buNone/>
            </a:pPr>
            <a:r>
              <a:rPr lang="en" sz="2500">
                <a:solidFill>
                  <a:srgbClr val="FFFFFF"/>
                </a:solidFill>
              </a:rPr>
              <a:t>List of Classes:</a:t>
            </a:r>
            <a:endParaRPr sz="2500">
              <a:solidFill>
                <a:srgbClr val="FFFFFF"/>
              </a:solidFill>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1255"/>
              </a:spcBef>
              <a:spcAft>
                <a:spcPts val="0"/>
              </a:spcAft>
              <a:buClr>
                <a:srgbClr val="FFFFFF"/>
              </a:buClr>
              <a:buSzPts val="1300"/>
              <a:buAutoNum type="arabicPeriod"/>
            </a:pPr>
            <a:r>
              <a:rPr lang="en" sz="1300">
                <a:solidFill>
                  <a:srgbClr val="FFFFFF"/>
                </a:solidFill>
              </a:rPr>
              <a:t>Main </a:t>
            </a:r>
            <a:endParaRPr sz="1300">
              <a:solidFill>
                <a:srgbClr val="FFFFFF"/>
              </a:solidFill>
            </a:endParaRPr>
          </a:p>
          <a:p>
            <a:pPr indent="-1062" lvl="0" marL="463729" marR="6680" rtl="0" algn="l">
              <a:lnSpc>
                <a:spcPct val="100655"/>
              </a:lnSpc>
              <a:spcBef>
                <a:spcPts val="781"/>
              </a:spcBef>
              <a:spcAft>
                <a:spcPts val="0"/>
              </a:spcAft>
              <a:buNone/>
            </a:pPr>
            <a:r>
              <a:rPr lang="en" sz="1300">
                <a:solidFill>
                  <a:srgbClr val="FFFFFF"/>
                </a:solidFill>
              </a:rPr>
              <a:t>It includes the main method from where the frame’s visibility is set to true and frame is visible as output. </a:t>
            </a:r>
            <a:endParaRPr sz="1300">
              <a:solidFill>
                <a:srgbClr val="FFFFFF"/>
              </a:solidFill>
            </a:endParaRPr>
          </a:p>
          <a:p>
            <a:pPr indent="0" lvl="0" marL="0" marR="6680" rtl="0" algn="l">
              <a:lnSpc>
                <a:spcPct val="100655"/>
              </a:lnSpc>
              <a:spcBef>
                <a:spcPts val="781"/>
              </a:spcBef>
              <a:spcAft>
                <a:spcPts val="0"/>
              </a:spcAft>
              <a:buNone/>
            </a:pPr>
            <a:r>
              <a:rPr lang="en" sz="1300">
                <a:solidFill>
                  <a:srgbClr val="FFFFFF"/>
                </a:solidFill>
              </a:rPr>
              <a:t> 2.	</a:t>
            </a:r>
            <a:r>
              <a:rPr lang="en" sz="1434">
                <a:solidFill>
                  <a:srgbClr val="FFFFFF"/>
                </a:solidFill>
              </a:rPr>
              <a:t>GameOfLifeSetup</a:t>
            </a:r>
            <a:endParaRPr sz="1434">
              <a:solidFill>
                <a:srgbClr val="FFFFFF"/>
              </a:solidFill>
            </a:endParaRPr>
          </a:p>
          <a:p>
            <a:pPr indent="457200" lvl="0" marL="0" marR="6680" rtl="0" algn="l">
              <a:lnSpc>
                <a:spcPct val="100655"/>
              </a:lnSpc>
              <a:spcBef>
                <a:spcPts val="781"/>
              </a:spcBef>
              <a:spcAft>
                <a:spcPts val="0"/>
              </a:spcAft>
              <a:buNone/>
            </a:pPr>
            <a:r>
              <a:rPr lang="en" sz="1300">
                <a:solidFill>
                  <a:srgbClr val="FFFFFF"/>
                </a:solidFill>
              </a:rPr>
              <a:t>It contains the logic of Game of Life and operations needed to be done to generate new generations. </a:t>
            </a:r>
            <a:endParaRPr sz="1300">
              <a:solidFill>
                <a:srgbClr val="FFFFFF"/>
              </a:solidFill>
            </a:endParaRPr>
          </a:p>
          <a:p>
            <a:pPr indent="0" lvl="0" marL="0" marR="6680" rtl="0" algn="l">
              <a:lnSpc>
                <a:spcPct val="100655"/>
              </a:lnSpc>
              <a:spcBef>
                <a:spcPts val="781"/>
              </a:spcBef>
              <a:spcAft>
                <a:spcPts val="0"/>
              </a:spcAft>
              <a:buNone/>
            </a:pPr>
            <a:r>
              <a:rPr lang="en" sz="1300">
                <a:solidFill>
                  <a:srgbClr val="FFFFFF"/>
                </a:solidFill>
              </a:rPr>
              <a:t> 3.	</a:t>
            </a:r>
            <a:r>
              <a:rPr lang="en" sz="1434">
                <a:solidFill>
                  <a:srgbClr val="FFFFFF"/>
                </a:solidFill>
              </a:rPr>
              <a:t>GameOfLife </a:t>
            </a:r>
            <a:r>
              <a:rPr lang="en" sz="1300">
                <a:solidFill>
                  <a:srgbClr val="FFFFFF"/>
                </a:solidFill>
              </a:rPr>
              <a:t> </a:t>
            </a:r>
            <a:endParaRPr sz="1300">
              <a:solidFill>
                <a:srgbClr val="FFFFFF"/>
              </a:solidFill>
            </a:endParaRPr>
          </a:p>
          <a:p>
            <a:pPr indent="0" lvl="0" marL="0" marR="6680" rtl="0" algn="l">
              <a:lnSpc>
                <a:spcPct val="100655"/>
              </a:lnSpc>
              <a:spcBef>
                <a:spcPts val="781"/>
              </a:spcBef>
              <a:spcAft>
                <a:spcPts val="0"/>
              </a:spcAft>
              <a:buNone/>
            </a:pPr>
            <a:r>
              <a:rPr lang="en" sz="1300">
                <a:solidFill>
                  <a:srgbClr val="FFFFFF"/>
                </a:solidFill>
              </a:rPr>
              <a:t>	It extends the JFrame and design properties such as labels, button, sliders and different types of layout to create GUI.</a:t>
            </a:r>
            <a:endParaRPr sz="1300">
              <a:solidFill>
                <a:srgbClr val="FFFFFF"/>
              </a:solidFill>
            </a:endParaRPr>
          </a:p>
          <a:p>
            <a:pPr indent="0" lvl="0" marL="0" marR="6680" rtl="0" algn="l">
              <a:lnSpc>
                <a:spcPct val="100655"/>
              </a:lnSpc>
              <a:spcBef>
                <a:spcPts val="781"/>
              </a:spcBef>
              <a:spcAft>
                <a:spcPts val="0"/>
              </a:spcAft>
              <a:buNone/>
            </a:pPr>
            <a:r>
              <a:rPr lang="en" sz="1300">
                <a:solidFill>
                  <a:srgbClr val="FFFFFF"/>
                </a:solidFill>
              </a:rPr>
              <a:t> 4.     </a:t>
            </a:r>
            <a:r>
              <a:rPr lang="en" sz="1434">
                <a:solidFill>
                  <a:srgbClr val="FFFFFF"/>
                </a:solidFill>
              </a:rPr>
              <a:t>MatrixPanel </a:t>
            </a:r>
            <a:endParaRPr sz="1434">
              <a:solidFill>
                <a:srgbClr val="FFFFFF"/>
              </a:solidFill>
            </a:endParaRPr>
          </a:p>
          <a:p>
            <a:pPr indent="0" lvl="0" marL="0" marR="6680" rtl="0" algn="l">
              <a:lnSpc>
                <a:spcPct val="100655"/>
              </a:lnSpc>
              <a:spcBef>
                <a:spcPts val="781"/>
              </a:spcBef>
              <a:spcAft>
                <a:spcPts val="0"/>
              </a:spcAft>
              <a:buNone/>
            </a:pPr>
            <a:r>
              <a:rPr lang="en" sz="1300">
                <a:solidFill>
                  <a:srgbClr val="FFFFFF"/>
                </a:solidFill>
              </a:rPr>
              <a:t>	It is the design of the right side of frame, where you can visualise the 2D animation of Game of Life. </a:t>
            </a:r>
            <a:endParaRPr sz="1300">
              <a:solidFill>
                <a:srgbClr val="FFFFFF"/>
              </a:solidFill>
            </a:endParaRPr>
          </a:p>
          <a:p>
            <a:pPr indent="0" lvl="0" marL="0" marR="6680" rtl="0" algn="l">
              <a:lnSpc>
                <a:spcPct val="100655"/>
              </a:lnSpc>
              <a:spcBef>
                <a:spcPts val="781"/>
              </a:spcBef>
              <a:spcAft>
                <a:spcPts val="0"/>
              </a:spcAft>
              <a:buNone/>
            </a:pPr>
            <a:r>
              <a:t/>
            </a:r>
            <a:endParaRPr sz="13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6559" rtl="0" algn="l">
              <a:spcBef>
                <a:spcPts val="2198"/>
              </a:spcBef>
              <a:spcAft>
                <a:spcPts val="0"/>
              </a:spcAft>
              <a:buNone/>
            </a:pPr>
            <a:r>
              <a:rPr lang="en" sz="2500">
                <a:solidFill>
                  <a:srgbClr val="FFFFFF"/>
                </a:solidFill>
              </a:rPr>
              <a:t>Class Diagram: </a:t>
            </a:r>
            <a:endParaRPr sz="2500">
              <a:solidFill>
                <a:srgbClr val="FFFFFF"/>
              </a:solidFill>
            </a:endParaRPr>
          </a:p>
        </p:txBody>
      </p:sp>
      <p:pic>
        <p:nvPicPr>
          <p:cNvPr id="88" name="Google Shape;88;p18"/>
          <p:cNvPicPr preferRelativeResize="0"/>
          <p:nvPr/>
        </p:nvPicPr>
        <p:blipFill>
          <a:blip r:embed="rId3">
            <a:alphaModFix/>
          </a:blip>
          <a:stretch>
            <a:fillRect/>
          </a:stretch>
        </p:blipFill>
        <p:spPr>
          <a:xfrm>
            <a:off x="331413" y="953425"/>
            <a:ext cx="8481174" cy="4144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1805" rtl="0" algn="l">
              <a:spcBef>
                <a:spcPts val="2198"/>
              </a:spcBef>
              <a:spcAft>
                <a:spcPts val="0"/>
              </a:spcAft>
              <a:buNone/>
            </a:pPr>
            <a:r>
              <a:rPr lang="en" sz="2500">
                <a:solidFill>
                  <a:srgbClr val="FFFFFF"/>
                </a:solidFill>
              </a:rPr>
              <a:t>List of Data Structures Used:</a:t>
            </a:r>
            <a:endParaRPr sz="2500">
              <a:solidFill>
                <a:srgbClr val="FFFFFF"/>
              </a:solidFill>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973" lvl="0" marL="2733" rtl="0" algn="l">
              <a:lnSpc>
                <a:spcPct val="100655"/>
              </a:lnSpc>
              <a:spcBef>
                <a:spcPts val="1145"/>
              </a:spcBef>
              <a:spcAft>
                <a:spcPts val="0"/>
              </a:spcAft>
              <a:buNone/>
            </a:pPr>
            <a:r>
              <a:rPr lang="en" sz="1300">
                <a:solidFill>
                  <a:srgbClr val="FFFFFF"/>
                </a:solidFill>
              </a:rPr>
              <a:t>A matrix is a two-dimensional data structure and all of its elements are of the same type. </a:t>
            </a:r>
            <a:endParaRPr sz="1300">
              <a:solidFill>
                <a:srgbClr val="FFFFFF"/>
              </a:solidFill>
            </a:endParaRPr>
          </a:p>
          <a:p>
            <a:pPr indent="1973" lvl="0" marL="2733" rtl="0" algn="l">
              <a:lnSpc>
                <a:spcPct val="100655"/>
              </a:lnSpc>
              <a:spcBef>
                <a:spcPts val="1145"/>
              </a:spcBef>
              <a:spcAft>
                <a:spcPts val="0"/>
              </a:spcAft>
              <a:buNone/>
            </a:pPr>
            <a:r>
              <a:rPr lang="en" sz="1300">
                <a:solidFill>
                  <a:srgbClr val="FFFFFF"/>
                </a:solidFill>
              </a:rPr>
              <a:t>Matrix data structure is used for grid representation.</a:t>
            </a:r>
            <a:endParaRPr sz="13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0020" rtl="0" algn="l">
              <a:spcBef>
                <a:spcPts val="1824"/>
              </a:spcBef>
              <a:spcAft>
                <a:spcPts val="0"/>
              </a:spcAft>
              <a:buNone/>
            </a:pPr>
            <a:r>
              <a:rPr lang="en" sz="2500">
                <a:solidFill>
                  <a:srgbClr val="FFFFFF"/>
                </a:solidFill>
              </a:rPr>
              <a:t>Algorithm </a:t>
            </a:r>
            <a:endParaRPr sz="2500">
              <a:solidFill>
                <a:srgbClr val="FFFFFF"/>
              </a:solidFill>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95553" rtl="0" algn="l">
              <a:lnSpc>
                <a:spcPct val="100000"/>
              </a:lnSpc>
              <a:spcBef>
                <a:spcPts val="781"/>
              </a:spcBef>
              <a:spcAft>
                <a:spcPts val="0"/>
              </a:spcAft>
              <a:buNone/>
            </a:pPr>
            <a:r>
              <a:rPr lang="en" sz="1300">
                <a:solidFill>
                  <a:srgbClr val="FFFFFF"/>
                </a:solidFill>
              </a:rPr>
              <a:t>1. Randomly initialize all the cells in the grid </a:t>
            </a:r>
            <a:endParaRPr sz="1300">
              <a:solidFill>
                <a:srgbClr val="FFFFFF"/>
              </a:solidFill>
            </a:endParaRPr>
          </a:p>
          <a:p>
            <a:pPr indent="-185373" lvl="0" marL="374398" marR="6837" rtl="0" algn="l">
              <a:lnSpc>
                <a:spcPct val="100655"/>
              </a:lnSpc>
              <a:spcBef>
                <a:spcPts val="1046"/>
              </a:spcBef>
              <a:spcAft>
                <a:spcPts val="0"/>
              </a:spcAft>
              <a:buNone/>
            </a:pPr>
            <a:r>
              <a:rPr lang="en" sz="1300">
                <a:solidFill>
                  <a:srgbClr val="FFFFFF"/>
                </a:solidFill>
              </a:rPr>
              <a:t>2. At each time step in the simulation, for each cell (i, j) in the grid, do the following: </a:t>
            </a:r>
            <a:endParaRPr sz="1300">
              <a:solidFill>
                <a:srgbClr val="FFFFFF"/>
              </a:solidFill>
            </a:endParaRPr>
          </a:p>
          <a:p>
            <a:pPr indent="-146970" lvl="0" marL="705257" marR="6375" rtl="0" algn="l">
              <a:lnSpc>
                <a:spcPct val="100655"/>
              </a:lnSpc>
              <a:spcBef>
                <a:spcPts val="1038"/>
              </a:spcBef>
              <a:spcAft>
                <a:spcPts val="0"/>
              </a:spcAft>
              <a:buNone/>
            </a:pPr>
            <a:r>
              <a:rPr lang="en" sz="1300">
                <a:solidFill>
                  <a:srgbClr val="FFFFFF"/>
                </a:solidFill>
              </a:rPr>
              <a:t>• Update the value of cell (i, j) based on its neighbors, taking into account the boundary conditions. </a:t>
            </a:r>
            <a:endParaRPr sz="1300">
              <a:solidFill>
                <a:srgbClr val="FFFFFF"/>
              </a:solidFill>
            </a:endParaRPr>
          </a:p>
          <a:p>
            <a:pPr indent="0" lvl="0" marL="558286" rtl="0" algn="l">
              <a:lnSpc>
                <a:spcPct val="100000"/>
              </a:lnSpc>
              <a:spcBef>
                <a:spcPts val="540"/>
              </a:spcBef>
              <a:spcAft>
                <a:spcPts val="0"/>
              </a:spcAft>
              <a:buNone/>
            </a:pPr>
            <a:r>
              <a:rPr lang="en" sz="1300">
                <a:solidFill>
                  <a:srgbClr val="FFFFFF"/>
                </a:solidFill>
              </a:rPr>
              <a:t>• Update the display of grid values. </a:t>
            </a:r>
            <a:endParaRPr sz="1300">
              <a:solidFill>
                <a:srgbClr val="FFFFFF"/>
              </a:solidFill>
            </a:endParaRPr>
          </a:p>
          <a:p>
            <a:pPr indent="0" lvl="0" marL="187962" rtl="0" algn="l">
              <a:lnSpc>
                <a:spcPct val="100000"/>
              </a:lnSpc>
              <a:spcBef>
                <a:spcPts val="1046"/>
              </a:spcBef>
              <a:spcAft>
                <a:spcPts val="0"/>
              </a:spcAft>
              <a:buNone/>
            </a:pPr>
            <a:r>
              <a:rPr lang="en" sz="1300">
                <a:solidFill>
                  <a:srgbClr val="FFFFFF"/>
                </a:solidFill>
              </a:rPr>
              <a:t>3. Using the updated grid, change the GUI in Frame </a:t>
            </a:r>
            <a:endParaRPr sz="1300">
              <a:solidFill>
                <a:srgbClr val="FFFFFF"/>
              </a:solidFill>
            </a:endParaRPr>
          </a:p>
          <a:p>
            <a:pPr indent="0" lvl="0" marL="185684" rtl="0" algn="l">
              <a:lnSpc>
                <a:spcPct val="100000"/>
              </a:lnSpc>
              <a:spcBef>
                <a:spcPts val="1046"/>
              </a:spcBef>
              <a:spcAft>
                <a:spcPts val="0"/>
              </a:spcAft>
              <a:buNone/>
            </a:pPr>
            <a:r>
              <a:rPr lang="en" sz="1300">
                <a:solidFill>
                  <a:srgbClr val="FFFFFF"/>
                </a:solidFill>
              </a:rPr>
              <a:t>4. If pauseButton is Pressed: </a:t>
            </a:r>
            <a:endParaRPr sz="1300">
              <a:solidFill>
                <a:srgbClr val="FFFFFF"/>
              </a:solidFill>
            </a:endParaRPr>
          </a:p>
          <a:p>
            <a:pPr indent="-146970" lvl="0" marL="705257" marR="6073" rtl="0" algn="l">
              <a:lnSpc>
                <a:spcPct val="100648"/>
              </a:lnSpc>
              <a:spcBef>
                <a:spcPts val="1046"/>
              </a:spcBef>
              <a:spcAft>
                <a:spcPts val="0"/>
              </a:spcAft>
              <a:buNone/>
            </a:pPr>
            <a:r>
              <a:rPr lang="en" sz="1300">
                <a:solidFill>
                  <a:srgbClr val="FFFFFF"/>
                </a:solidFill>
              </a:rPr>
              <a:t>• Stop the timer and current generation will be stopped. If pressed again resume the timer. </a:t>
            </a:r>
            <a:endParaRPr sz="1300">
              <a:solidFill>
                <a:srgbClr val="FFFFFF"/>
              </a:solidFill>
            </a:endParaRPr>
          </a:p>
          <a:p>
            <a:pPr indent="0" lvl="0" marL="189176" rtl="0" algn="l">
              <a:lnSpc>
                <a:spcPct val="100000"/>
              </a:lnSpc>
              <a:spcBef>
                <a:spcPts val="1038"/>
              </a:spcBef>
              <a:spcAft>
                <a:spcPts val="0"/>
              </a:spcAft>
              <a:buNone/>
            </a:pPr>
            <a:r>
              <a:rPr lang="en" sz="1300">
                <a:solidFill>
                  <a:srgbClr val="FFFFFF"/>
                </a:solidFill>
              </a:rPr>
              <a:t>5. If restartButton is Pressed: </a:t>
            </a:r>
            <a:endParaRPr sz="1300">
              <a:solidFill>
                <a:srgbClr val="FFFFFF"/>
              </a:solidFill>
            </a:endParaRPr>
          </a:p>
          <a:p>
            <a:pPr indent="0" lvl="0" marL="558286" rtl="0" algn="l">
              <a:lnSpc>
                <a:spcPct val="100000"/>
              </a:lnSpc>
              <a:spcBef>
                <a:spcPts val="1046"/>
              </a:spcBef>
              <a:spcAft>
                <a:spcPts val="0"/>
              </a:spcAft>
              <a:buNone/>
            </a:pPr>
            <a:r>
              <a:rPr lang="en" sz="1300">
                <a:solidFill>
                  <a:srgbClr val="FFFFFF"/>
                </a:solidFill>
              </a:rPr>
              <a:t>• Start from Step 1 </a:t>
            </a:r>
            <a:endParaRPr sz="1300">
              <a:solidFill>
                <a:srgbClr val="FFFFFF"/>
              </a:solidFill>
            </a:endParaRPr>
          </a:p>
          <a:p>
            <a:pPr indent="0" lvl="0" marL="0" rtl="0" algn="l">
              <a:spcBef>
                <a:spcPts val="0"/>
              </a:spcBef>
              <a:spcAft>
                <a:spcPts val="1200"/>
              </a:spcAft>
              <a:buNone/>
            </a:pPr>
            <a:r>
              <a:t/>
            </a:r>
            <a:endParaRPr sz="13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9838" rtl="0" algn="l">
              <a:spcBef>
                <a:spcPts val="2198"/>
              </a:spcBef>
              <a:spcAft>
                <a:spcPts val="0"/>
              </a:spcAft>
              <a:buNone/>
            </a:pPr>
            <a:r>
              <a:rPr lang="en" sz="2500">
                <a:solidFill>
                  <a:srgbClr val="FFFFFF"/>
                </a:solidFill>
              </a:rPr>
              <a:t>User Interface:</a:t>
            </a:r>
            <a:endParaRPr sz="2500">
              <a:solidFill>
                <a:srgbClr val="FFFFFF"/>
              </a:solidFill>
            </a:endParaRPr>
          </a:p>
        </p:txBody>
      </p:sp>
      <p:pic>
        <p:nvPicPr>
          <p:cNvPr id="106" name="Google Shape;106;p21"/>
          <p:cNvPicPr preferRelativeResize="0"/>
          <p:nvPr/>
        </p:nvPicPr>
        <p:blipFill>
          <a:blip r:embed="rId3">
            <a:alphaModFix/>
          </a:blip>
          <a:stretch>
            <a:fillRect/>
          </a:stretch>
        </p:blipFill>
        <p:spPr>
          <a:xfrm>
            <a:off x="981075" y="1017725"/>
            <a:ext cx="7181850" cy="356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