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2" r:id="rId5"/>
    <p:sldId id="284" r:id="rId6"/>
    <p:sldId id="283" r:id="rId7"/>
    <p:sldId id="292" r:id="rId8"/>
    <p:sldId id="291" r:id="rId9"/>
    <p:sldId id="293" r:id="rId10"/>
    <p:sldId id="297" r:id="rId11"/>
    <p:sldId id="299" r:id="rId12"/>
    <p:sldId id="298" r:id="rId13"/>
    <p:sldId id="300" r:id="rId14"/>
    <p:sldId id="303" r:id="rId15"/>
    <p:sldId id="301" r:id="rId16"/>
    <p:sldId id="302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6/4/2020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1286308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86" y="416981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Air Filter  Chamber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 txBox="1">
            <a:spLocks/>
          </p:cNvSpPr>
          <p:nvPr/>
        </p:nvSpPr>
        <p:spPr>
          <a:xfrm>
            <a:off x="6830209" y="3654697"/>
            <a:ext cx="5071508" cy="2949304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30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000" b="1" i="0" u="none" strike="noStrike" kern="1200" cap="none" spc="-30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2344" y="4252686"/>
            <a:ext cx="4876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Problem Statement: Air Pollution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Project </a:t>
            </a:r>
            <a:r>
              <a:rPr lang="en-IN" sz="2400" dirty="0" err="1" smtClean="0">
                <a:solidFill>
                  <a:schemeClr val="bg1"/>
                </a:solidFill>
              </a:rPr>
              <a:t>Leader:Himanshu</a:t>
            </a:r>
            <a:r>
              <a:rPr lang="en-IN" sz="2400" dirty="0" smtClean="0">
                <a:solidFill>
                  <a:schemeClr val="bg1"/>
                </a:solidFill>
              </a:rPr>
              <a:t> Mishra</a:t>
            </a:r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5962" y="2750804"/>
            <a:ext cx="2310939" cy="1137578"/>
          </a:xfrm>
        </p:spPr>
        <p:txBody>
          <a:bodyPr/>
          <a:lstStyle/>
          <a:p>
            <a:r>
              <a:rPr lang="en-US" sz="2800" dirty="0" smtClean="0"/>
              <a:t>Live Data set fetch Image</a:t>
            </a:r>
            <a:endParaRPr lang="en-US" sz="2800" dirty="0"/>
          </a:p>
        </p:txBody>
      </p:sp>
      <p:pic>
        <p:nvPicPr>
          <p:cNvPr id="6" name="Picture 5" descr="j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14" y="508000"/>
            <a:ext cx="7895772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5962" y="2750804"/>
            <a:ext cx="2310939" cy="1137578"/>
          </a:xfrm>
        </p:spPr>
        <p:txBody>
          <a:bodyPr/>
          <a:lstStyle/>
          <a:p>
            <a:r>
              <a:rPr lang="en-US" sz="2800" dirty="0" smtClean="0"/>
              <a:t>Movable platform</a:t>
            </a:r>
            <a:endParaRPr lang="en-US" sz="2800" dirty="0"/>
          </a:p>
        </p:txBody>
      </p:sp>
      <p:pic>
        <p:nvPicPr>
          <p:cNvPr id="5" name="Picture 4" descr="WhatsApp Image 2020-02-16 at 1.41.00 PM (1).jpeg"/>
          <p:cNvPicPr>
            <a:picLocks noChangeAspect="1"/>
          </p:cNvPicPr>
          <p:nvPr/>
        </p:nvPicPr>
        <p:blipFill>
          <a:blip r:embed="rId2"/>
          <a:srcRect l="2540" t="45714" r="15873"/>
          <a:stretch>
            <a:fillRect/>
          </a:stretch>
        </p:blipFill>
        <p:spPr>
          <a:xfrm>
            <a:off x="2801257" y="1074057"/>
            <a:ext cx="8434694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0055" y="2025797"/>
            <a:ext cx="2974002" cy="778763"/>
          </a:xfrm>
        </p:spPr>
        <p:txBody>
          <a:bodyPr/>
          <a:lstStyle/>
          <a:p>
            <a:r>
              <a:rPr lang="en-US" sz="2800" dirty="0" smtClean="0"/>
              <a:t>Filter body part</a:t>
            </a:r>
            <a:endParaRPr lang="en-US" sz="2800" dirty="0"/>
          </a:p>
        </p:txBody>
      </p:sp>
      <p:pic>
        <p:nvPicPr>
          <p:cNvPr id="5" name="Picture 4" descr="WhatsApp Image 2020-02-16 at 1.41.02 PM.jpeg"/>
          <p:cNvPicPr>
            <a:picLocks noChangeAspect="1"/>
          </p:cNvPicPr>
          <p:nvPr/>
        </p:nvPicPr>
        <p:blipFill>
          <a:blip r:embed="rId2"/>
          <a:srcRect l="44444" t="6772" r="11429" b="6455"/>
          <a:stretch>
            <a:fillRect/>
          </a:stretch>
        </p:blipFill>
        <p:spPr>
          <a:xfrm>
            <a:off x="6923314" y="261257"/>
            <a:ext cx="4034972" cy="59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0055" y="2025797"/>
            <a:ext cx="2974002" cy="778763"/>
          </a:xfrm>
        </p:spPr>
        <p:txBody>
          <a:bodyPr/>
          <a:lstStyle/>
          <a:p>
            <a:r>
              <a:rPr lang="en-US" sz="2800" dirty="0" smtClean="0"/>
              <a:t>Final Prototype</a:t>
            </a:r>
            <a:endParaRPr lang="en-US" sz="2800" dirty="0"/>
          </a:p>
        </p:txBody>
      </p:sp>
      <p:pic>
        <p:nvPicPr>
          <p:cNvPr id="6" name="Picture 5" descr="WhatsApp Image 2020-02-16 at 2.00.17 PM (1).jpeg"/>
          <p:cNvPicPr>
            <a:picLocks noChangeAspect="1"/>
          </p:cNvPicPr>
          <p:nvPr/>
        </p:nvPicPr>
        <p:blipFill>
          <a:blip r:embed="rId2"/>
          <a:srcRect l="12751" t="4868" r="9365"/>
          <a:stretch>
            <a:fillRect/>
          </a:stretch>
        </p:blipFill>
        <p:spPr>
          <a:xfrm>
            <a:off x="3962401" y="812800"/>
            <a:ext cx="3457856" cy="5631544"/>
          </a:xfrm>
          <a:prstGeom prst="rect">
            <a:avLst/>
          </a:prstGeom>
        </p:spPr>
      </p:pic>
      <p:pic>
        <p:nvPicPr>
          <p:cNvPr id="7" name="Picture 6" descr="WhatsApp Image 2020-02-16 at 2.00.17 PM (4).jpeg"/>
          <p:cNvPicPr>
            <a:picLocks noChangeAspect="1"/>
          </p:cNvPicPr>
          <p:nvPr/>
        </p:nvPicPr>
        <p:blipFill>
          <a:blip r:embed="rId3"/>
          <a:srcRect l="2593" r="12187"/>
          <a:stretch>
            <a:fillRect/>
          </a:stretch>
        </p:blipFill>
        <p:spPr>
          <a:xfrm>
            <a:off x="7765143" y="856343"/>
            <a:ext cx="3553035" cy="5558971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4203312" y="0"/>
            <a:ext cx="2974002" cy="778763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108000" rIns="18000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rPr>
              <a:t>Back Body Part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8165712" y="0"/>
            <a:ext cx="2974002" cy="778763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108000" rIns="18000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Fron</a:t>
            </a:r>
            <a:r>
              <a:rPr lang="en-US" sz="2800" baseline="0" dirty="0" smtClean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rPr>
              <a:t>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rPr>
              <a:t> Body Part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6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Thank You 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8678746" cy="1066128"/>
          </a:xfrm>
        </p:spPr>
        <p:txBody>
          <a:bodyPr/>
          <a:lstStyle/>
          <a:p>
            <a:pPr algn="just"/>
            <a:r>
              <a:rPr lang="en-IN" b="1" dirty="0"/>
              <a:t>Air pollution</a:t>
            </a:r>
            <a:r>
              <a:rPr lang="en-IN" dirty="0"/>
              <a:t> is a mixture of solid particles and gases in the </a:t>
            </a:r>
            <a:r>
              <a:rPr lang="en-IN" b="1" dirty="0"/>
              <a:t>air</a:t>
            </a:r>
            <a:r>
              <a:rPr lang="en-IN" dirty="0"/>
              <a:t>. Car emissions, chemicals from factories, dust, pollen and mold spores may be suspended as particles. Ozone, a gas, is a major part of </a:t>
            </a:r>
            <a:r>
              <a:rPr lang="en-IN" b="1" dirty="0"/>
              <a:t>air pollution</a:t>
            </a:r>
            <a:r>
              <a:rPr lang="en-IN" dirty="0"/>
              <a:t> in cities. When ozone forms </a:t>
            </a:r>
            <a:r>
              <a:rPr lang="en-IN" b="1" dirty="0"/>
              <a:t>air pollution</a:t>
            </a:r>
            <a:r>
              <a:rPr lang="en-IN" dirty="0"/>
              <a:t>, it's also called smog. Some </a:t>
            </a:r>
            <a:r>
              <a:rPr lang="en-IN" b="1" dirty="0"/>
              <a:t>air pollutants</a:t>
            </a:r>
            <a:r>
              <a:rPr lang="en-IN" dirty="0"/>
              <a:t> are poisonous.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Causes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IN" dirty="0"/>
              <a:t>The burning of fossil fuels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IN" dirty="0"/>
              <a:t>Exhaust from factories and industries.</a:t>
            </a:r>
          </a:p>
          <a:p>
            <a:r>
              <a:rPr lang="en-IN" dirty="0"/>
              <a:t>Mining operations.</a:t>
            </a:r>
          </a:p>
          <a:p>
            <a:r>
              <a:rPr lang="en-IN" dirty="0"/>
              <a:t>Indoor air pollution.</a:t>
            </a:r>
          </a:p>
          <a:p>
            <a:r>
              <a:rPr lang="en-IN" dirty="0"/>
              <a:t>Agricultural activities.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517" y="2459788"/>
            <a:ext cx="5472000" cy="358775"/>
          </a:xfrm>
        </p:spPr>
        <p:txBody>
          <a:bodyPr/>
          <a:lstStyle/>
          <a:p>
            <a:r>
              <a:rPr lang="en-IN" dirty="0"/>
              <a:t>Disastrous Effects of Air pollution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4404" y="2963789"/>
            <a:ext cx="5472113" cy="1883984"/>
          </a:xfrm>
        </p:spPr>
        <p:txBody>
          <a:bodyPr/>
          <a:lstStyle/>
          <a:p>
            <a:r>
              <a:rPr lang="en-IN" dirty="0"/>
              <a:t>Respiratory and heart problems.</a:t>
            </a:r>
          </a:p>
          <a:p>
            <a:r>
              <a:rPr lang="en-IN" dirty="0"/>
              <a:t>Global warming.</a:t>
            </a:r>
          </a:p>
          <a:p>
            <a:r>
              <a:rPr lang="en-IN" dirty="0"/>
              <a:t>Acid rain.</a:t>
            </a:r>
          </a:p>
          <a:p>
            <a:r>
              <a:rPr lang="en-IN" dirty="0"/>
              <a:t>Depletion of the ozone layer.</a:t>
            </a:r>
          </a:p>
          <a:p>
            <a:r>
              <a:rPr lang="en-IN" dirty="0"/>
              <a:t>Effect on wildlife.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BF46E6-A780-4CAF-A10E-CDBDD39F7D99}"/>
              </a:ext>
            </a:extLst>
          </p:cNvPr>
          <p:cNvSpPr txBox="1">
            <a:spLocks/>
          </p:cNvSpPr>
          <p:nvPr/>
        </p:nvSpPr>
        <p:spPr>
          <a:xfrm>
            <a:off x="432000" y="2457111"/>
            <a:ext cx="547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Causes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8310B5B-EB9F-4BB5-B57D-9348E66147D6}"/>
              </a:ext>
            </a:extLst>
          </p:cNvPr>
          <p:cNvSpPr txBox="1">
            <a:spLocks/>
          </p:cNvSpPr>
          <p:nvPr/>
        </p:nvSpPr>
        <p:spPr>
          <a:xfrm>
            <a:off x="432000" y="2976096"/>
            <a:ext cx="5472000" cy="1882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burning of fossil fuels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IN" dirty="0"/>
              <a:t>Exhaust from factories and industries.</a:t>
            </a:r>
          </a:p>
          <a:p>
            <a:r>
              <a:rPr lang="en-IN" dirty="0"/>
              <a:t>Mining operations.</a:t>
            </a:r>
          </a:p>
          <a:p>
            <a:r>
              <a:rPr lang="en-IN" dirty="0"/>
              <a:t>Indoor air pollution.</a:t>
            </a:r>
          </a:p>
          <a:p>
            <a:r>
              <a:rPr lang="en-IN" dirty="0"/>
              <a:t>Agricultural activities.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BD7D78-27FC-467B-95B4-F5AB51FE64B0}"/>
              </a:ext>
            </a:extLst>
          </p:cNvPr>
          <p:cNvSpPr txBox="1">
            <a:spLocks/>
          </p:cNvSpPr>
          <p:nvPr/>
        </p:nvSpPr>
        <p:spPr>
          <a:xfrm>
            <a:off x="5084517" y="2457636"/>
            <a:ext cx="5472000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Disastrous Effects of Air pollution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DD42D83-F965-494C-96B7-AE7AEC6D2971}"/>
              </a:ext>
            </a:extLst>
          </p:cNvPr>
          <p:cNvSpPr txBox="1">
            <a:spLocks/>
          </p:cNvSpPr>
          <p:nvPr/>
        </p:nvSpPr>
        <p:spPr>
          <a:xfrm>
            <a:off x="5084404" y="2961637"/>
            <a:ext cx="5472113" cy="18839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Respiratory and heart problems.</a:t>
            </a:r>
          </a:p>
          <a:p>
            <a:r>
              <a:rPr lang="en-IN"/>
              <a:t>Global warming.</a:t>
            </a:r>
          </a:p>
          <a:p>
            <a:r>
              <a:rPr lang="en-IN"/>
              <a:t>Acid rain.</a:t>
            </a:r>
          </a:p>
          <a:p>
            <a:r>
              <a:rPr lang="en-IN"/>
              <a:t>Depletion of the ozone layer.</a:t>
            </a:r>
          </a:p>
          <a:p>
            <a:r>
              <a:rPr lang="en-IN"/>
              <a:t>Effect on wildlife.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88" y="1236374"/>
            <a:ext cx="5472000" cy="4320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2250000"/>
            <a:ext cx="5472000" cy="2823805"/>
          </a:xfrm>
        </p:spPr>
        <p:txBody>
          <a:bodyPr/>
          <a:lstStyle/>
          <a:p>
            <a:pPr algn="just"/>
            <a:r>
              <a:rPr lang="en-US" dirty="0"/>
              <a:t>Our objective is to tackle the problem of air pollution and resolve it in cost effective way.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Our projects help in detecting the air quality of air within certain radius area and,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If it found air quality is bad then air filtration process start otherwise in sleep mode in order to save power.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Section  </a:t>
            </a:r>
            <a:r>
              <a:rPr lang="en-US" sz="7200" b="0" dirty="0"/>
              <a:t>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815" y="3638187"/>
            <a:ext cx="4000500" cy="1290652"/>
          </a:xfrm>
        </p:spPr>
        <p:txBody>
          <a:bodyPr/>
          <a:lstStyle/>
          <a:p>
            <a:pPr algn="just"/>
            <a:r>
              <a:rPr lang="en-US" dirty="0"/>
              <a:t>Detect the surrounding air quality using different sensors and initiate air filter chamber if air quality is not good.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1008000"/>
            <a:ext cx="5472000" cy="432000"/>
          </a:xfrm>
        </p:spPr>
        <p:txBody>
          <a:bodyPr/>
          <a:lstStyle/>
          <a:p>
            <a:r>
              <a:rPr lang="en-US" dirty="0"/>
              <a:t>First stage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2181651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Air Quality detection</a:t>
            </a:r>
          </a:p>
          <a:p>
            <a:r>
              <a:rPr lang="en-US" dirty="0"/>
              <a:t>We will fix air quality sensor to check quality of air regularly and it shares its data with filter chamber.</a:t>
            </a:r>
          </a:p>
          <a:p>
            <a:r>
              <a:rPr lang="en-US" dirty="0"/>
              <a:t>If detected value is more than the threshold value then filtration process starts.</a:t>
            </a:r>
          </a:p>
          <a:p>
            <a:r>
              <a:rPr lang="en-US" dirty="0"/>
              <a:t>First we will use water sprinkler in to settle down major dust particles on ground and </a:t>
            </a:r>
            <a:r>
              <a:rPr lang="en-US" dirty="0" smtClean="0"/>
              <a:t>then (this process will be done in external area like park and field only),</a:t>
            </a:r>
            <a:endParaRPr lang="en-US" dirty="0"/>
          </a:p>
          <a:p>
            <a:r>
              <a:rPr lang="en-US" dirty="0"/>
              <a:t>In filtration, we will remove the micro dust particles of air.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en-US" sz="7200" b="0" dirty="0"/>
              <a:t>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148" y="3056360"/>
            <a:ext cx="4000500" cy="1364900"/>
          </a:xfrm>
        </p:spPr>
        <p:txBody>
          <a:bodyPr/>
          <a:lstStyle/>
          <a:p>
            <a:pPr algn="just"/>
            <a:r>
              <a:rPr lang="en-US" dirty="0"/>
              <a:t>Air filtration process start and releasing fresh air. Process continues until air quality detected didn’t reach below threshold value.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1530000"/>
            <a:ext cx="5472000" cy="432000"/>
          </a:xfrm>
        </p:spPr>
        <p:txBody>
          <a:bodyPr/>
          <a:lstStyle/>
          <a:p>
            <a:r>
              <a:rPr lang="en-US" dirty="0"/>
              <a:t>Second stage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Emitting fresh air</a:t>
            </a:r>
          </a:p>
          <a:p>
            <a:r>
              <a:rPr lang="en-US" dirty="0" smtClean="0"/>
              <a:t>In filtration process, we will first remove dust particles and then by using HEPA filter we will filter micro level particles in polluted air.</a:t>
            </a:r>
          </a:p>
          <a:p>
            <a:r>
              <a:rPr lang="en-US" dirty="0" smtClean="0"/>
              <a:t>Air exhaust chamber continuously exhaust fresh air outside.</a:t>
            </a:r>
          </a:p>
          <a:p>
            <a:r>
              <a:rPr lang="en-US" dirty="0" smtClean="0"/>
              <a:t>This process will continue until external and internal air quality value gets same.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6" y="43542"/>
            <a:ext cx="4615544" cy="1053499"/>
          </a:xfrm>
        </p:spPr>
        <p:txBody>
          <a:bodyPr/>
          <a:lstStyle/>
          <a:p>
            <a:pPr algn="ctr"/>
            <a:r>
              <a:rPr lang="en-IN" sz="4000" dirty="0" smtClean="0"/>
              <a:t>Technology Stack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252686" y="5907314"/>
            <a:ext cx="3846285" cy="638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238172" y="5936343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Check Air Quality </a:t>
            </a:r>
            <a:endParaRPr lang="en-IN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4274457" y="5043713"/>
            <a:ext cx="3679372" cy="638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216400" y="3345542"/>
            <a:ext cx="301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Check Air </a:t>
            </a:r>
            <a:r>
              <a:rPr lang="en-IN" sz="3200" dirty="0" err="1" smtClean="0"/>
              <a:t>Quy</a:t>
            </a:r>
            <a:r>
              <a:rPr lang="en-IN" sz="3200" dirty="0" smtClean="0"/>
              <a:t> </a:t>
            </a:r>
            <a:endParaRPr lang="en-IN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4281714" y="4194628"/>
            <a:ext cx="3483429" cy="638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194629" y="5065485"/>
            <a:ext cx="370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Air vacuum starts</a:t>
            </a:r>
            <a:endParaRPr lang="en-IN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4274456" y="3345542"/>
            <a:ext cx="3548743" cy="638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325257" y="4223657"/>
            <a:ext cx="301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Filtration starts</a:t>
            </a:r>
            <a:endParaRPr lang="en-IN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4267198" y="2351314"/>
            <a:ext cx="7112001" cy="638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267200" y="2423885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Compare internal and external air quality</a:t>
            </a:r>
            <a:endParaRPr lang="en-IN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30914" y="3360057"/>
            <a:ext cx="350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Exhaust Fresh air</a:t>
            </a:r>
            <a:endParaRPr lang="en-IN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31771" y="2322286"/>
            <a:ext cx="0" cy="41801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8487" y="862752"/>
            <a:ext cx="4075113" cy="902548"/>
          </a:xfrm>
        </p:spPr>
        <p:txBody>
          <a:bodyPr/>
          <a:lstStyle/>
          <a:p>
            <a:r>
              <a:rPr lang="en-IN" sz="3600" dirty="0" smtClean="0"/>
              <a:t>Prototype View</a:t>
            </a:r>
            <a:endParaRPr lang="en-IN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4826000" y="1841500"/>
            <a:ext cx="2514600" cy="44577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997700" y="4546600"/>
            <a:ext cx="711200" cy="1422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Magnetic Disk 6"/>
          <p:cNvSpPr/>
          <p:nvPr/>
        </p:nvSpPr>
        <p:spPr>
          <a:xfrm>
            <a:off x="5232400" y="2374900"/>
            <a:ext cx="1701800" cy="34544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gnetic Disk 7"/>
          <p:cNvSpPr/>
          <p:nvPr/>
        </p:nvSpPr>
        <p:spPr>
          <a:xfrm>
            <a:off x="5461000" y="2590800"/>
            <a:ext cx="1270000" cy="28702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H="1" flipV="1">
            <a:off x="4914900" y="1327150"/>
            <a:ext cx="558800" cy="1885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4" idx="6"/>
          </p:cNvCxnSpPr>
          <p:nvPr/>
        </p:nvCxnSpPr>
        <p:spPr>
          <a:xfrm flipV="1">
            <a:off x="6720114" y="1327150"/>
            <a:ext cx="442686" cy="190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14900" y="1016000"/>
            <a:ext cx="2247900" cy="6223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Summing Junction 14"/>
          <p:cNvSpPr/>
          <p:nvPr/>
        </p:nvSpPr>
        <p:spPr>
          <a:xfrm>
            <a:off x="5181600" y="1130300"/>
            <a:ext cx="1727200" cy="368300"/>
          </a:xfrm>
          <a:prstGeom prst="flowChartSummingJunc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Summing Junction 15"/>
          <p:cNvSpPr/>
          <p:nvPr/>
        </p:nvSpPr>
        <p:spPr>
          <a:xfrm>
            <a:off x="7086600" y="4686300"/>
            <a:ext cx="520700" cy="1117600"/>
          </a:xfrm>
          <a:prstGeom prst="flowChartSummingJunc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ine Callout 1 (Border and Accent Bar) 16"/>
          <p:cNvSpPr/>
          <p:nvPr/>
        </p:nvSpPr>
        <p:spPr>
          <a:xfrm>
            <a:off x="7429500" y="1765300"/>
            <a:ext cx="266700" cy="292100"/>
          </a:xfrm>
          <a:prstGeom prst="accentBorderCallout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ine Callout 1 (Border and Accent Bar) 17"/>
          <p:cNvSpPr/>
          <p:nvPr/>
        </p:nvSpPr>
        <p:spPr>
          <a:xfrm>
            <a:off x="7048500" y="4064000"/>
            <a:ext cx="266700" cy="292100"/>
          </a:xfrm>
          <a:prstGeom prst="accentBorderCallout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stCxn id="15" idx="6"/>
          </p:cNvCxnSpPr>
          <p:nvPr/>
        </p:nvCxnSpPr>
        <p:spPr>
          <a:xfrm flipV="1">
            <a:off x="6908800" y="787400"/>
            <a:ext cx="1282700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73900" y="1181100"/>
            <a:ext cx="1282700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340600" y="3162300"/>
            <a:ext cx="1358900" cy="82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94600" y="5137150"/>
            <a:ext cx="1511300" cy="15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835400" y="3213100"/>
            <a:ext cx="1409700" cy="71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51300" y="4127500"/>
            <a:ext cx="1409700" cy="71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683500" y="1917700"/>
            <a:ext cx="146050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55000" y="381000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Vacuum Blade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8343900" y="9652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Air Funnel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9169400" y="1676400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MQ 135 Sensor for external air quality check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8724900" y="29718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Outer Body</a:t>
            </a:r>
            <a:endParaRPr lang="en-IN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264400" y="4114800"/>
            <a:ext cx="146050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50300" y="387350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MQ 135 Sensor for internal quality check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9156700" y="506730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Exhaust fresh air chamber 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384300" y="30099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Internal filter Chamber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651000" y="39370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External filter Chamber</a:t>
            </a:r>
            <a:endParaRPr lang="en-IN" dirty="0"/>
          </a:p>
        </p:txBody>
      </p:sp>
      <p:sp>
        <p:nvSpPr>
          <p:cNvPr id="44" name="Flowchart: Data 43"/>
          <p:cNvSpPr/>
          <p:nvPr/>
        </p:nvSpPr>
        <p:spPr>
          <a:xfrm>
            <a:off x="4356100" y="6184900"/>
            <a:ext cx="3238500" cy="41910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327400" y="5689600"/>
            <a:ext cx="1409700" cy="71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7100" y="54991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Movable Platform</a:t>
            </a:r>
            <a:endParaRPr lang="en-IN" dirty="0"/>
          </a:p>
        </p:txBody>
      </p:sp>
      <p:cxnSp>
        <p:nvCxnSpPr>
          <p:cNvPr id="51" name="Curved Connector 50"/>
          <p:cNvCxnSpPr/>
          <p:nvPr/>
        </p:nvCxnSpPr>
        <p:spPr>
          <a:xfrm rot="16200000" flipH="1">
            <a:off x="5188857" y="1966685"/>
            <a:ext cx="1059544" cy="20320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6200000" flipH="1">
            <a:off x="5421084" y="2039257"/>
            <a:ext cx="1132117" cy="27577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5675088" y="1843315"/>
            <a:ext cx="1059539" cy="275771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16200000" flipH="1">
            <a:off x="5885545" y="1937659"/>
            <a:ext cx="1139368" cy="210456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7387771" y="4746171"/>
            <a:ext cx="812800" cy="1596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flipV="1">
            <a:off x="7395031" y="4898571"/>
            <a:ext cx="812800" cy="1596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flipV="1">
            <a:off x="7518403" y="5050971"/>
            <a:ext cx="812800" cy="1596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flipV="1">
            <a:off x="7402291" y="5225139"/>
            <a:ext cx="812800" cy="1596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flipV="1">
            <a:off x="7380523" y="5377539"/>
            <a:ext cx="812800" cy="1596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h project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.potx" id="{0528969A-E882-4F5F-B2A4-6A8C148FB863}" vid="{F7FD5A95-C03E-4810-8112-0F29E9E1B0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sih project</Template>
  <TotalTime>0</TotalTime>
  <Words>515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Times New Roman</vt:lpstr>
      <vt:lpstr>sih project</vt:lpstr>
      <vt:lpstr>Air Filter  Chamber</vt:lpstr>
      <vt:lpstr>Air Pollution</vt:lpstr>
      <vt:lpstr>Objective</vt:lpstr>
      <vt:lpstr>Section  1</vt:lpstr>
      <vt:lpstr>First stage</vt:lpstr>
      <vt:lpstr>Section 2</vt:lpstr>
      <vt:lpstr>Second stage</vt:lpstr>
      <vt:lpstr>Technology Stack</vt:lpstr>
      <vt:lpstr>Prototype View</vt:lpstr>
      <vt:lpstr>Live Data set fetch Image</vt:lpstr>
      <vt:lpstr>Movable platform</vt:lpstr>
      <vt:lpstr>Filter body part</vt:lpstr>
      <vt:lpstr>Final Prototype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2020-01-22T16:13:31Z</dcterms:created>
  <dcterms:modified xsi:type="dcterms:W3CDTF">2020-06-04T06:29:00Z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