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63" r:id="rId6"/>
    <p:sldId id="268" r:id="rId7"/>
    <p:sldId id="266" r:id="rId8"/>
    <p:sldId id="267" r:id="rId9"/>
    <p:sldId id="265" r:id="rId10"/>
    <p:sldId id="264" r:id="rId11"/>
    <p:sldId id="261"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3CBF3-9887-4D35-A8DE-21106D341475}" v="1" dt="2020-11-03T11:36:12.701"/>
    <p1510:client id="{2AA1556D-2D7F-4AA3-810E-20A0B428CB71}" v="35" dt="2020-11-04T04:42:25.783"/>
    <p1510:client id="{9FBDB59A-C028-4C02-AD10-9D351793587A}" v="16" dt="2020-11-03T09:19:14.115"/>
    <p1510:client id="{B57F3BFC-50A1-4E35-83A5-3545A3661D32}" v="2" dt="2020-03-31T14:20:03.014"/>
    <p1510:client id="{C9FB55EE-AB3B-4EAC-B43E-47CE1ADCB341}" v="4" dt="2020-11-06T05:25:07.789"/>
    <p1510:client id="{DE755A45-31AB-456C-A562-29EAB2CC0D34}" v="877" dt="2020-11-04T04:40:22.360"/>
    <p1510:client id="{E0AB5FBC-9470-49D2-AB34-770552944AA9}" v="4" dt="2020-04-01T08:19:59.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9" d="100"/>
          <a:sy n="69" d="100"/>
        </p:scale>
        <p:origin x="5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Suneel Kumar (INFOSYS)" userId="S::suneel.singh@bp.com::a7e3214f-d8ea-4488-bbe5-47a6662ac02a" providerId="AD" clId="Web-{2AA1556D-2D7F-4AA3-810E-20A0B428CB71}"/>
    <pc:docChg chg="modSld">
      <pc:chgData name="Singh, Suneel Kumar (INFOSYS)" userId="S::suneel.singh@bp.com::a7e3214f-d8ea-4488-bbe5-47a6662ac02a" providerId="AD" clId="Web-{2AA1556D-2D7F-4AA3-810E-20A0B428CB71}" dt="2020-11-04T04:42:25.783" v="30" actId="20577"/>
      <pc:docMkLst>
        <pc:docMk/>
      </pc:docMkLst>
      <pc:sldChg chg="modSp">
        <pc:chgData name="Singh, Suneel Kumar (INFOSYS)" userId="S::suneel.singh@bp.com::a7e3214f-d8ea-4488-bbe5-47a6662ac02a" providerId="AD" clId="Web-{2AA1556D-2D7F-4AA3-810E-20A0B428CB71}" dt="2020-11-04T04:42:25.783" v="29" actId="20577"/>
        <pc:sldMkLst>
          <pc:docMk/>
          <pc:sldMk cId="421413369" sldId="261"/>
        </pc:sldMkLst>
        <pc:spChg chg="mod">
          <ac:chgData name="Singh, Suneel Kumar (INFOSYS)" userId="S::suneel.singh@bp.com::a7e3214f-d8ea-4488-bbe5-47a6662ac02a" providerId="AD" clId="Web-{2AA1556D-2D7F-4AA3-810E-20A0B428CB71}" dt="2020-11-04T04:42:25.783" v="29" actId="20577"/>
          <ac:spMkLst>
            <pc:docMk/>
            <pc:sldMk cId="421413369" sldId="261"/>
            <ac:spMk id="3" creationId="{00000000-0000-0000-0000-000000000000}"/>
          </ac:spMkLst>
        </pc:spChg>
      </pc:sldChg>
      <pc:sldChg chg="modSp">
        <pc:chgData name="Singh, Suneel Kumar (INFOSYS)" userId="S::suneel.singh@bp.com::a7e3214f-d8ea-4488-bbe5-47a6662ac02a" providerId="AD" clId="Web-{2AA1556D-2D7F-4AA3-810E-20A0B428CB71}" dt="2020-11-04T04:41:38.157" v="3"/>
        <pc:sldMkLst>
          <pc:docMk/>
          <pc:sldMk cId="4217401126" sldId="263"/>
        </pc:sldMkLst>
        <pc:graphicFrameChg chg="mod modGraphic">
          <ac:chgData name="Singh, Suneel Kumar (INFOSYS)" userId="S::suneel.singh@bp.com::a7e3214f-d8ea-4488-bbe5-47a6662ac02a" providerId="AD" clId="Web-{2AA1556D-2D7F-4AA3-810E-20A0B428CB71}" dt="2020-11-04T04:41:38.157" v="3"/>
          <ac:graphicFrameMkLst>
            <pc:docMk/>
            <pc:sldMk cId="4217401126" sldId="263"/>
            <ac:graphicFrameMk id="4" creationId="{00000000-0000-0000-0000-000000000000}"/>
          </ac:graphicFrameMkLst>
        </pc:graphicFrameChg>
      </pc:sldChg>
    </pc:docChg>
  </pc:docChgLst>
  <pc:docChgLst>
    <pc:chgData name="Naramdeo, Prabhat (INFOSYS)" userId="S::prabhat.naramdeo1@bp.com::ef917fd2-dbca-4fa7-b32b-b20c5be965e3" providerId="AD" clId="Web-{E0AB5FBC-9470-49D2-AB34-770552944AA9}"/>
    <pc:docChg chg="addSld delSld">
      <pc:chgData name="Naramdeo, Prabhat (INFOSYS)" userId="S::prabhat.naramdeo1@bp.com::ef917fd2-dbca-4fa7-b32b-b20c5be965e3" providerId="AD" clId="Web-{E0AB5FBC-9470-49D2-AB34-770552944AA9}" dt="2020-04-01T08:19:59.558" v="3"/>
      <pc:docMkLst>
        <pc:docMk/>
      </pc:docMkLst>
      <pc:sldChg chg="del">
        <pc:chgData name="Naramdeo, Prabhat (INFOSYS)" userId="S::prabhat.naramdeo1@bp.com::ef917fd2-dbca-4fa7-b32b-b20c5be965e3" providerId="AD" clId="Web-{E0AB5FBC-9470-49D2-AB34-770552944AA9}" dt="2020-04-01T08:19:57.355" v="2"/>
        <pc:sldMkLst>
          <pc:docMk/>
          <pc:sldMk cId="109857222" sldId="256"/>
        </pc:sldMkLst>
      </pc:sldChg>
      <pc:sldChg chg="del">
        <pc:chgData name="Naramdeo, Prabhat (INFOSYS)" userId="S::prabhat.naramdeo1@bp.com::ef917fd2-dbca-4fa7-b32b-b20c5be965e3" providerId="AD" clId="Web-{E0AB5FBC-9470-49D2-AB34-770552944AA9}" dt="2020-04-01T08:19:59.558" v="3"/>
        <pc:sldMkLst>
          <pc:docMk/>
          <pc:sldMk cId="471926554" sldId="257"/>
        </pc:sldMkLst>
      </pc:sldChg>
      <pc:sldChg chg="add">
        <pc:chgData name="Naramdeo, Prabhat (INFOSYS)" userId="S::prabhat.naramdeo1@bp.com::ef917fd2-dbca-4fa7-b32b-b20c5be965e3" providerId="AD" clId="Web-{E0AB5FBC-9470-49D2-AB34-770552944AA9}" dt="2020-04-01T08:19:53.870" v="0"/>
        <pc:sldMkLst>
          <pc:docMk/>
          <pc:sldMk cId="3632471714" sldId="258"/>
        </pc:sldMkLst>
      </pc:sldChg>
      <pc:sldChg chg="add">
        <pc:chgData name="Naramdeo, Prabhat (INFOSYS)" userId="S::prabhat.naramdeo1@bp.com::ef917fd2-dbca-4fa7-b32b-b20c5be965e3" providerId="AD" clId="Web-{E0AB5FBC-9470-49D2-AB34-770552944AA9}" dt="2020-04-01T08:19:53.886" v="1"/>
        <pc:sldMkLst>
          <pc:docMk/>
          <pc:sldMk cId="1180459801" sldId="259"/>
        </pc:sldMkLst>
      </pc:sldChg>
    </pc:docChg>
  </pc:docChgLst>
  <pc:docChgLst>
    <pc:chgData name="Singh, Suneel Kumar (INFOSYS)" userId="S::suneel.singh@bp.com::a7e3214f-d8ea-4488-bbe5-47a6662ac02a" providerId="AD" clId="Web-{C9FB55EE-AB3B-4EAC-B43E-47CE1ADCB341}"/>
    <pc:docChg chg="modSld">
      <pc:chgData name="Singh, Suneel Kumar (INFOSYS)" userId="S::suneel.singh@bp.com::a7e3214f-d8ea-4488-bbe5-47a6662ac02a" providerId="AD" clId="Web-{C9FB55EE-AB3B-4EAC-B43E-47CE1ADCB341}" dt="2020-11-06T05:25:07.789" v="3"/>
      <pc:docMkLst>
        <pc:docMk/>
      </pc:docMkLst>
      <pc:sldChg chg="modSp">
        <pc:chgData name="Singh, Suneel Kumar (INFOSYS)" userId="S::suneel.singh@bp.com::a7e3214f-d8ea-4488-bbe5-47a6662ac02a" providerId="AD" clId="Web-{C9FB55EE-AB3B-4EAC-B43E-47CE1ADCB341}" dt="2020-11-06T05:25:07.789" v="2"/>
        <pc:sldMkLst>
          <pc:docMk/>
          <pc:sldMk cId="4217401126" sldId="263"/>
        </pc:sldMkLst>
        <pc:graphicFrameChg chg="mod modGraphic">
          <ac:chgData name="Singh, Suneel Kumar (INFOSYS)" userId="S::suneel.singh@bp.com::a7e3214f-d8ea-4488-bbe5-47a6662ac02a" providerId="AD" clId="Web-{C9FB55EE-AB3B-4EAC-B43E-47CE1ADCB341}" dt="2020-11-06T05:25:07.789" v="2"/>
          <ac:graphicFrameMkLst>
            <pc:docMk/>
            <pc:sldMk cId="4217401126" sldId="263"/>
            <ac:graphicFrameMk id="4" creationId="{00000000-0000-0000-0000-000000000000}"/>
          </ac:graphicFrameMkLst>
        </pc:graphicFrameChg>
      </pc:sldChg>
    </pc:docChg>
  </pc:docChgLst>
  <pc:docChgLst>
    <pc:chgData name="Nabli, Imad" userId="S::imad.nabli@uk.bp.com::a50c341f-b84e-4df5-af10-8e042bc96772" providerId="AD" clId="Web-{B57F3BFC-50A1-4E35-83A5-3545A3661D32}"/>
    <pc:docChg chg="addSld modSld">
      <pc:chgData name="Nabli, Imad" userId="S::imad.nabli@uk.bp.com::a50c341f-b84e-4df5-af10-8e042bc96772" providerId="AD" clId="Web-{B57F3BFC-50A1-4E35-83A5-3545A3661D32}" dt="2020-03-31T14:20:09.671" v="2"/>
      <pc:docMkLst>
        <pc:docMk/>
      </pc:docMkLst>
      <pc:sldChg chg="addSp delSp modSp new mod setBg">
        <pc:chgData name="Nabli, Imad" userId="S::imad.nabli@uk.bp.com::a50c341f-b84e-4df5-af10-8e042bc96772" providerId="AD" clId="Web-{B57F3BFC-50A1-4E35-83A5-3545A3661D32}" dt="2020-03-31T14:20:09.671" v="2"/>
        <pc:sldMkLst>
          <pc:docMk/>
          <pc:sldMk cId="471926554" sldId="257"/>
        </pc:sldMkLst>
        <pc:spChg chg="mod">
          <ac:chgData name="Nabli, Imad" userId="S::imad.nabli@uk.bp.com::a50c341f-b84e-4df5-af10-8e042bc96772" providerId="AD" clId="Web-{B57F3BFC-50A1-4E35-83A5-3545A3661D32}" dt="2020-03-31T14:20:09.671" v="2"/>
          <ac:spMkLst>
            <pc:docMk/>
            <pc:sldMk cId="471926554" sldId="257"/>
            <ac:spMk id="2" creationId="{45602305-036B-476E-9998-FF63AE53E57B}"/>
          </ac:spMkLst>
        </pc:spChg>
        <pc:spChg chg="del">
          <ac:chgData name="Nabli, Imad" userId="S::imad.nabli@uk.bp.com::a50c341f-b84e-4df5-af10-8e042bc96772" providerId="AD" clId="Web-{B57F3BFC-50A1-4E35-83A5-3545A3661D32}" dt="2020-03-31T14:20:03.014" v="1"/>
          <ac:spMkLst>
            <pc:docMk/>
            <pc:sldMk cId="471926554" sldId="257"/>
            <ac:spMk id="3" creationId="{16B6C322-218E-4B75-8EA4-C25671B2DAB7}"/>
          </ac:spMkLst>
        </pc:spChg>
        <pc:spChg chg="add">
          <ac:chgData name="Nabli, Imad" userId="S::imad.nabli@uk.bp.com::a50c341f-b84e-4df5-af10-8e042bc96772" providerId="AD" clId="Web-{B57F3BFC-50A1-4E35-83A5-3545A3661D32}" dt="2020-03-31T14:20:09.671" v="2"/>
          <ac:spMkLst>
            <pc:docMk/>
            <pc:sldMk cId="471926554" sldId="257"/>
            <ac:spMk id="10" creationId="{2CA2C6A1-A9C1-4C27-99F8-17DD553687E6}"/>
          </ac:spMkLst>
        </pc:spChg>
        <pc:spChg chg="add">
          <ac:chgData name="Nabli, Imad" userId="S::imad.nabli@uk.bp.com::a50c341f-b84e-4df5-af10-8e042bc96772" providerId="AD" clId="Web-{B57F3BFC-50A1-4E35-83A5-3545A3661D32}" dt="2020-03-31T14:20:09.671" v="2"/>
          <ac:spMkLst>
            <pc:docMk/>
            <pc:sldMk cId="471926554" sldId="257"/>
            <ac:spMk id="13" creationId="{73DE2CFE-42F2-48F0-8706-5264E012B10C}"/>
          </ac:spMkLst>
        </pc:spChg>
        <pc:graphicFrameChg chg="add del mod ord modGraphic">
          <ac:chgData name="Nabli, Imad" userId="S::imad.nabli@uk.bp.com::a50c341f-b84e-4df5-af10-8e042bc96772" providerId="AD" clId="Web-{B57F3BFC-50A1-4E35-83A5-3545A3661D32}" dt="2020-03-31T14:20:09.671" v="2"/>
          <ac:graphicFrameMkLst>
            <pc:docMk/>
            <pc:sldMk cId="471926554" sldId="257"/>
            <ac:graphicFrameMk id="5" creationId="{2C3CC3A0-7862-4BD2-8F56-5FACCEF51AB1}"/>
          </ac:graphicFrameMkLst>
        </pc:graphicFrameChg>
        <pc:graphicFrameChg chg="add">
          <ac:chgData name="Nabli, Imad" userId="S::imad.nabli@uk.bp.com::a50c341f-b84e-4df5-af10-8e042bc96772" providerId="AD" clId="Web-{B57F3BFC-50A1-4E35-83A5-3545A3661D32}" dt="2020-03-31T14:20:09.671" v="2"/>
          <ac:graphicFrameMkLst>
            <pc:docMk/>
            <pc:sldMk cId="471926554" sldId="257"/>
            <ac:graphicFrameMk id="8" creationId="{2C3CC3A0-7862-4BD2-8F56-5FACCEF51AB1}"/>
          </ac:graphicFrameMkLst>
        </pc:graphicFrameChg>
      </pc:sldChg>
    </pc:docChg>
  </pc:docChgLst>
  <pc:docChgLst>
    <pc:chgData name="Singh, Suneel Kumar (INFOSYS)" userId="S::suneel.singh@bp.com::a7e3214f-d8ea-4488-bbe5-47a6662ac02a" providerId="AD" clId="Web-{DE755A45-31AB-456C-A562-29EAB2CC0D34}"/>
    <pc:docChg chg="delSld modSld">
      <pc:chgData name="Singh, Suneel Kumar (INFOSYS)" userId="S::suneel.singh@bp.com::a7e3214f-d8ea-4488-bbe5-47a6662ac02a" providerId="AD" clId="Web-{DE755A45-31AB-456C-A562-29EAB2CC0D34}" dt="2020-11-04T04:40:22.360" v="819" actId="20577"/>
      <pc:docMkLst>
        <pc:docMk/>
      </pc:docMkLst>
      <pc:sldChg chg="modSp">
        <pc:chgData name="Singh, Suneel Kumar (INFOSYS)" userId="S::suneel.singh@bp.com::a7e3214f-d8ea-4488-bbe5-47a6662ac02a" providerId="AD" clId="Web-{DE755A45-31AB-456C-A562-29EAB2CC0D34}" dt="2020-11-04T04:40:22.360" v="818" actId="20577"/>
        <pc:sldMkLst>
          <pc:docMk/>
          <pc:sldMk cId="421413369" sldId="261"/>
        </pc:sldMkLst>
        <pc:spChg chg="mod">
          <ac:chgData name="Singh, Suneel Kumar (INFOSYS)" userId="S::suneel.singh@bp.com::a7e3214f-d8ea-4488-bbe5-47a6662ac02a" providerId="AD" clId="Web-{DE755A45-31AB-456C-A562-29EAB2CC0D34}" dt="2020-11-04T04:40:22.360" v="818" actId="20577"/>
          <ac:spMkLst>
            <pc:docMk/>
            <pc:sldMk cId="421413369" sldId="261"/>
            <ac:spMk id="3" creationId="{00000000-0000-0000-0000-000000000000}"/>
          </ac:spMkLst>
        </pc:spChg>
      </pc:sldChg>
      <pc:sldChg chg="modSp">
        <pc:chgData name="Singh, Suneel Kumar (INFOSYS)" userId="S::suneel.singh@bp.com::a7e3214f-d8ea-4488-bbe5-47a6662ac02a" providerId="AD" clId="Web-{DE755A45-31AB-456C-A562-29EAB2CC0D34}" dt="2020-11-04T04:38:42.436" v="812"/>
        <pc:sldMkLst>
          <pc:docMk/>
          <pc:sldMk cId="4217401126" sldId="263"/>
        </pc:sldMkLst>
        <pc:graphicFrameChg chg="mod modGraphic">
          <ac:chgData name="Singh, Suneel Kumar (INFOSYS)" userId="S::suneel.singh@bp.com::a7e3214f-d8ea-4488-bbe5-47a6662ac02a" providerId="AD" clId="Web-{DE755A45-31AB-456C-A562-29EAB2CC0D34}" dt="2020-11-04T04:38:42.436" v="812"/>
          <ac:graphicFrameMkLst>
            <pc:docMk/>
            <pc:sldMk cId="4217401126" sldId="263"/>
            <ac:graphicFrameMk id="4" creationId="{00000000-0000-0000-0000-000000000000}"/>
          </ac:graphicFrameMkLst>
        </pc:graphicFrameChg>
      </pc:sldChg>
      <pc:sldChg chg="modSp">
        <pc:chgData name="Singh, Suneel Kumar (INFOSYS)" userId="S::suneel.singh@bp.com::a7e3214f-d8ea-4488-bbe5-47a6662ac02a" providerId="AD" clId="Web-{DE755A45-31AB-456C-A562-29EAB2CC0D34}" dt="2020-11-04T04:26:41.936" v="251"/>
        <pc:sldMkLst>
          <pc:docMk/>
          <pc:sldMk cId="112167277" sldId="265"/>
        </pc:sldMkLst>
        <pc:graphicFrameChg chg="mod modGraphic">
          <ac:chgData name="Singh, Suneel Kumar (INFOSYS)" userId="S::suneel.singh@bp.com::a7e3214f-d8ea-4488-bbe5-47a6662ac02a" providerId="AD" clId="Web-{DE755A45-31AB-456C-A562-29EAB2CC0D34}" dt="2020-11-04T04:26:41.936" v="251"/>
          <ac:graphicFrameMkLst>
            <pc:docMk/>
            <pc:sldMk cId="112167277" sldId="265"/>
            <ac:graphicFrameMk id="2" creationId="{00000000-0000-0000-0000-000000000000}"/>
          </ac:graphicFrameMkLst>
        </pc:graphicFrameChg>
      </pc:sldChg>
      <pc:sldChg chg="del">
        <pc:chgData name="Singh, Suneel Kumar (INFOSYS)" userId="S::suneel.singh@bp.com::a7e3214f-d8ea-4488-bbe5-47a6662ac02a" providerId="AD" clId="Web-{DE755A45-31AB-456C-A562-29EAB2CC0D34}" dt="2020-11-04T04:28:18.126" v="252"/>
        <pc:sldMkLst>
          <pc:docMk/>
          <pc:sldMk cId="4176563518" sldId="268"/>
        </pc:sldMkLst>
      </pc:sldChg>
    </pc:docChg>
  </pc:docChgLst>
  <pc:docChgLst>
    <pc:chgData name="Joseph, Lyn Merin (INFOSYS)" userId="S::lyn.joseph@uk.bp.com::ac952fdb-dd7b-41c9-85a4-e0d6c14cf5c6" providerId="AD" clId="Web-{0F73CBF3-9887-4D35-A8DE-21106D341475}"/>
    <pc:docChg chg="modSld">
      <pc:chgData name="Joseph, Lyn Merin (INFOSYS)" userId="S::lyn.joseph@uk.bp.com::ac952fdb-dd7b-41c9-85a4-e0d6c14cf5c6" providerId="AD" clId="Web-{0F73CBF3-9887-4D35-A8DE-21106D341475}" dt="2020-11-03T11:36:12.701" v="0"/>
      <pc:docMkLst>
        <pc:docMk/>
      </pc:docMkLst>
      <pc:sldChg chg="modSp">
        <pc:chgData name="Joseph, Lyn Merin (INFOSYS)" userId="S::lyn.joseph@uk.bp.com::ac952fdb-dd7b-41c9-85a4-e0d6c14cf5c6" providerId="AD" clId="Web-{0F73CBF3-9887-4D35-A8DE-21106D341475}" dt="2020-11-03T11:36:12.701" v="0"/>
        <pc:sldMkLst>
          <pc:docMk/>
          <pc:sldMk cId="4176563518" sldId="268"/>
        </pc:sldMkLst>
        <pc:graphicFrameChg chg="modGraphic">
          <ac:chgData name="Joseph, Lyn Merin (INFOSYS)" userId="S::lyn.joseph@uk.bp.com::ac952fdb-dd7b-41c9-85a4-e0d6c14cf5c6" providerId="AD" clId="Web-{0F73CBF3-9887-4D35-A8DE-21106D341475}" dt="2020-11-03T11:36:12.701" v="0"/>
          <ac:graphicFrameMkLst>
            <pc:docMk/>
            <pc:sldMk cId="4176563518" sldId="268"/>
            <ac:graphicFrameMk id="4" creationId="{00000000-0000-0000-0000-000000000000}"/>
          </ac:graphicFrameMkLst>
        </pc:graphicFrameChg>
      </pc:sldChg>
    </pc:docChg>
  </pc:docChgLst>
  <pc:docChgLst>
    <pc:chgData name="Singh, Suneel Kumar (INFOSYS)" userId="S::suneel.singh@bp.com::a7e3214f-d8ea-4488-bbe5-47a6662ac02a" providerId="AD" clId="Web-{9FBDB59A-C028-4C02-AD10-9D351793587A}"/>
    <pc:docChg chg="modSld">
      <pc:chgData name="Singh, Suneel Kumar (INFOSYS)" userId="S::suneel.singh@bp.com::a7e3214f-d8ea-4488-bbe5-47a6662ac02a" providerId="AD" clId="Web-{9FBDB59A-C028-4C02-AD10-9D351793587A}" dt="2020-11-03T09:19:09.896" v="13"/>
      <pc:docMkLst>
        <pc:docMk/>
      </pc:docMkLst>
      <pc:sldChg chg="modSp">
        <pc:chgData name="Singh, Suneel Kumar (INFOSYS)" userId="S::suneel.singh@bp.com::a7e3214f-d8ea-4488-bbe5-47a6662ac02a" providerId="AD" clId="Web-{9FBDB59A-C028-4C02-AD10-9D351793587A}" dt="2020-11-03T09:19:09.896" v="13"/>
        <pc:sldMkLst>
          <pc:docMk/>
          <pc:sldMk cId="4217401126" sldId="263"/>
        </pc:sldMkLst>
        <pc:graphicFrameChg chg="mod modGraphic">
          <ac:chgData name="Singh, Suneel Kumar (INFOSYS)" userId="S::suneel.singh@bp.com::a7e3214f-d8ea-4488-bbe5-47a6662ac02a" providerId="AD" clId="Web-{9FBDB59A-C028-4C02-AD10-9D351793587A}" dt="2020-11-03T09:19:09.896" v="13"/>
          <ac:graphicFrameMkLst>
            <pc:docMk/>
            <pc:sldMk cId="4217401126" sldId="263"/>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05/11/2020</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KDD for choice of Application Server for NG CTP</a:t>
            </a:r>
          </a:p>
        </p:txBody>
      </p:sp>
    </p:spTree>
    <p:extLst>
      <p:ext uri="{BB962C8B-B14F-4D97-AF65-F5344CB8AC3E}">
        <p14:creationId xmlns:p14="http://schemas.microsoft.com/office/powerpoint/2010/main" val="118045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84408219"/>
              </p:ext>
            </p:extLst>
          </p:nvPr>
        </p:nvGraphicFramePr>
        <p:xfrm>
          <a:off x="1" y="3"/>
          <a:ext cx="12191998" cy="6327214"/>
        </p:xfrm>
        <a:graphic>
          <a:graphicData uri="http://schemas.openxmlformats.org/drawingml/2006/table">
            <a:tbl>
              <a:tblPr firstRow="1" bandRow="1">
                <a:tableStyleId>{5940675A-B579-460E-94D1-54222C63F5DA}</a:tableStyleId>
              </a:tblPr>
              <a:tblGrid>
                <a:gridCol w="928254">
                  <a:extLst>
                    <a:ext uri="{9D8B030D-6E8A-4147-A177-3AD203B41FA5}">
                      <a16:colId xmlns:a16="http://schemas.microsoft.com/office/drawing/2014/main" val="371863929"/>
                    </a:ext>
                  </a:extLst>
                </a:gridCol>
                <a:gridCol w="1945574">
                  <a:extLst>
                    <a:ext uri="{9D8B030D-6E8A-4147-A177-3AD203B41FA5}">
                      <a16:colId xmlns:a16="http://schemas.microsoft.com/office/drawing/2014/main" val="3188137277"/>
                    </a:ext>
                  </a:extLst>
                </a:gridCol>
                <a:gridCol w="640080">
                  <a:extLst>
                    <a:ext uri="{9D8B030D-6E8A-4147-A177-3AD203B41FA5}">
                      <a16:colId xmlns:a16="http://schemas.microsoft.com/office/drawing/2014/main" val="1370507345"/>
                    </a:ext>
                  </a:extLst>
                </a:gridCol>
                <a:gridCol w="8678090">
                  <a:extLst>
                    <a:ext uri="{9D8B030D-6E8A-4147-A177-3AD203B41FA5}">
                      <a16:colId xmlns:a16="http://schemas.microsoft.com/office/drawing/2014/main" val="2294063394"/>
                    </a:ext>
                  </a:extLst>
                </a:gridCol>
              </a:tblGrid>
              <a:tr h="443342">
                <a:tc>
                  <a:txBody>
                    <a:bodyPr/>
                    <a:lstStyle/>
                    <a:p>
                      <a:r>
                        <a:rPr lang="en-GB" sz="1600" b="1" dirty="0"/>
                        <a:t>Concern</a:t>
                      </a:r>
                    </a:p>
                  </a:txBody>
                  <a:tcPr/>
                </a:tc>
                <a:tc gridSpan="3">
                  <a:txBody>
                    <a:bodyPr/>
                    <a:lstStyle/>
                    <a:p>
                      <a:endParaRPr lang="en-GB" sz="1600" dirty="0"/>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199536802"/>
                  </a:ext>
                </a:extLst>
              </a:tr>
              <a:tr h="1464272">
                <a:tc rowSpan="4">
                  <a:txBody>
                    <a:bodyPr/>
                    <a:lstStyle/>
                    <a:p>
                      <a:r>
                        <a:rPr lang="en-GB" sz="1600" b="1" dirty="0"/>
                        <a:t>Options</a:t>
                      </a:r>
                    </a:p>
                  </a:txBody>
                  <a:tcPr/>
                </a:tc>
                <a:tc rowSpan="2">
                  <a:txBody>
                    <a:bodyPr/>
                    <a:lstStyle/>
                    <a:p>
                      <a:r>
                        <a:rPr lang="en-GB" sz="1600" dirty="0" err="1"/>
                        <a:t>Jboss</a:t>
                      </a:r>
                      <a:r>
                        <a:rPr lang="en-GB" sz="1600" dirty="0"/>
                        <a:t> EAP</a:t>
                      </a:r>
                    </a:p>
                  </a:txBody>
                  <a:tcPr/>
                </a:tc>
                <a:tc>
                  <a:txBody>
                    <a:bodyPr/>
                    <a:lstStyle/>
                    <a:p>
                      <a:r>
                        <a:rPr lang="en-GB" sz="1600" dirty="0"/>
                        <a:t>Pros</a:t>
                      </a:r>
                    </a:p>
                  </a:txBody>
                  <a:tcPr/>
                </a:tc>
                <a:tc>
                  <a:txBody>
                    <a:bodyPr/>
                    <a:lstStyle/>
                    <a:p>
                      <a:pPr marL="0" indent="0" algn="l" rtl="0" eaLnBrk="1" latinLnBrk="0" hangingPunct="1">
                        <a:buFontTx/>
                        <a:buNone/>
                      </a:pPr>
                      <a:r>
                        <a:rPr lang="en-US" sz="1600" kern="1200" baseline="0" dirty="0">
                          <a:solidFill>
                            <a:schemeClr val="tx1"/>
                          </a:solidFill>
                          <a:latin typeface="+mn-lt"/>
                          <a:ea typeface="+mn-ea"/>
                          <a:cs typeface="+mn-cs"/>
                        </a:rPr>
                        <a:t>- </a:t>
                      </a:r>
                      <a:r>
                        <a:rPr lang="en-US" sz="1600" kern="1200" baseline="0" dirty="0" err="1">
                          <a:solidFill>
                            <a:schemeClr val="tx1"/>
                          </a:solidFill>
                          <a:latin typeface="+mn-lt"/>
                          <a:ea typeface="+mn-ea"/>
                          <a:cs typeface="+mn-cs"/>
                        </a:rPr>
                        <a:t>Jboss</a:t>
                      </a:r>
                      <a:r>
                        <a:rPr lang="en-US" sz="1600" kern="1200" baseline="0" dirty="0">
                          <a:solidFill>
                            <a:schemeClr val="tx1"/>
                          </a:solidFill>
                          <a:latin typeface="+mn-lt"/>
                          <a:ea typeface="+mn-ea"/>
                          <a:cs typeface="+mn-cs"/>
                        </a:rPr>
                        <a:t> EAP app server is  the best choice for applications where developers need full access to the functionality that the Java EE provides and are happy with the default implementations of that functionality that ship with it.</a:t>
                      </a:r>
                      <a:endParaRPr lang="en-US" dirty="0"/>
                    </a:p>
                    <a:p>
                      <a:pPr marL="0" indent="0" algn="l" rtl="0" eaLnBrk="1" latinLnBrk="0" hangingPunct="1">
                        <a:buFontTx/>
                        <a:buNone/>
                      </a:pPr>
                      <a:r>
                        <a:rPr lang="en-US" sz="1600" kern="1200" baseline="0" dirty="0">
                          <a:solidFill>
                            <a:schemeClr val="tx1"/>
                          </a:solidFill>
                          <a:latin typeface="+mn-lt"/>
                          <a:ea typeface="+mn-ea"/>
                          <a:cs typeface="+mn-cs"/>
                        </a:rPr>
                        <a:t>- </a:t>
                      </a:r>
                      <a:r>
                        <a:rPr lang="en-US" sz="1600" kern="1200" baseline="0" dirty="0" err="1">
                          <a:solidFill>
                            <a:schemeClr val="tx1"/>
                          </a:solidFill>
                          <a:latin typeface="+mn-lt"/>
                          <a:ea typeface="+mn-ea"/>
                          <a:cs typeface="+mn-cs"/>
                        </a:rPr>
                        <a:t>Jboss</a:t>
                      </a:r>
                      <a:r>
                        <a:rPr lang="en-US" sz="1600" kern="1200" baseline="0" dirty="0">
                          <a:solidFill>
                            <a:schemeClr val="tx1"/>
                          </a:solidFill>
                          <a:latin typeface="+mn-lt"/>
                          <a:ea typeface="+mn-ea"/>
                          <a:cs typeface="+mn-cs"/>
                        </a:rPr>
                        <a:t> EAP is Modular with trimming and slimming feature to pick and choose the required feature for your deployment. </a:t>
                      </a:r>
                      <a:endParaRPr lang="en-GB" sz="1600" kern="1200" baseline="0" dirty="0">
                        <a:solidFill>
                          <a:schemeClr val="tx1"/>
                        </a:solidFill>
                        <a:latin typeface="+mn-lt"/>
                        <a:ea typeface="+mn-ea"/>
                        <a:cs typeface="+mn-cs"/>
                      </a:endParaRPr>
                    </a:p>
                  </a:txBody>
                  <a:tcPr/>
                </a:tc>
                <a:extLst>
                  <a:ext uri="{0D108BD9-81ED-4DB2-BD59-A6C34878D82A}">
                    <a16:rowId xmlns:a16="http://schemas.microsoft.com/office/drawing/2014/main" val="3093057362"/>
                  </a:ext>
                </a:extLst>
              </a:tr>
              <a:tr h="831270">
                <a:tc vMerge="1">
                  <a:txBody>
                    <a:bodyPr/>
                    <a:lstStyle/>
                    <a:p>
                      <a:endParaRPr lang="en-GB"/>
                    </a:p>
                  </a:txBody>
                  <a:tcPr/>
                </a:tc>
                <a:tc vMerge="1">
                  <a:txBody>
                    <a:bodyPr/>
                    <a:lstStyle/>
                    <a:p>
                      <a:endParaRPr lang="en-GB"/>
                    </a:p>
                  </a:txBody>
                  <a:tcPr/>
                </a:tc>
                <a:tc>
                  <a:txBody>
                    <a:bodyPr/>
                    <a:lstStyle/>
                    <a:p>
                      <a:r>
                        <a:rPr lang="en-GB" sz="1600" dirty="0"/>
                        <a:t>Cons</a:t>
                      </a:r>
                    </a:p>
                  </a:txBody>
                  <a:tcPr/>
                </a:tc>
                <a:tc>
                  <a:txBody>
                    <a:bodyPr/>
                    <a:lstStyle/>
                    <a:p>
                      <a:pPr marL="0" indent="0">
                        <a:buFontTx/>
                        <a:buNone/>
                      </a:pPr>
                      <a:r>
                        <a:rPr lang="en-US" sz="1600" baseline="0" dirty="0"/>
                        <a:t>- If one don’t need the full range of JEE features, then choosing App server will add a lot of complexity to deployment and resource overhead that will go unused</a:t>
                      </a:r>
                    </a:p>
                    <a:p>
                      <a:pPr marL="0" lvl="0" indent="0">
                        <a:buFontTx/>
                        <a:buNone/>
                      </a:pPr>
                      <a:r>
                        <a:rPr lang="en-US" sz="1600" baseline="0" dirty="0"/>
                        <a:t>= More development efforts for configuring </a:t>
                      </a:r>
                      <a:r>
                        <a:rPr lang="en-US" sz="1600" baseline="0" dirty="0" err="1"/>
                        <a:t>Jboss</a:t>
                      </a:r>
                      <a:r>
                        <a:rPr lang="en-US" sz="1600" baseline="0" dirty="0"/>
                        <a:t> EAP in </a:t>
                      </a:r>
                      <a:r>
                        <a:rPr lang="en-US" sz="1600" baseline="0" dirty="0" err="1"/>
                        <a:t>Openshift</a:t>
                      </a:r>
                      <a:r>
                        <a:rPr lang="en-US" sz="1600" baseline="0" dirty="0"/>
                        <a:t> 3.11 with Java 11.</a:t>
                      </a:r>
                    </a:p>
                    <a:p>
                      <a:pPr marL="0" lvl="0" indent="0">
                        <a:buFontTx/>
                        <a:buNone/>
                      </a:pPr>
                      <a:r>
                        <a:rPr lang="en-US" sz="1600" baseline="0" dirty="0"/>
                        <a:t>-  </a:t>
                      </a:r>
                      <a:r>
                        <a:rPr lang="en-US" sz="1600" baseline="0" dirty="0" err="1"/>
                        <a:t>Jboss</a:t>
                      </a:r>
                      <a:r>
                        <a:rPr lang="en-US" sz="1600" baseline="0" dirty="0"/>
                        <a:t> EAP container will comparatively slower </a:t>
                      </a:r>
                      <a:r>
                        <a:rPr lang="en-US" sz="1600" b="0" i="0" u="none" strike="noStrike" baseline="0" noProof="0" dirty="0">
                          <a:latin typeface="Calibri"/>
                        </a:rPr>
                        <a:t>than Undertow </a:t>
                      </a:r>
                      <a:r>
                        <a:rPr lang="en-US" sz="1600" baseline="0" dirty="0"/>
                        <a:t>in coming up live after restart </a:t>
                      </a:r>
                    </a:p>
                    <a:p>
                      <a:pPr marL="0" lvl="0" indent="0">
                        <a:buFontTx/>
                        <a:buNone/>
                      </a:pPr>
                      <a:r>
                        <a:rPr lang="en-US" sz="1600" baseline="0" dirty="0"/>
                        <a:t>- Though Slimming and Trimming can be applied to reduce size of </a:t>
                      </a:r>
                      <a:r>
                        <a:rPr lang="en-US" sz="1600" baseline="0" dirty="0" err="1"/>
                        <a:t>Jboss</a:t>
                      </a:r>
                      <a:r>
                        <a:rPr lang="en-US" sz="1600" baseline="0" dirty="0"/>
                        <a:t> EAP still it will be </a:t>
                      </a:r>
                      <a:r>
                        <a:rPr lang="en-US" sz="1600" b="0" i="0" u="none" strike="noStrike" baseline="0" noProof="0" dirty="0">
                          <a:latin typeface="Calibri"/>
                        </a:rPr>
                        <a:t>comparatively bigger than Undertow</a:t>
                      </a:r>
                      <a:endParaRPr lang="en-US" sz="1600" baseline="0" dirty="0"/>
                    </a:p>
                  </a:txBody>
                  <a:tcPr/>
                </a:tc>
                <a:extLst>
                  <a:ext uri="{0D108BD9-81ED-4DB2-BD59-A6C34878D82A}">
                    <a16:rowId xmlns:a16="http://schemas.microsoft.com/office/drawing/2014/main" val="1570707518"/>
                  </a:ext>
                </a:extLst>
              </a:tr>
              <a:tr h="1141612">
                <a:tc vMerge="1">
                  <a:txBody>
                    <a:bodyPr/>
                    <a:lstStyle/>
                    <a:p>
                      <a:endParaRPr lang="en-GB"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err="1"/>
                        <a:t>Jboss</a:t>
                      </a:r>
                      <a:r>
                        <a:rPr lang="en-GB" sz="1600" baseline="0" dirty="0"/>
                        <a:t> Undertow</a:t>
                      </a:r>
                      <a:endParaRPr lang="en-GB" sz="1600" dirty="0"/>
                    </a:p>
                  </a:txBody>
                  <a:tcPr/>
                </a:tc>
                <a:tc>
                  <a:txBody>
                    <a:bodyPr/>
                    <a:lstStyle/>
                    <a:p>
                      <a:r>
                        <a:rPr lang="en-GB" sz="1600" dirty="0"/>
                        <a:t>Pros</a:t>
                      </a:r>
                    </a:p>
                  </a:txBody>
                  <a:tcPr/>
                </a:tc>
                <a:tc>
                  <a:txBody>
                    <a:bodyPr/>
                    <a:lstStyle/>
                    <a:p>
                      <a:pPr marL="0" indent="0">
                        <a:buFontTx/>
                        <a:buNone/>
                      </a:pPr>
                      <a:r>
                        <a:rPr lang="en-US" sz="1600" baseline="0" dirty="0"/>
                        <a:t>- Undertow is a Java servlet container and web server, because it doesn’t come with an implementation of the full JEE </a:t>
                      </a:r>
                      <a:r>
                        <a:rPr lang="en-US" sz="1600" baseline="0" dirty="0" err="1"/>
                        <a:t>stack,it</a:t>
                      </a:r>
                      <a:r>
                        <a:rPr lang="en-US" sz="1600" baseline="0" dirty="0"/>
                        <a:t> is significantly lighter weight out of the box. For developers who don’t need the full JEE stack that has two main advantages</a:t>
                      </a:r>
                    </a:p>
                    <a:p>
                      <a:pPr marL="0" indent="0">
                        <a:buFontTx/>
                        <a:buNone/>
                      </a:pPr>
                      <a:r>
                        <a:rPr lang="en-US" sz="1600" baseline="0" dirty="0"/>
                        <a:t>1. Significantly less complexity and resource use.</a:t>
                      </a:r>
                    </a:p>
                    <a:p>
                      <a:pPr marL="0" indent="0">
                        <a:buFontTx/>
                        <a:buNone/>
                      </a:pPr>
                      <a:r>
                        <a:rPr lang="en-US" sz="1600" baseline="0" dirty="0"/>
                        <a:t>2. Modularity.</a:t>
                      </a:r>
                    </a:p>
                    <a:p>
                      <a:pPr marL="0" indent="0">
                        <a:buFontTx/>
                        <a:buNone/>
                      </a:pPr>
                      <a:r>
                        <a:rPr lang="en-US" sz="1600" baseline="0" dirty="0"/>
                        <a:t>- Developers can choose the specific implementations they want to use to add extra functionality. there are many lightweight alternatives, including the Spring Framework and </a:t>
                      </a:r>
                      <a:r>
                        <a:rPr lang="en-US" sz="1600" baseline="0" dirty="0" err="1"/>
                        <a:t>OpenEJB</a:t>
                      </a:r>
                      <a:endParaRPr lang="en-GB" sz="1600" baseline="0" dirty="0"/>
                    </a:p>
                  </a:txBody>
                  <a:tcPr/>
                </a:tc>
                <a:extLst>
                  <a:ext uri="{0D108BD9-81ED-4DB2-BD59-A6C34878D82A}">
                    <a16:rowId xmlns:a16="http://schemas.microsoft.com/office/drawing/2014/main" val="1808236656"/>
                  </a:ext>
                </a:extLst>
              </a:tr>
              <a:tr h="888421">
                <a:tc vMerge="1">
                  <a:txBody>
                    <a:bodyPr/>
                    <a:lstStyle/>
                    <a:p>
                      <a:endParaRPr lang="en-GB"/>
                    </a:p>
                  </a:txBody>
                  <a:tcPr/>
                </a:tc>
                <a:tc vMerge="1">
                  <a:txBody>
                    <a:bodyPr/>
                    <a:lstStyle/>
                    <a:p>
                      <a:endParaRPr lang="en-GB"/>
                    </a:p>
                  </a:txBody>
                  <a:tcPr/>
                </a:tc>
                <a:tc>
                  <a:txBody>
                    <a:bodyPr/>
                    <a:lstStyle/>
                    <a:p>
                      <a:r>
                        <a:rPr lang="en-GB" sz="1600" dirty="0"/>
                        <a:t>Cons</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600" baseline="0" dirty="0"/>
                        <a:t>- Undertow</a:t>
                      </a:r>
                      <a:r>
                        <a:rPr lang="en-US" sz="1600" dirty="0"/>
                        <a:t> works great for smaller cluster but not recommended for larger clusters. The main drawback will be on performance. Replicated sessions involve copying of session data over to all the servers in the cluster. The more servers you have in the cluster, the additional overheads involved.</a:t>
                      </a:r>
                    </a:p>
                    <a:p>
                      <a:pPr marL="0" marR="0" lvl="0" indent="0" algn="l">
                        <a:lnSpc>
                          <a:spcPct val="100000"/>
                        </a:lnSpc>
                        <a:spcBef>
                          <a:spcPts val="0"/>
                        </a:spcBef>
                        <a:spcAft>
                          <a:spcPts val="0"/>
                        </a:spcAft>
                        <a:buClrTx/>
                        <a:buSzTx/>
                        <a:buFontTx/>
                        <a:buNone/>
                      </a:pPr>
                      <a:r>
                        <a:rPr lang="en-US" sz="1600" dirty="0"/>
                        <a:t>- Zero development effort </a:t>
                      </a:r>
                      <a:r>
                        <a:rPr lang="en-US" sz="1600" b="0" i="0" u="none" strike="noStrike" noProof="0" dirty="0">
                          <a:latin typeface="Calibri"/>
                        </a:rPr>
                        <a:t>for configuring </a:t>
                      </a:r>
                      <a:r>
                        <a:rPr lang="en-US" sz="1600" b="0" i="0" u="none" strike="noStrike" noProof="0" dirty="0" err="1">
                          <a:latin typeface="Calibri"/>
                        </a:rPr>
                        <a:t>Undetow</a:t>
                      </a:r>
                      <a:r>
                        <a:rPr lang="en-US" sz="1600" b="0" i="0" u="none" strike="noStrike" noProof="0" dirty="0">
                          <a:latin typeface="Calibri"/>
                        </a:rPr>
                        <a:t> in </a:t>
                      </a:r>
                      <a:r>
                        <a:rPr lang="en-US" sz="1600" b="0" i="0" u="none" strike="noStrike" noProof="0" dirty="0" err="1">
                          <a:latin typeface="Calibri"/>
                        </a:rPr>
                        <a:t>Openshift</a:t>
                      </a:r>
                      <a:r>
                        <a:rPr lang="en-US" sz="1600" b="0" i="0" u="none" strike="noStrike" noProof="0" dirty="0">
                          <a:latin typeface="Calibri"/>
                        </a:rPr>
                        <a:t> 3.11 with Java 11.</a:t>
                      </a:r>
                    </a:p>
                  </a:txBody>
                  <a:tcPr/>
                </a:tc>
                <a:extLst>
                  <a:ext uri="{0D108BD9-81ED-4DB2-BD59-A6C34878D82A}">
                    <a16:rowId xmlns:a16="http://schemas.microsoft.com/office/drawing/2014/main" val="3082470381"/>
                  </a:ext>
                </a:extLst>
              </a:tr>
            </a:tbl>
          </a:graphicData>
        </a:graphic>
      </p:graphicFrame>
    </p:spTree>
    <p:extLst>
      <p:ext uri="{BB962C8B-B14F-4D97-AF65-F5344CB8AC3E}">
        <p14:creationId xmlns:p14="http://schemas.microsoft.com/office/powerpoint/2010/main" val="421740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42607453"/>
              </p:ext>
            </p:extLst>
          </p:nvPr>
        </p:nvGraphicFramePr>
        <p:xfrm>
          <a:off x="1" y="3"/>
          <a:ext cx="12191998" cy="4014003"/>
        </p:xfrm>
        <a:graphic>
          <a:graphicData uri="http://schemas.openxmlformats.org/drawingml/2006/table">
            <a:tbl>
              <a:tblPr firstRow="1" bandRow="1">
                <a:tableStyleId>{5940675A-B579-460E-94D1-54222C63F5DA}</a:tableStyleId>
              </a:tblPr>
              <a:tblGrid>
                <a:gridCol w="928254">
                  <a:extLst>
                    <a:ext uri="{9D8B030D-6E8A-4147-A177-3AD203B41FA5}">
                      <a16:colId xmlns:a16="http://schemas.microsoft.com/office/drawing/2014/main" val="371863929"/>
                    </a:ext>
                  </a:extLst>
                </a:gridCol>
                <a:gridCol w="1945574">
                  <a:extLst>
                    <a:ext uri="{9D8B030D-6E8A-4147-A177-3AD203B41FA5}">
                      <a16:colId xmlns:a16="http://schemas.microsoft.com/office/drawing/2014/main" val="3188137277"/>
                    </a:ext>
                  </a:extLst>
                </a:gridCol>
                <a:gridCol w="640080">
                  <a:extLst>
                    <a:ext uri="{9D8B030D-6E8A-4147-A177-3AD203B41FA5}">
                      <a16:colId xmlns:a16="http://schemas.microsoft.com/office/drawing/2014/main" val="1370507345"/>
                    </a:ext>
                  </a:extLst>
                </a:gridCol>
                <a:gridCol w="8678090">
                  <a:extLst>
                    <a:ext uri="{9D8B030D-6E8A-4147-A177-3AD203B41FA5}">
                      <a16:colId xmlns:a16="http://schemas.microsoft.com/office/drawing/2014/main" val="2294063394"/>
                    </a:ext>
                  </a:extLst>
                </a:gridCol>
              </a:tblGrid>
              <a:tr h="443342">
                <a:tc>
                  <a:txBody>
                    <a:bodyPr/>
                    <a:lstStyle/>
                    <a:p>
                      <a:r>
                        <a:rPr lang="en-GB" sz="1600" b="1" dirty="0"/>
                        <a:t>Concern</a:t>
                      </a:r>
                    </a:p>
                  </a:txBody>
                  <a:tcPr/>
                </a:tc>
                <a:tc gridSpan="3">
                  <a:txBody>
                    <a:bodyPr/>
                    <a:lstStyle/>
                    <a:p>
                      <a:endParaRPr lang="en-GB" sz="1600" dirty="0"/>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199536802"/>
                  </a:ext>
                </a:extLst>
              </a:tr>
              <a:tr h="1141612">
                <a:tc rowSpan="3">
                  <a:txBody>
                    <a:bodyPr/>
                    <a:lstStyle/>
                    <a:p>
                      <a:r>
                        <a:rPr lang="en-GB" sz="1600" b="1" dirty="0"/>
                        <a:t>Options</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err="1"/>
                        <a:t>RedHat</a:t>
                      </a:r>
                      <a:r>
                        <a:rPr lang="en-GB" sz="1600" dirty="0"/>
                        <a:t> </a:t>
                      </a:r>
                      <a:r>
                        <a:rPr lang="en-GB" sz="1600" dirty="0" err="1"/>
                        <a:t>Jboss</a:t>
                      </a:r>
                      <a:r>
                        <a:rPr lang="en-GB" sz="1600" dirty="0"/>
                        <a:t> Web Server 5.3 (Tomcat 9.0)</a:t>
                      </a:r>
                    </a:p>
                  </a:txBody>
                  <a:tcPr/>
                </a:tc>
                <a:tc>
                  <a:txBody>
                    <a:bodyPr/>
                    <a:lstStyle/>
                    <a:p>
                      <a:r>
                        <a:rPr lang="en-GB" sz="1600" dirty="0"/>
                        <a:t>Pros</a:t>
                      </a:r>
                    </a:p>
                  </a:txBody>
                  <a:tcPr/>
                </a:tc>
                <a:tc>
                  <a:txBody>
                    <a:bodyPr/>
                    <a:lstStyle/>
                    <a:p>
                      <a:pPr marL="0" indent="0">
                        <a:buFontTx/>
                        <a:buNone/>
                      </a:pPr>
                      <a:r>
                        <a:rPr lang="en-US" sz="1600" baseline="0" dirty="0"/>
                        <a:t>- </a:t>
                      </a:r>
                      <a:r>
                        <a:rPr lang="en-US" sz="1600" baseline="0" dirty="0" err="1"/>
                        <a:t>Jboss</a:t>
                      </a:r>
                      <a:r>
                        <a:rPr lang="en-US" sz="1600" baseline="0" dirty="0"/>
                        <a:t> Webserver uses Tomcat which  is a Java servlet container and web server, because it doesn’t come with an implementation of the full JEE </a:t>
                      </a:r>
                      <a:r>
                        <a:rPr lang="en-US" sz="1600" baseline="0" dirty="0" err="1"/>
                        <a:t>stack,it</a:t>
                      </a:r>
                      <a:r>
                        <a:rPr lang="en-US" sz="1600" baseline="0" dirty="0"/>
                        <a:t> is significantly lighter weight out of the box. For developers who don’t need the full JEE stack that has two main advantages</a:t>
                      </a:r>
                    </a:p>
                    <a:p>
                      <a:pPr marL="0" indent="0">
                        <a:buFontTx/>
                        <a:buNone/>
                      </a:pPr>
                      <a:r>
                        <a:rPr lang="en-US" sz="1600" baseline="0" dirty="0"/>
                        <a:t>1. Significantly less complexity and resource use.</a:t>
                      </a:r>
                    </a:p>
                    <a:p>
                      <a:pPr marL="0" indent="0">
                        <a:buFontTx/>
                        <a:buNone/>
                      </a:pPr>
                      <a:r>
                        <a:rPr lang="en-US" sz="1600" baseline="0" dirty="0"/>
                        <a:t>2. Modularity.</a:t>
                      </a:r>
                    </a:p>
                    <a:p>
                      <a:pPr marL="285750" indent="-285750">
                        <a:buFontTx/>
                        <a:buChar char="-"/>
                      </a:pPr>
                      <a:r>
                        <a:rPr lang="en-US" sz="1600" baseline="0" dirty="0"/>
                        <a:t>Developers can choose the specific implementations they want to use to add extra functionality. there are many lightweight alternatives, including the Spring Framework and </a:t>
                      </a:r>
                      <a:r>
                        <a:rPr lang="en-US" sz="1600" baseline="0" dirty="0" err="1"/>
                        <a:t>OpenEJB</a:t>
                      </a:r>
                      <a:endParaRPr lang="en-US" sz="1600" baseline="0" dirty="0"/>
                    </a:p>
                    <a:p>
                      <a:pPr marL="0" indent="0">
                        <a:buFontTx/>
                        <a:buNone/>
                      </a:pPr>
                      <a:r>
                        <a:rPr lang="en-US" sz="1600" baseline="0" dirty="0"/>
                        <a:t>- </a:t>
                      </a:r>
                      <a:r>
                        <a:rPr lang="en-US" sz="1600" baseline="0" dirty="0" err="1"/>
                        <a:t>RedHat</a:t>
                      </a:r>
                      <a:r>
                        <a:rPr lang="en-US" sz="1600" baseline="0" dirty="0"/>
                        <a:t> supported</a:t>
                      </a:r>
                      <a:endParaRPr lang="en-GB" sz="1600" baseline="0" dirty="0"/>
                    </a:p>
                  </a:txBody>
                  <a:tcPr/>
                </a:tc>
                <a:extLst>
                  <a:ext uri="{0D108BD9-81ED-4DB2-BD59-A6C34878D82A}">
                    <a16:rowId xmlns:a16="http://schemas.microsoft.com/office/drawing/2014/main" val="1808236656"/>
                  </a:ext>
                </a:extLst>
              </a:tr>
              <a:tr h="888421">
                <a:tc vMerge="1">
                  <a:txBody>
                    <a:bodyPr/>
                    <a:lstStyle/>
                    <a:p>
                      <a:endParaRPr lang="en-GB"/>
                    </a:p>
                  </a:txBody>
                  <a:tcPr/>
                </a:tc>
                <a:tc vMerge="1">
                  <a:txBody>
                    <a:bodyPr/>
                    <a:lstStyle/>
                    <a:p>
                      <a:endParaRPr lang="en-GB"/>
                    </a:p>
                  </a:txBody>
                  <a:tcPr/>
                </a:tc>
                <a:tc>
                  <a:txBody>
                    <a:bodyPr/>
                    <a:lstStyle/>
                    <a:p>
                      <a:r>
                        <a:rPr lang="en-GB" sz="1600" dirty="0"/>
                        <a:t>Cons</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600" baseline="0" dirty="0"/>
                        <a:t>- </a:t>
                      </a:r>
                      <a:r>
                        <a:rPr lang="en-US" sz="1600" baseline="0" dirty="0" err="1"/>
                        <a:t>Jboss</a:t>
                      </a:r>
                      <a:r>
                        <a:rPr lang="en-US" sz="1600" baseline="0" dirty="0"/>
                        <a:t> Web Server will require standard image with Open JDK 11</a:t>
                      </a:r>
                    </a:p>
                    <a:p>
                      <a:pPr marL="0" marR="0" lvl="0" indent="0" algn="l" rtl="0" eaLnBrk="1" fontAlgn="auto" latinLnBrk="0" hangingPunct="1">
                        <a:lnSpc>
                          <a:spcPct val="100000"/>
                        </a:lnSpc>
                        <a:spcBef>
                          <a:spcPts val="0"/>
                        </a:spcBef>
                        <a:spcAft>
                          <a:spcPts val="0"/>
                        </a:spcAft>
                        <a:buClrTx/>
                        <a:buSzTx/>
                        <a:buFontTx/>
                        <a:buNone/>
                      </a:pPr>
                      <a:r>
                        <a:rPr lang="en-US" sz="1600" b="0" i="0" u="none" strike="noStrike" baseline="0" noProof="0" dirty="0">
                          <a:latin typeface="Calibri"/>
                        </a:rPr>
                        <a:t>- There will be one click </a:t>
                      </a:r>
                      <a:r>
                        <a:rPr lang="en-US" sz="1600" b="0" i="0" u="none" strike="noStrike" baseline="0" noProof="0" dirty="0" err="1">
                          <a:latin typeface="Calibri"/>
                        </a:rPr>
                        <a:t>yaml</a:t>
                      </a:r>
                      <a:r>
                        <a:rPr lang="en-US" sz="1600" b="0" i="0" u="none" strike="noStrike" baseline="0" noProof="0" dirty="0">
                          <a:latin typeface="Calibri"/>
                        </a:rPr>
                        <a:t> changes implementation required for </a:t>
                      </a:r>
                      <a:r>
                        <a:rPr lang="en-US" sz="1600" b="0" i="0" u="none" strike="noStrike" baseline="0" noProof="0" dirty="0" err="1">
                          <a:latin typeface="Calibri"/>
                        </a:rPr>
                        <a:t>Jboss</a:t>
                      </a:r>
                      <a:r>
                        <a:rPr lang="en-US" sz="1600" b="0" i="0" u="none" strike="noStrike" baseline="0" noProof="0" dirty="0">
                          <a:latin typeface="Calibri"/>
                        </a:rPr>
                        <a:t> Web Server as its new </a:t>
                      </a:r>
                      <a:endParaRPr lang="en-US" sz="1600" b="0" i="0" u="none" strike="noStrike" noProof="0" dirty="0">
                        <a:latin typeface="Calibri"/>
                      </a:endParaRPr>
                    </a:p>
                  </a:txBody>
                  <a:tcPr/>
                </a:tc>
                <a:extLst>
                  <a:ext uri="{0D108BD9-81ED-4DB2-BD59-A6C34878D82A}">
                    <a16:rowId xmlns:a16="http://schemas.microsoft.com/office/drawing/2014/main" val="3082470381"/>
                  </a:ext>
                </a:extLst>
              </a:tr>
              <a:tr h="541531">
                <a:tc vMerge="1">
                  <a:txBody>
                    <a:bodyPr/>
                    <a:lstStyle/>
                    <a:p>
                      <a:endParaRPr lang="en-GB" dirty="0"/>
                    </a:p>
                  </a:txBody>
                  <a:tcPr/>
                </a:tc>
                <a:tc gridSpan="3">
                  <a:txBody>
                    <a:bodyPr/>
                    <a:lstStyle/>
                    <a:p>
                      <a:pPr lvl="0" algn="l">
                        <a:lnSpc>
                          <a:spcPct val="100000"/>
                        </a:lnSpc>
                        <a:spcBef>
                          <a:spcPts val="0"/>
                        </a:spcBef>
                        <a:spcAft>
                          <a:spcPts val="0"/>
                        </a:spcAft>
                        <a:buNone/>
                      </a:pPr>
                      <a:r>
                        <a:rPr lang="en-US" sz="1800" b="0" i="0" u="none" strike="noStrike" noProof="0" dirty="0">
                          <a:latin typeface="Calibri"/>
                        </a:rPr>
                        <a:t>Complex Java enterprise applications should choose </a:t>
                      </a:r>
                      <a:r>
                        <a:rPr lang="en-US" sz="1800" b="0" i="0" u="none" strike="noStrike" noProof="0" dirty="0" err="1">
                          <a:latin typeface="Calibri"/>
                        </a:rPr>
                        <a:t>Jboss</a:t>
                      </a:r>
                      <a:r>
                        <a:rPr lang="en-US" sz="1800" b="0" i="0" u="none" strike="noStrike" noProof="0" dirty="0">
                          <a:latin typeface="Calibri"/>
                        </a:rPr>
                        <a:t> EAP app server. </a:t>
                      </a:r>
                      <a:r>
                        <a:rPr lang="en-US" sz="1800" b="0" i="0" u="none" strike="noStrike" noProof="0" dirty="0"/>
                        <a:t>We don’t need the full JEE stack are </a:t>
                      </a:r>
                      <a:endParaRPr lang="en-US" dirty="0"/>
                    </a:p>
                    <a:p>
                      <a:pPr lvl="0" algn="l">
                        <a:lnSpc>
                          <a:spcPct val="100000"/>
                        </a:lnSpc>
                        <a:spcBef>
                          <a:spcPts val="0"/>
                        </a:spcBef>
                        <a:spcAft>
                          <a:spcPts val="0"/>
                        </a:spcAft>
                        <a:buNone/>
                      </a:pPr>
                      <a:r>
                        <a:rPr lang="en-US" sz="1800" b="0" i="0" u="none" strike="noStrike" noProof="0" dirty="0"/>
                        <a:t>better off with </a:t>
                      </a:r>
                      <a:r>
                        <a:rPr lang="en-US" sz="1800" b="0" i="0" u="none" strike="noStrike" noProof="0" dirty="0" err="1"/>
                        <a:t>Jboss</a:t>
                      </a:r>
                      <a:r>
                        <a:rPr lang="en-US" sz="1800" b="0" i="0" u="none" strike="noStrike" noProof="0" dirty="0"/>
                        <a:t> Web Server which uses Tomcat the lightweight web container.</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82349754"/>
                  </a:ext>
                </a:extLst>
              </a:tr>
            </a:tbl>
          </a:graphicData>
        </a:graphic>
      </p:graphicFrame>
    </p:spTree>
    <p:extLst>
      <p:ext uri="{BB962C8B-B14F-4D97-AF65-F5344CB8AC3E}">
        <p14:creationId xmlns:p14="http://schemas.microsoft.com/office/powerpoint/2010/main" val="167995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89709" y="883311"/>
            <a:ext cx="10288299" cy="5851297"/>
          </a:xfrm>
          <a:prstGeom prst="rect">
            <a:avLst/>
          </a:prstGeom>
        </p:spPr>
      </p:pic>
      <p:sp>
        <p:nvSpPr>
          <p:cNvPr id="6" name="Title 1"/>
          <p:cNvSpPr>
            <a:spLocks noGrp="1"/>
          </p:cNvSpPr>
          <p:nvPr>
            <p:ph type="ctrTitle"/>
          </p:nvPr>
        </p:nvSpPr>
        <p:spPr>
          <a:xfrm>
            <a:off x="360219" y="124691"/>
            <a:ext cx="10349345" cy="758620"/>
          </a:xfrm>
          <a:solidFill>
            <a:srgbClr val="92D050"/>
          </a:solidFill>
        </p:spPr>
        <p:txBody>
          <a:bodyPr>
            <a:noAutofit/>
          </a:bodyPr>
          <a:lstStyle/>
          <a:p>
            <a:pPr algn="l"/>
            <a:r>
              <a:rPr lang="en-GB" sz="3600" dirty="0" err="1">
                <a:solidFill>
                  <a:schemeClr val="bg1"/>
                </a:solidFill>
              </a:rPr>
              <a:t>Jboss</a:t>
            </a:r>
            <a:r>
              <a:rPr lang="en-GB" sz="3600" dirty="0">
                <a:solidFill>
                  <a:schemeClr val="bg1"/>
                </a:solidFill>
              </a:rPr>
              <a:t> EAP</a:t>
            </a:r>
          </a:p>
        </p:txBody>
      </p:sp>
    </p:spTree>
    <p:extLst>
      <p:ext uri="{BB962C8B-B14F-4D97-AF65-F5344CB8AC3E}">
        <p14:creationId xmlns:p14="http://schemas.microsoft.com/office/powerpoint/2010/main" val="264224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64560" y="1343891"/>
            <a:ext cx="11170052" cy="4900612"/>
          </a:xfrm>
          <a:prstGeom prst="rect">
            <a:avLst/>
          </a:prstGeom>
        </p:spPr>
      </p:pic>
      <p:sp>
        <p:nvSpPr>
          <p:cNvPr id="6" name="Title 1"/>
          <p:cNvSpPr>
            <a:spLocks noGrp="1"/>
          </p:cNvSpPr>
          <p:nvPr>
            <p:ph type="ctrTitle"/>
          </p:nvPr>
        </p:nvSpPr>
        <p:spPr>
          <a:xfrm>
            <a:off x="360219" y="124691"/>
            <a:ext cx="10349345" cy="758620"/>
          </a:xfrm>
          <a:solidFill>
            <a:srgbClr val="92D050"/>
          </a:solidFill>
        </p:spPr>
        <p:txBody>
          <a:bodyPr>
            <a:noAutofit/>
          </a:bodyPr>
          <a:lstStyle/>
          <a:p>
            <a:pPr algn="l"/>
            <a:r>
              <a:rPr lang="en-GB" sz="3600" dirty="0" err="1">
                <a:solidFill>
                  <a:schemeClr val="bg1"/>
                </a:solidFill>
              </a:rPr>
              <a:t>Jboss</a:t>
            </a:r>
            <a:r>
              <a:rPr lang="en-GB" sz="3600" dirty="0">
                <a:solidFill>
                  <a:schemeClr val="bg1"/>
                </a:solidFill>
              </a:rPr>
              <a:t> Undertow</a:t>
            </a:r>
          </a:p>
        </p:txBody>
      </p:sp>
    </p:spTree>
    <p:extLst>
      <p:ext uri="{BB962C8B-B14F-4D97-AF65-F5344CB8AC3E}">
        <p14:creationId xmlns:p14="http://schemas.microsoft.com/office/powerpoint/2010/main" val="114165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1405304"/>
              </p:ext>
            </p:extLst>
          </p:nvPr>
        </p:nvGraphicFramePr>
        <p:xfrm>
          <a:off x="775856" y="983671"/>
          <a:ext cx="10751126" cy="5917826"/>
        </p:xfrm>
        <a:graphic>
          <a:graphicData uri="http://schemas.openxmlformats.org/drawingml/2006/table">
            <a:tbl>
              <a:tblPr>
                <a:tableStyleId>{5C22544A-7EE6-4342-B048-85BDC9FD1C3A}</a:tableStyleId>
              </a:tblPr>
              <a:tblGrid>
                <a:gridCol w="2195387">
                  <a:extLst>
                    <a:ext uri="{9D8B030D-6E8A-4147-A177-3AD203B41FA5}">
                      <a16:colId xmlns:a16="http://schemas.microsoft.com/office/drawing/2014/main" val="3783322495"/>
                    </a:ext>
                  </a:extLst>
                </a:gridCol>
                <a:gridCol w="1555589">
                  <a:extLst>
                    <a:ext uri="{9D8B030D-6E8A-4147-A177-3AD203B41FA5}">
                      <a16:colId xmlns:a16="http://schemas.microsoft.com/office/drawing/2014/main" val="3279044161"/>
                    </a:ext>
                  </a:extLst>
                </a:gridCol>
                <a:gridCol w="1292142">
                  <a:extLst>
                    <a:ext uri="{9D8B030D-6E8A-4147-A177-3AD203B41FA5}">
                      <a16:colId xmlns:a16="http://schemas.microsoft.com/office/drawing/2014/main" val="2348630276"/>
                    </a:ext>
                  </a:extLst>
                </a:gridCol>
                <a:gridCol w="890699">
                  <a:extLst>
                    <a:ext uri="{9D8B030D-6E8A-4147-A177-3AD203B41FA5}">
                      <a16:colId xmlns:a16="http://schemas.microsoft.com/office/drawing/2014/main" val="320336301"/>
                    </a:ext>
                  </a:extLst>
                </a:gridCol>
                <a:gridCol w="1430138">
                  <a:extLst>
                    <a:ext uri="{9D8B030D-6E8A-4147-A177-3AD203B41FA5}">
                      <a16:colId xmlns:a16="http://schemas.microsoft.com/office/drawing/2014/main" val="1535912748"/>
                    </a:ext>
                  </a:extLst>
                </a:gridCol>
                <a:gridCol w="1129057">
                  <a:extLst>
                    <a:ext uri="{9D8B030D-6E8A-4147-A177-3AD203B41FA5}">
                      <a16:colId xmlns:a16="http://schemas.microsoft.com/office/drawing/2014/main" val="2153085112"/>
                    </a:ext>
                  </a:extLst>
                </a:gridCol>
                <a:gridCol w="1129057">
                  <a:extLst>
                    <a:ext uri="{9D8B030D-6E8A-4147-A177-3AD203B41FA5}">
                      <a16:colId xmlns:a16="http://schemas.microsoft.com/office/drawing/2014/main" val="2127786485"/>
                    </a:ext>
                  </a:extLst>
                </a:gridCol>
                <a:gridCol w="1129057">
                  <a:extLst>
                    <a:ext uri="{9D8B030D-6E8A-4147-A177-3AD203B41FA5}">
                      <a16:colId xmlns:a16="http://schemas.microsoft.com/office/drawing/2014/main" val="1462867402"/>
                    </a:ext>
                  </a:extLst>
                </a:gridCol>
              </a:tblGrid>
              <a:tr h="1038201">
                <a:tc>
                  <a:txBody>
                    <a:bodyPr/>
                    <a:lstStyle/>
                    <a:p>
                      <a:pPr algn="ctr" rtl="0" fontAlgn="ctr"/>
                      <a:r>
                        <a:rPr lang="en-US" sz="1600" u="none" strike="noStrike" dirty="0">
                          <a:effectLst/>
                        </a:rPr>
                        <a:t>Feature Supported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JBoss EAP</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WebSphere</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WebLogic</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Apache TomEE+(Tommy)</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Apache Tomcat</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b="1" i="0" u="none" strike="noStrike" dirty="0">
                          <a:solidFill>
                            <a:srgbClr val="000000"/>
                          </a:solidFill>
                          <a:effectLst/>
                          <a:latin typeface="Calibri" panose="020F0502020204030204" pitchFamily="34" charset="0"/>
                        </a:rPr>
                        <a:t>Undertow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b="1" i="0" u="none" strike="noStrike" dirty="0" err="1">
                          <a:solidFill>
                            <a:srgbClr val="000000"/>
                          </a:solidFill>
                          <a:effectLst/>
                          <a:latin typeface="Calibri" panose="020F0502020204030204" pitchFamily="34" charset="0"/>
                        </a:rPr>
                        <a:t>Jboss</a:t>
                      </a:r>
                      <a:r>
                        <a:rPr lang="en-US" sz="1600" b="1" i="0" u="none" strike="noStrike" dirty="0">
                          <a:solidFill>
                            <a:srgbClr val="000000"/>
                          </a:solidFill>
                          <a:effectLst/>
                          <a:latin typeface="Calibri" panose="020F0502020204030204" pitchFamily="34" charset="0"/>
                        </a:rPr>
                        <a:t> Web Server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09490751"/>
                  </a:ext>
                </a:extLst>
              </a:tr>
              <a:tr h="564385">
                <a:tc>
                  <a:txBody>
                    <a:bodyPr/>
                    <a:lstStyle/>
                    <a:p>
                      <a:pPr algn="l" rtl="0" fontAlgn="ctr"/>
                      <a:r>
                        <a:rPr lang="en-US" sz="1600" u="none" strike="noStrike" dirty="0">
                          <a:effectLst/>
                        </a:rPr>
                        <a:t>Java EE 8 Certified</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Java EE 6 Certified</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Not JEE compliance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Not JEE compliance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Not JEE compliance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3904099"/>
                  </a:ext>
                </a:extLst>
              </a:tr>
              <a:tr h="311815">
                <a:tc>
                  <a:txBody>
                    <a:bodyPr/>
                    <a:lstStyle/>
                    <a:p>
                      <a:pPr algn="l" rtl="0" fontAlgn="ctr"/>
                      <a:r>
                        <a:rPr lang="en-US" sz="1600" u="none" strike="noStrike" dirty="0">
                          <a:effectLst/>
                        </a:rPr>
                        <a:t>Transaction Support -JTA</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37166"/>
                  </a:ext>
                </a:extLst>
              </a:tr>
              <a:tr h="311815">
                <a:tc>
                  <a:txBody>
                    <a:bodyPr/>
                    <a:lstStyle/>
                    <a:p>
                      <a:pPr algn="l" rtl="0" fontAlgn="ctr"/>
                      <a:r>
                        <a:rPr lang="en-US" sz="1600" u="none" strike="noStrike" dirty="0">
                          <a:effectLst/>
                        </a:rPr>
                        <a:t>EJBs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779267"/>
                  </a:ext>
                </a:extLst>
              </a:tr>
              <a:tr h="311815">
                <a:tc>
                  <a:txBody>
                    <a:bodyPr/>
                    <a:lstStyle/>
                    <a:p>
                      <a:pPr algn="l" rtl="0" fontAlgn="ctr"/>
                      <a:r>
                        <a:rPr lang="en-US" sz="1600" u="none" strike="noStrike" dirty="0">
                          <a:effectLst/>
                        </a:rPr>
                        <a:t>JMS </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486054"/>
                  </a:ext>
                </a:extLst>
              </a:tr>
              <a:tr h="311815">
                <a:tc>
                  <a:txBody>
                    <a:bodyPr/>
                    <a:lstStyle/>
                    <a:p>
                      <a:pPr algn="l" rtl="0" fontAlgn="ctr"/>
                      <a:r>
                        <a:rPr lang="en-US" sz="1600" u="none" strike="noStrike" dirty="0">
                          <a:effectLst/>
                        </a:rPr>
                        <a:t>web services frameworks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974722"/>
                  </a:ext>
                </a:extLst>
              </a:tr>
              <a:tr h="311815">
                <a:tc>
                  <a:txBody>
                    <a:bodyPr/>
                    <a:lstStyle/>
                    <a:p>
                      <a:pPr algn="l" rtl="0" fontAlgn="ctr"/>
                      <a:r>
                        <a:rPr lang="en-US" sz="1600" u="none" strike="noStrike" dirty="0">
                          <a:effectLst/>
                        </a:rPr>
                        <a:t>Security Integration</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1302529"/>
                  </a:ext>
                </a:extLst>
              </a:tr>
              <a:tr h="311815">
                <a:tc>
                  <a:txBody>
                    <a:bodyPr/>
                    <a:lstStyle/>
                    <a:p>
                      <a:pPr algn="l" rtl="0" fontAlgn="ctr"/>
                      <a:r>
                        <a:rPr lang="en-US" sz="1600" u="none" strike="noStrike" dirty="0">
                          <a:effectLst/>
                        </a:rPr>
                        <a:t>JPA Integration</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687710"/>
                  </a:ext>
                </a:extLst>
              </a:tr>
              <a:tr h="514495">
                <a:tc>
                  <a:txBody>
                    <a:bodyPr/>
                    <a:lstStyle/>
                    <a:p>
                      <a:pPr algn="l" rtl="0" fontAlgn="ctr"/>
                      <a:r>
                        <a:rPr lang="en-US" sz="1600" u="none" strike="noStrike" dirty="0">
                          <a:effectLst/>
                        </a:rPr>
                        <a:t>Transaction Aware Connection Pooling</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0863548"/>
                  </a:ext>
                </a:extLst>
              </a:tr>
              <a:tr h="311815">
                <a:tc>
                  <a:txBody>
                    <a:bodyPr/>
                    <a:lstStyle/>
                    <a:p>
                      <a:pPr algn="l" rtl="0" fontAlgn="ctr"/>
                      <a:r>
                        <a:rPr lang="en-US" sz="1600" u="none" strike="noStrike" dirty="0">
                          <a:effectLst/>
                        </a:rPr>
                        <a:t>support for CDI Integration</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5446885"/>
                  </a:ext>
                </a:extLst>
              </a:tr>
              <a:tr h="472849">
                <a:tc>
                  <a:txBody>
                    <a:bodyPr/>
                    <a:lstStyle/>
                    <a:p>
                      <a:pPr algn="l" rtl="0" fontAlgn="ctr"/>
                      <a:r>
                        <a:rPr lang="en-US" sz="1600" u="none" strike="noStrike" dirty="0">
                          <a:effectLst/>
                        </a:rPr>
                        <a:t>Robust and reliable clustering</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Uses Apache Tomcat </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225973"/>
                  </a:ext>
                </a:extLst>
              </a:tr>
              <a:tr h="311815">
                <a:tc>
                  <a:txBody>
                    <a:bodyPr/>
                    <a:lstStyle/>
                    <a:p>
                      <a:pPr algn="l" rtl="0" fontAlgn="ctr"/>
                      <a:r>
                        <a:rPr lang="en-US" sz="1600" u="none" strike="noStrike" dirty="0">
                          <a:effectLst/>
                        </a:rPr>
                        <a:t>support for caching</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035349"/>
                  </a:ext>
                </a:extLst>
              </a:tr>
              <a:tr h="311815">
                <a:tc>
                  <a:txBody>
                    <a:bodyPr/>
                    <a:lstStyle/>
                    <a:p>
                      <a:pPr algn="l" rtl="0" fontAlgn="ctr"/>
                      <a:r>
                        <a:rPr lang="en-US" sz="1600" u="none" strike="noStrike" dirty="0">
                          <a:effectLst/>
                        </a:rPr>
                        <a:t>support for JCA</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640001"/>
                  </a:ext>
                </a:extLst>
              </a:tr>
              <a:tr h="311815">
                <a:tc>
                  <a:txBody>
                    <a:bodyPr/>
                    <a:lstStyle/>
                    <a:p>
                      <a:pPr algn="l" rtl="0" fontAlgn="ctr"/>
                      <a:r>
                        <a:rPr lang="en-US" sz="1600" u="none" strike="noStrike" dirty="0">
                          <a:effectLst/>
                        </a:rPr>
                        <a:t>ORM</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u="none" strike="noStrike" dirty="0">
                          <a:effectLst/>
                        </a:rPr>
                        <a:t>yes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6252976"/>
                  </a:ext>
                </a:extLst>
              </a:tr>
            </a:tbl>
          </a:graphicData>
        </a:graphic>
      </p:graphicFrame>
      <p:sp>
        <p:nvSpPr>
          <p:cNvPr id="5" name="Title 1"/>
          <p:cNvSpPr>
            <a:spLocks noGrp="1"/>
          </p:cNvSpPr>
          <p:nvPr>
            <p:ph type="ctrTitle"/>
          </p:nvPr>
        </p:nvSpPr>
        <p:spPr>
          <a:xfrm>
            <a:off x="360219" y="124691"/>
            <a:ext cx="10349345" cy="758620"/>
          </a:xfrm>
          <a:solidFill>
            <a:srgbClr val="92D050"/>
          </a:solidFill>
        </p:spPr>
        <p:txBody>
          <a:bodyPr>
            <a:noAutofit/>
          </a:bodyPr>
          <a:lstStyle/>
          <a:p>
            <a:pPr algn="l"/>
            <a:r>
              <a:rPr lang="en-GB" sz="3600" dirty="0">
                <a:solidFill>
                  <a:schemeClr val="bg1"/>
                </a:solidFill>
              </a:rPr>
              <a:t>Technology Comparison</a:t>
            </a:r>
          </a:p>
        </p:txBody>
      </p:sp>
    </p:spTree>
    <p:extLst>
      <p:ext uri="{BB962C8B-B14F-4D97-AF65-F5344CB8AC3E}">
        <p14:creationId xmlns:p14="http://schemas.microsoft.com/office/powerpoint/2010/main" val="11216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23178378"/>
              </p:ext>
            </p:extLst>
          </p:nvPr>
        </p:nvGraphicFramePr>
        <p:xfrm>
          <a:off x="595747" y="1066892"/>
          <a:ext cx="10958944" cy="5791108"/>
        </p:xfrm>
        <a:graphic>
          <a:graphicData uri="http://schemas.openxmlformats.org/drawingml/2006/table">
            <a:tbl>
              <a:tblPr>
                <a:tableStyleId>{5C22544A-7EE6-4342-B048-85BDC9FD1C3A}</a:tableStyleId>
              </a:tblPr>
              <a:tblGrid>
                <a:gridCol w="2047067">
                  <a:extLst>
                    <a:ext uri="{9D8B030D-6E8A-4147-A177-3AD203B41FA5}">
                      <a16:colId xmlns:a16="http://schemas.microsoft.com/office/drawing/2014/main" val="2511950745"/>
                    </a:ext>
                  </a:extLst>
                </a:gridCol>
                <a:gridCol w="1675737">
                  <a:extLst>
                    <a:ext uri="{9D8B030D-6E8A-4147-A177-3AD203B41FA5}">
                      <a16:colId xmlns:a16="http://schemas.microsoft.com/office/drawing/2014/main" val="3311654870"/>
                    </a:ext>
                  </a:extLst>
                </a:gridCol>
                <a:gridCol w="939428">
                  <a:extLst>
                    <a:ext uri="{9D8B030D-6E8A-4147-A177-3AD203B41FA5}">
                      <a16:colId xmlns:a16="http://schemas.microsoft.com/office/drawing/2014/main" val="291194796"/>
                    </a:ext>
                  </a:extLst>
                </a:gridCol>
                <a:gridCol w="1231412">
                  <a:extLst>
                    <a:ext uri="{9D8B030D-6E8A-4147-A177-3AD203B41FA5}">
                      <a16:colId xmlns:a16="http://schemas.microsoft.com/office/drawing/2014/main" val="716580534"/>
                    </a:ext>
                  </a:extLst>
                </a:gridCol>
                <a:gridCol w="1437709">
                  <a:extLst>
                    <a:ext uri="{9D8B030D-6E8A-4147-A177-3AD203B41FA5}">
                      <a16:colId xmlns:a16="http://schemas.microsoft.com/office/drawing/2014/main" val="3680495193"/>
                    </a:ext>
                  </a:extLst>
                </a:gridCol>
                <a:gridCol w="1209197">
                  <a:extLst>
                    <a:ext uri="{9D8B030D-6E8A-4147-A177-3AD203B41FA5}">
                      <a16:colId xmlns:a16="http://schemas.microsoft.com/office/drawing/2014/main" val="4225369237"/>
                    </a:ext>
                  </a:extLst>
                </a:gridCol>
                <a:gridCol w="1209197">
                  <a:extLst>
                    <a:ext uri="{9D8B030D-6E8A-4147-A177-3AD203B41FA5}">
                      <a16:colId xmlns:a16="http://schemas.microsoft.com/office/drawing/2014/main" val="1719490533"/>
                    </a:ext>
                  </a:extLst>
                </a:gridCol>
                <a:gridCol w="1209197">
                  <a:extLst>
                    <a:ext uri="{9D8B030D-6E8A-4147-A177-3AD203B41FA5}">
                      <a16:colId xmlns:a16="http://schemas.microsoft.com/office/drawing/2014/main" val="3824928675"/>
                    </a:ext>
                  </a:extLst>
                </a:gridCol>
              </a:tblGrid>
              <a:tr h="652898">
                <a:tc>
                  <a:txBody>
                    <a:bodyPr/>
                    <a:lstStyle/>
                    <a:p>
                      <a:pPr algn="ctr" rtl="0" fontAlgn="ctr"/>
                      <a:r>
                        <a:rPr lang="en-US" sz="1600" u="none" strike="noStrike" dirty="0">
                          <a:effectLst/>
                        </a:rPr>
                        <a:t>Feature Supported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err="1">
                          <a:effectLst/>
                        </a:rPr>
                        <a:t>JBoss</a:t>
                      </a:r>
                      <a:r>
                        <a:rPr lang="en-US" sz="1600" u="none" strike="noStrike" dirty="0">
                          <a:effectLst/>
                        </a:rPr>
                        <a:t> EAP</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WebSphere </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WebLogic</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Apache </a:t>
                      </a:r>
                      <a:r>
                        <a:rPr lang="en-US" sz="1600" u="none" strike="noStrike" dirty="0" err="1">
                          <a:effectLst/>
                        </a:rPr>
                        <a:t>TomEE</a:t>
                      </a:r>
                      <a:r>
                        <a:rPr lang="en-US" sz="1600" u="none" strike="noStrike" dirty="0">
                          <a:effectLst/>
                        </a:rPr>
                        <a:t>+(Tommy)</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u="none" strike="noStrike" dirty="0">
                          <a:effectLst/>
                        </a:rPr>
                        <a:t>Apache Tomcat</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b="1" i="0" u="none" strike="noStrike" dirty="0">
                          <a:solidFill>
                            <a:srgbClr val="000000"/>
                          </a:solidFill>
                          <a:effectLst/>
                          <a:latin typeface="Calibri" panose="020F0502020204030204" pitchFamily="34" charset="0"/>
                        </a:rPr>
                        <a:t>Undertow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600" b="1" i="0" u="none" strike="noStrike" dirty="0" err="1">
                          <a:solidFill>
                            <a:srgbClr val="000000"/>
                          </a:solidFill>
                          <a:effectLst/>
                          <a:latin typeface="Calibri" panose="020F0502020204030204" pitchFamily="34" charset="0"/>
                        </a:rPr>
                        <a:t>Jboss</a:t>
                      </a:r>
                      <a:r>
                        <a:rPr lang="en-US" sz="1600" b="1" i="0" u="none" strike="noStrike" dirty="0">
                          <a:solidFill>
                            <a:srgbClr val="000000"/>
                          </a:solidFill>
                          <a:effectLst/>
                          <a:latin typeface="Calibri" panose="020F0502020204030204" pitchFamily="34" charset="0"/>
                        </a:rPr>
                        <a:t> Web Server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50793610"/>
                  </a:ext>
                </a:extLst>
              </a:tr>
              <a:tr h="494802">
                <a:tc>
                  <a:txBody>
                    <a:bodyPr/>
                    <a:lstStyle/>
                    <a:p>
                      <a:pPr algn="ctr" rtl="0" fontAlgn="ctr"/>
                      <a:r>
                        <a:rPr lang="en-US" sz="1600" u="none" strike="noStrike">
                          <a:effectLst/>
                        </a:rPr>
                        <a:t>Choice of Programming &amp; Component Models</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054694"/>
                  </a:ext>
                </a:extLst>
              </a:tr>
              <a:tr h="252141">
                <a:tc>
                  <a:txBody>
                    <a:bodyPr/>
                    <a:lstStyle/>
                    <a:p>
                      <a:pPr algn="ctr" rtl="0" fontAlgn="ctr"/>
                      <a:r>
                        <a:rPr lang="en-US" sz="1600" u="none" strike="noStrike">
                          <a:effectLst/>
                        </a:rPr>
                        <a:t>Remote Administration</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254637"/>
                  </a:ext>
                </a:extLst>
              </a:tr>
              <a:tr h="478376">
                <a:tc>
                  <a:txBody>
                    <a:bodyPr/>
                    <a:lstStyle/>
                    <a:p>
                      <a:pPr algn="ctr" rtl="0" fontAlgn="ctr"/>
                      <a:r>
                        <a:rPr lang="en-US" sz="1600" u="none" strike="noStrike" dirty="0">
                          <a:effectLst/>
                        </a:rPr>
                        <a:t>Choice of OS &amp; Database</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7476577"/>
                  </a:ext>
                </a:extLst>
              </a:tr>
              <a:tr h="712983">
                <a:tc>
                  <a:txBody>
                    <a:bodyPr/>
                    <a:lstStyle/>
                    <a:p>
                      <a:pPr algn="ctr" rtl="0" fontAlgn="ctr"/>
                      <a:r>
                        <a:rPr lang="en-US" sz="1600" u="none" strike="noStrike">
                          <a:effectLst/>
                        </a:rPr>
                        <a:t>Integrated Development Environment</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446737"/>
                  </a:ext>
                </a:extLst>
              </a:tr>
              <a:tr h="252141">
                <a:tc>
                  <a:txBody>
                    <a:bodyPr/>
                    <a:lstStyle/>
                    <a:p>
                      <a:pPr algn="ctr" rtl="0" fontAlgn="ctr"/>
                      <a:r>
                        <a:rPr lang="en-US" sz="1600" u="none" strike="noStrike">
                          <a:effectLst/>
                        </a:rPr>
                        <a:t>24X7 Technical Support</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69710"/>
                  </a:ext>
                </a:extLst>
              </a:tr>
              <a:tr h="252141">
                <a:tc>
                  <a:txBody>
                    <a:bodyPr/>
                    <a:lstStyle/>
                    <a:p>
                      <a:pPr algn="ctr" rtl="0" fontAlgn="ctr"/>
                      <a:r>
                        <a:rPr lang="en-US" sz="1600" u="none" strike="noStrike">
                          <a:effectLst/>
                        </a:rPr>
                        <a:t>Lightweight</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90925"/>
                  </a:ext>
                </a:extLst>
              </a:tr>
              <a:tr h="252141">
                <a:tc>
                  <a:txBody>
                    <a:bodyPr/>
                    <a:lstStyle/>
                    <a:p>
                      <a:pPr algn="ctr" rtl="0" fontAlgn="ctr"/>
                      <a:r>
                        <a:rPr lang="en-US" sz="1600" u="none" strike="noStrike">
                          <a:effectLst/>
                        </a:rPr>
                        <a:t>Easy to Install</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818604"/>
                  </a:ext>
                </a:extLst>
              </a:tr>
              <a:tr h="494802">
                <a:tc>
                  <a:txBody>
                    <a:bodyPr/>
                    <a:lstStyle/>
                    <a:p>
                      <a:pPr algn="ctr" rtl="0" fontAlgn="ctr"/>
                      <a:r>
                        <a:rPr lang="en-US" sz="1600" u="none" strike="noStrike">
                          <a:effectLst/>
                        </a:rPr>
                        <a:t>Centralized Management</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973498"/>
                  </a:ext>
                </a:extLst>
              </a:tr>
              <a:tr h="438062">
                <a:tc>
                  <a:txBody>
                    <a:bodyPr/>
                    <a:lstStyle/>
                    <a:p>
                      <a:pPr algn="ctr" rtl="0" fontAlgn="ctr"/>
                      <a:r>
                        <a:rPr lang="en-US" sz="1600" u="none" strike="noStrike">
                          <a:effectLst/>
                        </a:rPr>
                        <a:t>Deployment Directories</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297650"/>
                  </a:ext>
                </a:extLst>
              </a:tr>
              <a:tr h="712983">
                <a:tc>
                  <a:txBody>
                    <a:bodyPr/>
                    <a:lstStyle/>
                    <a:p>
                      <a:pPr algn="ctr" rtl="0" fontAlgn="ctr"/>
                      <a:r>
                        <a:rPr lang="en-US" sz="1600" u="none" strike="noStrike">
                          <a:effectLst/>
                        </a:rPr>
                        <a:t>Security Domains</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Extra Configurations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Extra Configurations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Extra Configurations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Extra Configurations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445360"/>
                  </a:ext>
                </a:extLst>
              </a:tr>
              <a:tr h="712983">
                <a:tc>
                  <a:txBody>
                    <a:bodyPr/>
                    <a:lstStyle/>
                    <a:p>
                      <a:pPr algn="ctr" rtl="0" fontAlgn="ctr"/>
                      <a:r>
                        <a:rPr lang="en-US" sz="1600" u="none" strike="noStrike">
                          <a:effectLst/>
                        </a:rPr>
                        <a:t>Security Auditing</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Extra Configurations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Extra Configurations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Extra Configurations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Extra Configurations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300938"/>
                  </a:ext>
                </a:extLst>
              </a:tr>
            </a:tbl>
          </a:graphicData>
        </a:graphic>
      </p:graphicFrame>
      <p:sp>
        <p:nvSpPr>
          <p:cNvPr id="6" name="Title 1"/>
          <p:cNvSpPr>
            <a:spLocks noGrp="1"/>
          </p:cNvSpPr>
          <p:nvPr>
            <p:ph type="ctrTitle"/>
          </p:nvPr>
        </p:nvSpPr>
        <p:spPr>
          <a:xfrm>
            <a:off x="360219" y="124691"/>
            <a:ext cx="10349345" cy="758620"/>
          </a:xfrm>
          <a:solidFill>
            <a:srgbClr val="92D050"/>
          </a:solidFill>
        </p:spPr>
        <p:txBody>
          <a:bodyPr>
            <a:noAutofit/>
          </a:bodyPr>
          <a:lstStyle/>
          <a:p>
            <a:pPr algn="l"/>
            <a:r>
              <a:rPr lang="en-GB" sz="3600" dirty="0">
                <a:solidFill>
                  <a:schemeClr val="bg1"/>
                </a:solidFill>
              </a:rPr>
              <a:t>Feature Comparison</a:t>
            </a:r>
          </a:p>
        </p:txBody>
      </p:sp>
    </p:spTree>
    <p:extLst>
      <p:ext uri="{BB962C8B-B14F-4D97-AF65-F5344CB8AC3E}">
        <p14:creationId xmlns:p14="http://schemas.microsoft.com/office/powerpoint/2010/main" val="292023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1"/>
            <a:ext cx="10515600" cy="623017"/>
          </a:xfrm>
        </p:spPr>
        <p:txBody>
          <a:bodyPr>
            <a:normAutofit fontScale="90000"/>
          </a:bodyPr>
          <a:lstStyle/>
          <a:p>
            <a:r>
              <a:rPr lang="en-GB" dirty="0"/>
              <a:t>Recommended Option, Rationale, References</a:t>
            </a:r>
          </a:p>
        </p:txBody>
      </p:sp>
      <p:sp>
        <p:nvSpPr>
          <p:cNvPr id="3" name="Content Placeholder 2"/>
          <p:cNvSpPr>
            <a:spLocks noGrp="1"/>
          </p:cNvSpPr>
          <p:nvPr>
            <p:ph idx="1"/>
          </p:nvPr>
        </p:nvSpPr>
        <p:spPr>
          <a:xfrm>
            <a:off x="838200" y="678426"/>
            <a:ext cx="10515600" cy="5498537"/>
          </a:xfrm>
        </p:spPr>
        <p:txBody>
          <a:bodyPr vert="horz" lIns="91440" tIns="45720" rIns="91440" bIns="45720" rtlCol="0" anchor="t">
            <a:normAutofit/>
          </a:bodyPr>
          <a:lstStyle/>
          <a:p>
            <a:r>
              <a:rPr lang="en-GB" sz="1800" b="1" dirty="0"/>
              <a:t>Recommended Option:</a:t>
            </a:r>
            <a:endParaRPr lang="en-US" dirty="0"/>
          </a:p>
          <a:p>
            <a:pPr marL="0" indent="0">
              <a:lnSpc>
                <a:spcPct val="100000"/>
              </a:lnSpc>
              <a:spcBef>
                <a:spcPts val="0"/>
              </a:spcBef>
              <a:buNone/>
            </a:pPr>
            <a:r>
              <a:rPr lang="en-US" sz="1800" dirty="0">
                <a:cs typeface="Calibri" panose="020F0502020204030204"/>
              </a:rPr>
              <a:t>    </a:t>
            </a:r>
            <a:r>
              <a:rPr lang="en-US" sz="1800" dirty="0" err="1">
                <a:cs typeface="Calibri" panose="020F0502020204030204"/>
              </a:rPr>
              <a:t>RedHat</a:t>
            </a:r>
            <a:r>
              <a:rPr lang="en-US" sz="1800" dirty="0">
                <a:cs typeface="Calibri" panose="020F0502020204030204"/>
              </a:rPr>
              <a:t> </a:t>
            </a:r>
            <a:r>
              <a:rPr lang="en-US" sz="1800" dirty="0" err="1">
                <a:cs typeface="Calibri" panose="020F0502020204030204"/>
              </a:rPr>
              <a:t>Jboss</a:t>
            </a:r>
            <a:r>
              <a:rPr lang="en-US" sz="1800" dirty="0">
                <a:cs typeface="Calibri" panose="020F0502020204030204"/>
              </a:rPr>
              <a:t> Web Server 5.3 (Tomcat 9.0)</a:t>
            </a:r>
          </a:p>
          <a:p>
            <a:r>
              <a:rPr lang="en-GB" sz="1800" b="1" dirty="0"/>
              <a:t>Rationale: </a:t>
            </a:r>
          </a:p>
          <a:p>
            <a:pPr lvl="0">
              <a:lnSpc>
                <a:spcPct val="100000"/>
              </a:lnSpc>
              <a:spcBef>
                <a:spcPts val="0"/>
              </a:spcBef>
              <a:buNone/>
            </a:pPr>
            <a:r>
              <a:rPr lang="en-US" sz="1800" dirty="0">
                <a:ea typeface="+mn-lt"/>
                <a:cs typeface="+mn-lt"/>
              </a:rPr>
              <a:t>    </a:t>
            </a:r>
            <a:r>
              <a:rPr lang="en-US" sz="1800" dirty="0"/>
              <a:t>Complex Java enterprise applications should choose </a:t>
            </a:r>
            <a:r>
              <a:rPr lang="en-US" sz="1800" dirty="0" err="1"/>
              <a:t>Jboss</a:t>
            </a:r>
            <a:r>
              <a:rPr lang="en-US" sz="1800" dirty="0"/>
              <a:t> EAP app server. We don’t need the full JEE stack are better off with </a:t>
            </a:r>
            <a:r>
              <a:rPr lang="en-US" sz="1800" dirty="0" err="1"/>
              <a:t>Jboss</a:t>
            </a:r>
            <a:r>
              <a:rPr lang="en-US" sz="1800" dirty="0"/>
              <a:t> Web Server which uses Tomcat the lightweight web container for NGCTP.</a:t>
            </a:r>
          </a:p>
          <a:p>
            <a:r>
              <a:rPr lang="en-GB" sz="1800" b="1" dirty="0"/>
              <a:t>References:</a:t>
            </a:r>
          </a:p>
          <a:p>
            <a:endParaRPr lang="en-GB" sz="1800" b="1" dirty="0"/>
          </a:p>
          <a:p>
            <a:endParaRPr lang="en-GB" sz="1800" dirty="0"/>
          </a:p>
        </p:txBody>
      </p:sp>
    </p:spTree>
    <p:extLst>
      <p:ext uri="{BB962C8B-B14F-4D97-AF65-F5344CB8AC3E}">
        <p14:creationId xmlns:p14="http://schemas.microsoft.com/office/powerpoint/2010/main" val="4214133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EE1AE6CF2520458A01A54361F14CB5" ma:contentTypeVersion="8" ma:contentTypeDescription="Create a new document." ma:contentTypeScope="" ma:versionID="82d87072f719eb1fe9276ce0a4ed1f69">
  <xsd:schema xmlns:xsd="http://www.w3.org/2001/XMLSchema" xmlns:xs="http://www.w3.org/2001/XMLSchema" xmlns:p="http://schemas.microsoft.com/office/2006/metadata/properties" xmlns:ns2="f11a3a33-4239-426d-b3fc-c968ea9ff14f" targetNamespace="http://schemas.microsoft.com/office/2006/metadata/properties" ma:root="true" ma:fieldsID="678bf03ae4348156a1d9189221427bf6" ns2:_="">
    <xsd:import namespace="f11a3a33-4239-426d-b3fc-c968ea9ff14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a3a33-4239-426d-b3fc-c968ea9ff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65DEFC-E565-4DFA-A87C-2990AEC1E3D7}">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f411cc8f-6049-4490-88a3-54add5d5aaa9"/>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BC04EB4-8A29-4193-BE35-176CC001D5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a3a33-4239-426d-b3fc-c968ea9ff1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7A8F52-0982-46FF-9AC5-6DF6AB6275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799</TotalTime>
  <Words>897</Words>
  <Application>Microsoft Office PowerPoint</Application>
  <PresentationFormat>Widescreen</PresentationFormat>
  <Paragraphs>255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KDD for choice of Application Server for NG CTP</vt:lpstr>
      <vt:lpstr>PowerPoint Presentation</vt:lpstr>
      <vt:lpstr>PowerPoint Presentation</vt:lpstr>
      <vt:lpstr>Jboss EAP</vt:lpstr>
      <vt:lpstr>Jboss Undertow</vt:lpstr>
      <vt:lpstr>Technology Comparison</vt:lpstr>
      <vt:lpstr>Feature Comparison</vt:lpstr>
      <vt:lpstr>Recommended Option, Rationale,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Suneel Singh</cp:lastModifiedBy>
  <cp:revision>212</cp:revision>
  <dcterms:created xsi:type="dcterms:W3CDTF">2020-03-31T14:19:48Z</dcterms:created>
  <dcterms:modified xsi:type="dcterms:W3CDTF">2020-11-06T05:25:13Z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0x01010024EE1AE6CF2520458A01A54361F14CB5</vt:lpwstr>
  </property>
  <property fmtid="{D5CDD505-2E9C-101B-9397-08002B2CF9AE}" pid="3" name="MSIP_Label_569bf4a9-87bd-4dbf-a36c-1db5158e5def_Enabled">
    <vt:lpwstr>True</vt:lpwstr>
  </property>
  <property fmtid="{D5CDD505-2E9C-101B-9397-08002B2CF9AE}" pid="4" name="MSIP_Label_569bf4a9-87bd-4dbf-a36c-1db5158e5def_SiteId">
    <vt:lpwstr>ea80952e-a476-42d4-aaf4-5457852b0f7e</vt:lpwstr>
  </property>
  <property fmtid="{D5CDD505-2E9C-101B-9397-08002B2CF9AE}" pid="5" name="MSIP_Label_569bf4a9-87bd-4dbf-a36c-1db5158e5def_Owner">
    <vt:lpwstr>prabhat.naramdeo1@bp.com</vt:lpwstr>
  </property>
  <property fmtid="{D5CDD505-2E9C-101B-9397-08002B2CF9AE}" pid="6" name="MSIP_Label_569bf4a9-87bd-4dbf-a36c-1db5158e5def_SetDate">
    <vt:lpwstr>2020-05-05T08:57:15.3911923Z</vt:lpwstr>
  </property>
  <property fmtid="{D5CDD505-2E9C-101B-9397-08002B2CF9AE}" pid="7" name="MSIP_Label_569bf4a9-87bd-4dbf-a36c-1db5158e5def_Name">
    <vt:lpwstr>General</vt:lpwstr>
  </property>
  <property fmtid="{D5CDD505-2E9C-101B-9397-08002B2CF9AE}" pid="8" name="MSIP_Label_569bf4a9-87bd-4dbf-a36c-1db5158e5def_Application">
    <vt:lpwstr>Microsoft Azure Information Protection</vt:lpwstr>
  </property>
  <property fmtid="{D5CDD505-2E9C-101B-9397-08002B2CF9AE}" pid="9" name="MSIP_Label_569bf4a9-87bd-4dbf-a36c-1db5158e5def_ActionId">
    <vt:lpwstr>2b2c21c2-5454-4257-a983-cf53e8bd2f49</vt:lpwstr>
  </property>
  <property fmtid="{D5CDD505-2E9C-101B-9397-08002B2CF9AE}" pid="10" name="MSIP_Label_569bf4a9-87bd-4dbf-a36c-1db5158e5def_Extended_MSFT_Method">
    <vt:lpwstr>Manual</vt:lpwstr>
  </property>
  <property fmtid="{D5CDD505-2E9C-101B-9397-08002B2CF9AE}" pid="11" name="MSIP_Label_be4b3411-284d-4d31-bd4f-bc13ef7f1fd6_Enabled">
    <vt:lpwstr>True</vt:lpwstr>
  </property>
  <property fmtid="{D5CDD505-2E9C-101B-9397-08002B2CF9AE}" pid="12" name="MSIP_Label_be4b3411-284d-4d31-bd4f-bc13ef7f1fd6_SiteId">
    <vt:lpwstr>63ce7d59-2f3e-42cd-a8cc-be764cff5eb6</vt:lpwstr>
  </property>
  <property fmtid="{D5CDD505-2E9C-101B-9397-08002B2CF9AE}" pid="13" name="MSIP_Label_be4b3411-284d-4d31-bd4f-bc13ef7f1fd6_Owner">
    <vt:lpwstr>Prabhat.Naramdeo@ad.infosys.com</vt:lpwstr>
  </property>
  <property fmtid="{D5CDD505-2E9C-101B-9397-08002B2CF9AE}" pid="14" name="MSIP_Label_be4b3411-284d-4d31-bd4f-bc13ef7f1fd6_SetDate">
    <vt:lpwstr>2020-04-01T08:23:50.8042726Z</vt:lpwstr>
  </property>
  <property fmtid="{D5CDD505-2E9C-101B-9397-08002B2CF9AE}" pid="15" name="MSIP_Label_be4b3411-284d-4d31-bd4f-bc13ef7f1fd6_Name">
    <vt:lpwstr>Internal</vt:lpwstr>
  </property>
  <property fmtid="{D5CDD505-2E9C-101B-9397-08002B2CF9AE}" pid="16" name="MSIP_Label_be4b3411-284d-4d31-bd4f-bc13ef7f1fd6_Application">
    <vt:lpwstr>Microsoft Azure Information Protection</vt:lpwstr>
  </property>
  <property fmtid="{D5CDD505-2E9C-101B-9397-08002B2CF9AE}" pid="17" name="MSIP_Label_be4b3411-284d-4d31-bd4f-bc13ef7f1fd6_ActionId">
    <vt:lpwstr>37a855da-aa25-4a67-8f49-8846af32b43c</vt:lpwstr>
  </property>
  <property fmtid="{D5CDD505-2E9C-101B-9397-08002B2CF9AE}" pid="18" name="MSIP_Label_be4b3411-284d-4d31-bd4f-bc13ef7f1fd6_Extended_MSFT_Method">
    <vt:lpwstr>Automatic</vt:lpwstr>
  </property>
  <property fmtid="{D5CDD505-2E9C-101B-9397-08002B2CF9AE}" pid="19" name="MSIP_Label_a0819fa7-4367-4500-ba88-dd630d977609_Enabled">
    <vt:lpwstr>True</vt:lpwstr>
  </property>
  <property fmtid="{D5CDD505-2E9C-101B-9397-08002B2CF9AE}" pid="20" name="MSIP_Label_a0819fa7-4367-4500-ba88-dd630d977609_SiteId">
    <vt:lpwstr>63ce7d59-2f3e-42cd-a8cc-be764cff5eb6</vt:lpwstr>
  </property>
  <property fmtid="{D5CDD505-2E9C-101B-9397-08002B2CF9AE}" pid="21" name="MSIP_Label_a0819fa7-4367-4500-ba88-dd630d977609_Owner">
    <vt:lpwstr>Prabhat.Naramdeo@ad.infosys.com</vt:lpwstr>
  </property>
  <property fmtid="{D5CDD505-2E9C-101B-9397-08002B2CF9AE}" pid="22" name="MSIP_Label_a0819fa7-4367-4500-ba88-dd630d977609_SetDate">
    <vt:lpwstr>2020-04-01T08:23:50.8042726Z</vt:lpwstr>
  </property>
  <property fmtid="{D5CDD505-2E9C-101B-9397-08002B2CF9AE}" pid="23" name="MSIP_Label_a0819fa7-4367-4500-ba88-dd630d977609_Name">
    <vt:lpwstr>Companywide usage</vt:lpwstr>
  </property>
  <property fmtid="{D5CDD505-2E9C-101B-9397-08002B2CF9AE}" pid="24" name="MSIP_Label_a0819fa7-4367-4500-ba88-dd630d977609_Application">
    <vt:lpwstr>Microsoft Azure Information Protection</vt:lpwstr>
  </property>
  <property fmtid="{D5CDD505-2E9C-101B-9397-08002B2CF9AE}" pid="25" name="MSIP_Label_a0819fa7-4367-4500-ba88-dd630d977609_ActionId">
    <vt:lpwstr>37a855da-aa25-4a67-8f49-8846af32b43c</vt:lpwstr>
  </property>
  <property fmtid="{D5CDD505-2E9C-101B-9397-08002B2CF9AE}" pid="26" name="MSIP_Label_a0819fa7-4367-4500-ba88-dd630d977609_Extended_MSFT_Method">
    <vt:lpwstr>Automatic</vt:lpwstr>
  </property>
  <property fmtid="{D5CDD505-2E9C-101B-9397-08002B2CF9AE}" pid="27" name="Sensitivity">
    <vt:lpwstr>General Internal Companywide usage</vt:lpwstr>
  </property>
</Properties>
</file>