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23" r:id="rId2"/>
    <p:sldId id="2076137690" r:id="rId3"/>
    <p:sldId id="1137" r:id="rId4"/>
    <p:sldId id="1100" r:id="rId5"/>
    <p:sldId id="1210" r:id="rId6"/>
    <p:sldId id="1211" r:id="rId7"/>
    <p:sldId id="2076137695" r:id="rId8"/>
    <p:sldId id="1101" r:id="rId9"/>
    <p:sldId id="2076137694" r:id="rId10"/>
    <p:sldId id="1105" r:id="rId11"/>
    <p:sldId id="1111" r:id="rId12"/>
    <p:sldId id="1033" r:id="rId13"/>
    <p:sldId id="2076137691" r:id="rId14"/>
    <p:sldId id="2076137686" r:id="rId15"/>
    <p:sldId id="2076137687" r:id="rId16"/>
    <p:sldId id="2076137696" r:id="rId17"/>
    <p:sldId id="2076137692" r:id="rId18"/>
    <p:sldId id="2076137688" r:id="rId19"/>
    <p:sldId id="2076137693" r:id="rId20"/>
    <p:sldId id="20761376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6872A-56B2-4151-8ADA-468DFB9293C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47FB1-D6DF-4646-9EF2-B2A66A4D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90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03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A130811-61DF-4EF8-B8E0-559BA44D3D5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38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35FE3-9F03-4B44-A7B9-5DEB1C022EA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7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D9196-B747-C840-B910-EBFFFCF754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0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A130811-61DF-4EF8-B8E0-559BA44D3D5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13DC-4978-4F65-BC64-8204BB4E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9700-CFB4-4DB8-95CD-CBE5DD4EB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5BBE-D1D3-4B04-83BB-37F00986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D76-A144-4FAE-A832-9BC35D04DA8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F88E-7447-43E9-9824-60CB8102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9131-A9B6-4223-8436-C74D76D5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7510-9CE5-4564-A208-C396094C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F9AF-FB15-4FD9-93C2-BF27E8F1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4FC58-5B63-404F-904A-37EEA3ADD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4560-A580-4979-9DAF-A0018B9D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D76-A144-4FAE-A832-9BC35D04DA8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2318-BB53-4C81-A5D6-A21DC5A2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6F36-A580-4B80-910A-D18460E4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7510-9CE5-4564-A208-C396094C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E40A1-05F8-4A95-87EE-F6F20E810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2A70E-5CF8-4CA2-AF15-4FF3FA1E8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2E710-9C1F-4B4C-9095-4E568D7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D76-A144-4FAE-A832-9BC35D04DA8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9C7A-D7FA-4F61-99D0-9FD2C118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91418-8E04-4FEA-8D4E-33A8F831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7510-9CE5-4564-A208-C396094C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08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8;p2"/>
          <p:cNvGrpSpPr/>
          <p:nvPr/>
        </p:nvGrpSpPr>
        <p:grpSpPr>
          <a:xfrm>
            <a:off x="-11894" y="2872208"/>
            <a:ext cx="12215771" cy="1153909"/>
            <a:chOff x="-8920" y="2154156"/>
            <a:chExt cx="9161828" cy="865432"/>
          </a:xfrm>
        </p:grpSpPr>
        <p:sp>
          <p:nvSpPr>
            <p:cNvPr id="9" name="Google Shape;9;p2"/>
            <p:cNvSpPr/>
            <p:nvPr/>
          </p:nvSpPr>
          <p:spPr>
            <a:xfrm>
              <a:off x="3114541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43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43" y="0"/>
                  </a:lnTo>
                  <a:lnTo>
                    <a:pt x="105943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2"/>
            <p:cNvSpPr/>
            <p:nvPr/>
          </p:nvSpPr>
          <p:spPr>
            <a:xfrm>
              <a:off x="2593957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56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56" y="0"/>
                  </a:lnTo>
                  <a:lnTo>
                    <a:pt x="105956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073387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43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43" y="0"/>
                  </a:lnTo>
                  <a:lnTo>
                    <a:pt x="105943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52816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43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43" y="0"/>
                  </a:lnTo>
                  <a:lnTo>
                    <a:pt x="105943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32246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43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43" y="0"/>
                  </a:lnTo>
                  <a:lnTo>
                    <a:pt x="105943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11664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43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43" y="0"/>
                  </a:lnTo>
                  <a:lnTo>
                    <a:pt x="105943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920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4" h="880745" extrusionOk="0">
                  <a:moveTo>
                    <a:pt x="105943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43" y="0"/>
                  </a:lnTo>
                  <a:lnTo>
                    <a:pt x="105943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48707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56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56" y="0"/>
                  </a:lnTo>
                  <a:lnTo>
                    <a:pt x="105956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28137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56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56" y="0"/>
                  </a:lnTo>
                  <a:lnTo>
                    <a:pt x="105956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007566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56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56" y="0"/>
                  </a:lnTo>
                  <a:lnTo>
                    <a:pt x="105956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86996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43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43" y="0"/>
                  </a:lnTo>
                  <a:lnTo>
                    <a:pt x="105943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66413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56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56" y="0"/>
                  </a:lnTo>
                  <a:lnTo>
                    <a:pt x="105956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45842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43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43" y="0"/>
                  </a:lnTo>
                  <a:lnTo>
                    <a:pt x="105943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25272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43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43" y="0"/>
                  </a:lnTo>
                  <a:lnTo>
                    <a:pt x="105943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04677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56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56" y="0"/>
                  </a:lnTo>
                  <a:lnTo>
                    <a:pt x="105956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35124" y="2154156"/>
              <a:ext cx="104201" cy="865432"/>
            </a:xfrm>
            <a:custGeom>
              <a:avLst/>
              <a:gdLst/>
              <a:ahLst/>
              <a:cxnLst/>
              <a:rect l="l" t="t" r="r" b="b"/>
              <a:pathLst>
                <a:path w="106045" h="880745" extrusionOk="0">
                  <a:moveTo>
                    <a:pt x="105943" y="880262"/>
                  </a:moveTo>
                  <a:lnTo>
                    <a:pt x="0" y="880262"/>
                  </a:lnTo>
                  <a:lnTo>
                    <a:pt x="0" y="0"/>
                  </a:lnTo>
                  <a:lnTo>
                    <a:pt x="105943" y="0"/>
                  </a:lnTo>
                  <a:lnTo>
                    <a:pt x="105943" y="880262"/>
                  </a:lnTo>
                  <a:close/>
                </a:path>
              </a:pathLst>
            </a:custGeom>
            <a:solidFill>
              <a:srgbClr val="007DC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509273" y="4345490"/>
            <a:ext cx="4957031" cy="1562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C3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7D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0C3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2670C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0C3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2670C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0C3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2670C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0C3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2670C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0C3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2670C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0C3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2670C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0C3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2670C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0C3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2670C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3113" y="6015481"/>
            <a:ext cx="1212887" cy="6203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2"/>
          <p:cNvGrpSpPr/>
          <p:nvPr/>
        </p:nvGrpSpPr>
        <p:grpSpPr>
          <a:xfrm>
            <a:off x="4338317" y="389892"/>
            <a:ext cx="3505808" cy="5365547"/>
            <a:chOff x="3253738" y="292419"/>
            <a:chExt cx="2629356" cy="4024160"/>
          </a:xfrm>
        </p:grpSpPr>
        <p:pic>
          <p:nvPicPr>
            <p:cNvPr id="28" name="Google Shape;2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53738" y="292419"/>
              <a:ext cx="2629356" cy="3442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" name="Google Shape;29;p2"/>
            <p:cNvGrpSpPr/>
            <p:nvPr/>
          </p:nvGrpSpPr>
          <p:grpSpPr>
            <a:xfrm>
              <a:off x="4152174" y="856717"/>
              <a:ext cx="836532" cy="3459862"/>
              <a:chOff x="4152174" y="856717"/>
              <a:chExt cx="836532" cy="3459862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4155718" y="856717"/>
                <a:ext cx="832988" cy="3459862"/>
              </a:xfrm>
              <a:custGeom>
                <a:avLst/>
                <a:gdLst/>
                <a:ahLst/>
                <a:cxnLst/>
                <a:rect l="l" t="t" r="r" b="b"/>
                <a:pathLst>
                  <a:path w="847725" h="3521075" extrusionOk="0">
                    <a:moveTo>
                      <a:pt x="847521" y="3521049"/>
                    </a:moveTo>
                    <a:lnTo>
                      <a:pt x="0" y="3521049"/>
                    </a:lnTo>
                    <a:lnTo>
                      <a:pt x="0" y="0"/>
                    </a:lnTo>
                    <a:lnTo>
                      <a:pt x="847521" y="0"/>
                    </a:lnTo>
                    <a:lnTo>
                      <a:pt x="847521" y="3521049"/>
                    </a:lnTo>
                    <a:close/>
                  </a:path>
                </a:pathLst>
              </a:custGeom>
              <a:solidFill>
                <a:srgbClr val="007DC3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" name="Google Shape;31;p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152174" y="856717"/>
                <a:ext cx="832484" cy="34598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39593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40" y="100562"/>
            <a:ext cx="11504689" cy="42387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21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79" y="54768"/>
            <a:ext cx="11817420" cy="631033"/>
          </a:xfrm>
        </p:spPr>
        <p:txBody>
          <a:bodyPr anchor="ctr">
            <a:noAutofit/>
          </a:bodyPr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2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0"/>
          <p:cNvSpPr>
            <a:spLocks noGrp="1"/>
          </p:cNvSpPr>
          <p:nvPr>
            <p:ph type="title"/>
          </p:nvPr>
        </p:nvSpPr>
        <p:spPr>
          <a:xfrm>
            <a:off x="307915" y="200352"/>
            <a:ext cx="11630733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>
                <a:solidFill>
                  <a:srgbClr val="0070C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14" name="image2.png" descr="Untitled-7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154" y="6153896"/>
            <a:ext cx="912676" cy="435773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2"/>
          <p:cNvSpPr>
            <a:spLocks noGrp="1"/>
          </p:cNvSpPr>
          <p:nvPr>
            <p:ph type="sldNum" sz="quarter" idx="2"/>
          </p:nvPr>
        </p:nvSpPr>
        <p:spPr>
          <a:xfrm>
            <a:off x="11631982" y="6405418"/>
            <a:ext cx="246926" cy="242054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233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9FAB-5D91-4EE4-A307-645B9B00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53D7-5DBB-46A9-8551-5B08773D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E4A19-CF5B-4371-9D15-87C0BC5C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D76-A144-4FAE-A832-9BC35D04DA8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BDB2-1AA7-4AF8-93B6-5A768219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3827-7C41-4007-8CDC-33C60745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7510-9CE5-4564-A208-C396094C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0C4E-F658-40ED-A3F6-6F7ECA79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A6BF-D144-4F8A-9425-DB4454D82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06DE3-9264-43F1-AE82-FF631986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D76-A144-4FAE-A832-9BC35D04DA8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02EAB-D97A-4318-B6D3-D5B5BE09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766E-3057-43A9-9820-F143BB05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7510-9CE5-4564-A208-C396094C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6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719D-7B1A-48C2-9EA4-BC3C870C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3A72-8E9B-4D91-86B0-5263681E2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1894-2C04-4D93-AA35-300E28437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1BCA2-D783-43F8-BFBB-5F8EEA52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D76-A144-4FAE-A832-9BC35D04DA8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F5167-5CFF-4985-A08E-AAD6550A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6C91-E812-4D3D-9A58-B71184C4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7510-9CE5-4564-A208-C396094C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7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6B53-95AF-4D89-BD27-2BE89C33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932F-7E6E-43DF-9680-70849467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84C2B-7E57-44C5-89CA-5BC60FA99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05196-41AA-4AB6-B108-111374944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35B4-E4C3-4C87-B8B9-4108BBE54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07D28-14A6-4C3F-B647-E76E0364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D76-A144-4FAE-A832-9BC35D04DA8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D09E9-43BA-47F1-9D9F-DB6D401E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6035D-6332-4AA1-8C52-F0FDD8C4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7510-9CE5-4564-A208-C396094C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0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4178-97D9-4D75-9EE4-EF0460A9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1489E-F02F-4935-89AA-9CD0C049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D76-A144-4FAE-A832-9BC35D04DA8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CB614-0FC9-45C7-9F92-8543587F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DB279-F47D-481A-BACF-52479029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7510-9CE5-4564-A208-C396094C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6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D2C7C-C456-410E-93F9-F88DA0A0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D76-A144-4FAE-A832-9BC35D04DA8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8FC47-380B-4A60-8719-8D9C827F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A1EB-FDAD-4B6E-B183-B266782B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7510-9CE5-4564-A208-C396094C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3E3D-DE70-4000-994E-70EF351D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C84C-AF8B-4847-9FCD-2B3CDACF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09F8D-92BE-4108-9C9B-E9DBF4F66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79596-594C-4A54-882E-67947187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D76-A144-4FAE-A832-9BC35D04DA8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141BE-98B3-4A83-8C19-786CD5B8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78CBE-810E-4305-BB2F-9E600FC5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7510-9CE5-4564-A208-C396094C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2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52FD-10E5-4272-87D6-787B7DD5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70538-127B-4373-8552-31756003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8FB42-928F-485D-A8C4-F33F99A84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7191D-4E06-4000-B76D-1DD7E083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D76-A144-4FAE-A832-9BC35D04DA8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BB965-06A2-4E18-8210-BD411DF2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C5981-648A-48B2-BA12-42B3B7C3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67510-9CE5-4564-A208-C396094C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1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899F0-0EED-4C92-9B73-0F0E0E86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7F171-A734-4BE4-8A4E-99A58438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38DF-544B-454C-B3AC-1FF5318BC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1D76-A144-4FAE-A832-9BC35D04DA8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E69BC-0511-4A00-896B-DCE7BC452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365E-E6D0-4455-87C9-70DF62C68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67510-9CE5-4564-A208-C396094C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0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0" Type="http://schemas.openxmlformats.org/officeDocument/2006/relationships/image" Target="../media/image29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microsoft.com/office/2007/relationships/hdphoto" Target="../media/hdphoto1.wdp"/><Relationship Id="rId7" Type="http://schemas.openxmlformats.org/officeDocument/2006/relationships/image" Target="../media/image43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microsoft.com/office/2007/relationships/hdphoto" Target="../media/hdphoto2.wdp"/><Relationship Id="rId10" Type="http://schemas.openxmlformats.org/officeDocument/2006/relationships/image" Target="../media/image46.emf"/><Relationship Id="rId4" Type="http://schemas.openxmlformats.org/officeDocument/2006/relationships/image" Target="../media/image41.png"/><Relationship Id="rId9" Type="http://schemas.openxmlformats.org/officeDocument/2006/relationships/image" Target="../media/image4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sys.com/services/open-source/offerings/cloud-native-developme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792" y="6018412"/>
            <a:ext cx="1191944" cy="612961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9"/>
          <p:cNvSpPr txBox="1">
            <a:spLocks noGrp="1"/>
          </p:cNvSpPr>
          <p:nvPr>
            <p:ph type="title"/>
          </p:nvPr>
        </p:nvSpPr>
        <p:spPr>
          <a:xfrm>
            <a:off x="407673" y="4040689"/>
            <a:ext cx="5093200" cy="156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algn="ctr"/>
            <a:r>
              <a:rPr lang="en-US" dirty="0"/>
              <a:t>Azure Migration – </a:t>
            </a:r>
            <a:r>
              <a:rPr lang="en-US" sz="2667" dirty="0">
                <a:solidFill>
                  <a:schemeClr val="accent1"/>
                </a:solidFill>
              </a:rPr>
              <a:t>PAM</a:t>
            </a:r>
            <a:endParaRPr sz="2667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0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554"/>
            <a:ext cx="11297558" cy="70156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 Re-design &amp; Decomposition –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Microservices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Dev.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599598" y="57747"/>
            <a:ext cx="192425" cy="190821"/>
          </a:xfrm>
        </p:spPr>
        <p:txBody>
          <a:bodyPr/>
          <a:lstStyle/>
          <a:p>
            <a:fld id="{C16E00CB-E7DC-40E9-A58A-9A8BBEA5443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3753" y="1240582"/>
            <a:ext cx="1785121" cy="21173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086701" y="1492157"/>
            <a:ext cx="1479631" cy="5179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UI 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8971" y="2119560"/>
            <a:ext cx="775647" cy="9516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Service Layer</a:t>
            </a: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6943" y="2117235"/>
            <a:ext cx="687621" cy="9539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Dependency libraries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39903" y="1233391"/>
            <a:ext cx="1702428" cy="285573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Hexagon 26"/>
          <p:cNvSpPr/>
          <p:nvPr/>
        </p:nvSpPr>
        <p:spPr>
          <a:xfrm>
            <a:off x="5138906" y="1719270"/>
            <a:ext cx="705323" cy="520456"/>
          </a:xfrm>
          <a:prstGeom prst="hexagon">
            <a:avLst>
              <a:gd name="adj" fmla="val 29000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 defTabSz="457189" hangingPunct="0"/>
            <a:r>
              <a:rPr lang="en-US" sz="1200" b="1" dirty="0">
                <a:solidFill>
                  <a:srgbClr val="007CC3"/>
                </a:solidFill>
                <a:sym typeface="Calibri"/>
              </a:rPr>
              <a:t>Servc2</a:t>
            </a:r>
          </a:p>
        </p:txBody>
      </p:sp>
      <p:sp>
        <p:nvSpPr>
          <p:cNvPr id="29" name="Hexagon 28"/>
          <p:cNvSpPr/>
          <p:nvPr/>
        </p:nvSpPr>
        <p:spPr>
          <a:xfrm>
            <a:off x="4552050" y="2030395"/>
            <a:ext cx="705323" cy="520456"/>
          </a:xfrm>
          <a:prstGeom prst="hexagon">
            <a:avLst>
              <a:gd name="adj" fmla="val 29000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 defTabSz="457189" hangingPunct="0"/>
            <a:r>
              <a:rPr lang="en-US" sz="1200" b="1" dirty="0">
                <a:solidFill>
                  <a:srgbClr val="007CC3"/>
                </a:solidFill>
                <a:sym typeface="Calibri"/>
              </a:rPr>
              <a:t>Servc2</a:t>
            </a:r>
          </a:p>
        </p:txBody>
      </p:sp>
      <p:sp>
        <p:nvSpPr>
          <p:cNvPr id="30" name="Hexagon 29"/>
          <p:cNvSpPr/>
          <p:nvPr/>
        </p:nvSpPr>
        <p:spPr>
          <a:xfrm>
            <a:off x="5179849" y="2360718"/>
            <a:ext cx="705323" cy="520456"/>
          </a:xfrm>
          <a:prstGeom prst="hexagon">
            <a:avLst>
              <a:gd name="adj" fmla="val 29000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 defTabSz="457189" hangingPunct="0"/>
            <a:r>
              <a:rPr lang="en-US" sz="1200" b="1" dirty="0">
                <a:solidFill>
                  <a:srgbClr val="007CC3"/>
                </a:solidFill>
                <a:sym typeface="Calibri"/>
              </a:rPr>
              <a:t>Servc4</a:t>
            </a:r>
          </a:p>
        </p:txBody>
      </p:sp>
      <p:sp>
        <p:nvSpPr>
          <p:cNvPr id="32" name="Hexagon 31"/>
          <p:cNvSpPr/>
          <p:nvPr/>
        </p:nvSpPr>
        <p:spPr>
          <a:xfrm>
            <a:off x="4524758" y="2712785"/>
            <a:ext cx="705323" cy="520456"/>
          </a:xfrm>
          <a:prstGeom prst="hexagon">
            <a:avLst>
              <a:gd name="adj" fmla="val 29000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 defTabSz="457189" hangingPunct="0"/>
            <a:r>
              <a:rPr lang="en-US" sz="1200" b="1" dirty="0">
                <a:solidFill>
                  <a:srgbClr val="007CC3"/>
                </a:solidFill>
                <a:sym typeface="Calibri"/>
              </a:rPr>
              <a:t>Servc5</a:t>
            </a:r>
          </a:p>
        </p:txBody>
      </p:sp>
      <p:sp>
        <p:nvSpPr>
          <p:cNvPr id="33" name="Hexagon 32"/>
          <p:cNvSpPr/>
          <p:nvPr/>
        </p:nvSpPr>
        <p:spPr>
          <a:xfrm>
            <a:off x="5193498" y="3015813"/>
            <a:ext cx="705323" cy="520456"/>
          </a:xfrm>
          <a:prstGeom prst="hexagon">
            <a:avLst>
              <a:gd name="adj" fmla="val 29000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 defTabSz="457189" hangingPunct="0"/>
            <a:r>
              <a:rPr lang="en-US" sz="1200" b="1" dirty="0">
                <a:solidFill>
                  <a:srgbClr val="007CC3"/>
                </a:solidFill>
                <a:sym typeface="Calibri"/>
              </a:rPr>
              <a:t>Servc6</a:t>
            </a:r>
          </a:p>
        </p:txBody>
      </p:sp>
      <p:sp>
        <p:nvSpPr>
          <p:cNvPr id="41" name="Hexagon 40"/>
          <p:cNvSpPr/>
          <p:nvPr/>
        </p:nvSpPr>
        <p:spPr>
          <a:xfrm>
            <a:off x="4552046" y="3329713"/>
            <a:ext cx="705323" cy="520456"/>
          </a:xfrm>
          <a:prstGeom prst="hexagon">
            <a:avLst>
              <a:gd name="adj" fmla="val 29000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 defTabSz="457189" hangingPunct="0"/>
            <a:r>
              <a:rPr lang="en-US" sz="1200" b="1" dirty="0" err="1">
                <a:solidFill>
                  <a:srgbClr val="007CC3"/>
                </a:solidFill>
                <a:sym typeface="Calibri"/>
              </a:rPr>
              <a:t>Servc</a:t>
            </a:r>
            <a:r>
              <a:rPr lang="en-US" sz="1200" b="1" dirty="0">
                <a:solidFill>
                  <a:srgbClr val="007CC3"/>
                </a:solidFill>
                <a:sym typeface="Calibri"/>
              </a:rPr>
              <a:t>..n</a:t>
            </a:r>
          </a:p>
        </p:txBody>
      </p:sp>
      <p:sp>
        <p:nvSpPr>
          <p:cNvPr id="43" name="Hexagon 42"/>
          <p:cNvSpPr/>
          <p:nvPr/>
        </p:nvSpPr>
        <p:spPr>
          <a:xfrm>
            <a:off x="4524746" y="1405369"/>
            <a:ext cx="705323" cy="520456"/>
          </a:xfrm>
          <a:prstGeom prst="hexagon">
            <a:avLst>
              <a:gd name="adj" fmla="val 29000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 defTabSz="457189" hangingPunct="0"/>
            <a:r>
              <a:rPr lang="en-US" sz="1200" b="1" dirty="0">
                <a:solidFill>
                  <a:srgbClr val="007CC3"/>
                </a:solidFill>
                <a:sym typeface="Calibri"/>
              </a:rPr>
              <a:t>Servc1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580161" y="940559"/>
            <a:ext cx="874079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7418489" y="2284041"/>
            <a:ext cx="395784" cy="382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418734" y="3773585"/>
            <a:ext cx="110547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 Functionality1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962756" y="3465043"/>
            <a:ext cx="1782849" cy="51030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0" name="Can 89"/>
          <p:cNvSpPr/>
          <p:nvPr/>
        </p:nvSpPr>
        <p:spPr>
          <a:xfrm>
            <a:off x="1061895" y="3569037"/>
            <a:ext cx="1529240" cy="2729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DB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10110" y="704890"/>
            <a:ext cx="166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PFI.. On Premise  Setup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557118" y="720817"/>
            <a:ext cx="2608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PFI.. Services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021191" y="753533"/>
            <a:ext cx="1917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Micro Service on Cloud </a:t>
            </a:r>
          </a:p>
        </p:txBody>
      </p:sp>
      <p:sp>
        <p:nvSpPr>
          <p:cNvPr id="94" name="Right Arrow 93"/>
          <p:cNvSpPr/>
          <p:nvPr/>
        </p:nvSpPr>
        <p:spPr>
          <a:xfrm>
            <a:off x="3168575" y="2288934"/>
            <a:ext cx="395784" cy="382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904219" y="2075661"/>
            <a:ext cx="2057832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Service Identification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780410" y="1206785"/>
            <a:ext cx="2926959" cy="3204418"/>
            <a:chOff x="8441204" y="1378699"/>
            <a:chExt cx="2926958" cy="3204419"/>
          </a:xfrm>
        </p:grpSpPr>
        <p:sp>
          <p:nvSpPr>
            <p:cNvPr id="110" name="Cube 109"/>
            <p:cNvSpPr/>
            <p:nvPr/>
          </p:nvSpPr>
          <p:spPr>
            <a:xfrm>
              <a:off x="8898404" y="2126447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Cube 106"/>
            <p:cNvSpPr/>
            <p:nvPr/>
          </p:nvSpPr>
          <p:spPr>
            <a:xfrm>
              <a:off x="8441204" y="2864633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Cube 110"/>
            <p:cNvSpPr/>
            <p:nvPr/>
          </p:nvSpPr>
          <p:spPr>
            <a:xfrm>
              <a:off x="8879354" y="2864633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Cube 113"/>
            <p:cNvSpPr/>
            <p:nvPr/>
          </p:nvSpPr>
          <p:spPr>
            <a:xfrm>
              <a:off x="9317504" y="2126447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Cube 114"/>
            <p:cNvSpPr/>
            <p:nvPr/>
          </p:nvSpPr>
          <p:spPr>
            <a:xfrm>
              <a:off x="9298454" y="2864633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Cube 117"/>
            <p:cNvSpPr/>
            <p:nvPr/>
          </p:nvSpPr>
          <p:spPr>
            <a:xfrm>
              <a:off x="9750888" y="2145497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Cube 118"/>
            <p:cNvSpPr/>
            <p:nvPr/>
          </p:nvSpPr>
          <p:spPr>
            <a:xfrm>
              <a:off x="9731838" y="2883683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Cube 121"/>
            <p:cNvSpPr/>
            <p:nvPr/>
          </p:nvSpPr>
          <p:spPr>
            <a:xfrm>
              <a:off x="10227138" y="2145497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Cube 122"/>
            <p:cNvSpPr/>
            <p:nvPr/>
          </p:nvSpPr>
          <p:spPr>
            <a:xfrm>
              <a:off x="10208088" y="2883683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Cube 105"/>
            <p:cNvSpPr/>
            <p:nvPr/>
          </p:nvSpPr>
          <p:spPr>
            <a:xfrm>
              <a:off x="8460254" y="2126447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Cube 43"/>
            <p:cNvSpPr/>
            <p:nvPr/>
          </p:nvSpPr>
          <p:spPr>
            <a:xfrm>
              <a:off x="8460254" y="1416839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340585" y="1559288"/>
              <a:ext cx="874078" cy="276999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UI Layer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372712" y="2258659"/>
              <a:ext cx="874078" cy="46166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Business Layer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314990" y="3070773"/>
              <a:ext cx="1053172" cy="461665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Data Access Layer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8558634" y="1378699"/>
              <a:ext cx="52467" cy="318536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8536431" y="3803799"/>
              <a:ext cx="1105478" cy="276999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Functionality2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946451" y="3783066"/>
              <a:ext cx="1105478" cy="276999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Functionality3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408486" y="3839325"/>
              <a:ext cx="1105478" cy="276999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Functionality1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861849" y="3819647"/>
              <a:ext cx="1105478" cy="276999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Functionality2</a:t>
              </a:r>
            </a:p>
          </p:txBody>
        </p:sp>
        <p:sp>
          <p:nvSpPr>
            <p:cNvPr id="108" name="Cube 107"/>
            <p:cNvSpPr/>
            <p:nvPr/>
          </p:nvSpPr>
          <p:spPr>
            <a:xfrm>
              <a:off x="8898404" y="1416839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>
              <a:off x="9008716" y="1388740"/>
              <a:ext cx="52467" cy="318536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ube 111"/>
            <p:cNvSpPr/>
            <p:nvPr/>
          </p:nvSpPr>
          <p:spPr>
            <a:xfrm>
              <a:off x="9317504" y="1416839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 flipH="1">
              <a:off x="9415884" y="1378699"/>
              <a:ext cx="52467" cy="318536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ube 115"/>
            <p:cNvSpPr/>
            <p:nvPr/>
          </p:nvSpPr>
          <p:spPr>
            <a:xfrm>
              <a:off x="9750888" y="1435889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H="1">
              <a:off x="9849268" y="1397749"/>
              <a:ext cx="52467" cy="318536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Cube 119"/>
            <p:cNvSpPr/>
            <p:nvPr/>
          </p:nvSpPr>
          <p:spPr>
            <a:xfrm>
              <a:off x="10227138" y="1435889"/>
              <a:ext cx="286603" cy="590899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Connector 120"/>
            <p:cNvCxnSpPr/>
            <p:nvPr/>
          </p:nvCxnSpPr>
          <p:spPr>
            <a:xfrm flipH="1">
              <a:off x="10325518" y="1397749"/>
              <a:ext cx="52467" cy="318536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/>
          <p:cNvCxnSpPr/>
          <p:nvPr/>
        </p:nvCxnSpPr>
        <p:spPr>
          <a:xfrm flipH="1">
            <a:off x="8938919" y="1084053"/>
            <a:ext cx="56582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0071903" y="1079057"/>
            <a:ext cx="86634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123863" y="5673670"/>
            <a:ext cx="10374991" cy="586855"/>
            <a:chOff x="304799" y="4926842"/>
            <a:chExt cx="12087371" cy="586854"/>
          </a:xfrm>
        </p:grpSpPr>
        <p:sp>
          <p:nvSpPr>
            <p:cNvPr id="71" name="Rounded Rectangle 70"/>
            <p:cNvSpPr/>
            <p:nvPr/>
          </p:nvSpPr>
          <p:spPr>
            <a:xfrm>
              <a:off x="304799" y="4926842"/>
              <a:ext cx="2315571" cy="586854"/>
            </a:xfrm>
            <a:prstGeom prst="roundRect">
              <a:avLst/>
            </a:prstGeom>
            <a:ln w="28575">
              <a:solidFill>
                <a:srgbClr val="5C5C5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rgbClr val="000000"/>
                  </a:solidFill>
                </a:rPr>
                <a:t>Degree of Independence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747749" y="4926842"/>
              <a:ext cx="2315571" cy="586854"/>
            </a:xfrm>
            <a:prstGeom prst="roundRect">
              <a:avLst/>
            </a:prstGeom>
            <a:ln w="28575">
              <a:solidFill>
                <a:srgbClr val="5C5C5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rgbClr val="000000"/>
                  </a:solidFill>
                </a:rPr>
                <a:t>Technology Stack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90699" y="4926842"/>
              <a:ext cx="2315571" cy="586854"/>
            </a:xfrm>
            <a:prstGeom prst="roundRect">
              <a:avLst/>
            </a:prstGeom>
            <a:ln w="28575">
              <a:solidFill>
                <a:srgbClr val="5C5C5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rgbClr val="000000"/>
                  </a:solidFill>
                </a:rPr>
                <a:t>Operational Complexity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633649" y="4926842"/>
              <a:ext cx="2315571" cy="586854"/>
            </a:xfrm>
            <a:prstGeom prst="roundRect">
              <a:avLst/>
            </a:prstGeom>
            <a:ln w="28575">
              <a:solidFill>
                <a:srgbClr val="5C5C5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rgbClr val="000000"/>
                  </a:solidFill>
                </a:rPr>
                <a:t>Continuous Delivery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0076599" y="4926842"/>
              <a:ext cx="2315571" cy="586854"/>
            </a:xfrm>
            <a:prstGeom prst="roundRect">
              <a:avLst/>
            </a:prstGeom>
            <a:ln w="28575">
              <a:solidFill>
                <a:srgbClr val="5C5C5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rgbClr val="000000"/>
                  </a:solidFill>
                </a:rPr>
                <a:t>Team Organization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393759" y="4243449"/>
            <a:ext cx="11168527" cy="36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264"/>
            <a:r>
              <a:rPr lang="en-US" sz="1600" b="1" i="1" dirty="0">
                <a:solidFill>
                  <a:srgbClr val="002060"/>
                </a:solidFill>
              </a:rPr>
              <a:t>Refactoring to Microservices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3761" y="5318744"/>
            <a:ext cx="10924983" cy="36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264"/>
            <a:r>
              <a:rPr lang="en-IN" sz="1600" b="1" i="1" dirty="0">
                <a:solidFill>
                  <a:srgbClr val="002060"/>
                </a:solidFill>
              </a:rPr>
              <a:t>Key Considerations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26635" y="2968025"/>
            <a:ext cx="2687547" cy="101566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Dependency Injection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Spring Inversion of Control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REST with Spring MVC/JAX-RS</a:t>
            </a:r>
          </a:p>
          <a:p>
            <a:pPr marL="171446" indent="-171446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Spring Boot externalized Configuration 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9237610" y="4710356"/>
            <a:ext cx="2400515" cy="532197"/>
            <a:chOff x="3522660" y="0"/>
            <a:chExt cx="6848948" cy="532197"/>
          </a:xfrm>
          <a:scene3d>
            <a:camera prst="orthographicFront"/>
            <a:lightRig rig="flat" dir="t"/>
          </a:scene3d>
        </p:grpSpPr>
        <p:sp>
          <p:nvSpPr>
            <p:cNvPr id="104" name="Chevron 103"/>
            <p:cNvSpPr/>
            <p:nvPr/>
          </p:nvSpPr>
          <p:spPr>
            <a:xfrm>
              <a:off x="3522660" y="0"/>
              <a:ext cx="6848948" cy="532197"/>
            </a:xfrm>
            <a:prstGeom prst="chevron">
              <a:avLst/>
            </a:prstGeom>
            <a:ln>
              <a:solidFill>
                <a:schemeClr val="tx1"/>
              </a:solidFill>
            </a:ln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1">
                <a:shade val="80000"/>
                <a:hueOff val="742791"/>
                <a:satOff val="-54405"/>
                <a:lumOff val="36820"/>
                <a:alphaOff val="0"/>
              </a:schemeClr>
            </a:fillRef>
            <a:effectRef idx="1">
              <a:schemeClr val="accent1">
                <a:shade val="80000"/>
                <a:hueOff val="742791"/>
                <a:satOff val="-54405"/>
                <a:lumOff val="3682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5" name="Chevron 4"/>
            <p:cNvSpPr txBox="1"/>
            <p:nvPr/>
          </p:nvSpPr>
          <p:spPr>
            <a:xfrm>
              <a:off x="3788759" y="0"/>
              <a:ext cx="6316751" cy="53219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6007" tIns="37338" rIns="18669" bIns="37338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i="1" kern="1200" dirty="0">
                  <a:solidFill>
                    <a:srgbClr val="000000"/>
                  </a:solidFill>
                </a:rPr>
                <a:t>“Container per 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i="1" kern="1200" dirty="0">
                  <a:solidFill>
                    <a:srgbClr val="000000"/>
                  </a:solidFill>
                </a:rPr>
                <a:t>Service” pattern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884039" y="4703527"/>
            <a:ext cx="1813609" cy="532197"/>
            <a:chOff x="3045" y="0"/>
            <a:chExt cx="4276395" cy="532197"/>
          </a:xfrm>
          <a:scene3d>
            <a:camera prst="orthographicFront"/>
            <a:lightRig rig="flat" dir="t"/>
          </a:scene3d>
        </p:grpSpPr>
        <p:sp>
          <p:nvSpPr>
            <p:cNvPr id="126" name="Pentagon 125"/>
            <p:cNvSpPr/>
            <p:nvPr/>
          </p:nvSpPr>
          <p:spPr>
            <a:xfrm>
              <a:off x="3045" y="0"/>
              <a:ext cx="4276395" cy="532197"/>
            </a:xfrm>
            <a:prstGeom prst="homePlate">
              <a:avLst/>
            </a:prstGeom>
            <a:ln>
              <a:solidFill>
                <a:schemeClr val="tx1"/>
              </a:solidFill>
            </a:ln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8" name="Pentagon 4"/>
            <p:cNvSpPr txBox="1"/>
            <p:nvPr/>
          </p:nvSpPr>
          <p:spPr>
            <a:xfrm>
              <a:off x="3045" y="0"/>
              <a:ext cx="4143346" cy="53219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4676" tIns="37338" rIns="18669" bIns="37338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i="1" kern="1200" dirty="0">
                  <a:solidFill>
                    <a:srgbClr val="000000"/>
                  </a:solidFill>
                </a:rPr>
                <a:t>Domain to Sub-Domain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001474" y="4703165"/>
            <a:ext cx="2400515" cy="532197"/>
            <a:chOff x="3522660" y="0"/>
            <a:chExt cx="6848948" cy="532197"/>
          </a:xfrm>
          <a:scene3d>
            <a:camera prst="orthographicFront"/>
            <a:lightRig rig="flat" dir="t"/>
          </a:scene3d>
        </p:grpSpPr>
        <p:sp>
          <p:nvSpPr>
            <p:cNvPr id="130" name="Chevron 129"/>
            <p:cNvSpPr/>
            <p:nvPr/>
          </p:nvSpPr>
          <p:spPr>
            <a:xfrm>
              <a:off x="3522660" y="0"/>
              <a:ext cx="6848948" cy="532197"/>
            </a:xfrm>
            <a:prstGeom prst="chevron">
              <a:avLst/>
            </a:prstGeom>
            <a:ln>
              <a:solidFill>
                <a:schemeClr val="tx1"/>
              </a:solidFill>
            </a:ln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1">
                <a:shade val="80000"/>
                <a:hueOff val="742791"/>
                <a:satOff val="-54405"/>
                <a:lumOff val="36820"/>
                <a:alphaOff val="0"/>
              </a:schemeClr>
            </a:fillRef>
            <a:effectRef idx="1">
              <a:schemeClr val="accent1">
                <a:shade val="80000"/>
                <a:hueOff val="742791"/>
                <a:satOff val="-54405"/>
                <a:lumOff val="3682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1" name="Chevron 4"/>
            <p:cNvSpPr txBox="1"/>
            <p:nvPr/>
          </p:nvSpPr>
          <p:spPr>
            <a:xfrm>
              <a:off x="3788759" y="0"/>
              <a:ext cx="6316751" cy="53219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6007" tIns="37338" rIns="18669" bIns="37338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i="1" kern="1200" dirty="0">
                  <a:solidFill>
                    <a:srgbClr val="000000"/>
                  </a:solidFill>
                </a:rPr>
                <a:t>Refactor Code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65338" y="4710356"/>
            <a:ext cx="2400515" cy="532197"/>
            <a:chOff x="3522660" y="0"/>
            <a:chExt cx="6848948" cy="532197"/>
          </a:xfrm>
          <a:scene3d>
            <a:camera prst="orthographicFront"/>
            <a:lightRig rig="flat" dir="t"/>
          </a:scene3d>
        </p:grpSpPr>
        <p:sp>
          <p:nvSpPr>
            <p:cNvPr id="133" name="Chevron 132"/>
            <p:cNvSpPr/>
            <p:nvPr/>
          </p:nvSpPr>
          <p:spPr>
            <a:xfrm>
              <a:off x="3522660" y="0"/>
              <a:ext cx="6848948" cy="532197"/>
            </a:xfrm>
            <a:prstGeom prst="chevron">
              <a:avLst/>
            </a:prstGeom>
            <a:ln>
              <a:solidFill>
                <a:schemeClr val="tx1"/>
              </a:solidFill>
            </a:ln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1">
                <a:shade val="80000"/>
                <a:hueOff val="742791"/>
                <a:satOff val="-54405"/>
                <a:lumOff val="36820"/>
                <a:alphaOff val="0"/>
              </a:schemeClr>
            </a:fillRef>
            <a:effectRef idx="1">
              <a:schemeClr val="accent1">
                <a:shade val="80000"/>
                <a:hueOff val="742791"/>
                <a:satOff val="-54405"/>
                <a:lumOff val="3682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4" name="Chevron 4"/>
            <p:cNvSpPr txBox="1"/>
            <p:nvPr/>
          </p:nvSpPr>
          <p:spPr>
            <a:xfrm>
              <a:off x="3788759" y="0"/>
              <a:ext cx="6316751" cy="53219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6007" tIns="37338" rIns="18669" bIns="37338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i="1" kern="1200" dirty="0">
                  <a:solidFill>
                    <a:srgbClr val="000000"/>
                  </a:solidFill>
                </a:rPr>
                <a:t>Refactor Data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529202" y="4705518"/>
            <a:ext cx="2400515" cy="532197"/>
            <a:chOff x="3522660" y="0"/>
            <a:chExt cx="6848948" cy="532197"/>
          </a:xfrm>
          <a:scene3d>
            <a:camera prst="orthographicFront"/>
            <a:lightRig rig="flat" dir="t"/>
          </a:scene3d>
        </p:grpSpPr>
        <p:sp>
          <p:nvSpPr>
            <p:cNvPr id="136" name="Chevron 135"/>
            <p:cNvSpPr/>
            <p:nvPr/>
          </p:nvSpPr>
          <p:spPr>
            <a:xfrm>
              <a:off x="3522660" y="0"/>
              <a:ext cx="6848948" cy="532197"/>
            </a:xfrm>
            <a:prstGeom prst="chevron">
              <a:avLst/>
            </a:prstGeom>
            <a:ln>
              <a:solidFill>
                <a:schemeClr val="tx1"/>
              </a:solidFill>
            </a:ln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hemeClr val="accent1">
                <a:shade val="80000"/>
                <a:hueOff val="742791"/>
                <a:satOff val="-54405"/>
                <a:lumOff val="36820"/>
                <a:alphaOff val="0"/>
              </a:schemeClr>
            </a:fillRef>
            <a:effectRef idx="1">
              <a:schemeClr val="accent1">
                <a:shade val="80000"/>
                <a:hueOff val="742791"/>
                <a:satOff val="-54405"/>
                <a:lumOff val="3682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7" name="Chevron 4"/>
            <p:cNvSpPr txBox="1"/>
            <p:nvPr/>
          </p:nvSpPr>
          <p:spPr>
            <a:xfrm>
              <a:off x="3788759" y="0"/>
              <a:ext cx="6316751" cy="53219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6007" tIns="37338" rIns="18669" bIns="37338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i="1" kern="1200" dirty="0">
                  <a:solidFill>
                    <a:srgbClr val="000000"/>
                  </a:solidFill>
                </a:rPr>
                <a:t>Right-sizing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40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61742" y="803539"/>
            <a:ext cx="10673423" cy="1391772"/>
            <a:chOff x="496305" y="433840"/>
            <a:chExt cx="8005067" cy="1004450"/>
          </a:xfrm>
        </p:grpSpPr>
        <p:grpSp>
          <p:nvGrpSpPr>
            <p:cNvPr id="28" name="Group 27"/>
            <p:cNvGrpSpPr/>
            <p:nvPr/>
          </p:nvGrpSpPr>
          <p:grpSpPr>
            <a:xfrm>
              <a:off x="496305" y="433840"/>
              <a:ext cx="1004450" cy="1004450"/>
              <a:chOff x="378966" y="260"/>
              <a:chExt cx="1004450" cy="100445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78966" y="260"/>
                <a:ext cx="1004450" cy="100445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Oval 4"/>
              <p:cNvSpPr/>
              <p:nvPr/>
            </p:nvSpPr>
            <p:spPr>
              <a:xfrm>
                <a:off x="526064" y="147358"/>
                <a:ext cx="710254" cy="7102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algn="ctr" defTabSz="59254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/>
                  <a:t>Source Data Extraction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246459" y="433840"/>
              <a:ext cx="1004450" cy="1004450"/>
              <a:chOff x="2129120" y="260"/>
              <a:chExt cx="1004450" cy="100445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129120" y="260"/>
                <a:ext cx="1004450" cy="100445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1101582"/>
                  <a:satOff val="-13218"/>
                  <a:lumOff val="-4951"/>
                  <a:alphaOff val="0"/>
                </a:schemeClr>
              </a:fillRef>
              <a:effectRef idx="0">
                <a:schemeClr val="accent5">
                  <a:hueOff val="1101582"/>
                  <a:satOff val="-13218"/>
                  <a:lumOff val="-495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Oval 8"/>
              <p:cNvSpPr/>
              <p:nvPr/>
            </p:nvSpPr>
            <p:spPr>
              <a:xfrm>
                <a:off x="2276218" y="147358"/>
                <a:ext cx="710254" cy="7102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algn="ctr" defTabSz="59254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/>
                  <a:t>DDL Conversion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996613" y="433840"/>
              <a:ext cx="1004450" cy="1004450"/>
              <a:chOff x="3879274" y="260"/>
              <a:chExt cx="1004450" cy="100445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3879274" y="260"/>
                <a:ext cx="1004450" cy="100445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2203164"/>
                  <a:satOff val="-26436"/>
                  <a:lumOff val="-9902"/>
                  <a:alphaOff val="0"/>
                </a:schemeClr>
              </a:fillRef>
              <a:effectRef idx="0">
                <a:schemeClr val="accent5">
                  <a:hueOff val="2203164"/>
                  <a:satOff val="-26436"/>
                  <a:lumOff val="-990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Oval 12"/>
              <p:cNvSpPr/>
              <p:nvPr/>
            </p:nvSpPr>
            <p:spPr>
              <a:xfrm>
                <a:off x="4026372" y="147358"/>
                <a:ext cx="710254" cy="7102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algn="ctr" defTabSz="59254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/>
                  <a:t>Data Quality and Enrichment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46768" y="433840"/>
              <a:ext cx="1004450" cy="1004450"/>
              <a:chOff x="5629429" y="260"/>
              <a:chExt cx="1004450" cy="100445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5629429" y="260"/>
                <a:ext cx="1004450" cy="100445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3304746"/>
                  <a:satOff val="-39653"/>
                  <a:lumOff val="-14853"/>
                  <a:alphaOff val="0"/>
                </a:schemeClr>
              </a:fillRef>
              <a:effectRef idx="0">
                <a:schemeClr val="accent5">
                  <a:hueOff val="3304746"/>
                  <a:satOff val="-39653"/>
                  <a:lumOff val="-1485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Oval 16"/>
              <p:cNvSpPr/>
              <p:nvPr/>
            </p:nvSpPr>
            <p:spPr>
              <a:xfrm>
                <a:off x="5776527" y="147358"/>
                <a:ext cx="710254" cy="7102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algn="ctr" defTabSz="59254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/>
                  <a:t>** Source Data Migration to Cloud/Intermediate Layer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496922" y="433840"/>
              <a:ext cx="1004450" cy="1004450"/>
              <a:chOff x="7379583" y="260"/>
              <a:chExt cx="1004450" cy="100445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379583" y="260"/>
                <a:ext cx="1004450" cy="100445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4406328"/>
                  <a:satOff val="-52871"/>
                  <a:lumOff val="-19804"/>
                  <a:alphaOff val="0"/>
                </a:schemeClr>
              </a:fillRef>
              <a:effectRef idx="0">
                <a:schemeClr val="accent5">
                  <a:hueOff val="4406328"/>
                  <a:satOff val="-52871"/>
                  <a:lumOff val="-1980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Oval 18"/>
              <p:cNvSpPr/>
              <p:nvPr/>
            </p:nvSpPr>
            <p:spPr>
              <a:xfrm>
                <a:off x="7526681" y="147358"/>
                <a:ext cx="710254" cy="7102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algn="ctr" defTabSz="59254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/>
                  <a:t>Data Migration to Target DB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704583" y="837768"/>
              <a:ext cx="413046" cy="241455"/>
              <a:chOff x="1174132" y="-20265"/>
              <a:chExt cx="413046" cy="241455"/>
            </a:xfrm>
          </p:grpSpPr>
          <p:sp>
            <p:nvSpPr>
              <p:cNvPr id="43" name="Right Arrow 42"/>
              <p:cNvSpPr/>
              <p:nvPr/>
            </p:nvSpPr>
            <p:spPr>
              <a:xfrm>
                <a:off x="1174132" y="-20265"/>
                <a:ext cx="413046" cy="24145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Right Arrow 4"/>
              <p:cNvSpPr/>
              <p:nvPr/>
            </p:nvSpPr>
            <p:spPr>
              <a:xfrm>
                <a:off x="1174132" y="28026"/>
                <a:ext cx="340610" cy="14487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2370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453728" y="837768"/>
              <a:ext cx="413046" cy="241455"/>
              <a:chOff x="2923277" y="-20265"/>
              <a:chExt cx="413046" cy="241455"/>
            </a:xfrm>
          </p:grpSpPr>
          <p:sp>
            <p:nvSpPr>
              <p:cNvPr id="41" name="Right Arrow 40"/>
              <p:cNvSpPr/>
              <p:nvPr/>
            </p:nvSpPr>
            <p:spPr>
              <a:xfrm>
                <a:off x="2923277" y="-20265"/>
                <a:ext cx="413046" cy="24145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1468776"/>
                  <a:satOff val="-17624"/>
                  <a:lumOff val="-6601"/>
                  <a:alphaOff val="0"/>
                </a:schemeClr>
              </a:fillRef>
              <a:effectRef idx="0">
                <a:schemeClr val="accent5">
                  <a:hueOff val="1468776"/>
                  <a:satOff val="-17624"/>
                  <a:lumOff val="-6601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Right Arrow 6"/>
              <p:cNvSpPr/>
              <p:nvPr/>
            </p:nvSpPr>
            <p:spPr>
              <a:xfrm>
                <a:off x="2923277" y="28026"/>
                <a:ext cx="340610" cy="14487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2370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202873" y="837768"/>
              <a:ext cx="413046" cy="241455"/>
              <a:chOff x="4672422" y="-20265"/>
              <a:chExt cx="413046" cy="241455"/>
            </a:xfrm>
          </p:grpSpPr>
          <p:sp>
            <p:nvSpPr>
              <p:cNvPr id="39" name="Right Arrow 38"/>
              <p:cNvSpPr/>
              <p:nvPr/>
            </p:nvSpPr>
            <p:spPr>
              <a:xfrm>
                <a:off x="4672422" y="-20265"/>
                <a:ext cx="413046" cy="24145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2937552"/>
                  <a:satOff val="-35247"/>
                  <a:lumOff val="-13203"/>
                  <a:alphaOff val="0"/>
                </a:schemeClr>
              </a:fillRef>
              <a:effectRef idx="0">
                <a:schemeClr val="accent5">
                  <a:hueOff val="2937552"/>
                  <a:satOff val="-35247"/>
                  <a:lumOff val="-1320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Right Arrow 8"/>
              <p:cNvSpPr/>
              <p:nvPr/>
            </p:nvSpPr>
            <p:spPr>
              <a:xfrm>
                <a:off x="4672422" y="28026"/>
                <a:ext cx="340610" cy="14487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2370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952018" y="837768"/>
              <a:ext cx="413046" cy="241455"/>
              <a:chOff x="6421567" y="-20265"/>
              <a:chExt cx="413046" cy="241455"/>
            </a:xfrm>
          </p:grpSpPr>
          <p:sp>
            <p:nvSpPr>
              <p:cNvPr id="37" name="Right Arrow 36"/>
              <p:cNvSpPr/>
              <p:nvPr/>
            </p:nvSpPr>
            <p:spPr>
              <a:xfrm>
                <a:off x="6421567" y="-20265"/>
                <a:ext cx="413046" cy="24145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4406328"/>
                  <a:satOff val="-52871"/>
                  <a:lumOff val="-19804"/>
                  <a:alphaOff val="0"/>
                </a:schemeClr>
              </a:fillRef>
              <a:effectRef idx="0">
                <a:schemeClr val="accent5">
                  <a:hueOff val="4406328"/>
                  <a:satOff val="-52871"/>
                  <a:lumOff val="-19804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Right Arrow 10"/>
              <p:cNvSpPr/>
              <p:nvPr/>
            </p:nvSpPr>
            <p:spPr>
              <a:xfrm>
                <a:off x="6421567" y="28026"/>
                <a:ext cx="340610" cy="14487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2370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00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66428" y="2159030"/>
            <a:ext cx="10794886" cy="1950147"/>
            <a:chOff x="649820" y="1546160"/>
            <a:chExt cx="8096164" cy="1407433"/>
          </a:xfrm>
        </p:grpSpPr>
        <p:grpSp>
          <p:nvGrpSpPr>
            <p:cNvPr id="8" name="Group 7"/>
            <p:cNvGrpSpPr/>
            <p:nvPr/>
          </p:nvGrpSpPr>
          <p:grpSpPr>
            <a:xfrm>
              <a:off x="649820" y="1546160"/>
              <a:ext cx="7365596" cy="1407433"/>
              <a:chOff x="728702" y="1428750"/>
              <a:chExt cx="6602015" cy="1626257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00" y="1532582"/>
                <a:ext cx="807244" cy="807244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7482" y="1587297"/>
                <a:ext cx="548874" cy="69781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9488" y="1595494"/>
                <a:ext cx="1054616" cy="710804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005344" y="2258555"/>
                <a:ext cx="1157288" cy="25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latin typeface="+mj-lt"/>
                    <a:cs typeface="Arial" pitchFamily="34" charset="0"/>
                  </a:rPr>
                  <a:t>Data Extractor Tool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219610" y="2293991"/>
                <a:ext cx="1579964" cy="25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+mj-lt"/>
                    <a:cs typeface="Arial" pitchFamily="34" charset="0"/>
                  </a:rPr>
                  <a:t>Target Data Migrator Tool</a:t>
                </a:r>
              </a:p>
            </p:txBody>
          </p:sp>
          <p:cxnSp>
            <p:nvCxnSpPr>
              <p:cNvPr id="15" name="Elbow Connector 14"/>
              <p:cNvCxnSpPr>
                <a:stCxn id="10" idx="3"/>
                <a:endCxn id="11" idx="1"/>
              </p:cNvCxnSpPr>
              <p:nvPr/>
            </p:nvCxnSpPr>
            <p:spPr>
              <a:xfrm>
                <a:off x="1569244" y="1936204"/>
                <a:ext cx="728238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>
                <a:stCxn id="11" idx="3"/>
                <a:endCxn id="23" idx="1"/>
              </p:cNvCxnSpPr>
              <p:nvPr/>
            </p:nvCxnSpPr>
            <p:spPr>
              <a:xfrm flipV="1">
                <a:off x="2846356" y="1841411"/>
                <a:ext cx="616897" cy="9479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/>
              <p:cNvCxnSpPr>
                <a:stCxn id="23" idx="3"/>
                <a:endCxn id="12" idx="1"/>
              </p:cNvCxnSpPr>
              <p:nvPr/>
            </p:nvCxnSpPr>
            <p:spPr>
              <a:xfrm>
                <a:off x="4565099" y="1841411"/>
                <a:ext cx="634389" cy="10948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12" idx="3"/>
              </p:cNvCxnSpPr>
              <p:nvPr/>
            </p:nvCxnSpPr>
            <p:spPr>
              <a:xfrm>
                <a:off x="6254104" y="1950896"/>
                <a:ext cx="641034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0004" y="2545503"/>
                <a:ext cx="491930" cy="508529"/>
              </a:xfrm>
              <a:prstGeom prst="rect">
                <a:avLst/>
              </a:prstGeom>
            </p:spPr>
          </p:pic>
          <p:cxnSp>
            <p:nvCxnSpPr>
              <p:cNvPr id="20" name="Elbow Connector 19"/>
              <p:cNvCxnSpPr>
                <a:stCxn id="10" idx="2"/>
                <a:endCxn id="19" idx="1"/>
              </p:cNvCxnSpPr>
              <p:nvPr/>
            </p:nvCxnSpPr>
            <p:spPr>
              <a:xfrm rot="16200000" flipH="1">
                <a:off x="2207842" y="1297606"/>
                <a:ext cx="459942" cy="254438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73058" y="2828294"/>
                <a:ext cx="1157288" cy="22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DDL Converter Tool</a:t>
                </a:r>
              </a:p>
            </p:txBody>
          </p:sp>
          <p:cxnSp>
            <p:nvCxnSpPr>
              <p:cNvPr id="22" name="Elbow Connector 21"/>
              <p:cNvCxnSpPr>
                <a:stCxn id="19" idx="3"/>
              </p:cNvCxnSpPr>
              <p:nvPr/>
            </p:nvCxnSpPr>
            <p:spPr>
              <a:xfrm flipV="1">
                <a:off x="4201934" y="2306298"/>
                <a:ext cx="3128783" cy="4934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3253" y="1428750"/>
                <a:ext cx="1101846" cy="825321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28702" y="2274287"/>
                <a:ext cx="977189" cy="230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  <a:latin typeface="+mj-lt"/>
                    <a:cs typeface="Arial" pitchFamily="34" charset="0"/>
                  </a:rPr>
                  <a:t>Source Database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378640" y="2118117"/>
                <a:ext cx="1339291" cy="410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000000"/>
                    </a:solidFill>
                    <a:latin typeface="+mj-lt"/>
                    <a:cs typeface="Arial" pitchFamily="34" charset="0"/>
                  </a:rPr>
                  <a:t>** Data Transfer to Cloud or Intermediate Layer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454846" y="2120933"/>
              <a:ext cx="1291138" cy="222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cs typeface="Arial" pitchFamily="34" charset="0"/>
                </a:rPr>
                <a:t>Target Database</a:t>
              </a:r>
            </a:p>
          </p:txBody>
        </p:sp>
      </p:grpSp>
      <p:sp>
        <p:nvSpPr>
          <p:cNvPr id="55" name="Title 4"/>
          <p:cNvSpPr>
            <a:spLocks noGrp="1"/>
          </p:cNvSpPr>
          <p:nvPr>
            <p:ph type="title"/>
          </p:nvPr>
        </p:nvSpPr>
        <p:spPr>
          <a:xfrm>
            <a:off x="304802" y="73414"/>
            <a:ext cx="11630733" cy="696396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3200" dirty="0">
                <a:solidFill>
                  <a:srgbClr val="003967"/>
                </a:solidFill>
              </a:rPr>
              <a:t>Data Migration solution approach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6609" y="2390861"/>
            <a:ext cx="417448" cy="43671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0703" y="2309526"/>
            <a:ext cx="863821" cy="667499"/>
          </a:xfrm>
          <a:prstGeom prst="rect">
            <a:avLst/>
          </a:prstGeom>
        </p:spPr>
      </p:pic>
      <p:sp>
        <p:nvSpPr>
          <p:cNvPr id="63" name="Rounded Rectangle 4"/>
          <p:cNvSpPr txBox="1"/>
          <p:nvPr/>
        </p:nvSpPr>
        <p:spPr>
          <a:xfrm>
            <a:off x="1938264" y="4024361"/>
            <a:ext cx="1645871" cy="4657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8232" tIns="78232" rIns="78232" bIns="41910" numCol="1" spcCol="1270" anchor="t" anchorCtr="0">
            <a:noAutofit/>
          </a:bodyPr>
          <a:lstStyle/>
          <a:p>
            <a:pPr lvl="0" algn="l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/>
              <a:t>Source Data Extractor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735132" y="4151598"/>
            <a:ext cx="1828563" cy="816134"/>
            <a:chOff x="2417910" y="-229955"/>
            <a:chExt cx="1236567" cy="741940"/>
          </a:xfrm>
        </p:grpSpPr>
        <p:sp>
          <p:nvSpPr>
            <p:cNvPr id="65" name="Rounded Rectangle 64"/>
            <p:cNvSpPr/>
            <p:nvPr/>
          </p:nvSpPr>
          <p:spPr>
            <a:xfrm>
              <a:off x="2417910" y="-229955"/>
              <a:ext cx="1236567" cy="741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101582"/>
                <a:satOff val="-13218"/>
                <a:lumOff val="-4951"/>
                <a:alphaOff val="0"/>
              </a:schemeClr>
            </a:fillRef>
            <a:effectRef idx="0">
              <a:schemeClr val="accent5">
                <a:hueOff val="1101582"/>
                <a:satOff val="-13218"/>
                <a:lumOff val="-49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 txBox="1"/>
            <p:nvPr/>
          </p:nvSpPr>
          <p:spPr>
            <a:xfrm>
              <a:off x="2417910" y="-229955"/>
              <a:ext cx="1236567" cy="494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lvl="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solidFill>
                    <a:srgbClr val="000000"/>
                  </a:solidFill>
                </a:rPr>
                <a:t>DDL Converter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632403" y="4631105"/>
            <a:ext cx="2064165" cy="1764000"/>
            <a:chOff x="2243947" y="264671"/>
            <a:chExt cx="2064165" cy="1764000"/>
          </a:xfrm>
        </p:grpSpPr>
        <p:sp>
          <p:nvSpPr>
            <p:cNvPr id="68" name="Rounded Rectangle 67"/>
            <p:cNvSpPr/>
            <p:nvPr/>
          </p:nvSpPr>
          <p:spPr>
            <a:xfrm>
              <a:off x="2243947" y="264671"/>
              <a:ext cx="2064165" cy="17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1101582"/>
                <a:satOff val="-13218"/>
                <a:lumOff val="-495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Rounded Rectangle 4"/>
            <p:cNvSpPr txBox="1"/>
            <p:nvPr/>
          </p:nvSpPr>
          <p:spPr>
            <a:xfrm>
              <a:off x="2295613" y="316337"/>
              <a:ext cx="1960833" cy="16606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>
                  <a:solidFill>
                    <a:srgbClr val="000000"/>
                  </a:solidFill>
                </a:rPr>
                <a:t>Converts Source DDL to Target DDL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>
                  <a:solidFill>
                    <a:srgbClr val="000000"/>
                  </a:solidFill>
                </a:rPr>
                <a:t>Create Target Database Tables and Objects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>
                  <a:solidFill>
                    <a:srgbClr val="000000"/>
                  </a:solidFill>
                </a:rPr>
                <a:t>Use Target Database Specific Function/Data Type Conversion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883807" y="4129272"/>
            <a:ext cx="1644465" cy="741940"/>
            <a:chOff x="7046499" y="-229955"/>
            <a:chExt cx="1549159" cy="741940"/>
          </a:xfrm>
        </p:grpSpPr>
        <p:sp>
          <p:nvSpPr>
            <p:cNvPr id="77" name="Rounded Rectangle 76"/>
            <p:cNvSpPr/>
            <p:nvPr/>
          </p:nvSpPr>
          <p:spPr>
            <a:xfrm>
              <a:off x="7046499" y="-229955"/>
              <a:ext cx="1549159" cy="741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304746"/>
                <a:satOff val="-39653"/>
                <a:lumOff val="-14853"/>
                <a:alphaOff val="0"/>
              </a:schemeClr>
            </a:fillRef>
            <a:effectRef idx="0">
              <a:schemeClr val="accent5">
                <a:hueOff val="3304746"/>
                <a:satOff val="-39653"/>
                <a:lumOff val="-148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Rounded Rectangle 4"/>
            <p:cNvSpPr txBox="1"/>
            <p:nvPr/>
          </p:nvSpPr>
          <p:spPr>
            <a:xfrm>
              <a:off x="7046499" y="-201379"/>
              <a:ext cx="1549159" cy="494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lvl="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/>
                <a:t>Cloud/ Intermediate Layer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873165" y="4672439"/>
            <a:ext cx="1724282" cy="1764000"/>
            <a:chOff x="7198775" y="264671"/>
            <a:chExt cx="1724282" cy="1764000"/>
          </a:xfrm>
        </p:grpSpPr>
        <p:sp>
          <p:nvSpPr>
            <p:cNvPr id="80" name="Rounded Rectangle 79"/>
            <p:cNvSpPr/>
            <p:nvPr/>
          </p:nvSpPr>
          <p:spPr>
            <a:xfrm>
              <a:off x="7198775" y="264671"/>
              <a:ext cx="1724282" cy="17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3304746"/>
                <a:satOff val="-39653"/>
                <a:lumOff val="-1485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Rounded Rectangle 4"/>
            <p:cNvSpPr txBox="1"/>
            <p:nvPr/>
          </p:nvSpPr>
          <p:spPr>
            <a:xfrm>
              <a:off x="7249277" y="315173"/>
              <a:ext cx="1623278" cy="16629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>
                  <a:solidFill>
                    <a:srgbClr val="000000"/>
                  </a:solidFill>
                </a:rPr>
                <a:t>Migrate Source Extract files into intermediate/ Cloud Layer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>
                  <a:solidFill>
                    <a:srgbClr val="000000"/>
                  </a:solidFill>
                </a:rPr>
                <a:t>Use Best Compression Strategy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802050" y="4107894"/>
            <a:ext cx="1627346" cy="741940"/>
            <a:chOff x="9432120" y="-229955"/>
            <a:chExt cx="1236567" cy="741940"/>
          </a:xfrm>
        </p:grpSpPr>
        <p:sp>
          <p:nvSpPr>
            <p:cNvPr id="83" name="Rounded Rectangle 82"/>
            <p:cNvSpPr/>
            <p:nvPr/>
          </p:nvSpPr>
          <p:spPr>
            <a:xfrm>
              <a:off x="9432120" y="-229955"/>
              <a:ext cx="1236567" cy="741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4406328"/>
                <a:satOff val="-52871"/>
                <a:lumOff val="-19804"/>
                <a:alphaOff val="0"/>
              </a:schemeClr>
            </a:fillRef>
            <a:effectRef idx="0">
              <a:schemeClr val="accent5">
                <a:hueOff val="4406328"/>
                <a:satOff val="-52871"/>
                <a:lumOff val="-1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Rounded Rectangle 4"/>
            <p:cNvSpPr txBox="1"/>
            <p:nvPr/>
          </p:nvSpPr>
          <p:spPr>
            <a:xfrm>
              <a:off x="9432120" y="-229955"/>
              <a:ext cx="1236567" cy="494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/>
                <a:t>Target Data Migrator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790422" y="4655253"/>
            <a:ext cx="1724282" cy="1764000"/>
            <a:chOff x="9428099" y="264671"/>
            <a:chExt cx="1724282" cy="1764000"/>
          </a:xfrm>
        </p:grpSpPr>
        <p:sp>
          <p:nvSpPr>
            <p:cNvPr id="86" name="Rounded Rectangle 85"/>
            <p:cNvSpPr/>
            <p:nvPr/>
          </p:nvSpPr>
          <p:spPr>
            <a:xfrm>
              <a:off x="9428099" y="264671"/>
              <a:ext cx="1724282" cy="17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4406328"/>
                <a:satOff val="-52871"/>
                <a:lumOff val="-1980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Rounded Rectangle 4"/>
            <p:cNvSpPr txBox="1"/>
            <p:nvPr/>
          </p:nvSpPr>
          <p:spPr>
            <a:xfrm>
              <a:off x="9478601" y="315173"/>
              <a:ext cx="1623278" cy="16629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t" anchorCtr="0">
              <a:noAutofit/>
            </a:bodyPr>
            <a:lstStyle/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>
                  <a:solidFill>
                    <a:srgbClr val="000000"/>
                  </a:solidFill>
                </a:rPr>
                <a:t>Ingest data into Target DB Tables</a:t>
              </a:r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>
                  <a:solidFill>
                    <a:srgbClr val="000000"/>
                  </a:solidFill>
                </a:rPr>
                <a:t>Uses Target Database ingestion best practices (large tables/Real-time/Large Records/ High frequency Access)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951970" y="4152347"/>
            <a:ext cx="1645871" cy="741940"/>
            <a:chOff x="4817175" y="-229955"/>
            <a:chExt cx="1236567" cy="741940"/>
          </a:xfrm>
        </p:grpSpPr>
        <p:sp>
          <p:nvSpPr>
            <p:cNvPr id="89" name="Rounded Rectangle 88"/>
            <p:cNvSpPr/>
            <p:nvPr/>
          </p:nvSpPr>
          <p:spPr>
            <a:xfrm>
              <a:off x="4817175" y="-229955"/>
              <a:ext cx="1236567" cy="741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2203164"/>
                <a:satOff val="-26436"/>
                <a:lumOff val="-9902"/>
                <a:alphaOff val="0"/>
              </a:schemeClr>
            </a:fillRef>
            <a:effectRef idx="0">
              <a:schemeClr val="accent5">
                <a:hueOff val="2203164"/>
                <a:satOff val="-26436"/>
                <a:lumOff val="-99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Rounded Rectangle 4"/>
            <p:cNvSpPr txBox="1"/>
            <p:nvPr/>
          </p:nvSpPr>
          <p:spPr>
            <a:xfrm>
              <a:off x="4873382" y="-229955"/>
              <a:ext cx="1124152" cy="494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lvl="0" algn="l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/>
                <a:t>Data Quality and Enrichment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928226" y="4656141"/>
            <a:ext cx="1724282" cy="1764000"/>
            <a:chOff x="4813154" y="264671"/>
            <a:chExt cx="1724282" cy="1764000"/>
          </a:xfrm>
        </p:grpSpPr>
        <p:sp>
          <p:nvSpPr>
            <p:cNvPr id="92" name="Rounded Rectangle 91"/>
            <p:cNvSpPr/>
            <p:nvPr/>
          </p:nvSpPr>
          <p:spPr>
            <a:xfrm>
              <a:off x="4813154" y="264671"/>
              <a:ext cx="1724282" cy="1764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2203164"/>
                <a:satOff val="-26436"/>
                <a:lumOff val="-990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Rounded Rectangle 4"/>
            <p:cNvSpPr txBox="1"/>
            <p:nvPr/>
          </p:nvSpPr>
          <p:spPr>
            <a:xfrm>
              <a:off x="4863656" y="315173"/>
              <a:ext cx="1623278" cy="16629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>
                  <a:solidFill>
                    <a:srgbClr val="000000"/>
                  </a:solidFill>
                </a:rPr>
                <a:t> Provides Statistics of each Process Run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>
                  <a:solidFill>
                    <a:srgbClr val="000000"/>
                  </a:solidFill>
                </a:rPr>
                <a:t> Data Profiling and Enrichment of data (Set Null, Default Value ..etc.)</a:t>
              </a: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1593149" y="4152953"/>
            <a:ext cx="1764596" cy="69858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Source Data Extraction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558350" y="4661893"/>
            <a:ext cx="1852502" cy="1744875"/>
            <a:chOff x="23586" y="274234"/>
            <a:chExt cx="1724282" cy="1744875"/>
          </a:xfrm>
        </p:grpSpPr>
        <p:sp>
          <p:nvSpPr>
            <p:cNvPr id="59" name="Rounded Rectangle 58"/>
            <p:cNvSpPr/>
            <p:nvPr/>
          </p:nvSpPr>
          <p:spPr>
            <a:xfrm>
              <a:off x="23586" y="274234"/>
              <a:ext cx="1724282" cy="17448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 txBox="1"/>
            <p:nvPr/>
          </p:nvSpPr>
          <p:spPr>
            <a:xfrm>
              <a:off x="74088" y="324736"/>
              <a:ext cx="1623278" cy="16438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>
                  <a:solidFill>
                    <a:srgbClr val="000000"/>
                  </a:solidFill>
                </a:rPr>
                <a:t>Extracts Source Data into File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>
                  <a:solidFill>
                    <a:srgbClr val="000000"/>
                  </a:solidFill>
                </a:rPr>
                <a:t>Use Database Specific Inbuilt Utility to Extract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>
                  <a:solidFill>
                    <a:srgbClr val="000000"/>
                  </a:solidFill>
                </a:rPr>
                <a:t> Compression</a:t>
              </a:r>
            </a:p>
          </p:txBody>
        </p:sp>
      </p:grpSp>
      <p:sp>
        <p:nvSpPr>
          <p:cNvPr id="2" name="Right Arrow 1"/>
          <p:cNvSpPr/>
          <p:nvPr/>
        </p:nvSpPr>
        <p:spPr>
          <a:xfrm>
            <a:off x="3360896" y="4277089"/>
            <a:ext cx="429008" cy="4776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597774" y="4257221"/>
            <a:ext cx="429008" cy="4776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7551627" y="4238280"/>
            <a:ext cx="429008" cy="4776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9490265" y="4232948"/>
            <a:ext cx="429008" cy="4776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654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0846" y="174302"/>
            <a:ext cx="11504689" cy="42387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</a:t>
            </a:r>
            <a:r>
              <a:rPr lang="en-US" sz="3200" b="1" dirty="0"/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considerations while modernizing the platform.</a:t>
            </a:r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500069" y="826407"/>
            <a:ext cx="11087100" cy="54350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309026" indent="-309026" algn="l" defTabSz="121917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>
                <a:srgbClr val="003967"/>
              </a:buClr>
              <a:buFont typeface="Arial" pitchFamily="34" charset="0"/>
              <a:buChar char="•"/>
              <a:defRPr sz="18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indent="-300559" algn="l" defTabSz="121917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>
                <a:srgbClr val="003967"/>
              </a:buClr>
              <a:buFont typeface="Arial" pitchFamily="34" charset="0"/>
              <a:buChar char="–"/>
              <a:defRPr sz="1600" b="0" i="0" u="none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8610" indent="-309026" algn="l" defTabSz="121917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>
                <a:srgbClr val="003967"/>
              </a:buClr>
              <a:buFont typeface="Arial" pitchFamily="34" charset="0"/>
              <a:buChar char="•"/>
              <a:defRPr sz="14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9170" indent="-230712" algn="l" defTabSz="121917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>
                <a:srgbClr val="003967"/>
              </a:buClr>
              <a:buFont typeface="Arial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49881" indent="-230712" algn="l" defTabSz="121917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>
                <a:srgbClr val="003967"/>
              </a:buClr>
              <a:buFont typeface="Arial" pitchFamily="34" charset="0"/>
              <a:buChar char="»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 Street  is planning to migrate the PAM for Investment platform to Azure Cloud, with the objective of reducing costs, modernizing application infrastructure, improving support, and providing higher scalability.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key technical tenets from current proposal perspective are:</a:t>
            </a:r>
          </a:p>
          <a:p>
            <a:pPr marL="171450" indent="-171450">
              <a:spcBef>
                <a:spcPts val="500"/>
              </a:spcBef>
            </a:pP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Decompose monolith to microservice-based applications </a:t>
            </a:r>
          </a:p>
          <a:p>
            <a:pPr marL="171450" indent="-171450">
              <a:spcBef>
                <a:spcPts val="500"/>
              </a:spcBef>
            </a:pP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 the transformed applications to MS Azure container platform </a:t>
            </a:r>
          </a:p>
          <a:p>
            <a:pPr marL="171450" indent="-171450">
              <a:spcBef>
                <a:spcPts val="500"/>
              </a:spcBef>
            </a:pP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Reuse code elements to reduce development and testing effort </a:t>
            </a:r>
          </a:p>
          <a:p>
            <a:pPr marL="171450" indent="-171450">
              <a:spcBef>
                <a:spcPts val="500"/>
              </a:spcBef>
            </a:pP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Standardize technology components across the layers </a:t>
            </a:r>
          </a:p>
          <a:p>
            <a:pPr marL="171450" indent="-171450">
              <a:spcBef>
                <a:spcPts val="500"/>
              </a:spcBef>
            </a:pP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Migrate to cloud native .NET/Java technologies </a:t>
            </a:r>
          </a:p>
          <a:p>
            <a:pPr marL="171450" indent="-171450">
              <a:spcBef>
                <a:spcPts val="500"/>
              </a:spcBef>
            </a:pP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Expose API as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openapi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3.0 compliant and have API first approach</a:t>
            </a:r>
          </a:p>
          <a:p>
            <a:pPr marL="171450" indent="-171450">
              <a:spcBef>
                <a:spcPts val="500"/>
              </a:spcBef>
            </a:pP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 automation built with </a:t>
            </a:r>
            <a:r>
              <a:rPr lang="en-GB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DevSecOps</a:t>
            </a:r>
            <a:endParaRPr lang="en-GB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9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ADE08ED-7880-4E1D-8C98-A742BA8FE11B}"/>
              </a:ext>
            </a:extLst>
          </p:cNvPr>
          <p:cNvSpPr txBox="1">
            <a:spLocks/>
          </p:cNvSpPr>
          <p:nvPr/>
        </p:nvSpPr>
        <p:spPr>
          <a:xfrm>
            <a:off x="11935457" y="46455"/>
            <a:ext cx="256544" cy="24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40">
              <a:defRPr/>
            </a:pPr>
            <a:fld id="{14D6D446-BE99-466C-9662-8B03DE0D69B4}" type="slidenum">
              <a:rPr lang="en-US" sz="1333" b="1" smtClean="0">
                <a:solidFill>
                  <a:srgbClr val="6D6E71"/>
                </a:solidFill>
              </a:rPr>
              <a:pPr defTabSz="1219140">
                <a:defRPr/>
              </a:pPr>
              <a:t>13</a:t>
            </a:fld>
            <a:endParaRPr lang="en-US" sz="1333" b="1" dirty="0">
              <a:solidFill>
                <a:srgbClr val="6D6E7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27D454-A408-425E-A509-DD69BC09B928}"/>
              </a:ext>
            </a:extLst>
          </p:cNvPr>
          <p:cNvSpPr txBox="1">
            <a:spLocks/>
          </p:cNvSpPr>
          <p:nvPr/>
        </p:nvSpPr>
        <p:spPr>
          <a:xfrm>
            <a:off x="291452" y="176398"/>
            <a:ext cx="11579517" cy="455509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  <a:ea typeface="+mn-ea"/>
              </a:rPr>
              <a:t>Application Re-architect Path for various components in Azure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3DF5A0-564F-44BB-A8D5-0661E1C5177D}"/>
              </a:ext>
            </a:extLst>
          </p:cNvPr>
          <p:cNvCxnSpPr/>
          <p:nvPr/>
        </p:nvCxnSpPr>
        <p:spPr>
          <a:xfrm>
            <a:off x="1685919" y="1200151"/>
            <a:ext cx="0" cy="4943475"/>
          </a:xfrm>
          <a:prstGeom prst="line">
            <a:avLst/>
          </a:prstGeom>
          <a:noFill/>
          <a:ln w="3175" cap="flat">
            <a:solidFill>
              <a:schemeClr val="bg2">
                <a:lumMod val="60000"/>
                <a:lumOff val="40000"/>
              </a:schemeClr>
            </a:solidFill>
            <a:prstDash val="dash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2429A2-C7BB-4C2E-AC36-4C24D2664B6F}"/>
              </a:ext>
            </a:extLst>
          </p:cNvPr>
          <p:cNvSpPr txBox="1"/>
          <p:nvPr/>
        </p:nvSpPr>
        <p:spPr>
          <a:xfrm>
            <a:off x="234045" y="993476"/>
            <a:ext cx="121948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 hangingPunct="0"/>
            <a:r>
              <a:rPr lang="en-US" sz="1400" b="1" i="1" dirty="0">
                <a:solidFill>
                  <a:srgbClr val="000000"/>
                </a:solidFill>
                <a:sym typeface="Calibri"/>
              </a:rPr>
              <a:t>UI Layer(WPF + ReactJS)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F7509-3CB7-4372-9165-A2B5BF037E59}"/>
              </a:ext>
            </a:extLst>
          </p:cNvPr>
          <p:cNvSpPr txBox="1"/>
          <p:nvPr/>
        </p:nvSpPr>
        <p:spPr>
          <a:xfrm>
            <a:off x="234045" y="2247147"/>
            <a:ext cx="121948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 hangingPunct="0"/>
            <a:r>
              <a:rPr lang="en-US" sz="1400" b="1" i="1" dirty="0">
                <a:solidFill>
                  <a:srgbClr val="000000"/>
                </a:solidFill>
                <a:sym typeface="Calibri"/>
              </a:rPr>
              <a:t>Services(.NET 3.5- WCF)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308A0-D30A-454C-8B50-364526F8E4DC}"/>
              </a:ext>
            </a:extLst>
          </p:cNvPr>
          <p:cNvSpPr txBox="1"/>
          <p:nvPr/>
        </p:nvSpPr>
        <p:spPr>
          <a:xfrm>
            <a:off x="199508" y="4594286"/>
            <a:ext cx="121948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 hangingPunct="0"/>
            <a:r>
              <a:rPr lang="en-US" sz="1400" b="1" i="1" dirty="0">
                <a:solidFill>
                  <a:srgbClr val="000000"/>
                </a:solidFill>
                <a:sym typeface="Calibri"/>
              </a:rPr>
              <a:t>C++ Native code for utility functions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34F07C-9901-4BD8-921F-6D100FD7C249}"/>
              </a:ext>
            </a:extLst>
          </p:cNvPr>
          <p:cNvCxnSpPr/>
          <p:nvPr/>
        </p:nvCxnSpPr>
        <p:spPr>
          <a:xfrm>
            <a:off x="3506354" y="480030"/>
            <a:ext cx="0" cy="5394960"/>
          </a:xfrm>
          <a:prstGeom prst="line">
            <a:avLst/>
          </a:prstGeom>
          <a:noFill/>
          <a:ln w="3175" cap="flat">
            <a:solidFill>
              <a:schemeClr val="bg2">
                <a:lumMod val="60000"/>
                <a:lumOff val="40000"/>
              </a:schemeClr>
            </a:solidFill>
            <a:prstDash val="dash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3C5AFC2-2752-4341-9A1A-CDCA2C41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70" y="1315535"/>
            <a:ext cx="677801" cy="423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A10DF1-0C2F-4A5A-801D-71E0BB937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74" y="1365032"/>
            <a:ext cx="605931" cy="37824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77688-3A72-4662-8F0D-33B8E19EA0ED}"/>
              </a:ext>
            </a:extLst>
          </p:cNvPr>
          <p:cNvCxnSpPr/>
          <p:nvPr/>
        </p:nvCxnSpPr>
        <p:spPr>
          <a:xfrm>
            <a:off x="1917791" y="1528292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7E22A8-3DE7-4119-8528-ACC8C18D9B0C}"/>
              </a:ext>
            </a:extLst>
          </p:cNvPr>
          <p:cNvCxnSpPr/>
          <p:nvPr/>
        </p:nvCxnSpPr>
        <p:spPr>
          <a:xfrm>
            <a:off x="3272273" y="1528292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1CF791-C804-4FE9-95A5-C64DBDE4C886}"/>
              </a:ext>
            </a:extLst>
          </p:cNvPr>
          <p:cNvCxnSpPr/>
          <p:nvPr/>
        </p:nvCxnSpPr>
        <p:spPr>
          <a:xfrm>
            <a:off x="7344242" y="1516694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6343FE9-3122-4547-90C8-854837A2A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556" y="1425889"/>
            <a:ext cx="524136" cy="3638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07C85F-E8DA-482F-A078-10BACAE4C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656" y="1091959"/>
            <a:ext cx="667690" cy="5159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AA92DD-2EA6-4CD3-B5A5-3E24507E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52" y="2426041"/>
            <a:ext cx="677801" cy="42386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A04244-BF10-4C52-8CD9-A4461180C044}"/>
              </a:ext>
            </a:extLst>
          </p:cNvPr>
          <p:cNvCxnSpPr/>
          <p:nvPr/>
        </p:nvCxnSpPr>
        <p:spPr>
          <a:xfrm>
            <a:off x="1889327" y="2629874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18E72C-B585-4D8C-9FD0-1630641FDB4E}"/>
              </a:ext>
            </a:extLst>
          </p:cNvPr>
          <p:cNvCxnSpPr/>
          <p:nvPr/>
        </p:nvCxnSpPr>
        <p:spPr>
          <a:xfrm>
            <a:off x="3272273" y="2629874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A4A23E-218D-4138-A50B-8B070A905679}"/>
              </a:ext>
            </a:extLst>
          </p:cNvPr>
          <p:cNvCxnSpPr/>
          <p:nvPr/>
        </p:nvCxnSpPr>
        <p:spPr>
          <a:xfrm>
            <a:off x="5290832" y="2545498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26B0999-2930-48CA-9786-B9A661D0A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954" y="2423573"/>
            <a:ext cx="387617" cy="4384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501AC8-6439-4D8D-8565-DB326E6A900B}"/>
              </a:ext>
            </a:extLst>
          </p:cNvPr>
          <p:cNvSpPr txBox="1"/>
          <p:nvPr/>
        </p:nvSpPr>
        <p:spPr>
          <a:xfrm>
            <a:off x="7729339" y="2018826"/>
            <a:ext cx="145738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Azure Services (DB/ Service Bus MQ)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5AF20C-8647-45D4-90AF-A063627E7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905" y="3740972"/>
            <a:ext cx="637341" cy="3277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65DE9DF-670A-47B0-BE12-F4B145B14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6816" y="2268901"/>
            <a:ext cx="667690" cy="51594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E16D1F5-F376-4D4C-A191-494E1EEC2F04}"/>
              </a:ext>
            </a:extLst>
          </p:cNvPr>
          <p:cNvGrpSpPr/>
          <p:nvPr/>
        </p:nvGrpSpPr>
        <p:grpSpPr>
          <a:xfrm>
            <a:off x="8754672" y="4797835"/>
            <a:ext cx="696261" cy="531595"/>
            <a:chOff x="8806835" y="4898306"/>
            <a:chExt cx="696261" cy="53159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1A599E2-CEDB-484A-81A6-3D1F0110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22039" y="4898306"/>
              <a:ext cx="387617" cy="438452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3FA14D-4736-4F02-8299-6C064C5555DB}"/>
                </a:ext>
              </a:extLst>
            </p:cNvPr>
            <p:cNvCxnSpPr/>
            <p:nvPr/>
          </p:nvCxnSpPr>
          <p:spPr>
            <a:xfrm>
              <a:off x="8868903" y="5327552"/>
              <a:ext cx="634193" cy="0"/>
            </a:xfrm>
            <a:prstGeom prst="straightConnector1">
              <a:avLst/>
            </a:prstGeom>
            <a:noFill/>
            <a:ln w="3175" cap="flat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093E13C-9771-4D86-8BE1-ED7ABFE82BB0}"/>
                </a:ext>
              </a:extLst>
            </p:cNvPr>
            <p:cNvCxnSpPr/>
            <p:nvPr/>
          </p:nvCxnSpPr>
          <p:spPr>
            <a:xfrm flipH="1">
              <a:off x="8806835" y="5429900"/>
              <a:ext cx="634193" cy="0"/>
            </a:xfrm>
            <a:prstGeom prst="straightConnector1">
              <a:avLst/>
            </a:prstGeom>
            <a:noFill/>
            <a:ln w="3175" cap="flat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DEA38DC-00B0-446E-A650-A7F0D418E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6435" y="3722070"/>
            <a:ext cx="667689" cy="5159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61514F7-81B0-4C1F-8964-59C0CFE2A2A8}"/>
              </a:ext>
            </a:extLst>
          </p:cNvPr>
          <p:cNvSpPr txBox="1"/>
          <p:nvPr/>
        </p:nvSpPr>
        <p:spPr>
          <a:xfrm>
            <a:off x="10235197" y="5166644"/>
            <a:ext cx="52513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400" b="1" i="1" dirty="0">
                <a:solidFill>
                  <a:srgbClr val="000000"/>
                </a:solidFill>
                <a:sym typeface="Calibri"/>
              </a:rPr>
              <a:t> PaaS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9E392E-1851-415E-A1A7-EFFD2111ACDB}"/>
              </a:ext>
            </a:extLst>
          </p:cNvPr>
          <p:cNvCxnSpPr/>
          <p:nvPr/>
        </p:nvCxnSpPr>
        <p:spPr>
          <a:xfrm>
            <a:off x="1870314" y="4931815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D8C701-F56F-4AD6-9900-2B8013B94F8C}"/>
              </a:ext>
            </a:extLst>
          </p:cNvPr>
          <p:cNvCxnSpPr/>
          <p:nvPr/>
        </p:nvCxnSpPr>
        <p:spPr>
          <a:xfrm>
            <a:off x="4690172" y="5000880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6F012C-B427-48AD-9A28-4232CA5B6508}"/>
              </a:ext>
            </a:extLst>
          </p:cNvPr>
          <p:cNvGrpSpPr/>
          <p:nvPr/>
        </p:nvGrpSpPr>
        <p:grpSpPr>
          <a:xfrm>
            <a:off x="5185029" y="4495728"/>
            <a:ext cx="914255" cy="997240"/>
            <a:chOff x="3453138" y="3165588"/>
            <a:chExt cx="914255" cy="997239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CFBFD73-AD9A-4802-A428-F3B887492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47584" y="3670739"/>
              <a:ext cx="495759" cy="49208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82ADD9-FF57-4B78-91E0-BB1A471A60FA}"/>
                </a:ext>
              </a:extLst>
            </p:cNvPr>
            <p:cNvSpPr txBox="1"/>
            <p:nvPr/>
          </p:nvSpPr>
          <p:spPr>
            <a:xfrm>
              <a:off x="3453138" y="3165588"/>
              <a:ext cx="914255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189" hangingPunct="0"/>
              <a:r>
                <a:rPr lang="en-US" sz="1200" dirty="0">
                  <a:solidFill>
                    <a:srgbClr val="000000"/>
                  </a:solidFill>
                  <a:sym typeface="Calibri"/>
                </a:rPr>
                <a:t>Create Azure functions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26316FD-804B-4B6E-A69C-D6194880B41A}"/>
              </a:ext>
            </a:extLst>
          </p:cNvPr>
          <p:cNvSpPr txBox="1"/>
          <p:nvPr/>
        </p:nvSpPr>
        <p:spPr>
          <a:xfrm>
            <a:off x="5562295" y="727604"/>
            <a:ext cx="162725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Upgrade existing </a:t>
            </a:r>
            <a:r>
              <a:rPr lang="en-US" sz="1200" dirty="0" err="1">
                <a:solidFill>
                  <a:srgbClr val="000000"/>
                </a:solidFill>
                <a:sym typeface="Calibri"/>
              </a:rPr>
              <a:t>existing</a:t>
            </a:r>
            <a:r>
              <a:rPr lang="en-US" sz="1200" dirty="0">
                <a:solidFill>
                  <a:srgbClr val="000000"/>
                </a:solidFill>
                <a:sym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sym typeface="Calibri"/>
              </a:rPr>
              <a:t>reactJS</a:t>
            </a:r>
            <a:r>
              <a:rPr lang="en-US" sz="1200" dirty="0">
                <a:solidFill>
                  <a:srgbClr val="000000"/>
                </a:solidFill>
                <a:sym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sym typeface="Calibri"/>
              </a:rPr>
              <a:t>ui</a:t>
            </a:r>
            <a:r>
              <a:rPr lang="en-US" sz="1200" dirty="0">
                <a:solidFill>
                  <a:srgbClr val="000000"/>
                </a:solidFill>
                <a:sym typeface="Calibri"/>
              </a:rPr>
              <a:t> version for web </a:t>
            </a:r>
            <a:r>
              <a:rPr lang="en-US" sz="1200" dirty="0" err="1">
                <a:solidFill>
                  <a:srgbClr val="000000"/>
                </a:solidFill>
                <a:sym typeface="Calibri"/>
              </a:rPr>
              <a:t>ui</a:t>
            </a:r>
            <a:endParaRPr lang="en-US" sz="1200" dirty="0">
              <a:solidFill>
                <a:srgbClr val="000000"/>
              </a:solidFill>
              <a:sym typeface="Calibri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D812C1F-4F5C-455F-9DF6-78873806AF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8886" y="1219152"/>
            <a:ext cx="538015" cy="39178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5691B83-C22C-4A12-9C1B-F67767706D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2114" y="2383111"/>
            <a:ext cx="538015" cy="39178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2FA2C2D-64DF-427A-910E-EF215777C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938" y="2447928"/>
            <a:ext cx="524136" cy="36389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A584D79-2471-4AF2-A979-45A8A104225A}"/>
              </a:ext>
            </a:extLst>
          </p:cNvPr>
          <p:cNvSpPr txBox="1"/>
          <p:nvPr/>
        </p:nvSpPr>
        <p:spPr>
          <a:xfrm>
            <a:off x="8189905" y="4484611"/>
            <a:ext cx="145738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Azure Services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7F7F59-94F8-4C2D-8BC3-7FE4FA60D34E}"/>
              </a:ext>
            </a:extLst>
          </p:cNvPr>
          <p:cNvSpPr txBox="1"/>
          <p:nvPr/>
        </p:nvSpPr>
        <p:spPr>
          <a:xfrm>
            <a:off x="9558809" y="743895"/>
            <a:ext cx="219027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Deploy on AKS (Windows 2019 containers)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554B30-4B5A-41C0-B022-5312013054AA}"/>
              </a:ext>
            </a:extLst>
          </p:cNvPr>
          <p:cNvSpPr txBox="1"/>
          <p:nvPr/>
        </p:nvSpPr>
        <p:spPr>
          <a:xfrm>
            <a:off x="9328298" y="4457423"/>
            <a:ext cx="258728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Deploy as Azure Functions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A6D49B-F99F-4B8F-8433-018B9B09CAB4}"/>
              </a:ext>
            </a:extLst>
          </p:cNvPr>
          <p:cNvSpPr txBox="1"/>
          <p:nvPr/>
        </p:nvSpPr>
        <p:spPr>
          <a:xfrm>
            <a:off x="7810017" y="814807"/>
            <a:ext cx="110858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Containerize &amp; </a:t>
            </a:r>
          </a:p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Package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897B14-EA73-47AE-AC56-DFB8C5388550}"/>
              </a:ext>
            </a:extLst>
          </p:cNvPr>
          <p:cNvSpPr txBox="1"/>
          <p:nvPr/>
        </p:nvSpPr>
        <p:spPr>
          <a:xfrm>
            <a:off x="1787446" y="2020912"/>
            <a:ext cx="16696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Assess for changes in application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8AC4F8-2CEB-4FCC-8A91-84B59ECA013E}"/>
              </a:ext>
            </a:extLst>
          </p:cNvPr>
          <p:cNvSpPr txBox="1"/>
          <p:nvPr/>
        </p:nvSpPr>
        <p:spPr>
          <a:xfrm>
            <a:off x="3616380" y="1939655"/>
            <a:ext cx="155015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Code changes to refactor/re-write </a:t>
            </a:r>
            <a:r>
              <a:rPr lang="en-US" sz="1200" dirty="0" err="1">
                <a:solidFill>
                  <a:srgbClr val="000000"/>
                </a:solidFill>
                <a:sym typeface="Calibri"/>
              </a:rPr>
              <a:t>.net</a:t>
            </a:r>
            <a:r>
              <a:rPr lang="en-US" sz="1200" dirty="0">
                <a:solidFill>
                  <a:srgbClr val="000000"/>
                </a:solidFill>
                <a:sym typeface="Calibri"/>
              </a:rPr>
              <a:t> core  microservices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3531BD-C9BE-4C0F-B454-B72E402DBCA6}"/>
              </a:ext>
            </a:extLst>
          </p:cNvPr>
          <p:cNvSpPr txBox="1"/>
          <p:nvPr/>
        </p:nvSpPr>
        <p:spPr>
          <a:xfrm>
            <a:off x="5973136" y="1986265"/>
            <a:ext cx="110858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Containerize &amp; </a:t>
            </a:r>
          </a:p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Package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643FDB2-BFB1-4B76-987F-3D867A40A151}"/>
              </a:ext>
            </a:extLst>
          </p:cNvPr>
          <p:cNvCxnSpPr/>
          <p:nvPr/>
        </p:nvCxnSpPr>
        <p:spPr>
          <a:xfrm>
            <a:off x="199508" y="1904464"/>
            <a:ext cx="11704320" cy="0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4265D9-AFDD-40A1-854B-F21B2B5E9D97}"/>
              </a:ext>
            </a:extLst>
          </p:cNvPr>
          <p:cNvCxnSpPr/>
          <p:nvPr/>
        </p:nvCxnSpPr>
        <p:spPr>
          <a:xfrm>
            <a:off x="237604" y="3177510"/>
            <a:ext cx="11704320" cy="0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B60E89-C44D-4F95-B710-0C56BCECC279}"/>
              </a:ext>
            </a:extLst>
          </p:cNvPr>
          <p:cNvCxnSpPr/>
          <p:nvPr/>
        </p:nvCxnSpPr>
        <p:spPr>
          <a:xfrm>
            <a:off x="247124" y="4455728"/>
            <a:ext cx="11704320" cy="0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FB606B-FE0B-4D6A-B613-42E805B14E58}"/>
              </a:ext>
            </a:extLst>
          </p:cNvPr>
          <p:cNvSpPr txBox="1"/>
          <p:nvPr/>
        </p:nvSpPr>
        <p:spPr>
          <a:xfrm>
            <a:off x="194743" y="3535963"/>
            <a:ext cx="121948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 hangingPunct="0"/>
            <a:r>
              <a:rPr lang="en-US" sz="1400" b="1" i="1" dirty="0">
                <a:solidFill>
                  <a:srgbClr val="000000"/>
                </a:solidFill>
                <a:sym typeface="Calibri"/>
              </a:rPr>
              <a:t>Long running Batch(C/C++)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4FF00C-19A9-4273-A990-E15CFB56D5DA}"/>
              </a:ext>
            </a:extLst>
          </p:cNvPr>
          <p:cNvCxnSpPr/>
          <p:nvPr/>
        </p:nvCxnSpPr>
        <p:spPr>
          <a:xfrm>
            <a:off x="1865549" y="3887780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9643FE-CAFE-46B8-AB2E-8E6CAEE585C7}"/>
              </a:ext>
            </a:extLst>
          </p:cNvPr>
          <p:cNvCxnSpPr/>
          <p:nvPr/>
        </p:nvCxnSpPr>
        <p:spPr>
          <a:xfrm>
            <a:off x="4674866" y="3834174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0A0FE0A-A47E-4A6F-B77D-365355C808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198" y="2531416"/>
            <a:ext cx="495759" cy="492089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8DB8298-AF37-4087-91F5-DE331EAA7546}"/>
              </a:ext>
            </a:extLst>
          </p:cNvPr>
          <p:cNvCxnSpPr/>
          <p:nvPr/>
        </p:nvCxnSpPr>
        <p:spPr>
          <a:xfrm>
            <a:off x="6155206" y="3886079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9442E64-1B36-4B4B-88D4-6EB8C50D366A}"/>
              </a:ext>
            </a:extLst>
          </p:cNvPr>
          <p:cNvGrpSpPr/>
          <p:nvPr/>
        </p:nvGrpSpPr>
        <p:grpSpPr>
          <a:xfrm>
            <a:off x="8735616" y="3639500"/>
            <a:ext cx="696261" cy="531595"/>
            <a:chOff x="8806835" y="4898306"/>
            <a:chExt cx="696261" cy="531594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50D5A1C-0B89-419A-A749-F57966078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22039" y="4898306"/>
              <a:ext cx="387617" cy="438452"/>
            </a:xfrm>
            <a:prstGeom prst="rect">
              <a:avLst/>
            </a:prstGeom>
          </p:spPr>
        </p:pic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632C75D-F152-41CB-ACE3-F763F570FA23}"/>
                </a:ext>
              </a:extLst>
            </p:cNvPr>
            <p:cNvCxnSpPr/>
            <p:nvPr/>
          </p:nvCxnSpPr>
          <p:spPr>
            <a:xfrm>
              <a:off x="8868903" y="5327552"/>
              <a:ext cx="634193" cy="0"/>
            </a:xfrm>
            <a:prstGeom prst="straightConnector1">
              <a:avLst/>
            </a:prstGeom>
            <a:noFill/>
            <a:ln w="3175" cap="flat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C096A75-1964-4979-81E3-7575021CC6B4}"/>
                </a:ext>
              </a:extLst>
            </p:cNvPr>
            <p:cNvCxnSpPr/>
            <p:nvPr/>
          </p:nvCxnSpPr>
          <p:spPr>
            <a:xfrm flipH="1">
              <a:off x="8806835" y="5429900"/>
              <a:ext cx="634193" cy="0"/>
            </a:xfrm>
            <a:prstGeom prst="straightConnector1">
              <a:avLst/>
            </a:prstGeom>
            <a:noFill/>
            <a:ln w="3175" cap="flat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AC5EBD29-6EB1-4FD8-B837-128A09B152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0426" y="3760725"/>
            <a:ext cx="322667" cy="33755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3336162-323F-44FC-885B-9F83A99CC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804" y="3671540"/>
            <a:ext cx="667691" cy="515943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C623110-E184-421D-912A-41171EB4613D}"/>
              </a:ext>
            </a:extLst>
          </p:cNvPr>
          <p:cNvSpPr txBox="1"/>
          <p:nvPr/>
        </p:nvSpPr>
        <p:spPr>
          <a:xfrm>
            <a:off x="6300196" y="3363572"/>
            <a:ext cx="177433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Use  Azure  </a:t>
            </a:r>
            <a:r>
              <a:rPr lang="en-US" sz="1200" dirty="0" err="1">
                <a:solidFill>
                  <a:srgbClr val="000000"/>
                </a:solidFill>
                <a:sym typeface="Calibri"/>
              </a:rPr>
              <a:t>sql</a:t>
            </a:r>
            <a:endParaRPr lang="en-US" sz="1200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A1CF7C-CE61-4741-94C3-87306C4EC5DB}"/>
              </a:ext>
            </a:extLst>
          </p:cNvPr>
          <p:cNvSpPr txBox="1"/>
          <p:nvPr/>
        </p:nvSpPr>
        <p:spPr>
          <a:xfrm>
            <a:off x="8234990" y="3249044"/>
            <a:ext cx="145738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Azure Service Bus/MQ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8290C3-7C9A-488D-B747-ED9EBE63321A}"/>
              </a:ext>
            </a:extLst>
          </p:cNvPr>
          <p:cNvSpPr txBox="1"/>
          <p:nvPr/>
        </p:nvSpPr>
        <p:spPr>
          <a:xfrm>
            <a:off x="9797278" y="3248814"/>
            <a:ext cx="142666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Deploy on VM using Azure batch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654867ED-0343-453D-B0C5-613973039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73" y="1392630"/>
            <a:ext cx="605931" cy="37824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5626812-C1CC-49A1-BBCD-0656E98472E8}"/>
              </a:ext>
            </a:extLst>
          </p:cNvPr>
          <p:cNvSpPr txBox="1"/>
          <p:nvPr/>
        </p:nvSpPr>
        <p:spPr>
          <a:xfrm>
            <a:off x="3769257" y="781351"/>
            <a:ext cx="137036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Re-write WPF to </a:t>
            </a:r>
            <a:r>
              <a:rPr lang="en-US" sz="1200" dirty="0" err="1">
                <a:solidFill>
                  <a:srgbClr val="000000"/>
                </a:solidFill>
                <a:sym typeface="Calibri"/>
              </a:rPr>
              <a:t>Reactjs</a:t>
            </a:r>
            <a:r>
              <a:rPr lang="en-US" sz="1200" dirty="0">
                <a:solidFill>
                  <a:srgbClr val="000000"/>
                </a:solidFill>
                <a:sym typeface="Calibri"/>
              </a:rPr>
              <a:t>-based UI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B964948-A07A-43E2-AEE7-517A87BBE34F}"/>
              </a:ext>
            </a:extLst>
          </p:cNvPr>
          <p:cNvCxnSpPr/>
          <p:nvPr/>
        </p:nvCxnSpPr>
        <p:spPr>
          <a:xfrm>
            <a:off x="5264583" y="1528292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9A1F5C6-F45F-42DD-91A6-F2A42B976E30}"/>
              </a:ext>
            </a:extLst>
          </p:cNvPr>
          <p:cNvCxnSpPr/>
          <p:nvPr/>
        </p:nvCxnSpPr>
        <p:spPr>
          <a:xfrm>
            <a:off x="9117402" y="1528292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A951C530-9D3E-4BF0-B613-01019EFE2A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1260" y="2494201"/>
            <a:ext cx="322667" cy="33755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2B1ED4A-EC17-4CBE-961A-F57D806D5D6C}"/>
              </a:ext>
            </a:extLst>
          </p:cNvPr>
          <p:cNvSpPr txBox="1"/>
          <p:nvPr/>
        </p:nvSpPr>
        <p:spPr>
          <a:xfrm>
            <a:off x="9431877" y="1903685"/>
            <a:ext cx="219027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Deploy on AKS (Windows 2019 containers)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85101B-BBBA-4CC9-B0F8-C00BC5B4ED73}"/>
              </a:ext>
            </a:extLst>
          </p:cNvPr>
          <p:cNvSpPr txBox="1"/>
          <p:nvPr/>
        </p:nvSpPr>
        <p:spPr>
          <a:xfrm>
            <a:off x="3436284" y="3271863"/>
            <a:ext cx="110858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Refactor to .NET Core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739430-1CA7-464F-8E45-99DE4E2C437B}"/>
              </a:ext>
            </a:extLst>
          </p:cNvPr>
          <p:cNvCxnSpPr/>
          <p:nvPr/>
        </p:nvCxnSpPr>
        <p:spPr>
          <a:xfrm>
            <a:off x="9186726" y="2590903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B07FA8-2DC9-4C57-B987-3A837F8C7502}"/>
              </a:ext>
            </a:extLst>
          </p:cNvPr>
          <p:cNvCxnSpPr/>
          <p:nvPr/>
        </p:nvCxnSpPr>
        <p:spPr>
          <a:xfrm>
            <a:off x="7422136" y="2585970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CF83F1BA-D90D-4997-8FBA-090D8F399D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4827" y="3747657"/>
            <a:ext cx="387617" cy="438452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304FA71-7ECB-4F48-861C-BCE5F9E56EA4}"/>
              </a:ext>
            </a:extLst>
          </p:cNvPr>
          <p:cNvSpPr txBox="1"/>
          <p:nvPr/>
        </p:nvSpPr>
        <p:spPr>
          <a:xfrm>
            <a:off x="5034035" y="3199693"/>
            <a:ext cx="110858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Create Azure batch task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8884604-AEAB-4340-827B-73D9DDCBDCA7}"/>
              </a:ext>
            </a:extLst>
          </p:cNvPr>
          <p:cNvCxnSpPr/>
          <p:nvPr/>
        </p:nvCxnSpPr>
        <p:spPr>
          <a:xfrm>
            <a:off x="8054173" y="3911419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852281-5D19-41BD-9ECC-BC0AD6E632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6996" y="3672771"/>
            <a:ext cx="619439" cy="64140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F38BE2D-3B98-4CEB-B534-688072F97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5904" y="5013287"/>
            <a:ext cx="637341" cy="327775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A3538419-9B6F-4F46-AB34-2D94ACDA10AD}"/>
              </a:ext>
            </a:extLst>
          </p:cNvPr>
          <p:cNvSpPr txBox="1"/>
          <p:nvPr/>
        </p:nvSpPr>
        <p:spPr>
          <a:xfrm>
            <a:off x="3520524" y="4544187"/>
            <a:ext cx="110858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Refactor to .NET Core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CC17A77-3BFC-4967-8306-19E2665B76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477" y="4902672"/>
            <a:ext cx="322667" cy="33755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6B556FD-91D2-43E5-B70E-5747B891C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855" y="4813487"/>
            <a:ext cx="667691" cy="51594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8141BAD-D463-469A-8842-CE5754B86C50}"/>
              </a:ext>
            </a:extLst>
          </p:cNvPr>
          <p:cNvSpPr txBox="1"/>
          <p:nvPr/>
        </p:nvSpPr>
        <p:spPr>
          <a:xfrm>
            <a:off x="6460659" y="4532039"/>
            <a:ext cx="177433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Use  Azure  </a:t>
            </a:r>
            <a:r>
              <a:rPr lang="en-US" sz="1200" dirty="0" err="1">
                <a:solidFill>
                  <a:srgbClr val="000000"/>
                </a:solidFill>
                <a:sym typeface="Calibri"/>
              </a:rPr>
              <a:t>sql</a:t>
            </a:r>
            <a:endParaRPr lang="en-US" sz="1200" dirty="0">
              <a:solidFill>
                <a:srgbClr val="000000"/>
              </a:solidFill>
              <a:sym typeface="Calibri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82492E-5256-4B77-A367-6667BB4C9838}"/>
              </a:ext>
            </a:extLst>
          </p:cNvPr>
          <p:cNvCxnSpPr/>
          <p:nvPr/>
        </p:nvCxnSpPr>
        <p:spPr>
          <a:xfrm>
            <a:off x="6172172" y="4939346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8460E25-1239-498E-89F8-1976A610C96E}"/>
              </a:ext>
            </a:extLst>
          </p:cNvPr>
          <p:cNvCxnSpPr/>
          <p:nvPr/>
        </p:nvCxnSpPr>
        <p:spPr>
          <a:xfrm>
            <a:off x="8234990" y="5029168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ADCBEE6-9690-4532-89BE-C7C44D00601A}"/>
              </a:ext>
            </a:extLst>
          </p:cNvPr>
          <p:cNvCxnSpPr/>
          <p:nvPr/>
        </p:nvCxnSpPr>
        <p:spPr>
          <a:xfrm>
            <a:off x="9315201" y="5029168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4CDA702-6331-4D48-B596-D9E9A33795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02544" y="4862072"/>
            <a:ext cx="1038796" cy="315102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CBF0144-B7A7-4ED9-BA7D-54A8B1D5AA90}"/>
              </a:ext>
            </a:extLst>
          </p:cNvPr>
          <p:cNvCxnSpPr/>
          <p:nvPr/>
        </p:nvCxnSpPr>
        <p:spPr>
          <a:xfrm>
            <a:off x="320012" y="5562281"/>
            <a:ext cx="11704320" cy="0"/>
          </a:xfrm>
          <a:prstGeom prst="line">
            <a:avLst/>
          </a:prstGeom>
          <a:ln>
            <a:solidFill>
              <a:srgbClr val="0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571F47C-E66A-43A4-86AA-79A7326060D5}"/>
              </a:ext>
            </a:extLst>
          </p:cNvPr>
          <p:cNvSpPr txBox="1"/>
          <p:nvPr/>
        </p:nvSpPr>
        <p:spPr>
          <a:xfrm>
            <a:off x="199508" y="5756531"/>
            <a:ext cx="121948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189" hangingPunct="0"/>
            <a:r>
              <a:rPr lang="en-US" sz="1400" b="1" i="1" dirty="0">
                <a:solidFill>
                  <a:srgbClr val="000000"/>
                </a:solidFill>
                <a:sym typeface="Calibri"/>
              </a:rPr>
              <a:t>Java Services / Message Posting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60938B9-2B8B-46FB-95FC-92563F70D6C8}"/>
              </a:ext>
            </a:extLst>
          </p:cNvPr>
          <p:cNvCxnSpPr/>
          <p:nvPr/>
        </p:nvCxnSpPr>
        <p:spPr>
          <a:xfrm>
            <a:off x="1889327" y="6070065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C43ABB2-8D03-446E-83C8-8C7E58054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9405" y="6142133"/>
            <a:ext cx="637341" cy="327775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D18EA32-C663-4DBA-98E7-1C9F140C2AC4}"/>
              </a:ext>
            </a:extLst>
          </p:cNvPr>
          <p:cNvSpPr txBox="1"/>
          <p:nvPr/>
        </p:nvSpPr>
        <p:spPr>
          <a:xfrm>
            <a:off x="3594025" y="5673033"/>
            <a:ext cx="110858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Refactor to Spring boot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95B12A-9347-4140-B32C-0554E9E1492E}"/>
              </a:ext>
            </a:extLst>
          </p:cNvPr>
          <p:cNvSpPr txBox="1"/>
          <p:nvPr/>
        </p:nvSpPr>
        <p:spPr>
          <a:xfrm>
            <a:off x="1822646" y="808220"/>
            <a:ext cx="16696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Assess container suitability(if applicable)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F0A75BDC-EA76-4FEA-8C45-F09AC8AE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90" y="3757132"/>
            <a:ext cx="677801" cy="42386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F89D18A5-7F19-4E35-817B-62653E6E05B0}"/>
              </a:ext>
            </a:extLst>
          </p:cNvPr>
          <p:cNvSpPr txBox="1"/>
          <p:nvPr/>
        </p:nvSpPr>
        <p:spPr>
          <a:xfrm>
            <a:off x="1794284" y="3352003"/>
            <a:ext cx="16696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Assess for changes in application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089627F4-D279-4536-9DC9-7021B43B0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89" y="4867835"/>
            <a:ext cx="677801" cy="423863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C951BDC-2A75-4859-A51A-DBDAE95608C3}"/>
              </a:ext>
            </a:extLst>
          </p:cNvPr>
          <p:cNvSpPr txBox="1"/>
          <p:nvPr/>
        </p:nvSpPr>
        <p:spPr>
          <a:xfrm>
            <a:off x="1820283" y="4462706"/>
            <a:ext cx="16696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Assess for changes in application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13543A88-7359-4800-BCA7-5AFFE5C5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22" y="6103595"/>
            <a:ext cx="677801" cy="423863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B8B72C3C-3F11-47F4-98DA-C9B1B803A20C}"/>
              </a:ext>
            </a:extLst>
          </p:cNvPr>
          <p:cNvSpPr txBox="1"/>
          <p:nvPr/>
        </p:nvSpPr>
        <p:spPr>
          <a:xfrm>
            <a:off x="1872516" y="5698466"/>
            <a:ext cx="166969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Assess for changes in application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3C17033-9AF4-4012-86B7-D36FE91A27D7}"/>
              </a:ext>
            </a:extLst>
          </p:cNvPr>
          <p:cNvCxnSpPr/>
          <p:nvPr/>
        </p:nvCxnSpPr>
        <p:spPr>
          <a:xfrm>
            <a:off x="3164190" y="3911419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A411E17-5437-43B4-8E04-EBE3A8CAAC1A}"/>
              </a:ext>
            </a:extLst>
          </p:cNvPr>
          <p:cNvCxnSpPr/>
          <p:nvPr/>
        </p:nvCxnSpPr>
        <p:spPr>
          <a:xfrm>
            <a:off x="3155368" y="4969330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3CDE0FC-4156-45D2-972F-52D9473E26A1}"/>
              </a:ext>
            </a:extLst>
          </p:cNvPr>
          <p:cNvCxnSpPr/>
          <p:nvPr/>
        </p:nvCxnSpPr>
        <p:spPr>
          <a:xfrm>
            <a:off x="3185673" y="6102960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3E33F8B-673D-42DF-9114-ECC5BE8CD918}"/>
              </a:ext>
            </a:extLst>
          </p:cNvPr>
          <p:cNvGrpSpPr/>
          <p:nvPr/>
        </p:nvGrpSpPr>
        <p:grpSpPr>
          <a:xfrm>
            <a:off x="5220857" y="5716009"/>
            <a:ext cx="914255" cy="733287"/>
            <a:chOff x="3453138" y="3165588"/>
            <a:chExt cx="914255" cy="733286"/>
          </a:xfrm>
        </p:grpSpPr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485EE92B-9249-440D-8F43-7F9472556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46536" y="3406786"/>
              <a:ext cx="495759" cy="492088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35DDCFB-0788-49ED-A057-E95F362A6C95}"/>
                </a:ext>
              </a:extLst>
            </p:cNvPr>
            <p:cNvSpPr txBox="1"/>
            <p:nvPr/>
          </p:nvSpPr>
          <p:spPr>
            <a:xfrm>
              <a:off x="3453138" y="3165588"/>
              <a:ext cx="9142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189" hangingPunct="0"/>
              <a:r>
                <a:rPr lang="en-US" sz="1200" dirty="0" err="1">
                  <a:solidFill>
                    <a:srgbClr val="000000"/>
                  </a:solidFill>
                  <a:sym typeface="Calibri"/>
                </a:rPr>
                <a:t>Microservice</a:t>
              </a:r>
              <a:endParaRPr lang="en-US" sz="1200" dirty="0">
                <a:solidFill>
                  <a:srgbClr val="000000"/>
                </a:solidFill>
                <a:sym typeface="Calibri"/>
              </a:endParaRPr>
            </a:p>
          </p:txBody>
        </p:sp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8D594777-CA20-4D23-8B8F-06D404E16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718" y="6036127"/>
            <a:ext cx="524136" cy="363892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BFE8C68-6273-4C27-9275-E8973ED9A3BD}"/>
              </a:ext>
            </a:extLst>
          </p:cNvPr>
          <p:cNvSpPr txBox="1"/>
          <p:nvPr/>
        </p:nvSpPr>
        <p:spPr>
          <a:xfrm>
            <a:off x="6568802" y="5544622"/>
            <a:ext cx="110858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Containerize &amp; </a:t>
            </a:r>
          </a:p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Package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B399171-585F-4471-B5CB-0D5757141044}"/>
              </a:ext>
            </a:extLst>
          </p:cNvPr>
          <p:cNvCxnSpPr/>
          <p:nvPr/>
        </p:nvCxnSpPr>
        <p:spPr>
          <a:xfrm>
            <a:off x="4702606" y="6149996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7617F15-6A97-4758-9132-9F5F0346192D}"/>
              </a:ext>
            </a:extLst>
          </p:cNvPr>
          <p:cNvCxnSpPr/>
          <p:nvPr/>
        </p:nvCxnSpPr>
        <p:spPr>
          <a:xfrm>
            <a:off x="6229307" y="6102960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6DB17671-B9D9-46EC-B29A-0C12E6555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9413" y="6059723"/>
            <a:ext cx="387617" cy="438452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A8B94EE-0147-4036-B236-1E2FD2430275}"/>
              </a:ext>
            </a:extLst>
          </p:cNvPr>
          <p:cNvSpPr txBox="1"/>
          <p:nvPr/>
        </p:nvSpPr>
        <p:spPr>
          <a:xfrm>
            <a:off x="8077798" y="5654976"/>
            <a:ext cx="145738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Azure Services (DB/ Service Bus MQ)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45E6A6C2-2301-42CC-BF67-97DA90779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5275" y="5905051"/>
            <a:ext cx="667690" cy="51594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036DD05-14AF-45A4-BD21-31B8500D98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0573" y="6019261"/>
            <a:ext cx="538015" cy="391787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A122769-BE11-47F1-883C-E8619B15AE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9719" y="6130351"/>
            <a:ext cx="322667" cy="337559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BB9453AA-02A6-45C2-BB69-804853350604}"/>
              </a:ext>
            </a:extLst>
          </p:cNvPr>
          <p:cNvSpPr txBox="1"/>
          <p:nvPr/>
        </p:nvSpPr>
        <p:spPr>
          <a:xfrm>
            <a:off x="9780336" y="5539835"/>
            <a:ext cx="219027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189" hangingPunct="0"/>
            <a:r>
              <a:rPr lang="en-US" sz="1200" dirty="0">
                <a:solidFill>
                  <a:srgbClr val="000000"/>
                </a:solidFill>
                <a:sym typeface="Calibri"/>
              </a:rPr>
              <a:t>Deploy on AKS (Windows 2019 containers)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723E0A7-B303-4E49-920A-F20EFC5A791F}"/>
              </a:ext>
            </a:extLst>
          </p:cNvPr>
          <p:cNvCxnSpPr/>
          <p:nvPr/>
        </p:nvCxnSpPr>
        <p:spPr>
          <a:xfrm>
            <a:off x="9555533" y="6130351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9E41A61-8DB0-42DF-8E7E-B7BAB0E237F3}"/>
              </a:ext>
            </a:extLst>
          </p:cNvPr>
          <p:cNvCxnSpPr/>
          <p:nvPr/>
        </p:nvCxnSpPr>
        <p:spPr>
          <a:xfrm>
            <a:off x="7729339" y="6083733"/>
            <a:ext cx="27146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4183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2E56744-130B-4C5F-8DCF-33CBD56AC602}"/>
              </a:ext>
            </a:extLst>
          </p:cNvPr>
          <p:cNvSpPr txBox="1">
            <a:spLocks/>
          </p:cNvSpPr>
          <p:nvPr/>
        </p:nvSpPr>
        <p:spPr>
          <a:xfrm>
            <a:off x="273600" y="-22861"/>
            <a:ext cx="7041600" cy="661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8D7"/>
                </a:solidFill>
                <a:latin typeface="+mn-lt"/>
                <a:sym typeface="Nunito Sans"/>
              </a:rPr>
              <a:t>PFI -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Nunito Sans"/>
              </a:rPr>
              <a:t>Current</a:t>
            </a:r>
            <a:r>
              <a:rPr lang="en-US" sz="2400" dirty="0">
                <a:solidFill>
                  <a:srgbClr val="0078D7"/>
                </a:solidFill>
                <a:latin typeface="+mn-lt"/>
                <a:sym typeface="Nunito Sans"/>
              </a:rPr>
              <a:t> Architecture (On-prem)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CE785-DADC-4479-A774-E70C51FC9A70}"/>
              </a:ext>
            </a:extLst>
          </p:cNvPr>
          <p:cNvSpPr/>
          <p:nvPr/>
        </p:nvSpPr>
        <p:spPr>
          <a:xfrm>
            <a:off x="9889756" y="79219"/>
            <a:ext cx="2105823" cy="38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119452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4;p14">
            <a:extLst>
              <a:ext uri="{FF2B5EF4-FFF2-40B4-BE49-F238E27FC236}">
                <a16:creationId xmlns:a16="http://schemas.microsoft.com/office/drawing/2014/main" id="{867443A6-38DE-4B2C-9DC4-5FF99E65248C}"/>
              </a:ext>
            </a:extLst>
          </p:cNvPr>
          <p:cNvSpPr txBox="1"/>
          <p:nvPr/>
        </p:nvSpPr>
        <p:spPr>
          <a:xfrm>
            <a:off x="196421" y="79219"/>
            <a:ext cx="11136800" cy="539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7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7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7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7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sz="2400" dirty="0">
                <a:sym typeface="Nunito Sans"/>
              </a:rPr>
              <a:t>PFI - Proposed application architecture</a:t>
            </a:r>
            <a:endParaRPr sz="2400" dirty="0">
              <a:sym typeface="Nunito San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2192EEB-C60D-4D6D-A314-01BAE378C161}"/>
              </a:ext>
            </a:extLst>
          </p:cNvPr>
          <p:cNvSpPr/>
          <p:nvPr/>
        </p:nvSpPr>
        <p:spPr>
          <a:xfrm>
            <a:off x="9889756" y="79219"/>
            <a:ext cx="2105823" cy="38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46591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D6177E-80E1-4753-A646-C171B8E15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09333"/>
              </p:ext>
            </p:extLst>
          </p:nvPr>
        </p:nvGraphicFramePr>
        <p:xfrm>
          <a:off x="386676" y="1623462"/>
          <a:ext cx="11169220" cy="4180793"/>
        </p:xfrm>
        <a:graphic>
          <a:graphicData uri="http://schemas.openxmlformats.org/drawingml/2006/table">
            <a:tbl>
              <a:tblPr/>
              <a:tblGrid>
                <a:gridCol w="3268360">
                  <a:extLst>
                    <a:ext uri="{9D8B030D-6E8A-4147-A177-3AD203B41FA5}">
                      <a16:colId xmlns:a16="http://schemas.microsoft.com/office/drawing/2014/main" val="2474802593"/>
                    </a:ext>
                  </a:extLst>
                </a:gridCol>
                <a:gridCol w="3950430">
                  <a:extLst>
                    <a:ext uri="{9D8B030D-6E8A-4147-A177-3AD203B41FA5}">
                      <a16:colId xmlns:a16="http://schemas.microsoft.com/office/drawing/2014/main" val="1487696994"/>
                    </a:ext>
                  </a:extLst>
                </a:gridCol>
                <a:gridCol w="3950430">
                  <a:extLst>
                    <a:ext uri="{9D8B030D-6E8A-4147-A177-3AD203B41FA5}">
                      <a16:colId xmlns:a16="http://schemas.microsoft.com/office/drawing/2014/main" val="2436064802"/>
                    </a:ext>
                  </a:extLst>
                </a:gridCol>
              </a:tblGrid>
              <a:tr h="301123"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Components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Current Teck Stack(with version)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Proposed Technology stack(with version)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601583"/>
                  </a:ext>
                </a:extLst>
              </a:tr>
              <a:tr h="444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 Tier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WPF and React JS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993432570"/>
                  </a:ext>
                </a:extLst>
              </a:tr>
              <a:tr h="269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 Middle tier - Batch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102217529"/>
                  </a:ext>
                </a:extLst>
              </a:tr>
              <a:tr h="444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 Middle tier – Web services (Java)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03344706"/>
                  </a:ext>
                </a:extLst>
              </a:tr>
              <a:tr h="26942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 Middle tier – Web services (.NET)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429684216"/>
                  </a:ext>
                </a:extLst>
              </a:tr>
              <a:tr h="269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Caching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109353213"/>
                  </a:ext>
                </a:extLst>
              </a:tr>
              <a:tr h="269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708953869"/>
                  </a:ext>
                </a:extLst>
              </a:tr>
              <a:tr h="296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Messaging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571525667"/>
                  </a:ext>
                </a:extLst>
              </a:tr>
              <a:tr h="269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CICD/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DevOPS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900927849"/>
                  </a:ext>
                </a:extLst>
              </a:tr>
              <a:tr h="26942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Logging and monitoring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229605615"/>
                  </a:ext>
                </a:extLst>
              </a:tr>
              <a:tr h="26942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165738922"/>
                  </a:ext>
                </a:extLst>
              </a:tr>
              <a:tr h="26942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183002765"/>
                  </a:ext>
                </a:extLst>
              </a:tr>
              <a:tr h="26942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718563038"/>
                  </a:ext>
                </a:extLst>
              </a:tr>
              <a:tr h="26942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444890243"/>
                  </a:ext>
                </a:extLst>
              </a:tr>
            </a:tbl>
          </a:graphicData>
        </a:graphic>
      </p:graphicFrame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46203414-CEA0-43B8-9454-388BFAFAC54F}"/>
              </a:ext>
            </a:extLst>
          </p:cNvPr>
          <p:cNvSpPr txBox="1"/>
          <p:nvPr/>
        </p:nvSpPr>
        <p:spPr>
          <a:xfrm>
            <a:off x="196421" y="79219"/>
            <a:ext cx="11136800" cy="539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7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7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7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7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sz="2400" dirty="0">
                <a:sym typeface="Nunito Sans"/>
              </a:rPr>
              <a:t>PFI – Mapping of existing and proposed technology stack</a:t>
            </a:r>
            <a:endParaRPr sz="2400" dirty="0"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6648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2E7601D-ADE8-491A-A05D-C83AA67E41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800304" y="6493935"/>
            <a:ext cx="7316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 dirty="0"/>
          </a:p>
        </p:txBody>
      </p:sp>
      <p:sp>
        <p:nvSpPr>
          <p:cNvPr id="27" name="Google Shape;64;p14">
            <a:extLst>
              <a:ext uri="{FF2B5EF4-FFF2-40B4-BE49-F238E27FC236}">
                <a16:creationId xmlns:a16="http://schemas.microsoft.com/office/drawing/2014/main" id="{867443A6-38DE-4B2C-9DC4-5FF99E65248C}"/>
              </a:ext>
            </a:extLst>
          </p:cNvPr>
          <p:cNvSpPr txBox="1"/>
          <p:nvPr/>
        </p:nvSpPr>
        <p:spPr>
          <a:xfrm>
            <a:off x="196421" y="79219"/>
            <a:ext cx="11136800" cy="539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7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7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7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7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US" sz="2400" dirty="0">
                <a:sym typeface="Nunito Sans"/>
              </a:rPr>
              <a:t>PFI - Proposed Azure-based platform deployment architecture</a:t>
            </a:r>
            <a:endParaRPr sz="2400" dirty="0">
              <a:sym typeface="Nunito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04445D-5DD6-4AC7-BA76-BCBC28C3D88A}"/>
              </a:ext>
            </a:extLst>
          </p:cNvPr>
          <p:cNvSpPr/>
          <p:nvPr/>
        </p:nvSpPr>
        <p:spPr>
          <a:xfrm>
            <a:off x="168494" y="994940"/>
            <a:ext cx="1342497" cy="522817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defTabSz="457167" hangingPunct="0"/>
            <a:endParaRPr lang="en-US" sz="1400" dirty="0">
              <a:solidFill>
                <a:srgbClr val="000000"/>
              </a:solidFill>
              <a:sym typeface="Calibri"/>
            </a:endParaRPr>
          </a:p>
        </p:txBody>
      </p:sp>
      <p:pic>
        <p:nvPicPr>
          <p:cNvPr id="29" name="Picture 8" descr="Image result for transparent microsoft azure cloud">
            <a:extLst>
              <a:ext uri="{FF2B5EF4-FFF2-40B4-BE49-F238E27FC236}">
                <a16:creationId xmlns:a16="http://schemas.microsoft.com/office/drawing/2014/main" id="{95313E63-9707-4D3B-8459-29491A486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667" b="100000" l="2778" r="97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604"/>
          <a:stretch/>
        </p:blipFill>
        <p:spPr bwMode="auto">
          <a:xfrm>
            <a:off x="241702" y="1956269"/>
            <a:ext cx="1019289" cy="57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319E74-A63F-466F-9C1E-2A0F71914421}"/>
              </a:ext>
            </a:extLst>
          </p:cNvPr>
          <p:cNvSpPr txBox="1"/>
          <p:nvPr/>
        </p:nvSpPr>
        <p:spPr>
          <a:xfrm>
            <a:off x="166845" y="1715776"/>
            <a:ext cx="1169584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3" b="1" dirty="0">
                <a:solidFill>
                  <a:schemeClr val="accent1">
                    <a:lumMod val="75000"/>
                  </a:schemeClr>
                </a:solidFill>
              </a:rPr>
              <a:t>ON-PREMISES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43BE42-95C0-4686-81C6-DAF8E349E795}"/>
              </a:ext>
            </a:extLst>
          </p:cNvPr>
          <p:cNvSpPr/>
          <p:nvPr/>
        </p:nvSpPr>
        <p:spPr>
          <a:xfrm>
            <a:off x="261308" y="2672421"/>
            <a:ext cx="1739409" cy="23589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28584" indent="-228584">
              <a:buFont typeface="Arial" panose="020B0604020202020204" pitchFamily="34" charset="0"/>
              <a:buChar char="•"/>
            </a:pPr>
            <a:r>
              <a:rPr lang="en-US" sz="933" dirty="0"/>
              <a:t>FTP / SFTP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6F18AC-2610-4958-8C48-FE116E9EC779}"/>
              </a:ext>
            </a:extLst>
          </p:cNvPr>
          <p:cNvSpPr txBox="1"/>
          <p:nvPr/>
        </p:nvSpPr>
        <p:spPr>
          <a:xfrm>
            <a:off x="1510991" y="3759949"/>
            <a:ext cx="116958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33" dirty="0"/>
              <a:t>ExpressRoute Connectivity</a:t>
            </a:r>
          </a:p>
        </p:txBody>
      </p:sp>
      <p:pic>
        <p:nvPicPr>
          <p:cNvPr id="34" name="Picture 6" descr="ExpressRoute Migration from ASM to ARM and legacy ASM Virtual ...">
            <a:extLst>
              <a:ext uri="{FF2B5EF4-FFF2-40B4-BE49-F238E27FC236}">
                <a16:creationId xmlns:a16="http://schemas.microsoft.com/office/drawing/2014/main" id="{DFCF7C30-8903-4CF7-B451-CDB07E7C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02" b="89706" l="6294" r="947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016" y="2860105"/>
            <a:ext cx="545029" cy="80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D64F885-780B-4B12-B215-262363290386}"/>
              </a:ext>
            </a:extLst>
          </p:cNvPr>
          <p:cNvSpPr/>
          <p:nvPr/>
        </p:nvSpPr>
        <p:spPr>
          <a:xfrm>
            <a:off x="261308" y="2967748"/>
            <a:ext cx="1429248" cy="23589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28584" indent="-228584">
              <a:buFont typeface="Arial" panose="020B0604020202020204" pitchFamily="34" charset="0"/>
              <a:buChar char="•"/>
            </a:pPr>
            <a:r>
              <a:rPr lang="en-US" sz="933" dirty="0"/>
              <a:t>NAS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6CA538-C063-4A07-AF5D-CA5BF149BE44}"/>
              </a:ext>
            </a:extLst>
          </p:cNvPr>
          <p:cNvSpPr/>
          <p:nvPr/>
        </p:nvSpPr>
        <p:spPr>
          <a:xfrm>
            <a:off x="330341" y="3503770"/>
            <a:ext cx="747596" cy="3448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chemeClr val="tx1"/>
                </a:solidFill>
              </a:rPr>
              <a:t>PDR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642BDA-4224-4DCE-BD41-58DB25543CCF}"/>
              </a:ext>
            </a:extLst>
          </p:cNvPr>
          <p:cNvSpPr/>
          <p:nvPr/>
        </p:nvSpPr>
        <p:spPr>
          <a:xfrm>
            <a:off x="261309" y="3263075"/>
            <a:ext cx="1739408" cy="23589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28584" indent="-228584">
              <a:buFont typeface="Arial" panose="020B0604020202020204" pitchFamily="34" charset="0"/>
              <a:buChar char="•"/>
            </a:pPr>
            <a:r>
              <a:rPr lang="en-US" sz="933" dirty="0"/>
              <a:t>SMTP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73F622-336B-454A-A031-235CD26D43D8}"/>
              </a:ext>
            </a:extLst>
          </p:cNvPr>
          <p:cNvCxnSpPr/>
          <p:nvPr/>
        </p:nvCxnSpPr>
        <p:spPr>
          <a:xfrm>
            <a:off x="2056036" y="650837"/>
            <a:ext cx="0" cy="60584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F0D986-DD51-4EE8-8F91-039BD77EC383}"/>
              </a:ext>
            </a:extLst>
          </p:cNvPr>
          <p:cNvCxnSpPr>
            <a:cxnSpLocks/>
          </p:cNvCxnSpPr>
          <p:nvPr/>
        </p:nvCxnSpPr>
        <p:spPr>
          <a:xfrm>
            <a:off x="1478976" y="3304176"/>
            <a:ext cx="399921" cy="84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900018-0CB8-4C2C-966B-077E2FB332DE}"/>
              </a:ext>
            </a:extLst>
          </p:cNvPr>
          <p:cNvCxnSpPr>
            <a:cxnSpLocks/>
          </p:cNvCxnSpPr>
          <p:nvPr/>
        </p:nvCxnSpPr>
        <p:spPr>
          <a:xfrm flipV="1">
            <a:off x="2198316" y="3295403"/>
            <a:ext cx="463159" cy="8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2192EEB-C60D-4D6D-A314-01BAE378C161}"/>
              </a:ext>
            </a:extLst>
          </p:cNvPr>
          <p:cNvSpPr/>
          <p:nvPr/>
        </p:nvSpPr>
        <p:spPr>
          <a:xfrm>
            <a:off x="9889756" y="79219"/>
            <a:ext cx="2105823" cy="38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WIP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EE3A93C-D563-451E-BC25-D28C6E622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4096" y="1080836"/>
            <a:ext cx="9553495" cy="52560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818F08-93CD-4D63-8D6B-58405508F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1781" y="6325893"/>
            <a:ext cx="3190875" cy="466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EEDD71-6CE2-49EC-A665-D8643BF6A0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0707" y="6290376"/>
            <a:ext cx="731600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0F3D9D-2A5B-4EE0-9207-2568F11CA0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4219" y="6325893"/>
            <a:ext cx="923925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1BAE9F-8E99-445F-91A5-7FC7C1BEA3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2977" y="6297318"/>
            <a:ext cx="628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6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2E56744-130B-4C5F-8DCF-33CBD56AC602}"/>
              </a:ext>
            </a:extLst>
          </p:cNvPr>
          <p:cNvSpPr txBox="1">
            <a:spLocks/>
          </p:cNvSpPr>
          <p:nvPr/>
        </p:nvSpPr>
        <p:spPr>
          <a:xfrm>
            <a:off x="273600" y="-22861"/>
            <a:ext cx="7041600" cy="661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8D7"/>
                </a:solidFill>
                <a:latin typeface="+mn-lt"/>
                <a:sym typeface="Nunito Sans"/>
              </a:rPr>
              <a:t>PFI– CICD/DevOps approach</a:t>
            </a:r>
          </a:p>
        </p:txBody>
      </p:sp>
    </p:spTree>
    <p:extLst>
      <p:ext uri="{BB962C8B-B14F-4D97-AF65-F5344CB8AC3E}">
        <p14:creationId xmlns:p14="http://schemas.microsoft.com/office/powerpoint/2010/main" val="2535512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2E56744-130B-4C5F-8DCF-33CBD56AC602}"/>
              </a:ext>
            </a:extLst>
          </p:cNvPr>
          <p:cNvSpPr txBox="1">
            <a:spLocks/>
          </p:cNvSpPr>
          <p:nvPr/>
        </p:nvSpPr>
        <p:spPr>
          <a:xfrm>
            <a:off x="273600" y="-22861"/>
            <a:ext cx="7041600" cy="661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8D7"/>
                </a:solidFill>
                <a:latin typeface="+mn-lt"/>
                <a:sym typeface="Nunito Sans"/>
              </a:rPr>
              <a:t>PFI – Logging and monitoring approach on Azure</a:t>
            </a:r>
          </a:p>
        </p:txBody>
      </p:sp>
    </p:spTree>
    <p:extLst>
      <p:ext uri="{BB962C8B-B14F-4D97-AF65-F5344CB8AC3E}">
        <p14:creationId xmlns:p14="http://schemas.microsoft.com/office/powerpoint/2010/main" val="350579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3E578AA-19F0-4AD4-897E-9998031DFCF7}"/>
              </a:ext>
            </a:extLst>
          </p:cNvPr>
          <p:cNvSpPr txBox="1">
            <a:spLocks/>
          </p:cNvSpPr>
          <p:nvPr/>
        </p:nvSpPr>
        <p:spPr>
          <a:xfrm>
            <a:off x="105406" y="122243"/>
            <a:ext cx="11552239" cy="63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PFI – Our Understanding of Project Scope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85632-C1D6-4F22-9EE4-A9F3C267E7F2}"/>
              </a:ext>
            </a:extLst>
          </p:cNvPr>
          <p:cNvSpPr/>
          <p:nvPr/>
        </p:nvSpPr>
        <p:spPr>
          <a:xfrm>
            <a:off x="180690" y="653697"/>
            <a:ext cx="11189663" cy="1184136"/>
          </a:xfrm>
          <a:prstGeom prst="rect">
            <a:avLst/>
          </a:prstGeom>
          <a:noFill/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55" hangingPunct="0">
              <a:defRPr/>
            </a:pPr>
            <a:endParaRPr lang="en-US" sz="2400">
              <a:solidFill>
                <a:prstClr val="white"/>
              </a:solidFill>
              <a:latin typeface="Calibri" panose="020F0502020204030204"/>
              <a:cs typeface="Calibri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E96CE-0CA2-445E-8573-C18951886613}"/>
              </a:ext>
            </a:extLst>
          </p:cNvPr>
          <p:cNvSpPr/>
          <p:nvPr/>
        </p:nvSpPr>
        <p:spPr>
          <a:xfrm>
            <a:off x="387189" y="729837"/>
            <a:ext cx="5346257" cy="79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55" hangingPunct="0">
              <a:defRPr/>
            </a:pPr>
            <a:r>
              <a:rPr lang="en-US" sz="1600" b="1" dirty="0">
                <a:solidFill>
                  <a:prstClr val="black"/>
                </a:solidFill>
                <a:latin typeface="Calibri" panose="020F0502020204030204"/>
                <a:cs typeface="Calibri"/>
                <a:sym typeface="Calibri"/>
              </a:rPr>
              <a:t>Objective:</a:t>
            </a:r>
          </a:p>
          <a:p>
            <a:pPr defTabSz="609555" fontAlgn="b" hangingPunct="0">
              <a:defRPr/>
            </a:pPr>
            <a:r>
              <a:rPr lang="en-US" sz="1467" dirty="0">
                <a:latin typeface="Calibri" panose="020F0502020204030204" pitchFamily="34" charset="0"/>
                <a:sym typeface="Calibri"/>
              </a:rPr>
              <a:t>Move to cloud by transformation monolith to microservices . Preferences more to Azure PaaS or Managed Kubernetes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2E1187B-B18E-4DCC-B4C4-8E8194266C4F}"/>
              </a:ext>
            </a:extLst>
          </p:cNvPr>
          <p:cNvSpPr txBox="1">
            <a:spLocks/>
          </p:cNvSpPr>
          <p:nvPr/>
        </p:nvSpPr>
        <p:spPr>
          <a:xfrm>
            <a:off x="5739487" y="6467138"/>
            <a:ext cx="625475" cy="373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z="1333" smtClean="0"/>
              <a:pPr/>
              <a:t>2</a:t>
            </a:fld>
            <a:endParaRPr lang="en-US" sz="1333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5FB11C5-4F2C-4B96-BDCC-C4449EA7F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85854"/>
              </p:ext>
            </p:extLst>
          </p:nvPr>
        </p:nvGraphicFramePr>
        <p:xfrm>
          <a:off x="201146" y="2348694"/>
          <a:ext cx="5722968" cy="3496924"/>
        </p:xfrm>
        <a:graphic>
          <a:graphicData uri="http://schemas.openxmlformats.org/drawingml/2006/table">
            <a:tbl>
              <a:tblPr/>
              <a:tblGrid>
                <a:gridCol w="2772538">
                  <a:extLst>
                    <a:ext uri="{9D8B030D-6E8A-4147-A177-3AD203B41FA5}">
                      <a16:colId xmlns:a16="http://schemas.microsoft.com/office/drawing/2014/main" val="2474802593"/>
                    </a:ext>
                  </a:extLst>
                </a:gridCol>
                <a:gridCol w="2950430">
                  <a:extLst>
                    <a:ext uri="{9D8B030D-6E8A-4147-A177-3AD203B41FA5}">
                      <a16:colId xmlns:a16="http://schemas.microsoft.com/office/drawing/2014/main" val="1487696994"/>
                    </a:ext>
                  </a:extLst>
                </a:gridCol>
              </a:tblGrid>
              <a:tr h="202266"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Components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Current Teck Stack(with version)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601583"/>
                  </a:ext>
                </a:extLst>
              </a:tr>
              <a:tr h="333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application(External &amp; Internal)/ UI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993432570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Batch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102217529"/>
                  </a:ext>
                </a:extLst>
              </a:tr>
              <a:tr h="333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Utility Servers(Console applications)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03344706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 libraries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429684216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109353213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ETL/Reporting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708953869"/>
                  </a:ext>
                </a:extLst>
              </a:tr>
              <a:tr h="353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Webservice (SOAP)</a:t>
                      </a:r>
                      <a:b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571525667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900927849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Notification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522518536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Authentication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229605615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FTP Server and SFTP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165738922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DB Objects(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SP,Trigger,etc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183002765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 Layer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718563038"/>
                  </a:ext>
                </a:extLst>
              </a:tr>
              <a:tr h="2022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444890243"/>
                  </a:ext>
                </a:extLst>
              </a:tr>
            </a:tbl>
          </a:graphicData>
        </a:graphic>
      </p:graphicFrame>
      <p:sp>
        <p:nvSpPr>
          <p:cNvPr id="19" name="Rectangle 20">
            <a:extLst>
              <a:ext uri="{FF2B5EF4-FFF2-40B4-BE49-F238E27FC236}">
                <a16:creationId xmlns:a16="http://schemas.microsoft.com/office/drawing/2014/main" id="{6934B17F-F3DE-4B75-818A-9F20C568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629" y="2831853"/>
            <a:ext cx="3365219" cy="2050215"/>
          </a:xfrm>
          <a:prstGeom prst="roundRect">
            <a:avLst>
              <a:gd name="adj" fmla="val 4153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08" indent="-214308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B209CD-E74A-4C2D-81AD-436E097EB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9" r="74882" b="1"/>
          <a:stretch/>
        </p:blipFill>
        <p:spPr>
          <a:xfrm>
            <a:off x="6186142" y="2341672"/>
            <a:ext cx="362827" cy="3981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DED5B04-8165-4FEC-B134-421550494265}"/>
              </a:ext>
            </a:extLst>
          </p:cNvPr>
          <p:cNvSpPr/>
          <p:nvPr/>
        </p:nvSpPr>
        <p:spPr>
          <a:xfrm>
            <a:off x="6548177" y="2364799"/>
            <a:ext cx="3709708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In-Scope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9BBCC1-38E9-4C1C-B31A-22CF16156885}"/>
              </a:ext>
            </a:extLst>
          </p:cNvPr>
          <p:cNvCxnSpPr/>
          <p:nvPr/>
        </p:nvCxnSpPr>
        <p:spPr>
          <a:xfrm>
            <a:off x="6559329" y="2299446"/>
            <a:ext cx="0" cy="43078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EB1E3B-4A12-4DDF-8EFF-A673E40EBC3A}"/>
              </a:ext>
            </a:extLst>
          </p:cNvPr>
          <p:cNvSpPr txBox="1"/>
          <p:nvPr/>
        </p:nvSpPr>
        <p:spPr>
          <a:xfrm>
            <a:off x="5924114" y="2762423"/>
            <a:ext cx="6119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lvl="1" indent="-285744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Lay the foundation for target state through Azure Cloud technologies</a:t>
            </a:r>
          </a:p>
          <a:p>
            <a:pPr marL="285744" lvl="1" indent="-285744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Strategize decoupling of tightly coupled applications </a:t>
            </a:r>
          </a:p>
          <a:p>
            <a:pPr marL="285744" lvl="1" indent="-285744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Identify services in PAMS application</a:t>
            </a:r>
          </a:p>
          <a:p>
            <a:pPr marL="285744" lvl="1" indent="-285744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</a:rPr>
              <a:t>Dockerization</a:t>
            </a:r>
            <a:r>
              <a:rPr lang="en-US" sz="1400" dirty="0">
                <a:solidFill>
                  <a:srgbClr val="000000"/>
                </a:solidFill>
              </a:rPr>
              <a:t> containerization of applications</a:t>
            </a:r>
          </a:p>
          <a:p>
            <a:pPr marL="285744" lvl="1" indent="-285744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UI layer to be migrated/built in React JS</a:t>
            </a:r>
          </a:p>
          <a:p>
            <a:pPr marL="285744" lvl="1" indent="-285744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Set up CI/CD pipeline for deployment </a:t>
            </a:r>
          </a:p>
          <a:p>
            <a:pPr marL="285744" lvl="1" indent="-285744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Modernization of stored procedures to micro services ??</a:t>
            </a:r>
          </a:p>
          <a:p>
            <a:pPr marL="285744" lvl="1" indent="-285744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285744" lvl="1" indent="-285744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314FF49-ABC7-4FAE-8F6D-F52EEE0D7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9" r="74882" b="1"/>
          <a:stretch/>
        </p:blipFill>
        <p:spPr>
          <a:xfrm>
            <a:off x="6277435" y="4525685"/>
            <a:ext cx="362827" cy="3981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F0331F9-BDDE-4D58-83E3-84B50FA43C78}"/>
              </a:ext>
            </a:extLst>
          </p:cNvPr>
          <p:cNvSpPr/>
          <p:nvPr/>
        </p:nvSpPr>
        <p:spPr>
          <a:xfrm>
            <a:off x="6639471" y="4548812"/>
            <a:ext cx="131375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Out-of-Scope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828480-55EF-4083-8C81-57BC50D069BE}"/>
              </a:ext>
            </a:extLst>
          </p:cNvPr>
          <p:cNvCxnSpPr/>
          <p:nvPr/>
        </p:nvCxnSpPr>
        <p:spPr>
          <a:xfrm>
            <a:off x="6650621" y="4483459"/>
            <a:ext cx="0" cy="43078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1DB1F4-0DC8-47B5-A0DB-7D0F30792440}"/>
              </a:ext>
            </a:extLst>
          </p:cNvPr>
          <p:cNvSpPr txBox="1"/>
          <p:nvPr/>
        </p:nvSpPr>
        <p:spPr>
          <a:xfrm>
            <a:off x="6096000" y="4793748"/>
            <a:ext cx="4592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Infra and access set-up is Out of scope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Testing is currently Out-of-scope, assuming it would be dealt by QA team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Setting-up Replication tools viz. CDC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Database setup and migration</a:t>
            </a:r>
          </a:p>
        </p:txBody>
      </p:sp>
    </p:spTree>
    <p:extLst>
      <p:ext uri="{BB962C8B-B14F-4D97-AF65-F5344CB8AC3E}">
        <p14:creationId xmlns:p14="http://schemas.microsoft.com/office/powerpoint/2010/main" val="33465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718EEB-E4A9-4EC1-B9A9-AC60F058F0DF}"/>
              </a:ext>
            </a:extLst>
          </p:cNvPr>
          <p:cNvSpPr txBox="1"/>
          <p:nvPr/>
        </p:nvSpPr>
        <p:spPr>
          <a:xfrm>
            <a:off x="120166" y="0"/>
            <a:ext cx="976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Infosys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Native Development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93122-FEFB-4820-874A-DE528CABC030}"/>
              </a:ext>
            </a:extLst>
          </p:cNvPr>
          <p:cNvSpPr txBox="1"/>
          <p:nvPr/>
        </p:nvSpPr>
        <p:spPr>
          <a:xfrm>
            <a:off x="121297" y="784108"/>
            <a:ext cx="11949405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Accelerates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development of cloud-native applications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deployed as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microservices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, packaged in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containers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, and managed on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elastic infrastructure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through agile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DevOps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processes and continuous delivery workflows.</a:t>
            </a:r>
          </a:p>
        </p:txBody>
      </p: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4CE5A845-578C-4BCA-B63E-B924DDE15223}"/>
              </a:ext>
            </a:extLst>
          </p:cNvPr>
          <p:cNvSpPr/>
          <p:nvPr/>
        </p:nvSpPr>
        <p:spPr>
          <a:xfrm>
            <a:off x="9542458" y="2142680"/>
            <a:ext cx="1828800" cy="1146764"/>
          </a:xfrm>
          <a:custGeom>
            <a:avLst/>
            <a:gdLst>
              <a:gd name="connsiteX0" fmla="*/ 0 w 2265842"/>
              <a:gd name="connsiteY0" fmla="*/ 217278 h 1303643"/>
              <a:gd name="connsiteX1" fmla="*/ 217278 w 2265842"/>
              <a:gd name="connsiteY1" fmla="*/ 0 h 1303643"/>
              <a:gd name="connsiteX2" fmla="*/ 2048564 w 2265842"/>
              <a:gd name="connsiteY2" fmla="*/ 0 h 1303643"/>
              <a:gd name="connsiteX3" fmla="*/ 2265842 w 2265842"/>
              <a:gd name="connsiteY3" fmla="*/ 217278 h 1303643"/>
              <a:gd name="connsiteX4" fmla="*/ 2265842 w 2265842"/>
              <a:gd name="connsiteY4" fmla="*/ 1086365 h 1303643"/>
              <a:gd name="connsiteX5" fmla="*/ 2048564 w 2265842"/>
              <a:gd name="connsiteY5" fmla="*/ 1303643 h 1303643"/>
              <a:gd name="connsiteX6" fmla="*/ 217278 w 2265842"/>
              <a:gd name="connsiteY6" fmla="*/ 1303643 h 1303643"/>
              <a:gd name="connsiteX7" fmla="*/ 0 w 2265842"/>
              <a:gd name="connsiteY7" fmla="*/ 1086365 h 1303643"/>
              <a:gd name="connsiteX8" fmla="*/ 0 w 2265842"/>
              <a:gd name="connsiteY8" fmla="*/ 217278 h 1303643"/>
              <a:gd name="connsiteX0" fmla="*/ 47684 w 2313526"/>
              <a:gd name="connsiteY0" fmla="*/ 217278 h 1303643"/>
              <a:gd name="connsiteX1" fmla="*/ 264962 w 2313526"/>
              <a:gd name="connsiteY1" fmla="*/ 0 h 1303643"/>
              <a:gd name="connsiteX2" fmla="*/ 2096248 w 2313526"/>
              <a:gd name="connsiteY2" fmla="*/ 0 h 1303643"/>
              <a:gd name="connsiteX3" fmla="*/ 2313526 w 2313526"/>
              <a:gd name="connsiteY3" fmla="*/ 217278 h 1303643"/>
              <a:gd name="connsiteX4" fmla="*/ 2313526 w 2313526"/>
              <a:gd name="connsiteY4" fmla="*/ 1086365 h 1303643"/>
              <a:gd name="connsiteX5" fmla="*/ 2096248 w 2313526"/>
              <a:gd name="connsiteY5" fmla="*/ 1303643 h 1303643"/>
              <a:gd name="connsiteX6" fmla="*/ 55412 w 2313526"/>
              <a:gd name="connsiteY6" fmla="*/ 1103618 h 1303643"/>
              <a:gd name="connsiteX7" fmla="*/ 47684 w 2313526"/>
              <a:gd name="connsiteY7" fmla="*/ 1086365 h 1303643"/>
              <a:gd name="connsiteX8" fmla="*/ 47684 w 2313526"/>
              <a:gd name="connsiteY8" fmla="*/ 217278 h 1303643"/>
              <a:gd name="connsiteX0" fmla="*/ 47684 w 2361210"/>
              <a:gd name="connsiteY0" fmla="*/ 217278 h 1144570"/>
              <a:gd name="connsiteX1" fmla="*/ 264962 w 2361210"/>
              <a:gd name="connsiteY1" fmla="*/ 0 h 1144570"/>
              <a:gd name="connsiteX2" fmla="*/ 2096248 w 2361210"/>
              <a:gd name="connsiteY2" fmla="*/ 0 h 1144570"/>
              <a:gd name="connsiteX3" fmla="*/ 2313526 w 2361210"/>
              <a:gd name="connsiteY3" fmla="*/ 217278 h 1144570"/>
              <a:gd name="connsiteX4" fmla="*/ 2313526 w 2361210"/>
              <a:gd name="connsiteY4" fmla="*/ 1086365 h 1144570"/>
              <a:gd name="connsiteX5" fmla="*/ 2305798 w 2361210"/>
              <a:gd name="connsiteY5" fmla="*/ 1103618 h 1144570"/>
              <a:gd name="connsiteX6" fmla="*/ 55412 w 2361210"/>
              <a:gd name="connsiteY6" fmla="*/ 1103618 h 1144570"/>
              <a:gd name="connsiteX7" fmla="*/ 47684 w 2361210"/>
              <a:gd name="connsiteY7" fmla="*/ 1086365 h 1144570"/>
              <a:gd name="connsiteX8" fmla="*/ 47684 w 2361210"/>
              <a:gd name="connsiteY8" fmla="*/ 217278 h 1144570"/>
              <a:gd name="connsiteX0" fmla="*/ 47684 w 2326163"/>
              <a:gd name="connsiteY0" fmla="*/ 217278 h 1144570"/>
              <a:gd name="connsiteX1" fmla="*/ 264962 w 2326163"/>
              <a:gd name="connsiteY1" fmla="*/ 0 h 1144570"/>
              <a:gd name="connsiteX2" fmla="*/ 2096248 w 2326163"/>
              <a:gd name="connsiteY2" fmla="*/ 0 h 1144570"/>
              <a:gd name="connsiteX3" fmla="*/ 2313526 w 2326163"/>
              <a:gd name="connsiteY3" fmla="*/ 217278 h 1144570"/>
              <a:gd name="connsiteX4" fmla="*/ 2313526 w 2326163"/>
              <a:gd name="connsiteY4" fmla="*/ 1086365 h 1144570"/>
              <a:gd name="connsiteX5" fmla="*/ 2248648 w 2326163"/>
              <a:gd name="connsiteY5" fmla="*/ 1103618 h 1144570"/>
              <a:gd name="connsiteX6" fmla="*/ 55412 w 2326163"/>
              <a:gd name="connsiteY6" fmla="*/ 1103618 h 1144570"/>
              <a:gd name="connsiteX7" fmla="*/ 47684 w 2326163"/>
              <a:gd name="connsiteY7" fmla="*/ 1086365 h 1144570"/>
              <a:gd name="connsiteX8" fmla="*/ 47684 w 2326163"/>
              <a:gd name="connsiteY8" fmla="*/ 217278 h 1144570"/>
              <a:gd name="connsiteX0" fmla="*/ 47684 w 2326163"/>
              <a:gd name="connsiteY0" fmla="*/ 217278 h 1144570"/>
              <a:gd name="connsiteX1" fmla="*/ 264962 w 2326163"/>
              <a:gd name="connsiteY1" fmla="*/ 0 h 1144570"/>
              <a:gd name="connsiteX2" fmla="*/ 2096248 w 2326163"/>
              <a:gd name="connsiteY2" fmla="*/ 0 h 1144570"/>
              <a:gd name="connsiteX3" fmla="*/ 2313526 w 2326163"/>
              <a:gd name="connsiteY3" fmla="*/ 217278 h 1144570"/>
              <a:gd name="connsiteX4" fmla="*/ 2313526 w 2326163"/>
              <a:gd name="connsiteY4" fmla="*/ 1086365 h 1144570"/>
              <a:gd name="connsiteX5" fmla="*/ 2248648 w 2326163"/>
              <a:gd name="connsiteY5" fmla="*/ 1103618 h 1144570"/>
              <a:gd name="connsiteX6" fmla="*/ 55412 w 2326163"/>
              <a:gd name="connsiteY6" fmla="*/ 1103618 h 1144570"/>
              <a:gd name="connsiteX7" fmla="*/ 47684 w 2326163"/>
              <a:gd name="connsiteY7" fmla="*/ 1057790 h 1144570"/>
              <a:gd name="connsiteX8" fmla="*/ 47684 w 2326163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057790 h 1144570"/>
              <a:gd name="connsiteX8" fmla="*/ 43429 w 2321908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106762 h 1144570"/>
              <a:gd name="connsiteX8" fmla="*/ 43429 w 2321908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106762 h 1144570"/>
              <a:gd name="connsiteX8" fmla="*/ 43429 w 2321908"/>
              <a:gd name="connsiteY8" fmla="*/ 217278 h 1144570"/>
              <a:gd name="connsiteX0" fmla="*/ 43429 w 2359396"/>
              <a:gd name="connsiteY0" fmla="*/ 217278 h 1143513"/>
              <a:gd name="connsiteX1" fmla="*/ 260707 w 2359396"/>
              <a:gd name="connsiteY1" fmla="*/ 0 h 1143513"/>
              <a:gd name="connsiteX2" fmla="*/ 2091993 w 2359396"/>
              <a:gd name="connsiteY2" fmla="*/ 0 h 1143513"/>
              <a:gd name="connsiteX3" fmla="*/ 2309271 w 2359396"/>
              <a:gd name="connsiteY3" fmla="*/ 217278 h 1143513"/>
              <a:gd name="connsiteX4" fmla="*/ 2309271 w 2359396"/>
              <a:gd name="connsiteY4" fmla="*/ 1086365 h 1143513"/>
              <a:gd name="connsiteX5" fmla="*/ 2304908 w 2359396"/>
              <a:gd name="connsiteY5" fmla="*/ 1100120 h 1143513"/>
              <a:gd name="connsiteX6" fmla="*/ 51157 w 2359396"/>
              <a:gd name="connsiteY6" fmla="*/ 1103618 h 1143513"/>
              <a:gd name="connsiteX7" fmla="*/ 43429 w 2359396"/>
              <a:gd name="connsiteY7" fmla="*/ 1106762 h 1143513"/>
              <a:gd name="connsiteX8" fmla="*/ 43429 w 2359396"/>
              <a:gd name="connsiteY8" fmla="*/ 217278 h 1143513"/>
              <a:gd name="connsiteX0" fmla="*/ 43429 w 2309299"/>
              <a:gd name="connsiteY0" fmla="*/ 217278 h 1143513"/>
              <a:gd name="connsiteX1" fmla="*/ 260707 w 2309299"/>
              <a:gd name="connsiteY1" fmla="*/ 0 h 1143513"/>
              <a:gd name="connsiteX2" fmla="*/ 2091993 w 2309299"/>
              <a:gd name="connsiteY2" fmla="*/ 0 h 1143513"/>
              <a:gd name="connsiteX3" fmla="*/ 2309271 w 2309299"/>
              <a:gd name="connsiteY3" fmla="*/ 217278 h 1143513"/>
              <a:gd name="connsiteX4" fmla="*/ 2309271 w 2309299"/>
              <a:gd name="connsiteY4" fmla="*/ 1086365 h 1143513"/>
              <a:gd name="connsiteX5" fmla="*/ 2304908 w 2309299"/>
              <a:gd name="connsiteY5" fmla="*/ 1100120 h 1143513"/>
              <a:gd name="connsiteX6" fmla="*/ 51157 w 2309299"/>
              <a:gd name="connsiteY6" fmla="*/ 1103618 h 1143513"/>
              <a:gd name="connsiteX7" fmla="*/ 43429 w 2309299"/>
              <a:gd name="connsiteY7" fmla="*/ 1106762 h 1143513"/>
              <a:gd name="connsiteX8" fmla="*/ 43429 w 2309299"/>
              <a:gd name="connsiteY8" fmla="*/ 217278 h 1143513"/>
              <a:gd name="connsiteX0" fmla="*/ 57520 w 2323390"/>
              <a:gd name="connsiteY0" fmla="*/ 217278 h 1143513"/>
              <a:gd name="connsiteX1" fmla="*/ 274798 w 2323390"/>
              <a:gd name="connsiteY1" fmla="*/ 0 h 1143513"/>
              <a:gd name="connsiteX2" fmla="*/ 2106084 w 2323390"/>
              <a:gd name="connsiteY2" fmla="*/ 0 h 1143513"/>
              <a:gd name="connsiteX3" fmla="*/ 2323362 w 2323390"/>
              <a:gd name="connsiteY3" fmla="*/ 217278 h 1143513"/>
              <a:gd name="connsiteX4" fmla="*/ 2323362 w 2323390"/>
              <a:gd name="connsiteY4" fmla="*/ 1086365 h 1143513"/>
              <a:gd name="connsiteX5" fmla="*/ 2318999 w 2323390"/>
              <a:gd name="connsiteY5" fmla="*/ 1100120 h 1143513"/>
              <a:gd name="connsiteX6" fmla="*/ 47094 w 2323390"/>
              <a:gd name="connsiteY6" fmla="*/ 1093124 h 1143513"/>
              <a:gd name="connsiteX7" fmla="*/ 57520 w 2323390"/>
              <a:gd name="connsiteY7" fmla="*/ 1106762 h 1143513"/>
              <a:gd name="connsiteX8" fmla="*/ 57520 w 2323390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106762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103264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085774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078778 h 1143513"/>
              <a:gd name="connsiteX8" fmla="*/ 10426 w 2276296"/>
              <a:gd name="connsiteY8" fmla="*/ 217278 h 1143513"/>
              <a:gd name="connsiteX0" fmla="*/ 10426 w 2276268"/>
              <a:gd name="connsiteY0" fmla="*/ 217278 h 1144570"/>
              <a:gd name="connsiteX1" fmla="*/ 227704 w 2276268"/>
              <a:gd name="connsiteY1" fmla="*/ 0 h 1144570"/>
              <a:gd name="connsiteX2" fmla="*/ 2058990 w 2276268"/>
              <a:gd name="connsiteY2" fmla="*/ 0 h 1144570"/>
              <a:gd name="connsiteX3" fmla="*/ 2276268 w 2276268"/>
              <a:gd name="connsiteY3" fmla="*/ 217278 h 1144570"/>
              <a:gd name="connsiteX4" fmla="*/ 2276268 w 2276268"/>
              <a:gd name="connsiteY4" fmla="*/ 1086365 h 1144570"/>
              <a:gd name="connsiteX5" fmla="*/ 2265853 w 2276268"/>
              <a:gd name="connsiteY5" fmla="*/ 1103618 h 1144570"/>
              <a:gd name="connsiteX6" fmla="*/ 0 w 2276268"/>
              <a:gd name="connsiteY6" fmla="*/ 1093124 h 1144570"/>
              <a:gd name="connsiteX7" fmla="*/ 10426 w 2276268"/>
              <a:gd name="connsiteY7" fmla="*/ 1078778 h 1144570"/>
              <a:gd name="connsiteX8" fmla="*/ 10426 w 2276268"/>
              <a:gd name="connsiteY8" fmla="*/ 217278 h 1144570"/>
              <a:gd name="connsiteX0" fmla="*/ 10426 w 2434873"/>
              <a:gd name="connsiteY0" fmla="*/ 217278 h 1159646"/>
              <a:gd name="connsiteX1" fmla="*/ 227704 w 2434873"/>
              <a:gd name="connsiteY1" fmla="*/ 0 h 1159646"/>
              <a:gd name="connsiteX2" fmla="*/ 2058990 w 2434873"/>
              <a:gd name="connsiteY2" fmla="*/ 0 h 1159646"/>
              <a:gd name="connsiteX3" fmla="*/ 2276268 w 2434873"/>
              <a:gd name="connsiteY3" fmla="*/ 217278 h 1159646"/>
              <a:gd name="connsiteX4" fmla="*/ 2276268 w 2434873"/>
              <a:gd name="connsiteY4" fmla="*/ 1086365 h 1159646"/>
              <a:gd name="connsiteX5" fmla="*/ 2268530 w 2434873"/>
              <a:gd name="connsiteY5" fmla="*/ 1106248 h 1159646"/>
              <a:gd name="connsiteX6" fmla="*/ 2265853 w 2434873"/>
              <a:gd name="connsiteY6" fmla="*/ 1103618 h 1159646"/>
              <a:gd name="connsiteX7" fmla="*/ 0 w 2434873"/>
              <a:gd name="connsiteY7" fmla="*/ 1093124 h 1159646"/>
              <a:gd name="connsiteX8" fmla="*/ 10426 w 2434873"/>
              <a:gd name="connsiteY8" fmla="*/ 1078778 h 1159646"/>
              <a:gd name="connsiteX9" fmla="*/ 10426 w 2434873"/>
              <a:gd name="connsiteY9" fmla="*/ 217278 h 1159646"/>
              <a:gd name="connsiteX0" fmla="*/ 10426 w 2439222"/>
              <a:gd name="connsiteY0" fmla="*/ 217278 h 1160085"/>
              <a:gd name="connsiteX1" fmla="*/ 227704 w 2439222"/>
              <a:gd name="connsiteY1" fmla="*/ 0 h 1160085"/>
              <a:gd name="connsiteX2" fmla="*/ 2058990 w 2439222"/>
              <a:gd name="connsiteY2" fmla="*/ 0 h 1160085"/>
              <a:gd name="connsiteX3" fmla="*/ 2276268 w 2439222"/>
              <a:gd name="connsiteY3" fmla="*/ 217278 h 1160085"/>
              <a:gd name="connsiteX4" fmla="*/ 2276268 w 2439222"/>
              <a:gd name="connsiteY4" fmla="*/ 1086365 h 1160085"/>
              <a:gd name="connsiteX5" fmla="*/ 2268530 w 2439222"/>
              <a:gd name="connsiteY5" fmla="*/ 1106248 h 1160085"/>
              <a:gd name="connsiteX6" fmla="*/ 0 w 2439222"/>
              <a:gd name="connsiteY6" fmla="*/ 1093124 h 1160085"/>
              <a:gd name="connsiteX7" fmla="*/ 10426 w 2439222"/>
              <a:gd name="connsiteY7" fmla="*/ 1078778 h 1160085"/>
              <a:gd name="connsiteX8" fmla="*/ 10426 w 2439222"/>
              <a:gd name="connsiteY8" fmla="*/ 217278 h 1160085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10426 w 2276268"/>
              <a:gd name="connsiteY6" fmla="*/ 1078778 h 1106248"/>
              <a:gd name="connsiteX7" fmla="*/ 10426 w 2276268"/>
              <a:gd name="connsiteY7" fmla="*/ 217278 h 1106248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10426 w 2276268"/>
              <a:gd name="connsiteY6" fmla="*/ 1089272 h 1106248"/>
              <a:gd name="connsiteX7" fmla="*/ 10426 w 2276268"/>
              <a:gd name="connsiteY7" fmla="*/ 217278 h 1106248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7400 w 2276268"/>
              <a:gd name="connsiteY6" fmla="*/ 1092770 h 1106248"/>
              <a:gd name="connsiteX7" fmla="*/ 10426 w 2276268"/>
              <a:gd name="connsiteY7" fmla="*/ 217278 h 1106248"/>
              <a:gd name="connsiteX0" fmla="*/ 10426 w 2276268"/>
              <a:gd name="connsiteY0" fmla="*/ 217278 h 1111070"/>
              <a:gd name="connsiteX1" fmla="*/ 227704 w 2276268"/>
              <a:gd name="connsiteY1" fmla="*/ 0 h 1111070"/>
              <a:gd name="connsiteX2" fmla="*/ 2058990 w 2276268"/>
              <a:gd name="connsiteY2" fmla="*/ 0 h 1111070"/>
              <a:gd name="connsiteX3" fmla="*/ 2276268 w 2276268"/>
              <a:gd name="connsiteY3" fmla="*/ 217278 h 1111070"/>
              <a:gd name="connsiteX4" fmla="*/ 2268530 w 2276268"/>
              <a:gd name="connsiteY4" fmla="*/ 1106248 h 1111070"/>
              <a:gd name="connsiteX5" fmla="*/ 0 w 2276268"/>
              <a:gd name="connsiteY5" fmla="*/ 1093124 h 1111070"/>
              <a:gd name="connsiteX6" fmla="*/ 10426 w 2276268"/>
              <a:gd name="connsiteY6" fmla="*/ 1110260 h 1111070"/>
              <a:gd name="connsiteX7" fmla="*/ 10426 w 2276268"/>
              <a:gd name="connsiteY7" fmla="*/ 217278 h 1111070"/>
              <a:gd name="connsiteX0" fmla="*/ 10426 w 2276268"/>
              <a:gd name="connsiteY0" fmla="*/ 217278 h 1111070"/>
              <a:gd name="connsiteX1" fmla="*/ 227704 w 2276268"/>
              <a:gd name="connsiteY1" fmla="*/ 0 h 1111070"/>
              <a:gd name="connsiteX2" fmla="*/ 2058990 w 2276268"/>
              <a:gd name="connsiteY2" fmla="*/ 0 h 1111070"/>
              <a:gd name="connsiteX3" fmla="*/ 2276268 w 2276268"/>
              <a:gd name="connsiteY3" fmla="*/ 217278 h 1111070"/>
              <a:gd name="connsiteX4" fmla="*/ 2268530 w 2276268"/>
              <a:gd name="connsiteY4" fmla="*/ 1088758 h 1111070"/>
              <a:gd name="connsiteX5" fmla="*/ 0 w 2276268"/>
              <a:gd name="connsiteY5" fmla="*/ 1093124 h 1111070"/>
              <a:gd name="connsiteX6" fmla="*/ 10426 w 2276268"/>
              <a:gd name="connsiteY6" fmla="*/ 1110260 h 1111070"/>
              <a:gd name="connsiteX7" fmla="*/ 10426 w 2276268"/>
              <a:gd name="connsiteY7" fmla="*/ 217278 h 1111070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88758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88758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92256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292 w 2266134"/>
              <a:gd name="connsiteY0" fmla="*/ 217278 h 1092256"/>
              <a:gd name="connsiteX1" fmla="*/ 217570 w 2266134"/>
              <a:gd name="connsiteY1" fmla="*/ 0 h 1092256"/>
              <a:gd name="connsiteX2" fmla="*/ 2048856 w 2266134"/>
              <a:gd name="connsiteY2" fmla="*/ 0 h 1092256"/>
              <a:gd name="connsiteX3" fmla="*/ 2266134 w 2266134"/>
              <a:gd name="connsiteY3" fmla="*/ 217278 h 1092256"/>
              <a:gd name="connsiteX4" fmla="*/ 2258396 w 2266134"/>
              <a:gd name="connsiteY4" fmla="*/ 1092256 h 1092256"/>
              <a:gd name="connsiteX5" fmla="*/ 292 w 2266134"/>
              <a:gd name="connsiteY5" fmla="*/ 1085774 h 1092256"/>
              <a:gd name="connsiteX6" fmla="*/ 292 w 2266134"/>
              <a:gd name="connsiteY6" fmla="*/ 217278 h 1092256"/>
              <a:gd name="connsiteX0" fmla="*/ 292 w 2266134"/>
              <a:gd name="connsiteY0" fmla="*/ 217278 h 1085774"/>
              <a:gd name="connsiteX1" fmla="*/ 217570 w 2266134"/>
              <a:gd name="connsiteY1" fmla="*/ 0 h 1085774"/>
              <a:gd name="connsiteX2" fmla="*/ 2048856 w 2266134"/>
              <a:gd name="connsiteY2" fmla="*/ 0 h 1085774"/>
              <a:gd name="connsiteX3" fmla="*/ 2266134 w 2266134"/>
              <a:gd name="connsiteY3" fmla="*/ 217278 h 1085774"/>
              <a:gd name="connsiteX4" fmla="*/ 2258396 w 2266134"/>
              <a:gd name="connsiteY4" fmla="*/ 1081762 h 1085774"/>
              <a:gd name="connsiteX5" fmla="*/ 292 w 2266134"/>
              <a:gd name="connsiteY5" fmla="*/ 1085774 h 1085774"/>
              <a:gd name="connsiteX6" fmla="*/ 292 w 2266134"/>
              <a:gd name="connsiteY6" fmla="*/ 217278 h 1085774"/>
              <a:gd name="connsiteX0" fmla="*/ 292 w 2266134"/>
              <a:gd name="connsiteY0" fmla="*/ 217278 h 1091611"/>
              <a:gd name="connsiteX1" fmla="*/ 217570 w 2266134"/>
              <a:gd name="connsiteY1" fmla="*/ 0 h 1091611"/>
              <a:gd name="connsiteX2" fmla="*/ 2048856 w 2266134"/>
              <a:gd name="connsiteY2" fmla="*/ 0 h 1091611"/>
              <a:gd name="connsiteX3" fmla="*/ 2266134 w 2266134"/>
              <a:gd name="connsiteY3" fmla="*/ 217278 h 1091611"/>
              <a:gd name="connsiteX4" fmla="*/ 2258396 w 2266134"/>
              <a:gd name="connsiteY4" fmla="*/ 1091611 h 1091611"/>
              <a:gd name="connsiteX5" fmla="*/ 292 w 2266134"/>
              <a:gd name="connsiteY5" fmla="*/ 1085774 h 1091611"/>
              <a:gd name="connsiteX6" fmla="*/ 292 w 2266134"/>
              <a:gd name="connsiteY6" fmla="*/ 217278 h 1091611"/>
              <a:gd name="connsiteX0" fmla="*/ 292 w 2266134"/>
              <a:gd name="connsiteY0" fmla="*/ 217278 h 1089523"/>
              <a:gd name="connsiteX1" fmla="*/ 217570 w 2266134"/>
              <a:gd name="connsiteY1" fmla="*/ 0 h 1089523"/>
              <a:gd name="connsiteX2" fmla="*/ 2048856 w 2266134"/>
              <a:gd name="connsiteY2" fmla="*/ 0 h 1089523"/>
              <a:gd name="connsiteX3" fmla="*/ 2266134 w 2266134"/>
              <a:gd name="connsiteY3" fmla="*/ 217278 h 1089523"/>
              <a:gd name="connsiteX4" fmla="*/ 2258396 w 2266134"/>
              <a:gd name="connsiteY4" fmla="*/ 1089523 h 1089523"/>
              <a:gd name="connsiteX5" fmla="*/ 292 w 2266134"/>
              <a:gd name="connsiteY5" fmla="*/ 1085774 h 1089523"/>
              <a:gd name="connsiteX6" fmla="*/ 292 w 2266134"/>
              <a:gd name="connsiteY6" fmla="*/ 217278 h 1089523"/>
              <a:gd name="connsiteX0" fmla="*/ 292 w 2266134"/>
              <a:gd name="connsiteY0" fmla="*/ 217278 h 1087435"/>
              <a:gd name="connsiteX1" fmla="*/ 217570 w 2266134"/>
              <a:gd name="connsiteY1" fmla="*/ 0 h 1087435"/>
              <a:gd name="connsiteX2" fmla="*/ 2048856 w 2266134"/>
              <a:gd name="connsiteY2" fmla="*/ 0 h 1087435"/>
              <a:gd name="connsiteX3" fmla="*/ 2266134 w 2266134"/>
              <a:gd name="connsiteY3" fmla="*/ 217278 h 1087435"/>
              <a:gd name="connsiteX4" fmla="*/ 2258396 w 2266134"/>
              <a:gd name="connsiteY4" fmla="*/ 1087435 h 1087435"/>
              <a:gd name="connsiteX5" fmla="*/ 292 w 2266134"/>
              <a:gd name="connsiteY5" fmla="*/ 1085774 h 1087435"/>
              <a:gd name="connsiteX6" fmla="*/ 292 w 2266134"/>
              <a:gd name="connsiteY6" fmla="*/ 217278 h 10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6134" h="1087435">
                <a:moveTo>
                  <a:pt x="292" y="217278"/>
                </a:moveTo>
                <a:cubicBezTo>
                  <a:pt x="292" y="97279"/>
                  <a:pt x="97571" y="0"/>
                  <a:pt x="217570" y="0"/>
                </a:cubicBezTo>
                <a:lnTo>
                  <a:pt x="2048856" y="0"/>
                </a:lnTo>
                <a:cubicBezTo>
                  <a:pt x="2168855" y="0"/>
                  <a:pt x="2266134" y="97279"/>
                  <a:pt x="2266134" y="217278"/>
                </a:cubicBezTo>
                <a:cubicBezTo>
                  <a:pt x="2263555" y="513601"/>
                  <a:pt x="2260975" y="791112"/>
                  <a:pt x="2258396" y="1087435"/>
                </a:cubicBezTo>
                <a:lnTo>
                  <a:pt x="292" y="1085774"/>
                </a:lnTo>
                <a:cubicBezTo>
                  <a:pt x="1301" y="793943"/>
                  <a:pt x="-717" y="509109"/>
                  <a:pt x="292" y="217278"/>
                </a:cubicBezTo>
                <a:close/>
              </a:path>
            </a:pathLst>
          </a:custGeom>
          <a:solidFill>
            <a:srgbClr val="F62401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91440" rIns="53340" bIns="91440" numCol="1" spcCol="1270" anchor="t" anchorCtr="0">
            <a:norm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</a:t>
            </a:r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22AB9BE7-0DB0-4020-AA04-6D56C7C6F091}"/>
              </a:ext>
            </a:extLst>
          </p:cNvPr>
          <p:cNvSpPr/>
          <p:nvPr/>
        </p:nvSpPr>
        <p:spPr>
          <a:xfrm>
            <a:off x="7319790" y="2142681"/>
            <a:ext cx="1828800" cy="1146764"/>
          </a:xfrm>
          <a:custGeom>
            <a:avLst/>
            <a:gdLst>
              <a:gd name="connsiteX0" fmla="*/ 0 w 2265842"/>
              <a:gd name="connsiteY0" fmla="*/ 217278 h 1303643"/>
              <a:gd name="connsiteX1" fmla="*/ 217278 w 2265842"/>
              <a:gd name="connsiteY1" fmla="*/ 0 h 1303643"/>
              <a:gd name="connsiteX2" fmla="*/ 2048564 w 2265842"/>
              <a:gd name="connsiteY2" fmla="*/ 0 h 1303643"/>
              <a:gd name="connsiteX3" fmla="*/ 2265842 w 2265842"/>
              <a:gd name="connsiteY3" fmla="*/ 217278 h 1303643"/>
              <a:gd name="connsiteX4" fmla="*/ 2265842 w 2265842"/>
              <a:gd name="connsiteY4" fmla="*/ 1086365 h 1303643"/>
              <a:gd name="connsiteX5" fmla="*/ 2048564 w 2265842"/>
              <a:gd name="connsiteY5" fmla="*/ 1303643 h 1303643"/>
              <a:gd name="connsiteX6" fmla="*/ 217278 w 2265842"/>
              <a:gd name="connsiteY6" fmla="*/ 1303643 h 1303643"/>
              <a:gd name="connsiteX7" fmla="*/ 0 w 2265842"/>
              <a:gd name="connsiteY7" fmla="*/ 1086365 h 1303643"/>
              <a:gd name="connsiteX8" fmla="*/ 0 w 2265842"/>
              <a:gd name="connsiteY8" fmla="*/ 217278 h 1303643"/>
              <a:gd name="connsiteX0" fmla="*/ 47684 w 2313526"/>
              <a:gd name="connsiteY0" fmla="*/ 217278 h 1303643"/>
              <a:gd name="connsiteX1" fmla="*/ 264962 w 2313526"/>
              <a:gd name="connsiteY1" fmla="*/ 0 h 1303643"/>
              <a:gd name="connsiteX2" fmla="*/ 2096248 w 2313526"/>
              <a:gd name="connsiteY2" fmla="*/ 0 h 1303643"/>
              <a:gd name="connsiteX3" fmla="*/ 2313526 w 2313526"/>
              <a:gd name="connsiteY3" fmla="*/ 217278 h 1303643"/>
              <a:gd name="connsiteX4" fmla="*/ 2313526 w 2313526"/>
              <a:gd name="connsiteY4" fmla="*/ 1086365 h 1303643"/>
              <a:gd name="connsiteX5" fmla="*/ 2096248 w 2313526"/>
              <a:gd name="connsiteY5" fmla="*/ 1303643 h 1303643"/>
              <a:gd name="connsiteX6" fmla="*/ 55412 w 2313526"/>
              <a:gd name="connsiteY6" fmla="*/ 1103618 h 1303643"/>
              <a:gd name="connsiteX7" fmla="*/ 47684 w 2313526"/>
              <a:gd name="connsiteY7" fmla="*/ 1086365 h 1303643"/>
              <a:gd name="connsiteX8" fmla="*/ 47684 w 2313526"/>
              <a:gd name="connsiteY8" fmla="*/ 217278 h 1303643"/>
              <a:gd name="connsiteX0" fmla="*/ 47684 w 2361210"/>
              <a:gd name="connsiteY0" fmla="*/ 217278 h 1144570"/>
              <a:gd name="connsiteX1" fmla="*/ 264962 w 2361210"/>
              <a:gd name="connsiteY1" fmla="*/ 0 h 1144570"/>
              <a:gd name="connsiteX2" fmla="*/ 2096248 w 2361210"/>
              <a:gd name="connsiteY2" fmla="*/ 0 h 1144570"/>
              <a:gd name="connsiteX3" fmla="*/ 2313526 w 2361210"/>
              <a:gd name="connsiteY3" fmla="*/ 217278 h 1144570"/>
              <a:gd name="connsiteX4" fmla="*/ 2313526 w 2361210"/>
              <a:gd name="connsiteY4" fmla="*/ 1086365 h 1144570"/>
              <a:gd name="connsiteX5" fmla="*/ 2305798 w 2361210"/>
              <a:gd name="connsiteY5" fmla="*/ 1103618 h 1144570"/>
              <a:gd name="connsiteX6" fmla="*/ 55412 w 2361210"/>
              <a:gd name="connsiteY6" fmla="*/ 1103618 h 1144570"/>
              <a:gd name="connsiteX7" fmla="*/ 47684 w 2361210"/>
              <a:gd name="connsiteY7" fmla="*/ 1086365 h 1144570"/>
              <a:gd name="connsiteX8" fmla="*/ 47684 w 2361210"/>
              <a:gd name="connsiteY8" fmla="*/ 217278 h 1144570"/>
              <a:gd name="connsiteX0" fmla="*/ 47684 w 2326163"/>
              <a:gd name="connsiteY0" fmla="*/ 217278 h 1144570"/>
              <a:gd name="connsiteX1" fmla="*/ 264962 w 2326163"/>
              <a:gd name="connsiteY1" fmla="*/ 0 h 1144570"/>
              <a:gd name="connsiteX2" fmla="*/ 2096248 w 2326163"/>
              <a:gd name="connsiteY2" fmla="*/ 0 h 1144570"/>
              <a:gd name="connsiteX3" fmla="*/ 2313526 w 2326163"/>
              <a:gd name="connsiteY3" fmla="*/ 217278 h 1144570"/>
              <a:gd name="connsiteX4" fmla="*/ 2313526 w 2326163"/>
              <a:gd name="connsiteY4" fmla="*/ 1086365 h 1144570"/>
              <a:gd name="connsiteX5" fmla="*/ 2248648 w 2326163"/>
              <a:gd name="connsiteY5" fmla="*/ 1103618 h 1144570"/>
              <a:gd name="connsiteX6" fmla="*/ 55412 w 2326163"/>
              <a:gd name="connsiteY6" fmla="*/ 1103618 h 1144570"/>
              <a:gd name="connsiteX7" fmla="*/ 47684 w 2326163"/>
              <a:gd name="connsiteY7" fmla="*/ 1086365 h 1144570"/>
              <a:gd name="connsiteX8" fmla="*/ 47684 w 2326163"/>
              <a:gd name="connsiteY8" fmla="*/ 217278 h 1144570"/>
              <a:gd name="connsiteX0" fmla="*/ 47684 w 2326163"/>
              <a:gd name="connsiteY0" fmla="*/ 217278 h 1144570"/>
              <a:gd name="connsiteX1" fmla="*/ 264962 w 2326163"/>
              <a:gd name="connsiteY1" fmla="*/ 0 h 1144570"/>
              <a:gd name="connsiteX2" fmla="*/ 2096248 w 2326163"/>
              <a:gd name="connsiteY2" fmla="*/ 0 h 1144570"/>
              <a:gd name="connsiteX3" fmla="*/ 2313526 w 2326163"/>
              <a:gd name="connsiteY3" fmla="*/ 217278 h 1144570"/>
              <a:gd name="connsiteX4" fmla="*/ 2313526 w 2326163"/>
              <a:gd name="connsiteY4" fmla="*/ 1086365 h 1144570"/>
              <a:gd name="connsiteX5" fmla="*/ 2248648 w 2326163"/>
              <a:gd name="connsiteY5" fmla="*/ 1103618 h 1144570"/>
              <a:gd name="connsiteX6" fmla="*/ 55412 w 2326163"/>
              <a:gd name="connsiteY6" fmla="*/ 1103618 h 1144570"/>
              <a:gd name="connsiteX7" fmla="*/ 47684 w 2326163"/>
              <a:gd name="connsiteY7" fmla="*/ 1057790 h 1144570"/>
              <a:gd name="connsiteX8" fmla="*/ 47684 w 2326163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057790 h 1144570"/>
              <a:gd name="connsiteX8" fmla="*/ 43429 w 2321908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106762 h 1144570"/>
              <a:gd name="connsiteX8" fmla="*/ 43429 w 2321908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106762 h 1144570"/>
              <a:gd name="connsiteX8" fmla="*/ 43429 w 2321908"/>
              <a:gd name="connsiteY8" fmla="*/ 217278 h 1144570"/>
              <a:gd name="connsiteX0" fmla="*/ 43429 w 2359396"/>
              <a:gd name="connsiteY0" fmla="*/ 217278 h 1143513"/>
              <a:gd name="connsiteX1" fmla="*/ 260707 w 2359396"/>
              <a:gd name="connsiteY1" fmla="*/ 0 h 1143513"/>
              <a:gd name="connsiteX2" fmla="*/ 2091993 w 2359396"/>
              <a:gd name="connsiteY2" fmla="*/ 0 h 1143513"/>
              <a:gd name="connsiteX3" fmla="*/ 2309271 w 2359396"/>
              <a:gd name="connsiteY3" fmla="*/ 217278 h 1143513"/>
              <a:gd name="connsiteX4" fmla="*/ 2309271 w 2359396"/>
              <a:gd name="connsiteY4" fmla="*/ 1086365 h 1143513"/>
              <a:gd name="connsiteX5" fmla="*/ 2304908 w 2359396"/>
              <a:gd name="connsiteY5" fmla="*/ 1100120 h 1143513"/>
              <a:gd name="connsiteX6" fmla="*/ 51157 w 2359396"/>
              <a:gd name="connsiteY6" fmla="*/ 1103618 h 1143513"/>
              <a:gd name="connsiteX7" fmla="*/ 43429 w 2359396"/>
              <a:gd name="connsiteY7" fmla="*/ 1106762 h 1143513"/>
              <a:gd name="connsiteX8" fmla="*/ 43429 w 2359396"/>
              <a:gd name="connsiteY8" fmla="*/ 217278 h 1143513"/>
              <a:gd name="connsiteX0" fmla="*/ 43429 w 2309299"/>
              <a:gd name="connsiteY0" fmla="*/ 217278 h 1143513"/>
              <a:gd name="connsiteX1" fmla="*/ 260707 w 2309299"/>
              <a:gd name="connsiteY1" fmla="*/ 0 h 1143513"/>
              <a:gd name="connsiteX2" fmla="*/ 2091993 w 2309299"/>
              <a:gd name="connsiteY2" fmla="*/ 0 h 1143513"/>
              <a:gd name="connsiteX3" fmla="*/ 2309271 w 2309299"/>
              <a:gd name="connsiteY3" fmla="*/ 217278 h 1143513"/>
              <a:gd name="connsiteX4" fmla="*/ 2309271 w 2309299"/>
              <a:gd name="connsiteY4" fmla="*/ 1086365 h 1143513"/>
              <a:gd name="connsiteX5" fmla="*/ 2304908 w 2309299"/>
              <a:gd name="connsiteY5" fmla="*/ 1100120 h 1143513"/>
              <a:gd name="connsiteX6" fmla="*/ 51157 w 2309299"/>
              <a:gd name="connsiteY6" fmla="*/ 1103618 h 1143513"/>
              <a:gd name="connsiteX7" fmla="*/ 43429 w 2309299"/>
              <a:gd name="connsiteY7" fmla="*/ 1106762 h 1143513"/>
              <a:gd name="connsiteX8" fmla="*/ 43429 w 2309299"/>
              <a:gd name="connsiteY8" fmla="*/ 217278 h 1143513"/>
              <a:gd name="connsiteX0" fmla="*/ 57520 w 2323390"/>
              <a:gd name="connsiteY0" fmla="*/ 217278 h 1143513"/>
              <a:gd name="connsiteX1" fmla="*/ 274798 w 2323390"/>
              <a:gd name="connsiteY1" fmla="*/ 0 h 1143513"/>
              <a:gd name="connsiteX2" fmla="*/ 2106084 w 2323390"/>
              <a:gd name="connsiteY2" fmla="*/ 0 h 1143513"/>
              <a:gd name="connsiteX3" fmla="*/ 2323362 w 2323390"/>
              <a:gd name="connsiteY3" fmla="*/ 217278 h 1143513"/>
              <a:gd name="connsiteX4" fmla="*/ 2323362 w 2323390"/>
              <a:gd name="connsiteY4" fmla="*/ 1086365 h 1143513"/>
              <a:gd name="connsiteX5" fmla="*/ 2318999 w 2323390"/>
              <a:gd name="connsiteY5" fmla="*/ 1100120 h 1143513"/>
              <a:gd name="connsiteX6" fmla="*/ 47094 w 2323390"/>
              <a:gd name="connsiteY6" fmla="*/ 1093124 h 1143513"/>
              <a:gd name="connsiteX7" fmla="*/ 57520 w 2323390"/>
              <a:gd name="connsiteY7" fmla="*/ 1106762 h 1143513"/>
              <a:gd name="connsiteX8" fmla="*/ 57520 w 2323390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106762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103264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085774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078778 h 1143513"/>
              <a:gd name="connsiteX8" fmla="*/ 10426 w 2276296"/>
              <a:gd name="connsiteY8" fmla="*/ 217278 h 1143513"/>
              <a:gd name="connsiteX0" fmla="*/ 10426 w 2276268"/>
              <a:gd name="connsiteY0" fmla="*/ 217278 h 1144570"/>
              <a:gd name="connsiteX1" fmla="*/ 227704 w 2276268"/>
              <a:gd name="connsiteY1" fmla="*/ 0 h 1144570"/>
              <a:gd name="connsiteX2" fmla="*/ 2058990 w 2276268"/>
              <a:gd name="connsiteY2" fmla="*/ 0 h 1144570"/>
              <a:gd name="connsiteX3" fmla="*/ 2276268 w 2276268"/>
              <a:gd name="connsiteY3" fmla="*/ 217278 h 1144570"/>
              <a:gd name="connsiteX4" fmla="*/ 2276268 w 2276268"/>
              <a:gd name="connsiteY4" fmla="*/ 1086365 h 1144570"/>
              <a:gd name="connsiteX5" fmla="*/ 2265853 w 2276268"/>
              <a:gd name="connsiteY5" fmla="*/ 1103618 h 1144570"/>
              <a:gd name="connsiteX6" fmla="*/ 0 w 2276268"/>
              <a:gd name="connsiteY6" fmla="*/ 1093124 h 1144570"/>
              <a:gd name="connsiteX7" fmla="*/ 10426 w 2276268"/>
              <a:gd name="connsiteY7" fmla="*/ 1078778 h 1144570"/>
              <a:gd name="connsiteX8" fmla="*/ 10426 w 2276268"/>
              <a:gd name="connsiteY8" fmla="*/ 217278 h 1144570"/>
              <a:gd name="connsiteX0" fmla="*/ 10426 w 2434873"/>
              <a:gd name="connsiteY0" fmla="*/ 217278 h 1159646"/>
              <a:gd name="connsiteX1" fmla="*/ 227704 w 2434873"/>
              <a:gd name="connsiteY1" fmla="*/ 0 h 1159646"/>
              <a:gd name="connsiteX2" fmla="*/ 2058990 w 2434873"/>
              <a:gd name="connsiteY2" fmla="*/ 0 h 1159646"/>
              <a:gd name="connsiteX3" fmla="*/ 2276268 w 2434873"/>
              <a:gd name="connsiteY3" fmla="*/ 217278 h 1159646"/>
              <a:gd name="connsiteX4" fmla="*/ 2276268 w 2434873"/>
              <a:gd name="connsiteY4" fmla="*/ 1086365 h 1159646"/>
              <a:gd name="connsiteX5" fmla="*/ 2268530 w 2434873"/>
              <a:gd name="connsiteY5" fmla="*/ 1106248 h 1159646"/>
              <a:gd name="connsiteX6" fmla="*/ 2265853 w 2434873"/>
              <a:gd name="connsiteY6" fmla="*/ 1103618 h 1159646"/>
              <a:gd name="connsiteX7" fmla="*/ 0 w 2434873"/>
              <a:gd name="connsiteY7" fmla="*/ 1093124 h 1159646"/>
              <a:gd name="connsiteX8" fmla="*/ 10426 w 2434873"/>
              <a:gd name="connsiteY8" fmla="*/ 1078778 h 1159646"/>
              <a:gd name="connsiteX9" fmla="*/ 10426 w 2434873"/>
              <a:gd name="connsiteY9" fmla="*/ 217278 h 1159646"/>
              <a:gd name="connsiteX0" fmla="*/ 10426 w 2439222"/>
              <a:gd name="connsiteY0" fmla="*/ 217278 h 1160085"/>
              <a:gd name="connsiteX1" fmla="*/ 227704 w 2439222"/>
              <a:gd name="connsiteY1" fmla="*/ 0 h 1160085"/>
              <a:gd name="connsiteX2" fmla="*/ 2058990 w 2439222"/>
              <a:gd name="connsiteY2" fmla="*/ 0 h 1160085"/>
              <a:gd name="connsiteX3" fmla="*/ 2276268 w 2439222"/>
              <a:gd name="connsiteY3" fmla="*/ 217278 h 1160085"/>
              <a:gd name="connsiteX4" fmla="*/ 2276268 w 2439222"/>
              <a:gd name="connsiteY4" fmla="*/ 1086365 h 1160085"/>
              <a:gd name="connsiteX5" fmla="*/ 2268530 w 2439222"/>
              <a:gd name="connsiteY5" fmla="*/ 1106248 h 1160085"/>
              <a:gd name="connsiteX6" fmla="*/ 0 w 2439222"/>
              <a:gd name="connsiteY6" fmla="*/ 1093124 h 1160085"/>
              <a:gd name="connsiteX7" fmla="*/ 10426 w 2439222"/>
              <a:gd name="connsiteY7" fmla="*/ 1078778 h 1160085"/>
              <a:gd name="connsiteX8" fmla="*/ 10426 w 2439222"/>
              <a:gd name="connsiteY8" fmla="*/ 217278 h 1160085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10426 w 2276268"/>
              <a:gd name="connsiteY6" fmla="*/ 1078778 h 1106248"/>
              <a:gd name="connsiteX7" fmla="*/ 10426 w 2276268"/>
              <a:gd name="connsiteY7" fmla="*/ 217278 h 1106248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10426 w 2276268"/>
              <a:gd name="connsiteY6" fmla="*/ 1089272 h 1106248"/>
              <a:gd name="connsiteX7" fmla="*/ 10426 w 2276268"/>
              <a:gd name="connsiteY7" fmla="*/ 217278 h 1106248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7400 w 2276268"/>
              <a:gd name="connsiteY6" fmla="*/ 1092770 h 1106248"/>
              <a:gd name="connsiteX7" fmla="*/ 10426 w 2276268"/>
              <a:gd name="connsiteY7" fmla="*/ 217278 h 1106248"/>
              <a:gd name="connsiteX0" fmla="*/ 10426 w 2276268"/>
              <a:gd name="connsiteY0" fmla="*/ 217278 h 1111070"/>
              <a:gd name="connsiteX1" fmla="*/ 227704 w 2276268"/>
              <a:gd name="connsiteY1" fmla="*/ 0 h 1111070"/>
              <a:gd name="connsiteX2" fmla="*/ 2058990 w 2276268"/>
              <a:gd name="connsiteY2" fmla="*/ 0 h 1111070"/>
              <a:gd name="connsiteX3" fmla="*/ 2276268 w 2276268"/>
              <a:gd name="connsiteY3" fmla="*/ 217278 h 1111070"/>
              <a:gd name="connsiteX4" fmla="*/ 2268530 w 2276268"/>
              <a:gd name="connsiteY4" fmla="*/ 1106248 h 1111070"/>
              <a:gd name="connsiteX5" fmla="*/ 0 w 2276268"/>
              <a:gd name="connsiteY5" fmla="*/ 1093124 h 1111070"/>
              <a:gd name="connsiteX6" fmla="*/ 10426 w 2276268"/>
              <a:gd name="connsiteY6" fmla="*/ 1110260 h 1111070"/>
              <a:gd name="connsiteX7" fmla="*/ 10426 w 2276268"/>
              <a:gd name="connsiteY7" fmla="*/ 217278 h 1111070"/>
              <a:gd name="connsiteX0" fmla="*/ 10426 w 2276268"/>
              <a:gd name="connsiteY0" fmla="*/ 217278 h 1111070"/>
              <a:gd name="connsiteX1" fmla="*/ 227704 w 2276268"/>
              <a:gd name="connsiteY1" fmla="*/ 0 h 1111070"/>
              <a:gd name="connsiteX2" fmla="*/ 2058990 w 2276268"/>
              <a:gd name="connsiteY2" fmla="*/ 0 h 1111070"/>
              <a:gd name="connsiteX3" fmla="*/ 2276268 w 2276268"/>
              <a:gd name="connsiteY3" fmla="*/ 217278 h 1111070"/>
              <a:gd name="connsiteX4" fmla="*/ 2268530 w 2276268"/>
              <a:gd name="connsiteY4" fmla="*/ 1088758 h 1111070"/>
              <a:gd name="connsiteX5" fmla="*/ 0 w 2276268"/>
              <a:gd name="connsiteY5" fmla="*/ 1093124 h 1111070"/>
              <a:gd name="connsiteX6" fmla="*/ 10426 w 2276268"/>
              <a:gd name="connsiteY6" fmla="*/ 1110260 h 1111070"/>
              <a:gd name="connsiteX7" fmla="*/ 10426 w 2276268"/>
              <a:gd name="connsiteY7" fmla="*/ 217278 h 1111070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88758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88758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92256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292 w 2266134"/>
              <a:gd name="connsiteY0" fmla="*/ 217278 h 1092256"/>
              <a:gd name="connsiteX1" fmla="*/ 217570 w 2266134"/>
              <a:gd name="connsiteY1" fmla="*/ 0 h 1092256"/>
              <a:gd name="connsiteX2" fmla="*/ 2048856 w 2266134"/>
              <a:gd name="connsiteY2" fmla="*/ 0 h 1092256"/>
              <a:gd name="connsiteX3" fmla="*/ 2266134 w 2266134"/>
              <a:gd name="connsiteY3" fmla="*/ 217278 h 1092256"/>
              <a:gd name="connsiteX4" fmla="*/ 2258396 w 2266134"/>
              <a:gd name="connsiteY4" fmla="*/ 1092256 h 1092256"/>
              <a:gd name="connsiteX5" fmla="*/ 292 w 2266134"/>
              <a:gd name="connsiteY5" fmla="*/ 1085774 h 1092256"/>
              <a:gd name="connsiteX6" fmla="*/ 292 w 2266134"/>
              <a:gd name="connsiteY6" fmla="*/ 217278 h 1092256"/>
              <a:gd name="connsiteX0" fmla="*/ 292 w 2266134"/>
              <a:gd name="connsiteY0" fmla="*/ 217278 h 1085774"/>
              <a:gd name="connsiteX1" fmla="*/ 217570 w 2266134"/>
              <a:gd name="connsiteY1" fmla="*/ 0 h 1085774"/>
              <a:gd name="connsiteX2" fmla="*/ 2048856 w 2266134"/>
              <a:gd name="connsiteY2" fmla="*/ 0 h 1085774"/>
              <a:gd name="connsiteX3" fmla="*/ 2266134 w 2266134"/>
              <a:gd name="connsiteY3" fmla="*/ 217278 h 1085774"/>
              <a:gd name="connsiteX4" fmla="*/ 2258396 w 2266134"/>
              <a:gd name="connsiteY4" fmla="*/ 1081762 h 1085774"/>
              <a:gd name="connsiteX5" fmla="*/ 292 w 2266134"/>
              <a:gd name="connsiteY5" fmla="*/ 1085774 h 1085774"/>
              <a:gd name="connsiteX6" fmla="*/ 292 w 2266134"/>
              <a:gd name="connsiteY6" fmla="*/ 217278 h 1085774"/>
              <a:gd name="connsiteX0" fmla="*/ 292 w 2266134"/>
              <a:gd name="connsiteY0" fmla="*/ 217278 h 1091611"/>
              <a:gd name="connsiteX1" fmla="*/ 217570 w 2266134"/>
              <a:gd name="connsiteY1" fmla="*/ 0 h 1091611"/>
              <a:gd name="connsiteX2" fmla="*/ 2048856 w 2266134"/>
              <a:gd name="connsiteY2" fmla="*/ 0 h 1091611"/>
              <a:gd name="connsiteX3" fmla="*/ 2266134 w 2266134"/>
              <a:gd name="connsiteY3" fmla="*/ 217278 h 1091611"/>
              <a:gd name="connsiteX4" fmla="*/ 2258396 w 2266134"/>
              <a:gd name="connsiteY4" fmla="*/ 1091611 h 1091611"/>
              <a:gd name="connsiteX5" fmla="*/ 292 w 2266134"/>
              <a:gd name="connsiteY5" fmla="*/ 1085774 h 1091611"/>
              <a:gd name="connsiteX6" fmla="*/ 292 w 2266134"/>
              <a:gd name="connsiteY6" fmla="*/ 217278 h 1091611"/>
              <a:gd name="connsiteX0" fmla="*/ 292 w 2266134"/>
              <a:gd name="connsiteY0" fmla="*/ 217278 h 1089523"/>
              <a:gd name="connsiteX1" fmla="*/ 217570 w 2266134"/>
              <a:gd name="connsiteY1" fmla="*/ 0 h 1089523"/>
              <a:gd name="connsiteX2" fmla="*/ 2048856 w 2266134"/>
              <a:gd name="connsiteY2" fmla="*/ 0 h 1089523"/>
              <a:gd name="connsiteX3" fmla="*/ 2266134 w 2266134"/>
              <a:gd name="connsiteY3" fmla="*/ 217278 h 1089523"/>
              <a:gd name="connsiteX4" fmla="*/ 2258396 w 2266134"/>
              <a:gd name="connsiteY4" fmla="*/ 1089523 h 1089523"/>
              <a:gd name="connsiteX5" fmla="*/ 292 w 2266134"/>
              <a:gd name="connsiteY5" fmla="*/ 1085774 h 1089523"/>
              <a:gd name="connsiteX6" fmla="*/ 292 w 2266134"/>
              <a:gd name="connsiteY6" fmla="*/ 217278 h 1089523"/>
              <a:gd name="connsiteX0" fmla="*/ 292 w 2266134"/>
              <a:gd name="connsiteY0" fmla="*/ 217278 h 1087435"/>
              <a:gd name="connsiteX1" fmla="*/ 217570 w 2266134"/>
              <a:gd name="connsiteY1" fmla="*/ 0 h 1087435"/>
              <a:gd name="connsiteX2" fmla="*/ 2048856 w 2266134"/>
              <a:gd name="connsiteY2" fmla="*/ 0 h 1087435"/>
              <a:gd name="connsiteX3" fmla="*/ 2266134 w 2266134"/>
              <a:gd name="connsiteY3" fmla="*/ 217278 h 1087435"/>
              <a:gd name="connsiteX4" fmla="*/ 2258396 w 2266134"/>
              <a:gd name="connsiteY4" fmla="*/ 1087435 h 1087435"/>
              <a:gd name="connsiteX5" fmla="*/ 292 w 2266134"/>
              <a:gd name="connsiteY5" fmla="*/ 1085774 h 1087435"/>
              <a:gd name="connsiteX6" fmla="*/ 292 w 2266134"/>
              <a:gd name="connsiteY6" fmla="*/ 217278 h 10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6134" h="1087435">
                <a:moveTo>
                  <a:pt x="292" y="217278"/>
                </a:moveTo>
                <a:cubicBezTo>
                  <a:pt x="292" y="97279"/>
                  <a:pt x="97571" y="0"/>
                  <a:pt x="217570" y="0"/>
                </a:cubicBezTo>
                <a:lnTo>
                  <a:pt x="2048856" y="0"/>
                </a:lnTo>
                <a:cubicBezTo>
                  <a:pt x="2168855" y="0"/>
                  <a:pt x="2266134" y="97279"/>
                  <a:pt x="2266134" y="217278"/>
                </a:cubicBezTo>
                <a:cubicBezTo>
                  <a:pt x="2263555" y="513601"/>
                  <a:pt x="2260975" y="791112"/>
                  <a:pt x="2258396" y="1087435"/>
                </a:cubicBezTo>
                <a:lnTo>
                  <a:pt x="292" y="1085774"/>
                </a:lnTo>
                <a:cubicBezTo>
                  <a:pt x="1301" y="793943"/>
                  <a:pt x="-717" y="509109"/>
                  <a:pt x="292" y="217278"/>
                </a:cubicBezTo>
                <a:close/>
              </a:path>
            </a:pathLst>
          </a:custGeom>
          <a:solidFill>
            <a:srgbClr val="EEB500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91440" rIns="53340" bIns="91440" numCol="1" spcCol="1270" anchor="t" anchorCtr="0">
            <a:norm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UTILITY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SERVICES</a:t>
            </a: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50B4ED92-F819-4C07-A12E-41C65ED916D3}"/>
              </a:ext>
            </a:extLst>
          </p:cNvPr>
          <p:cNvSpPr/>
          <p:nvPr/>
        </p:nvSpPr>
        <p:spPr>
          <a:xfrm>
            <a:off x="5097121" y="2142682"/>
            <a:ext cx="1828800" cy="1146764"/>
          </a:xfrm>
          <a:custGeom>
            <a:avLst/>
            <a:gdLst>
              <a:gd name="connsiteX0" fmla="*/ 0 w 2265842"/>
              <a:gd name="connsiteY0" fmla="*/ 217278 h 1303643"/>
              <a:gd name="connsiteX1" fmla="*/ 217278 w 2265842"/>
              <a:gd name="connsiteY1" fmla="*/ 0 h 1303643"/>
              <a:gd name="connsiteX2" fmla="*/ 2048564 w 2265842"/>
              <a:gd name="connsiteY2" fmla="*/ 0 h 1303643"/>
              <a:gd name="connsiteX3" fmla="*/ 2265842 w 2265842"/>
              <a:gd name="connsiteY3" fmla="*/ 217278 h 1303643"/>
              <a:gd name="connsiteX4" fmla="*/ 2265842 w 2265842"/>
              <a:gd name="connsiteY4" fmla="*/ 1086365 h 1303643"/>
              <a:gd name="connsiteX5" fmla="*/ 2048564 w 2265842"/>
              <a:gd name="connsiteY5" fmla="*/ 1303643 h 1303643"/>
              <a:gd name="connsiteX6" fmla="*/ 217278 w 2265842"/>
              <a:gd name="connsiteY6" fmla="*/ 1303643 h 1303643"/>
              <a:gd name="connsiteX7" fmla="*/ 0 w 2265842"/>
              <a:gd name="connsiteY7" fmla="*/ 1086365 h 1303643"/>
              <a:gd name="connsiteX8" fmla="*/ 0 w 2265842"/>
              <a:gd name="connsiteY8" fmla="*/ 217278 h 1303643"/>
              <a:gd name="connsiteX0" fmla="*/ 47684 w 2313526"/>
              <a:gd name="connsiteY0" fmla="*/ 217278 h 1303643"/>
              <a:gd name="connsiteX1" fmla="*/ 264962 w 2313526"/>
              <a:gd name="connsiteY1" fmla="*/ 0 h 1303643"/>
              <a:gd name="connsiteX2" fmla="*/ 2096248 w 2313526"/>
              <a:gd name="connsiteY2" fmla="*/ 0 h 1303643"/>
              <a:gd name="connsiteX3" fmla="*/ 2313526 w 2313526"/>
              <a:gd name="connsiteY3" fmla="*/ 217278 h 1303643"/>
              <a:gd name="connsiteX4" fmla="*/ 2313526 w 2313526"/>
              <a:gd name="connsiteY4" fmla="*/ 1086365 h 1303643"/>
              <a:gd name="connsiteX5" fmla="*/ 2096248 w 2313526"/>
              <a:gd name="connsiteY5" fmla="*/ 1303643 h 1303643"/>
              <a:gd name="connsiteX6" fmla="*/ 55412 w 2313526"/>
              <a:gd name="connsiteY6" fmla="*/ 1103618 h 1303643"/>
              <a:gd name="connsiteX7" fmla="*/ 47684 w 2313526"/>
              <a:gd name="connsiteY7" fmla="*/ 1086365 h 1303643"/>
              <a:gd name="connsiteX8" fmla="*/ 47684 w 2313526"/>
              <a:gd name="connsiteY8" fmla="*/ 217278 h 1303643"/>
              <a:gd name="connsiteX0" fmla="*/ 47684 w 2361210"/>
              <a:gd name="connsiteY0" fmla="*/ 217278 h 1144570"/>
              <a:gd name="connsiteX1" fmla="*/ 264962 w 2361210"/>
              <a:gd name="connsiteY1" fmla="*/ 0 h 1144570"/>
              <a:gd name="connsiteX2" fmla="*/ 2096248 w 2361210"/>
              <a:gd name="connsiteY2" fmla="*/ 0 h 1144570"/>
              <a:gd name="connsiteX3" fmla="*/ 2313526 w 2361210"/>
              <a:gd name="connsiteY3" fmla="*/ 217278 h 1144570"/>
              <a:gd name="connsiteX4" fmla="*/ 2313526 w 2361210"/>
              <a:gd name="connsiteY4" fmla="*/ 1086365 h 1144570"/>
              <a:gd name="connsiteX5" fmla="*/ 2305798 w 2361210"/>
              <a:gd name="connsiteY5" fmla="*/ 1103618 h 1144570"/>
              <a:gd name="connsiteX6" fmla="*/ 55412 w 2361210"/>
              <a:gd name="connsiteY6" fmla="*/ 1103618 h 1144570"/>
              <a:gd name="connsiteX7" fmla="*/ 47684 w 2361210"/>
              <a:gd name="connsiteY7" fmla="*/ 1086365 h 1144570"/>
              <a:gd name="connsiteX8" fmla="*/ 47684 w 2361210"/>
              <a:gd name="connsiteY8" fmla="*/ 217278 h 1144570"/>
              <a:gd name="connsiteX0" fmla="*/ 47684 w 2326163"/>
              <a:gd name="connsiteY0" fmla="*/ 217278 h 1144570"/>
              <a:gd name="connsiteX1" fmla="*/ 264962 w 2326163"/>
              <a:gd name="connsiteY1" fmla="*/ 0 h 1144570"/>
              <a:gd name="connsiteX2" fmla="*/ 2096248 w 2326163"/>
              <a:gd name="connsiteY2" fmla="*/ 0 h 1144570"/>
              <a:gd name="connsiteX3" fmla="*/ 2313526 w 2326163"/>
              <a:gd name="connsiteY3" fmla="*/ 217278 h 1144570"/>
              <a:gd name="connsiteX4" fmla="*/ 2313526 w 2326163"/>
              <a:gd name="connsiteY4" fmla="*/ 1086365 h 1144570"/>
              <a:gd name="connsiteX5" fmla="*/ 2248648 w 2326163"/>
              <a:gd name="connsiteY5" fmla="*/ 1103618 h 1144570"/>
              <a:gd name="connsiteX6" fmla="*/ 55412 w 2326163"/>
              <a:gd name="connsiteY6" fmla="*/ 1103618 h 1144570"/>
              <a:gd name="connsiteX7" fmla="*/ 47684 w 2326163"/>
              <a:gd name="connsiteY7" fmla="*/ 1086365 h 1144570"/>
              <a:gd name="connsiteX8" fmla="*/ 47684 w 2326163"/>
              <a:gd name="connsiteY8" fmla="*/ 217278 h 1144570"/>
              <a:gd name="connsiteX0" fmla="*/ 47684 w 2326163"/>
              <a:gd name="connsiteY0" fmla="*/ 217278 h 1144570"/>
              <a:gd name="connsiteX1" fmla="*/ 264962 w 2326163"/>
              <a:gd name="connsiteY1" fmla="*/ 0 h 1144570"/>
              <a:gd name="connsiteX2" fmla="*/ 2096248 w 2326163"/>
              <a:gd name="connsiteY2" fmla="*/ 0 h 1144570"/>
              <a:gd name="connsiteX3" fmla="*/ 2313526 w 2326163"/>
              <a:gd name="connsiteY3" fmla="*/ 217278 h 1144570"/>
              <a:gd name="connsiteX4" fmla="*/ 2313526 w 2326163"/>
              <a:gd name="connsiteY4" fmla="*/ 1086365 h 1144570"/>
              <a:gd name="connsiteX5" fmla="*/ 2248648 w 2326163"/>
              <a:gd name="connsiteY5" fmla="*/ 1103618 h 1144570"/>
              <a:gd name="connsiteX6" fmla="*/ 55412 w 2326163"/>
              <a:gd name="connsiteY6" fmla="*/ 1103618 h 1144570"/>
              <a:gd name="connsiteX7" fmla="*/ 47684 w 2326163"/>
              <a:gd name="connsiteY7" fmla="*/ 1057790 h 1144570"/>
              <a:gd name="connsiteX8" fmla="*/ 47684 w 2326163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057790 h 1144570"/>
              <a:gd name="connsiteX8" fmla="*/ 43429 w 2321908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106762 h 1144570"/>
              <a:gd name="connsiteX8" fmla="*/ 43429 w 2321908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106762 h 1144570"/>
              <a:gd name="connsiteX8" fmla="*/ 43429 w 2321908"/>
              <a:gd name="connsiteY8" fmla="*/ 217278 h 1144570"/>
              <a:gd name="connsiteX0" fmla="*/ 43429 w 2359396"/>
              <a:gd name="connsiteY0" fmla="*/ 217278 h 1143513"/>
              <a:gd name="connsiteX1" fmla="*/ 260707 w 2359396"/>
              <a:gd name="connsiteY1" fmla="*/ 0 h 1143513"/>
              <a:gd name="connsiteX2" fmla="*/ 2091993 w 2359396"/>
              <a:gd name="connsiteY2" fmla="*/ 0 h 1143513"/>
              <a:gd name="connsiteX3" fmla="*/ 2309271 w 2359396"/>
              <a:gd name="connsiteY3" fmla="*/ 217278 h 1143513"/>
              <a:gd name="connsiteX4" fmla="*/ 2309271 w 2359396"/>
              <a:gd name="connsiteY4" fmla="*/ 1086365 h 1143513"/>
              <a:gd name="connsiteX5" fmla="*/ 2304908 w 2359396"/>
              <a:gd name="connsiteY5" fmla="*/ 1100120 h 1143513"/>
              <a:gd name="connsiteX6" fmla="*/ 51157 w 2359396"/>
              <a:gd name="connsiteY6" fmla="*/ 1103618 h 1143513"/>
              <a:gd name="connsiteX7" fmla="*/ 43429 w 2359396"/>
              <a:gd name="connsiteY7" fmla="*/ 1106762 h 1143513"/>
              <a:gd name="connsiteX8" fmla="*/ 43429 w 2359396"/>
              <a:gd name="connsiteY8" fmla="*/ 217278 h 1143513"/>
              <a:gd name="connsiteX0" fmla="*/ 43429 w 2309299"/>
              <a:gd name="connsiteY0" fmla="*/ 217278 h 1143513"/>
              <a:gd name="connsiteX1" fmla="*/ 260707 w 2309299"/>
              <a:gd name="connsiteY1" fmla="*/ 0 h 1143513"/>
              <a:gd name="connsiteX2" fmla="*/ 2091993 w 2309299"/>
              <a:gd name="connsiteY2" fmla="*/ 0 h 1143513"/>
              <a:gd name="connsiteX3" fmla="*/ 2309271 w 2309299"/>
              <a:gd name="connsiteY3" fmla="*/ 217278 h 1143513"/>
              <a:gd name="connsiteX4" fmla="*/ 2309271 w 2309299"/>
              <a:gd name="connsiteY4" fmla="*/ 1086365 h 1143513"/>
              <a:gd name="connsiteX5" fmla="*/ 2304908 w 2309299"/>
              <a:gd name="connsiteY5" fmla="*/ 1100120 h 1143513"/>
              <a:gd name="connsiteX6" fmla="*/ 51157 w 2309299"/>
              <a:gd name="connsiteY6" fmla="*/ 1103618 h 1143513"/>
              <a:gd name="connsiteX7" fmla="*/ 43429 w 2309299"/>
              <a:gd name="connsiteY7" fmla="*/ 1106762 h 1143513"/>
              <a:gd name="connsiteX8" fmla="*/ 43429 w 2309299"/>
              <a:gd name="connsiteY8" fmla="*/ 217278 h 1143513"/>
              <a:gd name="connsiteX0" fmla="*/ 57520 w 2323390"/>
              <a:gd name="connsiteY0" fmla="*/ 217278 h 1143513"/>
              <a:gd name="connsiteX1" fmla="*/ 274798 w 2323390"/>
              <a:gd name="connsiteY1" fmla="*/ 0 h 1143513"/>
              <a:gd name="connsiteX2" fmla="*/ 2106084 w 2323390"/>
              <a:gd name="connsiteY2" fmla="*/ 0 h 1143513"/>
              <a:gd name="connsiteX3" fmla="*/ 2323362 w 2323390"/>
              <a:gd name="connsiteY3" fmla="*/ 217278 h 1143513"/>
              <a:gd name="connsiteX4" fmla="*/ 2323362 w 2323390"/>
              <a:gd name="connsiteY4" fmla="*/ 1086365 h 1143513"/>
              <a:gd name="connsiteX5" fmla="*/ 2318999 w 2323390"/>
              <a:gd name="connsiteY5" fmla="*/ 1100120 h 1143513"/>
              <a:gd name="connsiteX6" fmla="*/ 47094 w 2323390"/>
              <a:gd name="connsiteY6" fmla="*/ 1093124 h 1143513"/>
              <a:gd name="connsiteX7" fmla="*/ 57520 w 2323390"/>
              <a:gd name="connsiteY7" fmla="*/ 1106762 h 1143513"/>
              <a:gd name="connsiteX8" fmla="*/ 57520 w 2323390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106762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103264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085774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078778 h 1143513"/>
              <a:gd name="connsiteX8" fmla="*/ 10426 w 2276296"/>
              <a:gd name="connsiteY8" fmla="*/ 217278 h 1143513"/>
              <a:gd name="connsiteX0" fmla="*/ 10426 w 2276268"/>
              <a:gd name="connsiteY0" fmla="*/ 217278 h 1144570"/>
              <a:gd name="connsiteX1" fmla="*/ 227704 w 2276268"/>
              <a:gd name="connsiteY1" fmla="*/ 0 h 1144570"/>
              <a:gd name="connsiteX2" fmla="*/ 2058990 w 2276268"/>
              <a:gd name="connsiteY2" fmla="*/ 0 h 1144570"/>
              <a:gd name="connsiteX3" fmla="*/ 2276268 w 2276268"/>
              <a:gd name="connsiteY3" fmla="*/ 217278 h 1144570"/>
              <a:gd name="connsiteX4" fmla="*/ 2276268 w 2276268"/>
              <a:gd name="connsiteY4" fmla="*/ 1086365 h 1144570"/>
              <a:gd name="connsiteX5" fmla="*/ 2265853 w 2276268"/>
              <a:gd name="connsiteY5" fmla="*/ 1103618 h 1144570"/>
              <a:gd name="connsiteX6" fmla="*/ 0 w 2276268"/>
              <a:gd name="connsiteY6" fmla="*/ 1093124 h 1144570"/>
              <a:gd name="connsiteX7" fmla="*/ 10426 w 2276268"/>
              <a:gd name="connsiteY7" fmla="*/ 1078778 h 1144570"/>
              <a:gd name="connsiteX8" fmla="*/ 10426 w 2276268"/>
              <a:gd name="connsiteY8" fmla="*/ 217278 h 1144570"/>
              <a:gd name="connsiteX0" fmla="*/ 10426 w 2434873"/>
              <a:gd name="connsiteY0" fmla="*/ 217278 h 1159646"/>
              <a:gd name="connsiteX1" fmla="*/ 227704 w 2434873"/>
              <a:gd name="connsiteY1" fmla="*/ 0 h 1159646"/>
              <a:gd name="connsiteX2" fmla="*/ 2058990 w 2434873"/>
              <a:gd name="connsiteY2" fmla="*/ 0 h 1159646"/>
              <a:gd name="connsiteX3" fmla="*/ 2276268 w 2434873"/>
              <a:gd name="connsiteY3" fmla="*/ 217278 h 1159646"/>
              <a:gd name="connsiteX4" fmla="*/ 2276268 w 2434873"/>
              <a:gd name="connsiteY4" fmla="*/ 1086365 h 1159646"/>
              <a:gd name="connsiteX5" fmla="*/ 2268530 w 2434873"/>
              <a:gd name="connsiteY5" fmla="*/ 1106248 h 1159646"/>
              <a:gd name="connsiteX6" fmla="*/ 2265853 w 2434873"/>
              <a:gd name="connsiteY6" fmla="*/ 1103618 h 1159646"/>
              <a:gd name="connsiteX7" fmla="*/ 0 w 2434873"/>
              <a:gd name="connsiteY7" fmla="*/ 1093124 h 1159646"/>
              <a:gd name="connsiteX8" fmla="*/ 10426 w 2434873"/>
              <a:gd name="connsiteY8" fmla="*/ 1078778 h 1159646"/>
              <a:gd name="connsiteX9" fmla="*/ 10426 w 2434873"/>
              <a:gd name="connsiteY9" fmla="*/ 217278 h 1159646"/>
              <a:gd name="connsiteX0" fmla="*/ 10426 w 2439222"/>
              <a:gd name="connsiteY0" fmla="*/ 217278 h 1160085"/>
              <a:gd name="connsiteX1" fmla="*/ 227704 w 2439222"/>
              <a:gd name="connsiteY1" fmla="*/ 0 h 1160085"/>
              <a:gd name="connsiteX2" fmla="*/ 2058990 w 2439222"/>
              <a:gd name="connsiteY2" fmla="*/ 0 h 1160085"/>
              <a:gd name="connsiteX3" fmla="*/ 2276268 w 2439222"/>
              <a:gd name="connsiteY3" fmla="*/ 217278 h 1160085"/>
              <a:gd name="connsiteX4" fmla="*/ 2276268 w 2439222"/>
              <a:gd name="connsiteY4" fmla="*/ 1086365 h 1160085"/>
              <a:gd name="connsiteX5" fmla="*/ 2268530 w 2439222"/>
              <a:gd name="connsiteY5" fmla="*/ 1106248 h 1160085"/>
              <a:gd name="connsiteX6" fmla="*/ 0 w 2439222"/>
              <a:gd name="connsiteY6" fmla="*/ 1093124 h 1160085"/>
              <a:gd name="connsiteX7" fmla="*/ 10426 w 2439222"/>
              <a:gd name="connsiteY7" fmla="*/ 1078778 h 1160085"/>
              <a:gd name="connsiteX8" fmla="*/ 10426 w 2439222"/>
              <a:gd name="connsiteY8" fmla="*/ 217278 h 1160085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10426 w 2276268"/>
              <a:gd name="connsiteY6" fmla="*/ 1078778 h 1106248"/>
              <a:gd name="connsiteX7" fmla="*/ 10426 w 2276268"/>
              <a:gd name="connsiteY7" fmla="*/ 217278 h 1106248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10426 w 2276268"/>
              <a:gd name="connsiteY6" fmla="*/ 1089272 h 1106248"/>
              <a:gd name="connsiteX7" fmla="*/ 10426 w 2276268"/>
              <a:gd name="connsiteY7" fmla="*/ 217278 h 1106248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7400 w 2276268"/>
              <a:gd name="connsiteY6" fmla="*/ 1092770 h 1106248"/>
              <a:gd name="connsiteX7" fmla="*/ 10426 w 2276268"/>
              <a:gd name="connsiteY7" fmla="*/ 217278 h 1106248"/>
              <a:gd name="connsiteX0" fmla="*/ 10426 w 2276268"/>
              <a:gd name="connsiteY0" fmla="*/ 217278 h 1111070"/>
              <a:gd name="connsiteX1" fmla="*/ 227704 w 2276268"/>
              <a:gd name="connsiteY1" fmla="*/ 0 h 1111070"/>
              <a:gd name="connsiteX2" fmla="*/ 2058990 w 2276268"/>
              <a:gd name="connsiteY2" fmla="*/ 0 h 1111070"/>
              <a:gd name="connsiteX3" fmla="*/ 2276268 w 2276268"/>
              <a:gd name="connsiteY3" fmla="*/ 217278 h 1111070"/>
              <a:gd name="connsiteX4" fmla="*/ 2268530 w 2276268"/>
              <a:gd name="connsiteY4" fmla="*/ 1106248 h 1111070"/>
              <a:gd name="connsiteX5" fmla="*/ 0 w 2276268"/>
              <a:gd name="connsiteY5" fmla="*/ 1093124 h 1111070"/>
              <a:gd name="connsiteX6" fmla="*/ 10426 w 2276268"/>
              <a:gd name="connsiteY6" fmla="*/ 1110260 h 1111070"/>
              <a:gd name="connsiteX7" fmla="*/ 10426 w 2276268"/>
              <a:gd name="connsiteY7" fmla="*/ 217278 h 1111070"/>
              <a:gd name="connsiteX0" fmla="*/ 10426 w 2276268"/>
              <a:gd name="connsiteY0" fmla="*/ 217278 h 1111070"/>
              <a:gd name="connsiteX1" fmla="*/ 227704 w 2276268"/>
              <a:gd name="connsiteY1" fmla="*/ 0 h 1111070"/>
              <a:gd name="connsiteX2" fmla="*/ 2058990 w 2276268"/>
              <a:gd name="connsiteY2" fmla="*/ 0 h 1111070"/>
              <a:gd name="connsiteX3" fmla="*/ 2276268 w 2276268"/>
              <a:gd name="connsiteY3" fmla="*/ 217278 h 1111070"/>
              <a:gd name="connsiteX4" fmla="*/ 2268530 w 2276268"/>
              <a:gd name="connsiteY4" fmla="*/ 1088758 h 1111070"/>
              <a:gd name="connsiteX5" fmla="*/ 0 w 2276268"/>
              <a:gd name="connsiteY5" fmla="*/ 1093124 h 1111070"/>
              <a:gd name="connsiteX6" fmla="*/ 10426 w 2276268"/>
              <a:gd name="connsiteY6" fmla="*/ 1110260 h 1111070"/>
              <a:gd name="connsiteX7" fmla="*/ 10426 w 2276268"/>
              <a:gd name="connsiteY7" fmla="*/ 217278 h 1111070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88758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88758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92256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292 w 2266134"/>
              <a:gd name="connsiteY0" fmla="*/ 217278 h 1092256"/>
              <a:gd name="connsiteX1" fmla="*/ 217570 w 2266134"/>
              <a:gd name="connsiteY1" fmla="*/ 0 h 1092256"/>
              <a:gd name="connsiteX2" fmla="*/ 2048856 w 2266134"/>
              <a:gd name="connsiteY2" fmla="*/ 0 h 1092256"/>
              <a:gd name="connsiteX3" fmla="*/ 2266134 w 2266134"/>
              <a:gd name="connsiteY3" fmla="*/ 217278 h 1092256"/>
              <a:gd name="connsiteX4" fmla="*/ 2258396 w 2266134"/>
              <a:gd name="connsiteY4" fmla="*/ 1092256 h 1092256"/>
              <a:gd name="connsiteX5" fmla="*/ 292 w 2266134"/>
              <a:gd name="connsiteY5" fmla="*/ 1085774 h 1092256"/>
              <a:gd name="connsiteX6" fmla="*/ 292 w 2266134"/>
              <a:gd name="connsiteY6" fmla="*/ 217278 h 1092256"/>
              <a:gd name="connsiteX0" fmla="*/ 292 w 2266134"/>
              <a:gd name="connsiteY0" fmla="*/ 217278 h 1085774"/>
              <a:gd name="connsiteX1" fmla="*/ 217570 w 2266134"/>
              <a:gd name="connsiteY1" fmla="*/ 0 h 1085774"/>
              <a:gd name="connsiteX2" fmla="*/ 2048856 w 2266134"/>
              <a:gd name="connsiteY2" fmla="*/ 0 h 1085774"/>
              <a:gd name="connsiteX3" fmla="*/ 2266134 w 2266134"/>
              <a:gd name="connsiteY3" fmla="*/ 217278 h 1085774"/>
              <a:gd name="connsiteX4" fmla="*/ 2258396 w 2266134"/>
              <a:gd name="connsiteY4" fmla="*/ 1081762 h 1085774"/>
              <a:gd name="connsiteX5" fmla="*/ 292 w 2266134"/>
              <a:gd name="connsiteY5" fmla="*/ 1085774 h 1085774"/>
              <a:gd name="connsiteX6" fmla="*/ 292 w 2266134"/>
              <a:gd name="connsiteY6" fmla="*/ 217278 h 1085774"/>
              <a:gd name="connsiteX0" fmla="*/ 292 w 2266134"/>
              <a:gd name="connsiteY0" fmla="*/ 217278 h 1091611"/>
              <a:gd name="connsiteX1" fmla="*/ 217570 w 2266134"/>
              <a:gd name="connsiteY1" fmla="*/ 0 h 1091611"/>
              <a:gd name="connsiteX2" fmla="*/ 2048856 w 2266134"/>
              <a:gd name="connsiteY2" fmla="*/ 0 h 1091611"/>
              <a:gd name="connsiteX3" fmla="*/ 2266134 w 2266134"/>
              <a:gd name="connsiteY3" fmla="*/ 217278 h 1091611"/>
              <a:gd name="connsiteX4" fmla="*/ 2258396 w 2266134"/>
              <a:gd name="connsiteY4" fmla="*/ 1091611 h 1091611"/>
              <a:gd name="connsiteX5" fmla="*/ 292 w 2266134"/>
              <a:gd name="connsiteY5" fmla="*/ 1085774 h 1091611"/>
              <a:gd name="connsiteX6" fmla="*/ 292 w 2266134"/>
              <a:gd name="connsiteY6" fmla="*/ 217278 h 1091611"/>
              <a:gd name="connsiteX0" fmla="*/ 292 w 2266134"/>
              <a:gd name="connsiteY0" fmla="*/ 217278 h 1089523"/>
              <a:gd name="connsiteX1" fmla="*/ 217570 w 2266134"/>
              <a:gd name="connsiteY1" fmla="*/ 0 h 1089523"/>
              <a:gd name="connsiteX2" fmla="*/ 2048856 w 2266134"/>
              <a:gd name="connsiteY2" fmla="*/ 0 h 1089523"/>
              <a:gd name="connsiteX3" fmla="*/ 2266134 w 2266134"/>
              <a:gd name="connsiteY3" fmla="*/ 217278 h 1089523"/>
              <a:gd name="connsiteX4" fmla="*/ 2258396 w 2266134"/>
              <a:gd name="connsiteY4" fmla="*/ 1089523 h 1089523"/>
              <a:gd name="connsiteX5" fmla="*/ 292 w 2266134"/>
              <a:gd name="connsiteY5" fmla="*/ 1085774 h 1089523"/>
              <a:gd name="connsiteX6" fmla="*/ 292 w 2266134"/>
              <a:gd name="connsiteY6" fmla="*/ 217278 h 1089523"/>
              <a:gd name="connsiteX0" fmla="*/ 292 w 2266134"/>
              <a:gd name="connsiteY0" fmla="*/ 217278 h 1087435"/>
              <a:gd name="connsiteX1" fmla="*/ 217570 w 2266134"/>
              <a:gd name="connsiteY1" fmla="*/ 0 h 1087435"/>
              <a:gd name="connsiteX2" fmla="*/ 2048856 w 2266134"/>
              <a:gd name="connsiteY2" fmla="*/ 0 h 1087435"/>
              <a:gd name="connsiteX3" fmla="*/ 2266134 w 2266134"/>
              <a:gd name="connsiteY3" fmla="*/ 217278 h 1087435"/>
              <a:gd name="connsiteX4" fmla="*/ 2258396 w 2266134"/>
              <a:gd name="connsiteY4" fmla="*/ 1087435 h 1087435"/>
              <a:gd name="connsiteX5" fmla="*/ 292 w 2266134"/>
              <a:gd name="connsiteY5" fmla="*/ 1085774 h 1087435"/>
              <a:gd name="connsiteX6" fmla="*/ 292 w 2266134"/>
              <a:gd name="connsiteY6" fmla="*/ 217278 h 10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6134" h="1087435">
                <a:moveTo>
                  <a:pt x="292" y="217278"/>
                </a:moveTo>
                <a:cubicBezTo>
                  <a:pt x="292" y="97279"/>
                  <a:pt x="97571" y="0"/>
                  <a:pt x="217570" y="0"/>
                </a:cubicBezTo>
                <a:lnTo>
                  <a:pt x="2048856" y="0"/>
                </a:lnTo>
                <a:cubicBezTo>
                  <a:pt x="2168855" y="0"/>
                  <a:pt x="2266134" y="97279"/>
                  <a:pt x="2266134" y="217278"/>
                </a:cubicBezTo>
                <a:cubicBezTo>
                  <a:pt x="2263555" y="513601"/>
                  <a:pt x="2260975" y="791112"/>
                  <a:pt x="2258396" y="1087435"/>
                </a:cubicBezTo>
                <a:lnTo>
                  <a:pt x="292" y="1085774"/>
                </a:lnTo>
                <a:cubicBezTo>
                  <a:pt x="1301" y="793943"/>
                  <a:pt x="-717" y="509109"/>
                  <a:pt x="292" y="217278"/>
                </a:cubicBezTo>
                <a:close/>
              </a:path>
            </a:pathLst>
          </a:custGeom>
          <a:solidFill>
            <a:srgbClr val="00BAF7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91440" rIns="53340" bIns="91440" numCol="1" spcCol="1270" anchor="t" anchorCtr="0">
            <a:norm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APPLICATION AUTOMATION</a:t>
            </a: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ECBDBAA9-0B5A-48B8-BFC2-5C58CCD7315C}"/>
              </a:ext>
            </a:extLst>
          </p:cNvPr>
          <p:cNvSpPr/>
          <p:nvPr/>
        </p:nvSpPr>
        <p:spPr>
          <a:xfrm>
            <a:off x="2874452" y="2142682"/>
            <a:ext cx="1828800" cy="1146764"/>
          </a:xfrm>
          <a:custGeom>
            <a:avLst/>
            <a:gdLst>
              <a:gd name="connsiteX0" fmla="*/ 0 w 2265842"/>
              <a:gd name="connsiteY0" fmla="*/ 217278 h 1303643"/>
              <a:gd name="connsiteX1" fmla="*/ 217278 w 2265842"/>
              <a:gd name="connsiteY1" fmla="*/ 0 h 1303643"/>
              <a:gd name="connsiteX2" fmla="*/ 2048564 w 2265842"/>
              <a:gd name="connsiteY2" fmla="*/ 0 h 1303643"/>
              <a:gd name="connsiteX3" fmla="*/ 2265842 w 2265842"/>
              <a:gd name="connsiteY3" fmla="*/ 217278 h 1303643"/>
              <a:gd name="connsiteX4" fmla="*/ 2265842 w 2265842"/>
              <a:gd name="connsiteY4" fmla="*/ 1086365 h 1303643"/>
              <a:gd name="connsiteX5" fmla="*/ 2048564 w 2265842"/>
              <a:gd name="connsiteY5" fmla="*/ 1303643 h 1303643"/>
              <a:gd name="connsiteX6" fmla="*/ 217278 w 2265842"/>
              <a:gd name="connsiteY6" fmla="*/ 1303643 h 1303643"/>
              <a:gd name="connsiteX7" fmla="*/ 0 w 2265842"/>
              <a:gd name="connsiteY7" fmla="*/ 1086365 h 1303643"/>
              <a:gd name="connsiteX8" fmla="*/ 0 w 2265842"/>
              <a:gd name="connsiteY8" fmla="*/ 217278 h 1303643"/>
              <a:gd name="connsiteX0" fmla="*/ 47684 w 2313526"/>
              <a:gd name="connsiteY0" fmla="*/ 217278 h 1303643"/>
              <a:gd name="connsiteX1" fmla="*/ 264962 w 2313526"/>
              <a:gd name="connsiteY1" fmla="*/ 0 h 1303643"/>
              <a:gd name="connsiteX2" fmla="*/ 2096248 w 2313526"/>
              <a:gd name="connsiteY2" fmla="*/ 0 h 1303643"/>
              <a:gd name="connsiteX3" fmla="*/ 2313526 w 2313526"/>
              <a:gd name="connsiteY3" fmla="*/ 217278 h 1303643"/>
              <a:gd name="connsiteX4" fmla="*/ 2313526 w 2313526"/>
              <a:gd name="connsiteY4" fmla="*/ 1086365 h 1303643"/>
              <a:gd name="connsiteX5" fmla="*/ 2096248 w 2313526"/>
              <a:gd name="connsiteY5" fmla="*/ 1303643 h 1303643"/>
              <a:gd name="connsiteX6" fmla="*/ 55412 w 2313526"/>
              <a:gd name="connsiteY6" fmla="*/ 1103618 h 1303643"/>
              <a:gd name="connsiteX7" fmla="*/ 47684 w 2313526"/>
              <a:gd name="connsiteY7" fmla="*/ 1086365 h 1303643"/>
              <a:gd name="connsiteX8" fmla="*/ 47684 w 2313526"/>
              <a:gd name="connsiteY8" fmla="*/ 217278 h 1303643"/>
              <a:gd name="connsiteX0" fmla="*/ 47684 w 2361210"/>
              <a:gd name="connsiteY0" fmla="*/ 217278 h 1144570"/>
              <a:gd name="connsiteX1" fmla="*/ 264962 w 2361210"/>
              <a:gd name="connsiteY1" fmla="*/ 0 h 1144570"/>
              <a:gd name="connsiteX2" fmla="*/ 2096248 w 2361210"/>
              <a:gd name="connsiteY2" fmla="*/ 0 h 1144570"/>
              <a:gd name="connsiteX3" fmla="*/ 2313526 w 2361210"/>
              <a:gd name="connsiteY3" fmla="*/ 217278 h 1144570"/>
              <a:gd name="connsiteX4" fmla="*/ 2313526 w 2361210"/>
              <a:gd name="connsiteY4" fmla="*/ 1086365 h 1144570"/>
              <a:gd name="connsiteX5" fmla="*/ 2305798 w 2361210"/>
              <a:gd name="connsiteY5" fmla="*/ 1103618 h 1144570"/>
              <a:gd name="connsiteX6" fmla="*/ 55412 w 2361210"/>
              <a:gd name="connsiteY6" fmla="*/ 1103618 h 1144570"/>
              <a:gd name="connsiteX7" fmla="*/ 47684 w 2361210"/>
              <a:gd name="connsiteY7" fmla="*/ 1086365 h 1144570"/>
              <a:gd name="connsiteX8" fmla="*/ 47684 w 2361210"/>
              <a:gd name="connsiteY8" fmla="*/ 217278 h 1144570"/>
              <a:gd name="connsiteX0" fmla="*/ 47684 w 2326163"/>
              <a:gd name="connsiteY0" fmla="*/ 217278 h 1144570"/>
              <a:gd name="connsiteX1" fmla="*/ 264962 w 2326163"/>
              <a:gd name="connsiteY1" fmla="*/ 0 h 1144570"/>
              <a:gd name="connsiteX2" fmla="*/ 2096248 w 2326163"/>
              <a:gd name="connsiteY2" fmla="*/ 0 h 1144570"/>
              <a:gd name="connsiteX3" fmla="*/ 2313526 w 2326163"/>
              <a:gd name="connsiteY3" fmla="*/ 217278 h 1144570"/>
              <a:gd name="connsiteX4" fmla="*/ 2313526 w 2326163"/>
              <a:gd name="connsiteY4" fmla="*/ 1086365 h 1144570"/>
              <a:gd name="connsiteX5" fmla="*/ 2248648 w 2326163"/>
              <a:gd name="connsiteY5" fmla="*/ 1103618 h 1144570"/>
              <a:gd name="connsiteX6" fmla="*/ 55412 w 2326163"/>
              <a:gd name="connsiteY6" fmla="*/ 1103618 h 1144570"/>
              <a:gd name="connsiteX7" fmla="*/ 47684 w 2326163"/>
              <a:gd name="connsiteY7" fmla="*/ 1086365 h 1144570"/>
              <a:gd name="connsiteX8" fmla="*/ 47684 w 2326163"/>
              <a:gd name="connsiteY8" fmla="*/ 217278 h 1144570"/>
              <a:gd name="connsiteX0" fmla="*/ 47684 w 2326163"/>
              <a:gd name="connsiteY0" fmla="*/ 217278 h 1144570"/>
              <a:gd name="connsiteX1" fmla="*/ 264962 w 2326163"/>
              <a:gd name="connsiteY1" fmla="*/ 0 h 1144570"/>
              <a:gd name="connsiteX2" fmla="*/ 2096248 w 2326163"/>
              <a:gd name="connsiteY2" fmla="*/ 0 h 1144570"/>
              <a:gd name="connsiteX3" fmla="*/ 2313526 w 2326163"/>
              <a:gd name="connsiteY3" fmla="*/ 217278 h 1144570"/>
              <a:gd name="connsiteX4" fmla="*/ 2313526 w 2326163"/>
              <a:gd name="connsiteY4" fmla="*/ 1086365 h 1144570"/>
              <a:gd name="connsiteX5" fmla="*/ 2248648 w 2326163"/>
              <a:gd name="connsiteY5" fmla="*/ 1103618 h 1144570"/>
              <a:gd name="connsiteX6" fmla="*/ 55412 w 2326163"/>
              <a:gd name="connsiteY6" fmla="*/ 1103618 h 1144570"/>
              <a:gd name="connsiteX7" fmla="*/ 47684 w 2326163"/>
              <a:gd name="connsiteY7" fmla="*/ 1057790 h 1144570"/>
              <a:gd name="connsiteX8" fmla="*/ 47684 w 2326163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057790 h 1144570"/>
              <a:gd name="connsiteX8" fmla="*/ 43429 w 2321908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106762 h 1144570"/>
              <a:gd name="connsiteX8" fmla="*/ 43429 w 2321908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106762 h 1144570"/>
              <a:gd name="connsiteX8" fmla="*/ 43429 w 2321908"/>
              <a:gd name="connsiteY8" fmla="*/ 217278 h 1144570"/>
              <a:gd name="connsiteX0" fmla="*/ 43429 w 2359396"/>
              <a:gd name="connsiteY0" fmla="*/ 217278 h 1143513"/>
              <a:gd name="connsiteX1" fmla="*/ 260707 w 2359396"/>
              <a:gd name="connsiteY1" fmla="*/ 0 h 1143513"/>
              <a:gd name="connsiteX2" fmla="*/ 2091993 w 2359396"/>
              <a:gd name="connsiteY2" fmla="*/ 0 h 1143513"/>
              <a:gd name="connsiteX3" fmla="*/ 2309271 w 2359396"/>
              <a:gd name="connsiteY3" fmla="*/ 217278 h 1143513"/>
              <a:gd name="connsiteX4" fmla="*/ 2309271 w 2359396"/>
              <a:gd name="connsiteY4" fmla="*/ 1086365 h 1143513"/>
              <a:gd name="connsiteX5" fmla="*/ 2304908 w 2359396"/>
              <a:gd name="connsiteY5" fmla="*/ 1100120 h 1143513"/>
              <a:gd name="connsiteX6" fmla="*/ 51157 w 2359396"/>
              <a:gd name="connsiteY6" fmla="*/ 1103618 h 1143513"/>
              <a:gd name="connsiteX7" fmla="*/ 43429 w 2359396"/>
              <a:gd name="connsiteY7" fmla="*/ 1106762 h 1143513"/>
              <a:gd name="connsiteX8" fmla="*/ 43429 w 2359396"/>
              <a:gd name="connsiteY8" fmla="*/ 217278 h 1143513"/>
              <a:gd name="connsiteX0" fmla="*/ 43429 w 2309299"/>
              <a:gd name="connsiteY0" fmla="*/ 217278 h 1143513"/>
              <a:gd name="connsiteX1" fmla="*/ 260707 w 2309299"/>
              <a:gd name="connsiteY1" fmla="*/ 0 h 1143513"/>
              <a:gd name="connsiteX2" fmla="*/ 2091993 w 2309299"/>
              <a:gd name="connsiteY2" fmla="*/ 0 h 1143513"/>
              <a:gd name="connsiteX3" fmla="*/ 2309271 w 2309299"/>
              <a:gd name="connsiteY3" fmla="*/ 217278 h 1143513"/>
              <a:gd name="connsiteX4" fmla="*/ 2309271 w 2309299"/>
              <a:gd name="connsiteY4" fmla="*/ 1086365 h 1143513"/>
              <a:gd name="connsiteX5" fmla="*/ 2304908 w 2309299"/>
              <a:gd name="connsiteY5" fmla="*/ 1100120 h 1143513"/>
              <a:gd name="connsiteX6" fmla="*/ 51157 w 2309299"/>
              <a:gd name="connsiteY6" fmla="*/ 1103618 h 1143513"/>
              <a:gd name="connsiteX7" fmla="*/ 43429 w 2309299"/>
              <a:gd name="connsiteY7" fmla="*/ 1106762 h 1143513"/>
              <a:gd name="connsiteX8" fmla="*/ 43429 w 2309299"/>
              <a:gd name="connsiteY8" fmla="*/ 217278 h 1143513"/>
              <a:gd name="connsiteX0" fmla="*/ 57520 w 2323390"/>
              <a:gd name="connsiteY0" fmla="*/ 217278 h 1143513"/>
              <a:gd name="connsiteX1" fmla="*/ 274798 w 2323390"/>
              <a:gd name="connsiteY1" fmla="*/ 0 h 1143513"/>
              <a:gd name="connsiteX2" fmla="*/ 2106084 w 2323390"/>
              <a:gd name="connsiteY2" fmla="*/ 0 h 1143513"/>
              <a:gd name="connsiteX3" fmla="*/ 2323362 w 2323390"/>
              <a:gd name="connsiteY3" fmla="*/ 217278 h 1143513"/>
              <a:gd name="connsiteX4" fmla="*/ 2323362 w 2323390"/>
              <a:gd name="connsiteY4" fmla="*/ 1086365 h 1143513"/>
              <a:gd name="connsiteX5" fmla="*/ 2318999 w 2323390"/>
              <a:gd name="connsiteY5" fmla="*/ 1100120 h 1143513"/>
              <a:gd name="connsiteX6" fmla="*/ 47094 w 2323390"/>
              <a:gd name="connsiteY6" fmla="*/ 1093124 h 1143513"/>
              <a:gd name="connsiteX7" fmla="*/ 57520 w 2323390"/>
              <a:gd name="connsiteY7" fmla="*/ 1106762 h 1143513"/>
              <a:gd name="connsiteX8" fmla="*/ 57520 w 2323390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106762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103264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085774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078778 h 1143513"/>
              <a:gd name="connsiteX8" fmla="*/ 10426 w 2276296"/>
              <a:gd name="connsiteY8" fmla="*/ 217278 h 1143513"/>
              <a:gd name="connsiteX0" fmla="*/ 10426 w 2276268"/>
              <a:gd name="connsiteY0" fmla="*/ 217278 h 1144570"/>
              <a:gd name="connsiteX1" fmla="*/ 227704 w 2276268"/>
              <a:gd name="connsiteY1" fmla="*/ 0 h 1144570"/>
              <a:gd name="connsiteX2" fmla="*/ 2058990 w 2276268"/>
              <a:gd name="connsiteY2" fmla="*/ 0 h 1144570"/>
              <a:gd name="connsiteX3" fmla="*/ 2276268 w 2276268"/>
              <a:gd name="connsiteY3" fmla="*/ 217278 h 1144570"/>
              <a:gd name="connsiteX4" fmla="*/ 2276268 w 2276268"/>
              <a:gd name="connsiteY4" fmla="*/ 1086365 h 1144570"/>
              <a:gd name="connsiteX5" fmla="*/ 2265853 w 2276268"/>
              <a:gd name="connsiteY5" fmla="*/ 1103618 h 1144570"/>
              <a:gd name="connsiteX6" fmla="*/ 0 w 2276268"/>
              <a:gd name="connsiteY6" fmla="*/ 1093124 h 1144570"/>
              <a:gd name="connsiteX7" fmla="*/ 10426 w 2276268"/>
              <a:gd name="connsiteY7" fmla="*/ 1078778 h 1144570"/>
              <a:gd name="connsiteX8" fmla="*/ 10426 w 2276268"/>
              <a:gd name="connsiteY8" fmla="*/ 217278 h 1144570"/>
              <a:gd name="connsiteX0" fmla="*/ 10426 w 2434873"/>
              <a:gd name="connsiteY0" fmla="*/ 217278 h 1159646"/>
              <a:gd name="connsiteX1" fmla="*/ 227704 w 2434873"/>
              <a:gd name="connsiteY1" fmla="*/ 0 h 1159646"/>
              <a:gd name="connsiteX2" fmla="*/ 2058990 w 2434873"/>
              <a:gd name="connsiteY2" fmla="*/ 0 h 1159646"/>
              <a:gd name="connsiteX3" fmla="*/ 2276268 w 2434873"/>
              <a:gd name="connsiteY3" fmla="*/ 217278 h 1159646"/>
              <a:gd name="connsiteX4" fmla="*/ 2276268 w 2434873"/>
              <a:gd name="connsiteY4" fmla="*/ 1086365 h 1159646"/>
              <a:gd name="connsiteX5" fmla="*/ 2268530 w 2434873"/>
              <a:gd name="connsiteY5" fmla="*/ 1106248 h 1159646"/>
              <a:gd name="connsiteX6" fmla="*/ 2265853 w 2434873"/>
              <a:gd name="connsiteY6" fmla="*/ 1103618 h 1159646"/>
              <a:gd name="connsiteX7" fmla="*/ 0 w 2434873"/>
              <a:gd name="connsiteY7" fmla="*/ 1093124 h 1159646"/>
              <a:gd name="connsiteX8" fmla="*/ 10426 w 2434873"/>
              <a:gd name="connsiteY8" fmla="*/ 1078778 h 1159646"/>
              <a:gd name="connsiteX9" fmla="*/ 10426 w 2434873"/>
              <a:gd name="connsiteY9" fmla="*/ 217278 h 1159646"/>
              <a:gd name="connsiteX0" fmla="*/ 10426 w 2439222"/>
              <a:gd name="connsiteY0" fmla="*/ 217278 h 1160085"/>
              <a:gd name="connsiteX1" fmla="*/ 227704 w 2439222"/>
              <a:gd name="connsiteY1" fmla="*/ 0 h 1160085"/>
              <a:gd name="connsiteX2" fmla="*/ 2058990 w 2439222"/>
              <a:gd name="connsiteY2" fmla="*/ 0 h 1160085"/>
              <a:gd name="connsiteX3" fmla="*/ 2276268 w 2439222"/>
              <a:gd name="connsiteY3" fmla="*/ 217278 h 1160085"/>
              <a:gd name="connsiteX4" fmla="*/ 2276268 w 2439222"/>
              <a:gd name="connsiteY4" fmla="*/ 1086365 h 1160085"/>
              <a:gd name="connsiteX5" fmla="*/ 2268530 w 2439222"/>
              <a:gd name="connsiteY5" fmla="*/ 1106248 h 1160085"/>
              <a:gd name="connsiteX6" fmla="*/ 0 w 2439222"/>
              <a:gd name="connsiteY6" fmla="*/ 1093124 h 1160085"/>
              <a:gd name="connsiteX7" fmla="*/ 10426 w 2439222"/>
              <a:gd name="connsiteY7" fmla="*/ 1078778 h 1160085"/>
              <a:gd name="connsiteX8" fmla="*/ 10426 w 2439222"/>
              <a:gd name="connsiteY8" fmla="*/ 217278 h 1160085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10426 w 2276268"/>
              <a:gd name="connsiteY6" fmla="*/ 1078778 h 1106248"/>
              <a:gd name="connsiteX7" fmla="*/ 10426 w 2276268"/>
              <a:gd name="connsiteY7" fmla="*/ 217278 h 1106248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10426 w 2276268"/>
              <a:gd name="connsiteY6" fmla="*/ 1089272 h 1106248"/>
              <a:gd name="connsiteX7" fmla="*/ 10426 w 2276268"/>
              <a:gd name="connsiteY7" fmla="*/ 217278 h 1106248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7400 w 2276268"/>
              <a:gd name="connsiteY6" fmla="*/ 1092770 h 1106248"/>
              <a:gd name="connsiteX7" fmla="*/ 10426 w 2276268"/>
              <a:gd name="connsiteY7" fmla="*/ 217278 h 1106248"/>
              <a:gd name="connsiteX0" fmla="*/ 10426 w 2276268"/>
              <a:gd name="connsiteY0" fmla="*/ 217278 h 1111070"/>
              <a:gd name="connsiteX1" fmla="*/ 227704 w 2276268"/>
              <a:gd name="connsiteY1" fmla="*/ 0 h 1111070"/>
              <a:gd name="connsiteX2" fmla="*/ 2058990 w 2276268"/>
              <a:gd name="connsiteY2" fmla="*/ 0 h 1111070"/>
              <a:gd name="connsiteX3" fmla="*/ 2276268 w 2276268"/>
              <a:gd name="connsiteY3" fmla="*/ 217278 h 1111070"/>
              <a:gd name="connsiteX4" fmla="*/ 2268530 w 2276268"/>
              <a:gd name="connsiteY4" fmla="*/ 1106248 h 1111070"/>
              <a:gd name="connsiteX5" fmla="*/ 0 w 2276268"/>
              <a:gd name="connsiteY5" fmla="*/ 1093124 h 1111070"/>
              <a:gd name="connsiteX6" fmla="*/ 10426 w 2276268"/>
              <a:gd name="connsiteY6" fmla="*/ 1110260 h 1111070"/>
              <a:gd name="connsiteX7" fmla="*/ 10426 w 2276268"/>
              <a:gd name="connsiteY7" fmla="*/ 217278 h 1111070"/>
              <a:gd name="connsiteX0" fmla="*/ 10426 w 2276268"/>
              <a:gd name="connsiteY0" fmla="*/ 217278 h 1111070"/>
              <a:gd name="connsiteX1" fmla="*/ 227704 w 2276268"/>
              <a:gd name="connsiteY1" fmla="*/ 0 h 1111070"/>
              <a:gd name="connsiteX2" fmla="*/ 2058990 w 2276268"/>
              <a:gd name="connsiteY2" fmla="*/ 0 h 1111070"/>
              <a:gd name="connsiteX3" fmla="*/ 2276268 w 2276268"/>
              <a:gd name="connsiteY3" fmla="*/ 217278 h 1111070"/>
              <a:gd name="connsiteX4" fmla="*/ 2268530 w 2276268"/>
              <a:gd name="connsiteY4" fmla="*/ 1088758 h 1111070"/>
              <a:gd name="connsiteX5" fmla="*/ 0 w 2276268"/>
              <a:gd name="connsiteY5" fmla="*/ 1093124 h 1111070"/>
              <a:gd name="connsiteX6" fmla="*/ 10426 w 2276268"/>
              <a:gd name="connsiteY6" fmla="*/ 1110260 h 1111070"/>
              <a:gd name="connsiteX7" fmla="*/ 10426 w 2276268"/>
              <a:gd name="connsiteY7" fmla="*/ 217278 h 1111070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88758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88758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92256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292 w 2266134"/>
              <a:gd name="connsiteY0" fmla="*/ 217278 h 1092256"/>
              <a:gd name="connsiteX1" fmla="*/ 217570 w 2266134"/>
              <a:gd name="connsiteY1" fmla="*/ 0 h 1092256"/>
              <a:gd name="connsiteX2" fmla="*/ 2048856 w 2266134"/>
              <a:gd name="connsiteY2" fmla="*/ 0 h 1092256"/>
              <a:gd name="connsiteX3" fmla="*/ 2266134 w 2266134"/>
              <a:gd name="connsiteY3" fmla="*/ 217278 h 1092256"/>
              <a:gd name="connsiteX4" fmla="*/ 2258396 w 2266134"/>
              <a:gd name="connsiteY4" fmla="*/ 1092256 h 1092256"/>
              <a:gd name="connsiteX5" fmla="*/ 292 w 2266134"/>
              <a:gd name="connsiteY5" fmla="*/ 1085774 h 1092256"/>
              <a:gd name="connsiteX6" fmla="*/ 292 w 2266134"/>
              <a:gd name="connsiteY6" fmla="*/ 217278 h 1092256"/>
              <a:gd name="connsiteX0" fmla="*/ 292 w 2266134"/>
              <a:gd name="connsiteY0" fmla="*/ 217278 h 1085774"/>
              <a:gd name="connsiteX1" fmla="*/ 217570 w 2266134"/>
              <a:gd name="connsiteY1" fmla="*/ 0 h 1085774"/>
              <a:gd name="connsiteX2" fmla="*/ 2048856 w 2266134"/>
              <a:gd name="connsiteY2" fmla="*/ 0 h 1085774"/>
              <a:gd name="connsiteX3" fmla="*/ 2266134 w 2266134"/>
              <a:gd name="connsiteY3" fmla="*/ 217278 h 1085774"/>
              <a:gd name="connsiteX4" fmla="*/ 2258396 w 2266134"/>
              <a:gd name="connsiteY4" fmla="*/ 1081762 h 1085774"/>
              <a:gd name="connsiteX5" fmla="*/ 292 w 2266134"/>
              <a:gd name="connsiteY5" fmla="*/ 1085774 h 1085774"/>
              <a:gd name="connsiteX6" fmla="*/ 292 w 2266134"/>
              <a:gd name="connsiteY6" fmla="*/ 217278 h 1085774"/>
              <a:gd name="connsiteX0" fmla="*/ 292 w 2266134"/>
              <a:gd name="connsiteY0" fmla="*/ 217278 h 1091611"/>
              <a:gd name="connsiteX1" fmla="*/ 217570 w 2266134"/>
              <a:gd name="connsiteY1" fmla="*/ 0 h 1091611"/>
              <a:gd name="connsiteX2" fmla="*/ 2048856 w 2266134"/>
              <a:gd name="connsiteY2" fmla="*/ 0 h 1091611"/>
              <a:gd name="connsiteX3" fmla="*/ 2266134 w 2266134"/>
              <a:gd name="connsiteY3" fmla="*/ 217278 h 1091611"/>
              <a:gd name="connsiteX4" fmla="*/ 2258396 w 2266134"/>
              <a:gd name="connsiteY4" fmla="*/ 1091611 h 1091611"/>
              <a:gd name="connsiteX5" fmla="*/ 292 w 2266134"/>
              <a:gd name="connsiteY5" fmla="*/ 1085774 h 1091611"/>
              <a:gd name="connsiteX6" fmla="*/ 292 w 2266134"/>
              <a:gd name="connsiteY6" fmla="*/ 217278 h 1091611"/>
              <a:gd name="connsiteX0" fmla="*/ 292 w 2266134"/>
              <a:gd name="connsiteY0" fmla="*/ 217278 h 1089523"/>
              <a:gd name="connsiteX1" fmla="*/ 217570 w 2266134"/>
              <a:gd name="connsiteY1" fmla="*/ 0 h 1089523"/>
              <a:gd name="connsiteX2" fmla="*/ 2048856 w 2266134"/>
              <a:gd name="connsiteY2" fmla="*/ 0 h 1089523"/>
              <a:gd name="connsiteX3" fmla="*/ 2266134 w 2266134"/>
              <a:gd name="connsiteY3" fmla="*/ 217278 h 1089523"/>
              <a:gd name="connsiteX4" fmla="*/ 2258396 w 2266134"/>
              <a:gd name="connsiteY4" fmla="*/ 1089523 h 1089523"/>
              <a:gd name="connsiteX5" fmla="*/ 292 w 2266134"/>
              <a:gd name="connsiteY5" fmla="*/ 1085774 h 1089523"/>
              <a:gd name="connsiteX6" fmla="*/ 292 w 2266134"/>
              <a:gd name="connsiteY6" fmla="*/ 217278 h 1089523"/>
              <a:gd name="connsiteX0" fmla="*/ 292 w 2266134"/>
              <a:gd name="connsiteY0" fmla="*/ 217278 h 1087435"/>
              <a:gd name="connsiteX1" fmla="*/ 217570 w 2266134"/>
              <a:gd name="connsiteY1" fmla="*/ 0 h 1087435"/>
              <a:gd name="connsiteX2" fmla="*/ 2048856 w 2266134"/>
              <a:gd name="connsiteY2" fmla="*/ 0 h 1087435"/>
              <a:gd name="connsiteX3" fmla="*/ 2266134 w 2266134"/>
              <a:gd name="connsiteY3" fmla="*/ 217278 h 1087435"/>
              <a:gd name="connsiteX4" fmla="*/ 2258396 w 2266134"/>
              <a:gd name="connsiteY4" fmla="*/ 1087435 h 1087435"/>
              <a:gd name="connsiteX5" fmla="*/ 292 w 2266134"/>
              <a:gd name="connsiteY5" fmla="*/ 1085774 h 1087435"/>
              <a:gd name="connsiteX6" fmla="*/ 292 w 2266134"/>
              <a:gd name="connsiteY6" fmla="*/ 217278 h 10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6134" h="1087435">
                <a:moveTo>
                  <a:pt x="292" y="217278"/>
                </a:moveTo>
                <a:cubicBezTo>
                  <a:pt x="292" y="97279"/>
                  <a:pt x="97571" y="0"/>
                  <a:pt x="217570" y="0"/>
                </a:cubicBezTo>
                <a:lnTo>
                  <a:pt x="2048856" y="0"/>
                </a:lnTo>
                <a:cubicBezTo>
                  <a:pt x="2168855" y="0"/>
                  <a:pt x="2266134" y="97279"/>
                  <a:pt x="2266134" y="217278"/>
                </a:cubicBezTo>
                <a:cubicBezTo>
                  <a:pt x="2263555" y="513601"/>
                  <a:pt x="2260975" y="791112"/>
                  <a:pt x="2258396" y="1087435"/>
                </a:cubicBezTo>
                <a:lnTo>
                  <a:pt x="292" y="1085774"/>
                </a:lnTo>
                <a:cubicBezTo>
                  <a:pt x="1301" y="793943"/>
                  <a:pt x="-717" y="509109"/>
                  <a:pt x="292" y="217278"/>
                </a:cubicBezTo>
                <a:close/>
              </a:path>
            </a:pathLst>
          </a:custGeom>
          <a:solidFill>
            <a:srgbClr val="00B393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91440" rIns="53340" bIns="91440" numCol="1" spcCol="1270" anchor="t" anchorCtr="0">
            <a:norm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ENVIRONMENT PROVISIONING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6F3B5B54-91B5-42CE-8603-CF9E112B2871}"/>
              </a:ext>
            </a:extLst>
          </p:cNvPr>
          <p:cNvSpPr/>
          <p:nvPr/>
        </p:nvSpPr>
        <p:spPr>
          <a:xfrm>
            <a:off x="651783" y="2142680"/>
            <a:ext cx="1828800" cy="1146764"/>
          </a:xfrm>
          <a:custGeom>
            <a:avLst/>
            <a:gdLst>
              <a:gd name="connsiteX0" fmla="*/ 0 w 2265842"/>
              <a:gd name="connsiteY0" fmla="*/ 217278 h 1303643"/>
              <a:gd name="connsiteX1" fmla="*/ 217278 w 2265842"/>
              <a:gd name="connsiteY1" fmla="*/ 0 h 1303643"/>
              <a:gd name="connsiteX2" fmla="*/ 2048564 w 2265842"/>
              <a:gd name="connsiteY2" fmla="*/ 0 h 1303643"/>
              <a:gd name="connsiteX3" fmla="*/ 2265842 w 2265842"/>
              <a:gd name="connsiteY3" fmla="*/ 217278 h 1303643"/>
              <a:gd name="connsiteX4" fmla="*/ 2265842 w 2265842"/>
              <a:gd name="connsiteY4" fmla="*/ 1086365 h 1303643"/>
              <a:gd name="connsiteX5" fmla="*/ 2048564 w 2265842"/>
              <a:gd name="connsiteY5" fmla="*/ 1303643 h 1303643"/>
              <a:gd name="connsiteX6" fmla="*/ 217278 w 2265842"/>
              <a:gd name="connsiteY6" fmla="*/ 1303643 h 1303643"/>
              <a:gd name="connsiteX7" fmla="*/ 0 w 2265842"/>
              <a:gd name="connsiteY7" fmla="*/ 1086365 h 1303643"/>
              <a:gd name="connsiteX8" fmla="*/ 0 w 2265842"/>
              <a:gd name="connsiteY8" fmla="*/ 217278 h 1303643"/>
              <a:gd name="connsiteX0" fmla="*/ 47684 w 2313526"/>
              <a:gd name="connsiteY0" fmla="*/ 217278 h 1303643"/>
              <a:gd name="connsiteX1" fmla="*/ 264962 w 2313526"/>
              <a:gd name="connsiteY1" fmla="*/ 0 h 1303643"/>
              <a:gd name="connsiteX2" fmla="*/ 2096248 w 2313526"/>
              <a:gd name="connsiteY2" fmla="*/ 0 h 1303643"/>
              <a:gd name="connsiteX3" fmla="*/ 2313526 w 2313526"/>
              <a:gd name="connsiteY3" fmla="*/ 217278 h 1303643"/>
              <a:gd name="connsiteX4" fmla="*/ 2313526 w 2313526"/>
              <a:gd name="connsiteY4" fmla="*/ 1086365 h 1303643"/>
              <a:gd name="connsiteX5" fmla="*/ 2096248 w 2313526"/>
              <a:gd name="connsiteY5" fmla="*/ 1303643 h 1303643"/>
              <a:gd name="connsiteX6" fmla="*/ 55412 w 2313526"/>
              <a:gd name="connsiteY6" fmla="*/ 1103618 h 1303643"/>
              <a:gd name="connsiteX7" fmla="*/ 47684 w 2313526"/>
              <a:gd name="connsiteY7" fmla="*/ 1086365 h 1303643"/>
              <a:gd name="connsiteX8" fmla="*/ 47684 w 2313526"/>
              <a:gd name="connsiteY8" fmla="*/ 217278 h 1303643"/>
              <a:gd name="connsiteX0" fmla="*/ 47684 w 2361210"/>
              <a:gd name="connsiteY0" fmla="*/ 217278 h 1144570"/>
              <a:gd name="connsiteX1" fmla="*/ 264962 w 2361210"/>
              <a:gd name="connsiteY1" fmla="*/ 0 h 1144570"/>
              <a:gd name="connsiteX2" fmla="*/ 2096248 w 2361210"/>
              <a:gd name="connsiteY2" fmla="*/ 0 h 1144570"/>
              <a:gd name="connsiteX3" fmla="*/ 2313526 w 2361210"/>
              <a:gd name="connsiteY3" fmla="*/ 217278 h 1144570"/>
              <a:gd name="connsiteX4" fmla="*/ 2313526 w 2361210"/>
              <a:gd name="connsiteY4" fmla="*/ 1086365 h 1144570"/>
              <a:gd name="connsiteX5" fmla="*/ 2305798 w 2361210"/>
              <a:gd name="connsiteY5" fmla="*/ 1103618 h 1144570"/>
              <a:gd name="connsiteX6" fmla="*/ 55412 w 2361210"/>
              <a:gd name="connsiteY6" fmla="*/ 1103618 h 1144570"/>
              <a:gd name="connsiteX7" fmla="*/ 47684 w 2361210"/>
              <a:gd name="connsiteY7" fmla="*/ 1086365 h 1144570"/>
              <a:gd name="connsiteX8" fmla="*/ 47684 w 2361210"/>
              <a:gd name="connsiteY8" fmla="*/ 217278 h 1144570"/>
              <a:gd name="connsiteX0" fmla="*/ 47684 w 2326163"/>
              <a:gd name="connsiteY0" fmla="*/ 217278 h 1144570"/>
              <a:gd name="connsiteX1" fmla="*/ 264962 w 2326163"/>
              <a:gd name="connsiteY1" fmla="*/ 0 h 1144570"/>
              <a:gd name="connsiteX2" fmla="*/ 2096248 w 2326163"/>
              <a:gd name="connsiteY2" fmla="*/ 0 h 1144570"/>
              <a:gd name="connsiteX3" fmla="*/ 2313526 w 2326163"/>
              <a:gd name="connsiteY3" fmla="*/ 217278 h 1144570"/>
              <a:gd name="connsiteX4" fmla="*/ 2313526 w 2326163"/>
              <a:gd name="connsiteY4" fmla="*/ 1086365 h 1144570"/>
              <a:gd name="connsiteX5" fmla="*/ 2248648 w 2326163"/>
              <a:gd name="connsiteY5" fmla="*/ 1103618 h 1144570"/>
              <a:gd name="connsiteX6" fmla="*/ 55412 w 2326163"/>
              <a:gd name="connsiteY6" fmla="*/ 1103618 h 1144570"/>
              <a:gd name="connsiteX7" fmla="*/ 47684 w 2326163"/>
              <a:gd name="connsiteY7" fmla="*/ 1086365 h 1144570"/>
              <a:gd name="connsiteX8" fmla="*/ 47684 w 2326163"/>
              <a:gd name="connsiteY8" fmla="*/ 217278 h 1144570"/>
              <a:gd name="connsiteX0" fmla="*/ 47684 w 2326163"/>
              <a:gd name="connsiteY0" fmla="*/ 217278 h 1144570"/>
              <a:gd name="connsiteX1" fmla="*/ 264962 w 2326163"/>
              <a:gd name="connsiteY1" fmla="*/ 0 h 1144570"/>
              <a:gd name="connsiteX2" fmla="*/ 2096248 w 2326163"/>
              <a:gd name="connsiteY2" fmla="*/ 0 h 1144570"/>
              <a:gd name="connsiteX3" fmla="*/ 2313526 w 2326163"/>
              <a:gd name="connsiteY3" fmla="*/ 217278 h 1144570"/>
              <a:gd name="connsiteX4" fmla="*/ 2313526 w 2326163"/>
              <a:gd name="connsiteY4" fmla="*/ 1086365 h 1144570"/>
              <a:gd name="connsiteX5" fmla="*/ 2248648 w 2326163"/>
              <a:gd name="connsiteY5" fmla="*/ 1103618 h 1144570"/>
              <a:gd name="connsiteX6" fmla="*/ 55412 w 2326163"/>
              <a:gd name="connsiteY6" fmla="*/ 1103618 h 1144570"/>
              <a:gd name="connsiteX7" fmla="*/ 47684 w 2326163"/>
              <a:gd name="connsiteY7" fmla="*/ 1057790 h 1144570"/>
              <a:gd name="connsiteX8" fmla="*/ 47684 w 2326163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057790 h 1144570"/>
              <a:gd name="connsiteX8" fmla="*/ 43429 w 2321908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106762 h 1144570"/>
              <a:gd name="connsiteX8" fmla="*/ 43429 w 2321908"/>
              <a:gd name="connsiteY8" fmla="*/ 217278 h 1144570"/>
              <a:gd name="connsiteX0" fmla="*/ 43429 w 2321908"/>
              <a:gd name="connsiteY0" fmla="*/ 217278 h 1144570"/>
              <a:gd name="connsiteX1" fmla="*/ 260707 w 2321908"/>
              <a:gd name="connsiteY1" fmla="*/ 0 h 1144570"/>
              <a:gd name="connsiteX2" fmla="*/ 2091993 w 2321908"/>
              <a:gd name="connsiteY2" fmla="*/ 0 h 1144570"/>
              <a:gd name="connsiteX3" fmla="*/ 2309271 w 2321908"/>
              <a:gd name="connsiteY3" fmla="*/ 217278 h 1144570"/>
              <a:gd name="connsiteX4" fmla="*/ 2309271 w 2321908"/>
              <a:gd name="connsiteY4" fmla="*/ 1086365 h 1144570"/>
              <a:gd name="connsiteX5" fmla="*/ 2244393 w 2321908"/>
              <a:gd name="connsiteY5" fmla="*/ 1103618 h 1144570"/>
              <a:gd name="connsiteX6" fmla="*/ 51157 w 2321908"/>
              <a:gd name="connsiteY6" fmla="*/ 1103618 h 1144570"/>
              <a:gd name="connsiteX7" fmla="*/ 43429 w 2321908"/>
              <a:gd name="connsiteY7" fmla="*/ 1106762 h 1144570"/>
              <a:gd name="connsiteX8" fmla="*/ 43429 w 2321908"/>
              <a:gd name="connsiteY8" fmla="*/ 217278 h 1144570"/>
              <a:gd name="connsiteX0" fmla="*/ 43429 w 2359396"/>
              <a:gd name="connsiteY0" fmla="*/ 217278 h 1143513"/>
              <a:gd name="connsiteX1" fmla="*/ 260707 w 2359396"/>
              <a:gd name="connsiteY1" fmla="*/ 0 h 1143513"/>
              <a:gd name="connsiteX2" fmla="*/ 2091993 w 2359396"/>
              <a:gd name="connsiteY2" fmla="*/ 0 h 1143513"/>
              <a:gd name="connsiteX3" fmla="*/ 2309271 w 2359396"/>
              <a:gd name="connsiteY3" fmla="*/ 217278 h 1143513"/>
              <a:gd name="connsiteX4" fmla="*/ 2309271 w 2359396"/>
              <a:gd name="connsiteY4" fmla="*/ 1086365 h 1143513"/>
              <a:gd name="connsiteX5" fmla="*/ 2304908 w 2359396"/>
              <a:gd name="connsiteY5" fmla="*/ 1100120 h 1143513"/>
              <a:gd name="connsiteX6" fmla="*/ 51157 w 2359396"/>
              <a:gd name="connsiteY6" fmla="*/ 1103618 h 1143513"/>
              <a:gd name="connsiteX7" fmla="*/ 43429 w 2359396"/>
              <a:gd name="connsiteY7" fmla="*/ 1106762 h 1143513"/>
              <a:gd name="connsiteX8" fmla="*/ 43429 w 2359396"/>
              <a:gd name="connsiteY8" fmla="*/ 217278 h 1143513"/>
              <a:gd name="connsiteX0" fmla="*/ 43429 w 2309299"/>
              <a:gd name="connsiteY0" fmla="*/ 217278 h 1143513"/>
              <a:gd name="connsiteX1" fmla="*/ 260707 w 2309299"/>
              <a:gd name="connsiteY1" fmla="*/ 0 h 1143513"/>
              <a:gd name="connsiteX2" fmla="*/ 2091993 w 2309299"/>
              <a:gd name="connsiteY2" fmla="*/ 0 h 1143513"/>
              <a:gd name="connsiteX3" fmla="*/ 2309271 w 2309299"/>
              <a:gd name="connsiteY3" fmla="*/ 217278 h 1143513"/>
              <a:gd name="connsiteX4" fmla="*/ 2309271 w 2309299"/>
              <a:gd name="connsiteY4" fmla="*/ 1086365 h 1143513"/>
              <a:gd name="connsiteX5" fmla="*/ 2304908 w 2309299"/>
              <a:gd name="connsiteY5" fmla="*/ 1100120 h 1143513"/>
              <a:gd name="connsiteX6" fmla="*/ 51157 w 2309299"/>
              <a:gd name="connsiteY6" fmla="*/ 1103618 h 1143513"/>
              <a:gd name="connsiteX7" fmla="*/ 43429 w 2309299"/>
              <a:gd name="connsiteY7" fmla="*/ 1106762 h 1143513"/>
              <a:gd name="connsiteX8" fmla="*/ 43429 w 2309299"/>
              <a:gd name="connsiteY8" fmla="*/ 217278 h 1143513"/>
              <a:gd name="connsiteX0" fmla="*/ 57520 w 2323390"/>
              <a:gd name="connsiteY0" fmla="*/ 217278 h 1143513"/>
              <a:gd name="connsiteX1" fmla="*/ 274798 w 2323390"/>
              <a:gd name="connsiteY1" fmla="*/ 0 h 1143513"/>
              <a:gd name="connsiteX2" fmla="*/ 2106084 w 2323390"/>
              <a:gd name="connsiteY2" fmla="*/ 0 h 1143513"/>
              <a:gd name="connsiteX3" fmla="*/ 2323362 w 2323390"/>
              <a:gd name="connsiteY3" fmla="*/ 217278 h 1143513"/>
              <a:gd name="connsiteX4" fmla="*/ 2323362 w 2323390"/>
              <a:gd name="connsiteY4" fmla="*/ 1086365 h 1143513"/>
              <a:gd name="connsiteX5" fmla="*/ 2318999 w 2323390"/>
              <a:gd name="connsiteY5" fmla="*/ 1100120 h 1143513"/>
              <a:gd name="connsiteX6" fmla="*/ 47094 w 2323390"/>
              <a:gd name="connsiteY6" fmla="*/ 1093124 h 1143513"/>
              <a:gd name="connsiteX7" fmla="*/ 57520 w 2323390"/>
              <a:gd name="connsiteY7" fmla="*/ 1106762 h 1143513"/>
              <a:gd name="connsiteX8" fmla="*/ 57520 w 2323390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106762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103264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085774 h 1143513"/>
              <a:gd name="connsiteX8" fmla="*/ 10426 w 2276296"/>
              <a:gd name="connsiteY8" fmla="*/ 217278 h 1143513"/>
              <a:gd name="connsiteX0" fmla="*/ 10426 w 2276296"/>
              <a:gd name="connsiteY0" fmla="*/ 217278 h 1143513"/>
              <a:gd name="connsiteX1" fmla="*/ 227704 w 2276296"/>
              <a:gd name="connsiteY1" fmla="*/ 0 h 1143513"/>
              <a:gd name="connsiteX2" fmla="*/ 2058990 w 2276296"/>
              <a:gd name="connsiteY2" fmla="*/ 0 h 1143513"/>
              <a:gd name="connsiteX3" fmla="*/ 2276268 w 2276296"/>
              <a:gd name="connsiteY3" fmla="*/ 217278 h 1143513"/>
              <a:gd name="connsiteX4" fmla="*/ 2276268 w 2276296"/>
              <a:gd name="connsiteY4" fmla="*/ 1086365 h 1143513"/>
              <a:gd name="connsiteX5" fmla="*/ 2271905 w 2276296"/>
              <a:gd name="connsiteY5" fmla="*/ 1100120 h 1143513"/>
              <a:gd name="connsiteX6" fmla="*/ 0 w 2276296"/>
              <a:gd name="connsiteY6" fmla="*/ 1093124 h 1143513"/>
              <a:gd name="connsiteX7" fmla="*/ 10426 w 2276296"/>
              <a:gd name="connsiteY7" fmla="*/ 1078778 h 1143513"/>
              <a:gd name="connsiteX8" fmla="*/ 10426 w 2276296"/>
              <a:gd name="connsiteY8" fmla="*/ 217278 h 1143513"/>
              <a:gd name="connsiteX0" fmla="*/ 10426 w 2276268"/>
              <a:gd name="connsiteY0" fmla="*/ 217278 h 1144570"/>
              <a:gd name="connsiteX1" fmla="*/ 227704 w 2276268"/>
              <a:gd name="connsiteY1" fmla="*/ 0 h 1144570"/>
              <a:gd name="connsiteX2" fmla="*/ 2058990 w 2276268"/>
              <a:gd name="connsiteY2" fmla="*/ 0 h 1144570"/>
              <a:gd name="connsiteX3" fmla="*/ 2276268 w 2276268"/>
              <a:gd name="connsiteY3" fmla="*/ 217278 h 1144570"/>
              <a:gd name="connsiteX4" fmla="*/ 2276268 w 2276268"/>
              <a:gd name="connsiteY4" fmla="*/ 1086365 h 1144570"/>
              <a:gd name="connsiteX5" fmla="*/ 2265853 w 2276268"/>
              <a:gd name="connsiteY5" fmla="*/ 1103618 h 1144570"/>
              <a:gd name="connsiteX6" fmla="*/ 0 w 2276268"/>
              <a:gd name="connsiteY6" fmla="*/ 1093124 h 1144570"/>
              <a:gd name="connsiteX7" fmla="*/ 10426 w 2276268"/>
              <a:gd name="connsiteY7" fmla="*/ 1078778 h 1144570"/>
              <a:gd name="connsiteX8" fmla="*/ 10426 w 2276268"/>
              <a:gd name="connsiteY8" fmla="*/ 217278 h 1144570"/>
              <a:gd name="connsiteX0" fmla="*/ 10426 w 2434873"/>
              <a:gd name="connsiteY0" fmla="*/ 217278 h 1159646"/>
              <a:gd name="connsiteX1" fmla="*/ 227704 w 2434873"/>
              <a:gd name="connsiteY1" fmla="*/ 0 h 1159646"/>
              <a:gd name="connsiteX2" fmla="*/ 2058990 w 2434873"/>
              <a:gd name="connsiteY2" fmla="*/ 0 h 1159646"/>
              <a:gd name="connsiteX3" fmla="*/ 2276268 w 2434873"/>
              <a:gd name="connsiteY3" fmla="*/ 217278 h 1159646"/>
              <a:gd name="connsiteX4" fmla="*/ 2276268 w 2434873"/>
              <a:gd name="connsiteY4" fmla="*/ 1086365 h 1159646"/>
              <a:gd name="connsiteX5" fmla="*/ 2268530 w 2434873"/>
              <a:gd name="connsiteY5" fmla="*/ 1106248 h 1159646"/>
              <a:gd name="connsiteX6" fmla="*/ 2265853 w 2434873"/>
              <a:gd name="connsiteY6" fmla="*/ 1103618 h 1159646"/>
              <a:gd name="connsiteX7" fmla="*/ 0 w 2434873"/>
              <a:gd name="connsiteY7" fmla="*/ 1093124 h 1159646"/>
              <a:gd name="connsiteX8" fmla="*/ 10426 w 2434873"/>
              <a:gd name="connsiteY8" fmla="*/ 1078778 h 1159646"/>
              <a:gd name="connsiteX9" fmla="*/ 10426 w 2434873"/>
              <a:gd name="connsiteY9" fmla="*/ 217278 h 1159646"/>
              <a:gd name="connsiteX0" fmla="*/ 10426 w 2439222"/>
              <a:gd name="connsiteY0" fmla="*/ 217278 h 1160085"/>
              <a:gd name="connsiteX1" fmla="*/ 227704 w 2439222"/>
              <a:gd name="connsiteY1" fmla="*/ 0 h 1160085"/>
              <a:gd name="connsiteX2" fmla="*/ 2058990 w 2439222"/>
              <a:gd name="connsiteY2" fmla="*/ 0 h 1160085"/>
              <a:gd name="connsiteX3" fmla="*/ 2276268 w 2439222"/>
              <a:gd name="connsiteY3" fmla="*/ 217278 h 1160085"/>
              <a:gd name="connsiteX4" fmla="*/ 2276268 w 2439222"/>
              <a:gd name="connsiteY4" fmla="*/ 1086365 h 1160085"/>
              <a:gd name="connsiteX5" fmla="*/ 2268530 w 2439222"/>
              <a:gd name="connsiteY5" fmla="*/ 1106248 h 1160085"/>
              <a:gd name="connsiteX6" fmla="*/ 0 w 2439222"/>
              <a:gd name="connsiteY6" fmla="*/ 1093124 h 1160085"/>
              <a:gd name="connsiteX7" fmla="*/ 10426 w 2439222"/>
              <a:gd name="connsiteY7" fmla="*/ 1078778 h 1160085"/>
              <a:gd name="connsiteX8" fmla="*/ 10426 w 2439222"/>
              <a:gd name="connsiteY8" fmla="*/ 217278 h 1160085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10426 w 2276268"/>
              <a:gd name="connsiteY6" fmla="*/ 1078778 h 1106248"/>
              <a:gd name="connsiteX7" fmla="*/ 10426 w 2276268"/>
              <a:gd name="connsiteY7" fmla="*/ 217278 h 1106248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10426 w 2276268"/>
              <a:gd name="connsiteY6" fmla="*/ 1089272 h 1106248"/>
              <a:gd name="connsiteX7" fmla="*/ 10426 w 2276268"/>
              <a:gd name="connsiteY7" fmla="*/ 217278 h 1106248"/>
              <a:gd name="connsiteX0" fmla="*/ 10426 w 2276268"/>
              <a:gd name="connsiteY0" fmla="*/ 217278 h 1106248"/>
              <a:gd name="connsiteX1" fmla="*/ 227704 w 2276268"/>
              <a:gd name="connsiteY1" fmla="*/ 0 h 1106248"/>
              <a:gd name="connsiteX2" fmla="*/ 2058990 w 2276268"/>
              <a:gd name="connsiteY2" fmla="*/ 0 h 1106248"/>
              <a:gd name="connsiteX3" fmla="*/ 2276268 w 2276268"/>
              <a:gd name="connsiteY3" fmla="*/ 217278 h 1106248"/>
              <a:gd name="connsiteX4" fmla="*/ 2268530 w 2276268"/>
              <a:gd name="connsiteY4" fmla="*/ 1106248 h 1106248"/>
              <a:gd name="connsiteX5" fmla="*/ 0 w 2276268"/>
              <a:gd name="connsiteY5" fmla="*/ 1093124 h 1106248"/>
              <a:gd name="connsiteX6" fmla="*/ 7400 w 2276268"/>
              <a:gd name="connsiteY6" fmla="*/ 1092770 h 1106248"/>
              <a:gd name="connsiteX7" fmla="*/ 10426 w 2276268"/>
              <a:gd name="connsiteY7" fmla="*/ 217278 h 1106248"/>
              <a:gd name="connsiteX0" fmla="*/ 10426 w 2276268"/>
              <a:gd name="connsiteY0" fmla="*/ 217278 h 1111070"/>
              <a:gd name="connsiteX1" fmla="*/ 227704 w 2276268"/>
              <a:gd name="connsiteY1" fmla="*/ 0 h 1111070"/>
              <a:gd name="connsiteX2" fmla="*/ 2058990 w 2276268"/>
              <a:gd name="connsiteY2" fmla="*/ 0 h 1111070"/>
              <a:gd name="connsiteX3" fmla="*/ 2276268 w 2276268"/>
              <a:gd name="connsiteY3" fmla="*/ 217278 h 1111070"/>
              <a:gd name="connsiteX4" fmla="*/ 2268530 w 2276268"/>
              <a:gd name="connsiteY4" fmla="*/ 1106248 h 1111070"/>
              <a:gd name="connsiteX5" fmla="*/ 0 w 2276268"/>
              <a:gd name="connsiteY5" fmla="*/ 1093124 h 1111070"/>
              <a:gd name="connsiteX6" fmla="*/ 10426 w 2276268"/>
              <a:gd name="connsiteY6" fmla="*/ 1110260 h 1111070"/>
              <a:gd name="connsiteX7" fmla="*/ 10426 w 2276268"/>
              <a:gd name="connsiteY7" fmla="*/ 217278 h 1111070"/>
              <a:gd name="connsiteX0" fmla="*/ 10426 w 2276268"/>
              <a:gd name="connsiteY0" fmla="*/ 217278 h 1111070"/>
              <a:gd name="connsiteX1" fmla="*/ 227704 w 2276268"/>
              <a:gd name="connsiteY1" fmla="*/ 0 h 1111070"/>
              <a:gd name="connsiteX2" fmla="*/ 2058990 w 2276268"/>
              <a:gd name="connsiteY2" fmla="*/ 0 h 1111070"/>
              <a:gd name="connsiteX3" fmla="*/ 2276268 w 2276268"/>
              <a:gd name="connsiteY3" fmla="*/ 217278 h 1111070"/>
              <a:gd name="connsiteX4" fmla="*/ 2268530 w 2276268"/>
              <a:gd name="connsiteY4" fmla="*/ 1088758 h 1111070"/>
              <a:gd name="connsiteX5" fmla="*/ 0 w 2276268"/>
              <a:gd name="connsiteY5" fmla="*/ 1093124 h 1111070"/>
              <a:gd name="connsiteX6" fmla="*/ 10426 w 2276268"/>
              <a:gd name="connsiteY6" fmla="*/ 1110260 h 1111070"/>
              <a:gd name="connsiteX7" fmla="*/ 10426 w 2276268"/>
              <a:gd name="connsiteY7" fmla="*/ 217278 h 1111070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88758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88758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10426 w 2276268"/>
              <a:gd name="connsiteY0" fmla="*/ 217278 h 1093124"/>
              <a:gd name="connsiteX1" fmla="*/ 227704 w 2276268"/>
              <a:gd name="connsiteY1" fmla="*/ 0 h 1093124"/>
              <a:gd name="connsiteX2" fmla="*/ 2058990 w 2276268"/>
              <a:gd name="connsiteY2" fmla="*/ 0 h 1093124"/>
              <a:gd name="connsiteX3" fmla="*/ 2276268 w 2276268"/>
              <a:gd name="connsiteY3" fmla="*/ 217278 h 1093124"/>
              <a:gd name="connsiteX4" fmla="*/ 2268530 w 2276268"/>
              <a:gd name="connsiteY4" fmla="*/ 1092256 h 1093124"/>
              <a:gd name="connsiteX5" fmla="*/ 0 w 2276268"/>
              <a:gd name="connsiteY5" fmla="*/ 1093124 h 1093124"/>
              <a:gd name="connsiteX6" fmla="*/ 10426 w 2276268"/>
              <a:gd name="connsiteY6" fmla="*/ 1085774 h 1093124"/>
              <a:gd name="connsiteX7" fmla="*/ 10426 w 2276268"/>
              <a:gd name="connsiteY7" fmla="*/ 217278 h 1093124"/>
              <a:gd name="connsiteX0" fmla="*/ 292 w 2266134"/>
              <a:gd name="connsiteY0" fmla="*/ 217278 h 1092256"/>
              <a:gd name="connsiteX1" fmla="*/ 217570 w 2266134"/>
              <a:gd name="connsiteY1" fmla="*/ 0 h 1092256"/>
              <a:gd name="connsiteX2" fmla="*/ 2048856 w 2266134"/>
              <a:gd name="connsiteY2" fmla="*/ 0 h 1092256"/>
              <a:gd name="connsiteX3" fmla="*/ 2266134 w 2266134"/>
              <a:gd name="connsiteY3" fmla="*/ 217278 h 1092256"/>
              <a:gd name="connsiteX4" fmla="*/ 2258396 w 2266134"/>
              <a:gd name="connsiteY4" fmla="*/ 1092256 h 1092256"/>
              <a:gd name="connsiteX5" fmla="*/ 292 w 2266134"/>
              <a:gd name="connsiteY5" fmla="*/ 1085774 h 1092256"/>
              <a:gd name="connsiteX6" fmla="*/ 292 w 2266134"/>
              <a:gd name="connsiteY6" fmla="*/ 217278 h 1092256"/>
              <a:gd name="connsiteX0" fmla="*/ 292 w 2266134"/>
              <a:gd name="connsiteY0" fmla="*/ 217278 h 1085774"/>
              <a:gd name="connsiteX1" fmla="*/ 217570 w 2266134"/>
              <a:gd name="connsiteY1" fmla="*/ 0 h 1085774"/>
              <a:gd name="connsiteX2" fmla="*/ 2048856 w 2266134"/>
              <a:gd name="connsiteY2" fmla="*/ 0 h 1085774"/>
              <a:gd name="connsiteX3" fmla="*/ 2266134 w 2266134"/>
              <a:gd name="connsiteY3" fmla="*/ 217278 h 1085774"/>
              <a:gd name="connsiteX4" fmla="*/ 2258396 w 2266134"/>
              <a:gd name="connsiteY4" fmla="*/ 1081762 h 1085774"/>
              <a:gd name="connsiteX5" fmla="*/ 292 w 2266134"/>
              <a:gd name="connsiteY5" fmla="*/ 1085774 h 1085774"/>
              <a:gd name="connsiteX6" fmla="*/ 292 w 2266134"/>
              <a:gd name="connsiteY6" fmla="*/ 217278 h 1085774"/>
              <a:gd name="connsiteX0" fmla="*/ 292 w 2266134"/>
              <a:gd name="connsiteY0" fmla="*/ 217278 h 1091611"/>
              <a:gd name="connsiteX1" fmla="*/ 217570 w 2266134"/>
              <a:gd name="connsiteY1" fmla="*/ 0 h 1091611"/>
              <a:gd name="connsiteX2" fmla="*/ 2048856 w 2266134"/>
              <a:gd name="connsiteY2" fmla="*/ 0 h 1091611"/>
              <a:gd name="connsiteX3" fmla="*/ 2266134 w 2266134"/>
              <a:gd name="connsiteY3" fmla="*/ 217278 h 1091611"/>
              <a:gd name="connsiteX4" fmla="*/ 2258396 w 2266134"/>
              <a:gd name="connsiteY4" fmla="*/ 1091611 h 1091611"/>
              <a:gd name="connsiteX5" fmla="*/ 292 w 2266134"/>
              <a:gd name="connsiteY5" fmla="*/ 1085774 h 1091611"/>
              <a:gd name="connsiteX6" fmla="*/ 292 w 2266134"/>
              <a:gd name="connsiteY6" fmla="*/ 217278 h 1091611"/>
              <a:gd name="connsiteX0" fmla="*/ 292 w 2266134"/>
              <a:gd name="connsiteY0" fmla="*/ 217278 h 1089523"/>
              <a:gd name="connsiteX1" fmla="*/ 217570 w 2266134"/>
              <a:gd name="connsiteY1" fmla="*/ 0 h 1089523"/>
              <a:gd name="connsiteX2" fmla="*/ 2048856 w 2266134"/>
              <a:gd name="connsiteY2" fmla="*/ 0 h 1089523"/>
              <a:gd name="connsiteX3" fmla="*/ 2266134 w 2266134"/>
              <a:gd name="connsiteY3" fmla="*/ 217278 h 1089523"/>
              <a:gd name="connsiteX4" fmla="*/ 2258396 w 2266134"/>
              <a:gd name="connsiteY4" fmla="*/ 1089523 h 1089523"/>
              <a:gd name="connsiteX5" fmla="*/ 292 w 2266134"/>
              <a:gd name="connsiteY5" fmla="*/ 1085774 h 1089523"/>
              <a:gd name="connsiteX6" fmla="*/ 292 w 2266134"/>
              <a:gd name="connsiteY6" fmla="*/ 217278 h 1089523"/>
              <a:gd name="connsiteX0" fmla="*/ 292 w 2266134"/>
              <a:gd name="connsiteY0" fmla="*/ 217278 h 1087435"/>
              <a:gd name="connsiteX1" fmla="*/ 217570 w 2266134"/>
              <a:gd name="connsiteY1" fmla="*/ 0 h 1087435"/>
              <a:gd name="connsiteX2" fmla="*/ 2048856 w 2266134"/>
              <a:gd name="connsiteY2" fmla="*/ 0 h 1087435"/>
              <a:gd name="connsiteX3" fmla="*/ 2266134 w 2266134"/>
              <a:gd name="connsiteY3" fmla="*/ 217278 h 1087435"/>
              <a:gd name="connsiteX4" fmla="*/ 2258396 w 2266134"/>
              <a:gd name="connsiteY4" fmla="*/ 1087435 h 1087435"/>
              <a:gd name="connsiteX5" fmla="*/ 292 w 2266134"/>
              <a:gd name="connsiteY5" fmla="*/ 1085774 h 1087435"/>
              <a:gd name="connsiteX6" fmla="*/ 292 w 2266134"/>
              <a:gd name="connsiteY6" fmla="*/ 217278 h 10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6134" h="1087435">
                <a:moveTo>
                  <a:pt x="292" y="217278"/>
                </a:moveTo>
                <a:cubicBezTo>
                  <a:pt x="292" y="97279"/>
                  <a:pt x="97571" y="0"/>
                  <a:pt x="217570" y="0"/>
                </a:cubicBezTo>
                <a:lnTo>
                  <a:pt x="2048856" y="0"/>
                </a:lnTo>
                <a:cubicBezTo>
                  <a:pt x="2168855" y="0"/>
                  <a:pt x="2266134" y="97279"/>
                  <a:pt x="2266134" y="217278"/>
                </a:cubicBezTo>
                <a:cubicBezTo>
                  <a:pt x="2263555" y="513601"/>
                  <a:pt x="2260975" y="791112"/>
                  <a:pt x="2258396" y="1087435"/>
                </a:cubicBezTo>
                <a:lnTo>
                  <a:pt x="292" y="1085774"/>
                </a:lnTo>
                <a:cubicBezTo>
                  <a:pt x="1301" y="793943"/>
                  <a:pt x="-717" y="509109"/>
                  <a:pt x="292" y="217278"/>
                </a:cubicBezTo>
                <a:close/>
              </a:path>
            </a:pathLst>
          </a:custGeom>
          <a:solidFill>
            <a:srgbClr val="89C600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91440" rIns="53340" bIns="91440" numCol="1" spcCol="1270" anchor="t" anchorCtr="0">
            <a:norm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EVALUATION AND MIGRATION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622EB-5768-45C5-ADCF-0CB2BDA7D878}"/>
              </a:ext>
            </a:extLst>
          </p:cNvPr>
          <p:cNvSpPr txBox="1"/>
          <p:nvPr/>
        </p:nvSpPr>
        <p:spPr>
          <a:xfrm>
            <a:off x="0" y="6600786"/>
            <a:ext cx="253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Infosys confidential. For internal use only.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7C137-BF6F-494D-A46B-16BC4934A771}"/>
              </a:ext>
            </a:extLst>
          </p:cNvPr>
          <p:cNvSpPr/>
          <p:nvPr/>
        </p:nvSpPr>
        <p:spPr>
          <a:xfrm>
            <a:off x="824097" y="2823232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35560" tIns="26670" rIns="35560" bIns="2667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Open</a:t>
            </a:r>
            <a:r>
              <a:rPr lang="en-US" sz="14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  <a:cs typeface="Segoe UI Semilight" panose="020B0402040204020203" pitchFamily="34" charset="0"/>
              </a:rPr>
              <a:t> Source Product Evaluator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66C86A-9E6A-49CE-A55A-01E19712D0AE}"/>
              </a:ext>
            </a:extLst>
          </p:cNvPr>
          <p:cNvSpPr/>
          <p:nvPr/>
        </p:nvSpPr>
        <p:spPr>
          <a:xfrm>
            <a:off x="824097" y="3753201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35560" tIns="26670" rIns="35560" bIns="2667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Cloud Native Assessment for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810A7-7127-44C1-A1BD-DB9624E64209}"/>
              </a:ext>
            </a:extLst>
          </p:cNvPr>
          <p:cNvSpPr/>
          <p:nvPr/>
        </p:nvSpPr>
        <p:spPr>
          <a:xfrm>
            <a:off x="824097" y="4683170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35560" tIns="26670" rIns="35560" bIns="2667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PCF to Kubernetes Migration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301A-75C6-453C-9114-8B0BDA6D735A}"/>
              </a:ext>
            </a:extLst>
          </p:cNvPr>
          <p:cNvSpPr/>
          <p:nvPr/>
        </p:nvSpPr>
        <p:spPr>
          <a:xfrm>
            <a:off x="3053734" y="2823232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30480" tIns="22860" rIns="30480" bIns="22860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400" kern="0" dirty="0">
                <a:solidFill>
                  <a:prstClr val="black">
                    <a:lumMod val="95000"/>
                    <a:lumOff val="5000"/>
                  </a:prstClr>
                </a:solidFill>
                <a:cs typeface="Segoe UI Semilight" panose="020B0402040204020203" pitchFamily="34" charset="0"/>
              </a:rPr>
              <a:t>Install &amp; setup container platform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D6214A-D620-4E2B-84DE-FE9603346301}"/>
              </a:ext>
            </a:extLst>
          </p:cNvPr>
          <p:cNvSpPr/>
          <p:nvPr/>
        </p:nvSpPr>
        <p:spPr>
          <a:xfrm>
            <a:off x="3053734" y="3753201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9166" tIns="50276" rIns="59166" bIns="5027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400" kern="0" dirty="0">
                <a:solidFill>
                  <a:prstClr val="black">
                    <a:lumMod val="95000"/>
                    <a:lumOff val="5000"/>
                  </a:prstClr>
                </a:solidFill>
                <a:cs typeface="Segoe UI Semilight" panose="020B0402040204020203" pitchFamily="34" charset="0"/>
              </a:rPr>
              <a:t>Install &amp; configure 35+ OSS products on Kubernetes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B0484A-0539-4437-9B48-546507FC7D9F}"/>
              </a:ext>
            </a:extLst>
          </p:cNvPr>
          <p:cNvSpPr/>
          <p:nvPr/>
        </p:nvSpPr>
        <p:spPr>
          <a:xfrm>
            <a:off x="3053734" y="4683170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4086" tIns="46466" rIns="54086" bIns="46466" numCol="1" spcCol="1270" anchor="ctr" anchorCtr="0">
            <a:noAutofit/>
          </a:bodyPr>
          <a:lstStyle/>
          <a:p>
            <a:pPr marL="0" marR="0" lvl="0" indent="0" algn="ctr" defTabSz="533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One-click install of Infosys’ industry solutions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F4F401-D510-4645-8DDB-D7DEF60BA8AD}"/>
              </a:ext>
            </a:extLst>
          </p:cNvPr>
          <p:cNvSpPr/>
          <p:nvPr/>
        </p:nvSpPr>
        <p:spPr>
          <a:xfrm>
            <a:off x="5276403" y="2823232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35560" tIns="26670" rIns="35560" bIns="26670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Microservice &amp; Batch* Automation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F225A4-E8A0-4FA3-8F3A-AB96CBE0A977}"/>
              </a:ext>
            </a:extLst>
          </p:cNvPr>
          <p:cNvSpPr/>
          <p:nvPr/>
        </p:nvSpPr>
        <p:spPr>
          <a:xfrm>
            <a:off x="5276403" y="3753201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9166" tIns="50276" rIns="59166" bIns="50276" numCol="1" spcCol="1270" anchor="ctr" anchorCtr="0">
            <a:noAutofit/>
          </a:bodyPr>
          <a:lstStyle/>
          <a:p>
            <a:pPr marL="0" marR="0" lvl="0" indent="0" algn="ctr" defTabSz="466725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UI Templates &amp; Component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5BDD63-548F-4707-A263-7124127BCA87}"/>
              </a:ext>
            </a:extLst>
          </p:cNvPr>
          <p:cNvSpPr/>
          <p:nvPr/>
        </p:nvSpPr>
        <p:spPr>
          <a:xfrm>
            <a:off x="5276403" y="4683170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9166" tIns="50276" rIns="59166" bIns="50276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Integrated DevSecOps Pipeline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2C17DA-773F-439E-8F89-2F9BE5656331}"/>
              </a:ext>
            </a:extLst>
          </p:cNvPr>
          <p:cNvSpPr/>
          <p:nvPr/>
        </p:nvSpPr>
        <p:spPr>
          <a:xfrm>
            <a:off x="7499072" y="2823232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35560" tIns="26670" rIns="35560" bIns="2667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Monitoring, Logging &amp; tracing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3EBFDA-6A67-4C83-8D17-C4B36332D441}"/>
              </a:ext>
            </a:extLst>
          </p:cNvPr>
          <p:cNvSpPr/>
          <p:nvPr/>
        </p:nvSpPr>
        <p:spPr>
          <a:xfrm>
            <a:off x="7499072" y="3753201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9166" tIns="50276" rIns="59166" bIns="50276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Subscription Management &amp; Metering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0E9244-09C5-4C75-963A-85DFBC70EC3C}"/>
              </a:ext>
            </a:extLst>
          </p:cNvPr>
          <p:cNvSpPr/>
          <p:nvPr/>
        </p:nvSpPr>
        <p:spPr>
          <a:xfrm>
            <a:off x="7499072" y="4683170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9166" tIns="50276" rIns="59166" bIns="50276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Open Source Observatory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5ECC43-F238-40FA-8B0F-F7A74A770253}"/>
              </a:ext>
            </a:extLst>
          </p:cNvPr>
          <p:cNvSpPr/>
          <p:nvPr/>
        </p:nvSpPr>
        <p:spPr>
          <a:xfrm>
            <a:off x="9721741" y="2823232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27940" tIns="20955" rIns="27940" bIns="20955" numCol="1" spcCol="1270" anchor="ctr" anchorCtr="0">
            <a:noAutofit/>
          </a:bodyPr>
          <a:lstStyle/>
          <a:p>
            <a:pPr marL="0" marR="0" lvl="0" indent="0" algn="ctr" defTabSz="488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Authentication and authorization (RBAC)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6CCBBE-D54A-4E00-803C-730C71184FB1}"/>
              </a:ext>
            </a:extLst>
          </p:cNvPr>
          <p:cNvSpPr/>
          <p:nvPr/>
        </p:nvSpPr>
        <p:spPr>
          <a:xfrm>
            <a:off x="9721741" y="3753201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9166" tIns="50276" rIns="59166" bIns="50276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Vulnerability Scanning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F64CB3-2DEA-4020-969F-1D3DAD944811}"/>
              </a:ext>
            </a:extLst>
          </p:cNvPr>
          <p:cNvSpPr/>
          <p:nvPr/>
        </p:nvSpPr>
        <p:spPr>
          <a:xfrm>
            <a:off x="9721741" y="4683170"/>
            <a:ext cx="1471482" cy="8059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9166" tIns="50276" rIns="59166" bIns="50276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Segoe UI Semilight" panose="020B0402040204020203" pitchFamily="34" charset="0"/>
              </a:rPr>
              <a:t>Container Security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48B92D-2E72-4CE3-8A54-D59CB73DEA9E}"/>
              </a:ext>
            </a:extLst>
          </p:cNvPr>
          <p:cNvSpPr/>
          <p:nvPr/>
        </p:nvSpPr>
        <p:spPr>
          <a:xfrm>
            <a:off x="2874452" y="6585397"/>
            <a:ext cx="62052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hlinkClick r:id="rId2"/>
              </a:rPr>
              <a:t>https://www.infosys.com/services/open-source/offerings/cloud-native-development.html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05039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03985" y="1921558"/>
            <a:ext cx="8601955" cy="1707468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600" dirty="0">
                <a:solidFill>
                  <a:srgbClr val="002060"/>
                </a:solidFill>
                <a:latin typeface="Myriad Pro Cond" panose="020B0506030403020204"/>
              </a:rPr>
              <a:t>High Level Solution Options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872" y="1"/>
            <a:ext cx="2624328" cy="136210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26270" y="506438"/>
            <a:ext cx="2888343" cy="5891085"/>
            <a:chOff x="-145143" y="506437"/>
            <a:chExt cx="2888343" cy="6401509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-145143" y="506437"/>
              <a:ext cx="2888343" cy="6401509"/>
              <a:chOff x="-145143" y="506437"/>
              <a:chExt cx="2888343" cy="6401509"/>
            </a:xfrm>
          </p:grpSpPr>
          <p:grpSp>
            <p:nvGrpSpPr>
              <p:cNvPr id="11" name="Group 10"/>
              <p:cNvGrpSpPr/>
              <p:nvPr userDrawn="1"/>
            </p:nvGrpSpPr>
            <p:grpSpPr>
              <a:xfrm>
                <a:off x="0" y="506437"/>
                <a:ext cx="2624832" cy="6351563"/>
                <a:chOff x="0" y="506437"/>
                <a:chExt cx="2624832" cy="6351563"/>
              </a:xfrm>
            </p:grpSpPr>
            <p:sp>
              <p:nvSpPr>
                <p:cNvPr id="13" name="Freeform 12"/>
                <p:cNvSpPr/>
                <p:nvPr userDrawn="1"/>
              </p:nvSpPr>
              <p:spPr>
                <a:xfrm rot="16200000" flipH="1">
                  <a:off x="-1863365" y="2369803"/>
                  <a:ext cx="6351563" cy="2624831"/>
                </a:xfrm>
                <a:custGeom>
                  <a:avLst/>
                  <a:gdLst>
                    <a:gd name="connsiteX0" fmla="*/ 0 w 6220574"/>
                    <a:gd name="connsiteY0" fmla="*/ 2624831 h 2624831"/>
                    <a:gd name="connsiteX1" fmla="*/ 1683743 w 6220574"/>
                    <a:gd name="connsiteY1" fmla="*/ 2624831 h 2624831"/>
                    <a:gd name="connsiteX2" fmla="*/ 1683743 w 6220574"/>
                    <a:gd name="connsiteY2" fmla="*/ 2624827 h 2624831"/>
                    <a:gd name="connsiteX3" fmla="*/ 6220574 w 6220574"/>
                    <a:gd name="connsiteY3" fmla="*/ 2624827 h 2624831"/>
                    <a:gd name="connsiteX4" fmla="*/ 6220574 w 6220574"/>
                    <a:gd name="connsiteY4" fmla="*/ 0 h 2624831"/>
                    <a:gd name="connsiteX5" fmla="*/ 1683743 w 6220574"/>
                    <a:gd name="connsiteY5" fmla="*/ 0 h 2624831"/>
                    <a:gd name="connsiteX6" fmla="*/ 1683743 w 6220574"/>
                    <a:gd name="connsiteY6" fmla="*/ 6 h 2624831"/>
                    <a:gd name="connsiteX7" fmla="*/ 645165 w 6220574"/>
                    <a:gd name="connsiteY7" fmla="*/ 6 h 2624831"/>
                    <a:gd name="connsiteX8" fmla="*/ 649855 w 6220574"/>
                    <a:gd name="connsiteY8" fmla="*/ 35050 h 2624831"/>
                    <a:gd name="connsiteX9" fmla="*/ 678815 w 6220574"/>
                    <a:gd name="connsiteY9" fmla="*/ 530527 h 2624831"/>
                    <a:gd name="connsiteX10" fmla="*/ 50344 w 6220574"/>
                    <a:gd name="connsiteY10" fmla="*/ 2569167 h 262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220574" h="2624831">
                      <a:moveTo>
                        <a:pt x="0" y="2624831"/>
                      </a:moveTo>
                      <a:lnTo>
                        <a:pt x="1683743" y="2624831"/>
                      </a:lnTo>
                      <a:lnTo>
                        <a:pt x="1683743" y="2624827"/>
                      </a:lnTo>
                      <a:lnTo>
                        <a:pt x="6220574" y="2624827"/>
                      </a:lnTo>
                      <a:lnTo>
                        <a:pt x="6220574" y="0"/>
                      </a:lnTo>
                      <a:lnTo>
                        <a:pt x="1683743" y="0"/>
                      </a:lnTo>
                      <a:lnTo>
                        <a:pt x="1683743" y="6"/>
                      </a:lnTo>
                      <a:lnTo>
                        <a:pt x="645165" y="6"/>
                      </a:lnTo>
                      <a:lnTo>
                        <a:pt x="649855" y="35050"/>
                      </a:lnTo>
                      <a:cubicBezTo>
                        <a:pt x="668843" y="195093"/>
                        <a:pt x="678815" y="360802"/>
                        <a:pt x="678815" y="530527"/>
                      </a:cubicBezTo>
                      <a:cubicBezTo>
                        <a:pt x="678815" y="1379152"/>
                        <a:pt x="429518" y="2127354"/>
                        <a:pt x="50344" y="2569167"/>
                      </a:cubicBezTo>
                      <a:close/>
                    </a:path>
                  </a:pathLst>
                </a:cu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 userDrawn="1"/>
              </p:nvSpPr>
              <p:spPr>
                <a:xfrm rot="16200000" flipH="1">
                  <a:off x="-1812995" y="2420178"/>
                  <a:ext cx="6250817" cy="2624828"/>
                </a:xfrm>
                <a:custGeom>
                  <a:avLst/>
                  <a:gdLst>
                    <a:gd name="connsiteX0" fmla="*/ 1683744 w 5991443"/>
                    <a:gd name="connsiteY0" fmla="*/ 0 h 2624828"/>
                    <a:gd name="connsiteX1" fmla="*/ 1683744 w 5991443"/>
                    <a:gd name="connsiteY1" fmla="*/ 2624827 h 2624828"/>
                    <a:gd name="connsiteX2" fmla="*/ 5991443 w 5991443"/>
                    <a:gd name="connsiteY2" fmla="*/ 2624827 h 2624828"/>
                    <a:gd name="connsiteX3" fmla="*/ 5991443 w 5991443"/>
                    <a:gd name="connsiteY3" fmla="*/ 0 h 2624828"/>
                    <a:gd name="connsiteX4" fmla="*/ 0 w 5991443"/>
                    <a:gd name="connsiteY4" fmla="*/ 2624828 h 2624828"/>
                    <a:gd name="connsiteX5" fmla="*/ 1683743 w 5991443"/>
                    <a:gd name="connsiteY5" fmla="*/ 2624828 h 2624828"/>
                    <a:gd name="connsiteX6" fmla="*/ 1683743 w 5991443"/>
                    <a:gd name="connsiteY6" fmla="*/ 3 h 2624828"/>
                    <a:gd name="connsiteX7" fmla="*/ 788627 w 5991443"/>
                    <a:gd name="connsiteY7" fmla="*/ 3 h 2624828"/>
                    <a:gd name="connsiteX8" fmla="*/ 790049 w 5991443"/>
                    <a:gd name="connsiteY8" fmla="*/ 99996 h 2624828"/>
                    <a:gd name="connsiteX9" fmla="*/ 52981 w 5991443"/>
                    <a:gd name="connsiteY9" fmla="*/ 2564445 h 2624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91443" h="2624828">
                      <a:moveTo>
                        <a:pt x="1683744" y="0"/>
                      </a:moveTo>
                      <a:lnTo>
                        <a:pt x="1683744" y="2624827"/>
                      </a:lnTo>
                      <a:lnTo>
                        <a:pt x="5991443" y="2624827"/>
                      </a:lnTo>
                      <a:lnTo>
                        <a:pt x="5991443" y="0"/>
                      </a:lnTo>
                      <a:close/>
                      <a:moveTo>
                        <a:pt x="0" y="2624828"/>
                      </a:moveTo>
                      <a:lnTo>
                        <a:pt x="1683743" y="2624828"/>
                      </a:lnTo>
                      <a:lnTo>
                        <a:pt x="1683743" y="3"/>
                      </a:lnTo>
                      <a:lnTo>
                        <a:pt x="788627" y="3"/>
                      </a:lnTo>
                      <a:lnTo>
                        <a:pt x="790049" y="99996"/>
                      </a:lnTo>
                      <a:cubicBezTo>
                        <a:pt x="790049" y="1125873"/>
                        <a:pt x="497675" y="2030351"/>
                        <a:pt x="52981" y="2564445"/>
                      </a:cubicBez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Freeform 11"/>
              <p:cNvSpPr/>
              <p:nvPr userDrawn="1"/>
            </p:nvSpPr>
            <p:spPr>
              <a:xfrm>
                <a:off x="-145143" y="657130"/>
                <a:ext cx="2888343" cy="6250816"/>
              </a:xfrm>
              <a:custGeom>
                <a:avLst/>
                <a:gdLst>
                  <a:gd name="connsiteX0" fmla="*/ 2624835 w 2624835"/>
                  <a:gd name="connsiteY0" fmla="*/ 0 h 6250816"/>
                  <a:gd name="connsiteX1" fmla="*/ 2624835 w 2624835"/>
                  <a:gd name="connsiteY1" fmla="*/ 1375723 h 6250816"/>
                  <a:gd name="connsiteX2" fmla="*/ 2624835 w 2624835"/>
                  <a:gd name="connsiteY2" fmla="*/ 1649370 h 6250816"/>
                  <a:gd name="connsiteX3" fmla="*/ 2624835 w 2624835"/>
                  <a:gd name="connsiteY3" fmla="*/ 6250816 h 6250816"/>
                  <a:gd name="connsiteX4" fmla="*/ 0 w 2624835"/>
                  <a:gd name="connsiteY4" fmla="*/ 6250816 h 6250816"/>
                  <a:gd name="connsiteX5" fmla="*/ 0 w 2624835"/>
                  <a:gd name="connsiteY5" fmla="*/ 1375723 h 6250816"/>
                  <a:gd name="connsiteX6" fmla="*/ 1 w 2624835"/>
                  <a:gd name="connsiteY6" fmla="*/ 1375723 h 6250816"/>
                  <a:gd name="connsiteX7" fmla="*/ 1 w 2624835"/>
                  <a:gd name="connsiteY7" fmla="*/ 631995 h 6250816"/>
                  <a:gd name="connsiteX8" fmla="*/ 35045 w 2624835"/>
                  <a:gd name="connsiteY8" fmla="*/ 636588 h 6250816"/>
                  <a:gd name="connsiteX9" fmla="*/ 530523 w 2624835"/>
                  <a:gd name="connsiteY9" fmla="*/ 664957 h 6250816"/>
                  <a:gd name="connsiteX10" fmla="*/ 2569171 w 2624835"/>
                  <a:gd name="connsiteY10" fmla="*/ 49316 h 6250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4835" h="6250816">
                    <a:moveTo>
                      <a:pt x="2624835" y="0"/>
                    </a:moveTo>
                    <a:lnTo>
                      <a:pt x="2624835" y="1375723"/>
                    </a:lnTo>
                    <a:lnTo>
                      <a:pt x="2624835" y="1649370"/>
                    </a:lnTo>
                    <a:lnTo>
                      <a:pt x="2624835" y="6250816"/>
                    </a:lnTo>
                    <a:lnTo>
                      <a:pt x="0" y="6250816"/>
                    </a:lnTo>
                    <a:lnTo>
                      <a:pt x="0" y="1375723"/>
                    </a:lnTo>
                    <a:lnTo>
                      <a:pt x="1" y="1375723"/>
                    </a:lnTo>
                    <a:lnTo>
                      <a:pt x="1" y="631995"/>
                    </a:lnTo>
                    <a:lnTo>
                      <a:pt x="35045" y="636588"/>
                    </a:lnTo>
                    <a:cubicBezTo>
                      <a:pt x="195089" y="655189"/>
                      <a:pt x="360798" y="664957"/>
                      <a:pt x="530523" y="664957"/>
                    </a:cubicBezTo>
                    <a:cubicBezTo>
                      <a:pt x="1379152" y="664957"/>
                      <a:pt x="2127356" y="420750"/>
                      <a:pt x="2569171" y="49316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541" y="5781040"/>
              <a:ext cx="1248974" cy="454660"/>
            </a:xfrm>
            <a:prstGeom prst="rect">
              <a:avLst/>
            </a:prstGeom>
          </p:spPr>
        </p:pic>
      </p:grpSp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47399" y="52654"/>
            <a:ext cx="240514" cy="242054"/>
          </a:xfrm>
        </p:spPr>
        <p:txBody>
          <a:bodyPr/>
          <a:lstStyle/>
          <a:p>
            <a:pPr algn="ctr" defTabSz="1219170">
              <a:defRPr/>
            </a:pPr>
            <a:fld id="{65CCFF97-5454-4038-9F92-D892AB14B78A}" type="slidenum">
              <a:rPr lang="en-US" sz="1333" b="1">
                <a:solidFill>
                  <a:srgbClr val="6D6E71"/>
                </a:solidFill>
                <a:latin typeface="+mn-lt"/>
              </a:rPr>
              <a:pPr algn="ctr" defTabSz="1219170">
                <a:defRPr/>
              </a:pPr>
              <a:t>3</a:t>
            </a:fld>
            <a:endParaRPr lang="en-US" sz="1333" b="1" dirty="0">
              <a:solidFill>
                <a:srgbClr val="6D6E7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2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30994"/>
            <a:ext cx="11379492" cy="708469"/>
          </a:xfrm>
        </p:spPr>
        <p:txBody>
          <a:bodyPr vert="horz" lIns="121920" tIns="60960" rIns="121920" bIns="60960" rtlCol="0" anchor="ctr"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Overall Solution options, to cater to current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47399" y="52654"/>
            <a:ext cx="240514" cy="242054"/>
          </a:xfrm>
        </p:spPr>
        <p:txBody>
          <a:bodyPr/>
          <a:lstStyle/>
          <a:p>
            <a:pPr algn="ctr" defTabSz="1219170">
              <a:defRPr/>
            </a:pPr>
            <a:fld id="{14D65173-87C9-47C0-A890-7AD8E2754265}" type="slidenum">
              <a:rPr lang="en-US" sz="1333" b="1">
                <a:solidFill>
                  <a:srgbClr val="6D6E71"/>
                </a:solidFill>
                <a:latin typeface="+mn-lt"/>
                <a:cs typeface="Arial" pitchFamily="34" charset="0"/>
              </a:rPr>
              <a:pPr algn="ctr" defTabSz="1219170">
                <a:defRPr/>
              </a:pPr>
              <a:t>4</a:t>
            </a:fld>
            <a:endParaRPr lang="en-US" sz="1333" b="1" dirty="0">
              <a:solidFill>
                <a:srgbClr val="6D6E7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45781" y="1210352"/>
            <a:ext cx="1874341" cy="7510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rgbClr val="000000"/>
                </a:solidFill>
              </a:rPr>
              <a:t>Web UI-ReactJS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45780" y="2101692"/>
            <a:ext cx="1874341" cy="7510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rgbClr val="000000"/>
                </a:solidFill>
              </a:rPr>
              <a:t>WPF UI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45780" y="3067242"/>
            <a:ext cx="1874341" cy="7510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rgbClr val="000000"/>
                </a:solidFill>
              </a:rPr>
              <a:t>WCF Services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45783" y="3979572"/>
            <a:ext cx="1874341" cy="7510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rgbClr val="000000"/>
                </a:solidFill>
              </a:rPr>
              <a:t>Native C++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45780" y="4945122"/>
            <a:ext cx="1874341" cy="7510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rgbClr val="000000"/>
                </a:solidFill>
              </a:rPr>
              <a:t>Batch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27212" y="2011185"/>
            <a:ext cx="1534639" cy="1027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rgbClr val="000000"/>
                </a:solidFill>
              </a:rPr>
              <a:t>Refactor/ Remediate  and Containerize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7212" y="3328639"/>
            <a:ext cx="1534639" cy="91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rgbClr val="000000"/>
                </a:solidFill>
              </a:rPr>
              <a:t>Re-Architect /  Decompose  &amp; Containerize</a:t>
            </a:r>
          </a:p>
        </p:txBody>
      </p:sp>
      <p:cxnSp>
        <p:nvCxnSpPr>
          <p:cNvPr id="17" name="Elbow Connector 16"/>
          <p:cNvCxnSpPr>
            <a:endCxn id="10" idx="1"/>
          </p:cNvCxnSpPr>
          <p:nvPr/>
        </p:nvCxnSpPr>
        <p:spPr>
          <a:xfrm rot="5400000" flipH="1" flipV="1">
            <a:off x="4202766" y="2692554"/>
            <a:ext cx="428480" cy="4204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1" idx="1"/>
          </p:cNvCxnSpPr>
          <p:nvPr/>
        </p:nvCxnSpPr>
        <p:spPr>
          <a:xfrm>
            <a:off x="4206800" y="3328640"/>
            <a:ext cx="420413" cy="350345"/>
          </a:xfrm>
          <a:prstGeom prst="bentConnector3">
            <a:avLst>
              <a:gd name="adj1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915490" y="1347599"/>
            <a:ext cx="1" cy="413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17" y="2867410"/>
            <a:ext cx="508000" cy="4953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9581066" y="3058738"/>
            <a:ext cx="1346037" cy="852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/>
              <a:t>Container Platform (AKS/ARO)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099457" y="3344590"/>
            <a:ext cx="2057795" cy="40648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400" kern="0" dirty="0">
                <a:solidFill>
                  <a:srgbClr val="000000"/>
                </a:solidFill>
              </a:rPr>
              <a:t>Re-Architect microservices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82460" y="2264441"/>
            <a:ext cx="2096383" cy="794297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en-US" sz="1400" kern="0" dirty="0">
                <a:solidFill>
                  <a:srgbClr val="000000"/>
                </a:solidFill>
              </a:rPr>
              <a:t>Re-platform /Refactor and containerize in Azure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92339" y="3864846"/>
            <a:ext cx="2102267" cy="474796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kern="0" dirty="0">
                <a:solidFill>
                  <a:srgbClr val="000000"/>
                </a:solidFill>
              </a:rPr>
              <a:t>Integrated DevOps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094481" y="1449617"/>
            <a:ext cx="2100125" cy="654645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kern="0" dirty="0">
                <a:solidFill>
                  <a:srgbClr val="000000"/>
                </a:solidFill>
              </a:rPr>
              <a:t>Cloud native assessment &amp; Container driven approach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099457" y="4991401"/>
            <a:ext cx="2102268" cy="454901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kern="0" dirty="0">
                <a:solidFill>
                  <a:srgbClr val="000000"/>
                </a:solidFill>
              </a:rPr>
              <a:t>Solutions and Accelerators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5999" y="893840"/>
            <a:ext cx="236166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i="1" dirty="0">
                <a:solidFill>
                  <a:srgbClr val="000000"/>
                </a:solidFill>
                <a:cs typeface="Arial" pitchFamily="34" charset="0"/>
              </a:rPr>
              <a:t>Solution Tenets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958" y="2160518"/>
            <a:ext cx="1546072" cy="858929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914051" y="1959288"/>
            <a:ext cx="429491" cy="3843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1" name="Oval 50"/>
          <p:cNvSpPr/>
          <p:nvPr/>
        </p:nvSpPr>
        <p:spPr>
          <a:xfrm>
            <a:off x="5922587" y="3261408"/>
            <a:ext cx="429491" cy="3843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3824614" y="1357119"/>
            <a:ext cx="1" cy="413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57638" y="3210163"/>
            <a:ext cx="2491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5C31563-952B-4AF2-AE06-5EDB6B03711A}"/>
              </a:ext>
            </a:extLst>
          </p:cNvPr>
          <p:cNvSpPr/>
          <p:nvPr/>
        </p:nvSpPr>
        <p:spPr>
          <a:xfrm>
            <a:off x="9581065" y="4014116"/>
            <a:ext cx="1346037" cy="852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b="1" dirty="0"/>
              <a:t>Azure Batch &amp; other services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441236-0AFC-44C5-8850-3D615996798B}"/>
              </a:ext>
            </a:extLst>
          </p:cNvPr>
          <p:cNvSpPr/>
          <p:nvPr/>
        </p:nvSpPr>
        <p:spPr>
          <a:xfrm>
            <a:off x="7103164" y="4438071"/>
            <a:ext cx="2081859" cy="454901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kern="0" dirty="0">
                <a:solidFill>
                  <a:srgbClr val="000000"/>
                </a:solidFill>
              </a:rPr>
              <a:t>Leverage Azure batch</a:t>
            </a:r>
          </a:p>
        </p:txBody>
      </p:sp>
    </p:spTree>
    <p:extLst>
      <p:ext uri="{BB962C8B-B14F-4D97-AF65-F5344CB8AC3E}">
        <p14:creationId xmlns:p14="http://schemas.microsoft.com/office/powerpoint/2010/main" val="326163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44705" y="67691"/>
            <a:ext cx="11292212" cy="60153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 Transformation Options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24033" y="3749299"/>
            <a:ext cx="3373120" cy="788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b="1" dirty="0"/>
              <a:t>Option-1:</a:t>
            </a:r>
          </a:p>
          <a:p>
            <a:pPr algn="ctr"/>
            <a:r>
              <a:rPr lang="en-US" sz="1867" b="1" i="1" dirty="0"/>
              <a:t>Remediate/Re-factor, Containerize (AKS/App Service)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884425" y="3749299"/>
            <a:ext cx="3353995" cy="788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Option-2:</a:t>
            </a:r>
          </a:p>
          <a:p>
            <a:pPr algn="ctr"/>
            <a:r>
              <a:rPr lang="en-US" sz="1867" b="1" i="1" dirty="0"/>
              <a:t>Microservices on Azure AKS/ARO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695573" y="3836118"/>
            <a:ext cx="0" cy="26517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033" y="4553039"/>
            <a:ext cx="3373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  <a:cs typeface="Arial" pitchFamily="34" charset="0"/>
              </a:rPr>
              <a:t>Simplest option to start the journey, without disturbing many components in first-go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  <a:cs typeface="Arial" pitchFamily="34" charset="0"/>
              </a:rPr>
              <a:t>Least Risk, Minimal Code Change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  <a:cs typeface="Arial" pitchFamily="34" charset="0"/>
              </a:rPr>
              <a:t>Continues to bear have a higher Technical Debt and a longer Enhancement/Maintenance cycle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27456" y="4555427"/>
            <a:ext cx="3373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  <a:cs typeface="Arial" pitchFamily="34" charset="0"/>
              </a:rPr>
              <a:t>Eventual state for any Cloud based application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  <a:cs typeface="Arial" pitchFamily="34" charset="0"/>
              </a:rPr>
              <a:t>Enterprise Kubernetes offering so can scale run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  <a:cs typeface="Arial" pitchFamily="34" charset="0"/>
              </a:rPr>
              <a:t>Integrates easily with Azure DevOps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  <a:cs typeface="Arial" pitchFamily="34" charset="0"/>
              </a:rPr>
              <a:t>Getting locked into specific cloud provider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97" y="1509030"/>
            <a:ext cx="7237857" cy="14637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4059" y="696492"/>
            <a:ext cx="4079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</a:rPr>
              <a:t>Eventual Modernization Journey…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4033" y="2916130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cs typeface="Arial" pitchFamily="34" charset="0"/>
              </a:rPr>
              <a:t>App on </a:t>
            </a:r>
            <a:r>
              <a:rPr lang="en-US" sz="14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VM 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3156" y="2916130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cs typeface="Arial" pitchFamily="34" charset="0"/>
              </a:rPr>
              <a:t>Put on </a:t>
            </a:r>
            <a:r>
              <a:rPr lang="en-US" sz="14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Container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42409" y="2916130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  <a:cs typeface="Arial" pitchFamily="34" charset="0"/>
              </a:rPr>
              <a:t>Host it on </a:t>
            </a:r>
            <a:r>
              <a:rPr lang="en-US" sz="14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Azure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2448" y="2916130"/>
            <a:ext cx="139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  <a:cs typeface="Arial" pitchFamily="34" charset="0"/>
              </a:rPr>
              <a:t>Decompose into </a:t>
            </a:r>
            <a:r>
              <a:rPr lang="en-US" sz="1400" b="1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Microservices</a:t>
            </a:r>
            <a:endParaRPr lang="en-US" sz="1400" b="1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66096" y="2916130"/>
            <a:ext cx="160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+mj-lt"/>
                <a:cs typeface="Arial" pitchFamily="34" charset="0"/>
              </a:rPr>
              <a:t>Integrate into </a:t>
            </a:r>
            <a:r>
              <a:rPr lang="en-US" sz="12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CICD &amp; Automation systems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0716" y="1096602"/>
            <a:ext cx="1790539" cy="412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Lift &amp; Shift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44149" y="1103972"/>
            <a:ext cx="1790539" cy="412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Deploy/Manage Docker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81303" y="1100817"/>
            <a:ext cx="1790539" cy="412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Re-architect/Revise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18457" y="1096602"/>
            <a:ext cx="1188720" cy="4124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CaaS</a:t>
            </a:r>
            <a:r>
              <a:rPr lang="en-US" sz="1400" b="1" dirty="0"/>
              <a:t>/PaaS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9CFDC6-7BCF-429C-98ED-15A451614BED}"/>
              </a:ext>
            </a:extLst>
          </p:cNvPr>
          <p:cNvSpPr/>
          <p:nvPr/>
        </p:nvSpPr>
        <p:spPr>
          <a:xfrm>
            <a:off x="1677405" y="3645729"/>
            <a:ext cx="429491" cy="3843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62E5DE-7514-4CBE-88FD-ECF74464A9A9}"/>
              </a:ext>
            </a:extLst>
          </p:cNvPr>
          <p:cNvSpPr/>
          <p:nvPr/>
        </p:nvSpPr>
        <p:spPr>
          <a:xfrm>
            <a:off x="9255785" y="3749299"/>
            <a:ext cx="429491" cy="3843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349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934" y="25855"/>
            <a:ext cx="11504689" cy="708469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Transformation Options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8075405" y="736253"/>
            <a:ext cx="3303792" cy="8254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Option-3:</a:t>
            </a:r>
          </a:p>
          <a:p>
            <a:pPr algn="ctr"/>
            <a:r>
              <a:rPr lang="en-US" sz="1400" b="1" i="1" dirty="0"/>
              <a:t>Decompose DB – Azure Postgres / NoSQL</a:t>
            </a:r>
          </a:p>
        </p:txBody>
      </p:sp>
      <p:sp>
        <p:nvSpPr>
          <p:cNvPr id="426" name="Cloud 425"/>
          <p:cNvSpPr/>
          <p:nvPr/>
        </p:nvSpPr>
        <p:spPr>
          <a:xfrm>
            <a:off x="8129135" y="1851409"/>
            <a:ext cx="1090299" cy="740217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Cloud Infra</a:t>
            </a:r>
          </a:p>
        </p:txBody>
      </p:sp>
      <p:pic>
        <p:nvPicPr>
          <p:cNvPr id="443" name="Picture 4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48562" y="1818893"/>
            <a:ext cx="703353" cy="502395"/>
          </a:xfrm>
          <a:prstGeom prst="rect">
            <a:avLst/>
          </a:prstGeom>
        </p:spPr>
      </p:pic>
      <p:sp>
        <p:nvSpPr>
          <p:cNvPr id="445" name="TextBox 444"/>
          <p:cNvSpPr txBox="1"/>
          <p:nvPr/>
        </p:nvSpPr>
        <p:spPr>
          <a:xfrm>
            <a:off x="9245274" y="2276742"/>
            <a:ext cx="958871" cy="29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+mj-lt"/>
                <a:cs typeface="Arial" pitchFamily="34" charset="0"/>
              </a:rPr>
              <a:t>Monoliths</a:t>
            </a:r>
          </a:p>
        </p:txBody>
      </p:sp>
      <p:cxnSp>
        <p:nvCxnSpPr>
          <p:cNvPr id="446" name="Straight Connector 445"/>
          <p:cNvCxnSpPr/>
          <p:nvPr/>
        </p:nvCxnSpPr>
        <p:spPr>
          <a:xfrm>
            <a:off x="8263236" y="4283882"/>
            <a:ext cx="3115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13" y="2763086"/>
            <a:ext cx="513807" cy="480364"/>
          </a:xfrm>
          <a:prstGeom prst="rect">
            <a:avLst/>
          </a:prstGeom>
        </p:spPr>
      </p:pic>
      <p:cxnSp>
        <p:nvCxnSpPr>
          <p:cNvPr id="447" name="Straight Arrow Connector 446"/>
          <p:cNvCxnSpPr>
            <a:cxnSpLocks/>
          </p:cNvCxnSpPr>
          <p:nvPr/>
        </p:nvCxnSpPr>
        <p:spPr>
          <a:xfrm>
            <a:off x="10051915" y="2616323"/>
            <a:ext cx="483806" cy="358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/>
          <p:cNvSpPr txBox="1"/>
          <p:nvPr/>
        </p:nvSpPr>
        <p:spPr>
          <a:xfrm>
            <a:off x="8112106" y="2771225"/>
            <a:ext cx="2123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47" indent="-158747">
              <a:buFont typeface="Arial" panose="020B0604020202020204" pitchFamily="34" charset="0"/>
              <a:buChar char="•"/>
            </a:pPr>
            <a:r>
              <a:rPr lang="en-US" sz="1400" i="1" dirty="0">
                <a:latin typeface="+mj-lt"/>
                <a:cs typeface="Arial" pitchFamily="34" charset="0"/>
              </a:rPr>
              <a:t>Move Data to Cloud</a:t>
            </a:r>
          </a:p>
          <a:p>
            <a:pPr marL="158747" indent="-158747">
              <a:buFont typeface="Arial" panose="020B0604020202020204" pitchFamily="34" charset="0"/>
              <a:buChar char="•"/>
            </a:pPr>
            <a:r>
              <a:rPr lang="en-US" sz="1400" i="1" dirty="0">
                <a:latin typeface="+mj-lt"/>
                <a:cs typeface="Arial" pitchFamily="34" charset="0"/>
              </a:rPr>
              <a:t>Decompose Databases to micro DBs </a:t>
            </a:r>
          </a:p>
          <a:p>
            <a:pPr marL="158747" indent="-158747">
              <a:buFont typeface="Arial" panose="020B0604020202020204" pitchFamily="34" charset="0"/>
              <a:buChar char="•"/>
            </a:pPr>
            <a:r>
              <a:rPr lang="en-US" sz="1400" i="1" dirty="0">
                <a:latin typeface="+mj-lt"/>
                <a:cs typeface="Arial" pitchFamily="34" charset="0"/>
              </a:rPr>
              <a:t>Leverage Cloud neutral DBs(Azure Postgres or NoSQL)</a:t>
            </a:r>
          </a:p>
        </p:txBody>
      </p:sp>
      <p:cxnSp>
        <p:nvCxnSpPr>
          <p:cNvPr id="468" name="Straight Arrow Connector 467"/>
          <p:cNvCxnSpPr>
            <a:cxnSpLocks/>
          </p:cNvCxnSpPr>
          <p:nvPr/>
        </p:nvCxnSpPr>
        <p:spPr>
          <a:xfrm flipV="1">
            <a:off x="10172848" y="3165718"/>
            <a:ext cx="396833" cy="990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200" y="1749580"/>
            <a:ext cx="692437" cy="650724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10064235" y="2280380"/>
            <a:ext cx="1213489" cy="29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 err="1">
                <a:latin typeface="+mj-lt"/>
                <a:cs typeface="Arial" pitchFamily="34" charset="0"/>
              </a:rPr>
              <a:t>Microservices</a:t>
            </a:r>
            <a:endParaRPr lang="en-US" sz="1333" dirty="0">
              <a:latin typeface="+mj-lt"/>
              <a:cs typeface="Arial" pitchFamily="34" charset="0"/>
            </a:endParaRPr>
          </a:p>
        </p:txBody>
      </p:sp>
      <p:sp>
        <p:nvSpPr>
          <p:cNvPr id="399" name="Cloud 398"/>
          <p:cNvSpPr/>
          <p:nvPr/>
        </p:nvSpPr>
        <p:spPr>
          <a:xfrm>
            <a:off x="4510180" y="1863937"/>
            <a:ext cx="1090299" cy="740217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Cloud Infra</a:t>
            </a:r>
          </a:p>
        </p:txBody>
      </p:sp>
      <p:pic>
        <p:nvPicPr>
          <p:cNvPr id="416" name="Picture 4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47879" y="1817192"/>
            <a:ext cx="703353" cy="502395"/>
          </a:xfrm>
          <a:prstGeom prst="rect">
            <a:avLst/>
          </a:prstGeom>
        </p:spPr>
      </p:pic>
      <p:sp>
        <p:nvSpPr>
          <p:cNvPr id="418" name="TextBox 417"/>
          <p:cNvSpPr txBox="1"/>
          <p:nvPr/>
        </p:nvSpPr>
        <p:spPr>
          <a:xfrm>
            <a:off x="5618036" y="2275041"/>
            <a:ext cx="958871" cy="29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+mj-lt"/>
                <a:cs typeface="Arial" pitchFamily="34" charset="0"/>
              </a:rPr>
              <a:t>Monoliths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029613" y="4360331"/>
            <a:ext cx="2460417" cy="2038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0000"/>
                </a:solidFill>
              </a:rPr>
              <a:t>Replication Layer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219385" y="731516"/>
            <a:ext cx="3353995" cy="8592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Option-2:</a:t>
            </a:r>
          </a:p>
          <a:p>
            <a:pPr algn="ctr"/>
            <a:r>
              <a:rPr lang="en-US" sz="1400" b="1" i="1" dirty="0"/>
              <a:t>Same monolith DB on Azure(RDBMS) SQL Azure </a:t>
            </a:r>
            <a:r>
              <a:rPr lang="en-US" sz="1400" b="1" i="1" dirty="0" err="1"/>
              <a:t>sql</a:t>
            </a:r>
            <a:r>
              <a:rPr lang="en-US" sz="1400" b="1" i="1" dirty="0"/>
              <a:t>/ Oracle</a:t>
            </a:r>
          </a:p>
        </p:txBody>
      </p:sp>
      <p:pic>
        <p:nvPicPr>
          <p:cNvPr id="420" name="Picture 12" descr="http://t2.gstatic.com/images?q=tbn:ANd9GcTjIX4MfsRcwD27SAHPSmg004SgWSPrtBrYIT8T4cm9ufGqsQGD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643" y="2736037"/>
            <a:ext cx="558992" cy="44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1" name="TextBox 420"/>
          <p:cNvSpPr txBox="1"/>
          <p:nvPr/>
        </p:nvSpPr>
        <p:spPr>
          <a:xfrm>
            <a:off x="7065673" y="3212527"/>
            <a:ext cx="94120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+mj-lt"/>
                <a:cs typeface="Arial" pitchFamily="34" charset="0"/>
              </a:rPr>
              <a:t>Oracle on IaaS</a:t>
            </a:r>
          </a:p>
        </p:txBody>
      </p:sp>
      <p:cxnSp>
        <p:nvCxnSpPr>
          <p:cNvPr id="61" name="Straight Arrow Connector 60"/>
          <p:cNvCxnSpPr>
            <a:endCxn id="420" idx="1"/>
          </p:cNvCxnSpPr>
          <p:nvPr/>
        </p:nvCxnSpPr>
        <p:spPr>
          <a:xfrm>
            <a:off x="7059840" y="2788337"/>
            <a:ext cx="146803" cy="1682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415756" y="2810417"/>
            <a:ext cx="2123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47" indent="-158747">
              <a:buFont typeface="Arial" panose="020B0604020202020204" pitchFamily="34" charset="0"/>
              <a:buChar char="•"/>
            </a:pPr>
            <a:r>
              <a:rPr lang="en-US" sz="1400" i="1" dirty="0">
                <a:latin typeface="+mj-lt"/>
                <a:cs typeface="Arial" pitchFamily="34" charset="0"/>
              </a:rPr>
              <a:t>Move data to cloud</a:t>
            </a:r>
          </a:p>
          <a:p>
            <a:pPr marL="158747" indent="-158747">
              <a:buFont typeface="Arial" panose="020B0604020202020204" pitchFamily="34" charset="0"/>
              <a:buChar char="•"/>
            </a:pPr>
            <a:r>
              <a:rPr lang="en-US" sz="1400" i="1" dirty="0">
                <a:latin typeface="+mj-lt"/>
                <a:cs typeface="Arial" pitchFamily="34" charset="0"/>
              </a:rPr>
              <a:t>Maintain same monolith Database </a:t>
            </a:r>
          </a:p>
          <a:p>
            <a:pPr marL="158747" indent="-158747">
              <a:buFont typeface="Arial" panose="020B0604020202020204" pitchFamily="34" charset="0"/>
              <a:buChar char="•"/>
            </a:pPr>
            <a:r>
              <a:rPr lang="en-US" sz="1400" i="1" dirty="0">
                <a:latin typeface="+mj-lt"/>
                <a:cs typeface="Arial" pitchFamily="34" charset="0"/>
              </a:rPr>
              <a:t>Maintain the same DB objects – viz. Stored procs, </a:t>
            </a:r>
            <a:r>
              <a:rPr lang="en-US" sz="1400" i="1" dirty="0" err="1">
                <a:latin typeface="+mj-lt"/>
                <a:cs typeface="Arial" pitchFamily="34" charset="0"/>
              </a:rPr>
              <a:t>etc</a:t>
            </a:r>
            <a:endParaRPr lang="en-US" sz="1400" i="1" dirty="0">
              <a:latin typeface="+mj-lt"/>
              <a:cs typeface="Arial" pitchFamily="34" charset="0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209" y="1737033"/>
            <a:ext cx="692437" cy="650724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570244" y="2267833"/>
            <a:ext cx="1213489" cy="29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 err="1">
                <a:latin typeface="+mj-lt"/>
                <a:cs typeface="Arial" pitchFamily="34" charset="0"/>
              </a:rPr>
              <a:t>Microservices</a:t>
            </a:r>
            <a:endParaRPr lang="en-US" sz="1333" dirty="0">
              <a:latin typeface="+mj-lt"/>
              <a:cs typeface="Arial" pitchFamily="34" charset="0"/>
            </a:endParaRPr>
          </a:p>
        </p:txBody>
      </p:sp>
      <p:cxnSp>
        <p:nvCxnSpPr>
          <p:cNvPr id="123" name="Straight Arrow Connector 122"/>
          <p:cNvCxnSpPr>
            <a:cxnSpLocks/>
          </p:cNvCxnSpPr>
          <p:nvPr/>
        </p:nvCxnSpPr>
        <p:spPr>
          <a:xfrm flipH="1" flipV="1">
            <a:off x="6071869" y="4637076"/>
            <a:ext cx="331132" cy="209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58994" y="731517"/>
            <a:ext cx="3373120" cy="8810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Option-1:</a:t>
            </a:r>
          </a:p>
          <a:p>
            <a:pPr algn="ctr"/>
            <a:r>
              <a:rPr lang="en-US" sz="1400" b="1" i="1" dirty="0"/>
              <a:t>Existing DB On-premise 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731" y="4313250"/>
            <a:ext cx="857683" cy="700441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81379" y="5071980"/>
            <a:ext cx="158340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000000"/>
                </a:solidFill>
                <a:cs typeface="Arial" pitchFamily="34" charset="0"/>
              </a:rPr>
              <a:t>On Premise DC</a:t>
            </a:r>
          </a:p>
        </p:txBody>
      </p:sp>
      <p:sp>
        <p:nvSpPr>
          <p:cNvPr id="101" name="Cloud 100"/>
          <p:cNvSpPr/>
          <p:nvPr/>
        </p:nvSpPr>
        <p:spPr>
          <a:xfrm>
            <a:off x="456622" y="1880919"/>
            <a:ext cx="1081193" cy="740217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Cloud Infra</a:t>
            </a:r>
          </a:p>
        </p:txBody>
      </p:sp>
      <p:pic>
        <p:nvPicPr>
          <p:cNvPr id="102" name="Picture 12" descr="http://t2.gstatic.com/images?q=tbn:ANd9GcTjIX4MfsRcwD27SAHPSmg004SgWSPrtBrYIT8T4cm9ufGqsQGD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53" y="4695057"/>
            <a:ext cx="791408" cy="6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51377" y="5275622"/>
            <a:ext cx="124183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+mj-lt"/>
                <a:cs typeface="Arial" pitchFamily="34" charset="0"/>
              </a:rPr>
              <a:t>Oracle / MSSQL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17622" y="1832882"/>
            <a:ext cx="703353" cy="502395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2456664" y="2779207"/>
            <a:ext cx="208630" cy="15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1587778" y="2290481"/>
            <a:ext cx="958871" cy="29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+mj-lt"/>
                <a:cs typeface="Arial" pitchFamily="34" charset="0"/>
              </a:rPr>
              <a:t>Monoliths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4415756" y="4283882"/>
            <a:ext cx="3115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/>
          <p:cNvSpPr txBox="1"/>
          <p:nvPr/>
        </p:nvSpPr>
        <p:spPr>
          <a:xfrm>
            <a:off x="434114" y="3190899"/>
            <a:ext cx="212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47" indent="-158747">
              <a:buFont typeface="Arial" panose="020B0604020202020204" pitchFamily="34" charset="0"/>
              <a:buChar char="•"/>
            </a:pPr>
            <a:r>
              <a:rPr lang="en-US" sz="1400" i="1" dirty="0">
                <a:latin typeface="+mj-lt"/>
                <a:cs typeface="Arial" pitchFamily="34" charset="0"/>
              </a:rPr>
              <a:t>Just move app to cloud</a:t>
            </a:r>
          </a:p>
          <a:p>
            <a:pPr marL="158747" indent="-158747">
              <a:buFont typeface="Arial" panose="020B0604020202020204" pitchFamily="34" charset="0"/>
              <a:buChar char="•"/>
            </a:pPr>
            <a:r>
              <a:rPr lang="en-US" sz="1400" i="1" dirty="0">
                <a:latin typeface="+mj-lt"/>
                <a:cs typeface="Arial" pitchFamily="34" charset="0"/>
              </a:rPr>
              <a:t>Invoke On-Prem DB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080" y="1763513"/>
            <a:ext cx="692437" cy="650724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435115" y="2294313"/>
            <a:ext cx="1213489" cy="29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 err="1">
                <a:latin typeface="+mj-lt"/>
                <a:cs typeface="Arial" pitchFamily="34" charset="0"/>
              </a:rPr>
              <a:t>Microservices</a:t>
            </a:r>
            <a:endParaRPr lang="en-US" sz="1333" dirty="0">
              <a:latin typeface="+mj-lt"/>
              <a:cs typeface="Arial" pitchFamily="34" charset="0"/>
            </a:endParaRPr>
          </a:p>
        </p:txBody>
      </p:sp>
      <p:cxnSp>
        <p:nvCxnSpPr>
          <p:cNvPr id="124" name="Straight Arrow Connector 123"/>
          <p:cNvCxnSpPr>
            <a:cxnSpLocks/>
          </p:cNvCxnSpPr>
          <p:nvPr/>
        </p:nvCxnSpPr>
        <p:spPr>
          <a:xfrm flipH="1" flipV="1">
            <a:off x="2144362" y="4649962"/>
            <a:ext cx="313576" cy="213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132798" y="4350393"/>
            <a:ext cx="2460417" cy="2038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0000"/>
                </a:solidFill>
              </a:rPr>
              <a:t>Integration Layer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030533" y="818336"/>
            <a:ext cx="0" cy="54788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891336" y="820723"/>
            <a:ext cx="0" cy="54788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07886DC-FF8B-4911-9033-08DA4C39EB4B}"/>
              </a:ext>
            </a:extLst>
          </p:cNvPr>
          <p:cNvCxnSpPr/>
          <p:nvPr/>
        </p:nvCxnSpPr>
        <p:spPr>
          <a:xfrm>
            <a:off x="361843" y="4283882"/>
            <a:ext cx="3115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815A250D-43BD-4387-A3D1-471AC7315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173" y="4379170"/>
            <a:ext cx="857683" cy="700441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08105148-F586-463E-B20A-8FDADA4C3D58}"/>
              </a:ext>
            </a:extLst>
          </p:cNvPr>
          <p:cNvSpPr txBox="1"/>
          <p:nvPr/>
        </p:nvSpPr>
        <p:spPr>
          <a:xfrm>
            <a:off x="4045528" y="5064696"/>
            <a:ext cx="158340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000000"/>
                </a:solidFill>
                <a:cs typeface="Arial" pitchFamily="34" charset="0"/>
              </a:rPr>
              <a:t>On Premise DC</a:t>
            </a:r>
          </a:p>
        </p:txBody>
      </p:sp>
      <p:pic>
        <p:nvPicPr>
          <p:cNvPr id="129" name="Picture 12" descr="http://t2.gstatic.com/images?q=tbn:ANd9GcTjIX4MfsRcwD27SAHPSmg004SgWSPrtBrYIT8T4cm9ufGqsQGDTA">
            <a:extLst>
              <a:ext uri="{FF2B5EF4-FFF2-40B4-BE49-F238E27FC236}">
                <a16:creationId xmlns:a16="http://schemas.microsoft.com/office/drawing/2014/main" id="{4E081444-ABD8-4386-B078-D6ED58F40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20" y="4721810"/>
            <a:ext cx="791408" cy="6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ADB341F5-D389-40C7-9F18-FDA85F4EE778}"/>
              </a:ext>
            </a:extLst>
          </p:cNvPr>
          <p:cNvSpPr txBox="1"/>
          <p:nvPr/>
        </p:nvSpPr>
        <p:spPr>
          <a:xfrm>
            <a:off x="6393825" y="5243946"/>
            <a:ext cx="131355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+mj-lt"/>
                <a:cs typeface="Arial" pitchFamily="34" charset="0"/>
              </a:rPr>
              <a:t>Oracle / MSSQL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275CC948-AAED-45A0-AE72-B1436B43F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8062" y="4333551"/>
            <a:ext cx="857683" cy="700441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96EF2889-7DFA-4CE2-A326-2FDD8397C251}"/>
              </a:ext>
            </a:extLst>
          </p:cNvPr>
          <p:cNvSpPr txBox="1"/>
          <p:nvPr/>
        </p:nvSpPr>
        <p:spPr>
          <a:xfrm>
            <a:off x="7800417" y="5019077"/>
            <a:ext cx="1583407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000000"/>
                </a:solidFill>
                <a:cs typeface="Arial" pitchFamily="34" charset="0"/>
              </a:rPr>
              <a:t>On Premise DC</a:t>
            </a:r>
          </a:p>
        </p:txBody>
      </p:sp>
      <p:pic>
        <p:nvPicPr>
          <p:cNvPr id="137" name="Picture 12" descr="http://t2.gstatic.com/images?q=tbn:ANd9GcTjIX4MfsRcwD27SAHPSmg004SgWSPrtBrYIT8T4cm9ufGqsQGDTA">
            <a:extLst>
              <a:ext uri="{FF2B5EF4-FFF2-40B4-BE49-F238E27FC236}">
                <a16:creationId xmlns:a16="http://schemas.microsoft.com/office/drawing/2014/main" id="{266912A0-C8AF-4024-B701-595D2693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365" y="4696878"/>
            <a:ext cx="791408" cy="6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ABF14847-A638-465A-8CA6-2989A3C531FB}"/>
              </a:ext>
            </a:extLst>
          </p:cNvPr>
          <p:cNvSpPr txBox="1"/>
          <p:nvPr/>
        </p:nvSpPr>
        <p:spPr>
          <a:xfrm>
            <a:off x="10351270" y="5219014"/>
            <a:ext cx="128219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+mj-lt"/>
                <a:cs typeface="Arial" pitchFamily="34" charset="0"/>
              </a:rPr>
              <a:t>Oracle / MSSQL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1153F20-B168-4E29-B64C-DC3DD76A079F}"/>
              </a:ext>
            </a:extLst>
          </p:cNvPr>
          <p:cNvSpPr/>
          <p:nvPr/>
        </p:nvSpPr>
        <p:spPr>
          <a:xfrm>
            <a:off x="8918774" y="4341721"/>
            <a:ext cx="2460417" cy="2038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rgbClr val="000000"/>
                </a:solidFill>
              </a:rPr>
              <a:t>Replication Layer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F5C3ACD-3079-4C17-ADD2-9D59B4D5C50D}"/>
              </a:ext>
            </a:extLst>
          </p:cNvPr>
          <p:cNvCxnSpPr>
            <a:cxnSpLocks/>
          </p:cNvCxnSpPr>
          <p:nvPr/>
        </p:nvCxnSpPr>
        <p:spPr>
          <a:xfrm flipH="1" flipV="1">
            <a:off x="9943286" y="4603396"/>
            <a:ext cx="348876" cy="224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0EA62EB-C6C3-4553-BF1F-C95ABF08E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4962" y="2738294"/>
            <a:ext cx="305787" cy="305017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2B5A432A-5BA5-459F-B1E7-77BB8D0615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7362" y="2890694"/>
            <a:ext cx="305787" cy="305017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59E6402-BF61-4C7C-9E4E-D6B2AAEA92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9762" y="3043094"/>
            <a:ext cx="305787" cy="3050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C7A372-3F25-459B-AC9C-A5D311B78D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9587" y="2632408"/>
            <a:ext cx="371923" cy="31747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4C63C73D-77BA-48AD-B121-E2E784602F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01987" y="2784808"/>
            <a:ext cx="371923" cy="31747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D3BC6FCB-512C-4309-B25D-8A17C8CD4E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54387" y="2937208"/>
            <a:ext cx="371923" cy="3174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88A66A-9891-49ED-AE61-4319013D54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3210" y="3424141"/>
            <a:ext cx="688738" cy="25231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DEA4BBE0-ED4E-4918-A48B-0EFA69077A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13998" y="3443688"/>
            <a:ext cx="688738" cy="25231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5A1EF451-617E-4AAF-AB37-0670A8AD93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9494" y="3424141"/>
            <a:ext cx="688738" cy="25231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2BDA8D37-91BE-49A0-A71F-569D0A3A6F14}"/>
              </a:ext>
            </a:extLst>
          </p:cNvPr>
          <p:cNvSpPr txBox="1"/>
          <p:nvPr/>
        </p:nvSpPr>
        <p:spPr>
          <a:xfrm>
            <a:off x="6331927" y="3249588"/>
            <a:ext cx="94120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latin typeface="+mj-lt"/>
                <a:cs typeface="Arial" pitchFamily="34" charset="0"/>
              </a:rPr>
              <a:t>Azure SQL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B1A0737-D506-47B5-9724-6D64DC65CFFB}"/>
              </a:ext>
            </a:extLst>
          </p:cNvPr>
          <p:cNvSpPr txBox="1"/>
          <p:nvPr/>
        </p:nvSpPr>
        <p:spPr>
          <a:xfrm>
            <a:off x="0" y="5627671"/>
            <a:ext cx="4045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  <a:cs typeface="Arial" pitchFamily="34" charset="0"/>
              </a:rPr>
              <a:t>Simplest option to start the journey, without disturbing many components in first-go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  <a:cs typeface="Arial" pitchFamily="34" charset="0"/>
              </a:rPr>
              <a:t>Least Risk, No place change. Most consumers/providers are same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  <a:cs typeface="Arial" pitchFamily="34" charset="0"/>
              </a:rPr>
              <a:t>Continues to bear cost, as DB and associated workloads continue to be on-Premise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3B1BE05-90BD-4922-92AD-B6FD3E4E8ECF}"/>
              </a:ext>
            </a:extLst>
          </p:cNvPr>
          <p:cNvCxnSpPr/>
          <p:nvPr/>
        </p:nvCxnSpPr>
        <p:spPr>
          <a:xfrm>
            <a:off x="406934" y="5627671"/>
            <a:ext cx="3115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8B2A244-4F80-4209-97D2-EF5916C8E894}"/>
              </a:ext>
            </a:extLst>
          </p:cNvPr>
          <p:cNvCxnSpPr/>
          <p:nvPr/>
        </p:nvCxnSpPr>
        <p:spPr>
          <a:xfrm>
            <a:off x="4415755" y="5627671"/>
            <a:ext cx="3115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8F2CFE3-E1E3-44DA-A33F-974563BAAA2E}"/>
              </a:ext>
            </a:extLst>
          </p:cNvPr>
          <p:cNvCxnSpPr/>
          <p:nvPr/>
        </p:nvCxnSpPr>
        <p:spPr>
          <a:xfrm>
            <a:off x="8305549" y="5627671"/>
            <a:ext cx="3115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D143AAE-4983-4C2B-A750-5D9754F49286}"/>
              </a:ext>
            </a:extLst>
          </p:cNvPr>
          <p:cNvSpPr txBox="1"/>
          <p:nvPr/>
        </p:nvSpPr>
        <p:spPr>
          <a:xfrm>
            <a:off x="3970747" y="5727853"/>
            <a:ext cx="3995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  <a:cs typeface="Arial" pitchFamily="34" charset="0"/>
              </a:rPr>
              <a:t>Relatively less riskier, as it is a homogeneous migration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  <a:cs typeface="Arial" pitchFamily="34" charset="0"/>
              </a:rPr>
              <a:t>Log-based replication leveraging CDC for real-time sync. Options to address Latency issues available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  <a:cs typeface="Arial" pitchFamily="34" charset="0"/>
              </a:rPr>
              <a:t>Continues to bear cost and complexity due to the use of oracle and the monolith DB nature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6967696-786B-4FF5-B351-4DE69F65777D}"/>
              </a:ext>
            </a:extLst>
          </p:cNvPr>
          <p:cNvSpPr txBox="1"/>
          <p:nvPr/>
        </p:nvSpPr>
        <p:spPr>
          <a:xfrm>
            <a:off x="8005167" y="5804569"/>
            <a:ext cx="337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  <a:cs typeface="Arial" pitchFamily="34" charset="0"/>
              </a:rPr>
              <a:t>Perhaps the right step in the cloud journey, inline with eventual Target state – Both cost &amp; performance</a:t>
            </a:r>
          </a:p>
          <a:p>
            <a:pPr marL="228594" indent="-228594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  <a:cs typeface="Arial" pitchFamily="34" charset="0"/>
              </a:rPr>
              <a:t>Near match to performance norms</a:t>
            </a:r>
          </a:p>
        </p:txBody>
      </p:sp>
    </p:spTree>
    <p:extLst>
      <p:ext uri="{BB962C8B-B14F-4D97-AF65-F5344CB8AC3E}">
        <p14:creationId xmlns:p14="http://schemas.microsoft.com/office/powerpoint/2010/main" val="34304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03985" y="1921558"/>
            <a:ext cx="8601955" cy="1707468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600" dirty="0">
                <a:solidFill>
                  <a:srgbClr val="002060"/>
                </a:solidFill>
                <a:latin typeface="Myriad Pro Cond" panose="020B0506030403020204"/>
              </a:rPr>
              <a:t>Re-platform to container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872" y="1"/>
            <a:ext cx="2624328" cy="136210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26270" y="506438"/>
            <a:ext cx="2888343" cy="5891085"/>
            <a:chOff x="-145143" y="506437"/>
            <a:chExt cx="2888343" cy="6401509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-145143" y="506437"/>
              <a:ext cx="2888343" cy="6401509"/>
              <a:chOff x="-145143" y="506437"/>
              <a:chExt cx="2888343" cy="6401509"/>
            </a:xfrm>
          </p:grpSpPr>
          <p:grpSp>
            <p:nvGrpSpPr>
              <p:cNvPr id="11" name="Group 10"/>
              <p:cNvGrpSpPr/>
              <p:nvPr userDrawn="1"/>
            </p:nvGrpSpPr>
            <p:grpSpPr>
              <a:xfrm>
                <a:off x="0" y="506437"/>
                <a:ext cx="2624832" cy="6351563"/>
                <a:chOff x="0" y="506437"/>
                <a:chExt cx="2624832" cy="6351563"/>
              </a:xfrm>
            </p:grpSpPr>
            <p:sp>
              <p:nvSpPr>
                <p:cNvPr id="13" name="Freeform 12"/>
                <p:cNvSpPr/>
                <p:nvPr userDrawn="1"/>
              </p:nvSpPr>
              <p:spPr>
                <a:xfrm rot="16200000" flipH="1">
                  <a:off x="-1863365" y="2369803"/>
                  <a:ext cx="6351563" cy="2624831"/>
                </a:xfrm>
                <a:custGeom>
                  <a:avLst/>
                  <a:gdLst>
                    <a:gd name="connsiteX0" fmla="*/ 0 w 6220574"/>
                    <a:gd name="connsiteY0" fmla="*/ 2624831 h 2624831"/>
                    <a:gd name="connsiteX1" fmla="*/ 1683743 w 6220574"/>
                    <a:gd name="connsiteY1" fmla="*/ 2624831 h 2624831"/>
                    <a:gd name="connsiteX2" fmla="*/ 1683743 w 6220574"/>
                    <a:gd name="connsiteY2" fmla="*/ 2624827 h 2624831"/>
                    <a:gd name="connsiteX3" fmla="*/ 6220574 w 6220574"/>
                    <a:gd name="connsiteY3" fmla="*/ 2624827 h 2624831"/>
                    <a:gd name="connsiteX4" fmla="*/ 6220574 w 6220574"/>
                    <a:gd name="connsiteY4" fmla="*/ 0 h 2624831"/>
                    <a:gd name="connsiteX5" fmla="*/ 1683743 w 6220574"/>
                    <a:gd name="connsiteY5" fmla="*/ 0 h 2624831"/>
                    <a:gd name="connsiteX6" fmla="*/ 1683743 w 6220574"/>
                    <a:gd name="connsiteY6" fmla="*/ 6 h 2624831"/>
                    <a:gd name="connsiteX7" fmla="*/ 645165 w 6220574"/>
                    <a:gd name="connsiteY7" fmla="*/ 6 h 2624831"/>
                    <a:gd name="connsiteX8" fmla="*/ 649855 w 6220574"/>
                    <a:gd name="connsiteY8" fmla="*/ 35050 h 2624831"/>
                    <a:gd name="connsiteX9" fmla="*/ 678815 w 6220574"/>
                    <a:gd name="connsiteY9" fmla="*/ 530527 h 2624831"/>
                    <a:gd name="connsiteX10" fmla="*/ 50344 w 6220574"/>
                    <a:gd name="connsiteY10" fmla="*/ 2569167 h 262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220574" h="2624831">
                      <a:moveTo>
                        <a:pt x="0" y="2624831"/>
                      </a:moveTo>
                      <a:lnTo>
                        <a:pt x="1683743" y="2624831"/>
                      </a:lnTo>
                      <a:lnTo>
                        <a:pt x="1683743" y="2624827"/>
                      </a:lnTo>
                      <a:lnTo>
                        <a:pt x="6220574" y="2624827"/>
                      </a:lnTo>
                      <a:lnTo>
                        <a:pt x="6220574" y="0"/>
                      </a:lnTo>
                      <a:lnTo>
                        <a:pt x="1683743" y="0"/>
                      </a:lnTo>
                      <a:lnTo>
                        <a:pt x="1683743" y="6"/>
                      </a:lnTo>
                      <a:lnTo>
                        <a:pt x="645165" y="6"/>
                      </a:lnTo>
                      <a:lnTo>
                        <a:pt x="649855" y="35050"/>
                      </a:lnTo>
                      <a:cubicBezTo>
                        <a:pt x="668843" y="195093"/>
                        <a:pt x="678815" y="360802"/>
                        <a:pt x="678815" y="530527"/>
                      </a:cubicBezTo>
                      <a:cubicBezTo>
                        <a:pt x="678815" y="1379152"/>
                        <a:pt x="429518" y="2127354"/>
                        <a:pt x="50344" y="2569167"/>
                      </a:cubicBezTo>
                      <a:close/>
                    </a:path>
                  </a:pathLst>
                </a:cu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 userDrawn="1"/>
              </p:nvSpPr>
              <p:spPr>
                <a:xfrm rot="16200000" flipH="1">
                  <a:off x="-1812995" y="2420178"/>
                  <a:ext cx="6250817" cy="2624828"/>
                </a:xfrm>
                <a:custGeom>
                  <a:avLst/>
                  <a:gdLst>
                    <a:gd name="connsiteX0" fmla="*/ 1683744 w 5991443"/>
                    <a:gd name="connsiteY0" fmla="*/ 0 h 2624828"/>
                    <a:gd name="connsiteX1" fmla="*/ 1683744 w 5991443"/>
                    <a:gd name="connsiteY1" fmla="*/ 2624827 h 2624828"/>
                    <a:gd name="connsiteX2" fmla="*/ 5991443 w 5991443"/>
                    <a:gd name="connsiteY2" fmla="*/ 2624827 h 2624828"/>
                    <a:gd name="connsiteX3" fmla="*/ 5991443 w 5991443"/>
                    <a:gd name="connsiteY3" fmla="*/ 0 h 2624828"/>
                    <a:gd name="connsiteX4" fmla="*/ 0 w 5991443"/>
                    <a:gd name="connsiteY4" fmla="*/ 2624828 h 2624828"/>
                    <a:gd name="connsiteX5" fmla="*/ 1683743 w 5991443"/>
                    <a:gd name="connsiteY5" fmla="*/ 2624828 h 2624828"/>
                    <a:gd name="connsiteX6" fmla="*/ 1683743 w 5991443"/>
                    <a:gd name="connsiteY6" fmla="*/ 3 h 2624828"/>
                    <a:gd name="connsiteX7" fmla="*/ 788627 w 5991443"/>
                    <a:gd name="connsiteY7" fmla="*/ 3 h 2624828"/>
                    <a:gd name="connsiteX8" fmla="*/ 790049 w 5991443"/>
                    <a:gd name="connsiteY8" fmla="*/ 99996 h 2624828"/>
                    <a:gd name="connsiteX9" fmla="*/ 52981 w 5991443"/>
                    <a:gd name="connsiteY9" fmla="*/ 2564445 h 2624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91443" h="2624828">
                      <a:moveTo>
                        <a:pt x="1683744" y="0"/>
                      </a:moveTo>
                      <a:lnTo>
                        <a:pt x="1683744" y="2624827"/>
                      </a:lnTo>
                      <a:lnTo>
                        <a:pt x="5991443" y="2624827"/>
                      </a:lnTo>
                      <a:lnTo>
                        <a:pt x="5991443" y="0"/>
                      </a:lnTo>
                      <a:close/>
                      <a:moveTo>
                        <a:pt x="0" y="2624828"/>
                      </a:moveTo>
                      <a:lnTo>
                        <a:pt x="1683743" y="2624828"/>
                      </a:lnTo>
                      <a:lnTo>
                        <a:pt x="1683743" y="3"/>
                      </a:lnTo>
                      <a:lnTo>
                        <a:pt x="788627" y="3"/>
                      </a:lnTo>
                      <a:lnTo>
                        <a:pt x="790049" y="99996"/>
                      </a:lnTo>
                      <a:cubicBezTo>
                        <a:pt x="790049" y="1125873"/>
                        <a:pt x="497675" y="2030351"/>
                        <a:pt x="52981" y="2564445"/>
                      </a:cubicBez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Freeform 11"/>
              <p:cNvSpPr/>
              <p:nvPr userDrawn="1"/>
            </p:nvSpPr>
            <p:spPr>
              <a:xfrm>
                <a:off x="-145143" y="657130"/>
                <a:ext cx="2888343" cy="6250816"/>
              </a:xfrm>
              <a:custGeom>
                <a:avLst/>
                <a:gdLst>
                  <a:gd name="connsiteX0" fmla="*/ 2624835 w 2624835"/>
                  <a:gd name="connsiteY0" fmla="*/ 0 h 6250816"/>
                  <a:gd name="connsiteX1" fmla="*/ 2624835 w 2624835"/>
                  <a:gd name="connsiteY1" fmla="*/ 1375723 h 6250816"/>
                  <a:gd name="connsiteX2" fmla="*/ 2624835 w 2624835"/>
                  <a:gd name="connsiteY2" fmla="*/ 1649370 h 6250816"/>
                  <a:gd name="connsiteX3" fmla="*/ 2624835 w 2624835"/>
                  <a:gd name="connsiteY3" fmla="*/ 6250816 h 6250816"/>
                  <a:gd name="connsiteX4" fmla="*/ 0 w 2624835"/>
                  <a:gd name="connsiteY4" fmla="*/ 6250816 h 6250816"/>
                  <a:gd name="connsiteX5" fmla="*/ 0 w 2624835"/>
                  <a:gd name="connsiteY5" fmla="*/ 1375723 h 6250816"/>
                  <a:gd name="connsiteX6" fmla="*/ 1 w 2624835"/>
                  <a:gd name="connsiteY6" fmla="*/ 1375723 h 6250816"/>
                  <a:gd name="connsiteX7" fmla="*/ 1 w 2624835"/>
                  <a:gd name="connsiteY7" fmla="*/ 631995 h 6250816"/>
                  <a:gd name="connsiteX8" fmla="*/ 35045 w 2624835"/>
                  <a:gd name="connsiteY8" fmla="*/ 636588 h 6250816"/>
                  <a:gd name="connsiteX9" fmla="*/ 530523 w 2624835"/>
                  <a:gd name="connsiteY9" fmla="*/ 664957 h 6250816"/>
                  <a:gd name="connsiteX10" fmla="*/ 2569171 w 2624835"/>
                  <a:gd name="connsiteY10" fmla="*/ 49316 h 6250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4835" h="6250816">
                    <a:moveTo>
                      <a:pt x="2624835" y="0"/>
                    </a:moveTo>
                    <a:lnTo>
                      <a:pt x="2624835" y="1375723"/>
                    </a:lnTo>
                    <a:lnTo>
                      <a:pt x="2624835" y="1649370"/>
                    </a:lnTo>
                    <a:lnTo>
                      <a:pt x="2624835" y="6250816"/>
                    </a:lnTo>
                    <a:lnTo>
                      <a:pt x="0" y="6250816"/>
                    </a:lnTo>
                    <a:lnTo>
                      <a:pt x="0" y="1375723"/>
                    </a:lnTo>
                    <a:lnTo>
                      <a:pt x="1" y="1375723"/>
                    </a:lnTo>
                    <a:lnTo>
                      <a:pt x="1" y="631995"/>
                    </a:lnTo>
                    <a:lnTo>
                      <a:pt x="35045" y="636588"/>
                    </a:lnTo>
                    <a:cubicBezTo>
                      <a:pt x="195089" y="655189"/>
                      <a:pt x="360798" y="664957"/>
                      <a:pt x="530523" y="664957"/>
                    </a:cubicBezTo>
                    <a:cubicBezTo>
                      <a:pt x="1379152" y="664957"/>
                      <a:pt x="2127356" y="420750"/>
                      <a:pt x="2569171" y="49316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541" y="5781040"/>
              <a:ext cx="1248974" cy="454660"/>
            </a:xfrm>
            <a:prstGeom prst="rect">
              <a:avLst/>
            </a:prstGeom>
          </p:spPr>
        </p:pic>
      </p:grpSp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47399" y="52654"/>
            <a:ext cx="240514" cy="242054"/>
          </a:xfrm>
        </p:spPr>
        <p:txBody>
          <a:bodyPr/>
          <a:lstStyle/>
          <a:p>
            <a:pPr algn="ctr" defTabSz="1219170">
              <a:defRPr/>
            </a:pPr>
            <a:fld id="{65CCFF97-5454-4038-9F92-D892AB14B78A}" type="slidenum">
              <a:rPr lang="en-US" sz="1333" b="1">
                <a:solidFill>
                  <a:srgbClr val="6D6E71"/>
                </a:solidFill>
                <a:latin typeface="+mn-lt"/>
              </a:rPr>
              <a:pPr algn="ctr" defTabSz="1219170">
                <a:defRPr/>
              </a:pPr>
              <a:t>7</a:t>
            </a:fld>
            <a:endParaRPr lang="en-US" sz="1333" b="1" dirty="0">
              <a:solidFill>
                <a:srgbClr val="6D6E7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2013AA-0D11-4C73-9D91-A1EF7D5FFE54}"/>
              </a:ext>
            </a:extLst>
          </p:cNvPr>
          <p:cNvSpPr/>
          <p:nvPr/>
        </p:nvSpPr>
        <p:spPr>
          <a:xfrm>
            <a:off x="2887806" y="3107589"/>
            <a:ext cx="390446" cy="3843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488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4628" y="8949"/>
            <a:ext cx="11504689" cy="708469"/>
          </a:xfrm>
        </p:spPr>
        <p:txBody>
          <a:bodyPr vert="horz" lIns="121920" tIns="60960" rIns="121920" bIns="60960" rtlCol="0" anchor="ctr"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 Transformation – Refactor/Remediate &amp; Containerize</a:t>
            </a:r>
          </a:p>
        </p:txBody>
      </p:sp>
      <p:pic>
        <p:nvPicPr>
          <p:cNvPr id="360" name="Picture 359"/>
          <p:cNvPicPr>
            <a:picLocks noChangeAspect="1" noChangeArrowheads="1"/>
          </p:cNvPicPr>
          <p:nvPr/>
        </p:nvPicPr>
        <p:blipFill>
          <a:blip r:embed="rId3" cstate="email">
            <a:duotone>
              <a:srgbClr val="007DC3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3239579" y="3273607"/>
            <a:ext cx="382431" cy="459389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61" name="TextBox 360"/>
          <p:cNvSpPr txBox="1"/>
          <p:nvPr/>
        </p:nvSpPr>
        <p:spPr>
          <a:xfrm>
            <a:off x="3010971" y="3841279"/>
            <a:ext cx="121920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000000"/>
                </a:solidFill>
                <a:cs typeface="Arial" panose="020B0604020202020204" pitchFamily="34" charset="0"/>
              </a:rPr>
              <a:t>Source Application &amp; Databases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2934780" y="2662990"/>
            <a:ext cx="1295399" cy="1620000"/>
          </a:xfrm>
          <a:prstGeom prst="rect">
            <a:avLst/>
          </a:prstGeom>
          <a:noFill/>
          <a:ln w="12700" cap="flat" cmpd="sng" algn="ctr">
            <a:solidFill>
              <a:srgbClr val="007DC3">
                <a:lumMod val="60000"/>
                <a:lumOff val="40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286">
              <a:defRPr/>
            </a:pPr>
            <a:endParaRPr lang="en-US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363" name="Picture 4"/>
          <p:cNvPicPr>
            <a:picLocks noChangeAspect="1" noChangeArrowheads="1"/>
          </p:cNvPicPr>
          <p:nvPr/>
        </p:nvPicPr>
        <p:blipFill>
          <a:blip r:embed="rId4" cstate="email">
            <a:duotone>
              <a:srgbClr val="007DC3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3468170" y="3101624"/>
            <a:ext cx="398096" cy="400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4" name="Picture 4"/>
          <p:cNvPicPr>
            <a:picLocks noChangeAspect="1" noChangeArrowheads="1"/>
          </p:cNvPicPr>
          <p:nvPr/>
        </p:nvPicPr>
        <p:blipFill>
          <a:blip r:embed="rId4" cstate="email">
            <a:duotone>
              <a:srgbClr val="007DC3">
                <a:shade val="45000"/>
                <a:satMod val="135000"/>
              </a:srgbClr>
              <a:prstClr val="white"/>
            </a:duotone>
          </a:blip>
          <a:srcRect/>
          <a:stretch>
            <a:fillRect/>
          </a:stretch>
        </p:blipFill>
        <p:spPr bwMode="auto">
          <a:xfrm>
            <a:off x="3603478" y="3330224"/>
            <a:ext cx="398096" cy="400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65" name="Title 1"/>
          <p:cNvSpPr txBox="1">
            <a:spLocks/>
          </p:cNvSpPr>
          <p:nvPr/>
        </p:nvSpPr>
        <p:spPr>
          <a:xfrm>
            <a:off x="5754180" y="2401076"/>
            <a:ext cx="2018617" cy="2779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1333" b="1" dirty="0">
                <a:solidFill>
                  <a:srgbClr val="003E61"/>
                </a:solidFill>
                <a:cs typeface="Arial" panose="020B0604020202020204" pitchFamily="34" charset="0"/>
              </a:rPr>
              <a:t>Containerization Phase</a:t>
            </a:r>
          </a:p>
        </p:txBody>
      </p:sp>
      <p:sp>
        <p:nvSpPr>
          <p:cNvPr id="366" name="Oval 365"/>
          <p:cNvSpPr/>
          <p:nvPr/>
        </p:nvSpPr>
        <p:spPr>
          <a:xfrm>
            <a:off x="4230171" y="2449356"/>
            <a:ext cx="144616" cy="172451"/>
          </a:xfrm>
          <a:prstGeom prst="ellipse">
            <a:avLst/>
          </a:prstGeom>
          <a:solidFill>
            <a:srgbClr val="E29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86">
              <a:defRPr/>
            </a:pPr>
            <a:endParaRPr lang="en-US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8849403" y="2447776"/>
            <a:ext cx="144616" cy="172451"/>
          </a:xfrm>
          <a:prstGeom prst="ellipse">
            <a:avLst/>
          </a:prstGeom>
          <a:solidFill>
            <a:srgbClr val="E29C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286">
              <a:defRPr/>
            </a:pPr>
            <a:endParaRPr lang="en-US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68" name="Notched Right Arrow 367"/>
          <p:cNvSpPr/>
          <p:nvPr/>
        </p:nvSpPr>
        <p:spPr>
          <a:xfrm>
            <a:off x="4233147" y="3365744"/>
            <a:ext cx="287376" cy="291435"/>
          </a:xfrm>
          <a:prstGeom prst="notch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>
              <a:defRPr/>
            </a:pPr>
            <a:endParaRPr lang="en-US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4458779" y="2662990"/>
            <a:ext cx="4419601" cy="1620000"/>
          </a:xfrm>
          <a:prstGeom prst="rect">
            <a:avLst/>
          </a:prstGeom>
          <a:noFill/>
          <a:ln w="12700" cap="flat" cmpd="sng" algn="ctr">
            <a:solidFill>
              <a:srgbClr val="007DC3">
                <a:lumMod val="60000"/>
                <a:lumOff val="40000"/>
              </a:srgb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286">
              <a:defRPr/>
            </a:pPr>
            <a:endParaRPr lang="en-US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370" name="Straight Arrow Connector 369"/>
          <p:cNvCxnSpPr/>
          <p:nvPr/>
        </p:nvCxnSpPr>
        <p:spPr>
          <a:xfrm>
            <a:off x="4368439" y="2532706"/>
            <a:ext cx="1531784" cy="0"/>
          </a:xfrm>
          <a:prstGeom prst="straightConnector1">
            <a:avLst/>
          </a:prstGeom>
          <a:noFill/>
          <a:ln w="9525" cap="flat" cmpd="sng" algn="ctr">
            <a:solidFill>
              <a:srgbClr val="007DC3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371" name="Straight Arrow Connector 370"/>
          <p:cNvCxnSpPr/>
          <p:nvPr/>
        </p:nvCxnSpPr>
        <p:spPr>
          <a:xfrm>
            <a:off x="7659177" y="2524775"/>
            <a:ext cx="1155700" cy="0"/>
          </a:xfrm>
          <a:prstGeom prst="straightConnector1">
            <a:avLst/>
          </a:prstGeom>
          <a:noFill/>
          <a:ln w="9525" cap="flat" cmpd="sng" algn="ctr">
            <a:solidFill>
              <a:srgbClr val="007DC3">
                <a:shade val="95000"/>
                <a:satMod val="105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72" name="Rectangle 371"/>
          <p:cNvSpPr/>
          <p:nvPr/>
        </p:nvSpPr>
        <p:spPr>
          <a:xfrm>
            <a:off x="3010975" y="2401078"/>
            <a:ext cx="1095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Current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7600238" y="3494307"/>
            <a:ext cx="1398641" cy="5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363739"/>
                </a:solidFill>
              </a:rPr>
              <a:t>Develop DevOps pipeline and Validate for cutover</a:t>
            </a:r>
          </a:p>
        </p:txBody>
      </p:sp>
      <p:pic>
        <p:nvPicPr>
          <p:cNvPr id="374" name="Picture 3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430" y="3095446"/>
            <a:ext cx="545995" cy="485343"/>
          </a:xfrm>
          <a:prstGeom prst="rect">
            <a:avLst/>
          </a:prstGeom>
        </p:spPr>
      </p:pic>
      <p:pic>
        <p:nvPicPr>
          <p:cNvPr id="375" name="Picture 3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207" y="3194219"/>
            <a:ext cx="240347" cy="313373"/>
          </a:xfrm>
          <a:prstGeom prst="rect">
            <a:avLst/>
          </a:prstGeom>
        </p:spPr>
      </p:pic>
      <p:sp>
        <p:nvSpPr>
          <p:cNvPr id="376" name="Rounded Rectangle 375"/>
          <p:cNvSpPr/>
          <p:nvPr/>
        </p:nvSpPr>
        <p:spPr>
          <a:xfrm>
            <a:off x="282335" y="2606580"/>
            <a:ext cx="1880633" cy="17309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Containerization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00"/>
                </a:solidFill>
              </a:rPr>
              <a:t>with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</a:rPr>
              <a:t>Changes to the code w.r.t platform tech upgrade, externalization</a:t>
            </a: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77" name="Notched Right Arrow 376"/>
          <p:cNvSpPr/>
          <p:nvPr/>
        </p:nvSpPr>
        <p:spPr>
          <a:xfrm>
            <a:off x="2468291" y="3364882"/>
            <a:ext cx="312822" cy="255984"/>
          </a:xfrm>
          <a:prstGeom prst="notch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>
              <a:defRPr/>
            </a:pPr>
            <a:endParaRPr lang="en-US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282335" y="868724"/>
            <a:ext cx="502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63739"/>
                </a:solidFill>
                <a:cs typeface="Arial" pitchFamily="34" charset="0"/>
              </a:rPr>
              <a:t>Containerize applications – Refactor/Remediate</a:t>
            </a:r>
          </a:p>
        </p:txBody>
      </p:sp>
      <p:sp>
        <p:nvSpPr>
          <p:cNvPr id="382" name="Content Placeholder 3"/>
          <p:cNvSpPr txBox="1">
            <a:spLocks/>
          </p:cNvSpPr>
          <p:nvPr/>
        </p:nvSpPr>
        <p:spPr bwMode="auto">
          <a:xfrm>
            <a:off x="9064401" y="2285312"/>
            <a:ext cx="2883175" cy="2287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39" indent="-158739"/>
            <a:r>
              <a:rPr lang="en-US" sz="1400" dirty="0">
                <a:solidFill>
                  <a:srgbClr val="000000"/>
                </a:solidFill>
                <a:latin typeface="+mn-lt"/>
              </a:rPr>
              <a:t>Determine the gaps in supporting containerization</a:t>
            </a:r>
          </a:p>
          <a:p>
            <a:pPr marL="158739" indent="-158739"/>
            <a:r>
              <a:rPr lang="en-US" sz="1400" dirty="0">
                <a:solidFill>
                  <a:srgbClr val="000000"/>
                </a:solidFill>
                <a:latin typeface="+mn-lt"/>
              </a:rPr>
              <a:t>Remediate the application code and configurations</a:t>
            </a:r>
          </a:p>
          <a:p>
            <a:pPr marL="158739" indent="-158739"/>
            <a:r>
              <a:rPr lang="en-US" sz="1400" dirty="0">
                <a:solidFill>
                  <a:srgbClr val="000000"/>
                </a:solidFill>
                <a:latin typeface="+mn-lt"/>
              </a:rPr>
              <a:t>Externalize the configurations</a:t>
            </a:r>
          </a:p>
          <a:p>
            <a:pPr marL="158739" indent="-158739"/>
            <a:r>
              <a:rPr lang="en-US" sz="1400" dirty="0">
                <a:solidFill>
                  <a:srgbClr val="000000"/>
                </a:solidFill>
                <a:latin typeface="+mn-lt"/>
              </a:rPr>
              <a:t>Identify regression and validation requirements before cutover</a:t>
            </a:r>
          </a:p>
          <a:p>
            <a:pPr marL="158739" indent="-158739"/>
            <a:r>
              <a:rPr lang="en-US" sz="1400" dirty="0">
                <a:solidFill>
                  <a:srgbClr val="000000"/>
                </a:solidFill>
                <a:latin typeface="+mn-lt"/>
              </a:rPr>
              <a:t>Upgrade to windows server 2019.</a:t>
            </a:r>
          </a:p>
        </p:txBody>
      </p:sp>
      <p:sp>
        <p:nvSpPr>
          <p:cNvPr id="383" name="Rectangle 382"/>
          <p:cNvSpPr>
            <a:spLocks noChangeArrowheads="1"/>
          </p:cNvSpPr>
          <p:nvPr/>
        </p:nvSpPr>
        <p:spPr bwMode="auto">
          <a:xfrm>
            <a:off x="4741696" y="2915190"/>
            <a:ext cx="990599" cy="12001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914286"/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Analyze Application for tech stack upgrade or platform upgrade</a:t>
            </a:r>
          </a:p>
        </p:txBody>
      </p:sp>
      <p:sp>
        <p:nvSpPr>
          <p:cNvPr id="384" name="Notched Right Arrow 383"/>
          <p:cNvSpPr/>
          <p:nvPr/>
        </p:nvSpPr>
        <p:spPr>
          <a:xfrm>
            <a:off x="5840514" y="3387363"/>
            <a:ext cx="264841" cy="232713"/>
          </a:xfrm>
          <a:prstGeom prst="notch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>
              <a:defRPr/>
            </a:pPr>
            <a:endParaRPr lang="en-US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85" name="Notched Right Arrow 384"/>
          <p:cNvSpPr/>
          <p:nvPr/>
        </p:nvSpPr>
        <p:spPr>
          <a:xfrm>
            <a:off x="7436577" y="3344064"/>
            <a:ext cx="270165" cy="255984"/>
          </a:xfrm>
          <a:prstGeom prst="notched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86">
              <a:defRPr/>
            </a:pPr>
            <a:endParaRPr lang="en-US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86" name="Rectangle 385"/>
          <p:cNvSpPr>
            <a:spLocks noChangeArrowheads="1"/>
          </p:cNvSpPr>
          <p:nvPr/>
        </p:nvSpPr>
        <p:spPr bwMode="auto">
          <a:xfrm>
            <a:off x="6175468" y="2915190"/>
            <a:ext cx="1118892" cy="1200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914286">
              <a:defRPr/>
            </a:pPr>
            <a:r>
              <a:rPr lang="en-US" sz="1200" dirty="0">
                <a:solidFill>
                  <a:srgbClr val="363739"/>
                </a:solidFill>
                <a:cs typeface="Arial" panose="020B0604020202020204" pitchFamily="34" charset="0"/>
              </a:rPr>
              <a:t>Make code changes to cover tech upgrade, packaging and externalizing</a:t>
            </a:r>
          </a:p>
        </p:txBody>
      </p:sp>
      <p:sp>
        <p:nvSpPr>
          <p:cNvPr id="387" name="Rectangle 386"/>
          <p:cNvSpPr/>
          <p:nvPr/>
        </p:nvSpPr>
        <p:spPr>
          <a:xfrm>
            <a:off x="5536629" y="4535190"/>
            <a:ext cx="1452504" cy="310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/>
              <a:t>Remediate</a:t>
            </a:r>
            <a:endParaRPr lang="en-US" sz="1333" dirty="0"/>
          </a:p>
        </p:txBody>
      </p:sp>
      <p:cxnSp>
        <p:nvCxnSpPr>
          <p:cNvPr id="388" name="Elbow Connector 387"/>
          <p:cNvCxnSpPr>
            <a:cxnSpLocks/>
            <a:stCxn id="383" idx="2"/>
            <a:endCxn id="387" idx="1"/>
          </p:cNvCxnSpPr>
          <p:nvPr/>
        </p:nvCxnSpPr>
        <p:spPr>
          <a:xfrm rot="16200000" flipH="1">
            <a:off x="5099352" y="4252984"/>
            <a:ext cx="574921" cy="299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Elbow Connector 388"/>
          <p:cNvCxnSpPr>
            <a:cxnSpLocks/>
            <a:stCxn id="387" idx="3"/>
          </p:cNvCxnSpPr>
          <p:nvPr/>
        </p:nvCxnSpPr>
        <p:spPr>
          <a:xfrm flipV="1">
            <a:off x="6989133" y="4135171"/>
            <a:ext cx="132824" cy="555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Slide Number Placeholder 3"/>
          <p:cNvSpPr txBox="1">
            <a:spLocks/>
          </p:cNvSpPr>
          <p:nvPr/>
        </p:nvSpPr>
        <p:spPr>
          <a:xfrm>
            <a:off x="11677961" y="39414"/>
            <a:ext cx="624383" cy="37253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A58886AD-B834-4709-BA98-DF39C9A178DF}" type="slidenum">
              <a:rPr lang="en-US" sz="1333"/>
              <a:t>8</a:t>
            </a:fld>
            <a:endParaRPr lang="en-US" sz="1333" dirty="0"/>
          </a:p>
        </p:txBody>
      </p:sp>
      <p:sp>
        <p:nvSpPr>
          <p:cNvPr id="58" name="TextBox 57"/>
          <p:cNvSpPr txBox="1"/>
          <p:nvPr/>
        </p:nvSpPr>
        <p:spPr>
          <a:xfrm>
            <a:off x="6142239" y="2640906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000000"/>
                </a:solidFill>
                <a:cs typeface="Arial" panose="020B0604020202020204" pitchFamily="34" charset="0"/>
              </a:rPr>
              <a:t>Step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94443" y="265460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000000"/>
                </a:solidFill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18679" y="2640906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000000"/>
                </a:solidFill>
                <a:cs typeface="Arial" panose="020B0604020202020204" pitchFamily="34" charset="0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79516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03985" y="1921558"/>
            <a:ext cx="8601955" cy="1707468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600" dirty="0">
                <a:solidFill>
                  <a:srgbClr val="002060"/>
                </a:solidFill>
                <a:latin typeface="Myriad Pro Cond" panose="020B0506030403020204"/>
              </a:rPr>
              <a:t>Re-architect – Cloud native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872" y="1"/>
            <a:ext cx="2624328" cy="136210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26270" y="506438"/>
            <a:ext cx="2888343" cy="5891085"/>
            <a:chOff x="-145143" y="506437"/>
            <a:chExt cx="2888343" cy="6401509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-145143" y="506437"/>
              <a:ext cx="2888343" cy="6401509"/>
              <a:chOff x="-145143" y="506437"/>
              <a:chExt cx="2888343" cy="6401509"/>
            </a:xfrm>
          </p:grpSpPr>
          <p:grpSp>
            <p:nvGrpSpPr>
              <p:cNvPr id="11" name="Group 10"/>
              <p:cNvGrpSpPr/>
              <p:nvPr userDrawn="1"/>
            </p:nvGrpSpPr>
            <p:grpSpPr>
              <a:xfrm>
                <a:off x="0" y="506437"/>
                <a:ext cx="2624832" cy="6351563"/>
                <a:chOff x="0" y="506437"/>
                <a:chExt cx="2624832" cy="6351563"/>
              </a:xfrm>
            </p:grpSpPr>
            <p:sp>
              <p:nvSpPr>
                <p:cNvPr id="13" name="Freeform 12"/>
                <p:cNvSpPr/>
                <p:nvPr userDrawn="1"/>
              </p:nvSpPr>
              <p:spPr>
                <a:xfrm rot="16200000" flipH="1">
                  <a:off x="-1863365" y="2369803"/>
                  <a:ext cx="6351563" cy="2624831"/>
                </a:xfrm>
                <a:custGeom>
                  <a:avLst/>
                  <a:gdLst>
                    <a:gd name="connsiteX0" fmla="*/ 0 w 6220574"/>
                    <a:gd name="connsiteY0" fmla="*/ 2624831 h 2624831"/>
                    <a:gd name="connsiteX1" fmla="*/ 1683743 w 6220574"/>
                    <a:gd name="connsiteY1" fmla="*/ 2624831 h 2624831"/>
                    <a:gd name="connsiteX2" fmla="*/ 1683743 w 6220574"/>
                    <a:gd name="connsiteY2" fmla="*/ 2624827 h 2624831"/>
                    <a:gd name="connsiteX3" fmla="*/ 6220574 w 6220574"/>
                    <a:gd name="connsiteY3" fmla="*/ 2624827 h 2624831"/>
                    <a:gd name="connsiteX4" fmla="*/ 6220574 w 6220574"/>
                    <a:gd name="connsiteY4" fmla="*/ 0 h 2624831"/>
                    <a:gd name="connsiteX5" fmla="*/ 1683743 w 6220574"/>
                    <a:gd name="connsiteY5" fmla="*/ 0 h 2624831"/>
                    <a:gd name="connsiteX6" fmla="*/ 1683743 w 6220574"/>
                    <a:gd name="connsiteY6" fmla="*/ 6 h 2624831"/>
                    <a:gd name="connsiteX7" fmla="*/ 645165 w 6220574"/>
                    <a:gd name="connsiteY7" fmla="*/ 6 h 2624831"/>
                    <a:gd name="connsiteX8" fmla="*/ 649855 w 6220574"/>
                    <a:gd name="connsiteY8" fmla="*/ 35050 h 2624831"/>
                    <a:gd name="connsiteX9" fmla="*/ 678815 w 6220574"/>
                    <a:gd name="connsiteY9" fmla="*/ 530527 h 2624831"/>
                    <a:gd name="connsiteX10" fmla="*/ 50344 w 6220574"/>
                    <a:gd name="connsiteY10" fmla="*/ 2569167 h 2624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220574" h="2624831">
                      <a:moveTo>
                        <a:pt x="0" y="2624831"/>
                      </a:moveTo>
                      <a:lnTo>
                        <a:pt x="1683743" y="2624831"/>
                      </a:lnTo>
                      <a:lnTo>
                        <a:pt x="1683743" y="2624827"/>
                      </a:lnTo>
                      <a:lnTo>
                        <a:pt x="6220574" y="2624827"/>
                      </a:lnTo>
                      <a:lnTo>
                        <a:pt x="6220574" y="0"/>
                      </a:lnTo>
                      <a:lnTo>
                        <a:pt x="1683743" y="0"/>
                      </a:lnTo>
                      <a:lnTo>
                        <a:pt x="1683743" y="6"/>
                      </a:lnTo>
                      <a:lnTo>
                        <a:pt x="645165" y="6"/>
                      </a:lnTo>
                      <a:lnTo>
                        <a:pt x="649855" y="35050"/>
                      </a:lnTo>
                      <a:cubicBezTo>
                        <a:pt x="668843" y="195093"/>
                        <a:pt x="678815" y="360802"/>
                        <a:pt x="678815" y="530527"/>
                      </a:cubicBezTo>
                      <a:cubicBezTo>
                        <a:pt x="678815" y="1379152"/>
                        <a:pt x="429518" y="2127354"/>
                        <a:pt x="50344" y="2569167"/>
                      </a:cubicBezTo>
                      <a:close/>
                    </a:path>
                  </a:pathLst>
                </a:cu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 userDrawn="1"/>
              </p:nvSpPr>
              <p:spPr>
                <a:xfrm rot="16200000" flipH="1">
                  <a:off x="-1812995" y="2420178"/>
                  <a:ext cx="6250817" cy="2624828"/>
                </a:xfrm>
                <a:custGeom>
                  <a:avLst/>
                  <a:gdLst>
                    <a:gd name="connsiteX0" fmla="*/ 1683744 w 5991443"/>
                    <a:gd name="connsiteY0" fmla="*/ 0 h 2624828"/>
                    <a:gd name="connsiteX1" fmla="*/ 1683744 w 5991443"/>
                    <a:gd name="connsiteY1" fmla="*/ 2624827 h 2624828"/>
                    <a:gd name="connsiteX2" fmla="*/ 5991443 w 5991443"/>
                    <a:gd name="connsiteY2" fmla="*/ 2624827 h 2624828"/>
                    <a:gd name="connsiteX3" fmla="*/ 5991443 w 5991443"/>
                    <a:gd name="connsiteY3" fmla="*/ 0 h 2624828"/>
                    <a:gd name="connsiteX4" fmla="*/ 0 w 5991443"/>
                    <a:gd name="connsiteY4" fmla="*/ 2624828 h 2624828"/>
                    <a:gd name="connsiteX5" fmla="*/ 1683743 w 5991443"/>
                    <a:gd name="connsiteY5" fmla="*/ 2624828 h 2624828"/>
                    <a:gd name="connsiteX6" fmla="*/ 1683743 w 5991443"/>
                    <a:gd name="connsiteY6" fmla="*/ 3 h 2624828"/>
                    <a:gd name="connsiteX7" fmla="*/ 788627 w 5991443"/>
                    <a:gd name="connsiteY7" fmla="*/ 3 h 2624828"/>
                    <a:gd name="connsiteX8" fmla="*/ 790049 w 5991443"/>
                    <a:gd name="connsiteY8" fmla="*/ 99996 h 2624828"/>
                    <a:gd name="connsiteX9" fmla="*/ 52981 w 5991443"/>
                    <a:gd name="connsiteY9" fmla="*/ 2564445 h 2624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91443" h="2624828">
                      <a:moveTo>
                        <a:pt x="1683744" y="0"/>
                      </a:moveTo>
                      <a:lnTo>
                        <a:pt x="1683744" y="2624827"/>
                      </a:lnTo>
                      <a:lnTo>
                        <a:pt x="5991443" y="2624827"/>
                      </a:lnTo>
                      <a:lnTo>
                        <a:pt x="5991443" y="0"/>
                      </a:lnTo>
                      <a:close/>
                      <a:moveTo>
                        <a:pt x="0" y="2624828"/>
                      </a:moveTo>
                      <a:lnTo>
                        <a:pt x="1683743" y="2624828"/>
                      </a:lnTo>
                      <a:lnTo>
                        <a:pt x="1683743" y="3"/>
                      </a:lnTo>
                      <a:lnTo>
                        <a:pt x="788627" y="3"/>
                      </a:lnTo>
                      <a:lnTo>
                        <a:pt x="790049" y="99996"/>
                      </a:lnTo>
                      <a:cubicBezTo>
                        <a:pt x="790049" y="1125873"/>
                        <a:pt x="497675" y="2030351"/>
                        <a:pt x="52981" y="2564445"/>
                      </a:cubicBezTo>
                      <a:close/>
                    </a:path>
                  </a:pathLst>
                </a:custGeom>
                <a:solidFill>
                  <a:schemeClr val="accent1"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Freeform 11"/>
              <p:cNvSpPr/>
              <p:nvPr userDrawn="1"/>
            </p:nvSpPr>
            <p:spPr>
              <a:xfrm>
                <a:off x="-145143" y="657130"/>
                <a:ext cx="2888343" cy="6250816"/>
              </a:xfrm>
              <a:custGeom>
                <a:avLst/>
                <a:gdLst>
                  <a:gd name="connsiteX0" fmla="*/ 2624835 w 2624835"/>
                  <a:gd name="connsiteY0" fmla="*/ 0 h 6250816"/>
                  <a:gd name="connsiteX1" fmla="*/ 2624835 w 2624835"/>
                  <a:gd name="connsiteY1" fmla="*/ 1375723 h 6250816"/>
                  <a:gd name="connsiteX2" fmla="*/ 2624835 w 2624835"/>
                  <a:gd name="connsiteY2" fmla="*/ 1649370 h 6250816"/>
                  <a:gd name="connsiteX3" fmla="*/ 2624835 w 2624835"/>
                  <a:gd name="connsiteY3" fmla="*/ 6250816 h 6250816"/>
                  <a:gd name="connsiteX4" fmla="*/ 0 w 2624835"/>
                  <a:gd name="connsiteY4" fmla="*/ 6250816 h 6250816"/>
                  <a:gd name="connsiteX5" fmla="*/ 0 w 2624835"/>
                  <a:gd name="connsiteY5" fmla="*/ 1375723 h 6250816"/>
                  <a:gd name="connsiteX6" fmla="*/ 1 w 2624835"/>
                  <a:gd name="connsiteY6" fmla="*/ 1375723 h 6250816"/>
                  <a:gd name="connsiteX7" fmla="*/ 1 w 2624835"/>
                  <a:gd name="connsiteY7" fmla="*/ 631995 h 6250816"/>
                  <a:gd name="connsiteX8" fmla="*/ 35045 w 2624835"/>
                  <a:gd name="connsiteY8" fmla="*/ 636588 h 6250816"/>
                  <a:gd name="connsiteX9" fmla="*/ 530523 w 2624835"/>
                  <a:gd name="connsiteY9" fmla="*/ 664957 h 6250816"/>
                  <a:gd name="connsiteX10" fmla="*/ 2569171 w 2624835"/>
                  <a:gd name="connsiteY10" fmla="*/ 49316 h 6250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4835" h="6250816">
                    <a:moveTo>
                      <a:pt x="2624835" y="0"/>
                    </a:moveTo>
                    <a:lnTo>
                      <a:pt x="2624835" y="1375723"/>
                    </a:lnTo>
                    <a:lnTo>
                      <a:pt x="2624835" y="1649370"/>
                    </a:lnTo>
                    <a:lnTo>
                      <a:pt x="2624835" y="6250816"/>
                    </a:lnTo>
                    <a:lnTo>
                      <a:pt x="0" y="6250816"/>
                    </a:lnTo>
                    <a:lnTo>
                      <a:pt x="0" y="1375723"/>
                    </a:lnTo>
                    <a:lnTo>
                      <a:pt x="1" y="1375723"/>
                    </a:lnTo>
                    <a:lnTo>
                      <a:pt x="1" y="631995"/>
                    </a:lnTo>
                    <a:lnTo>
                      <a:pt x="35045" y="636588"/>
                    </a:lnTo>
                    <a:cubicBezTo>
                      <a:pt x="195089" y="655189"/>
                      <a:pt x="360798" y="664957"/>
                      <a:pt x="530523" y="664957"/>
                    </a:cubicBezTo>
                    <a:cubicBezTo>
                      <a:pt x="1379152" y="664957"/>
                      <a:pt x="2127356" y="420750"/>
                      <a:pt x="2569171" y="49316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541" y="5781040"/>
              <a:ext cx="1248974" cy="454660"/>
            </a:xfrm>
            <a:prstGeom prst="rect">
              <a:avLst/>
            </a:prstGeom>
          </p:spPr>
        </p:pic>
      </p:grpSp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47399" y="52654"/>
            <a:ext cx="240514" cy="242054"/>
          </a:xfrm>
        </p:spPr>
        <p:txBody>
          <a:bodyPr/>
          <a:lstStyle/>
          <a:p>
            <a:pPr algn="ctr" defTabSz="1219170">
              <a:defRPr/>
            </a:pPr>
            <a:fld id="{65CCFF97-5454-4038-9F92-D892AB14B78A}" type="slidenum">
              <a:rPr lang="en-US" sz="1333" b="1">
                <a:solidFill>
                  <a:srgbClr val="6D6E71"/>
                </a:solidFill>
                <a:latin typeface="+mn-lt"/>
              </a:rPr>
              <a:pPr algn="ctr" defTabSz="1219170">
                <a:defRPr/>
              </a:pPr>
              <a:t>9</a:t>
            </a:fld>
            <a:endParaRPr lang="en-US" sz="1333" b="1" dirty="0">
              <a:solidFill>
                <a:srgbClr val="6D6E7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8AFA60-5DCB-41F3-A3BA-B43B1BBCFA96}"/>
              </a:ext>
            </a:extLst>
          </p:cNvPr>
          <p:cNvSpPr/>
          <p:nvPr/>
        </p:nvSpPr>
        <p:spPr>
          <a:xfrm>
            <a:off x="2887806" y="3091034"/>
            <a:ext cx="390446" cy="3843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140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1513</Words>
  <Application>Microsoft Office PowerPoint</Application>
  <PresentationFormat>Widescreen</PresentationFormat>
  <Paragraphs>331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Myriad Pro Cond</vt:lpstr>
      <vt:lpstr>Segoe UI Semilight</vt:lpstr>
      <vt:lpstr>Wingdings</vt:lpstr>
      <vt:lpstr>Office Theme</vt:lpstr>
      <vt:lpstr>Azure Migration – PAM</vt:lpstr>
      <vt:lpstr>PowerPoint Presentation</vt:lpstr>
      <vt:lpstr>PowerPoint Presentation</vt:lpstr>
      <vt:lpstr>Overall Solution options, to cater to current Scope</vt:lpstr>
      <vt:lpstr>App Transformation Options</vt:lpstr>
      <vt:lpstr>Data Transformation Options</vt:lpstr>
      <vt:lpstr>PowerPoint Presentation</vt:lpstr>
      <vt:lpstr>Application Transformation – Refactor/Remediate &amp; Containerize</vt:lpstr>
      <vt:lpstr>PowerPoint Presentation</vt:lpstr>
      <vt:lpstr>Application Re-design &amp; Decomposition – Microservices Dev.</vt:lpstr>
      <vt:lpstr>Data Migration solution approach</vt:lpstr>
      <vt:lpstr>Key considerations while modernizing the platform.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 Banerjee</dc:creator>
  <cp:lastModifiedBy>Somnath Banerjee</cp:lastModifiedBy>
  <cp:revision>40</cp:revision>
  <dcterms:created xsi:type="dcterms:W3CDTF">2021-01-27T14:36:58Z</dcterms:created>
  <dcterms:modified xsi:type="dcterms:W3CDTF">2021-01-29T16:50:50Z</dcterms:modified>
</cp:coreProperties>
</file>