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63" autoAdjust="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FB83-1F0F-4693-9FEA-4DA1F554BA65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7A4CC-2D69-4471-BF7A-424882EF5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4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D394-7379-4320-BB58-49DF8E572A5E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97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33CE-9804-4B8D-AD80-A17846E0F2F3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9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B37E-1EAF-48BB-AB72-6366B57DE0DF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F647-2959-48A4-906A-B1FF05E9FA66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97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8E8E-8746-4E00-903D-305DB5AA958F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33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B75-F01A-48AE-9B87-23372A6C6831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63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57AF-ED3E-42E4-A821-7582F41E4A79}" type="datetime1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00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D0F7-3F6D-46B6-941B-EFDD471BFB68}" type="datetime1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0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37-49BD-4FB9-9B51-6C43DEFF4D49}" type="datetime1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3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A9D8-977F-44C9-A5CD-1A1EE45CD642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A308-D850-43A8-9365-3535D8318D78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8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F822-D81D-4D5C-96EC-101162E06EBF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0DFD-6975-40C2-9B09-3D8A4DD99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08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4660" y="188640"/>
            <a:ext cx="6121796" cy="2160240"/>
          </a:xfrm>
        </p:spPr>
        <p:txBody>
          <a:bodyPr>
            <a:noAutofit/>
          </a:bodyPr>
          <a:lstStyle/>
          <a:p>
            <a:pPr algn="just"/>
            <a:r>
              <a:rPr lang="en-IN" sz="3200" dirty="0" smtClean="0">
                <a:latin typeface="Berlin Sans FB Demi" pitchFamily="34" charset="0"/>
              </a:rPr>
              <a:t>A CASE STUDY OF  CAR PARKING EFFICIENCY USING LICENSE PLATE METHOD NEAR ESTATE BUILDING AT IIT GUWAHATI</a:t>
            </a:r>
            <a:endParaRPr lang="en-IN" sz="3200" dirty="0">
              <a:latin typeface="Berlin Sans FB Dem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780928"/>
            <a:ext cx="8208912" cy="3744416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Geometric Design of Transportation Facilities(CE 622)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Represented by </a:t>
            </a:r>
          </a:p>
          <a:p>
            <a:endParaRPr lang="en-IN" sz="1800" dirty="0" smtClean="0">
              <a:solidFill>
                <a:schemeClr val="tx1"/>
              </a:solidFill>
            </a:endParaRPr>
          </a:p>
          <a:p>
            <a:r>
              <a:rPr lang="en-IN" sz="1800" b="1" dirty="0" smtClean="0">
                <a:solidFill>
                  <a:schemeClr val="tx1"/>
                </a:solidFill>
              </a:rPr>
              <a:t>HIMANSHU NIRWAN (234104505)</a:t>
            </a:r>
          </a:p>
          <a:p>
            <a:r>
              <a:rPr lang="en-IN" sz="1800" b="1" dirty="0" smtClean="0">
                <a:solidFill>
                  <a:schemeClr val="tx1"/>
                </a:solidFill>
              </a:rPr>
              <a:t>MAYANK SEMWAL (234104506)</a:t>
            </a:r>
          </a:p>
          <a:p>
            <a:r>
              <a:rPr lang="en-IN" sz="1800" b="1" dirty="0" smtClean="0">
                <a:solidFill>
                  <a:schemeClr val="tx1"/>
                </a:solidFill>
              </a:rPr>
              <a:t>POTNURU KARUN (234104508)</a:t>
            </a:r>
          </a:p>
          <a:p>
            <a:r>
              <a:rPr lang="en-IN" sz="1800" b="1" dirty="0" smtClean="0">
                <a:solidFill>
                  <a:schemeClr val="tx1"/>
                </a:solidFill>
              </a:rPr>
              <a:t>RAHUL KUMAR (234104510)</a:t>
            </a:r>
          </a:p>
          <a:p>
            <a:r>
              <a:rPr lang="en-IN" sz="1800" b="1" dirty="0" smtClean="0">
                <a:solidFill>
                  <a:schemeClr val="tx1"/>
                </a:solidFill>
              </a:rPr>
              <a:t>SAGNIK PAUL (234104512)</a:t>
            </a:r>
          </a:p>
          <a:p>
            <a:r>
              <a:rPr lang="en-IN" sz="1800" b="1" dirty="0" smtClean="0">
                <a:solidFill>
                  <a:schemeClr val="tx1"/>
                </a:solidFill>
              </a:rPr>
              <a:t>VINEET KASHYAP (234104519)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1</a:t>
            </a:fld>
            <a:endParaRPr lang="en-IN"/>
          </a:p>
        </p:txBody>
      </p:sp>
      <p:pic>
        <p:nvPicPr>
          <p:cNvPr id="4098" name="Picture 2" descr="ICANN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223113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DF91-BF5F-4B81-9A85-9E8EA2C977EE}" type="datetime1">
              <a:rPr lang="en-IN" smtClean="0"/>
              <a:t>25-04-2024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8641"/>
            <a:ext cx="7772400" cy="1008112"/>
          </a:xfrm>
        </p:spPr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4752528" cy="5976664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Introduction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Collection Site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Collection Methodology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Analysis of Data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Result and Discussion</a:t>
            </a:r>
            <a:endParaRPr lang="en-IN" sz="2400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52936"/>
            <a:ext cx="3933056" cy="36004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7AE9-3B10-45D2-BADC-616709B08778}" type="datetime1">
              <a:rPr lang="en-IN" smtClean="0"/>
              <a:t>25-04-2024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936104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7848872" cy="5256584"/>
          </a:xfrm>
        </p:spPr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license plate method for the Parking Surveys is commonly used to obtain estimates on </a:t>
            </a:r>
            <a:r>
              <a:rPr lang="en-US" sz="2400" b="1" dirty="0">
                <a:solidFill>
                  <a:schemeClr val="tx1"/>
                </a:solidFill>
              </a:rPr>
              <a:t>average parking duration, turnover, and accumulation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As per IRC SP 12 (2015), parking space requirement for car parking is 20-36 </a:t>
            </a:r>
            <a:r>
              <a:rPr lang="en-IN" sz="2400" dirty="0" err="1" smtClean="0">
                <a:solidFill>
                  <a:schemeClr val="tx1"/>
                </a:solidFill>
              </a:rPr>
              <a:t>sq</a:t>
            </a:r>
            <a:r>
              <a:rPr lang="en-IN" sz="2400" dirty="0" smtClean="0">
                <a:solidFill>
                  <a:schemeClr val="tx1"/>
                </a:solidFill>
              </a:rPr>
              <a:t> m.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License plate method is the most accurate method and it gives the most realistic data.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789040"/>
            <a:ext cx="3312368" cy="2808312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A695-DA17-4DC3-85DC-4B5D23F3C8B9}" type="datetime1">
              <a:rPr lang="en-IN" smtClean="0"/>
              <a:t>25-04-2024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8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4625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Collection Site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692696"/>
            <a:ext cx="7560840" cy="5760640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Location – In front of </a:t>
            </a:r>
            <a:r>
              <a:rPr lang="en-IN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Estate Building </a:t>
            </a:r>
            <a:r>
              <a:rPr lang="en-IN" sz="24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(near Lakeside Tea Stall)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Date - </a:t>
            </a:r>
            <a:r>
              <a:rPr lang="en-IN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16.04.2024 (Tuesday)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– </a:t>
            </a:r>
            <a:r>
              <a:rPr lang="en-IN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3.00 pm – 4.00 pm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5688632" cy="381642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0B93-A193-42FE-8987-FA4480DE77B6}" type="datetime1">
              <a:rPr lang="en-IN" smtClean="0"/>
              <a:t>25-04-2024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3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72007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</a:t>
            </a:r>
            <a:r>
              <a:rPr lang="en-IN" dirty="0"/>
              <a:t>C</a:t>
            </a:r>
            <a:r>
              <a:rPr lang="en-IN" dirty="0" smtClean="0"/>
              <a:t>ollection Methodology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842316"/>
              </p:ext>
            </p:extLst>
          </p:nvPr>
        </p:nvGraphicFramePr>
        <p:xfrm>
          <a:off x="611560" y="1367696"/>
          <a:ext cx="4680520" cy="53016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85857"/>
                <a:gridCol w="802375"/>
                <a:gridCol w="792088"/>
                <a:gridCol w="864096"/>
                <a:gridCol w="936104"/>
              </a:tblGrid>
              <a:tr h="1980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Bay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Time (min</a:t>
                      </a:r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802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0-15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15-30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30-45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45-60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9008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9008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9008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9008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7829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7829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3542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4964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0396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0396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0396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0396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5988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5988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9520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9520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1373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1373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1373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1373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7402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7402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7402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7402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1032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1032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7525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7525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7525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7525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7083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4341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4341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4341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9477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9477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9477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9477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5633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9138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9138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9138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9138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1477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1477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1477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1477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5185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5185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0577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0577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7606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7606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7606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7606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  <a:tr h="198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5123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5123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5123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543" marR="7543" marT="7543" marB="0" anchor="b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5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364088" y="1340768"/>
            <a:ext cx="33123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After selection of Parking site, </a:t>
            </a:r>
            <a:r>
              <a:rPr lang="en-IN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divide the area into 22 number of Parking bays.</a:t>
            </a:r>
          </a:p>
          <a:p>
            <a:pPr algn="just"/>
            <a:endParaRPr lang="en-IN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Divide </a:t>
            </a:r>
            <a:r>
              <a:rPr lang="en-IN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 hour 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duration into </a:t>
            </a:r>
            <a:r>
              <a:rPr lang="en-IN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 sub-division, each of 15 min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algn="just"/>
            <a:endParaRPr lang="en-IN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Note down the </a:t>
            </a:r>
            <a:r>
              <a:rPr lang="en-IN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License plate number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of the car parked at different Bays, for each 15 minutes.</a:t>
            </a:r>
          </a:p>
          <a:p>
            <a:pPr marL="342900" indent="-342900" algn="just">
              <a:buFont typeface="+mj-lt"/>
              <a:buAutoNum type="alphaLcParenR"/>
            </a:pPr>
            <a:endParaRPr lang="en-IN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just">
              <a:buFont typeface="+mj-lt"/>
              <a:buAutoNum type="alphaLcParenR"/>
            </a:pPr>
            <a:endParaRPr lang="en-IN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Table 1. Data entries for each bay for one hour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5A23-0A47-4A7D-BDE0-E51E163552B4}" type="datetime1">
              <a:rPr lang="en-IN" smtClean="0"/>
              <a:t>25-04-2024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906862"/>
              </p:ext>
            </p:extLst>
          </p:nvPr>
        </p:nvGraphicFramePr>
        <p:xfrm>
          <a:off x="755576" y="620688"/>
          <a:ext cx="7704856" cy="594175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17244"/>
                <a:gridCol w="733796"/>
                <a:gridCol w="733796"/>
                <a:gridCol w="733796"/>
                <a:gridCol w="733796"/>
                <a:gridCol w="733796"/>
                <a:gridCol w="733796"/>
                <a:gridCol w="733796"/>
                <a:gridCol w="733796"/>
                <a:gridCol w="917244"/>
              </a:tblGrid>
              <a:tr h="2080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Bay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Time (min)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Time (min)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Turnover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ctr"/>
                </a:tc>
              </a:tr>
              <a:tr h="2080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0-15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15-30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30-45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45-60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9008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9008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9008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9008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7829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7829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3542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4964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0396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0396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0396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0396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5988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5988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9520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9520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1373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1373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1373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1373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7402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7402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7402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7402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1032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1032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7525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7525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7525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7525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7083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4341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4341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4341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9477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9477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9477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9477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5633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9138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9138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9138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9138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1477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1477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1477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1477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5185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5185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0577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0577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7606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7606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7606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7606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5123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5123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5123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      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Accumulation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Occupancy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0.682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0.636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0.636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0.682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  <a:tr h="20802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Average Turnover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0.955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6705" marR="6705" marT="670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5354" y="2059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Analysis of Data</a:t>
            </a:r>
            <a:endParaRPr lang="en-IN" sz="3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8484-16C3-4AD3-AF3A-ED4921ADC509}" type="datetime1">
              <a:rPr lang="en-IN" smtClean="0"/>
              <a:t>25-04-2024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3"/>
            <a:ext cx="7772400" cy="864095"/>
          </a:xfrm>
        </p:spPr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2" y="908720"/>
                <a:ext cx="7992888" cy="5328592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buFont typeface="Arial" pitchFamily="34" charset="0"/>
                  <a:buChar char="•"/>
                </a:pPr>
                <a:r>
                  <a:rPr lang="en-IN" sz="2400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Parking Volume: </a:t>
                </a:r>
                <a:r>
                  <a:rPr lang="en-IN" sz="2400" b="1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21 vehicles</a:t>
                </a:r>
              </a:p>
              <a:p>
                <a:pPr marL="457200" indent="-457200" algn="just">
                  <a:buFont typeface="Arial" pitchFamily="34" charset="0"/>
                  <a:buChar char="•"/>
                </a:pPr>
                <a:r>
                  <a:rPr lang="en-IN" sz="2400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Average turnover: (21/22) = </a:t>
                </a:r>
                <a:r>
                  <a:rPr lang="en-IN" sz="2400" b="1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0.955</a:t>
                </a:r>
              </a:p>
              <a:p>
                <a:pPr marL="457200" indent="-457200" algn="just">
                  <a:buFont typeface="Arial" pitchFamily="34" charset="0"/>
                  <a:buChar char="•"/>
                </a:pPr>
                <a:r>
                  <a:rPr lang="en-IN" sz="2400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Average duration: {(15+14+14+15)*15}/21= </a:t>
                </a:r>
                <a:r>
                  <a:rPr lang="en-IN" sz="2400" b="1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41.43  min /</a:t>
                </a:r>
                <a:r>
                  <a:rPr lang="en-IN" sz="2400" b="1" dirty="0" err="1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veh</a:t>
                </a:r>
                <a:endParaRPr lang="en-IN" sz="2400" b="1" dirty="0" smtClean="0">
                  <a:solidFill>
                    <a:schemeClr val="tx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IN" sz="2400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Average occupancy: {(0.682+0.636+0.636+0.682)/4}*100=</a:t>
                </a:r>
                <a:r>
                  <a:rPr lang="en-IN" sz="2400" b="1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65.9%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IN" sz="2400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Parking Capacity: 22*1= </a:t>
                </a:r>
                <a:r>
                  <a:rPr lang="en-IN" sz="2400" b="1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22 vehicle hours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IN" sz="2400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Parking load: </a:t>
                </a:r>
              </a:p>
              <a:p>
                <a:pPr algn="l"/>
                <a:r>
                  <a:rPr lang="en-IN" sz="2400" dirty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    {(15+14+14+15)*15}/60= </a:t>
                </a:r>
                <a:r>
                  <a:rPr lang="en-IN" sz="2400" b="1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14.5 vehicle hours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IN" sz="2400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Efficiency:</a:t>
                </a:r>
              </a:p>
              <a:p>
                <a:pPr algn="l"/>
                <a:r>
                  <a:rPr lang="en-IN" sz="2400" b="1" dirty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IN" sz="2400" b="1" dirty="0" smtClean="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 Unicode MS" pitchFamily="34" charset="-128"/>
                      </a:rPr>
                      <m:t>𝛈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 Unicode MS" pitchFamily="34" charset="-128"/>
                      </a:rPr>
                      <m:t>=</m:t>
                    </m:r>
                    <m:f>
                      <m:fPr>
                        <m:ctrlPr>
                          <a:rPr lang="en-IN" sz="2400" b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</m:ctrlPr>
                      </m:fPr>
                      <m:num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𝐏𝐚𝐫𝐤𝐢𝐧𝐠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 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𝐥𝐨𝐚𝐝</m:t>
                        </m:r>
                      </m:num>
                      <m:den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𝐍𝐮𝐦𝐛𝐞𝐫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 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𝐨𝐟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 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𝐛𝐚𝐲𝐬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 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𝐚𝐯𝐚𝐢𝐥𝐚𝐛𝐥𝐞</m:t>
                        </m:r>
                      </m:den>
                    </m:f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 Unicode MS" pitchFamily="34" charset="-128"/>
                      </a:rPr>
                      <m:t>×</m:t>
                    </m:r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 Unicode MS" pitchFamily="34" charset="-128"/>
                      </a:rPr>
                      <m:t>𝟏𝟎𝟎</m:t>
                    </m:r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 Unicode MS" pitchFamily="34" charset="-128"/>
                      </a:rPr>
                      <m:t>=</m:t>
                    </m:r>
                    <m:f>
                      <m:f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</m:ctrlPr>
                      </m:fPr>
                      <m:num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𝟏𝟒</m:t>
                        </m:r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.</m:t>
                        </m:r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𝟓</m:t>
                        </m:r>
                      </m:num>
                      <m:den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𝟐𝟐</m:t>
                        </m:r>
                      </m:den>
                    </m:f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 Unicode MS" pitchFamily="34" charset="-128"/>
                      </a:rPr>
                      <m:t>×</m:t>
                    </m:r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 Unicode MS" pitchFamily="34" charset="-128"/>
                      </a:rPr>
                      <m:t>𝟏𝟎𝟎</m:t>
                    </m:r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 Unicode MS" pitchFamily="34" charset="-128"/>
                      </a:rPr>
                      <m:t>=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 Unicode MS" pitchFamily="34" charset="-128"/>
                      </a:rPr>
                      <m:t>𝟔𝟓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 Unicode MS" pitchFamily="34" charset="-128"/>
                      </a:rPr>
                      <m:t>.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 Unicode MS" pitchFamily="34" charset="-128"/>
                      </a:rPr>
                      <m:t>𝟗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 Unicode MS" pitchFamily="34" charset="-128"/>
                      </a:rPr>
                      <m:t>%</m:t>
                    </m:r>
                  </m:oMath>
                </a14:m>
                <a:endParaRPr lang="en-IN" sz="2400" b="1" dirty="0" smtClean="0">
                  <a:solidFill>
                    <a:srgbClr val="FF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marL="457200" indent="-457200" algn="just">
                  <a:buFont typeface="Arial" pitchFamily="34" charset="0"/>
                  <a:buChar char="•"/>
                </a:pPr>
                <a:endParaRPr lang="en-IN" sz="2400" b="1" dirty="0">
                  <a:solidFill>
                    <a:schemeClr val="tx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2" y="908720"/>
                <a:ext cx="7992888" cy="5328592"/>
              </a:xfrm>
              <a:blipFill rotWithShape="1">
                <a:blip r:embed="rId2"/>
                <a:stretch>
                  <a:fillRect l="-1220" t="-801" r="-3204" b="-4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7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9F3D-83AB-4FF5-892A-C5648A3464D9}" type="datetime1">
              <a:rPr lang="en-IN" smtClean="0"/>
              <a:t>25-04-2024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9"/>
            <a:ext cx="7772400" cy="864096"/>
          </a:xfrm>
        </p:spPr>
        <p:txBody>
          <a:bodyPr/>
          <a:lstStyle/>
          <a:p>
            <a:r>
              <a:rPr lang="en-IN" dirty="0" smtClean="0"/>
              <a:t>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7992888" cy="5472608"/>
          </a:xfrm>
        </p:spPr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Turnover is less than 1, it indicates that the number of vehicle parked in the given duration is less than the number of bays available.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Increasing parking turnover(more than 1) can improve the better use of parking spaces. </a:t>
            </a:r>
          </a:p>
          <a:p>
            <a:pPr algn="just"/>
            <a:endParaRPr lang="en-IN" sz="2400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IN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38" y="3140968"/>
            <a:ext cx="4212336" cy="294436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31AA-62B6-40F6-9BC3-FD19B2A5487F}" type="datetime1">
              <a:rPr lang="en-IN" smtClean="0"/>
              <a:t>25-04-2024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280920" cy="6336704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sz="8000" dirty="0" smtClean="0">
                <a:solidFill>
                  <a:srgbClr val="FF0000"/>
                </a:solidFill>
                <a:latin typeface="Berlin Sans FB Demi" pitchFamily="34" charset="0"/>
              </a:rPr>
              <a:t>THANK YOU</a:t>
            </a:r>
            <a:endParaRPr lang="en-IN" sz="8000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0DFD-6975-40C2-9B09-3D8A4DD99828}" type="slidenum">
              <a:rPr lang="en-IN" smtClean="0"/>
              <a:t>9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98A3-B99B-43B1-8F79-0D28BB4A37A3}" type="datetime1">
              <a:rPr lang="en-IN" smtClean="0"/>
              <a:t>25-04-2024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6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756</Words>
  <Application>Microsoft Office PowerPoint</Application>
  <PresentationFormat>On-screen Show (4:3)</PresentationFormat>
  <Paragraphs>443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 CASE STUDY OF  CAR PARKING EFFICIENCY USING LICENSE PLATE METHOD NEAR ESTATE BUILDING AT IIT GUWAHATI</vt:lpstr>
      <vt:lpstr>Content</vt:lpstr>
      <vt:lpstr>Introduction</vt:lpstr>
      <vt:lpstr>Data Collection Site</vt:lpstr>
      <vt:lpstr>Data Collection Methodology</vt:lpstr>
      <vt:lpstr>PowerPoint Presentation</vt:lpstr>
      <vt:lpstr>Result</vt:lpstr>
      <vt:lpstr>Discussion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2024-04-25T09:26:32Z</dcterms:created>
  <dcterms:modified xsi:type="dcterms:W3CDTF">2024-04-25T15:11:08Z</dcterms:modified>
</cp:coreProperties>
</file>