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306" r:id="rId2"/>
    <p:sldId id="307" r:id="rId3"/>
    <p:sldId id="30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25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8" autoAdjust="0"/>
    <p:restoredTop sz="94291" autoAdjust="0"/>
  </p:normalViewPr>
  <p:slideViewPr>
    <p:cSldViewPr snapToGrid="0">
      <p:cViewPr varScale="1">
        <p:scale>
          <a:sx n="68" d="100"/>
          <a:sy n="68" d="100"/>
        </p:scale>
        <p:origin x="90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74615-69B0-41DE-AAC8-590C410152CA}" type="datetimeFigureOut">
              <a:rPr lang="en-IN" smtClean="0"/>
              <a:t>30-04-2020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05519-2B60-4024-9E8F-8A1847335600}" type="slidenum">
              <a:rPr lang="en-IN" smtClean="0"/>
              <a:t>‹#›</a:t>
            </a:fld>
            <a:endParaRPr lang="en-IN"/>
          </a:p>
        </p:txBody>
      </p:sp>
    </p:spTree>
    <p:extLst>
      <p:ext uri="{BB962C8B-B14F-4D97-AF65-F5344CB8AC3E}">
        <p14:creationId xmlns:p14="http://schemas.microsoft.com/office/powerpoint/2010/main" val="65382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5258-118E-4C38-8D54-B3D8B9498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685DE3-69B1-4FAB-8A2D-55CA9FF0F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99E7CE-1D0F-4B5A-8A2F-A2F78B5A42A3}"/>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B06473F9-9724-438F-BA83-A8D655DF7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957FC-89A3-4A74-BC41-3693A998A082}"/>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9834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D21B-CED3-46C0-A902-7ED6E91F15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85E2F0-8AB5-4BEA-8315-A2FC1E9031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D95D4-A516-43F5-AD5D-E8F7B4B96CD5}"/>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D20A9B5C-F9F6-4B98-B396-2046DA673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CD2877-6E09-4325-8CA5-7BFEFE7B3C93}"/>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4706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2C0A0-B08D-4718-85CA-245ADDE904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CCF4D-C55E-4FFF-9410-389FE6422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DB378-AB99-4D28-BDB8-5144F35DB271}"/>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0C0DFE12-7439-4DCA-A1F1-B393A3787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4C1E78-C8ED-40F3-AC1E-579609CEB040}"/>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147712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303C-54C3-4EC2-B7CA-52C1E843BC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3ED5F-6971-43F6-8A55-BD9303C59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21F87-DC3E-48BC-A53D-718A1E69537D}"/>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C0911E1E-2267-4A13-8DA1-07ED6ADA1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96BBE1-95DA-4923-A69C-32FD7EFAA0B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58820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BDBF-C6C0-49CA-ABF3-0B8511372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0FC81C-716E-402E-B09B-FA27D74EB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FFEC7-E80B-4943-B150-5FE1BC4E9DD3}"/>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AECE316C-0ACF-499E-ABFC-CC6FE750C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12B65-8831-4579-B797-CE495110B026}"/>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59650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8EC0-0BC7-495F-BA6D-14C70FE6E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64763-EB98-478F-AEDD-7B6B41EF9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73F74D-9639-44F6-8453-AE114F736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196BC-155B-4105-B2D7-E1AD5D85335C}"/>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6" name="Footer Placeholder 5">
            <a:extLst>
              <a:ext uri="{FF2B5EF4-FFF2-40B4-BE49-F238E27FC236}">
                <a16:creationId xmlns:a16="http://schemas.microsoft.com/office/drawing/2014/main" id="{5874B3EC-53FA-4902-9F9E-3001BDD5F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ABA617-B605-42EE-A617-6F3928A2263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56297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4F65-6937-4412-BA72-358791045A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B40508-1226-4AFD-A2D4-18AE95D74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C0332-C86E-464E-9074-A4E63D73D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018690-D0BD-44C3-B5C1-1A6C79F6E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348A0-85F6-455E-BC6E-29B77679A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117EBC-3942-4B36-B106-19ED253E20E8}"/>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8" name="Footer Placeholder 7">
            <a:extLst>
              <a:ext uri="{FF2B5EF4-FFF2-40B4-BE49-F238E27FC236}">
                <a16:creationId xmlns:a16="http://schemas.microsoft.com/office/drawing/2014/main" id="{E433266B-7388-475A-8344-7123C1CF92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942FF-C106-4F65-B9C7-A8383F8C157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41355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454A-8972-486B-88CE-A9AE147CC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057F9C-A420-436F-B1BB-11A7F60EFF29}"/>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4" name="Footer Placeholder 3">
            <a:extLst>
              <a:ext uri="{FF2B5EF4-FFF2-40B4-BE49-F238E27FC236}">
                <a16:creationId xmlns:a16="http://schemas.microsoft.com/office/drawing/2014/main" id="{6D30CA2E-CC76-474A-9D82-CD6F3B9E2E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A9B9BC-7E4E-4EA4-BD3D-B0A4DB373ADE}"/>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303616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83E21-BABD-49B5-89A5-3DFA0C8EBA28}"/>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3" name="Footer Placeholder 2">
            <a:extLst>
              <a:ext uri="{FF2B5EF4-FFF2-40B4-BE49-F238E27FC236}">
                <a16:creationId xmlns:a16="http://schemas.microsoft.com/office/drawing/2014/main" id="{40A99823-F303-4B29-9421-C3CE067698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6FC9CD-F0E2-4301-BC0F-2A3200CBB26A}"/>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97838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E7D5-326C-4996-8538-8AE082088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1204D3-AF5C-4782-B586-A17A6724E5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1ECE6F-89DC-4CE1-BC84-75EE5231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694F9-E52F-49E5-BEA4-986542BEED9A}"/>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6" name="Footer Placeholder 5">
            <a:extLst>
              <a:ext uri="{FF2B5EF4-FFF2-40B4-BE49-F238E27FC236}">
                <a16:creationId xmlns:a16="http://schemas.microsoft.com/office/drawing/2014/main" id="{7AAA2DA2-F170-4810-B8D0-547F2728E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BBD9E3-32B2-4016-8313-B8A1A10CBA20}"/>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21553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D3C3-C121-4D49-AC6C-E88840F9B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9EF9F7-881D-40D9-81A4-9F67B8C90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B1B0CE-5551-466A-88A4-6EED38C2A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2813C-643F-4D61-BCE3-4DD154C01BD3}"/>
              </a:ext>
            </a:extLst>
          </p:cNvPr>
          <p:cNvSpPr>
            <a:spLocks noGrp="1"/>
          </p:cNvSpPr>
          <p:nvPr>
            <p:ph type="dt" sz="half" idx="10"/>
          </p:nvPr>
        </p:nvSpPr>
        <p:spPr/>
        <p:txBody>
          <a:bodyPr/>
          <a:lstStyle/>
          <a:p>
            <a:fld id="{F67EA467-4112-4A8E-8D9A-B62F19F1B59E}" type="datetimeFigureOut">
              <a:rPr lang="en-IN" smtClean="0"/>
              <a:t>30-04-2020</a:t>
            </a:fld>
            <a:endParaRPr lang="en-IN"/>
          </a:p>
        </p:txBody>
      </p:sp>
      <p:sp>
        <p:nvSpPr>
          <p:cNvPr id="6" name="Footer Placeholder 5">
            <a:extLst>
              <a:ext uri="{FF2B5EF4-FFF2-40B4-BE49-F238E27FC236}">
                <a16:creationId xmlns:a16="http://schemas.microsoft.com/office/drawing/2014/main" id="{694AEC6F-8F58-4EE9-A150-8615E19E19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385FE-FDF7-45BB-8514-00F25925581D}"/>
              </a:ext>
            </a:extLst>
          </p:cNvPr>
          <p:cNvSpPr>
            <a:spLocks noGrp="1"/>
          </p:cNvSpPr>
          <p:nvPr>
            <p:ph type="sldNum" sz="quarter" idx="12"/>
          </p:nvPr>
        </p:nvSpPr>
        <p:spPr/>
        <p:txBody>
          <a:bodyPr/>
          <a:lstStyle/>
          <a:p>
            <a:fld id="{35DE5624-D74F-47B9-AB4E-BAE64E9C2593}" type="slidenum">
              <a:rPr lang="en-IN" smtClean="0"/>
              <a:t>‹#›</a:t>
            </a:fld>
            <a:endParaRPr lang="en-IN"/>
          </a:p>
        </p:txBody>
      </p:sp>
    </p:spTree>
    <p:extLst>
      <p:ext uri="{BB962C8B-B14F-4D97-AF65-F5344CB8AC3E}">
        <p14:creationId xmlns:p14="http://schemas.microsoft.com/office/powerpoint/2010/main" val="363100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1859E-2941-4C0F-ADAF-D476A1F25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A7F2FB-C53E-4A23-93E8-F0DDBF188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425E1-B204-4686-A25B-002EA28C1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EA467-4112-4A8E-8D9A-B62F19F1B59E}" type="datetimeFigureOut">
              <a:rPr lang="en-IN" smtClean="0"/>
              <a:t>30-04-2020</a:t>
            </a:fld>
            <a:endParaRPr lang="en-IN"/>
          </a:p>
        </p:txBody>
      </p:sp>
      <p:sp>
        <p:nvSpPr>
          <p:cNvPr id="5" name="Footer Placeholder 4">
            <a:extLst>
              <a:ext uri="{FF2B5EF4-FFF2-40B4-BE49-F238E27FC236}">
                <a16:creationId xmlns:a16="http://schemas.microsoft.com/office/drawing/2014/main" id="{56675D3D-A82F-4D80-A390-6DA4199B7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D9BC15-AE7B-4FC5-B0A9-5171CFF5D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E5624-D74F-47B9-AB4E-BAE64E9C2593}" type="slidenum">
              <a:rPr lang="en-IN" smtClean="0"/>
              <a:t>‹#›</a:t>
            </a:fld>
            <a:endParaRPr lang="en-IN"/>
          </a:p>
        </p:txBody>
      </p:sp>
    </p:spTree>
    <p:extLst>
      <p:ext uri="{BB962C8B-B14F-4D97-AF65-F5344CB8AC3E}">
        <p14:creationId xmlns:p14="http://schemas.microsoft.com/office/powerpoint/2010/main" val="162748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5A4D3-BD1D-40FD-97CE-714795F4BED6}"/>
              </a:ext>
            </a:extLst>
          </p:cNvPr>
          <p:cNvSpPr txBox="1"/>
          <p:nvPr/>
        </p:nvSpPr>
        <p:spPr>
          <a:xfrm>
            <a:off x="1742049" y="590843"/>
            <a:ext cx="8707901" cy="523220"/>
          </a:xfrm>
          <a:prstGeom prst="rect">
            <a:avLst/>
          </a:prstGeom>
          <a:noFill/>
        </p:spPr>
        <p:txBody>
          <a:bodyPr wrap="square" rtlCol="0">
            <a:spAutoFit/>
          </a:bodyPr>
          <a:lstStyle/>
          <a:p>
            <a:pPr algn="ctr"/>
            <a:r>
              <a:rPr lang="en-IN" sz="2800" dirty="0"/>
              <a:t>Principal Massage</a:t>
            </a:r>
          </a:p>
        </p:txBody>
      </p:sp>
      <p:sp>
        <p:nvSpPr>
          <p:cNvPr id="3" name="Rectangle 2">
            <a:extLst>
              <a:ext uri="{FF2B5EF4-FFF2-40B4-BE49-F238E27FC236}">
                <a16:creationId xmlns:a16="http://schemas.microsoft.com/office/drawing/2014/main" id="{BADE117E-788F-4E01-8968-B7FB653F4BB4}"/>
              </a:ext>
            </a:extLst>
          </p:cNvPr>
          <p:cNvSpPr/>
          <p:nvPr/>
        </p:nvSpPr>
        <p:spPr>
          <a:xfrm>
            <a:off x="1894449" y="1443841"/>
            <a:ext cx="8707900" cy="3970318"/>
          </a:xfrm>
          <a:prstGeom prst="rect">
            <a:avLst/>
          </a:prstGeom>
        </p:spPr>
        <p:txBody>
          <a:bodyPr wrap="square">
            <a:spAutoFit/>
          </a:bodyPr>
          <a:lstStyle/>
          <a:p>
            <a:r>
              <a:rPr lang="en-IN" dirty="0"/>
              <a:t>Today, the role of a school is not only to pursue academic excellence but also to motivate its students to be lifelong learners and critical thinkers of an ever changing global society. My first message to be recorded in the prospectus of K.M.S English Medium School give me great satisfaction that the school is processing in all its </a:t>
            </a:r>
            <a:r>
              <a:rPr lang="en-IN" dirty="0" err="1"/>
              <a:t>endeavors</a:t>
            </a:r>
            <a:r>
              <a:rPr lang="en-IN" dirty="0"/>
              <a:t> towards the overall development and personality of the students. Therefore I take this as an occasion to express my deep feelings of gratitude towards all of you. I consider myself very fortunate to be working with a great staff and school community. I believe strongly that parents are the primary educators of their children’s and the most significant variable affecting student’s achievements. I also invite our parents to work together co-operatively with staff to achieve a shared goal of helping our students achieve their academic potential in school environment that is respectful, motivating and challenging. The motto of this institute had evolved from the work and life of </a:t>
            </a:r>
            <a:r>
              <a:rPr lang="en-IN" dirty="0" err="1"/>
              <a:t>Dr.</a:t>
            </a:r>
            <a:r>
              <a:rPr lang="en-IN" dirty="0"/>
              <a:t> Shirodkar. He did not live long, but his keenness to work for the upliftment of his fraternity continues to inspire the society to become prosperous and enlightened.</a:t>
            </a:r>
          </a:p>
        </p:txBody>
      </p:sp>
      <p:sp>
        <p:nvSpPr>
          <p:cNvPr id="4" name="TextBox 3">
            <a:extLst>
              <a:ext uri="{FF2B5EF4-FFF2-40B4-BE49-F238E27FC236}">
                <a16:creationId xmlns:a16="http://schemas.microsoft.com/office/drawing/2014/main" id="{8BD1D6D7-0832-4692-9D2D-B327D92769EC}"/>
              </a:ext>
            </a:extLst>
          </p:cNvPr>
          <p:cNvSpPr txBox="1"/>
          <p:nvPr/>
        </p:nvSpPr>
        <p:spPr>
          <a:xfrm>
            <a:off x="8173329" y="5414159"/>
            <a:ext cx="2124222" cy="646331"/>
          </a:xfrm>
          <a:prstGeom prst="rect">
            <a:avLst/>
          </a:prstGeom>
          <a:noFill/>
        </p:spPr>
        <p:txBody>
          <a:bodyPr wrap="square" rtlCol="0">
            <a:spAutoFit/>
          </a:bodyPr>
          <a:lstStyle/>
          <a:p>
            <a:pPr algn="r"/>
            <a:r>
              <a:rPr lang="en-IN" dirty="0"/>
              <a:t>Smt. Desai </a:t>
            </a:r>
          </a:p>
          <a:p>
            <a:pPr algn="r"/>
            <a:r>
              <a:rPr lang="en-IN" dirty="0"/>
              <a:t>Principal </a:t>
            </a:r>
          </a:p>
        </p:txBody>
      </p:sp>
      <p:sp>
        <p:nvSpPr>
          <p:cNvPr id="5" name="Rectangle 4">
            <a:extLst>
              <a:ext uri="{FF2B5EF4-FFF2-40B4-BE49-F238E27FC236}">
                <a16:creationId xmlns:a16="http://schemas.microsoft.com/office/drawing/2014/main" id="{F3E4C315-C911-4268-9EE4-8D52858746BE}"/>
              </a:ext>
            </a:extLst>
          </p:cNvPr>
          <p:cNvSpPr/>
          <p:nvPr/>
        </p:nvSpPr>
        <p:spPr>
          <a:xfrm>
            <a:off x="168812" y="1570450"/>
            <a:ext cx="1420839" cy="1985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837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5A4D3-BD1D-40FD-97CE-714795F4BED6}"/>
              </a:ext>
            </a:extLst>
          </p:cNvPr>
          <p:cNvSpPr txBox="1"/>
          <p:nvPr/>
        </p:nvSpPr>
        <p:spPr>
          <a:xfrm>
            <a:off x="1742049" y="590843"/>
            <a:ext cx="8707901" cy="523220"/>
          </a:xfrm>
          <a:prstGeom prst="rect">
            <a:avLst/>
          </a:prstGeom>
          <a:noFill/>
        </p:spPr>
        <p:txBody>
          <a:bodyPr wrap="square" rtlCol="0">
            <a:spAutoFit/>
          </a:bodyPr>
          <a:lstStyle/>
          <a:p>
            <a:pPr algn="ctr"/>
            <a:r>
              <a:rPr lang="en-IN" sz="2800" dirty="0"/>
              <a:t>Age Criteria</a:t>
            </a:r>
          </a:p>
        </p:txBody>
      </p:sp>
      <p:sp>
        <p:nvSpPr>
          <p:cNvPr id="3" name="TextBox 2">
            <a:extLst>
              <a:ext uri="{FF2B5EF4-FFF2-40B4-BE49-F238E27FC236}">
                <a16:creationId xmlns:a16="http://schemas.microsoft.com/office/drawing/2014/main" id="{38E24D47-B780-4D41-BCDA-9137D8BEC98D}"/>
              </a:ext>
            </a:extLst>
          </p:cNvPr>
          <p:cNvSpPr txBox="1"/>
          <p:nvPr/>
        </p:nvSpPr>
        <p:spPr>
          <a:xfrm>
            <a:off x="1742048" y="2810021"/>
            <a:ext cx="8707901" cy="523220"/>
          </a:xfrm>
          <a:prstGeom prst="rect">
            <a:avLst/>
          </a:prstGeom>
          <a:noFill/>
        </p:spPr>
        <p:txBody>
          <a:bodyPr wrap="square" rtlCol="0">
            <a:spAutoFit/>
          </a:bodyPr>
          <a:lstStyle/>
          <a:p>
            <a:pPr algn="ctr"/>
            <a:r>
              <a:rPr lang="en-IN" sz="2800" dirty="0"/>
              <a:t>AGE CRITERIA FOR ADMISSION 2020-21</a:t>
            </a:r>
          </a:p>
        </p:txBody>
      </p:sp>
      <p:sp>
        <p:nvSpPr>
          <p:cNvPr id="4" name="TextBox 3">
            <a:extLst>
              <a:ext uri="{FF2B5EF4-FFF2-40B4-BE49-F238E27FC236}">
                <a16:creationId xmlns:a16="http://schemas.microsoft.com/office/drawing/2014/main" id="{DED10163-4096-4E0E-B675-53B82C65E3A7}"/>
              </a:ext>
            </a:extLst>
          </p:cNvPr>
          <p:cNvSpPr txBox="1"/>
          <p:nvPr/>
        </p:nvSpPr>
        <p:spPr>
          <a:xfrm>
            <a:off x="1742047" y="3429000"/>
            <a:ext cx="8707901" cy="523220"/>
          </a:xfrm>
          <a:prstGeom prst="rect">
            <a:avLst/>
          </a:prstGeom>
          <a:noFill/>
        </p:spPr>
        <p:txBody>
          <a:bodyPr wrap="square" rtlCol="0">
            <a:spAutoFit/>
          </a:bodyPr>
          <a:lstStyle/>
          <a:p>
            <a:pPr algn="ctr"/>
            <a:r>
              <a:rPr lang="en-IN" sz="2800" dirty="0"/>
              <a:t>Age / Date of Birth as on 30-09-2020</a:t>
            </a:r>
          </a:p>
        </p:txBody>
      </p:sp>
      <p:graphicFrame>
        <p:nvGraphicFramePr>
          <p:cNvPr id="6" name="Table 4">
            <a:extLst>
              <a:ext uri="{FF2B5EF4-FFF2-40B4-BE49-F238E27FC236}">
                <a16:creationId xmlns:a16="http://schemas.microsoft.com/office/drawing/2014/main" id="{3C17F649-DBD6-49F4-978C-221900492193}"/>
              </a:ext>
            </a:extLst>
          </p:cNvPr>
          <p:cNvGraphicFramePr>
            <a:graphicFrameLocks noGrp="1"/>
          </p:cNvGraphicFramePr>
          <p:nvPr>
            <p:extLst>
              <p:ext uri="{D42A27DB-BD31-4B8C-83A1-F6EECF244321}">
                <p14:modId xmlns:p14="http://schemas.microsoft.com/office/powerpoint/2010/main" val="4020233171"/>
              </p:ext>
            </p:extLst>
          </p:nvPr>
        </p:nvGraphicFramePr>
        <p:xfrm>
          <a:off x="1957750" y="4287519"/>
          <a:ext cx="8276493" cy="1483360"/>
        </p:xfrm>
        <a:graphic>
          <a:graphicData uri="http://schemas.openxmlformats.org/drawingml/2006/table">
            <a:tbl>
              <a:tblPr firstRow="1" bandRow="1">
                <a:tableStyleId>{F5AB1C69-6EDB-4FF4-983F-18BD219EF322}</a:tableStyleId>
              </a:tblPr>
              <a:tblGrid>
                <a:gridCol w="2758831">
                  <a:extLst>
                    <a:ext uri="{9D8B030D-6E8A-4147-A177-3AD203B41FA5}">
                      <a16:colId xmlns:a16="http://schemas.microsoft.com/office/drawing/2014/main" val="235959213"/>
                    </a:ext>
                  </a:extLst>
                </a:gridCol>
                <a:gridCol w="2758831">
                  <a:extLst>
                    <a:ext uri="{9D8B030D-6E8A-4147-A177-3AD203B41FA5}">
                      <a16:colId xmlns:a16="http://schemas.microsoft.com/office/drawing/2014/main" val="2811514094"/>
                    </a:ext>
                  </a:extLst>
                </a:gridCol>
                <a:gridCol w="2758831">
                  <a:extLst>
                    <a:ext uri="{9D8B030D-6E8A-4147-A177-3AD203B41FA5}">
                      <a16:colId xmlns:a16="http://schemas.microsoft.com/office/drawing/2014/main" val="598931069"/>
                    </a:ext>
                  </a:extLst>
                </a:gridCol>
              </a:tblGrid>
              <a:tr h="370840">
                <a:tc>
                  <a:txBody>
                    <a:bodyPr/>
                    <a:lstStyle/>
                    <a:p>
                      <a:pPr algn="ctr"/>
                      <a:r>
                        <a:rPr lang="en-IN" b="1" dirty="0"/>
                        <a:t>Standard</a:t>
                      </a:r>
                    </a:p>
                  </a:txBody>
                  <a:tcPr/>
                </a:tc>
                <a:tc>
                  <a:txBody>
                    <a:bodyPr/>
                    <a:lstStyle/>
                    <a:p>
                      <a:pPr algn="ctr"/>
                      <a:r>
                        <a:rPr lang="en-IN" b="1" dirty="0"/>
                        <a:t>Monday – Friday</a:t>
                      </a:r>
                    </a:p>
                  </a:txBody>
                  <a:tcPr/>
                </a:tc>
                <a:tc>
                  <a:txBody>
                    <a:bodyPr/>
                    <a:lstStyle/>
                    <a:p>
                      <a:pPr algn="ctr"/>
                      <a:r>
                        <a:rPr lang="en-IN" b="1" dirty="0"/>
                        <a:t>Saturday-Sunday</a:t>
                      </a:r>
                    </a:p>
                  </a:txBody>
                  <a:tcPr/>
                </a:tc>
                <a:extLst>
                  <a:ext uri="{0D108BD9-81ED-4DB2-BD59-A6C34878D82A}">
                    <a16:rowId xmlns:a16="http://schemas.microsoft.com/office/drawing/2014/main" val="871330382"/>
                  </a:ext>
                </a:extLst>
              </a:tr>
              <a:tr h="370840">
                <a:tc>
                  <a:txBody>
                    <a:bodyPr/>
                    <a:lstStyle/>
                    <a:p>
                      <a:pPr algn="ctr"/>
                      <a:r>
                        <a:rPr lang="en-IN" b="1" dirty="0"/>
                        <a:t>Junior KG</a:t>
                      </a:r>
                    </a:p>
                  </a:txBody>
                  <a:tcPr/>
                </a:tc>
                <a:tc>
                  <a:txBody>
                    <a:bodyPr/>
                    <a:lstStyle/>
                    <a:p>
                      <a:pPr algn="ctr"/>
                      <a:r>
                        <a:rPr lang="en-IN" b="1" dirty="0"/>
                        <a:t>4 Years+</a:t>
                      </a:r>
                    </a:p>
                  </a:txBody>
                  <a:tcPr/>
                </a:tc>
                <a:tc>
                  <a:txBody>
                    <a:bodyPr/>
                    <a:lstStyle/>
                    <a:p>
                      <a:pPr algn="ctr"/>
                      <a:r>
                        <a:rPr lang="en-IN" b="1" dirty="0"/>
                        <a:t>1-10-2015 to 30-9-2016</a:t>
                      </a:r>
                    </a:p>
                  </a:txBody>
                  <a:tcPr/>
                </a:tc>
                <a:extLst>
                  <a:ext uri="{0D108BD9-81ED-4DB2-BD59-A6C34878D82A}">
                    <a16:rowId xmlns:a16="http://schemas.microsoft.com/office/drawing/2014/main" val="335106631"/>
                  </a:ext>
                </a:extLst>
              </a:tr>
              <a:tr h="370840">
                <a:tc>
                  <a:txBody>
                    <a:bodyPr/>
                    <a:lstStyle/>
                    <a:p>
                      <a:pPr algn="ctr"/>
                      <a:r>
                        <a:rPr lang="en-IN" b="1" dirty="0"/>
                        <a:t>Senior KG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5 Years+</a:t>
                      </a:r>
                    </a:p>
                  </a:txBody>
                  <a:tcPr/>
                </a:tc>
                <a:tc>
                  <a:txBody>
                    <a:bodyPr/>
                    <a:lstStyle/>
                    <a:p>
                      <a:pPr algn="ctr"/>
                      <a:r>
                        <a:rPr lang="en-IN" b="1" dirty="0"/>
                        <a:t>1-10-2014 to 30-9-2015</a:t>
                      </a:r>
                    </a:p>
                  </a:txBody>
                  <a:tcPr/>
                </a:tc>
                <a:extLst>
                  <a:ext uri="{0D108BD9-81ED-4DB2-BD59-A6C34878D82A}">
                    <a16:rowId xmlns:a16="http://schemas.microsoft.com/office/drawing/2014/main" val="3593636895"/>
                  </a:ext>
                </a:extLst>
              </a:tr>
              <a:tr h="370840">
                <a:tc>
                  <a:txBody>
                    <a:bodyPr/>
                    <a:lstStyle/>
                    <a:p>
                      <a:pPr algn="ctr"/>
                      <a:r>
                        <a:rPr lang="en-IN" b="1" dirty="0"/>
                        <a:t>1st Standard</a:t>
                      </a:r>
                    </a:p>
                  </a:txBody>
                  <a:tcPr/>
                </a:tc>
                <a:tc>
                  <a:txBody>
                    <a:bodyPr/>
                    <a:lstStyle/>
                    <a:p>
                      <a:pPr algn="ctr"/>
                      <a:r>
                        <a:rPr lang="en-IN" b="1" dirty="0"/>
                        <a:t>6 Years+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1-10-2013 to 30-9-2014</a:t>
                      </a:r>
                    </a:p>
                  </a:txBody>
                  <a:tcPr/>
                </a:tc>
                <a:extLst>
                  <a:ext uri="{0D108BD9-81ED-4DB2-BD59-A6C34878D82A}">
                    <a16:rowId xmlns:a16="http://schemas.microsoft.com/office/drawing/2014/main" val="988799093"/>
                  </a:ext>
                </a:extLst>
              </a:tr>
            </a:tbl>
          </a:graphicData>
        </a:graphic>
      </p:graphicFrame>
    </p:spTree>
    <p:extLst>
      <p:ext uri="{BB962C8B-B14F-4D97-AF65-F5344CB8AC3E}">
        <p14:creationId xmlns:p14="http://schemas.microsoft.com/office/powerpoint/2010/main" val="220081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5A4D3-BD1D-40FD-97CE-714795F4BED6}"/>
              </a:ext>
            </a:extLst>
          </p:cNvPr>
          <p:cNvSpPr txBox="1"/>
          <p:nvPr/>
        </p:nvSpPr>
        <p:spPr>
          <a:xfrm>
            <a:off x="1742049" y="590843"/>
            <a:ext cx="8707901" cy="523220"/>
          </a:xfrm>
          <a:prstGeom prst="rect">
            <a:avLst/>
          </a:prstGeom>
          <a:noFill/>
        </p:spPr>
        <p:txBody>
          <a:bodyPr wrap="square" rtlCol="0">
            <a:spAutoFit/>
          </a:bodyPr>
          <a:lstStyle/>
          <a:p>
            <a:pPr algn="ctr"/>
            <a:r>
              <a:rPr lang="en-IN" sz="2800" dirty="0"/>
              <a:t>School Timing</a:t>
            </a:r>
          </a:p>
        </p:txBody>
      </p:sp>
      <p:sp>
        <p:nvSpPr>
          <p:cNvPr id="3" name="TextBox 2">
            <a:extLst>
              <a:ext uri="{FF2B5EF4-FFF2-40B4-BE49-F238E27FC236}">
                <a16:creationId xmlns:a16="http://schemas.microsoft.com/office/drawing/2014/main" id="{857ED949-447D-4571-9F1B-274B9CF64767}"/>
              </a:ext>
            </a:extLst>
          </p:cNvPr>
          <p:cNvSpPr txBox="1"/>
          <p:nvPr/>
        </p:nvSpPr>
        <p:spPr>
          <a:xfrm>
            <a:off x="1742048" y="2361027"/>
            <a:ext cx="8707901" cy="523220"/>
          </a:xfrm>
          <a:prstGeom prst="rect">
            <a:avLst/>
          </a:prstGeom>
          <a:noFill/>
        </p:spPr>
        <p:txBody>
          <a:bodyPr wrap="square" rtlCol="0">
            <a:spAutoFit/>
          </a:bodyPr>
          <a:lstStyle/>
          <a:p>
            <a:pPr algn="ctr"/>
            <a:r>
              <a:rPr lang="en-IN" sz="2800" dirty="0"/>
              <a:t>School Timing 2020-21</a:t>
            </a:r>
          </a:p>
        </p:txBody>
      </p:sp>
      <p:graphicFrame>
        <p:nvGraphicFramePr>
          <p:cNvPr id="7" name="Table 6">
            <a:extLst>
              <a:ext uri="{FF2B5EF4-FFF2-40B4-BE49-F238E27FC236}">
                <a16:creationId xmlns:a16="http://schemas.microsoft.com/office/drawing/2014/main" id="{F424F63A-BE98-469E-B613-3E51F1B4AB78}"/>
              </a:ext>
            </a:extLst>
          </p:cNvPr>
          <p:cNvGraphicFramePr>
            <a:graphicFrameLocks noGrp="1"/>
          </p:cNvGraphicFramePr>
          <p:nvPr>
            <p:extLst>
              <p:ext uri="{D42A27DB-BD31-4B8C-83A1-F6EECF244321}">
                <p14:modId xmlns:p14="http://schemas.microsoft.com/office/powerpoint/2010/main" val="216050151"/>
              </p:ext>
            </p:extLst>
          </p:nvPr>
        </p:nvGraphicFramePr>
        <p:xfrm>
          <a:off x="1957750" y="4102099"/>
          <a:ext cx="8276493" cy="1854200"/>
        </p:xfrm>
        <a:graphic>
          <a:graphicData uri="http://schemas.openxmlformats.org/drawingml/2006/table">
            <a:tbl>
              <a:tblPr firstRow="1" bandRow="1">
                <a:tableStyleId>{F5AB1C69-6EDB-4FF4-983F-18BD219EF322}</a:tableStyleId>
              </a:tblPr>
              <a:tblGrid>
                <a:gridCol w="2758831">
                  <a:extLst>
                    <a:ext uri="{9D8B030D-6E8A-4147-A177-3AD203B41FA5}">
                      <a16:colId xmlns:a16="http://schemas.microsoft.com/office/drawing/2014/main" val="235959213"/>
                    </a:ext>
                  </a:extLst>
                </a:gridCol>
                <a:gridCol w="2758831">
                  <a:extLst>
                    <a:ext uri="{9D8B030D-6E8A-4147-A177-3AD203B41FA5}">
                      <a16:colId xmlns:a16="http://schemas.microsoft.com/office/drawing/2014/main" val="2811514094"/>
                    </a:ext>
                  </a:extLst>
                </a:gridCol>
                <a:gridCol w="2758831">
                  <a:extLst>
                    <a:ext uri="{9D8B030D-6E8A-4147-A177-3AD203B41FA5}">
                      <a16:colId xmlns:a16="http://schemas.microsoft.com/office/drawing/2014/main" val="598931069"/>
                    </a:ext>
                  </a:extLst>
                </a:gridCol>
              </a:tblGrid>
              <a:tr h="370840">
                <a:tc>
                  <a:txBody>
                    <a:bodyPr/>
                    <a:lstStyle/>
                    <a:p>
                      <a:pPr algn="ctr"/>
                      <a:r>
                        <a:rPr lang="en-IN" b="1" dirty="0"/>
                        <a:t>Class</a:t>
                      </a:r>
                    </a:p>
                  </a:txBody>
                  <a:tcPr/>
                </a:tc>
                <a:tc>
                  <a:txBody>
                    <a:bodyPr/>
                    <a:lstStyle/>
                    <a:p>
                      <a:pPr algn="ctr"/>
                      <a:r>
                        <a:rPr lang="en-IN" b="1" dirty="0"/>
                        <a:t>Age on 30—9-2020</a:t>
                      </a:r>
                    </a:p>
                  </a:txBody>
                  <a:tcPr/>
                </a:tc>
                <a:tc>
                  <a:txBody>
                    <a:bodyPr/>
                    <a:lstStyle/>
                    <a:p>
                      <a:pPr algn="ctr"/>
                      <a:r>
                        <a:rPr lang="en-IN" b="1" dirty="0"/>
                        <a:t>Born Between</a:t>
                      </a:r>
                    </a:p>
                  </a:txBody>
                  <a:tcPr/>
                </a:tc>
                <a:extLst>
                  <a:ext uri="{0D108BD9-81ED-4DB2-BD59-A6C34878D82A}">
                    <a16:rowId xmlns:a16="http://schemas.microsoft.com/office/drawing/2014/main" val="871330382"/>
                  </a:ext>
                </a:extLst>
              </a:tr>
              <a:tr h="370840">
                <a:tc>
                  <a:txBody>
                    <a:bodyPr/>
                    <a:lstStyle/>
                    <a:p>
                      <a:pPr algn="ctr"/>
                      <a:r>
                        <a:rPr lang="en-IN" b="1" dirty="0"/>
                        <a:t>Junior KG &amp; Senior KG</a:t>
                      </a:r>
                    </a:p>
                  </a:txBody>
                  <a:tcPr/>
                </a:tc>
                <a:tc>
                  <a:txBody>
                    <a:bodyPr/>
                    <a:lstStyle/>
                    <a:p>
                      <a:pPr algn="ctr"/>
                      <a:r>
                        <a:rPr lang="en-IN" b="1" dirty="0"/>
                        <a:t>8.30 am to 12.00 noon</a:t>
                      </a:r>
                    </a:p>
                  </a:txBody>
                  <a:tcPr/>
                </a:tc>
                <a:tc>
                  <a:txBody>
                    <a:bodyPr/>
                    <a:lstStyle/>
                    <a:p>
                      <a:pPr algn="ctr"/>
                      <a:r>
                        <a:rPr lang="en-IN" b="1" dirty="0"/>
                        <a:t>Holiday</a:t>
                      </a:r>
                    </a:p>
                  </a:txBody>
                  <a:tcPr/>
                </a:tc>
                <a:extLst>
                  <a:ext uri="{0D108BD9-81ED-4DB2-BD59-A6C34878D82A}">
                    <a16:rowId xmlns:a16="http://schemas.microsoft.com/office/drawing/2014/main" val="335106631"/>
                  </a:ext>
                </a:extLst>
              </a:tr>
              <a:tr h="370840">
                <a:tc>
                  <a:txBody>
                    <a:bodyPr/>
                    <a:lstStyle/>
                    <a:p>
                      <a:pPr algn="ctr"/>
                      <a:r>
                        <a:rPr lang="en-IN" b="1" dirty="0"/>
                        <a:t>Nursery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9.00 am to 12.00 noon</a:t>
                      </a:r>
                    </a:p>
                  </a:txBody>
                  <a:tcPr/>
                </a:tc>
                <a:tc>
                  <a:txBody>
                    <a:bodyPr/>
                    <a:lstStyle/>
                    <a:p>
                      <a:pPr algn="ctr"/>
                      <a:r>
                        <a:rPr lang="en-IN" b="1" dirty="0"/>
                        <a:t>Holiday</a:t>
                      </a:r>
                    </a:p>
                  </a:txBody>
                  <a:tcPr/>
                </a:tc>
                <a:extLst>
                  <a:ext uri="{0D108BD9-81ED-4DB2-BD59-A6C34878D82A}">
                    <a16:rowId xmlns:a16="http://schemas.microsoft.com/office/drawing/2014/main" val="3593636895"/>
                  </a:ext>
                </a:extLst>
              </a:tr>
              <a:tr h="370840">
                <a:tc>
                  <a:txBody>
                    <a:bodyPr/>
                    <a:lstStyle/>
                    <a:p>
                      <a:pPr algn="ctr"/>
                      <a:r>
                        <a:rPr lang="en-IN" b="1" dirty="0"/>
                        <a:t>1</a:t>
                      </a:r>
                      <a:r>
                        <a:rPr lang="en-IN" b="1" baseline="30000" dirty="0"/>
                        <a:t>st</a:t>
                      </a:r>
                      <a:r>
                        <a:rPr lang="en-IN" b="1" dirty="0"/>
                        <a:t> to  5</a:t>
                      </a:r>
                      <a:r>
                        <a:rPr lang="en-IN" b="1" baseline="30000" dirty="0"/>
                        <a:t>th</a:t>
                      </a:r>
                      <a:r>
                        <a:rPr lang="en-IN" b="1" dirty="0"/>
                        <a:t> std</a:t>
                      </a:r>
                    </a:p>
                  </a:txBody>
                  <a:tcPr/>
                </a:tc>
                <a:tc>
                  <a:txBody>
                    <a:bodyPr/>
                    <a:lstStyle/>
                    <a:p>
                      <a:pPr algn="ctr"/>
                      <a:r>
                        <a:rPr lang="en-IN" b="1" dirty="0"/>
                        <a:t>7.10 am to 12.20 pm</a:t>
                      </a:r>
                    </a:p>
                  </a:txBody>
                  <a:tcPr/>
                </a:tc>
                <a:tc>
                  <a:txBody>
                    <a:bodyPr/>
                    <a:lstStyle/>
                    <a:p>
                      <a:pPr algn="ctr"/>
                      <a:r>
                        <a:rPr lang="en-IN" b="1" dirty="0"/>
                        <a:t>Holiday</a:t>
                      </a:r>
                    </a:p>
                  </a:txBody>
                  <a:tcPr/>
                </a:tc>
                <a:extLst>
                  <a:ext uri="{0D108BD9-81ED-4DB2-BD59-A6C34878D82A}">
                    <a16:rowId xmlns:a16="http://schemas.microsoft.com/office/drawing/2014/main" val="988799093"/>
                  </a:ext>
                </a:extLst>
              </a:tr>
              <a:tr h="370840">
                <a:tc>
                  <a:txBody>
                    <a:bodyPr/>
                    <a:lstStyle/>
                    <a:p>
                      <a:pPr algn="ctr"/>
                      <a:r>
                        <a:rPr lang="en-IN" b="1" dirty="0"/>
                        <a:t>6</a:t>
                      </a:r>
                      <a:r>
                        <a:rPr lang="en-IN" b="1" baseline="30000" dirty="0"/>
                        <a:t>th</a:t>
                      </a:r>
                      <a:r>
                        <a:rPr lang="en-IN" b="1" dirty="0"/>
                        <a:t> to 10</a:t>
                      </a:r>
                      <a:r>
                        <a:rPr lang="en-IN" b="1" baseline="30000" dirty="0"/>
                        <a:t>th</a:t>
                      </a:r>
                      <a:r>
                        <a:rPr lang="en-IN" b="1" dirty="0"/>
                        <a:t> std</a:t>
                      </a:r>
                    </a:p>
                  </a:txBody>
                  <a:tcPr/>
                </a:tc>
                <a:tc>
                  <a:txBody>
                    <a:bodyPr/>
                    <a:lstStyle/>
                    <a:p>
                      <a:pPr algn="ctr"/>
                      <a:r>
                        <a:rPr lang="en-IN" b="1" dirty="0"/>
                        <a:t>7.10 am to 1.15 pm</a:t>
                      </a:r>
                    </a:p>
                  </a:txBody>
                  <a:tcPr/>
                </a:tc>
                <a:tc>
                  <a:txBody>
                    <a:bodyPr/>
                    <a:lstStyle/>
                    <a:p>
                      <a:pPr algn="ctr"/>
                      <a:r>
                        <a:rPr lang="en-IN" b="1" dirty="0"/>
                        <a:t>Holiday</a:t>
                      </a:r>
                    </a:p>
                  </a:txBody>
                  <a:tcPr/>
                </a:tc>
                <a:extLst>
                  <a:ext uri="{0D108BD9-81ED-4DB2-BD59-A6C34878D82A}">
                    <a16:rowId xmlns:a16="http://schemas.microsoft.com/office/drawing/2014/main" val="1695059633"/>
                  </a:ext>
                </a:extLst>
              </a:tr>
            </a:tbl>
          </a:graphicData>
        </a:graphic>
      </p:graphicFrame>
    </p:spTree>
    <p:extLst>
      <p:ext uri="{BB962C8B-B14F-4D97-AF65-F5344CB8AC3E}">
        <p14:creationId xmlns:p14="http://schemas.microsoft.com/office/powerpoint/2010/main" val="1418391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310</Words>
  <Application>Microsoft Office PowerPoint</Application>
  <PresentationFormat>Widescreen</PresentationFormat>
  <Paragraphs>36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113</cp:revision>
  <cp:lastPrinted>2020-04-28T07:27:20Z</cp:lastPrinted>
  <dcterms:created xsi:type="dcterms:W3CDTF">2020-04-27T11:15:17Z</dcterms:created>
  <dcterms:modified xsi:type="dcterms:W3CDTF">2020-04-30T12:13:26Z</dcterms:modified>
</cp:coreProperties>
</file>