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7" autoAdjust="0"/>
  </p:normalViewPr>
  <p:slideViewPr>
    <p:cSldViewPr snapToGrid="0">
      <p:cViewPr varScale="1">
        <p:scale>
          <a:sx n="78" d="100"/>
          <a:sy n="78" d="100"/>
        </p:scale>
        <p:origin x="850" y="67"/>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395349" y="3144336"/>
            <a:ext cx="5630401" cy="1323439"/>
          </a:xfrm>
          <a:prstGeom prst="rect">
            <a:avLst/>
          </a:prstGeom>
          <a:noFill/>
        </p:spPr>
        <p:txBody>
          <a:bodyPr wrap="square" rtlCol="0">
            <a:spAutoFit/>
          </a:bodyPr>
          <a:lstStyle/>
          <a:p>
            <a:r>
              <a:rPr lang="en-US" sz="4000" b="1">
                <a:solidFill>
                  <a:schemeClr val="bg1"/>
                </a:solidFill>
                <a:latin typeface="Arial" panose="020B0604020202020204" pitchFamily="34" charset="0"/>
                <a:cs typeface="Arial" panose="020B0604020202020204" pitchFamily="34" charset="0"/>
              </a:rPr>
              <a:t>Energy Consumption </a:t>
            </a:r>
            <a:r>
              <a:rPr lang="en-US" sz="4000" b="1" dirty="0">
                <a:solidFill>
                  <a:schemeClr val="bg1"/>
                </a:solidFill>
                <a:latin typeface="Arial" panose="020B0604020202020204" pitchFamily="34" charset="0"/>
                <a:cs typeface="Arial" panose="020B0604020202020204" pitchFamily="34" charset="0"/>
              </a:rPr>
              <a:t>P</a:t>
            </a:r>
            <a:r>
              <a:rPr lang="en-US" sz="4000" b="1">
                <a:solidFill>
                  <a:schemeClr val="bg1"/>
                </a:solidFill>
                <a:latin typeface="Arial" panose="020B0604020202020204" pitchFamily="34" charset="0"/>
                <a:cs typeface="Arial" panose="020B0604020202020204" pitchFamily="34" charset="0"/>
              </a:rPr>
              <a:t>rediction</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466689" y="4732015"/>
            <a:ext cx="3584636" cy="666977"/>
          </a:xfrm>
          <a:prstGeom prst="rect">
            <a:avLst/>
          </a:prstGeom>
          <a:noFill/>
        </p:spPr>
        <p:txBody>
          <a:bodyPr wrap="none" rtlCol="0">
            <a:spAutoFit/>
          </a:bodyPr>
          <a:lstStyle/>
          <a:p>
            <a:r>
              <a:rPr lang="en-US" dirty="0" err="1">
                <a:solidFill>
                  <a:schemeClr val="bg1"/>
                </a:solidFill>
              </a:rPr>
              <a:t>Sinhgad</a:t>
            </a:r>
            <a:r>
              <a:rPr lang="en-US" dirty="0">
                <a:solidFill>
                  <a:schemeClr val="bg1"/>
                </a:solidFill>
              </a:rPr>
              <a:t> Institute Of Technology</a:t>
            </a:r>
          </a:p>
          <a:p>
            <a:r>
              <a:rPr lang="en-US" dirty="0">
                <a:solidFill>
                  <a:schemeClr val="bg1"/>
                </a:solidFill>
              </a:rPr>
              <a:t>Himanshu Raghorte</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2492990"/>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algn="just">
              <a:spcAft>
                <a:spcPts val="800"/>
              </a:spcAft>
            </a:pPr>
            <a:r>
              <a:rPr lang="en-US" sz="1800" dirty="0"/>
              <a:t>	</a:t>
            </a:r>
            <a:r>
              <a:rPr lang="en-US" sz="1600" dirty="0"/>
              <a:t>Energy consumption prediction forecasts future energy usage using historical data, weather patterns, 	and machine learning models. It helps optimize energy management, reduce costs, and enhance 	sustainability. Applications include smart grids, industrial efficiency, and renewable energy integration.</a:t>
            </a: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algn="just">
              <a:spcAft>
                <a:spcPts val="800"/>
              </a:spcAft>
            </a:pPr>
            <a:r>
              <a:rPr lang="en-US" sz="1800" dirty="0">
                <a:latin typeface="+mn-lt"/>
              </a:rPr>
              <a:t>       	</a:t>
            </a:r>
            <a:r>
              <a:rPr lang="en-US" sz="1600" dirty="0"/>
              <a:t>The key objectives of energy consumption prediction are to optimize energy usage, reduce costs, and 	enhance grid stability. It supports sustainability by integrating renewables and minimizing the carbon 	footprint. Accurate forecasting enables better decision-making and efficient energy management.</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410123" y="4066432"/>
            <a:ext cx="10435915" cy="369332"/>
          </a:xfrm>
          <a:prstGeom prst="rect">
            <a:avLst/>
          </a:prstGeom>
          <a:noFill/>
        </p:spPr>
        <p:txBody>
          <a:bodyPr wrap="square" rtlCol="0">
            <a:spAutoFit/>
          </a:bodyPr>
          <a:lstStyle/>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33620FEA-4EF6-575A-47F5-92A5661FF394}"/>
              </a:ext>
            </a:extLst>
          </p:cNvPr>
          <p:cNvSpPr>
            <a:spLocks noChangeArrowheads="1"/>
          </p:cNvSpPr>
          <p:nvPr/>
        </p:nvSpPr>
        <p:spPr bwMode="auto">
          <a:xfrm>
            <a:off x="199809" y="2614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Rows &amp; Columns</a:t>
            </a:r>
            <a:r>
              <a:rPr kumimoji="0" lang="en-US" altLang="en-US" sz="1800" b="0" i="0" u="none" strike="noStrike" cap="none" normalizeH="0" baseline="0" dirty="0">
                <a:ln>
                  <a:noFill/>
                </a:ln>
                <a:solidFill>
                  <a:schemeClr val="tx1"/>
                </a:solidFill>
                <a:effectLst/>
                <a:latin typeface="Arial" panose="020B0604020202020204" pitchFamily="34" charset="0"/>
              </a:rPr>
              <a:t>: 1000 entries, 11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Environmental Factors</a:t>
            </a:r>
            <a:r>
              <a:rPr kumimoji="0" lang="en-US" altLang="en-US" sz="1800" b="0" i="0" u="none" strike="noStrike" cap="none" normalizeH="0" baseline="0" dirty="0">
                <a:ln>
                  <a:noFill/>
                </a:ln>
                <a:solidFill>
                  <a:schemeClr val="tx1"/>
                </a:solidFill>
                <a:effectLst/>
                <a:latin typeface="Arial" panose="020B0604020202020204" pitchFamily="34" charset="0"/>
              </a:rPr>
              <a:t>: Temperature, Humidity.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Building Attributes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SquareFootage</a:t>
            </a:r>
            <a:r>
              <a:rPr kumimoji="0" lang="en-US" altLang="en-US" sz="1800" b="0" i="0" u="none" strike="noStrike" cap="none" normalizeH="0" baseline="0" dirty="0">
                <a:ln>
                  <a:noFill/>
                </a:ln>
                <a:solidFill>
                  <a:schemeClr val="tx1"/>
                </a:solidFill>
                <a:effectLst/>
                <a:latin typeface="Arial" panose="020B0604020202020204" pitchFamily="34" charset="0"/>
              </a:rPr>
              <a:t>, Occupancy.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Energy Usage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HVACUsage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LightingUsage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RenewableEnergy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Temporal Data</a:t>
            </a:r>
            <a:r>
              <a:rPr kumimoji="0" lang="en-US" altLang="en-US" sz="1800" b="0" i="0" u="none" strike="noStrike" cap="none" normalizeH="0" baseline="0" dirty="0">
                <a:ln>
                  <a:noFill/>
                </a:ln>
                <a:solidFill>
                  <a:schemeClr val="tx1"/>
                </a:solidFill>
                <a:effectLst/>
                <a:latin typeface="Arial" panose="020B0604020202020204" pitchFamily="34" charset="0"/>
              </a:rPr>
              <a:t>: Timestamp, </a:t>
            </a:r>
            <a:r>
              <a:rPr kumimoji="0" lang="en-US" altLang="en-US" sz="1800" b="0" i="0" u="none" strike="noStrike" cap="none" normalizeH="0" baseline="0" dirty="0" err="1">
                <a:ln>
                  <a:noFill/>
                </a:ln>
                <a:solidFill>
                  <a:schemeClr val="tx1"/>
                </a:solidFill>
                <a:effectLst/>
                <a:latin typeface="Arial" panose="020B0604020202020204" pitchFamily="34" charset="0"/>
              </a:rPr>
              <a:t>DayOfWeek</a:t>
            </a:r>
            <a:r>
              <a:rPr kumimoji="0" lang="en-US" altLang="en-US" sz="1800" b="0" i="0" u="none" strike="noStrike" cap="none" normalizeH="0" baseline="0" dirty="0">
                <a:ln>
                  <a:noFill/>
                </a:ln>
                <a:solidFill>
                  <a:schemeClr val="tx1"/>
                </a:solidFill>
                <a:effectLst/>
                <a:latin typeface="Arial" panose="020B0604020202020204" pitchFamily="34" charset="0"/>
              </a:rPr>
              <a:t>, Holiday.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Variable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EnergyConsumption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Types</a:t>
            </a:r>
            <a:r>
              <a:rPr kumimoji="0" lang="en-US" altLang="en-US" sz="1800" b="0" i="0" u="none" strike="noStrike" cap="none" normalizeH="0" baseline="0" dirty="0">
                <a:ln>
                  <a:noFill/>
                </a:ln>
                <a:solidFill>
                  <a:schemeClr val="tx1"/>
                </a:solidFill>
                <a:effectLst/>
                <a:latin typeface="Arial" panose="020B0604020202020204" pitchFamily="34" charset="0"/>
              </a:rPr>
              <a:t>: Numeric (float64, int64) and categorical (object) </a:t>
            </a:r>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3551059"/>
            <a:ext cx="11792382" cy="2144177"/>
          </a:xfrm>
          <a:prstGeom prst="rect">
            <a:avLst/>
          </a:prstGeom>
          <a:noFill/>
        </p:spPr>
        <p:txBody>
          <a:bodyPr wrap="square" rtlCol="0">
            <a:spAutoFit/>
          </a:bodyPr>
          <a:lstStyle/>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u="sng" dirty="0">
                <a:latin typeface="+mn-lt"/>
              </a:rPr>
              <a:t>Algorithms Used:</a:t>
            </a:r>
          </a:p>
          <a:p>
            <a:pPr>
              <a:spcAft>
                <a:spcPts val="800"/>
              </a:spcAft>
            </a:pPr>
            <a:r>
              <a:rPr lang="en-US" sz="1600" dirty="0"/>
              <a:t>Common algorithms for energy consumption prediction include </a:t>
            </a:r>
            <a:r>
              <a:rPr lang="en-US" sz="1600" b="1" dirty="0"/>
              <a:t>Linear Regression</a:t>
            </a:r>
            <a:r>
              <a:rPr lang="en-US" sz="1600" dirty="0"/>
              <a:t> for simple trends, </a:t>
            </a:r>
            <a:r>
              <a:rPr lang="en-US" sz="1600" b="1" dirty="0"/>
              <a:t>Random Forest &amp; </a:t>
            </a:r>
            <a:r>
              <a:rPr lang="en-US" sz="1600" b="1" dirty="0" err="1"/>
              <a:t>XGBoost</a:t>
            </a:r>
            <a:r>
              <a:rPr lang="en-US" sz="1600" dirty="0"/>
              <a:t> for handling complex relationships, and </a:t>
            </a:r>
            <a:r>
              <a:rPr lang="en-US" sz="1600" b="1" dirty="0"/>
              <a:t>Neural Networks</a:t>
            </a:r>
            <a:r>
              <a:rPr lang="en-US" sz="1600" dirty="0"/>
              <a:t> for deep learning-based forecasting. </a:t>
            </a:r>
            <a:r>
              <a:rPr lang="en-US" sz="1600" b="1" dirty="0"/>
              <a:t>ARIMA</a:t>
            </a:r>
            <a:r>
              <a:rPr lang="en-US" sz="1600" dirty="0"/>
              <a:t> is often used for time-series modeling, while </a:t>
            </a:r>
            <a:r>
              <a:rPr lang="en-US" sz="1600" b="1" dirty="0"/>
              <a:t>LSTMs</a:t>
            </a:r>
            <a:r>
              <a:rPr lang="en-US" sz="1600" dirty="0"/>
              <a:t> are effective for capturing long-term dependencies. The choice of algorithm depends on data complexity and prediction requirements.</a:t>
            </a:r>
            <a:r>
              <a:rPr lang="en-US" sz="1800" dirty="0">
                <a:latin typeface="+mn-lt"/>
              </a:rPr>
              <a:t>.</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
            <a:extLst>
              <a:ext uri="{FF2B5EF4-FFF2-40B4-BE49-F238E27FC236}">
                <a16:creationId xmlns:a16="http://schemas.microsoft.com/office/drawing/2014/main" id="{8D80747F-4CF7-D944-5A51-94D6163B0076}"/>
              </a:ext>
            </a:extLst>
          </p:cNvPr>
          <p:cNvSpPr>
            <a:spLocks noChangeArrowheads="1"/>
          </p:cNvSpPr>
          <p:nvPr/>
        </p:nvSpPr>
        <p:spPr bwMode="auto">
          <a:xfrm>
            <a:off x="199809" y="1397676"/>
            <a:ext cx="149463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lang="en-US" sz="1800" b="1" u="sng" dirty="0">
                <a:latin typeface="+mn-lt"/>
              </a:rPr>
              <a:t>  Approach:</a:t>
            </a:r>
          </a:p>
          <a:p>
            <a:pPr eaLnBrk="0" fontAlgn="base" hangingPunct="0">
              <a:spcBef>
                <a:spcPct val="0"/>
              </a:spcBef>
              <a:spcAft>
                <a:spcPct val="0"/>
              </a:spcAft>
              <a:buClr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 Convert timestamps, encode categorical variables, and scale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EDA</a:t>
            </a:r>
            <a:r>
              <a:rPr kumimoji="0" lang="en-US" altLang="en-US" sz="1800" b="0" i="0" u="none" strike="noStrike" cap="none" normalizeH="0" baseline="0" dirty="0">
                <a:ln>
                  <a:noFill/>
                </a:ln>
                <a:solidFill>
                  <a:schemeClr val="tx1"/>
                </a:solidFill>
                <a:effectLst/>
                <a:latin typeface="Arial" panose="020B0604020202020204" pitchFamily="34" charset="0"/>
              </a:rPr>
              <a:t> – Analyze correlations, trends, and peak usage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 Create lag variables, rolling averages, and interaction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Modeling</a:t>
            </a:r>
            <a:r>
              <a:rPr kumimoji="0" lang="en-US" altLang="en-US" sz="1800" b="0" i="0" u="none" strike="noStrike" cap="none" normalizeH="0" baseline="0" dirty="0">
                <a:ln>
                  <a:noFill/>
                </a:ln>
                <a:solidFill>
                  <a:schemeClr val="tx1"/>
                </a:solidFill>
                <a:effectLst/>
                <a:latin typeface="Arial" panose="020B0604020202020204" pitchFamily="34" charset="0"/>
              </a:rPr>
              <a:t> – Train models (Linear Regression, Random Forest,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 Use RMSE, MAE, and R² to assess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Optimization &amp; Deployment</a:t>
            </a:r>
            <a:r>
              <a:rPr kumimoji="0" lang="en-US" altLang="en-US" sz="1800" b="0" i="0" u="none" strike="noStrike" cap="none" normalizeH="0" baseline="0" dirty="0">
                <a:ln>
                  <a:noFill/>
                </a:ln>
                <a:solidFill>
                  <a:schemeClr val="tx1"/>
                </a:solidFill>
                <a:effectLst/>
                <a:latin typeface="Arial" panose="020B0604020202020204" pitchFamily="34" charset="0"/>
              </a:rPr>
              <a:t> – Tune hyperparameters and deploy for real-time predictions. </a:t>
            </a:r>
          </a:p>
        </p:txBody>
      </p: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901686" cy="1569660"/>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600" dirty="0"/>
              <a:t>Energy consumption prediction helps optimize resource usage, reduce costs, and improve sustainability. By leveraging machine learning and statistical models, accurate forecasting enhances decision-making for smart grids, industries, and buildings. Continuous model improvement and real-time monitoring are essential for maintaining efficiency and adapting to changing energy patterns.</a:t>
            </a: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5926671" cy="369332"/>
          </a:xfrm>
          <a:prstGeom prst="rect">
            <a:avLst/>
          </a:prstGeom>
          <a:noFill/>
        </p:spPr>
        <p:txBody>
          <a:bodyPr wrap="square" rtlCol="0">
            <a:spAutoFit/>
          </a:bodyPr>
          <a:lstStyle/>
          <a:p>
            <a:pPr>
              <a:spcAft>
                <a:spcPts val="800"/>
              </a:spcAft>
            </a:pPr>
            <a:r>
              <a:rPr lang="en-US" sz="1800" dirty="0">
                <a:latin typeface="+mn-lt"/>
              </a:rPr>
              <a:t>https://github.com/himanshuraghorteatwork</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593558" y="1362487"/>
            <a:ext cx="9419570" cy="71814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600" b="1" dirty="0"/>
              <a:t>Machine Learning &amp; Data Science </a:t>
            </a:r>
            <a:r>
              <a:rPr lang="en-US" sz="1600" b="1" dirty="0" err="1"/>
              <a:t>Platforms</a:t>
            </a:r>
            <a:r>
              <a:rPr lang="en-US" sz="1600" dirty="0" err="1"/>
              <a:t>:Kaggle</a:t>
            </a:r>
            <a:r>
              <a:rPr lang="en-US" sz="1600" dirty="0"/>
              <a:t> Energy Datasets (</a:t>
            </a:r>
            <a:r>
              <a:rPr lang="en-US" sz="1600" dirty="0">
                <a:hlinkClick r:id="rId3"/>
              </a:rPr>
              <a:t>www.kaggle.com</a:t>
            </a:r>
            <a:r>
              <a:rPr lang="en-US" sz="1600" dirty="0"/>
              <a:t>)</a:t>
            </a: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 ds:uri="c0fa2617-96bd-425d-8578-e93563fe37c5"/>
    <ds:schemaRef ds:uri="9162bd5b-4ed9-4da3-b376-05204580ba3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3750</TotalTime>
  <Words>449</Words>
  <Application>Microsoft Office PowerPoint</Application>
  <PresentationFormat>Widescreen</PresentationFormat>
  <Paragraphs>46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HIMANSHU RAGHORTE</cp:lastModifiedBy>
  <cp:revision>74</cp:revision>
  <dcterms:modified xsi:type="dcterms:W3CDTF">2025-02-21T04:55:35Z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