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2" r:id="rId1"/>
  </p:sldMasterIdLst>
  <p:sldIdLst>
    <p:sldId id="256" r:id="rId2"/>
    <p:sldId id="257" r:id="rId3"/>
    <p:sldId id="258" r:id="rId4"/>
    <p:sldId id="260" r:id="rId5"/>
    <p:sldId id="261" r:id="rId6"/>
    <p:sldId id="262" r:id="rId7"/>
    <p:sldId id="264" r:id="rId8"/>
    <p:sldId id="265" r:id="rId9"/>
    <p:sldId id="267" r:id="rId10"/>
    <p:sldId id="271" r:id="rId11"/>
    <p:sldId id="275"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p:scale>
          <a:sx n="81" d="100"/>
          <a:sy n="81" d="100"/>
        </p:scale>
        <p:origin x="-300"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48A87A34-81AB-432B-8DAE-1953F412C126}" type="datetimeFigureOut">
              <a:rPr lang="en-US" smtClean="0"/>
              <a:pPr/>
              <a:t>6/19/2021</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66400" y="6416676"/>
            <a:ext cx="1016000" cy="365125"/>
          </a:xfrm>
        </p:spPr>
        <p:txBody>
          <a:body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A87A34-81AB-432B-8DAE-1953F412C126}" type="datetimeFigureOut">
              <a:rPr lang="en-US" smtClean="0"/>
              <a:pPr/>
              <a:t>6/19/2021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8A87A34-81AB-432B-8DAE-1953F412C126}" type="datetimeFigureOut">
              <a:rPr lang="en-US" smtClean="0"/>
              <a:pPr/>
              <a:t>6/19/2021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A87A34-81AB-432B-8DAE-1953F412C126}" type="datetimeFigureOut">
              <a:rPr lang="en-US" smtClean="0"/>
              <a:pPr/>
              <a:t>6/19/2021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6/19/2021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A87A34-81AB-432B-8DAE-1953F412C126}" type="datetimeFigureOut">
              <a:rPr lang="en-US" smtClean="0"/>
              <a:pPr/>
              <a:t>6/19/2021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8A87A34-81AB-432B-8DAE-1953F412C126}" type="datetimeFigureOut">
              <a:rPr lang="en-US" smtClean="0"/>
              <a:pPr/>
              <a:t>6/19/2021</a:t>
            </a:fld>
            <a:endParaRPr lang="en-US" dirty="0"/>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D22F896-40B5-4ADD-8801-0D06FADFA09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5255" y="3950677"/>
            <a:ext cx="9546971" cy="1897174"/>
          </a:xfrm>
        </p:spPr>
        <p:txBody>
          <a:bodyPr>
            <a:normAutofit fontScale="92500"/>
          </a:bodyPr>
          <a:lstStyle/>
          <a:p>
            <a:r>
              <a:rPr lang="en-IN" sz="3600" b="1" dirty="0" smtClean="0">
                <a:effectLst/>
              </a:rPr>
              <a:t>Malignant </a:t>
            </a:r>
            <a:r>
              <a:rPr lang="en-IN" sz="3600" b="1" dirty="0">
                <a:effectLst/>
              </a:rPr>
              <a:t>Comments Classifier Prediction </a:t>
            </a:r>
            <a:r>
              <a:rPr lang="en-IN" sz="3600" b="1" dirty="0" smtClean="0">
                <a:effectLst/>
              </a:rPr>
              <a:t>Project</a:t>
            </a:r>
          </a:p>
          <a:p>
            <a:r>
              <a:rPr lang="en-IN" sz="3600" dirty="0"/>
              <a:t> </a:t>
            </a:r>
            <a:r>
              <a:rPr lang="en-IN" sz="3600" dirty="0" smtClean="0"/>
              <a:t>                               </a:t>
            </a:r>
            <a:r>
              <a:rPr lang="en-IN" sz="3600" dirty="0" smtClean="0"/>
              <a:t>                   by- </a:t>
            </a:r>
            <a:r>
              <a:rPr lang="en-IN" sz="3600" dirty="0" err="1" smtClean="0"/>
              <a:t>Himanshu</a:t>
            </a:r>
            <a:r>
              <a:rPr lang="en-IN" sz="3600" dirty="0" smtClean="0"/>
              <a:t> </a:t>
            </a:r>
            <a:r>
              <a:rPr lang="en-IN" sz="3600" dirty="0" err="1" smtClean="0"/>
              <a:t>soni</a:t>
            </a:r>
            <a:r>
              <a:rPr lang="en-IN" sz="3600" dirty="0" smtClean="0"/>
              <a:t>    </a:t>
            </a:r>
            <a:endParaRPr lang="en-IN" sz="3600" b="1" dirty="0"/>
          </a:p>
        </p:txBody>
      </p:sp>
      <p:pic>
        <p:nvPicPr>
          <p:cNvPr id="4" name="Picture 3">
            <a:extLst>
              <a:ext uri="{FF2B5EF4-FFF2-40B4-BE49-F238E27FC236}">
                <a16:creationId xmlns="" xmlns:a16="http://schemas.microsoft.com/office/drawing/2014/main" id="{C605439F-F183-4535-B99A-8C7906C4D9FE}"/>
              </a:ext>
            </a:extLst>
          </p:cNvPr>
          <p:cNvPicPr>
            <a:picLocks noChangeAspect="1"/>
          </p:cNvPicPr>
          <p:nvPr/>
        </p:nvPicPr>
        <p:blipFill>
          <a:blip r:embed="rId2"/>
          <a:stretch>
            <a:fillRect/>
          </a:stretch>
        </p:blipFill>
        <p:spPr>
          <a:xfrm>
            <a:off x="717634" y="1325219"/>
            <a:ext cx="4437463" cy="954157"/>
          </a:xfrm>
          <a:prstGeom prst="rect">
            <a:avLst/>
          </a:prstGeom>
        </p:spPr>
      </p:pic>
    </p:spTree>
    <p:extLst>
      <p:ext uri="{BB962C8B-B14F-4D97-AF65-F5344CB8AC3E}">
        <p14:creationId xmlns:p14="http://schemas.microsoft.com/office/powerpoint/2010/main" xmlns="" val="3926244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4" y="459956"/>
            <a:ext cx="9905999" cy="1478570"/>
          </a:xfrm>
        </p:spPr>
        <p:txBody>
          <a:bodyPr>
            <a:normAutofit/>
          </a:bodyPr>
          <a:lstStyle/>
          <a:p>
            <a:r>
              <a:rPr lang="en-IN" dirty="0"/>
              <a:t>MODEL/S DEVELOPMENT AND EVALUATION</a:t>
            </a:r>
          </a:p>
        </p:txBody>
      </p:sp>
      <p:sp>
        <p:nvSpPr>
          <p:cNvPr id="6" name="Content Placeholder 2"/>
          <p:cNvSpPr txBox="1">
            <a:spLocks/>
          </p:cNvSpPr>
          <p:nvPr/>
        </p:nvSpPr>
        <p:spPr>
          <a:xfrm>
            <a:off x="1141414" y="1691670"/>
            <a:ext cx="4476969" cy="58990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a:t>Passive Aggressive Classifier Visualization:</a:t>
            </a:r>
          </a:p>
          <a:p>
            <a:endParaRPr lang="en-IN" b="1" dirty="0"/>
          </a:p>
        </p:txBody>
      </p:sp>
      <p:pic>
        <p:nvPicPr>
          <p:cNvPr id="10" name="Picture 9"/>
          <p:cNvPicPr/>
          <p:nvPr/>
        </p:nvPicPr>
        <p:blipFill>
          <a:blip r:embed="rId2"/>
          <a:stretch>
            <a:fillRect/>
          </a:stretch>
        </p:blipFill>
        <p:spPr>
          <a:xfrm>
            <a:off x="6655035" y="2137465"/>
            <a:ext cx="5048885" cy="2162175"/>
          </a:xfrm>
          <a:prstGeom prst="rect">
            <a:avLst/>
          </a:prstGeom>
        </p:spPr>
      </p:pic>
      <p:pic>
        <p:nvPicPr>
          <p:cNvPr id="3" name="Picture 2">
            <a:extLst>
              <a:ext uri="{FF2B5EF4-FFF2-40B4-BE49-F238E27FC236}">
                <a16:creationId xmlns="" xmlns:a16="http://schemas.microsoft.com/office/drawing/2014/main" id="{7C40430E-1896-4C92-B416-8810CB5A53C4}"/>
              </a:ext>
            </a:extLst>
          </p:cNvPr>
          <p:cNvPicPr>
            <a:picLocks noChangeAspect="1"/>
          </p:cNvPicPr>
          <p:nvPr/>
        </p:nvPicPr>
        <p:blipFill>
          <a:blip r:embed="rId3"/>
          <a:stretch>
            <a:fillRect/>
          </a:stretch>
        </p:blipFill>
        <p:spPr>
          <a:xfrm>
            <a:off x="488082" y="2069879"/>
            <a:ext cx="5849167" cy="4459518"/>
          </a:xfrm>
          <a:prstGeom prst="rect">
            <a:avLst/>
          </a:prstGeom>
        </p:spPr>
      </p:pic>
    </p:spTree>
    <p:extLst>
      <p:ext uri="{BB962C8B-B14F-4D97-AF65-F5344CB8AC3E}">
        <p14:creationId xmlns:p14="http://schemas.microsoft.com/office/powerpoint/2010/main" xmlns="" val="2502957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4" y="144933"/>
            <a:ext cx="9905999" cy="1478570"/>
          </a:xfrm>
        </p:spPr>
        <p:txBody>
          <a:bodyPr/>
          <a:lstStyle/>
          <a:p>
            <a:r>
              <a:rPr lang="en-IN" dirty="0"/>
              <a:t>Final model</a:t>
            </a:r>
          </a:p>
        </p:txBody>
      </p:sp>
      <p:sp>
        <p:nvSpPr>
          <p:cNvPr id="3" name="Content Placeholder 2"/>
          <p:cNvSpPr>
            <a:spLocks noGrp="1"/>
          </p:cNvSpPr>
          <p:nvPr>
            <p:ph idx="1"/>
          </p:nvPr>
        </p:nvSpPr>
        <p:spPr>
          <a:xfrm>
            <a:off x="3456311" y="4779036"/>
            <a:ext cx="7591101" cy="1635775"/>
          </a:xfrm>
        </p:spPr>
        <p:txBody>
          <a:bodyPr>
            <a:normAutofit/>
          </a:bodyPr>
          <a:lstStyle/>
          <a:p>
            <a:pPr lvl="0"/>
            <a:r>
              <a:rPr lang="en-IN" dirty="0">
                <a:effectLst/>
              </a:rPr>
              <a:t>From the above visualization and matrices found that the Passive Aggressive Classifier performed the best AUC_ROC_SCORE </a:t>
            </a:r>
            <a:r>
              <a:rPr lang="en-IN" b="1" dirty="0">
                <a:effectLst/>
              </a:rPr>
              <a:t>i.e. 94.72%.</a:t>
            </a:r>
            <a:endParaRPr lang="en-IN" dirty="0">
              <a:effectLst/>
            </a:endParaRPr>
          </a:p>
        </p:txBody>
      </p:sp>
      <p:pic>
        <p:nvPicPr>
          <p:cNvPr id="7" name="Picture 6">
            <a:extLst>
              <a:ext uri="{FF2B5EF4-FFF2-40B4-BE49-F238E27FC236}">
                <a16:creationId xmlns="" xmlns:a16="http://schemas.microsoft.com/office/drawing/2014/main" id="{E6EF1511-F281-4783-A6F2-DD907274A7C6}"/>
              </a:ext>
            </a:extLst>
          </p:cNvPr>
          <p:cNvPicPr/>
          <p:nvPr/>
        </p:nvPicPr>
        <p:blipFill>
          <a:blip r:embed="rId2"/>
          <a:stretch>
            <a:fillRect/>
          </a:stretch>
        </p:blipFill>
        <p:spPr>
          <a:xfrm>
            <a:off x="822525" y="1116100"/>
            <a:ext cx="5731511" cy="3051810"/>
          </a:xfrm>
          <a:prstGeom prst="rect">
            <a:avLst/>
          </a:prstGeom>
        </p:spPr>
      </p:pic>
      <p:pic>
        <p:nvPicPr>
          <p:cNvPr id="8" name="Picture 7">
            <a:extLst>
              <a:ext uri="{FF2B5EF4-FFF2-40B4-BE49-F238E27FC236}">
                <a16:creationId xmlns="" xmlns:a16="http://schemas.microsoft.com/office/drawing/2014/main" id="{5F7C16EF-E31E-4825-9D53-24DD6E4125A5}"/>
              </a:ext>
            </a:extLst>
          </p:cNvPr>
          <p:cNvPicPr/>
          <p:nvPr/>
        </p:nvPicPr>
        <p:blipFill>
          <a:blip r:embed="rId3"/>
          <a:stretch>
            <a:fillRect/>
          </a:stretch>
        </p:blipFill>
        <p:spPr>
          <a:xfrm>
            <a:off x="6679095" y="1375815"/>
            <a:ext cx="5075583" cy="2532380"/>
          </a:xfrm>
          <a:prstGeom prst="rect">
            <a:avLst/>
          </a:prstGeom>
        </p:spPr>
      </p:pic>
      <p:pic>
        <p:nvPicPr>
          <p:cNvPr id="5" name="Picture 4">
            <a:extLst>
              <a:ext uri="{FF2B5EF4-FFF2-40B4-BE49-F238E27FC236}">
                <a16:creationId xmlns="" xmlns:a16="http://schemas.microsoft.com/office/drawing/2014/main" id="{6A0F0A16-8856-486D-978E-30EFCE9CC7D5}"/>
              </a:ext>
            </a:extLst>
          </p:cNvPr>
          <p:cNvPicPr>
            <a:picLocks noChangeAspect="1"/>
          </p:cNvPicPr>
          <p:nvPr/>
        </p:nvPicPr>
        <p:blipFill>
          <a:blip r:embed="rId4"/>
          <a:stretch>
            <a:fillRect/>
          </a:stretch>
        </p:blipFill>
        <p:spPr>
          <a:xfrm>
            <a:off x="822526" y="4452419"/>
            <a:ext cx="2333951" cy="2067213"/>
          </a:xfrm>
          <a:prstGeom prst="rect">
            <a:avLst/>
          </a:prstGeom>
        </p:spPr>
      </p:pic>
    </p:spTree>
    <p:extLst>
      <p:ext uri="{BB962C8B-B14F-4D97-AF65-F5344CB8AC3E}">
        <p14:creationId xmlns:p14="http://schemas.microsoft.com/office/powerpoint/2010/main" xmlns="" val="3488533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367" y="463242"/>
            <a:ext cx="9905999" cy="1478570"/>
          </a:xfrm>
        </p:spPr>
        <p:txBody>
          <a:bodyPr/>
          <a:lstStyle/>
          <a:p>
            <a:r>
              <a:rPr lang="en-IN" dirty="0"/>
              <a:t>CONCLUSION</a:t>
            </a:r>
          </a:p>
        </p:txBody>
      </p:sp>
      <p:sp>
        <p:nvSpPr>
          <p:cNvPr id="3" name="Content Placeholder 2"/>
          <p:cNvSpPr>
            <a:spLocks noGrp="1"/>
          </p:cNvSpPr>
          <p:nvPr>
            <p:ph idx="1"/>
          </p:nvPr>
        </p:nvSpPr>
        <p:spPr>
          <a:xfrm>
            <a:off x="785005" y="1820174"/>
            <a:ext cx="9704320" cy="4019152"/>
          </a:xfrm>
        </p:spPr>
        <p:txBody>
          <a:bodyPr>
            <a:normAutofit/>
          </a:bodyPr>
          <a:lstStyle/>
          <a:p>
            <a:pPr marL="0" lvl="0" indent="0">
              <a:buNone/>
            </a:pPr>
            <a:r>
              <a:rPr lang="en-IN" sz="3400" b="1" dirty="0"/>
              <a:t>Key Findings and Conclusions of the Study</a:t>
            </a:r>
            <a:endParaRPr lang="en-IN" sz="3400" dirty="0"/>
          </a:p>
          <a:p>
            <a:pPr lvl="0"/>
            <a:r>
              <a:rPr lang="en-IN" sz="1800" dirty="0">
                <a:effectLst/>
              </a:rPr>
              <a:t>Online hate, described as abusive language, aggression, cyberbullying, hatefulness and many others has been identified as a major threat on online social media platforms. Social media platforms are the most prominent grounds for such toxic behaviour.       </a:t>
            </a:r>
          </a:p>
          <a:p>
            <a:pPr lvl="0"/>
            <a:r>
              <a:rPr lang="en-IN" sz="1800" dirty="0">
                <a:effectLst/>
              </a:rPr>
              <a:t>From the above analysis the below mentioned results were achieved which depicts the</a:t>
            </a:r>
          </a:p>
          <a:p>
            <a:r>
              <a:rPr lang="en-IN" sz="1800" dirty="0">
                <a:effectLst/>
              </a:rPr>
              <a:t>chances and conditions of a comment being a hateful comment or a normal comment.</a:t>
            </a:r>
          </a:p>
          <a:p>
            <a:r>
              <a:rPr lang="en-IN" sz="1800" dirty="0">
                <a:effectLst/>
              </a:rPr>
              <a:t>It is possible to classify the comments content into the required categories of Malignant and Non Malignant. However, using this kind of project an awareness can be created to know what is good and bad. It will help to stop spreading hatred among people.</a:t>
            </a:r>
          </a:p>
          <a:p>
            <a:pPr marL="0" indent="0">
              <a:buNone/>
            </a:pPr>
            <a:endParaRPr lang="en-IN" sz="1800" dirty="0">
              <a:effectLst/>
            </a:endParaRPr>
          </a:p>
        </p:txBody>
      </p:sp>
    </p:spTree>
    <p:extLst>
      <p:ext uri="{BB962C8B-B14F-4D97-AF65-F5344CB8AC3E}">
        <p14:creationId xmlns:p14="http://schemas.microsoft.com/office/powerpoint/2010/main" xmlns="" val="1085445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normAutofit/>
          </a:bodyPr>
          <a:lstStyle/>
          <a:p>
            <a:pPr lvl="0"/>
            <a:r>
              <a:rPr lang="en-IN" dirty="0">
                <a:effectLst/>
              </a:rPr>
              <a:t>Online hate, described as abusive language, aggression, cyberbullying, hatefulness and many others has been identified as a major threat on online social media platforms. Social media platforms are the most prominent grounds for such toxic behaviour.   </a:t>
            </a:r>
          </a:p>
          <a:p>
            <a:pPr marL="0" indent="0">
              <a:buNone/>
            </a:pPr>
            <a:endParaRPr lang="en-US" dirty="0"/>
          </a:p>
          <a:p>
            <a:pPr lvl="0"/>
            <a:r>
              <a:rPr lang="en-IN" dirty="0">
                <a:effectLst/>
              </a:rPr>
              <a:t>Our goal in this project is to build a prototype of online hate and abuse comment classifier which can used to classify hate and offensive comments so that it can be controlled and restricted from spreading hatred and cyberbullying. </a:t>
            </a:r>
          </a:p>
          <a:p>
            <a:endParaRPr lang="en-IN" dirty="0"/>
          </a:p>
          <a:p>
            <a:endParaRPr lang="en-IN" dirty="0"/>
          </a:p>
        </p:txBody>
      </p:sp>
    </p:spTree>
    <p:extLst>
      <p:ext uri="{BB962C8B-B14F-4D97-AF65-F5344CB8AC3E}">
        <p14:creationId xmlns:p14="http://schemas.microsoft.com/office/powerpoint/2010/main" xmlns="" val="3768552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4" y="213078"/>
            <a:ext cx="9905999" cy="684071"/>
          </a:xfrm>
        </p:spPr>
        <p:txBody>
          <a:bodyPr>
            <a:normAutofit fontScale="90000"/>
          </a:bodyPr>
          <a:lstStyle/>
          <a:p>
            <a:r>
              <a:rPr lang="en-IN" dirty="0"/>
              <a:t>DATA PRE-PROCESSING</a:t>
            </a:r>
          </a:p>
        </p:txBody>
      </p:sp>
      <p:sp>
        <p:nvSpPr>
          <p:cNvPr id="3" name="Content Placeholder 2"/>
          <p:cNvSpPr>
            <a:spLocks noGrp="1"/>
          </p:cNvSpPr>
          <p:nvPr>
            <p:ph idx="1"/>
          </p:nvPr>
        </p:nvSpPr>
        <p:spPr>
          <a:xfrm>
            <a:off x="7185806" y="1354349"/>
            <a:ext cx="3861607" cy="4436853"/>
          </a:xfrm>
        </p:spPr>
        <p:txBody>
          <a:bodyPr>
            <a:normAutofit fontScale="62500" lnSpcReduction="20000"/>
          </a:bodyPr>
          <a:lstStyle/>
          <a:p>
            <a:r>
              <a:rPr lang="en-IN" dirty="0"/>
              <a:t>For Data pre-processing we did some data cleaning, where we used </a:t>
            </a:r>
            <a:r>
              <a:rPr lang="en-IN" dirty="0" err="1"/>
              <a:t>wordNet</a:t>
            </a:r>
            <a:r>
              <a:rPr lang="en-IN" dirty="0"/>
              <a:t> </a:t>
            </a:r>
            <a:r>
              <a:rPr lang="en-IN" dirty="0" err="1"/>
              <a:t>lemmatizer</a:t>
            </a:r>
            <a:r>
              <a:rPr lang="en-IN" dirty="0"/>
              <a:t> and </a:t>
            </a:r>
            <a:r>
              <a:rPr lang="en-IN" dirty="0" err="1"/>
              <a:t>porterStemmer</a:t>
            </a:r>
            <a:r>
              <a:rPr lang="en-IN" dirty="0"/>
              <a:t> to clean the words and removed special characters using </a:t>
            </a:r>
            <a:r>
              <a:rPr lang="en-IN" dirty="0" err="1"/>
              <a:t>Regexp</a:t>
            </a:r>
            <a:r>
              <a:rPr lang="en-IN" dirty="0"/>
              <a:t> Tokenizer and filter the words by removing stop words and then used </a:t>
            </a:r>
            <a:r>
              <a:rPr lang="en-IN" dirty="0" err="1"/>
              <a:t>lemmatizers</a:t>
            </a:r>
            <a:r>
              <a:rPr lang="en-IN" dirty="0"/>
              <a:t> and joined and return the filtered words.</a:t>
            </a:r>
          </a:p>
          <a:p>
            <a:r>
              <a:rPr lang="en-IN" dirty="0"/>
              <a:t>Used TFIDF </a:t>
            </a:r>
            <a:r>
              <a:rPr lang="en-IN" dirty="0" err="1"/>
              <a:t>vectorizer</a:t>
            </a:r>
            <a:r>
              <a:rPr lang="en-IN" dirty="0"/>
              <a:t> to convert those text into vectors, and split the data and into test and train and trained various Machine learning algorithms. </a:t>
            </a:r>
          </a:p>
          <a:p>
            <a:endParaRPr lang="en-IN" dirty="0"/>
          </a:p>
        </p:txBody>
      </p:sp>
      <p:pic>
        <p:nvPicPr>
          <p:cNvPr id="6" name="Picture 5">
            <a:extLst>
              <a:ext uri="{FF2B5EF4-FFF2-40B4-BE49-F238E27FC236}">
                <a16:creationId xmlns="" xmlns:a16="http://schemas.microsoft.com/office/drawing/2014/main" id="{90BA4B2D-3472-48F1-93A7-B5974D5B13D1}"/>
              </a:ext>
            </a:extLst>
          </p:cNvPr>
          <p:cNvPicPr/>
          <p:nvPr/>
        </p:nvPicPr>
        <p:blipFill>
          <a:blip r:embed="rId2"/>
          <a:stretch>
            <a:fillRect/>
          </a:stretch>
        </p:blipFill>
        <p:spPr>
          <a:xfrm>
            <a:off x="1344571" y="1043589"/>
            <a:ext cx="5553711" cy="5601335"/>
          </a:xfrm>
          <a:prstGeom prst="rect">
            <a:avLst/>
          </a:prstGeom>
        </p:spPr>
      </p:pic>
    </p:spTree>
    <p:extLst>
      <p:ext uri="{BB962C8B-B14F-4D97-AF65-F5344CB8AC3E}">
        <p14:creationId xmlns:p14="http://schemas.microsoft.com/office/powerpoint/2010/main" xmlns="" val="281092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297" y="129396"/>
            <a:ext cx="10760489" cy="665103"/>
          </a:xfrm>
        </p:spPr>
        <p:txBody>
          <a:bodyPr>
            <a:normAutofit fontScale="90000"/>
          </a:bodyPr>
          <a:lstStyle/>
          <a:p>
            <a:r>
              <a:rPr lang="en-IN" dirty="0"/>
              <a:t>DATA INPUT- LOGIC-OUTPUT RELATIONSHIPS</a:t>
            </a:r>
          </a:p>
        </p:txBody>
      </p:sp>
      <p:sp>
        <p:nvSpPr>
          <p:cNvPr id="3" name="Content Placeholder 2"/>
          <p:cNvSpPr>
            <a:spLocks noGrp="1"/>
          </p:cNvSpPr>
          <p:nvPr>
            <p:ph idx="1"/>
          </p:nvPr>
        </p:nvSpPr>
        <p:spPr>
          <a:xfrm>
            <a:off x="753226" y="4699052"/>
            <a:ext cx="11073591" cy="1663906"/>
          </a:xfrm>
        </p:spPr>
        <p:txBody>
          <a:bodyPr>
            <a:noAutofit/>
          </a:bodyPr>
          <a:lstStyle/>
          <a:p>
            <a:r>
              <a:rPr lang="en-IN" dirty="0">
                <a:effectLst/>
              </a:rPr>
              <a:t>From the above we can see that most frequent words for both Malignant and Non Malignant category.  </a:t>
            </a:r>
          </a:p>
        </p:txBody>
      </p:sp>
      <p:sp>
        <p:nvSpPr>
          <p:cNvPr id="10" name="Title 1"/>
          <p:cNvSpPr txBox="1">
            <a:spLocks/>
          </p:cNvSpPr>
          <p:nvPr/>
        </p:nvSpPr>
        <p:spPr>
          <a:xfrm>
            <a:off x="1026396" y="794500"/>
            <a:ext cx="5460669" cy="6651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IN" dirty="0"/>
          </a:p>
        </p:txBody>
      </p:sp>
      <p:sp>
        <p:nvSpPr>
          <p:cNvPr id="5" name="Rectangle 4"/>
          <p:cNvSpPr/>
          <p:nvPr/>
        </p:nvSpPr>
        <p:spPr>
          <a:xfrm>
            <a:off x="1132788" y="1010094"/>
            <a:ext cx="2492729" cy="369332"/>
          </a:xfrm>
          <a:prstGeom prst="rect">
            <a:avLst/>
          </a:prstGeom>
        </p:spPr>
        <p:txBody>
          <a:bodyPr wrap="square">
            <a:spAutoFit/>
          </a:bodyPr>
          <a:lstStyle/>
          <a:p>
            <a:r>
              <a:rPr lang="en-IN" b="1" dirty="0"/>
              <a:t>Malignant </a:t>
            </a:r>
            <a:r>
              <a:rPr lang="en-IN" dirty="0"/>
              <a:t>WORDS</a:t>
            </a:r>
          </a:p>
        </p:txBody>
      </p:sp>
      <p:sp>
        <p:nvSpPr>
          <p:cNvPr id="13" name="Rectangle 12"/>
          <p:cNvSpPr/>
          <p:nvPr/>
        </p:nvSpPr>
        <p:spPr>
          <a:xfrm>
            <a:off x="6487064" y="965214"/>
            <a:ext cx="2744662" cy="369332"/>
          </a:xfrm>
          <a:prstGeom prst="rect">
            <a:avLst/>
          </a:prstGeom>
        </p:spPr>
        <p:txBody>
          <a:bodyPr wrap="none">
            <a:spAutoFit/>
          </a:bodyPr>
          <a:lstStyle/>
          <a:p>
            <a:r>
              <a:rPr lang="en-IN" b="1" dirty="0"/>
              <a:t>NOT</a:t>
            </a:r>
            <a:r>
              <a:rPr lang="en-IN" dirty="0"/>
              <a:t> </a:t>
            </a:r>
            <a:r>
              <a:rPr lang="en-IN" b="1" dirty="0"/>
              <a:t>Malignant </a:t>
            </a:r>
            <a:r>
              <a:rPr lang="en-IN" dirty="0"/>
              <a:t>WORDS</a:t>
            </a:r>
          </a:p>
        </p:txBody>
      </p:sp>
      <p:pic>
        <p:nvPicPr>
          <p:cNvPr id="9" name="Picture 8">
            <a:extLst>
              <a:ext uri="{FF2B5EF4-FFF2-40B4-BE49-F238E27FC236}">
                <a16:creationId xmlns="" xmlns:a16="http://schemas.microsoft.com/office/drawing/2014/main" id="{786C3AA3-0FF6-4A7D-8F26-330E83692096}"/>
              </a:ext>
            </a:extLst>
          </p:cNvPr>
          <p:cNvPicPr/>
          <p:nvPr/>
        </p:nvPicPr>
        <p:blipFill>
          <a:blip r:embed="rId2"/>
          <a:stretch>
            <a:fillRect/>
          </a:stretch>
        </p:blipFill>
        <p:spPr>
          <a:xfrm>
            <a:off x="364490" y="1443093"/>
            <a:ext cx="5731511" cy="3006725"/>
          </a:xfrm>
          <a:prstGeom prst="rect">
            <a:avLst/>
          </a:prstGeom>
        </p:spPr>
      </p:pic>
      <p:pic>
        <p:nvPicPr>
          <p:cNvPr id="14" name="Picture 13">
            <a:extLst>
              <a:ext uri="{FF2B5EF4-FFF2-40B4-BE49-F238E27FC236}">
                <a16:creationId xmlns="" xmlns:a16="http://schemas.microsoft.com/office/drawing/2014/main" id="{9B342A58-1F0D-42C0-BE58-B80B16BB53FA}"/>
              </a:ext>
            </a:extLst>
          </p:cNvPr>
          <p:cNvPicPr/>
          <p:nvPr/>
        </p:nvPicPr>
        <p:blipFill>
          <a:blip r:embed="rId3"/>
          <a:stretch>
            <a:fillRect/>
          </a:stretch>
        </p:blipFill>
        <p:spPr>
          <a:xfrm>
            <a:off x="6276767" y="1458265"/>
            <a:ext cx="5731511" cy="3014345"/>
          </a:xfrm>
          <a:prstGeom prst="rect">
            <a:avLst/>
          </a:prstGeom>
        </p:spPr>
      </p:pic>
    </p:spTree>
    <p:extLst>
      <p:ext uri="{BB962C8B-B14F-4D97-AF65-F5344CB8AC3E}">
        <p14:creationId xmlns:p14="http://schemas.microsoft.com/office/powerpoint/2010/main" xmlns="" val="3842431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MODEL/S DEVELOPMENT AND EVALUATION</a:t>
            </a:r>
          </a:p>
        </p:txBody>
      </p:sp>
      <p:pic>
        <p:nvPicPr>
          <p:cNvPr id="5" name="Picture 4">
            <a:extLst>
              <a:ext uri="{FF2B5EF4-FFF2-40B4-BE49-F238E27FC236}">
                <a16:creationId xmlns="" xmlns:a16="http://schemas.microsoft.com/office/drawing/2014/main" id="{6ECFFA69-ED68-4F3E-BAFA-FD78E5381E72}"/>
              </a:ext>
            </a:extLst>
          </p:cNvPr>
          <p:cNvPicPr/>
          <p:nvPr/>
        </p:nvPicPr>
        <p:blipFill>
          <a:blip r:embed="rId2"/>
          <a:stretch>
            <a:fillRect/>
          </a:stretch>
        </p:blipFill>
        <p:spPr>
          <a:xfrm>
            <a:off x="844854" y="2139000"/>
            <a:ext cx="9558103" cy="3903993"/>
          </a:xfrm>
          <a:prstGeom prst="rect">
            <a:avLst/>
          </a:prstGeom>
        </p:spPr>
      </p:pic>
    </p:spTree>
    <p:extLst>
      <p:ext uri="{BB962C8B-B14F-4D97-AF65-F5344CB8AC3E}">
        <p14:creationId xmlns:p14="http://schemas.microsoft.com/office/powerpoint/2010/main" xmlns="" val="169212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MODEL/S DEVELOPMENT AND EVALUATION</a:t>
            </a:r>
          </a:p>
        </p:txBody>
      </p:sp>
      <p:sp>
        <p:nvSpPr>
          <p:cNvPr id="3" name="Content Placeholder 2"/>
          <p:cNvSpPr>
            <a:spLocks noGrp="1"/>
          </p:cNvSpPr>
          <p:nvPr>
            <p:ph idx="1"/>
          </p:nvPr>
        </p:nvSpPr>
        <p:spPr/>
        <p:txBody>
          <a:bodyPr>
            <a:normAutofit/>
          </a:bodyPr>
          <a:lstStyle/>
          <a:p>
            <a:pPr lvl="0"/>
            <a:r>
              <a:rPr lang="en-IN" b="1" dirty="0"/>
              <a:t>Testing of Identified Approaches (Algorithms)</a:t>
            </a:r>
          </a:p>
          <a:p>
            <a:pPr marL="0" lvl="0" indent="0">
              <a:buNone/>
            </a:pPr>
            <a:endParaRPr lang="en-IN" sz="1600" dirty="0"/>
          </a:p>
          <a:p>
            <a:pPr lvl="0"/>
            <a:r>
              <a:rPr lang="en-IN" dirty="0">
                <a:effectLst/>
              </a:rPr>
              <a:t>LR=</a:t>
            </a:r>
            <a:r>
              <a:rPr lang="en-IN" dirty="0" err="1">
                <a:effectLst/>
              </a:rPr>
              <a:t>LogisticRegression</a:t>
            </a:r>
            <a:r>
              <a:rPr lang="en-IN" dirty="0">
                <a:effectLst/>
              </a:rPr>
              <a:t>()</a:t>
            </a:r>
            <a:endParaRPr lang="en-IN" sz="1800" dirty="0">
              <a:effectLst/>
            </a:endParaRPr>
          </a:p>
          <a:p>
            <a:pPr lvl="0"/>
            <a:r>
              <a:rPr lang="en-IN" dirty="0">
                <a:effectLst/>
              </a:rPr>
              <a:t>MNB=</a:t>
            </a:r>
            <a:r>
              <a:rPr lang="en-IN" dirty="0" err="1">
                <a:effectLst/>
              </a:rPr>
              <a:t>MultinomialNB</a:t>
            </a:r>
            <a:r>
              <a:rPr lang="en-IN" dirty="0">
                <a:effectLst/>
              </a:rPr>
              <a:t>()</a:t>
            </a:r>
            <a:endParaRPr lang="en-IN" sz="1800" dirty="0">
              <a:effectLst/>
            </a:endParaRPr>
          </a:p>
          <a:p>
            <a:pPr lvl="0"/>
            <a:r>
              <a:rPr lang="en-IN" dirty="0">
                <a:effectLst/>
              </a:rPr>
              <a:t>PAC=</a:t>
            </a:r>
            <a:r>
              <a:rPr lang="en-IN" dirty="0" err="1">
                <a:effectLst/>
              </a:rPr>
              <a:t>PassiveAggressiveClassifier</a:t>
            </a:r>
            <a:r>
              <a:rPr lang="en-IN" dirty="0">
                <a:effectLst/>
              </a:rPr>
              <a:t>()</a:t>
            </a:r>
            <a:endParaRPr lang="en-IN" sz="1800" dirty="0">
              <a:effectLst/>
            </a:endParaRPr>
          </a:p>
        </p:txBody>
      </p:sp>
    </p:spTree>
    <p:extLst>
      <p:ext uri="{BB962C8B-B14F-4D97-AF65-F5344CB8AC3E}">
        <p14:creationId xmlns:p14="http://schemas.microsoft.com/office/powerpoint/2010/main" xmlns="" val="3969688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60" y="93833"/>
            <a:ext cx="10664349" cy="969650"/>
          </a:xfrm>
        </p:spPr>
        <p:txBody>
          <a:bodyPr>
            <a:normAutofit fontScale="90000"/>
          </a:bodyPr>
          <a:lstStyle/>
          <a:p>
            <a:r>
              <a:rPr lang="en-IN" dirty="0"/>
              <a:t>MODEL/S DEVELOPMENT AND EVALUATION</a:t>
            </a:r>
          </a:p>
        </p:txBody>
      </p:sp>
      <p:sp>
        <p:nvSpPr>
          <p:cNvPr id="7" name="TextBox 6"/>
          <p:cNvSpPr txBox="1"/>
          <p:nvPr/>
        </p:nvSpPr>
        <p:spPr>
          <a:xfrm>
            <a:off x="318053" y="784985"/>
            <a:ext cx="4929808" cy="369332"/>
          </a:xfrm>
          <a:prstGeom prst="rect">
            <a:avLst/>
          </a:prstGeom>
          <a:noFill/>
        </p:spPr>
        <p:txBody>
          <a:bodyPr wrap="square" rtlCol="0">
            <a:spAutoFit/>
          </a:bodyPr>
          <a:lstStyle/>
          <a:p>
            <a:r>
              <a:rPr lang="en-IN" dirty="0"/>
              <a:t>Run and Evaluated Some Selected models</a:t>
            </a:r>
          </a:p>
        </p:txBody>
      </p:sp>
      <p:sp>
        <p:nvSpPr>
          <p:cNvPr id="8" name="TextBox 7"/>
          <p:cNvSpPr txBox="1"/>
          <p:nvPr/>
        </p:nvSpPr>
        <p:spPr>
          <a:xfrm>
            <a:off x="6650965" y="969651"/>
            <a:ext cx="4520243" cy="646331"/>
          </a:xfrm>
          <a:prstGeom prst="rect">
            <a:avLst/>
          </a:prstGeom>
          <a:noFill/>
        </p:spPr>
        <p:txBody>
          <a:bodyPr wrap="square" rtlCol="0">
            <a:spAutoFit/>
          </a:bodyPr>
          <a:lstStyle/>
          <a:p>
            <a:pPr lvl="0"/>
            <a:r>
              <a:rPr lang="en-IN" dirty="0"/>
              <a:t>Key Metrics for success in solving problem under consideration</a:t>
            </a:r>
          </a:p>
        </p:txBody>
      </p:sp>
      <p:sp>
        <p:nvSpPr>
          <p:cNvPr id="9" name="TextBox 8"/>
          <p:cNvSpPr txBox="1"/>
          <p:nvPr/>
        </p:nvSpPr>
        <p:spPr>
          <a:xfrm>
            <a:off x="6565553" y="5322908"/>
            <a:ext cx="5029200" cy="1477328"/>
          </a:xfrm>
          <a:prstGeom prst="rect">
            <a:avLst/>
          </a:prstGeom>
          <a:noFill/>
        </p:spPr>
        <p:txBody>
          <a:bodyPr wrap="square" rtlCol="0">
            <a:spAutoFit/>
          </a:bodyPr>
          <a:lstStyle/>
          <a:p>
            <a:r>
              <a:rPr lang="en-IN" b="1" dirty="0"/>
              <a:t>After all this process conclusion is that Passive Aggressive Classifier is giving accuracy of 94.72%. So, now I am making a final model using Passive Aggressive Classifier.</a:t>
            </a:r>
          </a:p>
        </p:txBody>
      </p:sp>
      <p:pic>
        <p:nvPicPr>
          <p:cNvPr id="14" name="Picture 13">
            <a:extLst>
              <a:ext uri="{FF2B5EF4-FFF2-40B4-BE49-F238E27FC236}">
                <a16:creationId xmlns="" xmlns:a16="http://schemas.microsoft.com/office/drawing/2014/main" id="{1C87D56C-67C8-49EA-9360-810015D7959D}"/>
              </a:ext>
            </a:extLst>
          </p:cNvPr>
          <p:cNvPicPr/>
          <p:nvPr/>
        </p:nvPicPr>
        <p:blipFill>
          <a:blip r:embed="rId2"/>
          <a:stretch>
            <a:fillRect/>
          </a:stretch>
        </p:blipFill>
        <p:spPr>
          <a:xfrm>
            <a:off x="421640" y="1214978"/>
            <a:ext cx="5674360" cy="646331"/>
          </a:xfrm>
          <a:prstGeom prst="rect">
            <a:avLst/>
          </a:prstGeom>
        </p:spPr>
      </p:pic>
      <p:pic>
        <p:nvPicPr>
          <p:cNvPr id="15" name="Picture 14">
            <a:extLst>
              <a:ext uri="{FF2B5EF4-FFF2-40B4-BE49-F238E27FC236}">
                <a16:creationId xmlns="" xmlns:a16="http://schemas.microsoft.com/office/drawing/2014/main" id="{56A2AA9A-3A81-4BF1-A62F-282882918F86}"/>
              </a:ext>
            </a:extLst>
          </p:cNvPr>
          <p:cNvPicPr/>
          <p:nvPr/>
        </p:nvPicPr>
        <p:blipFill>
          <a:blip r:embed="rId3"/>
          <a:stretch>
            <a:fillRect/>
          </a:stretch>
        </p:blipFill>
        <p:spPr>
          <a:xfrm>
            <a:off x="421640" y="1861307"/>
            <a:ext cx="5674360" cy="4902860"/>
          </a:xfrm>
          <a:prstGeom prst="rect">
            <a:avLst/>
          </a:prstGeom>
        </p:spPr>
      </p:pic>
      <p:pic>
        <p:nvPicPr>
          <p:cNvPr id="16" name="Picture 15">
            <a:extLst>
              <a:ext uri="{FF2B5EF4-FFF2-40B4-BE49-F238E27FC236}">
                <a16:creationId xmlns="" xmlns:a16="http://schemas.microsoft.com/office/drawing/2014/main" id="{96B68445-69EF-431D-8B81-A241EE25C73A}"/>
              </a:ext>
            </a:extLst>
          </p:cNvPr>
          <p:cNvPicPr/>
          <p:nvPr/>
        </p:nvPicPr>
        <p:blipFill>
          <a:blip r:embed="rId4"/>
          <a:stretch>
            <a:fillRect/>
          </a:stretch>
        </p:blipFill>
        <p:spPr>
          <a:xfrm>
            <a:off x="6460490" y="1739504"/>
            <a:ext cx="5309871" cy="991870"/>
          </a:xfrm>
          <a:prstGeom prst="rect">
            <a:avLst/>
          </a:prstGeom>
        </p:spPr>
      </p:pic>
      <p:pic>
        <p:nvPicPr>
          <p:cNvPr id="17" name="Picture 16">
            <a:extLst>
              <a:ext uri="{FF2B5EF4-FFF2-40B4-BE49-F238E27FC236}">
                <a16:creationId xmlns="" xmlns:a16="http://schemas.microsoft.com/office/drawing/2014/main" id="{3E1B4294-1930-47E5-A590-A2C56FEEB410}"/>
              </a:ext>
            </a:extLst>
          </p:cNvPr>
          <p:cNvPicPr/>
          <p:nvPr/>
        </p:nvPicPr>
        <p:blipFill>
          <a:blip r:embed="rId5"/>
          <a:stretch>
            <a:fillRect/>
          </a:stretch>
        </p:blipFill>
        <p:spPr>
          <a:xfrm>
            <a:off x="6521450" y="2854899"/>
            <a:ext cx="5248911" cy="2524125"/>
          </a:xfrm>
          <a:prstGeom prst="rect">
            <a:avLst/>
          </a:prstGeom>
        </p:spPr>
      </p:pic>
    </p:spTree>
    <p:extLst>
      <p:ext uri="{BB962C8B-B14F-4D97-AF65-F5344CB8AC3E}">
        <p14:creationId xmlns:p14="http://schemas.microsoft.com/office/powerpoint/2010/main" xmlns="" val="2615134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MODEL/S DEVELOPMENT AND EVALUATION</a:t>
            </a:r>
          </a:p>
        </p:txBody>
      </p:sp>
      <p:sp>
        <p:nvSpPr>
          <p:cNvPr id="3" name="Content Placeholder 2"/>
          <p:cNvSpPr>
            <a:spLocks noGrp="1"/>
          </p:cNvSpPr>
          <p:nvPr>
            <p:ph idx="1"/>
          </p:nvPr>
        </p:nvSpPr>
        <p:spPr>
          <a:xfrm>
            <a:off x="933585" y="1691670"/>
            <a:ext cx="3494755" cy="405418"/>
          </a:xfrm>
        </p:spPr>
        <p:txBody>
          <a:bodyPr>
            <a:normAutofit fontScale="47500" lnSpcReduction="20000"/>
          </a:bodyPr>
          <a:lstStyle/>
          <a:p>
            <a:pPr marL="0" indent="0">
              <a:buNone/>
            </a:pPr>
            <a:r>
              <a:rPr lang="en-IN" b="1" dirty="0"/>
              <a:t>Logistic Regression Visualization:</a:t>
            </a:r>
          </a:p>
        </p:txBody>
      </p:sp>
      <p:pic>
        <p:nvPicPr>
          <p:cNvPr id="7" name="Picture 6"/>
          <p:cNvPicPr/>
          <p:nvPr/>
        </p:nvPicPr>
        <p:blipFill>
          <a:blip r:embed="rId2"/>
          <a:stretch>
            <a:fillRect/>
          </a:stretch>
        </p:blipFill>
        <p:spPr>
          <a:xfrm>
            <a:off x="6294438" y="2097090"/>
            <a:ext cx="5296535" cy="2276475"/>
          </a:xfrm>
          <a:prstGeom prst="rect">
            <a:avLst/>
          </a:prstGeom>
        </p:spPr>
      </p:pic>
      <p:pic>
        <p:nvPicPr>
          <p:cNvPr id="4" name="Picture 3">
            <a:extLst>
              <a:ext uri="{FF2B5EF4-FFF2-40B4-BE49-F238E27FC236}">
                <a16:creationId xmlns="" xmlns:a16="http://schemas.microsoft.com/office/drawing/2014/main" id="{2A8E9C1C-39C5-4B03-8068-F6B86A5568F9}"/>
              </a:ext>
            </a:extLst>
          </p:cNvPr>
          <p:cNvPicPr>
            <a:picLocks noChangeAspect="1"/>
          </p:cNvPicPr>
          <p:nvPr/>
        </p:nvPicPr>
        <p:blipFill>
          <a:blip r:embed="rId3"/>
          <a:stretch>
            <a:fillRect/>
          </a:stretch>
        </p:blipFill>
        <p:spPr>
          <a:xfrm>
            <a:off x="246834" y="2093580"/>
            <a:ext cx="5849167" cy="4517072"/>
          </a:xfrm>
          <a:prstGeom prst="rect">
            <a:avLst/>
          </a:prstGeom>
        </p:spPr>
      </p:pic>
    </p:spTree>
    <p:extLst>
      <p:ext uri="{BB962C8B-B14F-4D97-AF65-F5344CB8AC3E}">
        <p14:creationId xmlns:p14="http://schemas.microsoft.com/office/powerpoint/2010/main" xmlns="" val="1464089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MODEL/S DEVELOPMENT AND EVALUATION</a:t>
            </a:r>
          </a:p>
        </p:txBody>
      </p:sp>
      <p:sp>
        <p:nvSpPr>
          <p:cNvPr id="7" name="Content Placeholder 2"/>
          <p:cNvSpPr txBox="1">
            <a:spLocks/>
          </p:cNvSpPr>
          <p:nvPr/>
        </p:nvSpPr>
        <p:spPr>
          <a:xfrm>
            <a:off x="1141413" y="1753505"/>
            <a:ext cx="5676483" cy="6438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err="1"/>
              <a:t>MultiNomial</a:t>
            </a:r>
            <a:r>
              <a:rPr lang="en-IN" b="1" dirty="0"/>
              <a:t> NB Visualization:</a:t>
            </a:r>
            <a:endParaRPr lang="en-IN" dirty="0"/>
          </a:p>
        </p:txBody>
      </p:sp>
      <p:pic>
        <p:nvPicPr>
          <p:cNvPr id="10" name="Picture 9"/>
          <p:cNvPicPr/>
          <p:nvPr/>
        </p:nvPicPr>
        <p:blipFill>
          <a:blip r:embed="rId2"/>
          <a:stretch>
            <a:fillRect/>
          </a:stretch>
        </p:blipFill>
        <p:spPr>
          <a:xfrm>
            <a:off x="6348947" y="2301367"/>
            <a:ext cx="5115560" cy="2162175"/>
          </a:xfrm>
          <a:prstGeom prst="rect">
            <a:avLst/>
          </a:prstGeom>
        </p:spPr>
      </p:pic>
      <p:pic>
        <p:nvPicPr>
          <p:cNvPr id="3" name="Picture 2">
            <a:extLst>
              <a:ext uri="{FF2B5EF4-FFF2-40B4-BE49-F238E27FC236}">
                <a16:creationId xmlns="" xmlns:a16="http://schemas.microsoft.com/office/drawing/2014/main" id="{D48A9500-2F0C-445B-B9F8-862A0CA12BDA}"/>
              </a:ext>
            </a:extLst>
          </p:cNvPr>
          <p:cNvPicPr>
            <a:picLocks noChangeAspect="1"/>
          </p:cNvPicPr>
          <p:nvPr/>
        </p:nvPicPr>
        <p:blipFill>
          <a:blip r:embed="rId3"/>
          <a:stretch>
            <a:fillRect/>
          </a:stretch>
        </p:blipFill>
        <p:spPr>
          <a:xfrm>
            <a:off x="424813" y="2240730"/>
            <a:ext cx="5676483" cy="4439849"/>
          </a:xfrm>
          <a:prstGeom prst="rect">
            <a:avLst/>
          </a:prstGeom>
        </p:spPr>
      </p:pic>
    </p:spTree>
    <p:extLst>
      <p:ext uri="{BB962C8B-B14F-4D97-AF65-F5344CB8AC3E}">
        <p14:creationId xmlns:p14="http://schemas.microsoft.com/office/powerpoint/2010/main" xmlns="" val="11145792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392</TotalTime>
  <Words>438</Words>
  <Application>Microsoft Office PowerPoint</Application>
  <PresentationFormat>Custom</PresentationFormat>
  <Paragraphs>38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Apex</vt:lpstr>
      <vt:lpstr>Slide 1</vt:lpstr>
      <vt:lpstr>PROBLEM STATEMENT</vt:lpstr>
      <vt:lpstr>DATA PRE-PROCESSING</vt:lpstr>
      <vt:lpstr>DATA INPUT- LOGIC-OUTPUT RELATIONSHIPS</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Final model</vt:lpstr>
      <vt:lpstr>CONCLUSION</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FLIPROBO TECHNOLOGIES</dc:title>
  <dc:creator>shubham saini</dc:creator>
  <cp:lastModifiedBy>HP</cp:lastModifiedBy>
  <cp:revision>52</cp:revision>
  <dcterms:created xsi:type="dcterms:W3CDTF">2020-11-13T17:53:42Z</dcterms:created>
  <dcterms:modified xsi:type="dcterms:W3CDTF">2021-06-19T10:39:51Z</dcterms:modified>
</cp:coreProperties>
</file>