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17F96B8-821A-49F8-BA73-EC61349AA80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3A069BC2-863D-4522-A276-0AEB2943E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96B8-821A-49F8-BA73-EC61349AA80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9BC2-863D-4522-A276-0AEB2943E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96B8-821A-49F8-BA73-EC61349AA80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9BC2-863D-4522-A276-0AEB2943E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17F96B8-821A-49F8-BA73-EC61349AA80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9BC2-863D-4522-A276-0AEB2943E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17F96B8-821A-49F8-BA73-EC61349AA80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3A069BC2-863D-4522-A276-0AEB2943E92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17F96B8-821A-49F8-BA73-EC61349AA80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A069BC2-863D-4522-A276-0AEB2943E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17F96B8-821A-49F8-BA73-EC61349AA80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3A069BC2-863D-4522-A276-0AEB2943E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96B8-821A-49F8-BA73-EC61349AA80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9BC2-863D-4522-A276-0AEB2943E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17F96B8-821A-49F8-BA73-EC61349AA80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3A069BC2-863D-4522-A276-0AEB2943E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17F96B8-821A-49F8-BA73-EC61349AA80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3A069BC2-863D-4522-A276-0AEB2943E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17F96B8-821A-49F8-BA73-EC61349AA80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3A069BC2-863D-4522-A276-0AEB2943E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17F96B8-821A-49F8-BA73-EC61349AA80F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3A069BC2-863D-4522-A276-0AEB2943E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43116"/>
            <a:ext cx="7772400" cy="20002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Report: Customer Retention Project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By:Himanshu</a:t>
            </a:r>
            <a:r>
              <a:rPr lang="en-US" dirty="0" smtClean="0"/>
              <a:t> </a:t>
            </a:r>
            <a:r>
              <a:rPr lang="en-US" dirty="0" err="1" smtClean="0"/>
              <a:t>Soni</a:t>
            </a:r>
            <a:r>
              <a:rPr lang="en-US" dirty="0" smtClean="0"/>
              <a:t>| </a:t>
            </a:r>
            <a:r>
              <a:rPr lang="en-US" dirty="0" err="1"/>
              <a:t>Fliprobo</a:t>
            </a:r>
            <a:r>
              <a:rPr lang="en-US" dirty="0"/>
              <a:t> </a:t>
            </a:r>
            <a:r>
              <a:rPr lang="en-US" dirty="0" smtClean="0"/>
              <a:t>Internship11| </a:t>
            </a:r>
            <a:r>
              <a:rPr lang="en-US" dirty="0"/>
              <a:t>Batch </a:t>
            </a:r>
            <a:r>
              <a:rPr lang="en-US" dirty="0" smtClean="0"/>
              <a:t>1824 </a:t>
            </a:r>
            <a:r>
              <a:rPr lang="en-US" dirty="0"/>
              <a:t>– </a:t>
            </a:r>
            <a:r>
              <a:rPr lang="en-US" dirty="0" err="1"/>
              <a:t>Datatrained</a:t>
            </a:r>
            <a:r>
              <a:rPr lang="en-US" dirty="0"/>
              <a:t> |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PRIVACY OF INFROMATION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5943600" cy="3724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VERIETY OF PRODUCTS OFFERED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643050"/>
            <a:ext cx="6310338" cy="3644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28574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ANALYSIS SHOWING THE DISTRIBUTION AND GEOGRAPHICAL CONCENTRATION OF THE CONSUMERS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71876"/>
            <a:ext cx="5613400" cy="295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CHOICE OF DEVICE USED FOR ONLINE PURCHASE AND THE SOURCE OF INTERNET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424025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857496"/>
            <a:ext cx="594360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DELIVERY PERIOD- CHOICE OF THE ECOMMERCE WEBSITE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264707"/>
            <a:ext cx="8229600" cy="380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AVERAGE AGE OF RESPONDANTS WHO WERE USING THESE PLATFORMS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85918" y="2143116"/>
            <a:ext cx="5669816" cy="4714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SOME OF THE OBSERVATIONS FROM THE DATA ANALYSIS ARE-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Amazon </a:t>
            </a:r>
            <a:r>
              <a:rPr lang="en-US" b="1" dirty="0"/>
              <a:t>and </a:t>
            </a:r>
            <a:r>
              <a:rPr lang="en-US" b="1" dirty="0" err="1"/>
              <a:t>flipkart</a:t>
            </a:r>
            <a:r>
              <a:rPr lang="en-US" b="1" dirty="0"/>
              <a:t> offer maximum </a:t>
            </a:r>
            <a:r>
              <a:rPr lang="en-US" b="1" dirty="0" err="1"/>
              <a:t>veriety</a:t>
            </a:r>
            <a:r>
              <a:rPr lang="en-US" b="1" dirty="0"/>
              <a:t> of products</a:t>
            </a:r>
            <a:endParaRPr lang="en-US" dirty="0"/>
          </a:p>
          <a:p>
            <a:pPr lvl="0"/>
            <a:r>
              <a:rPr lang="en-US" b="1" dirty="0"/>
              <a:t>Majority of the respondents are concentrated in Delhi</a:t>
            </a:r>
            <a:endParaRPr lang="en-US" dirty="0"/>
          </a:p>
          <a:p>
            <a:pPr lvl="0"/>
            <a:r>
              <a:rPr lang="en-US" b="1" dirty="0"/>
              <a:t>Smartphone is the most commonly used device for online shopping</a:t>
            </a:r>
            <a:endParaRPr lang="en-US" dirty="0"/>
          </a:p>
          <a:p>
            <a:pPr lvl="0"/>
            <a:r>
              <a:rPr lang="en-US" b="1" dirty="0"/>
              <a:t>Most people use mobile internet for shopping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Based on perceived trustworthiness Amazon is the website that people would recommend </a:t>
            </a:r>
            <a:endParaRPr lang="en-US" dirty="0"/>
          </a:p>
          <a:p>
            <a:pPr lvl="0"/>
            <a:r>
              <a:rPr lang="en-US" b="1" dirty="0"/>
              <a:t>Most people think that shopping online is more convenient that shopping offline</a:t>
            </a:r>
            <a:endParaRPr lang="en-US" dirty="0"/>
          </a:p>
          <a:p>
            <a:pPr lvl="0"/>
            <a:r>
              <a:rPr lang="en-US" b="1" dirty="0"/>
              <a:t>Most customers have been shopping for more than  years in </a:t>
            </a:r>
            <a:r>
              <a:rPr lang="en-US" b="1" dirty="0" err="1"/>
              <a:t>thi</a:t>
            </a:r>
            <a:r>
              <a:rPr lang="en-US" b="1" dirty="0"/>
              <a:t> study</a:t>
            </a:r>
            <a:endParaRPr lang="en-US" dirty="0"/>
          </a:p>
          <a:p>
            <a:pPr lvl="0"/>
            <a:r>
              <a:rPr lang="en-US" b="1" dirty="0"/>
              <a:t>Search engine marketing is the most common type of marketing channel used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37641" y="1882775"/>
            <a:ext cx="546871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78201" y="1882775"/>
            <a:ext cx="578759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428603"/>
            <a:ext cx="821537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ACKNOWLEDGMENT 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 would like to thank my mentors at Data Trained, who taught me the concepts of Data Analysis, building a machine learning model, and tuning the parameters for best outcomes. </a:t>
            </a:r>
          </a:p>
          <a:p>
            <a:r>
              <a:rPr lang="en-US" dirty="0" smtClean="0"/>
              <a:t>For this particular task, I referred the following websites and articles when stuck: </a:t>
            </a:r>
          </a:p>
          <a:p>
            <a:r>
              <a:rPr lang="en-US" dirty="0" smtClean="0"/>
              <a:t>• • https://towardsdatascience.com/a-common-mistake-to-avoid-when-encoding-ordinal-features-79e402796ab4 </a:t>
            </a:r>
          </a:p>
          <a:p>
            <a:endParaRPr lang="en-US" dirty="0" smtClean="0"/>
          </a:p>
          <a:p>
            <a:r>
              <a:rPr lang="en-US" dirty="0" smtClean="0"/>
              <a:t>• • https://stackoverflow.com/questions/43590489/gridsearchcv-random-forest-regressor-tuning-best-params </a:t>
            </a:r>
          </a:p>
          <a:p>
            <a:endParaRPr lang="en-US" dirty="0" smtClean="0"/>
          </a:p>
          <a:p>
            <a:r>
              <a:rPr lang="en-US" dirty="0" smtClean="0"/>
              <a:t>• • https://www.codegrepper.com/code-examples/delphi/scikit+pca+preserve+column+names+pca+pipeline </a:t>
            </a:r>
          </a:p>
          <a:p>
            <a:endParaRPr lang="en-US" dirty="0" smtClean="0"/>
          </a:p>
          <a:p>
            <a:r>
              <a:rPr lang="en-US" dirty="0" smtClean="0"/>
              <a:t>• • https://stackoverflow.com/questions/22984335/recovering-features-names-of-explained-variance-ratio-in-pca-with-sklearn </a:t>
            </a:r>
          </a:p>
          <a:p>
            <a:endParaRPr lang="en-US" dirty="0" smtClean="0"/>
          </a:p>
          <a:p>
            <a:r>
              <a:rPr lang="en-US" dirty="0" smtClean="0"/>
              <a:t>This assignment was assigned by our mentor at </a:t>
            </a:r>
            <a:r>
              <a:rPr lang="en-US" dirty="0" err="1" smtClean="0"/>
              <a:t>FlipRobo</a:t>
            </a:r>
            <a:r>
              <a:rPr lang="en-US" dirty="0" smtClean="0"/>
              <a:t>, </a:t>
            </a:r>
            <a:r>
              <a:rPr lang="en-US" dirty="0" err="1" smtClean="0"/>
              <a:t>Swati</a:t>
            </a:r>
            <a:r>
              <a:rPr lang="en-US" dirty="0" smtClean="0"/>
              <a:t> </a:t>
            </a:r>
            <a:r>
              <a:rPr lang="en-US" dirty="0" err="1" smtClean="0"/>
              <a:t>Rustagi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Here I have experimented with just one hypothesis that I formed and used chi-square test as a method of inferential statistics</a:t>
            </a:r>
            <a:endParaRPr lang="en-US" dirty="0"/>
          </a:p>
          <a:p>
            <a:r>
              <a:rPr lang="en-US" b="1" dirty="0"/>
              <a:t>Ultimately the result suggested not to reject the null hypothesis showing no major relationship between the age of consumer and the company he recommend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2808"/>
            <a:ext cx="8929718" cy="4572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Analysis </a:t>
            </a:r>
            <a:r>
              <a:rPr lang="en-US" b="1" dirty="0"/>
              <a:t>of Retail factors for </a:t>
            </a:r>
            <a:r>
              <a:rPr lang="en-US" b="1" dirty="0" smtClean="0"/>
              <a:t>customer activation </a:t>
            </a:r>
            <a:r>
              <a:rPr lang="en-US" b="1" dirty="0"/>
              <a:t>and </a:t>
            </a:r>
            <a:r>
              <a:rPr lang="en-US" b="1" dirty="0" smtClean="0"/>
              <a:t>retention : </a:t>
            </a:r>
            <a:r>
              <a:rPr lang="en-US" b="1" dirty="0"/>
              <a:t>A case study from Indian e-commerce customers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The Indian e-retail market is rising exponentially, as is competitiveness among marketers. The performance of the online retail store depends on the amount of customers it draws and the same becomes a determining factor for the strategic edge. </a:t>
            </a:r>
            <a:endParaRPr lang="en-IN" dirty="0" smtClean="0"/>
          </a:p>
          <a:p>
            <a:r>
              <a:rPr lang="en-IN" dirty="0" smtClean="0"/>
              <a:t>Excluding </a:t>
            </a:r>
            <a:r>
              <a:rPr lang="en-IN" dirty="0"/>
              <a:t>robust and sustained visitor traffic from multiple sources, it would be almost difficult for a digital retail store to be successful. However, it is necessary to ascertain that the traffic is of good quality, consisting of users who are involved in the online transaction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IN" b="1" dirty="0" smtClean="0"/>
              <a:t>IMPORTING </a:t>
            </a:r>
            <a:r>
              <a:rPr lang="en-IN" b="1" dirty="0"/>
              <a:t>IMPORTANT LIBRARIES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## import the data </a:t>
            </a:r>
            <a:r>
              <a:rPr lang="en-US" dirty="0" err="1" smtClean="0"/>
              <a:t>basice</a:t>
            </a:r>
            <a:r>
              <a:rPr lang="en-US" dirty="0" smtClean="0"/>
              <a:t> </a:t>
            </a:r>
            <a:r>
              <a:rPr lang="en-US" dirty="0" err="1" smtClean="0"/>
              <a:t>labrary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import pandas as pd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seaborn</a:t>
            </a:r>
            <a:r>
              <a:rPr lang="en-US" dirty="0" smtClean="0"/>
              <a:t> as </a:t>
            </a:r>
            <a:r>
              <a:rPr lang="en-US" dirty="0" err="1" smtClean="0"/>
              <a:t>sns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matplotlib</a:t>
            </a:r>
            <a:r>
              <a:rPr lang="en-US" dirty="0" smtClean="0"/>
              <a:t> inline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ANALYSIS</a:t>
            </a:r>
            <a:br>
              <a:rPr lang="en-US" b="1" dirty="0" smtClean="0"/>
            </a:br>
            <a:r>
              <a:rPr lang="en-US" sz="2200" b="1" dirty="0"/>
              <a:t>The graph below shows the </a:t>
            </a:r>
            <a:r>
              <a:rPr lang="en-US" sz="2200" b="1" dirty="0" err="1"/>
              <a:t>datatypes</a:t>
            </a:r>
            <a:r>
              <a:rPr lang="en-US" sz="2200" b="1" dirty="0"/>
              <a:t> . It can be observed that there are a large number of columns which are mostly categorical, interval scale or rating scale.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357562"/>
            <a:ext cx="57594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00034" y="1785926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ea typeface="+mj-ea"/>
                <a:cs typeface="+mj-cs"/>
              </a:rPr>
              <a:t>The graph below shows the </a:t>
            </a:r>
            <a:r>
              <a:rPr lang="en-US" b="1" dirty="0" err="1">
                <a:solidFill>
                  <a:prstClr val="black"/>
                </a:solidFill>
                <a:ea typeface="+mj-ea"/>
                <a:cs typeface="+mj-cs"/>
              </a:rPr>
              <a:t>datatypes</a:t>
            </a:r>
            <a:r>
              <a:rPr lang="en-US" b="1" dirty="0">
                <a:solidFill>
                  <a:prstClr val="black"/>
                </a:solidFill>
                <a:ea typeface="+mj-ea"/>
                <a:cs typeface="+mj-cs"/>
              </a:rPr>
              <a:t> . It can be observed that there are a large number of columns which are mostly categorical, interval scale or rating scale.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NULL VALUES</a:t>
            </a:r>
            <a:endParaRPr lang="en-US" dirty="0"/>
          </a:p>
          <a:p>
            <a:r>
              <a:rPr lang="en-US" b="1" dirty="0"/>
              <a:t>A </a:t>
            </a:r>
            <a:r>
              <a:rPr lang="en-US" b="1" dirty="0" err="1"/>
              <a:t>heatmap</a:t>
            </a:r>
            <a:r>
              <a:rPr lang="en-US" b="1" dirty="0"/>
              <a:t> shows that there are no null values in the dataset 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3357562"/>
            <a:ext cx="5064760" cy="3307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 have started by analyzing and plotting the most common features which are considered by the consumers in order to make purchase decisions or decisions related to the choice of e-commerce platform.</a:t>
            </a:r>
            <a:endParaRPr lang="en-US" dirty="0"/>
          </a:p>
          <a:p>
            <a:r>
              <a:rPr lang="en-US" b="1" dirty="0"/>
              <a:t>This is based on the literature review and study of articles as part of my secondary research</a:t>
            </a:r>
            <a:endParaRPr lang="en-US" dirty="0"/>
          </a:p>
          <a:p>
            <a:r>
              <a:rPr lang="en-US" b="1" dirty="0"/>
              <a:t>I have summarized the results at the end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EASE OF USE OF WEBSITE AND INTERFACE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38162" y="2187575"/>
            <a:ext cx="80676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-334857" bIns="-44594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0" name="AutoShape 2" descr="data:image/png;base64,iVBORw0KGgoAAAANSUhEUgAAAYcAAAEJCAYAAAB/pOvWAAAAOXRFWHRTb2Z0d2FyZQBNYXRwbG90bGliIHZlcnNpb24zLjMuMiwgaHR0cHM6Ly9tYXRwbG90bGliLm9yZy8vihELAAAACXBIWXMAAAsTAAALEwEAmpwYAAAZp0lEQVR4nO3de3BU5eHG8WdjQkCCBdJdUEpxRAELRRA7BFvJgJNgMNtAQCREQkCUUqFIaRgIkdh0AH8RUFNxyliGOhJr0pSLFwQVO441WDGOcWIBUQlDCIbcCCzmvuf3B7o1vCEukN0Nyfczw4zn7J53n8wc99nznrNnbZZlWQIA4HuCAh0AANDxUA4AAAPlAAAwUA4AAAPlAAAwUA4AAAPlAAAwBAc6QHuprj4nt5uvbACAN4KCbOrTp+dFH+805eB2W5QDALQTppUAAAbKAQBgoBwAAAbKAQBgoBwAAAbKAQBgoBwAAIZO8z0HoLPq86NuCu4WGugY6GCaGupVXdPgs/EpB6CDC+4WqoLM+YGOgQ5mzPK/SvJdOTCtBAAw+PTIweVyaebMmfrLX/6iL7/8Uhs3bvQ8VlZWpttuu02bN2/Ws88+q3/+85+67rrrJEkzZsxQYmKiL6MBANrgs3IoLCxUWlqaiouLJUmRkZGKjIyUJJWXlyshIUErV66UJBUVFWnjxo0aPXq0r+IAAC6Bz6aVcnNzlZ6eLofDYTyWmZmpmTNn6sYbb5R0vhw2b94sp9OpjIwM1dfX+yoWAMALPiuHNWvW6I477jDWFxcX68MPP1RSUpIk6dy5c7r11luVkpKiHTt26MyZM3ruued8FQsA4AW/X62Uk5OjWbNmqVu3bpKknj176vnnn/c8Pm/ePKWmpmrp0qWXNG54eFi75gSAjs5u7+Wzsf1eDvv27dOWLVs8y6WlpcrPz9f06dMlSZZlKTj40mNVVrr4PQd0Sr58A8DVrbz87GVvGxRka/NDtV8vZa2qqlJdXZ0GDhzoWde9e3c9+eSTOn78uCzLUnZ2tqKiovwZCwBwAb8eOZSUlKh///4t1vXt21cZGRlauHChGhsbdfvtt2vu3Ln+jAUAuIDNsqxOMRfDtBI6K7u9F9+QhmHM8r92nmklAMDVgXIAABgoBwCAgXIAABgoBwCAgXIAABgoBwCAgXIAABgoBwCAgXIAABgoBwCAgXIAABgoBwCAgXIAABgoBwCAgXIAABgoBwCAgXIAABgoBwCAgXIAABh8Wg4ul0uxsbEqKSmRJK1cuVLR0dGKi4tTXFyc3nrrLUnSwYMHFR8fr0mTJmnVqlVqamryZSwAwA/wWTkUFhYqISFBxcXFnnVFRUXatm2bdu3apV27dikqKkqSlJKSotWrV2vv3r2yLEu5ubm+igUA8ILPyiE3N1fp6elyOBySpNraWpWWlio1NVVOp1NZWVlyu906ceKE6urqNGrUKElSfHy89uzZ46tYAAAvBPtq4DVr1rRYrqioUEREhNLT09WrVy8tWLBAeXl5uuWWW2S32z3Ps9vtKisr81UsAIAXfFYOFxo4cKA2bdrkWZ49e7Z27typwYMHy2azedZbltVi2Vvh4WHtkhMArhZ2ey+fje23cjh8+LCKi4s1adIkSedLIDg4WP3791d5ebnneRUVFZ6pqEtRWemS2221W16go/DlGwCubuXlZy9726AgW5sfqv12KatlWVq7dq1qamrU2NionJwcRUVFacCAAQoNDVVBQYEkadeuXRo/fry/YgEAWuG3I4dhw4bp4YcfVkJCgpqamhQdHa3Y2FhJ0vr165WWliaXy6Xhw4crKSnJX7EAAK2wWZbVKeZimFZCZ2W391JB5vxAx0AHM2b5XzvHtBIA4OpBOQAADJQDAMBAOQAADJQDAMBAOQAADJQDAMBAOQAADJQDAMBAOQAADJQDAMBAOQAADJQDAMBAOQAADJQDAMBAOQAADJQDAMBAOQAADJQDAMBAOQAADD4tB5fLpdjYWJWUlEiScnJyFBsbK6fTqZUrV6qhoUGS9Oyzz2rChAmKi4tTXFycsrOzfRkLAPADgn01cGFhodLS0lRcXCxJOnr0qLZs2aLt27erZ8+eWrFihV566SUlJyerqKhIGzdu1OjRo30VBwBwCXx25JCbm6v09HQ5HA5JUrdu3ZSenq6wsDDZbDYNGTJEpaWlkqSioiJt3rxZTqdTGRkZqq+v91UsAIAXfHbksGbNmhbLAwYM0IABAyRJVVVVys7O1rp163Tu3DndeuutSklJ0aBBg7RixQo999xzWrp06SW9Xnh4WLtlB4Crgd3ey2dj+6wcLqasrEzz58/XtGnTNHbsWEnS888/73l83rx5Sk1NveRyqKx0ye222jUr0BH48g0AV7fy8rOXvW1QkK3ND9V+vVrpyy+/1MyZMzV16lQ98sgjkqTS0lLl5eV5nmNZloKD/d5ZAIDv8Vs5uFwuPfjgg1qyZInmzZvnWd+9e3c9+eSTOn78uCzLUnZ2tqKiovwVCwDQCr99RM/Ly1NFRYW2bt2qrVu3SpImTpyoJUuWKCMjQwsXLlRjY6Nuv/12zZ0711+xAACtsFmW1Skm6jnngM7Kbu+lgsz5gY6BDmbM8r92nnMOAICrA+UAADBQDgAAA+UAADBQDgAAA+UAADBQDgAAA+UAADBQDgAAA+UAADBQDgAAA+UAADBQDgAAA+UAADBQDgAAA+UAADB4VQ5lZWXGui+++KLdwwAAOoY2y+H06dM6ffq0HnroIdXU1HiWKyoqtGjRIn9lBAD4WZu/Ib1s2TK9//77kqSxY8f+b6PgYE2aNMm3yQAAAdPmkcOWLVt06NAhTZ06VYcOHfL8Kyoq0oYNG35wcJfLpdjYWJWUlEiS8vPz5XQ6FR0draeeesrzvIMHDyo+Pl6TJk3SqlWr1NTUdIV/FgDgSnh1zmHdunU6ceKE/vvf/+qzzz7z/GtLYWGhEhISVFxcLEmqq6tTamqqnnvuOe3evVtFRUV69913JUkpKSlavXq19u7dK8uylJube2V/FQDgirQ5rfSdrKwsbdmyReHh4Z51NptN+/btu+g2ubm5Sk9P1/LlyyVJn376qQYNGqSBAwdKkpxOp/bs2aObb75ZdXV1GjVqlCQpPj5eWVlZmjVr1uX+TQCAK+RVOezcuVNvvvmm+vXr5/XAa9asabF86tQp2e12z7LD4VBZWZmx3m63t3p1FADAf7wqh+uvv/6SiqE1brdbNpvNs2xZlmw220XXX6rw8LArygcAVxu7vZfPxvaqHMaNG6fMzEzdfffd6t69u2f98OHDvX6h/v37q7y83LNcXl4uh8NhrK+oqJDD4fB63O9UVrrkdluXvB3Q0fnyDQBXt/Lys5e9bVCQrc0P1V6Vw/bt2yVJe/bs8az7oXMOF7rtttt09OhRHTt2TD/5yU/02muvadq0aRowYIBCQ0NVUFCgMWPGaNeuXRo/frzX4wIA2p9X5fDOO+9c8QuFhobqiSee0OLFi1VfX6/IyEjdc889kqT169crLS1NLpdLw4cPV1JS0hW/HgDg8tksy/rBuZitW7e2un7u3LntHuhyMa2Ezspu76WCzPmBjoEOZszyvwZ+Wunzzz/3/HdDQ4MOHDigcePGXXYoAEDH5lU5rFu3rsVyWVmZVq1a5ZNAAIDAu6xbdvfr108nTpxo7ywAgA7CqyOH759zsCxLRUVFLb4tDQDoXC75nIN0/ktx390WAwDQ+VzSOYcTJ06oqalJgwYN8mkoAEBgeVUOx44d029/+1udOnVKbrdbffr00ebNmzV48GBf5wMABIBXJ6QzMjI0f/58HThwQAUFBVq4cKH++Mc/+jobACBAvCqHyspKTZ061bM8bdo0VVdX+ywUACCwvJpWam5u1unTp9W7d29JUlVVlS8zBUSv67qre2hIoGOgg6mrb9TZM3WBjgH4nVfl8MADD+j+++9XTEyMbDabdu/erTlz5vg6m191Dw3RrOXZgY6BDualzESdFeWArseraaXIyEhJUmNjo7788kuVlZUpKirKp8EAAIHj1ZHDihUrlJiYqKSkJNXX1+vvf/+7UlNT9fzzz/s6HwAgALw6cqiurvbcRjs0NFTJycktfqAHANC5eFUOzc3NLX7XuaKiQl7c6RsAcJXyalopOTlZU6ZM0V133SWbzab8/HxunwEAnZhX5TB9+nSNGDFCH3zwga655ho9+OCDGjJkiK+zAQACxKtykKRhw4Zp2LBhvswCAOggLuv3HAAAnRvlAAAweD2t1F7+8Y9/aNu2bZ7lkpISxcXFqba2VgUFBerRo4ckadGiRXzRDgACxO/lcN999+m+++6TJB05ckSPPPKIFi1apDlz5mjbtm1yOBz+jgQAuEBAp5Uef/xxLV26VD169FBpaalSU1PldDqVlZUlt9sdyGgA0KX5/cjhO/n5+aqrq1NMTIyOHz+uiIgIpaenq1evXlqwYIHy8vI0Y8YMr8cLDw/zYVp0ZXZ7r0BHAFrly30zYOXw8ssva+7cuZKkgQMHatOmTZ7HZs+erZ07d15SOVRWuuR2X/63tnkDwMWUl58N6Ouzb+JirmTfDAqytfmhOiDTSg0NDTpw4IAmTpwoSTp8+LD27t3redyyLAUHB6y3AKDLC0g5HD58WDfeeKOuvfZaSefLYO3ataqpqVFjY6NycnK4UgkAAiggH8+PHz+u/v37e5aHDRumhx9+WAkJCWpqalJ0dLRiY2MDEQ0AoACVw+TJkzV58uQW6xITE5WYmBiIOACAC/ANaQCAgXIAABgoBwCAgXIAABgoBwCAgXIAABgoBwCAgXIAABgoBwCAgXIAABgoBwCAgXIAABgoBwCAgXIAABgoBwCAgXIAABgoBwCAgXIAABgoBwCAISC/IT179mxVVVUpOPj8y2dkZOjcuXNat26d6uvrFRMTo6VLlwYiGgBAASgHy7JUXFysf/3rX55yqKur0z333KMXX3xR119/vRYsWKB3331XkZGR/o4HAFAAyuGrr76SJM2bN0+nT5/WjBkzNGTIEA0aNEgDBw6UJDmdTu3Zs4dyAIAA8fs5hzNnzmjcuHHatGmT/va3v+nll19WaWmp7Ha75zkOh0NlZWX+jgYA+JbfjxxGjx6t0aNHe5anT5+urKwsjRkzxrPOsizZbLZLGjc8PKzdMgLfZ7f3CnQEoFW+3Df9Xg4fffSRGhsbNW7cOEnni2DAgAEqLy/3PKe8vFwOh+OSxq2sdMntti47F28AuJjy8rMBfX32TVzMleybQUG2Nj9U+31a6ezZs8rMzFR9fb1cLpd27Nih3//+9zp69KiOHTum5uZmvfbaaxo/fry/owEAvuX3I4cJEyaosLBQU6ZMkdvt1qxZszR69Gg98cQTWrx4serr6xUZGal77rnH39EAAN8KyPccHn30UT366KMt1o0bN06vvPJKIOIAAC7AN6QBAAbKAQBgoBwAAAbKAQBgoBwAAAbKAQBgoBwAAAbKAQBgoBwAAAbKAQBgoBwAAAbKAQBgoBwAAAbKAQBgoBwAAAbKAQBgoBwAAAbKAQBgoBwAAAbKAQBgCA7Eiz777LN64403JEmRkZFavny5Vq5cqYKCAvXo0UOStGjRIkVFRQUiHgB0eX4vh/z8fP373//Wjh07ZLPZNH/+fL311lsqKirStm3b5HA4/B0JAHABv08r2e12rVixQt26dVNISIgGDx6s0tJSlZaWKjU1VU6nU1lZWXK73f6OBgD4lt/L4ZZbbtGoUaMkScXFxXrjjTd01113KSIiQmvXrlVubq4++ugj5eXl+TsaAOBbATnnIElHjhzRggULtHz5ct10003atGmT57HZs2dr586dmjFjhtfjhYeH+SImILu9V6AjAK3y5b4ZkHIoKCjQ7373O6Wmpuree+/V4cOHVVxcrEmTJkmSLMtScPClRausdMntti47E28AuJjy8rMBfX32TVzMleybQUG2Nj9U+31a6eTJk3rkkUe0fv163XvvvZLOl8HatWtVU1OjxsZG5eTkcKUSAASQ348ctmzZovr6ej3xxBOedTNnztTDDz+shIQENTU1KTo6WrGxsf6OBgD4lt/LIS0tTWlpaa0+lpiY6Oc0AIDW8A1pAICBcgAAGCgHAICBcgAAGCgHAICBcgAAGCgHAICBcgAAGCgHAICBcgAAGCgHAICBcgAAGCgHAICBcgAAGCgHAICBcgAAGCgHAICBcgAAGCgHAICBcgAAGDpUObz66quaPHmyoqOjlZ2dHeg4ANBlBQc6wHfKysr01FNPafv27erWrZtmzpypsWPH6uabbw50NADocjpMOeTn5ysiIkK9e/eWJE2aNEl79uzRokWLvNo+KMh2xRl+3KfnFY+Bzqc99q0r1e268EBHQAd0JfvmD23bYcrh1KlTstvtnmWHw6FPP/3U6+37tMMbe9bKKVc8Bjqf8PCwQEfQz3/zf4GOgA7Il/tmhznn4Ha7ZbP9r8ksy2qxDADwnw5TDv3791d5eblnuby8XA6HI4CJAKDr6jDlcOedd2r//v2qqqpSbW2t3nzzTY0fPz7QsQCgS+ow5xz69eunpUuXKikpSY2NjZo+fbpGjhwZ6FgA0CXZLMuyAh0CANCxdJhpJQBAx0E5AAAMlAMAwEA5AAAMlEMXUVJSoqFDh2r16tUt1h88eFBDhw7V9u3bL7rtxIkTVVJS4uuI6ORKSko0YsQIxcXFtfh38uRJn7zWxIkT233crqTDXMoK3+vdu7fee+89NTc365prrpEk7d69W3379g1wMnQVDodDu3btCnQMeIFy6EJ69uypYcOG6cCBA4qIiJAkvf/++7rzzjslSdu2bdOuXbtUW1urkJAQbdiwQTfddJNn++bmZmVmZurDDz9Uc3Oz4uPjlZycHIg/BZ1IRUWFVq9era+//lo2m03Lli3TnXfeqT//+c8qLS1VcXGxqqqqtHDhQu3fv1+FhYUaNmyYnnrqKTU3N+vxxx/XkSNHVFFRoaFDh2rjxo1ejY+2UQ5dTExMjPbu3auIiAh9+umnGjp0qCzLksvl0jvvvKMXX3xR3bt31zPPPKPs7Gw99thjnm1zc3MlSTt27FBDQ4MefPBBjRgxQnfccUeg/hxcZU6dOqW4uDjPstPp1GeffaZp06bp7rvv1qlTpzRr1izt3LlTkvT5558rJydHH3/8sebMmaNXX31VN954oyZPnqzDhw/r7NmzCgkJUU5Ojtxut+bMmaN3331Xw4cP97zGmjVrWh0/LCzwN1TsyCiHLmbixIl6+umn5Xa79cYbbygmJka7d+9WWFiYNmzYoNdff13FxcV67733dOutt7bYdv/+/Tp48KA++OADSdI333yjw4cPUw7wWmvTSmPHjtVXX32lrKwsSVJTU5OOHz8uSfrlL3+p4OBg3XDDDbLb7Z7fd+nXr59qamo0duxY9e7dW9nZ2frqq69UXFysb775psX4+fn5rY5/4f6NliiHLua7qaWCggJ98MEHWrZsmXbv3q2TJ0/q/vvv1wMPPKDx48frxz/+sQ4ePNhi2+bmZqWkpCg6OlqSVFVVpZ49+Q0MXBm3260XXnjB81sup06dUnh4uN5++22FhIR4nhccbL5d7du3T1lZWUpKSlJ8fLyqq6t14U0fLjY+2sbVSl1QTEyMNmzYoBEjRnj+h7v22ms1aNAgJScn6+c//7nefvttNTc3t9guIiJCubm5amxs1Llz5zRr1ix98sknAfgL0JlERETopZdekiR98cUXcjqdqq2t9Wrb/fv3KyYmRtOmTdN1112n//znP63ut5c7flfGkUMXNGHCBK1atUpLlizxrAsJCZHb7dbkyZNlWZZ+8Ytf6MiRIy22mzlzpo4dO6apU6eqqalJ8fHxGjt2rL/jo5NJS0vT6tWr5XQ6JUmZmZlenw+477779Ic//EGvv/66QkJCdPvttxuXXV/J+F0ZN94DABiYVgIAGCgHAICBcgAAGCgHAICBcgAAGLiUFbiIvLw85eTk6Ny5c2poaNDAgQP16KOP6rbbbmuX8TMyMtSnTx8tXry4XcYD2hPlALRi48aNOnDggJ5++mkNGDBA0vkvXC1YsEDbt2/XDTfcEOCEgG9RDsAFKioq9MILL+itt96Sw+HwrB83bpxWrFih2tpalZWVKSMjQydPnlRjY6Puvfde/eY3v1FJSYmSk5MVGRmpwsJCnTlzRikpKYqKipLL5dKqVat06NAhORwOXXPNNRozZowktTleYmKiBg8erBMnTujFF19skQnwFcoBuMAnn3yiwYMHt/omPGXKFElSUlKSkpOTNXHiRNXX1+uhhx7ST3/6U40cOVLHjx/Xr371Kz322GPau3ev1q5dq6ioKGVlZal79+7as2ePqqurNXXqVE85pKSkXHS8r7/+Whs2bOAGh/ArygG4wIU3DXC5XEpMTJR0/k60EyZM0IEDB1RTU6NnnnnGs/7QoUMaOXKkQkJCFBkZKUn62c9+ptOnT0s6Py2Vmpoqm82mvn37KioqyrNtW+MFBwdr1KhRfvjLgf+hHIALjBw5UkePHlV1dbX69OmjsLAwz22mv/sBGsuy9PLLL6tHjx6Szt+hNjQ0VNXV1QoJCVFQ0PkLAW02W4uxv1883/0an9vtbnO8bt26tXpHUsCXuJQVuEC/fv2UlJSkJUuWqLS01LP+xIkT+vjjj9WzZ0+NGjVKW7dulSSdOXNGCQkJ2rdvX5vj3nXXXcrLy5Pb7VZNTY3n+WFhYZc1HuBLfBwBWrF06VK98sorWrZsmWpra3X27Fn96Ec/0uTJk5WYmKjKykr96U9/ktPpVENDg2JjY/XrX//auCPo9y1evFjp6emKiYlR3759NWTIEM9j69evv+TxAF/irqwAAAPTSgAAA+UAADBQDgAAA+UAADBQDgAAA+UAADBQDgAAA+UAADD8PzmRLFTw4TXC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-334857" bIns="-44594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10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292" name="AutoShape 4" descr="data:image/png;base64,iVBORw0KGgoAAAANSUhEUgAAAYcAAAEJCAYAAAB/pOvWAAAAOXRFWHRTb2Z0d2FyZQBNYXRwbG90bGliIHZlcnNpb24zLjMuMiwgaHR0cHM6Ly9tYXRwbG90bGliLm9yZy8vihELAAAACXBIWXMAAAsTAAALEwEAmpwYAAAZp0lEQVR4nO3de3BU5eHG8WdjQkCCBdJdUEpxRAELRRA7BFvJgJNgMNtAQCREQkCUUqFIaRgIkdh0AH8RUFNxyliGOhJr0pSLFwQVO441WDGOcWIBUQlDCIbcCCzmvuf3B7o1vCEukN0Nyfczw4zn7J53n8wc99nznrNnbZZlWQIA4HuCAh0AANDxUA4AAAPlAAAwUA4AAAPlAAAwUA4AAAPlAAAwBAc6QHuprj4nt5uvbACAN4KCbOrTp+dFH+805eB2W5QDALQTppUAAAbKAQBgoBwAAAbKAQBgoBwAAAbKAQBgoBwAAIZO8z0HoLPq86NuCu4WGugY6GCaGupVXdPgs/EpB6CDC+4WqoLM+YGOgQ5mzPK/SvJdOTCtBAAw+PTIweVyaebMmfrLX/6iL7/8Uhs3bvQ8VlZWpttuu02bN2/Ws88+q3/+85+67rrrJEkzZsxQYmKiL6MBANrgs3IoLCxUWlqaiouLJUmRkZGKjIyUJJWXlyshIUErV66UJBUVFWnjxo0aPXq0r+IAAC6Bz6aVcnNzlZ6eLofDYTyWmZmpmTNn6sYbb5R0vhw2b94sp9OpjIwM1dfX+yoWAMALPiuHNWvW6I477jDWFxcX68MPP1RSUpIk6dy5c7r11luVkpKiHTt26MyZM3ruued8FQsA4AW/X62Uk5OjWbNmqVu3bpKknj176vnnn/c8Pm/ePKWmpmrp0qWXNG54eFi75gSAjs5u7+Wzsf1eDvv27dOWLVs8y6WlpcrPz9f06dMlSZZlKTj40mNVVrr4PQd0Sr58A8DVrbz87GVvGxRka/NDtV8vZa2qqlJdXZ0GDhzoWde9e3c9+eSTOn78uCzLUnZ2tqKiovwZCwBwAb8eOZSUlKh///4t1vXt21cZGRlauHChGhsbdfvtt2vu3Ln+jAUAuIDNsqxOMRfDtBI6K7u9F9+QhmHM8r92nmklAMDVgXIAABgoBwCAgXIAABgoBwCAgXIAABgoBwCAgXIAABgoBwCAgXIAABgoBwCAgXIAABgoBwCAgXIAABgoBwCAgXIAABgoBwCAgXIAABgoBwCAgXIAABh8Wg4ul0uxsbEqKSmRJK1cuVLR0dGKi4tTXFyc3nrrLUnSwYMHFR8fr0mTJmnVqlVqamryZSwAwA/wWTkUFhYqISFBxcXFnnVFRUXatm2bdu3apV27dikqKkqSlJKSotWrV2vv3r2yLEu5ubm+igUA8ILPyiE3N1fp6elyOBySpNraWpWWlio1NVVOp1NZWVlyu906ceKE6urqNGrUKElSfHy89uzZ46tYAAAvBPtq4DVr1rRYrqioUEREhNLT09WrVy8tWLBAeXl5uuWWW2S32z3Ps9vtKisr81UsAIAXfFYOFxo4cKA2bdrkWZ49e7Z27typwYMHy2azedZbltVi2Vvh4WHtkhMArhZ2ey+fje23cjh8+LCKi4s1adIkSedLIDg4WP3791d5ebnneRUVFZ6pqEtRWemS2221W16go/DlGwCubuXlZy9726AgW5sfqv12KatlWVq7dq1qamrU2NionJwcRUVFacCAAQoNDVVBQYEkadeuXRo/fry/YgEAWuG3I4dhw4bp4YcfVkJCgpqamhQdHa3Y2FhJ0vr165WWliaXy6Xhw4crKSnJX7EAAK2wWZbVKeZimFZCZ2W391JB5vxAx0AHM2b5XzvHtBIA4OpBOQAADJQDAMBAOQAADJQDAMBAOQAADJQDAMBAOQAADJQDAMBAOQAADJQDAMBAOQAADJQDAMBAOQAADJQDAMBAOQAADJQDAMBAOQAADJQDAMBAOQAADD4tB5fLpdjYWJWUlEiScnJyFBsbK6fTqZUrV6qhoUGS9Oyzz2rChAmKi4tTXFycsrOzfRkLAPADgn01cGFhodLS0lRcXCxJOnr0qLZs2aLt27erZ8+eWrFihV566SUlJyerqKhIGzdu1OjRo30VBwBwCXx25JCbm6v09HQ5HA5JUrdu3ZSenq6wsDDZbDYNGTJEpaWlkqSioiJt3rxZTqdTGRkZqq+v91UsAIAXfHbksGbNmhbLAwYM0IABAyRJVVVVys7O1rp163Tu3DndeuutSklJ0aBBg7RixQo999xzWrp06SW9Xnh4WLtlB4Crgd3ey2dj+6wcLqasrEzz58/XtGnTNHbsWEnS888/73l83rx5Sk1NveRyqKx0ye222jUr0BH48g0AV7fy8rOXvW1QkK3ND9V+vVrpyy+/1MyZMzV16lQ98sgjkqTS0lLl5eV5nmNZloKD/d5ZAIDv8Vs5uFwuPfjgg1qyZInmzZvnWd+9e3c9+eSTOn78uCzLUnZ2tqKiovwVCwDQCr99RM/Ly1NFRYW2bt2qrVu3SpImTpyoJUuWKCMjQwsXLlRjY6Nuv/12zZ0711+xAACtsFmW1Skm6jnngM7Kbu+lgsz5gY6BDmbM8r92nnMOAICrA+UAADBQDgAAA+UAADBQDgAAA+UAADBQDgAAA+UAADBQDgAAA+UAADBQDgAAA+UAADBQDgAAA+UAADBQDgAAA+UAADB4VQ5lZWXGui+++KLdwwAAOoY2y+H06dM6ffq0HnroIdXU1HiWKyoqtGjRIn9lBAD4WZu/Ib1s2TK9//77kqSxY8f+b6PgYE2aNMm3yQAAAdPmkcOWLVt06NAhTZ06VYcOHfL8Kyoq0oYNG35wcJfLpdjYWJWUlEiS8vPz5XQ6FR0draeeesrzvIMHDyo+Pl6TJk3SqlWr1NTUdIV/FgDgSnh1zmHdunU6ceKE/vvf/+qzzz7z/GtLYWGhEhISVFxcLEmqq6tTamqqnnvuOe3evVtFRUV69913JUkpKSlavXq19u7dK8uylJube2V/FQDgirQ5rfSdrKwsbdmyReHh4Z51NptN+/btu+g2ubm5Sk9P1/LlyyVJn376qQYNGqSBAwdKkpxOp/bs2aObb75ZdXV1GjVqlCQpPj5eWVlZmjVr1uX+TQCAK+RVOezcuVNvvvmm+vXr5/XAa9asabF86tQp2e12z7LD4VBZWZmx3m63t3p1FADAf7wqh+uvv/6SiqE1brdbNpvNs2xZlmw220XXX6rw8LArygcAVxu7vZfPxvaqHMaNG6fMzEzdfffd6t69u2f98OHDvX6h/v37q7y83LNcXl4uh8NhrK+oqJDD4fB63O9UVrrkdluXvB3Q0fnyDQBXt/Lys5e9bVCQrc0P1V6Vw/bt2yVJe/bs8az7oXMOF7rtttt09OhRHTt2TD/5yU/02muvadq0aRowYIBCQ0NVUFCgMWPGaNeuXRo/frzX4wIA2p9X5fDOO+9c8QuFhobqiSee0OLFi1VfX6/IyEjdc889kqT169crLS1NLpdLw4cPV1JS0hW/HgDg8tksy/rBuZitW7e2un7u3LntHuhyMa2Ezspu76WCzPmBjoEOZszyvwZ+Wunzzz/3/HdDQ4MOHDigcePGXXYoAEDH5lU5rFu3rsVyWVmZVq1a5ZNAAIDAu6xbdvfr108nTpxo7ywAgA7CqyOH759zsCxLRUVFLb4tDQDoXC75nIN0/ktx390WAwDQ+VzSOYcTJ06oqalJgwYN8mkoAEBgeVUOx44d029/+1udOnVKbrdbffr00ebNmzV48GBf5wMABIBXJ6QzMjI0f/58HThwQAUFBVq4cKH++Mc/+jobACBAvCqHyspKTZ061bM8bdo0VVdX+ywUACCwvJpWam5u1unTp9W7d29JUlVVlS8zBUSv67qre2hIoGOgg6mrb9TZM3WBjgH4nVfl8MADD+j+++9XTEyMbDabdu/erTlz5vg6m191Dw3RrOXZgY6BDualzESdFeWArseraaXIyEhJUmNjo7788kuVlZUpKirKp8EAAIHj1ZHDihUrlJiYqKSkJNXX1+vvf/+7UlNT9fzzz/s6HwAgALw6cqiurvbcRjs0NFTJycktfqAHANC5eFUOzc3NLX7XuaKiQl7c6RsAcJXyalopOTlZU6ZM0V133SWbzab8/HxunwEAnZhX5TB9+nSNGDFCH3zwga655ho9+OCDGjJkiK+zAQACxKtykKRhw4Zp2LBhvswCAOggLuv3HAAAnRvlAAAweD2t1F7+8Y9/aNu2bZ7lkpISxcXFqba2VgUFBerRo4ckadGiRXzRDgACxO/lcN999+m+++6TJB05ckSPPPKIFi1apDlz5mjbtm1yOBz+jgQAuEBAp5Uef/xxLV26VD169FBpaalSU1PldDqVlZUlt9sdyGgA0KX5/cjhO/n5+aqrq1NMTIyOHz+uiIgIpaenq1evXlqwYIHy8vI0Y8YMr8cLDw/zYVp0ZXZ7r0BHAFrly30zYOXw8ssva+7cuZKkgQMHatOmTZ7HZs+erZ07d15SOVRWuuR2X/63tnkDwMWUl58N6Ouzb+JirmTfDAqytfmhOiDTSg0NDTpw4IAmTpwoSTp8+LD27t3redyyLAUHB6y3AKDLC0g5HD58WDfeeKOuvfZaSefLYO3ataqpqVFjY6NycnK4UgkAAiggH8+PHz+u/v37e5aHDRumhx9+WAkJCWpqalJ0dLRiY2MDEQ0AoACVw+TJkzV58uQW6xITE5WYmBiIOACAC/ANaQCAgXIAABgoBwCAgXIAABgoBwCAgXIAABgoBwCAgXIAABgoBwCAgXIAABgoBwCAgXIAABgoBwCAgXIAABgoBwCAgXIAABgoBwCAgXIAABgoBwCAISC/IT179mxVVVUpOPj8y2dkZOjcuXNat26d6uvrFRMTo6VLlwYiGgBAASgHy7JUXFysf/3rX55yqKur0z333KMXX3xR119/vRYsWKB3331XkZGR/o4HAFAAyuGrr76SJM2bN0+nT5/WjBkzNGTIEA0aNEgDBw6UJDmdTu3Zs4dyAIAA8fs5hzNnzmjcuHHatGmT/va3v+nll19WaWmp7Ha75zkOh0NlZWX+jgYA+JbfjxxGjx6t0aNHe5anT5+urKwsjRkzxrPOsizZbLZLGjc8PKzdMgLfZ7f3CnQEoFW+3Df9Xg4fffSRGhsbNW7cOEnni2DAgAEqLy/3PKe8vFwOh+OSxq2sdMntti47F28AuJjy8rMBfX32TVzMleybQUG2Nj9U+31a6ezZs8rMzFR9fb1cLpd27Nih3//+9zp69KiOHTum5uZmvfbaaxo/fry/owEAvuX3I4cJEyaosLBQU6ZMkdvt1qxZszR69Gg98cQTWrx4serr6xUZGal77rnH39EAAN8KyPccHn30UT366KMt1o0bN06vvPJKIOIAAC7AN6QBAAbKAQBgoBwAAAbKAQBgoBwAAAbKAQBgoBwAAAbKAQBgoBwAAAbKAQBgoBwAAAbKAQBgoBwAAAbKAQBgoBwAAAbKAQBgoBwAAAbKAQBgoBwAAAbKAQBgCA7Eiz777LN64403JEmRkZFavny5Vq5cqYKCAvXo0UOStGjRIkVFRQUiHgB0eX4vh/z8fP373//Wjh07ZLPZNH/+fL311lsqKirStm3b5HA4/B0JAHABv08r2e12rVixQt26dVNISIgGDx6s0tJSlZaWKjU1VU6nU1lZWXK73f6OBgD4lt/L4ZZbbtGoUaMkScXFxXrjjTd01113KSIiQmvXrlVubq4++ugj5eXl+TsaAOBbATnnIElHjhzRggULtHz5ct10003atGmT57HZs2dr586dmjFjhtfjhYeH+SImILu9V6AjAK3y5b4ZkHIoKCjQ7373O6Wmpuree+/V4cOHVVxcrEmTJkmSLMtScPClRausdMntti47E28AuJjy8rMBfX32TVzMleybQUG2Nj9U+31a6eTJk3rkkUe0fv163XvvvZLOl8HatWtVU1OjxsZG5eTkcKUSAASQ348ctmzZovr6ej3xxBOedTNnztTDDz+shIQENTU1KTo6WrGxsf6OBgD4lt/LIS0tTWlpaa0+lpiY6Oc0AIDW8A1pAICBcgAAGCgHAICBcgAAGCgHAICBcgAAGCgHAICBcgAAGCgHAICBcgAAGCgHAICBcgAAGCgHAICBcgAAGCgHAICBcgAAGCgHAICBcgAAGCgHAICBcgAAGDpUObz66quaPHmyoqOjlZ2dHeg4ANBlBQc6wHfKysr01FNPafv27erWrZtmzpypsWPH6uabbw50NADocjpMOeTn5ysiIkK9e/eWJE2aNEl79uzRokWLvNo+KMh2xRl+3KfnFY+Bzqc99q0r1e268EBHQAd0JfvmD23bYcrh1KlTstvtnmWHw6FPP/3U6+37tMMbe9bKKVc8Bjqf8PCwQEfQz3/zf4GOgA7Il/tmhznn4Ha7ZbP9r8ksy2qxDADwnw5TDv3791d5eblnuby8XA6HI4CJAKDr6jDlcOedd2r//v2qqqpSbW2t3nzzTY0fPz7QsQCgS+ow5xz69eunpUuXKikpSY2NjZo+fbpGjhwZ6FgA0CXZLMuyAh0CANCxdJhpJQBAx0E5AAAMlAMAwEA5AAAMlEMXUVJSoqFDh2r16tUt1h88eFBDhw7V9u3bL7rtxIkTVVJS4uuI6ORKSko0YsQIxcXFtfh38uRJn7zWxIkT233crqTDXMoK3+vdu7fee+89NTc365prrpEk7d69W3379g1wMnQVDodDu3btCnQMeIFy6EJ69uypYcOG6cCBA4qIiJAkvf/++7rzzjslSdu2bdOuXbtUW1urkJAQbdiwQTfddJNn++bmZmVmZurDDz9Uc3Oz4uPjlZycHIg/BZ1IRUWFVq9era+//lo2m03Lli3TnXfeqT//+c8qLS1VcXGxqqqqtHDhQu3fv1+FhYUaNmyYnnrqKTU3N+vxxx/XkSNHVFFRoaFDh2rjxo1ejY+2UQ5dTExMjPbu3auIiAh9+umnGjp0qCzLksvl0jvvvKMXX3xR3bt31zPPPKPs7Gw99thjnm1zc3MlSTt27FBDQ4MefPBBjRgxQnfccUeg/hxcZU6dOqW4uDjPstPp1GeffaZp06bp7rvv1qlTpzRr1izt3LlTkvT5558rJydHH3/8sebMmaNXX31VN954oyZPnqzDhw/r7NmzCgkJUU5Ojtxut+bMmaN3331Xw4cP97zGmjVrWh0/LCzwN1TsyCiHLmbixIl6+umn5Xa79cYbbygmJka7d+9WWFiYNmzYoNdff13FxcV67733dOutt7bYdv/+/Tp48KA++OADSdI333yjw4cPUw7wWmvTSmPHjtVXX32lrKwsSVJTU5OOHz8uSfrlL3+p4OBg3XDDDbLb7Z7fd+nXr59qamo0duxY9e7dW9nZ2frqq69UXFysb775psX4+fn5rY5/4f6NliiHLua7qaWCggJ98MEHWrZsmXbv3q2TJ0/q/vvv1wMPPKDx48frxz/+sQ4ePNhi2+bmZqWkpCg6OlqSVFVVpZ49+Q0MXBm3260XXnjB81sup06dUnh4uN5++22FhIR4nhccbL5d7du3T1lZWUpKSlJ8fLyqq6t14U0fLjY+2sbVSl1QTEyMNmzYoBEjRnj+h7v22ms1aNAgJScn6+c//7nefvttNTc3t9guIiJCubm5amxs1Llz5zRr1ix98sknAfgL0JlERETopZdekiR98cUXcjqdqq2t9Wrb/fv3KyYmRtOmTdN1112n//znP63ut5c7flfGkUMXNGHCBK1atUpLlizxrAsJCZHb7dbkyZNlWZZ+8Ytf6MiRIy22mzlzpo4dO6apU6eqqalJ8fHxGjt2rL/jo5NJS0vT6tWr5XQ6JUmZmZlenw+477779Ic//EGvv/66QkJCdPvttxuXXV/J+F0ZN94DABiYVgIAGCgHAICBcgAAGCgHAICBcgAAGLiUFbiIvLw85eTk6Ny5c2poaNDAgQP16KOP6rbbbmuX8TMyMtSnTx8tXry4XcYD2hPlALRi48aNOnDggJ5++mkNGDBA0vkvXC1YsEDbt2/XDTfcEOCEgG9RDsAFKioq9MILL+itt96Sw+HwrB83bpxWrFih2tpalZWVKSMjQydPnlRjY6Puvfde/eY3v1FJSYmSk5MVGRmpwsJCnTlzRikpKYqKipLL5dKqVat06NAhORwOXXPNNRozZowktTleYmKiBg8erBMnTujFF19skQnwFcoBuMAnn3yiwYMHt/omPGXKFElSUlKSkpOTNXHiRNXX1+uhhx7ST3/6U40cOVLHjx/Xr371Kz322GPau3ev1q5dq6ioKGVlZal79+7as2ePqqurNXXqVE85pKSkXHS8r7/+Whs2bOAGh/ArygG4wIU3DXC5XEpMTJR0/k60EyZM0IEDB1RTU6NnnnnGs/7QoUMaOXKkQkJCFBkZKUn62c9+ptOnT0s6Py2Vmpoqm82mvn37KioqyrNtW+MFBwdr1KhRfvjLgf+hHIALjBw5UkePHlV1dbX69OmjsLAwz22mv/sBGsuy9PLLL6tHjx6Szt+hNjQ0VNXV1QoJCVFQ0PkLAW02W4uxv1883/0an9vtbnO8bt26tXpHUsCXuJQVuEC/fv2UlJSkJUuWqLS01LP+xIkT+vjjj9WzZ0+NGjVKW7dulSSdOXNGCQkJ2rdvX5vj3nXXXcrLy5Pb7VZNTY3n+WFhYZc1HuBLfBwBWrF06VK98sorWrZsmWpra3X27Fn96Ec/0uTJk5WYmKjKykr96U9/ktPpVENDg2JjY/XrX//auCPo9y1evFjp6emKiYlR3759NWTIEM9j69evv+TxAF/irqwAAAPTSgAAA+UAADBQDgAAA+UAADBQDgAAA+UAADBQDgAAA+UAADD8PzmRLFTw4TXCAAAAAElFTkSuQmCC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74</TotalTime>
  <Words>502</Words>
  <Application>Microsoft Office PowerPoint</Application>
  <PresentationFormat>On-screen Show (4:3)</PresentationFormat>
  <Paragraphs>55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Verve</vt:lpstr>
      <vt:lpstr>Project Report: Customer Retention Project  By:Himanshu Soni| Fliprobo Internship11| Batch 1824 – Datatrained | </vt:lpstr>
      <vt:lpstr>Slide 2</vt:lpstr>
      <vt:lpstr>Problem Statement: -</vt:lpstr>
      <vt:lpstr>INTRODUCTION</vt:lpstr>
      <vt:lpstr>  IMPORTING IMPORTANT LIBRARIES </vt:lpstr>
      <vt:lpstr>DATA ANALYSIS The graph below shows the datatypes . It can be observed that there are a large number of columns which are mostly categorical, interval scale or rating scale.  </vt:lpstr>
      <vt:lpstr>Slide 7</vt:lpstr>
      <vt:lpstr>Slide 8</vt:lpstr>
      <vt:lpstr>  EASE OF USE OF WEBSITE AND INTERFACE</vt:lpstr>
      <vt:lpstr>PRIVACY OF INFROMATION </vt:lpstr>
      <vt:lpstr>VERIETY OF PRODUCTS OFFERED </vt:lpstr>
      <vt:lpstr>  ANALYSIS SHOWING THE DISTRIBUTION AND GEOGRAPHICAL CONCENTRATION OF THE CONSUMERS </vt:lpstr>
      <vt:lpstr>CHOICE OF DEVICE USED FOR ONLINE PURCHASE AND THE SOURCE OF INTERNET </vt:lpstr>
      <vt:lpstr>DELIVERY PERIOD- CHOICE OF THE ECOMMERCE WEBSITE </vt:lpstr>
      <vt:lpstr>AVERAGE AGE OF RESPONDANTS WHO WERE USING THESE PLATFORMS </vt:lpstr>
      <vt:lpstr>SOME OF THE OBSERVATIONS FROM THE DATA ANALYSIS ARE- </vt:lpstr>
      <vt:lpstr>Continued..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Report: Customer Retention Project  by: Kartik| Fliprobo Internship 10| Batch 1823 – Datatrained | </dc:title>
  <dc:creator>KARTIK BALAN</dc:creator>
  <cp:lastModifiedBy>HP</cp:lastModifiedBy>
  <cp:revision>10</cp:revision>
  <dcterms:created xsi:type="dcterms:W3CDTF">2021-03-12T17:56:33Z</dcterms:created>
  <dcterms:modified xsi:type="dcterms:W3CDTF">2021-05-06T04:51:22Z</dcterms:modified>
</cp:coreProperties>
</file>