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27" r:id="rId3"/>
    <p:sldId id="328" r:id="rId4"/>
    <p:sldId id="396" r:id="rId5"/>
    <p:sldId id="404" r:id="rId6"/>
    <p:sldId id="405" r:id="rId7"/>
    <p:sldId id="397" r:id="rId8"/>
    <p:sldId id="406" r:id="rId9"/>
    <p:sldId id="398" r:id="rId10"/>
    <p:sldId id="399" r:id="rId11"/>
    <p:sldId id="407" r:id="rId12"/>
    <p:sldId id="408" r:id="rId13"/>
    <p:sldId id="413" r:id="rId14"/>
    <p:sldId id="460" r:id="rId15"/>
    <p:sldId id="400" r:id="rId16"/>
    <p:sldId id="401" r:id="rId17"/>
    <p:sldId id="402" r:id="rId18"/>
    <p:sldId id="409" r:id="rId19"/>
    <p:sldId id="410" r:id="rId20"/>
    <p:sldId id="338" r:id="rId21"/>
    <p:sldId id="340" r:id="rId22"/>
    <p:sldId id="342" r:id="rId23"/>
    <p:sldId id="416" r:id="rId24"/>
    <p:sldId id="417" r:id="rId25"/>
    <p:sldId id="418" r:id="rId26"/>
    <p:sldId id="415" r:id="rId27"/>
    <p:sldId id="345" r:id="rId28"/>
    <p:sldId id="346" r:id="rId29"/>
    <p:sldId id="421" r:id="rId30"/>
    <p:sldId id="347" r:id="rId31"/>
    <p:sldId id="349" r:id="rId32"/>
    <p:sldId id="422" r:id="rId33"/>
    <p:sldId id="423" r:id="rId34"/>
    <p:sldId id="351" r:id="rId35"/>
    <p:sldId id="352" r:id="rId36"/>
    <p:sldId id="458" r:id="rId37"/>
    <p:sldId id="424" r:id="rId38"/>
    <p:sldId id="425" r:id="rId39"/>
    <p:sldId id="459" r:id="rId40"/>
    <p:sldId id="426" r:id="rId41"/>
    <p:sldId id="427" r:id="rId42"/>
    <p:sldId id="428" r:id="rId43"/>
    <p:sldId id="430" r:id="rId44"/>
    <p:sldId id="431" r:id="rId45"/>
    <p:sldId id="432" r:id="rId46"/>
    <p:sldId id="461" r:id="rId47"/>
    <p:sldId id="462" r:id="rId48"/>
    <p:sldId id="463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64" r:id="rId57"/>
    <p:sldId id="440" r:id="rId58"/>
    <p:sldId id="32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28" autoAdjust="0"/>
  </p:normalViewPr>
  <p:slideViewPr>
    <p:cSldViewPr snapToGrid="0">
      <p:cViewPr varScale="1">
        <p:scale>
          <a:sx n="67" d="100"/>
          <a:sy n="67" d="100"/>
        </p:scale>
        <p:origin x="6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91F78-32B1-4DAE-A17B-A8A28A2FAF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9F5D1-677D-4AFF-9986-551D4DA4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9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5A52-CF5B-4574-9EC0-76DE26FF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67C7A-74AB-41BA-9CCA-A66A72816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3738-5A21-462F-B2B4-F1C0E316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2F1C-28E9-4978-B243-79552C9BF410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1DBB-4463-4D1D-8EE4-42665CC7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03B7-8FB0-4452-84C5-D3571365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925E-F3A1-4FA3-9EA6-D89A8AE0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B4D1-BE8E-490D-A83D-7B579620F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063B-3AD6-42D1-AE73-536FB544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7CB6-4DA4-416E-8C16-18D98C49E09A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A8F1-08CA-458A-BA67-EB96B615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CE5E-6248-4580-8472-75067F25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3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A7286-2D30-4600-82A8-FE45AD9A2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88D2-030F-404A-AE60-4891EF58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8ACF-E0AF-444A-A3D2-60A49D2A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496D-1272-4B13-A07C-6F7E84274CE3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3FDB-906C-4B03-B62A-F2CEB11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68A9-0267-4EB7-9C0A-FEFFF057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5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8B5F-8621-415A-86B8-8B75226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C322-EC78-4E25-B769-12362597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DC2D-3195-4787-BF3F-BE385EE8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5A84-3C5C-4A80-A789-B85041502679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A6A6-7789-4BF4-8728-2F1528E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2603-C291-448B-BAF7-47082A00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8301-08D5-4484-ADB9-A2F6E5FC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6B93E-E3EE-4765-902E-83C52280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FCDE-8CB9-4501-8BCF-BF619206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96E-E1C4-416A-BC57-633EAAF3B3B0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974C-AEC6-4F70-8DD8-CA096A5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3D94-664C-4B73-B378-08321F71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3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7B47-8D45-4007-BFF5-9AA394D2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4AB4-5F21-4CCB-9C10-C1FC4E88A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9319B-8D0A-4D80-8F73-4F7B303F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4F6C-0D5E-4D5A-96C1-2FC31DC9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FC5F-7F61-4C12-8940-653955985F25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9FE74-4C2F-42B2-9AD1-67DD5367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5684A-C575-40F9-984E-BB890E24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80A-5205-4217-B443-80358E5C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5C48-738B-4388-857E-8E1AF687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119E5-C9E7-483D-8480-C1AA1A9C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0240-ACE5-4D34-8527-0CD77538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10CA0-8A20-4AAE-B094-3C616EC93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B9609-85E4-4B57-8AC0-7DE0EEC8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0C1-8963-4B15-AE45-EA2EDCD5283F}" type="datetime1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C4659-E9D6-4F29-96B2-F5F774C9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19F9F-B5C8-4995-BF1D-0D09C42B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1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D197-ECF7-4AD4-8013-64E1EC5E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B7126-D6CE-4ED6-9615-0F00112B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3F96-569D-42BE-AC8F-83A1F34CA317}" type="datetime1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E6684-FC6F-45A2-A666-88AF7DB6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56875-34F1-42EC-96B8-D7A13553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16F9E-EFCD-46EE-9F80-7C179258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9BCF-C983-494C-A287-CCF56B60D252}" type="datetime1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3AEED-5245-4A6B-8931-50CE6979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8251F-F993-4CA9-A843-B20F37AB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1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190F-05A8-4B50-B1DA-624F3CAB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746F-0AF2-4012-A501-4D9271FE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66731-59F4-4A8E-B025-FC0BFD796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16576-5F55-47E6-81A9-66987F6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F12B-A793-4D47-970E-5B12A44F1851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4343-C1AC-4B3B-87C0-199196DA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17CAD-BFA4-4DDA-BD29-B2EC704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3511-A1F6-4339-A5A3-FD2C0617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8EDB-7811-4FC6-A835-A3F0B296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2ABE4-C046-478D-A247-D9E9C513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DC20-A3BD-4FDF-89F1-44CE4869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FC1-5975-4A4F-A661-0D41400E2654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36F48-6DF3-47FE-B1FF-2E994BE3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79AF-39EA-4660-97EF-7B4B848D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06CE5-979A-4DA3-9355-A27F2E65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DA499-50BC-451C-B92F-C69C8987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D132C-73E0-4F60-BCF3-C276C05B6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0C64-E367-4372-95E9-96030D9A5524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2AF1-CF07-4A8B-9BF8-1AB40787E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ADCF-C537-4DF1-BEE7-351810022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4BFB-04AC-437E-84A5-0B07A95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jpeg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jpeg"/><Relationship Id="rId4" Type="http://schemas.openxmlformats.org/officeDocument/2006/relationships/image" Target="../media/image17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82151-1DAE-4954-9C73-405B8CD1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381"/>
            <a:ext cx="9144000" cy="2161527"/>
          </a:xfrm>
        </p:spPr>
        <p:txBody>
          <a:bodyPr>
            <a:normAutofit/>
          </a:bodyPr>
          <a:lstStyle/>
          <a:p>
            <a:r>
              <a:rPr lang="en-IN" sz="5800" dirty="0"/>
              <a:t>Data Analysis &amp; Interpretation</a:t>
            </a:r>
            <a:br>
              <a:rPr lang="en-IN" sz="5800" dirty="0"/>
            </a:br>
            <a:r>
              <a:rPr lang="en-IN" sz="4800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99B5-4421-404F-8951-651D2821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979" y="3019425"/>
            <a:ext cx="9144000" cy="1426634"/>
          </a:xfrm>
        </p:spPr>
        <p:txBody>
          <a:bodyPr>
            <a:normAutofit/>
          </a:bodyPr>
          <a:lstStyle/>
          <a:p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CD70-0C62-46D3-B1AE-FDBDDE71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1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7805AD-01BA-4F8E-B631-CFB8C0A67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5" y="4631267"/>
            <a:ext cx="8534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3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Alternative Hypothesis, H</a:t>
            </a:r>
            <a:r>
              <a:rPr lang="en-US" baseline="-25000" dirty="0"/>
              <a:t>1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2400" y="1676401"/>
            <a:ext cx="9855200" cy="4532313"/>
          </a:xfrm>
        </p:spPr>
        <p:txBody>
          <a:bodyPr/>
          <a:lstStyle/>
          <a:p>
            <a:pPr eaLnBrk="1" hangingPunct="1"/>
            <a:r>
              <a:rPr lang="en-US" dirty="0"/>
              <a:t>Is the opposite of the null hypothesis</a:t>
            </a:r>
          </a:p>
          <a:p>
            <a:pPr lvl="1" eaLnBrk="1" hangingPunct="1"/>
            <a:r>
              <a:rPr lang="en-US" dirty="0"/>
              <a:t>Ex: The average diameter of a manufactured bolt is not equal to 30mm  ( 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l-GR" dirty="0">
                <a:cs typeface="Arial" charset="0"/>
                <a:sym typeface="Symbol" pitchFamily="18" charset="2"/>
              </a:rPr>
              <a:t>μ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cs typeface="Arial" charset="0"/>
                <a:sym typeface="Symbol" pitchFamily="18" charset="2"/>
              </a:rPr>
              <a:t>≠</a:t>
            </a:r>
            <a:r>
              <a:rPr lang="en-US" dirty="0">
                <a:sym typeface="Symbol" pitchFamily="18" charset="2"/>
              </a:rPr>
              <a:t> 30 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Challenges the status quo</a:t>
            </a:r>
          </a:p>
          <a:p>
            <a:r>
              <a:rPr lang="en-US" dirty="0"/>
              <a:t>Never contains the </a:t>
            </a:r>
            <a:r>
              <a:rPr lang="en-US" sz="3100" dirty="0"/>
              <a:t>“=”, or “≤”, or “≥” </a:t>
            </a:r>
            <a:r>
              <a:rPr lang="en-US" dirty="0"/>
              <a:t>sign</a:t>
            </a:r>
          </a:p>
          <a:p>
            <a:pPr eaLnBrk="1" hangingPunct="1"/>
            <a:r>
              <a:rPr lang="en-US" dirty="0"/>
              <a:t>Is generally the hypothesis that the researcher is trying to prove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2534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58819" y="4838700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947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0BC4-B242-4C77-A855-ED989B6F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Whenever a null hypothesis is specified, an alternative hypothesis is also specified,</a:t>
            </a:r>
          </a:p>
          <a:p>
            <a:r>
              <a:rPr lang="en-IN" dirty="0"/>
              <a:t>It must be true if the null hypothesis is false. </a:t>
            </a:r>
          </a:p>
          <a:p>
            <a:pPr marL="0" indent="0">
              <a:buNone/>
            </a:pPr>
            <a:r>
              <a:rPr lang="en-GB" dirty="0"/>
              <a:t>For example,</a:t>
            </a:r>
          </a:p>
          <a:p>
            <a:pPr marL="0" indent="0">
              <a:buNone/>
            </a:pPr>
            <a:r>
              <a:rPr lang="en-IN" dirty="0"/>
              <a:t>The mean height of BBA-2019 boys is 5.5 feet. </a:t>
            </a:r>
          </a:p>
          <a:p>
            <a:pPr marL="0" indent="0">
              <a:buNone/>
            </a:pPr>
            <a:r>
              <a:rPr lang="en-GB" dirty="0"/>
              <a:t>H</a:t>
            </a:r>
            <a:r>
              <a:rPr lang="en-GB" baseline="-25000" dirty="0"/>
              <a:t>1 </a:t>
            </a:r>
            <a:r>
              <a:rPr lang="en-IN" dirty="0"/>
              <a:t>: </a:t>
            </a:r>
            <a:r>
              <a:rPr lang="en-GB" dirty="0"/>
              <a:t>µ != 5.5</a:t>
            </a:r>
          </a:p>
          <a:p>
            <a:pPr marL="0" indent="0">
              <a:buNone/>
            </a:pPr>
            <a:r>
              <a:rPr lang="en-IN" dirty="0"/>
              <a:t>The average score of BBA-2019 in DAI is 75.</a:t>
            </a:r>
          </a:p>
          <a:p>
            <a:pPr marL="0" indent="0">
              <a:buNone/>
            </a:pPr>
            <a:r>
              <a:rPr lang="en-IN" dirty="0"/>
              <a:t>H</a:t>
            </a:r>
            <a:r>
              <a:rPr lang="en-IN" baseline="-25000" dirty="0"/>
              <a:t>1</a:t>
            </a:r>
            <a:r>
              <a:rPr lang="en-IN" dirty="0"/>
              <a:t> : </a:t>
            </a:r>
            <a:r>
              <a:rPr lang="en-GB" dirty="0"/>
              <a:t>µ != 75</a:t>
            </a:r>
          </a:p>
          <a:p>
            <a:pPr marL="0" indent="0">
              <a:buNone/>
            </a:pPr>
            <a:r>
              <a:rPr lang="en-IN" dirty="0"/>
              <a:t>The effectiveness of COVID vaccination is 95%.</a:t>
            </a:r>
          </a:p>
          <a:p>
            <a:pPr marL="0" indent="0">
              <a:buNone/>
            </a:pPr>
            <a:r>
              <a:rPr lang="en-IN" dirty="0"/>
              <a:t>H</a:t>
            </a:r>
            <a:r>
              <a:rPr lang="en-IN" baseline="-25000" dirty="0"/>
              <a:t>1</a:t>
            </a:r>
            <a:r>
              <a:rPr lang="en-IN" dirty="0"/>
              <a:t> : </a:t>
            </a:r>
            <a:r>
              <a:rPr lang="el-GR" dirty="0"/>
              <a:t>π</a:t>
            </a:r>
            <a:r>
              <a:rPr lang="en-GB" dirty="0"/>
              <a:t> != .95</a:t>
            </a:r>
          </a:p>
          <a:p>
            <a:r>
              <a:rPr lang="en-IN" dirty="0"/>
              <a:t>The alternative hypothesis represents the conclusion reached by rejecting the null hypothesis.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The Alternative Hypothesis, H</a:t>
            </a:r>
            <a:r>
              <a:rPr lang="en-US" baseline="-25000" dirty="0"/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38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57BA-21C3-436D-BAFC-78944D6E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ALWAYS REMEMBER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9EA3-4906-41D8-A6CE-D2E20A5F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Failure to reject the </a:t>
            </a:r>
            <a:r>
              <a:rPr lang="en-IN" dirty="0"/>
              <a:t>null hypothesis is not proof that it is true. </a:t>
            </a:r>
          </a:p>
          <a:p>
            <a:r>
              <a:rPr lang="en-IN" dirty="0"/>
              <a:t>You can never prove that the null hypothesis is correct because the decision is based only on the sample information, not on the entire population.</a:t>
            </a:r>
          </a:p>
          <a:p>
            <a:r>
              <a:rPr lang="en-IN" dirty="0"/>
              <a:t>Therefore, if you fail to reject the null hypothesis, you can only conclude that there is insufficient evidence to warrant its rejection.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2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2CBD-339E-44C3-8996-9C53934F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476" y="95465"/>
            <a:ext cx="1026574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EXAMPLE-State the Null and Alternate Hypothesis Hypothesis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D6959-4C40-4345-AC25-808B22B6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4" y="1376355"/>
            <a:ext cx="11642449" cy="1499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E3BCF-185D-4FE0-A980-5192FD0A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47" y="3114460"/>
            <a:ext cx="10388702" cy="28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036412-B077-4C3E-A7BF-EF88BB315335}"/>
              </a:ext>
            </a:extLst>
          </p:cNvPr>
          <p:cNvSpPr txBox="1"/>
          <p:nvPr/>
        </p:nvSpPr>
        <p:spPr>
          <a:xfrm>
            <a:off x="274774" y="3114460"/>
            <a:ext cx="11269526" cy="30482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4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2CBD-339E-44C3-8996-9C53934F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476" y="95465"/>
            <a:ext cx="1026574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EXAMPLE-State the Null and Alternate Hypothesis Hypothesis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D6959-4C40-4345-AC25-808B22B6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4" y="1376355"/>
            <a:ext cx="11642449" cy="1499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E3BCF-185D-4FE0-A980-5192FD0A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47" y="3114460"/>
            <a:ext cx="10388702" cy="28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7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The Hypothesis Testing Process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28800"/>
            <a:ext cx="10769600" cy="1511300"/>
          </a:xfrm>
        </p:spPr>
        <p:txBody>
          <a:bodyPr/>
          <a:lstStyle/>
          <a:p>
            <a:pPr eaLnBrk="1" hangingPunct="1"/>
            <a:r>
              <a:rPr lang="en-US" sz="2400" dirty="0"/>
              <a:t>Claim: The population mean age is 50.</a:t>
            </a:r>
          </a:p>
          <a:p>
            <a:pPr lvl="1" eaLnBrk="1" hangingPunct="1"/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dirty="0">
                <a:cs typeface="Times New Roman" pitchFamily="18" charset="0"/>
              </a:rPr>
              <a:t> = 50, 	H</a:t>
            </a:r>
            <a:r>
              <a:rPr lang="en-US" sz="2000" baseline="-25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dirty="0">
                <a:cs typeface="Times New Roman" pitchFamily="18" charset="0"/>
              </a:rPr>
              <a:t> ≠ 50</a:t>
            </a:r>
          </a:p>
          <a:p>
            <a:pPr eaLnBrk="1" hangingPunct="1"/>
            <a:r>
              <a:rPr lang="en-US" sz="2400" dirty="0">
                <a:cs typeface="Times New Roman" pitchFamily="18" charset="0"/>
              </a:rPr>
              <a:t>Sample the population and find sample mean.</a:t>
            </a:r>
            <a:endParaRPr lang="el-GR" sz="2400" dirty="0">
              <a:cs typeface="Times New Roman" pitchFamily="18" charset="0"/>
            </a:endParaRP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1727200" y="4038600"/>
            <a:ext cx="9628717" cy="903288"/>
            <a:chOff x="480" y="2160"/>
            <a:chExt cx="4549" cy="569"/>
          </a:xfrm>
        </p:grpSpPr>
        <p:grpSp>
          <p:nvGrpSpPr>
            <p:cNvPr id="23575" name="Group 5"/>
            <p:cNvGrpSpPr>
              <a:grpSpLocks/>
            </p:cNvGrpSpPr>
            <p:nvPr/>
          </p:nvGrpSpPr>
          <p:grpSpPr bwMode="auto">
            <a:xfrm>
              <a:off x="480" y="2160"/>
              <a:ext cx="2245" cy="569"/>
              <a:chOff x="2905" y="1393"/>
              <a:chExt cx="2245" cy="569"/>
            </a:xfrm>
          </p:grpSpPr>
          <p:sp>
            <p:nvSpPr>
              <p:cNvPr id="23601" name="Freeform 6"/>
              <p:cNvSpPr>
                <a:spLocks/>
              </p:cNvSpPr>
              <p:nvPr/>
            </p:nvSpPr>
            <p:spPr bwMode="auto">
              <a:xfrm>
                <a:off x="3769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7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7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2" name="Freeform 7"/>
              <p:cNvSpPr>
                <a:spLocks/>
              </p:cNvSpPr>
              <p:nvPr/>
            </p:nvSpPr>
            <p:spPr bwMode="auto">
              <a:xfrm>
                <a:off x="3769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3" name="Freeform 8"/>
              <p:cNvSpPr>
                <a:spLocks/>
              </p:cNvSpPr>
              <p:nvPr/>
            </p:nvSpPr>
            <p:spPr bwMode="auto">
              <a:xfrm>
                <a:off x="3835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4" name="Freeform 9"/>
              <p:cNvSpPr>
                <a:spLocks/>
              </p:cNvSpPr>
              <p:nvPr/>
            </p:nvSpPr>
            <p:spPr bwMode="auto">
              <a:xfrm>
                <a:off x="3193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5" name="Freeform 10"/>
              <p:cNvSpPr>
                <a:spLocks/>
              </p:cNvSpPr>
              <p:nvPr/>
            </p:nvSpPr>
            <p:spPr bwMode="auto">
              <a:xfrm>
                <a:off x="3193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00A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6" name="Freeform 11"/>
              <p:cNvSpPr>
                <a:spLocks/>
              </p:cNvSpPr>
              <p:nvPr/>
            </p:nvSpPr>
            <p:spPr bwMode="auto">
              <a:xfrm>
                <a:off x="3259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A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7" name="Freeform 12"/>
              <p:cNvSpPr>
                <a:spLocks/>
              </p:cNvSpPr>
              <p:nvPr/>
            </p:nvSpPr>
            <p:spPr bwMode="auto">
              <a:xfrm>
                <a:off x="4345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8" name="Freeform 13"/>
              <p:cNvSpPr>
                <a:spLocks/>
              </p:cNvSpPr>
              <p:nvPr/>
            </p:nvSpPr>
            <p:spPr bwMode="auto">
              <a:xfrm>
                <a:off x="4345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00A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9" name="Freeform 14"/>
              <p:cNvSpPr>
                <a:spLocks/>
              </p:cNvSpPr>
              <p:nvPr/>
            </p:nvSpPr>
            <p:spPr bwMode="auto">
              <a:xfrm>
                <a:off x="4411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4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4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A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0" name="Freeform 15"/>
              <p:cNvSpPr>
                <a:spLocks/>
              </p:cNvSpPr>
              <p:nvPr/>
            </p:nvSpPr>
            <p:spPr bwMode="auto">
              <a:xfrm>
                <a:off x="2905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1" name="Freeform 16"/>
              <p:cNvSpPr>
                <a:spLocks/>
              </p:cNvSpPr>
              <p:nvPr/>
            </p:nvSpPr>
            <p:spPr bwMode="auto">
              <a:xfrm>
                <a:off x="2905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2" name="Freeform 17"/>
              <p:cNvSpPr>
                <a:spLocks/>
              </p:cNvSpPr>
              <p:nvPr/>
            </p:nvSpPr>
            <p:spPr bwMode="auto">
              <a:xfrm>
                <a:off x="2971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3" name="Freeform 18"/>
              <p:cNvSpPr>
                <a:spLocks/>
              </p:cNvSpPr>
              <p:nvPr/>
            </p:nvSpPr>
            <p:spPr bwMode="auto">
              <a:xfrm>
                <a:off x="3481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4" name="Freeform 19"/>
              <p:cNvSpPr>
                <a:spLocks/>
              </p:cNvSpPr>
              <p:nvPr/>
            </p:nvSpPr>
            <p:spPr bwMode="auto">
              <a:xfrm>
                <a:off x="3481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5" name="Freeform 20"/>
              <p:cNvSpPr>
                <a:spLocks/>
              </p:cNvSpPr>
              <p:nvPr/>
            </p:nvSpPr>
            <p:spPr bwMode="auto">
              <a:xfrm>
                <a:off x="3547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6" name="Freeform 21"/>
              <p:cNvSpPr>
                <a:spLocks/>
              </p:cNvSpPr>
              <p:nvPr/>
            </p:nvSpPr>
            <p:spPr bwMode="auto">
              <a:xfrm>
                <a:off x="4057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90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90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7" name="Freeform 22"/>
              <p:cNvSpPr>
                <a:spLocks/>
              </p:cNvSpPr>
              <p:nvPr/>
            </p:nvSpPr>
            <p:spPr bwMode="auto">
              <a:xfrm>
                <a:off x="4057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8" name="Freeform 23"/>
              <p:cNvSpPr>
                <a:spLocks/>
              </p:cNvSpPr>
              <p:nvPr/>
            </p:nvSpPr>
            <p:spPr bwMode="auto">
              <a:xfrm>
                <a:off x="4123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19" name="Freeform 24"/>
              <p:cNvSpPr>
                <a:spLocks/>
              </p:cNvSpPr>
              <p:nvPr/>
            </p:nvSpPr>
            <p:spPr bwMode="auto">
              <a:xfrm>
                <a:off x="4633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20" name="Freeform 25"/>
              <p:cNvSpPr>
                <a:spLocks/>
              </p:cNvSpPr>
              <p:nvPr/>
            </p:nvSpPr>
            <p:spPr bwMode="auto">
              <a:xfrm>
                <a:off x="4633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21" name="Freeform 26"/>
              <p:cNvSpPr>
                <a:spLocks/>
              </p:cNvSpPr>
              <p:nvPr/>
            </p:nvSpPr>
            <p:spPr bwMode="auto">
              <a:xfrm>
                <a:off x="4699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4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4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22" name="Freeform 27"/>
              <p:cNvSpPr>
                <a:spLocks/>
              </p:cNvSpPr>
              <p:nvPr/>
            </p:nvSpPr>
            <p:spPr bwMode="auto">
              <a:xfrm>
                <a:off x="4921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7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23" name="Freeform 28"/>
              <p:cNvSpPr>
                <a:spLocks/>
              </p:cNvSpPr>
              <p:nvPr/>
            </p:nvSpPr>
            <p:spPr bwMode="auto">
              <a:xfrm>
                <a:off x="4921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7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7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24" name="Freeform 29"/>
              <p:cNvSpPr>
                <a:spLocks/>
              </p:cNvSpPr>
              <p:nvPr/>
            </p:nvSpPr>
            <p:spPr bwMode="auto">
              <a:xfrm>
                <a:off x="4992" y="1393"/>
                <a:ext cx="93" cy="95"/>
              </a:xfrm>
              <a:custGeom>
                <a:avLst/>
                <a:gdLst>
                  <a:gd name="T0" fmla="*/ 0 w 98"/>
                  <a:gd name="T1" fmla="*/ 41 h 100"/>
                  <a:gd name="T2" fmla="*/ 3 w 98"/>
                  <a:gd name="T3" fmla="*/ 26 h 100"/>
                  <a:gd name="T4" fmla="*/ 9 w 98"/>
                  <a:gd name="T5" fmla="*/ 14 h 100"/>
                  <a:gd name="T6" fmla="*/ 20 w 98"/>
                  <a:gd name="T7" fmla="*/ 6 h 100"/>
                  <a:gd name="T8" fmla="*/ 33 w 98"/>
                  <a:gd name="T9" fmla="*/ 0 h 100"/>
                  <a:gd name="T10" fmla="*/ 45 w 98"/>
                  <a:gd name="T11" fmla="*/ 0 h 100"/>
                  <a:gd name="T12" fmla="*/ 59 w 98"/>
                  <a:gd name="T13" fmla="*/ 6 h 100"/>
                  <a:gd name="T14" fmla="*/ 71 w 98"/>
                  <a:gd name="T15" fmla="*/ 14 h 100"/>
                  <a:gd name="T16" fmla="*/ 76 w 98"/>
                  <a:gd name="T17" fmla="*/ 26 h 100"/>
                  <a:gd name="T18" fmla="*/ 79 w 98"/>
                  <a:gd name="T19" fmla="*/ 41 h 100"/>
                  <a:gd name="T20" fmla="*/ 76 w 98"/>
                  <a:gd name="T21" fmla="*/ 56 h 100"/>
                  <a:gd name="T22" fmla="*/ 71 w 98"/>
                  <a:gd name="T23" fmla="*/ 67 h 100"/>
                  <a:gd name="T24" fmla="*/ 59 w 98"/>
                  <a:gd name="T25" fmla="*/ 76 h 100"/>
                  <a:gd name="T26" fmla="*/ 45 w 98"/>
                  <a:gd name="T27" fmla="*/ 81 h 100"/>
                  <a:gd name="T28" fmla="*/ 33 w 98"/>
                  <a:gd name="T29" fmla="*/ 81 h 100"/>
                  <a:gd name="T30" fmla="*/ 20 w 98"/>
                  <a:gd name="T31" fmla="*/ 76 h 100"/>
                  <a:gd name="T32" fmla="*/ 9 w 98"/>
                  <a:gd name="T33" fmla="*/ 67 h 100"/>
                  <a:gd name="T34" fmla="*/ 3 w 98"/>
                  <a:gd name="T35" fmla="*/ 56 h 100"/>
                  <a:gd name="T36" fmla="*/ 0 w 98"/>
                  <a:gd name="T37" fmla="*/ 41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3576" name="Group 30"/>
            <p:cNvGrpSpPr>
              <a:grpSpLocks/>
            </p:cNvGrpSpPr>
            <p:nvPr/>
          </p:nvGrpSpPr>
          <p:grpSpPr bwMode="auto">
            <a:xfrm>
              <a:off x="2784" y="2160"/>
              <a:ext cx="2245" cy="569"/>
              <a:chOff x="2905" y="1393"/>
              <a:chExt cx="2245" cy="569"/>
            </a:xfrm>
          </p:grpSpPr>
          <p:sp>
            <p:nvSpPr>
              <p:cNvPr id="23577" name="Freeform 31"/>
              <p:cNvSpPr>
                <a:spLocks/>
              </p:cNvSpPr>
              <p:nvPr/>
            </p:nvSpPr>
            <p:spPr bwMode="auto">
              <a:xfrm>
                <a:off x="3769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7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7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78" name="Freeform 32"/>
              <p:cNvSpPr>
                <a:spLocks/>
              </p:cNvSpPr>
              <p:nvPr/>
            </p:nvSpPr>
            <p:spPr bwMode="auto">
              <a:xfrm>
                <a:off x="3769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79" name="Freeform 33"/>
              <p:cNvSpPr>
                <a:spLocks/>
              </p:cNvSpPr>
              <p:nvPr/>
            </p:nvSpPr>
            <p:spPr bwMode="auto">
              <a:xfrm>
                <a:off x="3835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0" name="Freeform 34"/>
              <p:cNvSpPr>
                <a:spLocks/>
              </p:cNvSpPr>
              <p:nvPr/>
            </p:nvSpPr>
            <p:spPr bwMode="auto">
              <a:xfrm>
                <a:off x="3193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1" name="Freeform 35"/>
              <p:cNvSpPr>
                <a:spLocks/>
              </p:cNvSpPr>
              <p:nvPr/>
            </p:nvSpPr>
            <p:spPr bwMode="auto">
              <a:xfrm>
                <a:off x="3193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00A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2" name="Freeform 36"/>
              <p:cNvSpPr>
                <a:spLocks/>
              </p:cNvSpPr>
              <p:nvPr/>
            </p:nvSpPr>
            <p:spPr bwMode="auto">
              <a:xfrm>
                <a:off x="3259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A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3" name="Freeform 37"/>
              <p:cNvSpPr>
                <a:spLocks/>
              </p:cNvSpPr>
              <p:nvPr/>
            </p:nvSpPr>
            <p:spPr bwMode="auto">
              <a:xfrm>
                <a:off x="4345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4" name="Freeform 38"/>
              <p:cNvSpPr>
                <a:spLocks/>
              </p:cNvSpPr>
              <p:nvPr/>
            </p:nvSpPr>
            <p:spPr bwMode="auto">
              <a:xfrm>
                <a:off x="4345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00A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5" name="Freeform 39"/>
              <p:cNvSpPr>
                <a:spLocks/>
              </p:cNvSpPr>
              <p:nvPr/>
            </p:nvSpPr>
            <p:spPr bwMode="auto">
              <a:xfrm>
                <a:off x="4411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4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4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A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6" name="Freeform 40"/>
              <p:cNvSpPr>
                <a:spLocks/>
              </p:cNvSpPr>
              <p:nvPr/>
            </p:nvSpPr>
            <p:spPr bwMode="auto">
              <a:xfrm>
                <a:off x="2905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7" name="Freeform 41"/>
              <p:cNvSpPr>
                <a:spLocks/>
              </p:cNvSpPr>
              <p:nvPr/>
            </p:nvSpPr>
            <p:spPr bwMode="auto">
              <a:xfrm>
                <a:off x="2905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8" name="Freeform 42"/>
              <p:cNvSpPr>
                <a:spLocks/>
              </p:cNvSpPr>
              <p:nvPr/>
            </p:nvSpPr>
            <p:spPr bwMode="auto">
              <a:xfrm>
                <a:off x="2971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9" name="Freeform 43"/>
              <p:cNvSpPr>
                <a:spLocks/>
              </p:cNvSpPr>
              <p:nvPr/>
            </p:nvSpPr>
            <p:spPr bwMode="auto">
              <a:xfrm>
                <a:off x="3481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0" name="Freeform 44"/>
              <p:cNvSpPr>
                <a:spLocks/>
              </p:cNvSpPr>
              <p:nvPr/>
            </p:nvSpPr>
            <p:spPr bwMode="auto">
              <a:xfrm>
                <a:off x="3481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1" name="Freeform 45"/>
              <p:cNvSpPr>
                <a:spLocks/>
              </p:cNvSpPr>
              <p:nvPr/>
            </p:nvSpPr>
            <p:spPr bwMode="auto">
              <a:xfrm>
                <a:off x="3547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2" name="Freeform 46"/>
              <p:cNvSpPr>
                <a:spLocks/>
              </p:cNvSpPr>
              <p:nvPr/>
            </p:nvSpPr>
            <p:spPr bwMode="auto">
              <a:xfrm>
                <a:off x="4057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90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90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3" name="Freeform 47"/>
              <p:cNvSpPr>
                <a:spLocks/>
              </p:cNvSpPr>
              <p:nvPr/>
            </p:nvSpPr>
            <p:spPr bwMode="auto">
              <a:xfrm>
                <a:off x="4057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4" name="Freeform 48"/>
              <p:cNvSpPr>
                <a:spLocks/>
              </p:cNvSpPr>
              <p:nvPr/>
            </p:nvSpPr>
            <p:spPr bwMode="auto">
              <a:xfrm>
                <a:off x="4123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5" name="Freeform 49"/>
              <p:cNvSpPr>
                <a:spLocks/>
              </p:cNvSpPr>
              <p:nvPr/>
            </p:nvSpPr>
            <p:spPr bwMode="auto">
              <a:xfrm>
                <a:off x="4633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6" name="Freeform 50"/>
              <p:cNvSpPr>
                <a:spLocks/>
              </p:cNvSpPr>
              <p:nvPr/>
            </p:nvSpPr>
            <p:spPr bwMode="auto">
              <a:xfrm>
                <a:off x="4633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7" name="Freeform 51"/>
              <p:cNvSpPr>
                <a:spLocks/>
              </p:cNvSpPr>
              <p:nvPr/>
            </p:nvSpPr>
            <p:spPr bwMode="auto">
              <a:xfrm>
                <a:off x="4699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4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4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8" name="Freeform 52"/>
              <p:cNvSpPr>
                <a:spLocks/>
              </p:cNvSpPr>
              <p:nvPr/>
            </p:nvSpPr>
            <p:spPr bwMode="auto">
              <a:xfrm>
                <a:off x="4921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7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9" name="Freeform 53"/>
              <p:cNvSpPr>
                <a:spLocks/>
              </p:cNvSpPr>
              <p:nvPr/>
            </p:nvSpPr>
            <p:spPr bwMode="auto">
              <a:xfrm>
                <a:off x="4921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7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7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600" name="Freeform 54"/>
              <p:cNvSpPr>
                <a:spLocks/>
              </p:cNvSpPr>
              <p:nvPr/>
            </p:nvSpPr>
            <p:spPr bwMode="auto">
              <a:xfrm>
                <a:off x="4992" y="1393"/>
                <a:ext cx="93" cy="95"/>
              </a:xfrm>
              <a:custGeom>
                <a:avLst/>
                <a:gdLst>
                  <a:gd name="T0" fmla="*/ 0 w 98"/>
                  <a:gd name="T1" fmla="*/ 41 h 100"/>
                  <a:gd name="T2" fmla="*/ 3 w 98"/>
                  <a:gd name="T3" fmla="*/ 26 h 100"/>
                  <a:gd name="T4" fmla="*/ 9 w 98"/>
                  <a:gd name="T5" fmla="*/ 14 h 100"/>
                  <a:gd name="T6" fmla="*/ 20 w 98"/>
                  <a:gd name="T7" fmla="*/ 6 h 100"/>
                  <a:gd name="T8" fmla="*/ 33 w 98"/>
                  <a:gd name="T9" fmla="*/ 0 h 100"/>
                  <a:gd name="T10" fmla="*/ 45 w 98"/>
                  <a:gd name="T11" fmla="*/ 0 h 100"/>
                  <a:gd name="T12" fmla="*/ 59 w 98"/>
                  <a:gd name="T13" fmla="*/ 6 h 100"/>
                  <a:gd name="T14" fmla="*/ 71 w 98"/>
                  <a:gd name="T15" fmla="*/ 14 h 100"/>
                  <a:gd name="T16" fmla="*/ 76 w 98"/>
                  <a:gd name="T17" fmla="*/ 26 h 100"/>
                  <a:gd name="T18" fmla="*/ 79 w 98"/>
                  <a:gd name="T19" fmla="*/ 41 h 100"/>
                  <a:gd name="T20" fmla="*/ 76 w 98"/>
                  <a:gd name="T21" fmla="*/ 56 h 100"/>
                  <a:gd name="T22" fmla="*/ 71 w 98"/>
                  <a:gd name="T23" fmla="*/ 67 h 100"/>
                  <a:gd name="T24" fmla="*/ 59 w 98"/>
                  <a:gd name="T25" fmla="*/ 76 h 100"/>
                  <a:gd name="T26" fmla="*/ 45 w 98"/>
                  <a:gd name="T27" fmla="*/ 81 h 100"/>
                  <a:gd name="T28" fmla="*/ 33 w 98"/>
                  <a:gd name="T29" fmla="*/ 81 h 100"/>
                  <a:gd name="T30" fmla="*/ 20 w 98"/>
                  <a:gd name="T31" fmla="*/ 76 h 100"/>
                  <a:gd name="T32" fmla="*/ 9 w 98"/>
                  <a:gd name="T33" fmla="*/ 67 h 100"/>
                  <a:gd name="T34" fmla="*/ 3 w 98"/>
                  <a:gd name="T35" fmla="*/ 56 h 100"/>
                  <a:gd name="T36" fmla="*/ 0 w 98"/>
                  <a:gd name="T37" fmla="*/ 41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3558" name="Text Box 55"/>
          <p:cNvSpPr txBox="1">
            <a:spLocks noChangeArrowheads="1"/>
          </p:cNvSpPr>
          <p:nvPr/>
        </p:nvSpPr>
        <p:spPr bwMode="auto">
          <a:xfrm>
            <a:off x="5892800" y="3505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Population</a:t>
            </a:r>
          </a:p>
        </p:txBody>
      </p:sp>
      <p:grpSp>
        <p:nvGrpSpPr>
          <p:cNvPr id="23559" name="Group 56"/>
          <p:cNvGrpSpPr>
            <a:grpSpLocks/>
          </p:cNvGrpSpPr>
          <p:nvPr/>
        </p:nvGrpSpPr>
        <p:grpSpPr bwMode="auto">
          <a:xfrm>
            <a:off x="7416800" y="5334001"/>
            <a:ext cx="2923117" cy="904875"/>
            <a:chOff x="1968" y="3285"/>
            <a:chExt cx="1381" cy="570"/>
          </a:xfrm>
        </p:grpSpPr>
        <p:sp>
          <p:nvSpPr>
            <p:cNvPr id="23563" name="Freeform 57"/>
            <p:cNvSpPr>
              <a:spLocks/>
            </p:cNvSpPr>
            <p:nvPr/>
          </p:nvSpPr>
          <p:spPr bwMode="auto">
            <a:xfrm>
              <a:off x="2256" y="3408"/>
              <a:ext cx="230" cy="446"/>
            </a:xfrm>
            <a:custGeom>
              <a:avLst/>
              <a:gdLst>
                <a:gd name="T0" fmla="*/ 127 w 230"/>
                <a:gd name="T1" fmla="*/ 417 h 446"/>
                <a:gd name="T2" fmla="*/ 129 w 230"/>
                <a:gd name="T3" fmla="*/ 430 h 446"/>
                <a:gd name="T4" fmla="*/ 137 w 230"/>
                <a:gd name="T5" fmla="*/ 442 h 446"/>
                <a:gd name="T6" fmla="*/ 151 w 230"/>
                <a:gd name="T7" fmla="*/ 445 h 446"/>
                <a:gd name="T8" fmla="*/ 158 w 230"/>
                <a:gd name="T9" fmla="*/ 445 h 446"/>
                <a:gd name="T10" fmla="*/ 171 w 230"/>
                <a:gd name="T11" fmla="*/ 442 h 446"/>
                <a:gd name="T12" fmla="*/ 181 w 230"/>
                <a:gd name="T13" fmla="*/ 430 h 446"/>
                <a:gd name="T14" fmla="*/ 184 w 230"/>
                <a:gd name="T15" fmla="*/ 417 h 446"/>
                <a:gd name="T16" fmla="*/ 184 w 230"/>
                <a:gd name="T17" fmla="*/ 209 h 446"/>
                <a:gd name="T18" fmla="*/ 184 w 230"/>
                <a:gd name="T19" fmla="*/ 47 h 446"/>
                <a:gd name="T20" fmla="*/ 184 w 230"/>
                <a:gd name="T21" fmla="*/ 42 h 446"/>
                <a:gd name="T22" fmla="*/ 189 w 230"/>
                <a:gd name="T23" fmla="*/ 40 h 446"/>
                <a:gd name="T24" fmla="*/ 193 w 230"/>
                <a:gd name="T25" fmla="*/ 42 h 446"/>
                <a:gd name="T26" fmla="*/ 195 w 230"/>
                <a:gd name="T27" fmla="*/ 47 h 446"/>
                <a:gd name="T28" fmla="*/ 195 w 230"/>
                <a:gd name="T29" fmla="*/ 198 h 446"/>
                <a:gd name="T30" fmla="*/ 197 w 230"/>
                <a:gd name="T31" fmla="*/ 206 h 446"/>
                <a:gd name="T32" fmla="*/ 203 w 230"/>
                <a:gd name="T33" fmla="*/ 213 h 446"/>
                <a:gd name="T34" fmla="*/ 212 w 230"/>
                <a:gd name="T35" fmla="*/ 215 h 446"/>
                <a:gd name="T36" fmla="*/ 221 w 230"/>
                <a:gd name="T37" fmla="*/ 213 h 446"/>
                <a:gd name="T38" fmla="*/ 227 w 230"/>
                <a:gd name="T39" fmla="*/ 206 h 446"/>
                <a:gd name="T40" fmla="*/ 229 w 230"/>
                <a:gd name="T41" fmla="*/ 198 h 446"/>
                <a:gd name="T42" fmla="*/ 229 w 230"/>
                <a:gd name="T43" fmla="*/ 19 h 446"/>
                <a:gd name="T44" fmla="*/ 227 w 230"/>
                <a:gd name="T45" fmla="*/ 10 h 446"/>
                <a:gd name="T46" fmla="*/ 221 w 230"/>
                <a:gd name="T47" fmla="*/ 2 h 446"/>
                <a:gd name="T48" fmla="*/ 212 w 230"/>
                <a:gd name="T49" fmla="*/ 0 h 446"/>
                <a:gd name="T50" fmla="*/ 17 w 230"/>
                <a:gd name="T51" fmla="*/ 0 h 446"/>
                <a:gd name="T52" fmla="*/ 8 w 230"/>
                <a:gd name="T53" fmla="*/ 2 h 446"/>
                <a:gd name="T54" fmla="*/ 2 w 230"/>
                <a:gd name="T55" fmla="*/ 10 h 446"/>
                <a:gd name="T56" fmla="*/ 0 w 230"/>
                <a:gd name="T57" fmla="*/ 19 h 446"/>
                <a:gd name="T58" fmla="*/ 0 w 230"/>
                <a:gd name="T59" fmla="*/ 198 h 446"/>
                <a:gd name="T60" fmla="*/ 2 w 230"/>
                <a:gd name="T61" fmla="*/ 206 h 446"/>
                <a:gd name="T62" fmla="*/ 8 w 230"/>
                <a:gd name="T63" fmla="*/ 213 h 446"/>
                <a:gd name="T64" fmla="*/ 17 w 230"/>
                <a:gd name="T65" fmla="*/ 215 h 446"/>
                <a:gd name="T66" fmla="*/ 26 w 230"/>
                <a:gd name="T67" fmla="*/ 213 h 446"/>
                <a:gd name="T68" fmla="*/ 32 w 230"/>
                <a:gd name="T69" fmla="*/ 206 h 446"/>
                <a:gd name="T70" fmla="*/ 34 w 230"/>
                <a:gd name="T71" fmla="*/ 198 h 446"/>
                <a:gd name="T72" fmla="*/ 34 w 230"/>
                <a:gd name="T73" fmla="*/ 47 h 446"/>
                <a:gd name="T74" fmla="*/ 36 w 230"/>
                <a:gd name="T75" fmla="*/ 42 h 446"/>
                <a:gd name="T76" fmla="*/ 40 w 230"/>
                <a:gd name="T77" fmla="*/ 40 h 446"/>
                <a:gd name="T78" fmla="*/ 44 w 230"/>
                <a:gd name="T79" fmla="*/ 42 h 446"/>
                <a:gd name="T80" fmla="*/ 44 w 230"/>
                <a:gd name="T81" fmla="*/ 47 h 446"/>
                <a:gd name="T82" fmla="*/ 44 w 230"/>
                <a:gd name="T83" fmla="*/ 209 h 446"/>
                <a:gd name="T84" fmla="*/ 44 w 230"/>
                <a:gd name="T85" fmla="*/ 417 h 446"/>
                <a:gd name="T86" fmla="*/ 48 w 230"/>
                <a:gd name="T87" fmla="*/ 430 h 446"/>
                <a:gd name="T88" fmla="*/ 58 w 230"/>
                <a:gd name="T89" fmla="*/ 442 h 446"/>
                <a:gd name="T90" fmla="*/ 71 w 230"/>
                <a:gd name="T91" fmla="*/ 445 h 446"/>
                <a:gd name="T92" fmla="*/ 78 w 230"/>
                <a:gd name="T93" fmla="*/ 445 h 446"/>
                <a:gd name="T94" fmla="*/ 91 w 230"/>
                <a:gd name="T95" fmla="*/ 442 h 446"/>
                <a:gd name="T96" fmla="*/ 100 w 230"/>
                <a:gd name="T97" fmla="*/ 430 h 446"/>
                <a:gd name="T98" fmla="*/ 102 w 230"/>
                <a:gd name="T99" fmla="*/ 417 h 446"/>
                <a:gd name="T100" fmla="*/ 102 w 230"/>
                <a:gd name="T101" fmla="*/ 221 h 446"/>
                <a:gd name="T102" fmla="*/ 106 w 230"/>
                <a:gd name="T103" fmla="*/ 213 h 446"/>
                <a:gd name="T104" fmla="*/ 114 w 230"/>
                <a:gd name="T105" fmla="*/ 209 h 446"/>
                <a:gd name="T106" fmla="*/ 123 w 230"/>
                <a:gd name="T107" fmla="*/ 213 h 446"/>
                <a:gd name="T108" fmla="*/ 127 w 230"/>
                <a:gd name="T109" fmla="*/ 221 h 446"/>
                <a:gd name="T110" fmla="*/ 127 w 230"/>
                <a:gd name="T111" fmla="*/ 417 h 4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30"/>
                <a:gd name="T169" fmla="*/ 0 h 446"/>
                <a:gd name="T170" fmla="*/ 230 w 230"/>
                <a:gd name="T171" fmla="*/ 446 h 4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30" h="446">
                  <a:moveTo>
                    <a:pt x="127" y="417"/>
                  </a:moveTo>
                  <a:lnTo>
                    <a:pt x="129" y="430"/>
                  </a:lnTo>
                  <a:lnTo>
                    <a:pt x="137" y="442"/>
                  </a:lnTo>
                  <a:lnTo>
                    <a:pt x="151" y="445"/>
                  </a:lnTo>
                  <a:lnTo>
                    <a:pt x="158" y="445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7"/>
                  </a:lnTo>
                  <a:lnTo>
                    <a:pt x="184" y="209"/>
                  </a:lnTo>
                  <a:lnTo>
                    <a:pt x="184" y="47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9" y="198"/>
                  </a:lnTo>
                  <a:lnTo>
                    <a:pt x="229" y="19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4" y="209"/>
                  </a:lnTo>
                  <a:lnTo>
                    <a:pt x="44" y="417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5"/>
                  </a:lnTo>
                  <a:lnTo>
                    <a:pt x="78" y="445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2" y="417"/>
                  </a:lnTo>
                  <a:lnTo>
                    <a:pt x="102" y="221"/>
                  </a:lnTo>
                  <a:lnTo>
                    <a:pt x="106" y="213"/>
                  </a:lnTo>
                  <a:lnTo>
                    <a:pt x="114" y="209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7"/>
                  </a:lnTo>
                </a:path>
              </a:pathLst>
            </a:custGeom>
            <a:solidFill>
              <a:srgbClr val="00A89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4" name="Freeform 58"/>
            <p:cNvSpPr>
              <a:spLocks/>
            </p:cNvSpPr>
            <p:nvPr/>
          </p:nvSpPr>
          <p:spPr bwMode="auto">
            <a:xfrm>
              <a:off x="2322" y="3285"/>
              <a:ext cx="98" cy="101"/>
            </a:xfrm>
            <a:custGeom>
              <a:avLst/>
              <a:gdLst>
                <a:gd name="T0" fmla="*/ 0 w 98"/>
                <a:gd name="T1" fmla="*/ 50 h 101"/>
                <a:gd name="T2" fmla="*/ 4 w 98"/>
                <a:gd name="T3" fmla="*/ 32 h 101"/>
                <a:gd name="T4" fmla="*/ 10 w 98"/>
                <a:gd name="T5" fmla="*/ 19 h 101"/>
                <a:gd name="T6" fmla="*/ 25 w 98"/>
                <a:gd name="T7" fmla="*/ 7 h 101"/>
                <a:gd name="T8" fmla="*/ 41 w 98"/>
                <a:gd name="T9" fmla="*/ 0 h 101"/>
                <a:gd name="T10" fmla="*/ 56 w 98"/>
                <a:gd name="T11" fmla="*/ 0 h 101"/>
                <a:gd name="T12" fmla="*/ 72 w 98"/>
                <a:gd name="T13" fmla="*/ 7 h 101"/>
                <a:gd name="T14" fmla="*/ 85 w 98"/>
                <a:gd name="T15" fmla="*/ 19 h 101"/>
                <a:gd name="T16" fmla="*/ 93 w 98"/>
                <a:gd name="T17" fmla="*/ 32 h 101"/>
                <a:gd name="T18" fmla="*/ 97 w 98"/>
                <a:gd name="T19" fmla="*/ 50 h 101"/>
                <a:gd name="T20" fmla="*/ 93 w 98"/>
                <a:gd name="T21" fmla="*/ 68 h 101"/>
                <a:gd name="T22" fmla="*/ 85 w 98"/>
                <a:gd name="T23" fmla="*/ 84 h 101"/>
                <a:gd name="T24" fmla="*/ 72 w 98"/>
                <a:gd name="T25" fmla="*/ 94 h 101"/>
                <a:gd name="T26" fmla="*/ 56 w 98"/>
                <a:gd name="T27" fmla="*/ 100 h 101"/>
                <a:gd name="T28" fmla="*/ 41 w 98"/>
                <a:gd name="T29" fmla="*/ 100 h 101"/>
                <a:gd name="T30" fmla="*/ 25 w 98"/>
                <a:gd name="T31" fmla="*/ 94 h 101"/>
                <a:gd name="T32" fmla="*/ 10 w 98"/>
                <a:gd name="T33" fmla="*/ 84 h 101"/>
                <a:gd name="T34" fmla="*/ 4 w 98"/>
                <a:gd name="T35" fmla="*/ 68 h 101"/>
                <a:gd name="T36" fmla="*/ 0 w 98"/>
                <a:gd name="T37" fmla="*/ 50 h 1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1"/>
                <a:gd name="T59" fmla="*/ 98 w 98"/>
                <a:gd name="T60" fmla="*/ 101 h 1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1">
                  <a:moveTo>
                    <a:pt x="0" y="50"/>
                  </a:moveTo>
                  <a:lnTo>
                    <a:pt x="4" y="32"/>
                  </a:lnTo>
                  <a:lnTo>
                    <a:pt x="10" y="19"/>
                  </a:lnTo>
                  <a:lnTo>
                    <a:pt x="25" y="7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7"/>
                  </a:lnTo>
                  <a:lnTo>
                    <a:pt x="85" y="19"/>
                  </a:lnTo>
                  <a:lnTo>
                    <a:pt x="93" y="32"/>
                  </a:lnTo>
                  <a:lnTo>
                    <a:pt x="97" y="50"/>
                  </a:lnTo>
                  <a:lnTo>
                    <a:pt x="93" y="68"/>
                  </a:lnTo>
                  <a:lnTo>
                    <a:pt x="85" y="84"/>
                  </a:lnTo>
                  <a:lnTo>
                    <a:pt x="72" y="94"/>
                  </a:lnTo>
                  <a:lnTo>
                    <a:pt x="56" y="100"/>
                  </a:lnTo>
                  <a:lnTo>
                    <a:pt x="41" y="100"/>
                  </a:lnTo>
                  <a:lnTo>
                    <a:pt x="25" y="94"/>
                  </a:lnTo>
                  <a:lnTo>
                    <a:pt x="10" y="84"/>
                  </a:lnTo>
                  <a:lnTo>
                    <a:pt x="4" y="68"/>
                  </a:lnTo>
                  <a:lnTo>
                    <a:pt x="0" y="50"/>
                  </a:lnTo>
                </a:path>
              </a:pathLst>
            </a:custGeom>
            <a:solidFill>
              <a:srgbClr val="00A89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5" name="Freeform 59"/>
            <p:cNvSpPr>
              <a:spLocks/>
            </p:cNvSpPr>
            <p:nvPr/>
          </p:nvSpPr>
          <p:spPr bwMode="auto">
            <a:xfrm>
              <a:off x="2544" y="3408"/>
              <a:ext cx="230" cy="446"/>
            </a:xfrm>
            <a:custGeom>
              <a:avLst/>
              <a:gdLst>
                <a:gd name="T0" fmla="*/ 127 w 230"/>
                <a:gd name="T1" fmla="*/ 417 h 446"/>
                <a:gd name="T2" fmla="*/ 129 w 230"/>
                <a:gd name="T3" fmla="*/ 430 h 446"/>
                <a:gd name="T4" fmla="*/ 137 w 230"/>
                <a:gd name="T5" fmla="*/ 442 h 446"/>
                <a:gd name="T6" fmla="*/ 151 w 230"/>
                <a:gd name="T7" fmla="*/ 445 h 446"/>
                <a:gd name="T8" fmla="*/ 158 w 230"/>
                <a:gd name="T9" fmla="*/ 445 h 446"/>
                <a:gd name="T10" fmla="*/ 171 w 230"/>
                <a:gd name="T11" fmla="*/ 442 h 446"/>
                <a:gd name="T12" fmla="*/ 181 w 230"/>
                <a:gd name="T13" fmla="*/ 430 h 446"/>
                <a:gd name="T14" fmla="*/ 184 w 230"/>
                <a:gd name="T15" fmla="*/ 417 h 446"/>
                <a:gd name="T16" fmla="*/ 184 w 230"/>
                <a:gd name="T17" fmla="*/ 209 h 446"/>
                <a:gd name="T18" fmla="*/ 184 w 230"/>
                <a:gd name="T19" fmla="*/ 47 h 446"/>
                <a:gd name="T20" fmla="*/ 184 w 230"/>
                <a:gd name="T21" fmla="*/ 42 h 446"/>
                <a:gd name="T22" fmla="*/ 189 w 230"/>
                <a:gd name="T23" fmla="*/ 40 h 446"/>
                <a:gd name="T24" fmla="*/ 193 w 230"/>
                <a:gd name="T25" fmla="*/ 42 h 446"/>
                <a:gd name="T26" fmla="*/ 195 w 230"/>
                <a:gd name="T27" fmla="*/ 47 h 446"/>
                <a:gd name="T28" fmla="*/ 195 w 230"/>
                <a:gd name="T29" fmla="*/ 198 h 446"/>
                <a:gd name="T30" fmla="*/ 197 w 230"/>
                <a:gd name="T31" fmla="*/ 206 h 446"/>
                <a:gd name="T32" fmla="*/ 203 w 230"/>
                <a:gd name="T33" fmla="*/ 213 h 446"/>
                <a:gd name="T34" fmla="*/ 212 w 230"/>
                <a:gd name="T35" fmla="*/ 215 h 446"/>
                <a:gd name="T36" fmla="*/ 221 w 230"/>
                <a:gd name="T37" fmla="*/ 213 h 446"/>
                <a:gd name="T38" fmla="*/ 227 w 230"/>
                <a:gd name="T39" fmla="*/ 206 h 446"/>
                <a:gd name="T40" fmla="*/ 229 w 230"/>
                <a:gd name="T41" fmla="*/ 198 h 446"/>
                <a:gd name="T42" fmla="*/ 229 w 230"/>
                <a:gd name="T43" fmla="*/ 19 h 446"/>
                <a:gd name="T44" fmla="*/ 227 w 230"/>
                <a:gd name="T45" fmla="*/ 10 h 446"/>
                <a:gd name="T46" fmla="*/ 221 w 230"/>
                <a:gd name="T47" fmla="*/ 2 h 446"/>
                <a:gd name="T48" fmla="*/ 212 w 230"/>
                <a:gd name="T49" fmla="*/ 0 h 446"/>
                <a:gd name="T50" fmla="*/ 17 w 230"/>
                <a:gd name="T51" fmla="*/ 0 h 446"/>
                <a:gd name="T52" fmla="*/ 8 w 230"/>
                <a:gd name="T53" fmla="*/ 2 h 446"/>
                <a:gd name="T54" fmla="*/ 2 w 230"/>
                <a:gd name="T55" fmla="*/ 10 h 446"/>
                <a:gd name="T56" fmla="*/ 0 w 230"/>
                <a:gd name="T57" fmla="*/ 19 h 446"/>
                <a:gd name="T58" fmla="*/ 0 w 230"/>
                <a:gd name="T59" fmla="*/ 198 h 446"/>
                <a:gd name="T60" fmla="*/ 2 w 230"/>
                <a:gd name="T61" fmla="*/ 206 h 446"/>
                <a:gd name="T62" fmla="*/ 8 w 230"/>
                <a:gd name="T63" fmla="*/ 213 h 446"/>
                <a:gd name="T64" fmla="*/ 17 w 230"/>
                <a:gd name="T65" fmla="*/ 215 h 446"/>
                <a:gd name="T66" fmla="*/ 26 w 230"/>
                <a:gd name="T67" fmla="*/ 213 h 446"/>
                <a:gd name="T68" fmla="*/ 32 w 230"/>
                <a:gd name="T69" fmla="*/ 206 h 446"/>
                <a:gd name="T70" fmla="*/ 34 w 230"/>
                <a:gd name="T71" fmla="*/ 198 h 446"/>
                <a:gd name="T72" fmla="*/ 34 w 230"/>
                <a:gd name="T73" fmla="*/ 47 h 446"/>
                <a:gd name="T74" fmla="*/ 36 w 230"/>
                <a:gd name="T75" fmla="*/ 42 h 446"/>
                <a:gd name="T76" fmla="*/ 40 w 230"/>
                <a:gd name="T77" fmla="*/ 40 h 446"/>
                <a:gd name="T78" fmla="*/ 44 w 230"/>
                <a:gd name="T79" fmla="*/ 42 h 446"/>
                <a:gd name="T80" fmla="*/ 44 w 230"/>
                <a:gd name="T81" fmla="*/ 47 h 446"/>
                <a:gd name="T82" fmla="*/ 44 w 230"/>
                <a:gd name="T83" fmla="*/ 209 h 446"/>
                <a:gd name="T84" fmla="*/ 44 w 230"/>
                <a:gd name="T85" fmla="*/ 417 h 446"/>
                <a:gd name="T86" fmla="*/ 48 w 230"/>
                <a:gd name="T87" fmla="*/ 430 h 446"/>
                <a:gd name="T88" fmla="*/ 58 w 230"/>
                <a:gd name="T89" fmla="*/ 442 h 446"/>
                <a:gd name="T90" fmla="*/ 71 w 230"/>
                <a:gd name="T91" fmla="*/ 445 h 446"/>
                <a:gd name="T92" fmla="*/ 78 w 230"/>
                <a:gd name="T93" fmla="*/ 445 h 446"/>
                <a:gd name="T94" fmla="*/ 91 w 230"/>
                <a:gd name="T95" fmla="*/ 442 h 446"/>
                <a:gd name="T96" fmla="*/ 100 w 230"/>
                <a:gd name="T97" fmla="*/ 430 h 446"/>
                <a:gd name="T98" fmla="*/ 102 w 230"/>
                <a:gd name="T99" fmla="*/ 417 h 446"/>
                <a:gd name="T100" fmla="*/ 102 w 230"/>
                <a:gd name="T101" fmla="*/ 221 h 446"/>
                <a:gd name="T102" fmla="*/ 106 w 230"/>
                <a:gd name="T103" fmla="*/ 213 h 446"/>
                <a:gd name="T104" fmla="*/ 113 w 230"/>
                <a:gd name="T105" fmla="*/ 209 h 446"/>
                <a:gd name="T106" fmla="*/ 123 w 230"/>
                <a:gd name="T107" fmla="*/ 213 h 446"/>
                <a:gd name="T108" fmla="*/ 127 w 230"/>
                <a:gd name="T109" fmla="*/ 221 h 446"/>
                <a:gd name="T110" fmla="*/ 127 w 230"/>
                <a:gd name="T111" fmla="*/ 417 h 4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30"/>
                <a:gd name="T169" fmla="*/ 0 h 446"/>
                <a:gd name="T170" fmla="*/ 230 w 230"/>
                <a:gd name="T171" fmla="*/ 446 h 4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30" h="446">
                  <a:moveTo>
                    <a:pt x="127" y="417"/>
                  </a:moveTo>
                  <a:lnTo>
                    <a:pt x="129" y="430"/>
                  </a:lnTo>
                  <a:lnTo>
                    <a:pt x="137" y="442"/>
                  </a:lnTo>
                  <a:lnTo>
                    <a:pt x="151" y="445"/>
                  </a:lnTo>
                  <a:lnTo>
                    <a:pt x="158" y="445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7"/>
                  </a:lnTo>
                  <a:lnTo>
                    <a:pt x="184" y="209"/>
                  </a:lnTo>
                  <a:lnTo>
                    <a:pt x="184" y="47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9" y="198"/>
                  </a:lnTo>
                  <a:lnTo>
                    <a:pt x="229" y="19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4" y="209"/>
                  </a:lnTo>
                  <a:lnTo>
                    <a:pt x="44" y="417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5"/>
                  </a:lnTo>
                  <a:lnTo>
                    <a:pt x="78" y="445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2" y="417"/>
                  </a:lnTo>
                  <a:lnTo>
                    <a:pt x="102" y="221"/>
                  </a:lnTo>
                  <a:lnTo>
                    <a:pt x="106" y="213"/>
                  </a:lnTo>
                  <a:lnTo>
                    <a:pt x="113" y="209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7"/>
                  </a:lnTo>
                </a:path>
              </a:pathLst>
            </a:custGeom>
            <a:solidFill>
              <a:srgbClr val="00A89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6" name="Freeform 60"/>
            <p:cNvSpPr>
              <a:spLocks/>
            </p:cNvSpPr>
            <p:nvPr/>
          </p:nvSpPr>
          <p:spPr bwMode="auto">
            <a:xfrm>
              <a:off x="2610" y="3285"/>
              <a:ext cx="98" cy="101"/>
            </a:xfrm>
            <a:custGeom>
              <a:avLst/>
              <a:gdLst>
                <a:gd name="T0" fmla="*/ 0 w 98"/>
                <a:gd name="T1" fmla="*/ 50 h 101"/>
                <a:gd name="T2" fmla="*/ 3 w 98"/>
                <a:gd name="T3" fmla="*/ 32 h 101"/>
                <a:gd name="T4" fmla="*/ 10 w 98"/>
                <a:gd name="T5" fmla="*/ 19 h 101"/>
                <a:gd name="T6" fmla="*/ 25 w 98"/>
                <a:gd name="T7" fmla="*/ 7 h 101"/>
                <a:gd name="T8" fmla="*/ 41 w 98"/>
                <a:gd name="T9" fmla="*/ 0 h 101"/>
                <a:gd name="T10" fmla="*/ 56 w 98"/>
                <a:gd name="T11" fmla="*/ 0 h 101"/>
                <a:gd name="T12" fmla="*/ 72 w 98"/>
                <a:gd name="T13" fmla="*/ 7 h 101"/>
                <a:gd name="T14" fmla="*/ 85 w 98"/>
                <a:gd name="T15" fmla="*/ 19 h 101"/>
                <a:gd name="T16" fmla="*/ 93 w 98"/>
                <a:gd name="T17" fmla="*/ 32 h 101"/>
                <a:gd name="T18" fmla="*/ 97 w 98"/>
                <a:gd name="T19" fmla="*/ 50 h 101"/>
                <a:gd name="T20" fmla="*/ 93 w 98"/>
                <a:gd name="T21" fmla="*/ 68 h 101"/>
                <a:gd name="T22" fmla="*/ 85 w 98"/>
                <a:gd name="T23" fmla="*/ 84 h 101"/>
                <a:gd name="T24" fmla="*/ 72 w 98"/>
                <a:gd name="T25" fmla="*/ 94 h 101"/>
                <a:gd name="T26" fmla="*/ 56 w 98"/>
                <a:gd name="T27" fmla="*/ 100 h 101"/>
                <a:gd name="T28" fmla="*/ 41 w 98"/>
                <a:gd name="T29" fmla="*/ 100 h 101"/>
                <a:gd name="T30" fmla="*/ 25 w 98"/>
                <a:gd name="T31" fmla="*/ 94 h 101"/>
                <a:gd name="T32" fmla="*/ 10 w 98"/>
                <a:gd name="T33" fmla="*/ 84 h 101"/>
                <a:gd name="T34" fmla="*/ 3 w 98"/>
                <a:gd name="T35" fmla="*/ 68 h 101"/>
                <a:gd name="T36" fmla="*/ 0 w 98"/>
                <a:gd name="T37" fmla="*/ 50 h 1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1"/>
                <a:gd name="T59" fmla="*/ 98 w 98"/>
                <a:gd name="T60" fmla="*/ 101 h 1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1">
                  <a:moveTo>
                    <a:pt x="0" y="50"/>
                  </a:moveTo>
                  <a:lnTo>
                    <a:pt x="3" y="32"/>
                  </a:lnTo>
                  <a:lnTo>
                    <a:pt x="10" y="19"/>
                  </a:lnTo>
                  <a:lnTo>
                    <a:pt x="25" y="7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7"/>
                  </a:lnTo>
                  <a:lnTo>
                    <a:pt x="85" y="19"/>
                  </a:lnTo>
                  <a:lnTo>
                    <a:pt x="93" y="32"/>
                  </a:lnTo>
                  <a:lnTo>
                    <a:pt x="97" y="50"/>
                  </a:lnTo>
                  <a:lnTo>
                    <a:pt x="93" y="68"/>
                  </a:lnTo>
                  <a:lnTo>
                    <a:pt x="85" y="84"/>
                  </a:lnTo>
                  <a:lnTo>
                    <a:pt x="72" y="94"/>
                  </a:lnTo>
                  <a:lnTo>
                    <a:pt x="56" y="100"/>
                  </a:lnTo>
                  <a:lnTo>
                    <a:pt x="41" y="100"/>
                  </a:lnTo>
                  <a:lnTo>
                    <a:pt x="25" y="94"/>
                  </a:lnTo>
                  <a:lnTo>
                    <a:pt x="10" y="84"/>
                  </a:lnTo>
                  <a:lnTo>
                    <a:pt x="3" y="68"/>
                  </a:lnTo>
                  <a:lnTo>
                    <a:pt x="0" y="50"/>
                  </a:lnTo>
                </a:path>
              </a:pathLst>
            </a:custGeom>
            <a:solidFill>
              <a:srgbClr val="00A89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7" name="Freeform 61"/>
            <p:cNvSpPr>
              <a:spLocks/>
            </p:cNvSpPr>
            <p:nvPr/>
          </p:nvSpPr>
          <p:spPr bwMode="auto">
            <a:xfrm>
              <a:off x="2832" y="3408"/>
              <a:ext cx="230" cy="446"/>
            </a:xfrm>
            <a:custGeom>
              <a:avLst/>
              <a:gdLst>
                <a:gd name="T0" fmla="*/ 127 w 230"/>
                <a:gd name="T1" fmla="*/ 417 h 446"/>
                <a:gd name="T2" fmla="*/ 129 w 230"/>
                <a:gd name="T3" fmla="*/ 430 h 446"/>
                <a:gd name="T4" fmla="*/ 137 w 230"/>
                <a:gd name="T5" fmla="*/ 442 h 446"/>
                <a:gd name="T6" fmla="*/ 151 w 230"/>
                <a:gd name="T7" fmla="*/ 445 h 446"/>
                <a:gd name="T8" fmla="*/ 158 w 230"/>
                <a:gd name="T9" fmla="*/ 445 h 446"/>
                <a:gd name="T10" fmla="*/ 171 w 230"/>
                <a:gd name="T11" fmla="*/ 442 h 446"/>
                <a:gd name="T12" fmla="*/ 181 w 230"/>
                <a:gd name="T13" fmla="*/ 430 h 446"/>
                <a:gd name="T14" fmla="*/ 184 w 230"/>
                <a:gd name="T15" fmla="*/ 417 h 446"/>
                <a:gd name="T16" fmla="*/ 184 w 230"/>
                <a:gd name="T17" fmla="*/ 209 h 446"/>
                <a:gd name="T18" fmla="*/ 184 w 230"/>
                <a:gd name="T19" fmla="*/ 47 h 446"/>
                <a:gd name="T20" fmla="*/ 184 w 230"/>
                <a:gd name="T21" fmla="*/ 42 h 446"/>
                <a:gd name="T22" fmla="*/ 189 w 230"/>
                <a:gd name="T23" fmla="*/ 40 h 446"/>
                <a:gd name="T24" fmla="*/ 193 w 230"/>
                <a:gd name="T25" fmla="*/ 42 h 446"/>
                <a:gd name="T26" fmla="*/ 195 w 230"/>
                <a:gd name="T27" fmla="*/ 47 h 446"/>
                <a:gd name="T28" fmla="*/ 195 w 230"/>
                <a:gd name="T29" fmla="*/ 198 h 446"/>
                <a:gd name="T30" fmla="*/ 197 w 230"/>
                <a:gd name="T31" fmla="*/ 206 h 446"/>
                <a:gd name="T32" fmla="*/ 203 w 230"/>
                <a:gd name="T33" fmla="*/ 213 h 446"/>
                <a:gd name="T34" fmla="*/ 212 w 230"/>
                <a:gd name="T35" fmla="*/ 215 h 446"/>
                <a:gd name="T36" fmla="*/ 221 w 230"/>
                <a:gd name="T37" fmla="*/ 213 h 446"/>
                <a:gd name="T38" fmla="*/ 227 w 230"/>
                <a:gd name="T39" fmla="*/ 206 h 446"/>
                <a:gd name="T40" fmla="*/ 229 w 230"/>
                <a:gd name="T41" fmla="*/ 198 h 446"/>
                <a:gd name="T42" fmla="*/ 229 w 230"/>
                <a:gd name="T43" fmla="*/ 19 h 446"/>
                <a:gd name="T44" fmla="*/ 227 w 230"/>
                <a:gd name="T45" fmla="*/ 10 h 446"/>
                <a:gd name="T46" fmla="*/ 221 w 230"/>
                <a:gd name="T47" fmla="*/ 2 h 446"/>
                <a:gd name="T48" fmla="*/ 212 w 230"/>
                <a:gd name="T49" fmla="*/ 0 h 446"/>
                <a:gd name="T50" fmla="*/ 17 w 230"/>
                <a:gd name="T51" fmla="*/ 0 h 446"/>
                <a:gd name="T52" fmla="*/ 8 w 230"/>
                <a:gd name="T53" fmla="*/ 2 h 446"/>
                <a:gd name="T54" fmla="*/ 2 w 230"/>
                <a:gd name="T55" fmla="*/ 10 h 446"/>
                <a:gd name="T56" fmla="*/ 0 w 230"/>
                <a:gd name="T57" fmla="*/ 19 h 446"/>
                <a:gd name="T58" fmla="*/ 0 w 230"/>
                <a:gd name="T59" fmla="*/ 198 h 446"/>
                <a:gd name="T60" fmla="*/ 2 w 230"/>
                <a:gd name="T61" fmla="*/ 206 h 446"/>
                <a:gd name="T62" fmla="*/ 8 w 230"/>
                <a:gd name="T63" fmla="*/ 213 h 446"/>
                <a:gd name="T64" fmla="*/ 17 w 230"/>
                <a:gd name="T65" fmla="*/ 215 h 446"/>
                <a:gd name="T66" fmla="*/ 26 w 230"/>
                <a:gd name="T67" fmla="*/ 213 h 446"/>
                <a:gd name="T68" fmla="*/ 32 w 230"/>
                <a:gd name="T69" fmla="*/ 206 h 446"/>
                <a:gd name="T70" fmla="*/ 34 w 230"/>
                <a:gd name="T71" fmla="*/ 198 h 446"/>
                <a:gd name="T72" fmla="*/ 34 w 230"/>
                <a:gd name="T73" fmla="*/ 47 h 446"/>
                <a:gd name="T74" fmla="*/ 36 w 230"/>
                <a:gd name="T75" fmla="*/ 42 h 446"/>
                <a:gd name="T76" fmla="*/ 40 w 230"/>
                <a:gd name="T77" fmla="*/ 40 h 446"/>
                <a:gd name="T78" fmla="*/ 44 w 230"/>
                <a:gd name="T79" fmla="*/ 42 h 446"/>
                <a:gd name="T80" fmla="*/ 44 w 230"/>
                <a:gd name="T81" fmla="*/ 47 h 446"/>
                <a:gd name="T82" fmla="*/ 44 w 230"/>
                <a:gd name="T83" fmla="*/ 209 h 446"/>
                <a:gd name="T84" fmla="*/ 44 w 230"/>
                <a:gd name="T85" fmla="*/ 417 h 446"/>
                <a:gd name="T86" fmla="*/ 48 w 230"/>
                <a:gd name="T87" fmla="*/ 430 h 446"/>
                <a:gd name="T88" fmla="*/ 58 w 230"/>
                <a:gd name="T89" fmla="*/ 442 h 446"/>
                <a:gd name="T90" fmla="*/ 71 w 230"/>
                <a:gd name="T91" fmla="*/ 445 h 446"/>
                <a:gd name="T92" fmla="*/ 78 w 230"/>
                <a:gd name="T93" fmla="*/ 445 h 446"/>
                <a:gd name="T94" fmla="*/ 91 w 230"/>
                <a:gd name="T95" fmla="*/ 442 h 446"/>
                <a:gd name="T96" fmla="*/ 100 w 230"/>
                <a:gd name="T97" fmla="*/ 430 h 446"/>
                <a:gd name="T98" fmla="*/ 102 w 230"/>
                <a:gd name="T99" fmla="*/ 417 h 446"/>
                <a:gd name="T100" fmla="*/ 102 w 230"/>
                <a:gd name="T101" fmla="*/ 221 h 446"/>
                <a:gd name="T102" fmla="*/ 106 w 230"/>
                <a:gd name="T103" fmla="*/ 213 h 446"/>
                <a:gd name="T104" fmla="*/ 113 w 230"/>
                <a:gd name="T105" fmla="*/ 209 h 446"/>
                <a:gd name="T106" fmla="*/ 123 w 230"/>
                <a:gd name="T107" fmla="*/ 213 h 446"/>
                <a:gd name="T108" fmla="*/ 127 w 230"/>
                <a:gd name="T109" fmla="*/ 221 h 446"/>
                <a:gd name="T110" fmla="*/ 127 w 230"/>
                <a:gd name="T111" fmla="*/ 417 h 4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30"/>
                <a:gd name="T169" fmla="*/ 0 h 446"/>
                <a:gd name="T170" fmla="*/ 230 w 230"/>
                <a:gd name="T171" fmla="*/ 446 h 4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30" h="446">
                  <a:moveTo>
                    <a:pt x="127" y="417"/>
                  </a:moveTo>
                  <a:lnTo>
                    <a:pt x="129" y="430"/>
                  </a:lnTo>
                  <a:lnTo>
                    <a:pt x="137" y="442"/>
                  </a:lnTo>
                  <a:lnTo>
                    <a:pt x="151" y="445"/>
                  </a:lnTo>
                  <a:lnTo>
                    <a:pt x="158" y="445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7"/>
                  </a:lnTo>
                  <a:lnTo>
                    <a:pt x="184" y="209"/>
                  </a:lnTo>
                  <a:lnTo>
                    <a:pt x="184" y="47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9" y="198"/>
                  </a:lnTo>
                  <a:lnTo>
                    <a:pt x="229" y="19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4" y="209"/>
                  </a:lnTo>
                  <a:lnTo>
                    <a:pt x="44" y="417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5"/>
                  </a:lnTo>
                  <a:lnTo>
                    <a:pt x="78" y="445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2" y="417"/>
                  </a:lnTo>
                  <a:lnTo>
                    <a:pt x="102" y="221"/>
                  </a:lnTo>
                  <a:lnTo>
                    <a:pt x="106" y="213"/>
                  </a:lnTo>
                  <a:lnTo>
                    <a:pt x="113" y="209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7"/>
                  </a:lnTo>
                </a:path>
              </a:pathLst>
            </a:custGeom>
            <a:solidFill>
              <a:srgbClr val="0000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8" name="Freeform 62"/>
            <p:cNvSpPr>
              <a:spLocks/>
            </p:cNvSpPr>
            <p:nvPr/>
          </p:nvSpPr>
          <p:spPr bwMode="auto">
            <a:xfrm>
              <a:off x="2898" y="3285"/>
              <a:ext cx="98" cy="101"/>
            </a:xfrm>
            <a:custGeom>
              <a:avLst/>
              <a:gdLst>
                <a:gd name="T0" fmla="*/ 0 w 98"/>
                <a:gd name="T1" fmla="*/ 50 h 101"/>
                <a:gd name="T2" fmla="*/ 3 w 98"/>
                <a:gd name="T3" fmla="*/ 32 h 101"/>
                <a:gd name="T4" fmla="*/ 10 w 98"/>
                <a:gd name="T5" fmla="*/ 19 h 101"/>
                <a:gd name="T6" fmla="*/ 25 w 98"/>
                <a:gd name="T7" fmla="*/ 7 h 101"/>
                <a:gd name="T8" fmla="*/ 41 w 98"/>
                <a:gd name="T9" fmla="*/ 0 h 101"/>
                <a:gd name="T10" fmla="*/ 56 w 98"/>
                <a:gd name="T11" fmla="*/ 0 h 101"/>
                <a:gd name="T12" fmla="*/ 72 w 98"/>
                <a:gd name="T13" fmla="*/ 7 h 101"/>
                <a:gd name="T14" fmla="*/ 85 w 98"/>
                <a:gd name="T15" fmla="*/ 19 h 101"/>
                <a:gd name="T16" fmla="*/ 93 w 98"/>
                <a:gd name="T17" fmla="*/ 32 h 101"/>
                <a:gd name="T18" fmla="*/ 97 w 98"/>
                <a:gd name="T19" fmla="*/ 50 h 101"/>
                <a:gd name="T20" fmla="*/ 93 w 98"/>
                <a:gd name="T21" fmla="*/ 68 h 101"/>
                <a:gd name="T22" fmla="*/ 85 w 98"/>
                <a:gd name="T23" fmla="*/ 84 h 101"/>
                <a:gd name="T24" fmla="*/ 72 w 98"/>
                <a:gd name="T25" fmla="*/ 94 h 101"/>
                <a:gd name="T26" fmla="*/ 56 w 98"/>
                <a:gd name="T27" fmla="*/ 100 h 101"/>
                <a:gd name="T28" fmla="*/ 41 w 98"/>
                <a:gd name="T29" fmla="*/ 100 h 101"/>
                <a:gd name="T30" fmla="*/ 25 w 98"/>
                <a:gd name="T31" fmla="*/ 94 h 101"/>
                <a:gd name="T32" fmla="*/ 10 w 98"/>
                <a:gd name="T33" fmla="*/ 84 h 101"/>
                <a:gd name="T34" fmla="*/ 3 w 98"/>
                <a:gd name="T35" fmla="*/ 68 h 101"/>
                <a:gd name="T36" fmla="*/ 0 w 98"/>
                <a:gd name="T37" fmla="*/ 50 h 1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1"/>
                <a:gd name="T59" fmla="*/ 98 w 98"/>
                <a:gd name="T60" fmla="*/ 101 h 1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1">
                  <a:moveTo>
                    <a:pt x="0" y="50"/>
                  </a:moveTo>
                  <a:lnTo>
                    <a:pt x="3" y="32"/>
                  </a:lnTo>
                  <a:lnTo>
                    <a:pt x="10" y="19"/>
                  </a:lnTo>
                  <a:lnTo>
                    <a:pt x="25" y="7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7"/>
                  </a:lnTo>
                  <a:lnTo>
                    <a:pt x="85" y="19"/>
                  </a:lnTo>
                  <a:lnTo>
                    <a:pt x="93" y="32"/>
                  </a:lnTo>
                  <a:lnTo>
                    <a:pt x="97" y="50"/>
                  </a:lnTo>
                  <a:lnTo>
                    <a:pt x="93" y="68"/>
                  </a:lnTo>
                  <a:lnTo>
                    <a:pt x="85" y="84"/>
                  </a:lnTo>
                  <a:lnTo>
                    <a:pt x="72" y="94"/>
                  </a:lnTo>
                  <a:lnTo>
                    <a:pt x="56" y="100"/>
                  </a:lnTo>
                  <a:lnTo>
                    <a:pt x="41" y="100"/>
                  </a:lnTo>
                  <a:lnTo>
                    <a:pt x="25" y="94"/>
                  </a:lnTo>
                  <a:lnTo>
                    <a:pt x="10" y="84"/>
                  </a:lnTo>
                  <a:lnTo>
                    <a:pt x="3" y="68"/>
                  </a:lnTo>
                  <a:lnTo>
                    <a:pt x="0" y="50"/>
                  </a:lnTo>
                </a:path>
              </a:pathLst>
            </a:custGeom>
            <a:solidFill>
              <a:srgbClr val="0000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9" name="Freeform 63"/>
            <p:cNvSpPr>
              <a:spLocks/>
            </p:cNvSpPr>
            <p:nvPr/>
          </p:nvSpPr>
          <p:spPr bwMode="auto">
            <a:xfrm>
              <a:off x="3120" y="3408"/>
              <a:ext cx="229" cy="446"/>
            </a:xfrm>
            <a:custGeom>
              <a:avLst/>
              <a:gdLst>
                <a:gd name="T0" fmla="*/ 127 w 229"/>
                <a:gd name="T1" fmla="*/ 417 h 446"/>
                <a:gd name="T2" fmla="*/ 128 w 229"/>
                <a:gd name="T3" fmla="*/ 430 h 446"/>
                <a:gd name="T4" fmla="*/ 137 w 229"/>
                <a:gd name="T5" fmla="*/ 442 h 446"/>
                <a:gd name="T6" fmla="*/ 151 w 229"/>
                <a:gd name="T7" fmla="*/ 445 h 446"/>
                <a:gd name="T8" fmla="*/ 158 w 229"/>
                <a:gd name="T9" fmla="*/ 445 h 446"/>
                <a:gd name="T10" fmla="*/ 171 w 229"/>
                <a:gd name="T11" fmla="*/ 442 h 446"/>
                <a:gd name="T12" fmla="*/ 181 w 229"/>
                <a:gd name="T13" fmla="*/ 430 h 446"/>
                <a:gd name="T14" fmla="*/ 184 w 229"/>
                <a:gd name="T15" fmla="*/ 417 h 446"/>
                <a:gd name="T16" fmla="*/ 184 w 229"/>
                <a:gd name="T17" fmla="*/ 209 h 446"/>
                <a:gd name="T18" fmla="*/ 184 w 229"/>
                <a:gd name="T19" fmla="*/ 47 h 446"/>
                <a:gd name="T20" fmla="*/ 184 w 229"/>
                <a:gd name="T21" fmla="*/ 42 h 446"/>
                <a:gd name="T22" fmla="*/ 189 w 229"/>
                <a:gd name="T23" fmla="*/ 40 h 446"/>
                <a:gd name="T24" fmla="*/ 193 w 229"/>
                <a:gd name="T25" fmla="*/ 42 h 446"/>
                <a:gd name="T26" fmla="*/ 195 w 229"/>
                <a:gd name="T27" fmla="*/ 47 h 446"/>
                <a:gd name="T28" fmla="*/ 195 w 229"/>
                <a:gd name="T29" fmla="*/ 198 h 446"/>
                <a:gd name="T30" fmla="*/ 197 w 229"/>
                <a:gd name="T31" fmla="*/ 206 h 446"/>
                <a:gd name="T32" fmla="*/ 203 w 229"/>
                <a:gd name="T33" fmla="*/ 213 h 446"/>
                <a:gd name="T34" fmla="*/ 212 w 229"/>
                <a:gd name="T35" fmla="*/ 215 h 446"/>
                <a:gd name="T36" fmla="*/ 221 w 229"/>
                <a:gd name="T37" fmla="*/ 213 h 446"/>
                <a:gd name="T38" fmla="*/ 227 w 229"/>
                <a:gd name="T39" fmla="*/ 206 h 446"/>
                <a:gd name="T40" fmla="*/ 228 w 229"/>
                <a:gd name="T41" fmla="*/ 198 h 446"/>
                <a:gd name="T42" fmla="*/ 228 w 229"/>
                <a:gd name="T43" fmla="*/ 19 h 446"/>
                <a:gd name="T44" fmla="*/ 227 w 229"/>
                <a:gd name="T45" fmla="*/ 10 h 446"/>
                <a:gd name="T46" fmla="*/ 221 w 229"/>
                <a:gd name="T47" fmla="*/ 2 h 446"/>
                <a:gd name="T48" fmla="*/ 212 w 229"/>
                <a:gd name="T49" fmla="*/ 0 h 446"/>
                <a:gd name="T50" fmla="*/ 17 w 229"/>
                <a:gd name="T51" fmla="*/ 0 h 446"/>
                <a:gd name="T52" fmla="*/ 8 w 229"/>
                <a:gd name="T53" fmla="*/ 2 h 446"/>
                <a:gd name="T54" fmla="*/ 2 w 229"/>
                <a:gd name="T55" fmla="*/ 10 h 446"/>
                <a:gd name="T56" fmla="*/ 0 w 229"/>
                <a:gd name="T57" fmla="*/ 19 h 446"/>
                <a:gd name="T58" fmla="*/ 0 w 229"/>
                <a:gd name="T59" fmla="*/ 198 h 446"/>
                <a:gd name="T60" fmla="*/ 2 w 229"/>
                <a:gd name="T61" fmla="*/ 206 h 446"/>
                <a:gd name="T62" fmla="*/ 8 w 229"/>
                <a:gd name="T63" fmla="*/ 213 h 446"/>
                <a:gd name="T64" fmla="*/ 17 w 229"/>
                <a:gd name="T65" fmla="*/ 215 h 446"/>
                <a:gd name="T66" fmla="*/ 26 w 229"/>
                <a:gd name="T67" fmla="*/ 213 h 446"/>
                <a:gd name="T68" fmla="*/ 32 w 229"/>
                <a:gd name="T69" fmla="*/ 206 h 446"/>
                <a:gd name="T70" fmla="*/ 34 w 229"/>
                <a:gd name="T71" fmla="*/ 198 h 446"/>
                <a:gd name="T72" fmla="*/ 34 w 229"/>
                <a:gd name="T73" fmla="*/ 47 h 446"/>
                <a:gd name="T74" fmla="*/ 36 w 229"/>
                <a:gd name="T75" fmla="*/ 42 h 446"/>
                <a:gd name="T76" fmla="*/ 40 w 229"/>
                <a:gd name="T77" fmla="*/ 40 h 446"/>
                <a:gd name="T78" fmla="*/ 44 w 229"/>
                <a:gd name="T79" fmla="*/ 42 h 446"/>
                <a:gd name="T80" fmla="*/ 44 w 229"/>
                <a:gd name="T81" fmla="*/ 47 h 446"/>
                <a:gd name="T82" fmla="*/ 44 w 229"/>
                <a:gd name="T83" fmla="*/ 209 h 446"/>
                <a:gd name="T84" fmla="*/ 44 w 229"/>
                <a:gd name="T85" fmla="*/ 417 h 446"/>
                <a:gd name="T86" fmla="*/ 48 w 229"/>
                <a:gd name="T87" fmla="*/ 430 h 446"/>
                <a:gd name="T88" fmla="*/ 58 w 229"/>
                <a:gd name="T89" fmla="*/ 442 h 446"/>
                <a:gd name="T90" fmla="*/ 71 w 229"/>
                <a:gd name="T91" fmla="*/ 445 h 446"/>
                <a:gd name="T92" fmla="*/ 78 w 229"/>
                <a:gd name="T93" fmla="*/ 445 h 446"/>
                <a:gd name="T94" fmla="*/ 91 w 229"/>
                <a:gd name="T95" fmla="*/ 442 h 446"/>
                <a:gd name="T96" fmla="*/ 100 w 229"/>
                <a:gd name="T97" fmla="*/ 430 h 446"/>
                <a:gd name="T98" fmla="*/ 102 w 229"/>
                <a:gd name="T99" fmla="*/ 417 h 446"/>
                <a:gd name="T100" fmla="*/ 102 w 229"/>
                <a:gd name="T101" fmla="*/ 221 h 446"/>
                <a:gd name="T102" fmla="*/ 106 w 229"/>
                <a:gd name="T103" fmla="*/ 213 h 446"/>
                <a:gd name="T104" fmla="*/ 113 w 229"/>
                <a:gd name="T105" fmla="*/ 209 h 446"/>
                <a:gd name="T106" fmla="*/ 123 w 229"/>
                <a:gd name="T107" fmla="*/ 213 h 446"/>
                <a:gd name="T108" fmla="*/ 127 w 229"/>
                <a:gd name="T109" fmla="*/ 221 h 446"/>
                <a:gd name="T110" fmla="*/ 127 w 229"/>
                <a:gd name="T111" fmla="*/ 417 h 4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9"/>
                <a:gd name="T169" fmla="*/ 0 h 446"/>
                <a:gd name="T170" fmla="*/ 229 w 229"/>
                <a:gd name="T171" fmla="*/ 446 h 4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9" h="446">
                  <a:moveTo>
                    <a:pt x="127" y="417"/>
                  </a:moveTo>
                  <a:lnTo>
                    <a:pt x="128" y="430"/>
                  </a:lnTo>
                  <a:lnTo>
                    <a:pt x="137" y="442"/>
                  </a:lnTo>
                  <a:lnTo>
                    <a:pt x="151" y="445"/>
                  </a:lnTo>
                  <a:lnTo>
                    <a:pt x="158" y="445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7"/>
                  </a:lnTo>
                  <a:lnTo>
                    <a:pt x="184" y="209"/>
                  </a:lnTo>
                  <a:lnTo>
                    <a:pt x="184" y="47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8" y="198"/>
                  </a:lnTo>
                  <a:lnTo>
                    <a:pt x="228" y="19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4" y="209"/>
                  </a:lnTo>
                  <a:lnTo>
                    <a:pt x="44" y="417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5"/>
                  </a:lnTo>
                  <a:lnTo>
                    <a:pt x="78" y="445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2" y="417"/>
                  </a:lnTo>
                  <a:lnTo>
                    <a:pt x="102" y="221"/>
                  </a:lnTo>
                  <a:lnTo>
                    <a:pt x="106" y="213"/>
                  </a:lnTo>
                  <a:lnTo>
                    <a:pt x="113" y="209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7"/>
                  </a:lnTo>
                </a:path>
              </a:pathLst>
            </a:custGeom>
            <a:solidFill>
              <a:schemeClr val="tx2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70" name="Freeform 64"/>
            <p:cNvSpPr>
              <a:spLocks/>
            </p:cNvSpPr>
            <p:nvPr/>
          </p:nvSpPr>
          <p:spPr bwMode="auto">
            <a:xfrm>
              <a:off x="3186" y="3285"/>
              <a:ext cx="98" cy="101"/>
            </a:xfrm>
            <a:custGeom>
              <a:avLst/>
              <a:gdLst>
                <a:gd name="T0" fmla="*/ 0 w 98"/>
                <a:gd name="T1" fmla="*/ 50 h 101"/>
                <a:gd name="T2" fmla="*/ 3 w 98"/>
                <a:gd name="T3" fmla="*/ 32 h 101"/>
                <a:gd name="T4" fmla="*/ 10 w 98"/>
                <a:gd name="T5" fmla="*/ 19 h 101"/>
                <a:gd name="T6" fmla="*/ 24 w 98"/>
                <a:gd name="T7" fmla="*/ 7 h 101"/>
                <a:gd name="T8" fmla="*/ 41 w 98"/>
                <a:gd name="T9" fmla="*/ 0 h 101"/>
                <a:gd name="T10" fmla="*/ 56 w 98"/>
                <a:gd name="T11" fmla="*/ 0 h 101"/>
                <a:gd name="T12" fmla="*/ 72 w 98"/>
                <a:gd name="T13" fmla="*/ 7 h 101"/>
                <a:gd name="T14" fmla="*/ 85 w 98"/>
                <a:gd name="T15" fmla="*/ 19 h 101"/>
                <a:gd name="T16" fmla="*/ 93 w 98"/>
                <a:gd name="T17" fmla="*/ 32 h 101"/>
                <a:gd name="T18" fmla="*/ 97 w 98"/>
                <a:gd name="T19" fmla="*/ 50 h 101"/>
                <a:gd name="T20" fmla="*/ 93 w 98"/>
                <a:gd name="T21" fmla="*/ 68 h 101"/>
                <a:gd name="T22" fmla="*/ 85 w 98"/>
                <a:gd name="T23" fmla="*/ 84 h 101"/>
                <a:gd name="T24" fmla="*/ 72 w 98"/>
                <a:gd name="T25" fmla="*/ 94 h 101"/>
                <a:gd name="T26" fmla="*/ 56 w 98"/>
                <a:gd name="T27" fmla="*/ 100 h 101"/>
                <a:gd name="T28" fmla="*/ 41 w 98"/>
                <a:gd name="T29" fmla="*/ 100 h 101"/>
                <a:gd name="T30" fmla="*/ 24 w 98"/>
                <a:gd name="T31" fmla="*/ 94 h 101"/>
                <a:gd name="T32" fmla="*/ 10 w 98"/>
                <a:gd name="T33" fmla="*/ 84 h 101"/>
                <a:gd name="T34" fmla="*/ 3 w 98"/>
                <a:gd name="T35" fmla="*/ 68 h 101"/>
                <a:gd name="T36" fmla="*/ 0 w 98"/>
                <a:gd name="T37" fmla="*/ 50 h 1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1"/>
                <a:gd name="T59" fmla="*/ 98 w 98"/>
                <a:gd name="T60" fmla="*/ 101 h 1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1">
                  <a:moveTo>
                    <a:pt x="0" y="50"/>
                  </a:moveTo>
                  <a:lnTo>
                    <a:pt x="3" y="32"/>
                  </a:lnTo>
                  <a:lnTo>
                    <a:pt x="10" y="19"/>
                  </a:lnTo>
                  <a:lnTo>
                    <a:pt x="24" y="7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7"/>
                  </a:lnTo>
                  <a:lnTo>
                    <a:pt x="85" y="19"/>
                  </a:lnTo>
                  <a:lnTo>
                    <a:pt x="93" y="32"/>
                  </a:lnTo>
                  <a:lnTo>
                    <a:pt x="97" y="50"/>
                  </a:lnTo>
                  <a:lnTo>
                    <a:pt x="93" y="68"/>
                  </a:lnTo>
                  <a:lnTo>
                    <a:pt x="85" y="84"/>
                  </a:lnTo>
                  <a:lnTo>
                    <a:pt x="72" y="94"/>
                  </a:lnTo>
                  <a:lnTo>
                    <a:pt x="56" y="100"/>
                  </a:lnTo>
                  <a:lnTo>
                    <a:pt x="41" y="100"/>
                  </a:lnTo>
                  <a:lnTo>
                    <a:pt x="24" y="94"/>
                  </a:lnTo>
                  <a:lnTo>
                    <a:pt x="10" y="84"/>
                  </a:lnTo>
                  <a:lnTo>
                    <a:pt x="3" y="68"/>
                  </a:lnTo>
                  <a:lnTo>
                    <a:pt x="0" y="50"/>
                  </a:lnTo>
                </a:path>
              </a:pathLst>
            </a:custGeom>
            <a:solidFill>
              <a:schemeClr val="tx2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71" name="Freeform 65"/>
            <p:cNvSpPr>
              <a:spLocks/>
            </p:cNvSpPr>
            <p:nvPr/>
          </p:nvSpPr>
          <p:spPr bwMode="auto">
            <a:xfrm>
              <a:off x="1968" y="3408"/>
              <a:ext cx="229" cy="447"/>
            </a:xfrm>
            <a:custGeom>
              <a:avLst/>
              <a:gdLst>
                <a:gd name="T0" fmla="*/ 127 w 229"/>
                <a:gd name="T1" fmla="*/ 418 h 447"/>
                <a:gd name="T2" fmla="*/ 130 w 229"/>
                <a:gd name="T3" fmla="*/ 430 h 447"/>
                <a:gd name="T4" fmla="*/ 139 w 229"/>
                <a:gd name="T5" fmla="*/ 442 h 447"/>
                <a:gd name="T6" fmla="*/ 153 w 229"/>
                <a:gd name="T7" fmla="*/ 446 h 447"/>
                <a:gd name="T8" fmla="*/ 158 w 229"/>
                <a:gd name="T9" fmla="*/ 446 h 447"/>
                <a:gd name="T10" fmla="*/ 171 w 229"/>
                <a:gd name="T11" fmla="*/ 442 h 447"/>
                <a:gd name="T12" fmla="*/ 181 w 229"/>
                <a:gd name="T13" fmla="*/ 430 h 447"/>
                <a:gd name="T14" fmla="*/ 184 w 229"/>
                <a:gd name="T15" fmla="*/ 418 h 447"/>
                <a:gd name="T16" fmla="*/ 184 w 229"/>
                <a:gd name="T17" fmla="*/ 210 h 447"/>
                <a:gd name="T18" fmla="*/ 184 w 229"/>
                <a:gd name="T19" fmla="*/ 47 h 447"/>
                <a:gd name="T20" fmla="*/ 185 w 229"/>
                <a:gd name="T21" fmla="*/ 42 h 447"/>
                <a:gd name="T22" fmla="*/ 189 w 229"/>
                <a:gd name="T23" fmla="*/ 40 h 447"/>
                <a:gd name="T24" fmla="*/ 193 w 229"/>
                <a:gd name="T25" fmla="*/ 42 h 447"/>
                <a:gd name="T26" fmla="*/ 195 w 229"/>
                <a:gd name="T27" fmla="*/ 47 h 447"/>
                <a:gd name="T28" fmla="*/ 195 w 229"/>
                <a:gd name="T29" fmla="*/ 198 h 447"/>
                <a:gd name="T30" fmla="*/ 197 w 229"/>
                <a:gd name="T31" fmla="*/ 206 h 447"/>
                <a:gd name="T32" fmla="*/ 203 w 229"/>
                <a:gd name="T33" fmla="*/ 213 h 447"/>
                <a:gd name="T34" fmla="*/ 212 w 229"/>
                <a:gd name="T35" fmla="*/ 215 h 447"/>
                <a:gd name="T36" fmla="*/ 221 w 229"/>
                <a:gd name="T37" fmla="*/ 213 h 447"/>
                <a:gd name="T38" fmla="*/ 227 w 229"/>
                <a:gd name="T39" fmla="*/ 206 h 447"/>
                <a:gd name="T40" fmla="*/ 228 w 229"/>
                <a:gd name="T41" fmla="*/ 198 h 447"/>
                <a:gd name="T42" fmla="*/ 228 w 229"/>
                <a:gd name="T43" fmla="*/ 20 h 447"/>
                <a:gd name="T44" fmla="*/ 227 w 229"/>
                <a:gd name="T45" fmla="*/ 10 h 447"/>
                <a:gd name="T46" fmla="*/ 221 w 229"/>
                <a:gd name="T47" fmla="*/ 2 h 447"/>
                <a:gd name="T48" fmla="*/ 212 w 229"/>
                <a:gd name="T49" fmla="*/ 0 h 447"/>
                <a:gd name="T50" fmla="*/ 17 w 229"/>
                <a:gd name="T51" fmla="*/ 0 h 447"/>
                <a:gd name="T52" fmla="*/ 8 w 229"/>
                <a:gd name="T53" fmla="*/ 2 h 447"/>
                <a:gd name="T54" fmla="*/ 2 w 229"/>
                <a:gd name="T55" fmla="*/ 10 h 447"/>
                <a:gd name="T56" fmla="*/ 0 w 229"/>
                <a:gd name="T57" fmla="*/ 20 h 447"/>
                <a:gd name="T58" fmla="*/ 0 w 229"/>
                <a:gd name="T59" fmla="*/ 198 h 447"/>
                <a:gd name="T60" fmla="*/ 2 w 229"/>
                <a:gd name="T61" fmla="*/ 206 h 447"/>
                <a:gd name="T62" fmla="*/ 8 w 229"/>
                <a:gd name="T63" fmla="*/ 213 h 447"/>
                <a:gd name="T64" fmla="*/ 17 w 229"/>
                <a:gd name="T65" fmla="*/ 215 h 447"/>
                <a:gd name="T66" fmla="*/ 26 w 229"/>
                <a:gd name="T67" fmla="*/ 213 h 447"/>
                <a:gd name="T68" fmla="*/ 32 w 229"/>
                <a:gd name="T69" fmla="*/ 206 h 447"/>
                <a:gd name="T70" fmla="*/ 34 w 229"/>
                <a:gd name="T71" fmla="*/ 198 h 447"/>
                <a:gd name="T72" fmla="*/ 34 w 229"/>
                <a:gd name="T73" fmla="*/ 47 h 447"/>
                <a:gd name="T74" fmla="*/ 36 w 229"/>
                <a:gd name="T75" fmla="*/ 42 h 447"/>
                <a:gd name="T76" fmla="*/ 42 w 229"/>
                <a:gd name="T77" fmla="*/ 40 h 447"/>
                <a:gd name="T78" fmla="*/ 44 w 229"/>
                <a:gd name="T79" fmla="*/ 42 h 447"/>
                <a:gd name="T80" fmla="*/ 46 w 229"/>
                <a:gd name="T81" fmla="*/ 47 h 447"/>
                <a:gd name="T82" fmla="*/ 46 w 229"/>
                <a:gd name="T83" fmla="*/ 210 h 447"/>
                <a:gd name="T84" fmla="*/ 46 w 229"/>
                <a:gd name="T85" fmla="*/ 418 h 447"/>
                <a:gd name="T86" fmla="*/ 48 w 229"/>
                <a:gd name="T87" fmla="*/ 430 h 447"/>
                <a:gd name="T88" fmla="*/ 58 w 229"/>
                <a:gd name="T89" fmla="*/ 442 h 447"/>
                <a:gd name="T90" fmla="*/ 71 w 229"/>
                <a:gd name="T91" fmla="*/ 446 h 447"/>
                <a:gd name="T92" fmla="*/ 78 w 229"/>
                <a:gd name="T93" fmla="*/ 446 h 447"/>
                <a:gd name="T94" fmla="*/ 91 w 229"/>
                <a:gd name="T95" fmla="*/ 442 h 447"/>
                <a:gd name="T96" fmla="*/ 100 w 229"/>
                <a:gd name="T97" fmla="*/ 430 h 447"/>
                <a:gd name="T98" fmla="*/ 104 w 229"/>
                <a:gd name="T99" fmla="*/ 418 h 447"/>
                <a:gd name="T100" fmla="*/ 104 w 229"/>
                <a:gd name="T101" fmla="*/ 221 h 447"/>
                <a:gd name="T102" fmla="*/ 106 w 229"/>
                <a:gd name="T103" fmla="*/ 213 h 447"/>
                <a:gd name="T104" fmla="*/ 115 w 229"/>
                <a:gd name="T105" fmla="*/ 210 h 447"/>
                <a:gd name="T106" fmla="*/ 123 w 229"/>
                <a:gd name="T107" fmla="*/ 213 h 447"/>
                <a:gd name="T108" fmla="*/ 127 w 229"/>
                <a:gd name="T109" fmla="*/ 221 h 447"/>
                <a:gd name="T110" fmla="*/ 127 w 229"/>
                <a:gd name="T111" fmla="*/ 418 h 4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9"/>
                <a:gd name="T169" fmla="*/ 0 h 447"/>
                <a:gd name="T170" fmla="*/ 229 w 229"/>
                <a:gd name="T171" fmla="*/ 447 h 4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9" h="447">
                  <a:moveTo>
                    <a:pt x="127" y="418"/>
                  </a:moveTo>
                  <a:lnTo>
                    <a:pt x="130" y="430"/>
                  </a:lnTo>
                  <a:lnTo>
                    <a:pt x="139" y="442"/>
                  </a:lnTo>
                  <a:lnTo>
                    <a:pt x="153" y="446"/>
                  </a:lnTo>
                  <a:lnTo>
                    <a:pt x="158" y="446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8"/>
                  </a:lnTo>
                  <a:lnTo>
                    <a:pt x="184" y="210"/>
                  </a:lnTo>
                  <a:lnTo>
                    <a:pt x="184" y="47"/>
                  </a:lnTo>
                  <a:lnTo>
                    <a:pt x="185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8" y="198"/>
                  </a:lnTo>
                  <a:lnTo>
                    <a:pt x="228" y="20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6" y="47"/>
                  </a:lnTo>
                  <a:lnTo>
                    <a:pt x="46" y="210"/>
                  </a:lnTo>
                  <a:lnTo>
                    <a:pt x="46" y="418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6"/>
                  </a:lnTo>
                  <a:lnTo>
                    <a:pt x="78" y="446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4" y="418"/>
                  </a:lnTo>
                  <a:lnTo>
                    <a:pt x="104" y="221"/>
                  </a:lnTo>
                  <a:lnTo>
                    <a:pt x="106" y="213"/>
                  </a:lnTo>
                  <a:lnTo>
                    <a:pt x="115" y="210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8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72" name="Freeform 66"/>
            <p:cNvSpPr>
              <a:spLocks/>
            </p:cNvSpPr>
            <p:nvPr/>
          </p:nvSpPr>
          <p:spPr bwMode="auto">
            <a:xfrm>
              <a:off x="2034" y="3286"/>
              <a:ext cx="98" cy="100"/>
            </a:xfrm>
            <a:custGeom>
              <a:avLst/>
              <a:gdLst>
                <a:gd name="T0" fmla="*/ 0 w 98"/>
                <a:gd name="T1" fmla="*/ 49 h 100"/>
                <a:gd name="T2" fmla="*/ 3 w 98"/>
                <a:gd name="T3" fmla="*/ 31 h 100"/>
                <a:gd name="T4" fmla="*/ 12 w 98"/>
                <a:gd name="T5" fmla="*/ 18 h 100"/>
                <a:gd name="T6" fmla="*/ 25 w 98"/>
                <a:gd name="T7" fmla="*/ 6 h 100"/>
                <a:gd name="T8" fmla="*/ 41 w 98"/>
                <a:gd name="T9" fmla="*/ 0 h 100"/>
                <a:gd name="T10" fmla="*/ 56 w 98"/>
                <a:gd name="T11" fmla="*/ 0 h 100"/>
                <a:gd name="T12" fmla="*/ 72 w 98"/>
                <a:gd name="T13" fmla="*/ 6 h 100"/>
                <a:gd name="T14" fmla="*/ 87 w 98"/>
                <a:gd name="T15" fmla="*/ 18 h 100"/>
                <a:gd name="T16" fmla="*/ 93 w 98"/>
                <a:gd name="T17" fmla="*/ 31 h 100"/>
                <a:gd name="T18" fmla="*/ 97 w 98"/>
                <a:gd name="T19" fmla="*/ 49 h 100"/>
                <a:gd name="T20" fmla="*/ 93 w 98"/>
                <a:gd name="T21" fmla="*/ 68 h 100"/>
                <a:gd name="T22" fmla="*/ 87 w 98"/>
                <a:gd name="T23" fmla="*/ 83 h 100"/>
                <a:gd name="T24" fmla="*/ 72 w 98"/>
                <a:gd name="T25" fmla="*/ 93 h 100"/>
                <a:gd name="T26" fmla="*/ 56 w 98"/>
                <a:gd name="T27" fmla="*/ 99 h 100"/>
                <a:gd name="T28" fmla="*/ 41 w 98"/>
                <a:gd name="T29" fmla="*/ 99 h 100"/>
                <a:gd name="T30" fmla="*/ 25 w 98"/>
                <a:gd name="T31" fmla="*/ 93 h 100"/>
                <a:gd name="T32" fmla="*/ 12 w 98"/>
                <a:gd name="T33" fmla="*/ 83 h 100"/>
                <a:gd name="T34" fmla="*/ 3 w 98"/>
                <a:gd name="T35" fmla="*/ 68 h 100"/>
                <a:gd name="T36" fmla="*/ 0 w 98"/>
                <a:gd name="T37" fmla="*/ 49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0"/>
                <a:gd name="T59" fmla="*/ 98 w 98"/>
                <a:gd name="T60" fmla="*/ 100 h 1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0">
                  <a:moveTo>
                    <a:pt x="0" y="49"/>
                  </a:moveTo>
                  <a:lnTo>
                    <a:pt x="3" y="31"/>
                  </a:lnTo>
                  <a:lnTo>
                    <a:pt x="12" y="18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6"/>
                  </a:lnTo>
                  <a:lnTo>
                    <a:pt x="87" y="18"/>
                  </a:lnTo>
                  <a:lnTo>
                    <a:pt x="93" y="31"/>
                  </a:lnTo>
                  <a:lnTo>
                    <a:pt x="97" y="49"/>
                  </a:lnTo>
                  <a:lnTo>
                    <a:pt x="93" y="68"/>
                  </a:lnTo>
                  <a:lnTo>
                    <a:pt x="87" y="83"/>
                  </a:lnTo>
                  <a:lnTo>
                    <a:pt x="72" y="93"/>
                  </a:lnTo>
                  <a:lnTo>
                    <a:pt x="56" y="99"/>
                  </a:lnTo>
                  <a:lnTo>
                    <a:pt x="41" y="99"/>
                  </a:lnTo>
                  <a:lnTo>
                    <a:pt x="25" y="93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73" name="Freeform 67"/>
            <p:cNvSpPr>
              <a:spLocks/>
            </p:cNvSpPr>
            <p:nvPr/>
          </p:nvSpPr>
          <p:spPr bwMode="auto">
            <a:xfrm>
              <a:off x="1968" y="3408"/>
              <a:ext cx="229" cy="447"/>
            </a:xfrm>
            <a:custGeom>
              <a:avLst/>
              <a:gdLst>
                <a:gd name="T0" fmla="*/ 127 w 229"/>
                <a:gd name="T1" fmla="*/ 418 h 447"/>
                <a:gd name="T2" fmla="*/ 130 w 229"/>
                <a:gd name="T3" fmla="*/ 430 h 447"/>
                <a:gd name="T4" fmla="*/ 139 w 229"/>
                <a:gd name="T5" fmla="*/ 442 h 447"/>
                <a:gd name="T6" fmla="*/ 153 w 229"/>
                <a:gd name="T7" fmla="*/ 446 h 447"/>
                <a:gd name="T8" fmla="*/ 158 w 229"/>
                <a:gd name="T9" fmla="*/ 446 h 447"/>
                <a:gd name="T10" fmla="*/ 171 w 229"/>
                <a:gd name="T11" fmla="*/ 442 h 447"/>
                <a:gd name="T12" fmla="*/ 181 w 229"/>
                <a:gd name="T13" fmla="*/ 430 h 447"/>
                <a:gd name="T14" fmla="*/ 184 w 229"/>
                <a:gd name="T15" fmla="*/ 418 h 447"/>
                <a:gd name="T16" fmla="*/ 184 w 229"/>
                <a:gd name="T17" fmla="*/ 210 h 447"/>
                <a:gd name="T18" fmla="*/ 184 w 229"/>
                <a:gd name="T19" fmla="*/ 47 h 447"/>
                <a:gd name="T20" fmla="*/ 185 w 229"/>
                <a:gd name="T21" fmla="*/ 42 h 447"/>
                <a:gd name="T22" fmla="*/ 189 w 229"/>
                <a:gd name="T23" fmla="*/ 40 h 447"/>
                <a:gd name="T24" fmla="*/ 193 w 229"/>
                <a:gd name="T25" fmla="*/ 42 h 447"/>
                <a:gd name="T26" fmla="*/ 195 w 229"/>
                <a:gd name="T27" fmla="*/ 47 h 447"/>
                <a:gd name="T28" fmla="*/ 195 w 229"/>
                <a:gd name="T29" fmla="*/ 198 h 447"/>
                <a:gd name="T30" fmla="*/ 197 w 229"/>
                <a:gd name="T31" fmla="*/ 206 h 447"/>
                <a:gd name="T32" fmla="*/ 203 w 229"/>
                <a:gd name="T33" fmla="*/ 213 h 447"/>
                <a:gd name="T34" fmla="*/ 212 w 229"/>
                <a:gd name="T35" fmla="*/ 215 h 447"/>
                <a:gd name="T36" fmla="*/ 221 w 229"/>
                <a:gd name="T37" fmla="*/ 213 h 447"/>
                <a:gd name="T38" fmla="*/ 227 w 229"/>
                <a:gd name="T39" fmla="*/ 206 h 447"/>
                <a:gd name="T40" fmla="*/ 228 w 229"/>
                <a:gd name="T41" fmla="*/ 198 h 447"/>
                <a:gd name="T42" fmla="*/ 228 w 229"/>
                <a:gd name="T43" fmla="*/ 20 h 447"/>
                <a:gd name="T44" fmla="*/ 227 w 229"/>
                <a:gd name="T45" fmla="*/ 10 h 447"/>
                <a:gd name="T46" fmla="*/ 221 w 229"/>
                <a:gd name="T47" fmla="*/ 2 h 447"/>
                <a:gd name="T48" fmla="*/ 212 w 229"/>
                <a:gd name="T49" fmla="*/ 0 h 447"/>
                <a:gd name="T50" fmla="*/ 17 w 229"/>
                <a:gd name="T51" fmla="*/ 0 h 447"/>
                <a:gd name="T52" fmla="*/ 8 w 229"/>
                <a:gd name="T53" fmla="*/ 2 h 447"/>
                <a:gd name="T54" fmla="*/ 2 w 229"/>
                <a:gd name="T55" fmla="*/ 10 h 447"/>
                <a:gd name="T56" fmla="*/ 0 w 229"/>
                <a:gd name="T57" fmla="*/ 20 h 447"/>
                <a:gd name="T58" fmla="*/ 0 w 229"/>
                <a:gd name="T59" fmla="*/ 198 h 447"/>
                <a:gd name="T60" fmla="*/ 2 w 229"/>
                <a:gd name="T61" fmla="*/ 206 h 447"/>
                <a:gd name="T62" fmla="*/ 8 w 229"/>
                <a:gd name="T63" fmla="*/ 213 h 447"/>
                <a:gd name="T64" fmla="*/ 17 w 229"/>
                <a:gd name="T65" fmla="*/ 215 h 447"/>
                <a:gd name="T66" fmla="*/ 26 w 229"/>
                <a:gd name="T67" fmla="*/ 213 h 447"/>
                <a:gd name="T68" fmla="*/ 32 w 229"/>
                <a:gd name="T69" fmla="*/ 206 h 447"/>
                <a:gd name="T70" fmla="*/ 34 w 229"/>
                <a:gd name="T71" fmla="*/ 198 h 447"/>
                <a:gd name="T72" fmla="*/ 34 w 229"/>
                <a:gd name="T73" fmla="*/ 47 h 447"/>
                <a:gd name="T74" fmla="*/ 36 w 229"/>
                <a:gd name="T75" fmla="*/ 42 h 447"/>
                <a:gd name="T76" fmla="*/ 42 w 229"/>
                <a:gd name="T77" fmla="*/ 40 h 447"/>
                <a:gd name="T78" fmla="*/ 44 w 229"/>
                <a:gd name="T79" fmla="*/ 42 h 447"/>
                <a:gd name="T80" fmla="*/ 46 w 229"/>
                <a:gd name="T81" fmla="*/ 47 h 447"/>
                <a:gd name="T82" fmla="*/ 46 w 229"/>
                <a:gd name="T83" fmla="*/ 210 h 447"/>
                <a:gd name="T84" fmla="*/ 46 w 229"/>
                <a:gd name="T85" fmla="*/ 418 h 447"/>
                <a:gd name="T86" fmla="*/ 48 w 229"/>
                <a:gd name="T87" fmla="*/ 430 h 447"/>
                <a:gd name="T88" fmla="*/ 58 w 229"/>
                <a:gd name="T89" fmla="*/ 442 h 447"/>
                <a:gd name="T90" fmla="*/ 71 w 229"/>
                <a:gd name="T91" fmla="*/ 446 h 447"/>
                <a:gd name="T92" fmla="*/ 78 w 229"/>
                <a:gd name="T93" fmla="*/ 446 h 447"/>
                <a:gd name="T94" fmla="*/ 91 w 229"/>
                <a:gd name="T95" fmla="*/ 442 h 447"/>
                <a:gd name="T96" fmla="*/ 100 w 229"/>
                <a:gd name="T97" fmla="*/ 430 h 447"/>
                <a:gd name="T98" fmla="*/ 104 w 229"/>
                <a:gd name="T99" fmla="*/ 418 h 447"/>
                <a:gd name="T100" fmla="*/ 104 w 229"/>
                <a:gd name="T101" fmla="*/ 221 h 447"/>
                <a:gd name="T102" fmla="*/ 106 w 229"/>
                <a:gd name="T103" fmla="*/ 213 h 447"/>
                <a:gd name="T104" fmla="*/ 115 w 229"/>
                <a:gd name="T105" fmla="*/ 210 h 447"/>
                <a:gd name="T106" fmla="*/ 123 w 229"/>
                <a:gd name="T107" fmla="*/ 213 h 447"/>
                <a:gd name="T108" fmla="*/ 127 w 229"/>
                <a:gd name="T109" fmla="*/ 221 h 447"/>
                <a:gd name="T110" fmla="*/ 127 w 229"/>
                <a:gd name="T111" fmla="*/ 418 h 4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9"/>
                <a:gd name="T169" fmla="*/ 0 h 447"/>
                <a:gd name="T170" fmla="*/ 229 w 229"/>
                <a:gd name="T171" fmla="*/ 447 h 4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9" h="447">
                  <a:moveTo>
                    <a:pt x="127" y="418"/>
                  </a:moveTo>
                  <a:lnTo>
                    <a:pt x="130" y="430"/>
                  </a:lnTo>
                  <a:lnTo>
                    <a:pt x="139" y="442"/>
                  </a:lnTo>
                  <a:lnTo>
                    <a:pt x="153" y="446"/>
                  </a:lnTo>
                  <a:lnTo>
                    <a:pt x="158" y="446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8"/>
                  </a:lnTo>
                  <a:lnTo>
                    <a:pt x="184" y="210"/>
                  </a:lnTo>
                  <a:lnTo>
                    <a:pt x="184" y="47"/>
                  </a:lnTo>
                  <a:lnTo>
                    <a:pt x="185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8" y="198"/>
                  </a:lnTo>
                  <a:lnTo>
                    <a:pt x="228" y="20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6" y="47"/>
                  </a:lnTo>
                  <a:lnTo>
                    <a:pt x="46" y="210"/>
                  </a:lnTo>
                  <a:lnTo>
                    <a:pt x="46" y="418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6"/>
                  </a:lnTo>
                  <a:lnTo>
                    <a:pt x="78" y="446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4" y="418"/>
                  </a:lnTo>
                  <a:lnTo>
                    <a:pt x="104" y="221"/>
                  </a:lnTo>
                  <a:lnTo>
                    <a:pt x="106" y="213"/>
                  </a:lnTo>
                  <a:lnTo>
                    <a:pt x="115" y="210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8"/>
                  </a:lnTo>
                </a:path>
              </a:pathLst>
            </a:custGeom>
            <a:solidFill>
              <a:srgbClr val="0000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74" name="Freeform 68"/>
            <p:cNvSpPr>
              <a:spLocks/>
            </p:cNvSpPr>
            <p:nvPr/>
          </p:nvSpPr>
          <p:spPr bwMode="auto">
            <a:xfrm>
              <a:off x="2034" y="3286"/>
              <a:ext cx="98" cy="100"/>
            </a:xfrm>
            <a:custGeom>
              <a:avLst/>
              <a:gdLst>
                <a:gd name="T0" fmla="*/ 0 w 98"/>
                <a:gd name="T1" fmla="*/ 49 h 100"/>
                <a:gd name="T2" fmla="*/ 3 w 98"/>
                <a:gd name="T3" fmla="*/ 31 h 100"/>
                <a:gd name="T4" fmla="*/ 12 w 98"/>
                <a:gd name="T5" fmla="*/ 18 h 100"/>
                <a:gd name="T6" fmla="*/ 25 w 98"/>
                <a:gd name="T7" fmla="*/ 6 h 100"/>
                <a:gd name="T8" fmla="*/ 41 w 98"/>
                <a:gd name="T9" fmla="*/ 0 h 100"/>
                <a:gd name="T10" fmla="*/ 56 w 98"/>
                <a:gd name="T11" fmla="*/ 0 h 100"/>
                <a:gd name="T12" fmla="*/ 72 w 98"/>
                <a:gd name="T13" fmla="*/ 6 h 100"/>
                <a:gd name="T14" fmla="*/ 87 w 98"/>
                <a:gd name="T15" fmla="*/ 18 h 100"/>
                <a:gd name="T16" fmla="*/ 93 w 98"/>
                <a:gd name="T17" fmla="*/ 31 h 100"/>
                <a:gd name="T18" fmla="*/ 97 w 98"/>
                <a:gd name="T19" fmla="*/ 49 h 100"/>
                <a:gd name="T20" fmla="*/ 93 w 98"/>
                <a:gd name="T21" fmla="*/ 68 h 100"/>
                <a:gd name="T22" fmla="*/ 87 w 98"/>
                <a:gd name="T23" fmla="*/ 83 h 100"/>
                <a:gd name="T24" fmla="*/ 72 w 98"/>
                <a:gd name="T25" fmla="*/ 93 h 100"/>
                <a:gd name="T26" fmla="*/ 56 w 98"/>
                <a:gd name="T27" fmla="*/ 99 h 100"/>
                <a:gd name="T28" fmla="*/ 41 w 98"/>
                <a:gd name="T29" fmla="*/ 99 h 100"/>
                <a:gd name="T30" fmla="*/ 25 w 98"/>
                <a:gd name="T31" fmla="*/ 93 h 100"/>
                <a:gd name="T32" fmla="*/ 12 w 98"/>
                <a:gd name="T33" fmla="*/ 83 h 100"/>
                <a:gd name="T34" fmla="*/ 3 w 98"/>
                <a:gd name="T35" fmla="*/ 68 h 100"/>
                <a:gd name="T36" fmla="*/ 0 w 98"/>
                <a:gd name="T37" fmla="*/ 49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0"/>
                <a:gd name="T59" fmla="*/ 98 w 98"/>
                <a:gd name="T60" fmla="*/ 100 h 1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0">
                  <a:moveTo>
                    <a:pt x="0" y="49"/>
                  </a:moveTo>
                  <a:lnTo>
                    <a:pt x="3" y="31"/>
                  </a:lnTo>
                  <a:lnTo>
                    <a:pt x="12" y="18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6"/>
                  </a:lnTo>
                  <a:lnTo>
                    <a:pt x="87" y="18"/>
                  </a:lnTo>
                  <a:lnTo>
                    <a:pt x="93" y="31"/>
                  </a:lnTo>
                  <a:lnTo>
                    <a:pt x="97" y="49"/>
                  </a:lnTo>
                  <a:lnTo>
                    <a:pt x="93" y="68"/>
                  </a:lnTo>
                  <a:lnTo>
                    <a:pt x="87" y="83"/>
                  </a:lnTo>
                  <a:lnTo>
                    <a:pt x="72" y="93"/>
                  </a:lnTo>
                  <a:lnTo>
                    <a:pt x="56" y="99"/>
                  </a:lnTo>
                  <a:lnTo>
                    <a:pt x="41" y="99"/>
                  </a:lnTo>
                  <a:lnTo>
                    <a:pt x="25" y="93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</a:path>
              </a:pathLst>
            </a:custGeom>
            <a:solidFill>
              <a:srgbClr val="3366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560" name="Text Box 69"/>
          <p:cNvSpPr txBox="1">
            <a:spLocks noChangeArrowheads="1"/>
          </p:cNvSpPr>
          <p:nvPr/>
        </p:nvSpPr>
        <p:spPr bwMode="auto">
          <a:xfrm>
            <a:off x="2946400" y="5486400"/>
            <a:ext cx="19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Sample</a:t>
            </a:r>
          </a:p>
        </p:txBody>
      </p:sp>
      <p:sp>
        <p:nvSpPr>
          <p:cNvPr id="23561" name="Freeform 70"/>
          <p:cNvSpPr>
            <a:spLocks/>
          </p:cNvSpPr>
          <p:nvPr/>
        </p:nvSpPr>
        <p:spPr bwMode="auto">
          <a:xfrm>
            <a:off x="5080000" y="5410200"/>
            <a:ext cx="1221317" cy="687388"/>
          </a:xfrm>
          <a:custGeom>
            <a:avLst/>
            <a:gdLst>
              <a:gd name="T0" fmla="*/ 0 w 577"/>
              <a:gd name="T1" fmla="*/ 2147483647 h 433"/>
              <a:gd name="T2" fmla="*/ 2147483647 w 577"/>
              <a:gd name="T3" fmla="*/ 2147483647 h 433"/>
              <a:gd name="T4" fmla="*/ 2147483647 w 577"/>
              <a:gd name="T5" fmla="*/ 0 h 433"/>
              <a:gd name="T6" fmla="*/ 2147483647 w 577"/>
              <a:gd name="T7" fmla="*/ 2147483647 h 433"/>
              <a:gd name="T8" fmla="*/ 2147483647 w 577"/>
              <a:gd name="T9" fmla="*/ 2147483647 h 433"/>
              <a:gd name="T10" fmla="*/ 2147483647 w 577"/>
              <a:gd name="T11" fmla="*/ 2147483647 h 433"/>
              <a:gd name="T12" fmla="*/ 0 w 577"/>
              <a:gd name="T13" fmla="*/ 2147483647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"/>
              <a:gd name="T22" fmla="*/ 0 h 433"/>
              <a:gd name="T23" fmla="*/ 577 w 577"/>
              <a:gd name="T24" fmla="*/ 433 h 4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" h="433">
                <a:moveTo>
                  <a:pt x="0" y="107"/>
                </a:moveTo>
                <a:lnTo>
                  <a:pt x="467" y="107"/>
                </a:lnTo>
                <a:lnTo>
                  <a:pt x="467" y="0"/>
                </a:lnTo>
                <a:lnTo>
                  <a:pt x="576" y="217"/>
                </a:lnTo>
                <a:lnTo>
                  <a:pt x="467" y="432"/>
                </a:lnTo>
                <a:lnTo>
                  <a:pt x="467" y="324"/>
                </a:lnTo>
                <a:lnTo>
                  <a:pt x="0" y="324"/>
                </a:lnTo>
              </a:path>
            </a:pathLst>
          </a:custGeom>
          <a:solidFill>
            <a:schemeClr val="bg2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562" name="Rectangle 73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81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The Hypothesis Testing Process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600200"/>
            <a:ext cx="10668000" cy="4953000"/>
          </a:xfrm>
        </p:spPr>
        <p:txBody>
          <a:bodyPr/>
          <a:lstStyle/>
          <a:p>
            <a:pPr eaLnBrk="1" hangingPunct="1"/>
            <a:r>
              <a:rPr lang="en-US" sz="2600" dirty="0"/>
              <a:t>Suppose the sample mean age was X = 20.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2600" dirty="0"/>
              <a:t>This is significantly lower than the claimed mean population age of 50.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altLang="ko-KR" sz="2400" dirty="0">
                <a:ea typeface="굴림"/>
                <a:cs typeface="굴림"/>
              </a:rPr>
              <a:t>If the null hypothesis were true, the probability of getting such a different sample mean would be very small, so you reject the null hypothesis </a:t>
            </a:r>
            <a:r>
              <a:rPr lang="en-US" sz="2600" dirty="0"/>
              <a:t>.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2400" dirty="0"/>
              <a:t>In other words, getting a sample mean of 20 is so unlikely if the population mean was 50, you conclude that the population mean must not be 50.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5761162" y="1643270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9347200" y="1066801"/>
            <a:ext cx="1251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10160000" y="762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7395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The Hypothesis Testing Process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 flipH="1" flipV="1">
            <a:off x="2946400" y="4724400"/>
            <a:ext cx="0" cy="3048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V="1">
            <a:off x="6502400" y="5181600"/>
            <a:ext cx="0" cy="533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924800" y="2209801"/>
            <a:ext cx="314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Sampling Distribution of X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384800" y="4343400"/>
            <a:ext cx="2032000" cy="774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500" b="1"/>
              <a:t> </a:t>
            </a:r>
            <a:r>
              <a:rPr lang="el-GR" sz="2000" b="1">
                <a:latin typeface="Times New Roman" pitchFamily="18" charset="0"/>
                <a:cs typeface="Arial" charset="0"/>
                <a:sym typeface="Symbol" pitchFamily="18" charset="2"/>
              </a:rPr>
              <a:t>μ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>
                <a:latin typeface="Times New Roman" pitchFamily="18" charset="0"/>
              </a:rPr>
              <a:t>= 50</a:t>
            </a:r>
          </a:p>
          <a:p>
            <a:pPr algn="ctr" eaLnBrk="0" hangingPunct="0"/>
            <a:r>
              <a:rPr lang="en-US" sz="2000" b="1">
                <a:latin typeface="Times New Roman" pitchFamily="18" charset="0"/>
              </a:rPr>
              <a:t>If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</a:rPr>
              <a:t>H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is true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03200" y="4953000"/>
            <a:ext cx="3454400" cy="1003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If it is unlikely that you would get a sample mean of this value ...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8940800" y="4800600"/>
            <a:ext cx="3048000" cy="7053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... then you reject the null hypothesis that </a:t>
            </a:r>
            <a:r>
              <a:rPr lang="el-GR" sz="2000">
                <a:latin typeface="Times New Roman" pitchFamily="18" charset="0"/>
                <a:cs typeface="Arial" charset="0"/>
                <a:sym typeface="Symbol" pitchFamily="18" charset="2"/>
              </a:rPr>
              <a:t>μ</a:t>
            </a:r>
            <a:r>
              <a:rPr lang="en-US" sz="2000">
                <a:latin typeface="Times New Roman" pitchFamily="18" charset="0"/>
              </a:rPr>
              <a:t> = 50.</a:t>
            </a:r>
          </a:p>
        </p:txBody>
      </p:sp>
      <p:sp>
        <p:nvSpPr>
          <p:cNvPr id="25610" name="Freeform 9"/>
          <p:cNvSpPr>
            <a:spLocks/>
          </p:cNvSpPr>
          <p:nvPr/>
        </p:nvSpPr>
        <p:spPr bwMode="auto">
          <a:xfrm>
            <a:off x="6299200" y="2362201"/>
            <a:ext cx="3556000" cy="1763713"/>
          </a:xfrm>
          <a:custGeom>
            <a:avLst/>
            <a:gdLst>
              <a:gd name="T0" fmla="*/ 2147483647 w 2002"/>
              <a:gd name="T1" fmla="*/ 2147483647 h 1927"/>
              <a:gd name="T2" fmla="*/ 2147483647 w 2002"/>
              <a:gd name="T3" fmla="*/ 2147483647 h 1927"/>
              <a:gd name="T4" fmla="*/ 2147483647 w 2002"/>
              <a:gd name="T5" fmla="*/ 2147483647 h 1927"/>
              <a:gd name="T6" fmla="*/ 2147483647 w 2002"/>
              <a:gd name="T7" fmla="*/ 2147483647 h 1927"/>
              <a:gd name="T8" fmla="*/ 2147483647 w 2002"/>
              <a:gd name="T9" fmla="*/ 2147483647 h 1927"/>
              <a:gd name="T10" fmla="*/ 2147483647 w 2002"/>
              <a:gd name="T11" fmla="*/ 2147483647 h 1927"/>
              <a:gd name="T12" fmla="*/ 2147483647 w 2002"/>
              <a:gd name="T13" fmla="*/ 2147483647 h 1927"/>
              <a:gd name="T14" fmla="*/ 2147483647 w 2002"/>
              <a:gd name="T15" fmla="*/ 2147483647 h 1927"/>
              <a:gd name="T16" fmla="*/ 2147483647 w 2002"/>
              <a:gd name="T17" fmla="*/ 2147483647 h 1927"/>
              <a:gd name="T18" fmla="*/ 2147483647 w 2002"/>
              <a:gd name="T19" fmla="*/ 2147483647 h 1927"/>
              <a:gd name="T20" fmla="*/ 2147483647 w 2002"/>
              <a:gd name="T21" fmla="*/ 2147483647 h 1927"/>
              <a:gd name="T22" fmla="*/ 2147483647 w 2002"/>
              <a:gd name="T23" fmla="*/ 2147483647 h 1927"/>
              <a:gd name="T24" fmla="*/ 2147483647 w 2002"/>
              <a:gd name="T25" fmla="*/ 2147483647 h 1927"/>
              <a:gd name="T26" fmla="*/ 2147483647 w 2002"/>
              <a:gd name="T27" fmla="*/ 2147483647 h 1927"/>
              <a:gd name="T28" fmla="*/ 2147483647 w 2002"/>
              <a:gd name="T29" fmla="*/ 2147483647 h 1927"/>
              <a:gd name="T30" fmla="*/ 0 w 2002"/>
              <a:gd name="T31" fmla="*/ 0 h 19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02"/>
              <a:gd name="T49" fmla="*/ 0 h 1927"/>
              <a:gd name="T50" fmla="*/ 2002 w 2002"/>
              <a:gd name="T51" fmla="*/ 1927 h 19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02" h="1927">
                <a:moveTo>
                  <a:pt x="2001" y="1926"/>
                </a:moveTo>
                <a:lnTo>
                  <a:pt x="1790" y="1902"/>
                </a:lnTo>
                <a:lnTo>
                  <a:pt x="1686" y="1881"/>
                </a:lnTo>
                <a:lnTo>
                  <a:pt x="1579" y="1849"/>
                </a:lnTo>
                <a:lnTo>
                  <a:pt x="1475" y="1806"/>
                </a:lnTo>
                <a:lnTo>
                  <a:pt x="1369" y="1747"/>
                </a:lnTo>
                <a:lnTo>
                  <a:pt x="1265" y="1667"/>
                </a:lnTo>
                <a:lnTo>
                  <a:pt x="1054" y="1443"/>
                </a:lnTo>
                <a:lnTo>
                  <a:pt x="843" y="1128"/>
                </a:lnTo>
                <a:lnTo>
                  <a:pt x="632" y="752"/>
                </a:lnTo>
                <a:lnTo>
                  <a:pt x="528" y="560"/>
                </a:lnTo>
                <a:lnTo>
                  <a:pt x="422" y="379"/>
                </a:lnTo>
                <a:lnTo>
                  <a:pt x="318" y="224"/>
                </a:lnTo>
                <a:lnTo>
                  <a:pt x="211" y="104"/>
                </a:lnTo>
                <a:lnTo>
                  <a:pt x="107" y="27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2641600" y="2362201"/>
            <a:ext cx="3625851" cy="1763713"/>
          </a:xfrm>
          <a:custGeom>
            <a:avLst/>
            <a:gdLst>
              <a:gd name="T0" fmla="*/ 0 w 2001"/>
              <a:gd name="T1" fmla="*/ 2147483647 h 1927"/>
              <a:gd name="T2" fmla="*/ 2147483647 w 2001"/>
              <a:gd name="T3" fmla="*/ 2147483647 h 1927"/>
              <a:gd name="T4" fmla="*/ 2147483647 w 2001"/>
              <a:gd name="T5" fmla="*/ 2147483647 h 1927"/>
              <a:gd name="T6" fmla="*/ 2147483647 w 2001"/>
              <a:gd name="T7" fmla="*/ 2147483647 h 1927"/>
              <a:gd name="T8" fmla="*/ 2147483647 w 2001"/>
              <a:gd name="T9" fmla="*/ 2147483647 h 1927"/>
              <a:gd name="T10" fmla="*/ 2147483647 w 2001"/>
              <a:gd name="T11" fmla="*/ 2147483647 h 1927"/>
              <a:gd name="T12" fmla="*/ 2147483647 w 2001"/>
              <a:gd name="T13" fmla="*/ 2147483647 h 1927"/>
              <a:gd name="T14" fmla="*/ 2147483647 w 2001"/>
              <a:gd name="T15" fmla="*/ 2147483647 h 1927"/>
              <a:gd name="T16" fmla="*/ 2147483647 w 2001"/>
              <a:gd name="T17" fmla="*/ 2147483647 h 1927"/>
              <a:gd name="T18" fmla="*/ 2147483647 w 2001"/>
              <a:gd name="T19" fmla="*/ 2147483647 h 1927"/>
              <a:gd name="T20" fmla="*/ 2147483647 w 2001"/>
              <a:gd name="T21" fmla="*/ 2147483647 h 1927"/>
              <a:gd name="T22" fmla="*/ 2147483647 w 2001"/>
              <a:gd name="T23" fmla="*/ 2147483647 h 1927"/>
              <a:gd name="T24" fmla="*/ 2147483647 w 2001"/>
              <a:gd name="T25" fmla="*/ 2147483647 h 1927"/>
              <a:gd name="T26" fmla="*/ 2147483647 w 2001"/>
              <a:gd name="T27" fmla="*/ 2147483647 h 1927"/>
              <a:gd name="T28" fmla="*/ 2147483647 w 2001"/>
              <a:gd name="T29" fmla="*/ 2147483647 h 1927"/>
              <a:gd name="T30" fmla="*/ 2147483647 w 2001"/>
              <a:gd name="T31" fmla="*/ 0 h 19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01"/>
              <a:gd name="T49" fmla="*/ 0 h 1927"/>
              <a:gd name="T50" fmla="*/ 2001 w 2001"/>
              <a:gd name="T51" fmla="*/ 1927 h 19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01" h="1927">
                <a:moveTo>
                  <a:pt x="0" y="1926"/>
                </a:moveTo>
                <a:lnTo>
                  <a:pt x="211" y="1902"/>
                </a:lnTo>
                <a:lnTo>
                  <a:pt x="317" y="1881"/>
                </a:lnTo>
                <a:lnTo>
                  <a:pt x="421" y="1849"/>
                </a:lnTo>
                <a:lnTo>
                  <a:pt x="525" y="1806"/>
                </a:lnTo>
                <a:lnTo>
                  <a:pt x="632" y="1747"/>
                </a:lnTo>
                <a:lnTo>
                  <a:pt x="736" y="1667"/>
                </a:lnTo>
                <a:lnTo>
                  <a:pt x="950" y="1443"/>
                </a:lnTo>
                <a:lnTo>
                  <a:pt x="1158" y="1128"/>
                </a:lnTo>
                <a:lnTo>
                  <a:pt x="1368" y="752"/>
                </a:lnTo>
                <a:lnTo>
                  <a:pt x="1475" y="560"/>
                </a:lnTo>
                <a:lnTo>
                  <a:pt x="1579" y="379"/>
                </a:lnTo>
                <a:lnTo>
                  <a:pt x="1686" y="224"/>
                </a:lnTo>
                <a:lnTo>
                  <a:pt x="1790" y="104"/>
                </a:lnTo>
                <a:lnTo>
                  <a:pt x="1896" y="27"/>
                </a:lnTo>
                <a:lnTo>
                  <a:pt x="200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612" name="Freeform 11"/>
          <p:cNvSpPr>
            <a:spLocks/>
          </p:cNvSpPr>
          <p:nvPr/>
        </p:nvSpPr>
        <p:spPr bwMode="auto">
          <a:xfrm>
            <a:off x="2336800" y="4267201"/>
            <a:ext cx="7924800" cy="3175"/>
          </a:xfrm>
          <a:custGeom>
            <a:avLst/>
            <a:gdLst>
              <a:gd name="T0" fmla="*/ 2147483647 w 3744"/>
              <a:gd name="T1" fmla="*/ 2147483647 h 2"/>
              <a:gd name="T2" fmla="*/ 0 w 3744"/>
              <a:gd name="T3" fmla="*/ 0 h 2"/>
              <a:gd name="T4" fmla="*/ 2147483647 w 3744"/>
              <a:gd name="T5" fmla="*/ 0 h 2"/>
              <a:gd name="T6" fmla="*/ 0 60000 65536"/>
              <a:gd name="T7" fmla="*/ 0 60000 65536"/>
              <a:gd name="T8" fmla="*/ 0 60000 65536"/>
              <a:gd name="T9" fmla="*/ 0 w 3744"/>
              <a:gd name="T10" fmla="*/ 0 h 2"/>
              <a:gd name="T11" fmla="*/ 3744 w 3744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4" h="2">
                <a:moveTo>
                  <a:pt x="6" y="2"/>
                </a:moveTo>
                <a:lnTo>
                  <a:pt x="0" y="0"/>
                </a:lnTo>
                <a:lnTo>
                  <a:pt x="3744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2641600" y="4343400"/>
            <a:ext cx="711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20</a:t>
            </a: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4165600" y="5562600"/>
            <a:ext cx="4470400" cy="6985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... When in fact this were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 the population mean…</a:t>
            </a: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74168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6299200" y="2362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V="1">
            <a:off x="8331200" y="2652466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10261600" y="4178300"/>
            <a:ext cx="711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X</a:t>
            </a:r>
          </a:p>
        </p:txBody>
      </p:sp>
      <p:sp>
        <p:nvSpPr>
          <p:cNvPr id="25619" name="Freeform 18"/>
          <p:cNvSpPr>
            <a:spLocks/>
          </p:cNvSpPr>
          <p:nvPr/>
        </p:nvSpPr>
        <p:spPr bwMode="auto">
          <a:xfrm>
            <a:off x="10401301" y="4248150"/>
            <a:ext cx="184151" cy="1588"/>
          </a:xfrm>
          <a:custGeom>
            <a:avLst/>
            <a:gdLst>
              <a:gd name="T0" fmla="*/ 0 w 87"/>
              <a:gd name="T1" fmla="*/ 0 h 1"/>
              <a:gd name="T2" fmla="*/ 2147483647 w 87"/>
              <a:gd name="T3" fmla="*/ 0 h 1"/>
              <a:gd name="T4" fmla="*/ 0 60000 65536"/>
              <a:gd name="T5" fmla="*/ 0 60000 65536"/>
              <a:gd name="T6" fmla="*/ 0 w 87"/>
              <a:gd name="T7" fmla="*/ 0 h 1"/>
              <a:gd name="T8" fmla="*/ 87 w 8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" h="1">
                <a:moveTo>
                  <a:pt x="0" y="0"/>
                </a:moveTo>
                <a:lnTo>
                  <a:pt x="87" y="0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5620" name="Rectangle 19"/>
          <p:cNvSpPr>
            <a:spLocks noChangeArrowheads="1"/>
          </p:cNvSpPr>
          <p:nvPr/>
        </p:nvSpPr>
        <p:spPr bwMode="auto">
          <a:xfrm>
            <a:off x="9347200" y="990601"/>
            <a:ext cx="1251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10261600" y="6096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6100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Test Statistic and Critical Values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1"/>
            <a:ext cx="113792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If the sample mean is close to the stated population mean, the null hypothesis is not rejected.</a:t>
            </a:r>
          </a:p>
          <a:p>
            <a:pPr eaLnBrk="1" hangingPunct="1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the sample mean is far from the stated population mean, the null hypothesis is  rejected.</a:t>
            </a:r>
          </a:p>
          <a:p>
            <a:pPr eaLnBrk="1" hangingPunct="1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 far is “far enough” to reject H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critical value of a test statistic creates a “line in the sand” for decision making -- it answers the question of how far is far enough.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2689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93472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Test Statistic and Critical Values</a:t>
            </a:r>
          </a:p>
        </p:txBody>
      </p:sp>
      <p:sp>
        <p:nvSpPr>
          <p:cNvPr id="27652" name="Freeform 3"/>
          <p:cNvSpPr>
            <a:spLocks/>
          </p:cNvSpPr>
          <p:nvPr/>
        </p:nvSpPr>
        <p:spPr bwMode="auto">
          <a:xfrm>
            <a:off x="8180917" y="3640138"/>
            <a:ext cx="1572683" cy="425450"/>
          </a:xfrm>
          <a:custGeom>
            <a:avLst/>
            <a:gdLst>
              <a:gd name="T0" fmla="*/ 2147483647 w 480"/>
              <a:gd name="T1" fmla="*/ 2147483647 h 192"/>
              <a:gd name="T2" fmla="*/ 2147483647 w 480"/>
              <a:gd name="T3" fmla="*/ 2147483647 h 192"/>
              <a:gd name="T4" fmla="*/ 2147483647 w 480"/>
              <a:gd name="T5" fmla="*/ 2147483647 h 192"/>
              <a:gd name="T6" fmla="*/ 2147483647 w 480"/>
              <a:gd name="T7" fmla="*/ 2147483647 h 192"/>
              <a:gd name="T8" fmla="*/ 2147483647 w 480"/>
              <a:gd name="T9" fmla="*/ 2147483647 h 192"/>
              <a:gd name="T10" fmla="*/ 0 w 480"/>
              <a:gd name="T11" fmla="*/ 0 h 192"/>
              <a:gd name="T12" fmla="*/ 2147483647 w 480"/>
              <a:gd name="T13" fmla="*/ 2147483647 h 192"/>
              <a:gd name="T14" fmla="*/ 2147483647 w 480"/>
              <a:gd name="T15" fmla="*/ 2147483647 h 192"/>
              <a:gd name="T16" fmla="*/ 2147483647 w 480"/>
              <a:gd name="T17" fmla="*/ 2147483647 h 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0"/>
              <a:gd name="T28" fmla="*/ 0 h 192"/>
              <a:gd name="T29" fmla="*/ 480 w 480"/>
              <a:gd name="T30" fmla="*/ 192 h 1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0" h="192">
                <a:moveTo>
                  <a:pt x="480" y="180"/>
                </a:moveTo>
                <a:lnTo>
                  <a:pt x="432" y="138"/>
                </a:lnTo>
                <a:lnTo>
                  <a:pt x="233" y="105"/>
                </a:lnTo>
                <a:lnTo>
                  <a:pt x="134" y="72"/>
                </a:lnTo>
                <a:lnTo>
                  <a:pt x="22" y="3"/>
                </a:lnTo>
                <a:lnTo>
                  <a:pt x="0" y="0"/>
                </a:lnTo>
                <a:lnTo>
                  <a:pt x="12" y="192"/>
                </a:lnTo>
                <a:lnTo>
                  <a:pt x="480" y="185"/>
                </a:lnTo>
                <a:lnTo>
                  <a:pt x="480" y="180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653" name="Freeform 4"/>
          <p:cNvSpPr>
            <a:spLocks/>
          </p:cNvSpPr>
          <p:nvPr/>
        </p:nvSpPr>
        <p:spPr bwMode="auto">
          <a:xfrm>
            <a:off x="3464985" y="3625850"/>
            <a:ext cx="1551516" cy="423863"/>
          </a:xfrm>
          <a:custGeom>
            <a:avLst/>
            <a:gdLst>
              <a:gd name="T0" fmla="*/ 0 w 474"/>
              <a:gd name="T1" fmla="*/ 2147483647 h 191"/>
              <a:gd name="T2" fmla="*/ 2147483647 w 474"/>
              <a:gd name="T3" fmla="*/ 2147483647 h 191"/>
              <a:gd name="T4" fmla="*/ 2147483647 w 474"/>
              <a:gd name="T5" fmla="*/ 2147483647 h 191"/>
              <a:gd name="T6" fmla="*/ 2147483647 w 474"/>
              <a:gd name="T7" fmla="*/ 2147483647 h 191"/>
              <a:gd name="T8" fmla="*/ 2147483647 w 474"/>
              <a:gd name="T9" fmla="*/ 2147483647 h 191"/>
              <a:gd name="T10" fmla="*/ 2147483647 w 474"/>
              <a:gd name="T11" fmla="*/ 0 h 191"/>
              <a:gd name="T12" fmla="*/ 2147483647 w 474"/>
              <a:gd name="T13" fmla="*/ 2147483647 h 191"/>
              <a:gd name="T14" fmla="*/ 0 w 474"/>
              <a:gd name="T15" fmla="*/ 2147483647 h 191"/>
              <a:gd name="T16" fmla="*/ 0 w 474"/>
              <a:gd name="T17" fmla="*/ 2147483647 h 1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74"/>
              <a:gd name="T28" fmla="*/ 0 h 191"/>
              <a:gd name="T29" fmla="*/ 474 w 474"/>
              <a:gd name="T30" fmla="*/ 191 h 1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74" h="191">
                <a:moveTo>
                  <a:pt x="0" y="186"/>
                </a:moveTo>
                <a:lnTo>
                  <a:pt x="48" y="144"/>
                </a:lnTo>
                <a:lnTo>
                  <a:pt x="246" y="111"/>
                </a:lnTo>
                <a:lnTo>
                  <a:pt x="345" y="78"/>
                </a:lnTo>
                <a:lnTo>
                  <a:pt x="456" y="9"/>
                </a:lnTo>
                <a:lnTo>
                  <a:pt x="474" y="0"/>
                </a:lnTo>
                <a:lnTo>
                  <a:pt x="468" y="186"/>
                </a:lnTo>
                <a:lnTo>
                  <a:pt x="0" y="191"/>
                </a:lnTo>
                <a:lnTo>
                  <a:pt x="0" y="186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654" name="Freeform 5"/>
          <p:cNvSpPr>
            <a:spLocks/>
          </p:cNvSpPr>
          <p:nvPr/>
        </p:nvSpPr>
        <p:spPr bwMode="auto">
          <a:xfrm>
            <a:off x="3621617" y="2667000"/>
            <a:ext cx="2986616" cy="1277938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655" name="Freeform 6"/>
          <p:cNvSpPr>
            <a:spLocks/>
          </p:cNvSpPr>
          <p:nvPr/>
        </p:nvSpPr>
        <p:spPr bwMode="auto">
          <a:xfrm>
            <a:off x="6608234" y="2667000"/>
            <a:ext cx="2988733" cy="1277938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3464984" y="4052888"/>
            <a:ext cx="62886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8"/>
          <p:cNvSpPr>
            <a:spLocks/>
          </p:cNvSpPr>
          <p:nvPr/>
        </p:nvSpPr>
        <p:spPr bwMode="auto">
          <a:xfrm>
            <a:off x="4722284" y="3838576"/>
            <a:ext cx="632883" cy="428625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chemeClr val="bg2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6608233" y="2667000"/>
            <a:ext cx="0" cy="13858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9" name="Freeform 10"/>
          <p:cNvSpPr>
            <a:spLocks/>
          </p:cNvSpPr>
          <p:nvPr/>
        </p:nvSpPr>
        <p:spPr bwMode="auto">
          <a:xfrm>
            <a:off x="7863417" y="3838576"/>
            <a:ext cx="632883" cy="428625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chemeClr val="bg2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4093634" y="3413125"/>
            <a:ext cx="785284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H="1">
            <a:off x="8337551" y="3306763"/>
            <a:ext cx="1100667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1320800" y="4572001"/>
            <a:ext cx="10363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Critical Values</a:t>
            </a:r>
          </a:p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     “Too Far Away” From Mean of Sampling Distribution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3048000" y="1600200"/>
            <a:ext cx="782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Sampling Distribution of the test statistic</a:t>
            </a:r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 flipH="1" flipV="1">
            <a:off x="5181600" y="4191000"/>
            <a:ext cx="71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V="1">
            <a:off x="7315200" y="4191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2438400" y="2819401"/>
            <a:ext cx="1625600" cy="7016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Region of Rejection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9550400" y="2743201"/>
            <a:ext cx="1625600" cy="7016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Region of Rejection</a:t>
            </a:r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 flipH="1" flipV="1">
            <a:off x="4064000" y="4191000"/>
            <a:ext cx="2438400" cy="15240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 flipV="1">
            <a:off x="6502400" y="4191000"/>
            <a:ext cx="2844800" cy="15240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5486400" y="3276601"/>
            <a:ext cx="2336800" cy="7016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Region of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Non-Rejection</a:t>
            </a:r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0818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6B41-9B00-4489-BA00-6AADE12F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DCOVA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BFF7-FB2A-4E8E-99C5-7BF56298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</a:t>
            </a:r>
          </a:p>
          <a:p>
            <a:r>
              <a:rPr lang="en-IN" dirty="0"/>
              <a:t>Collect </a:t>
            </a:r>
          </a:p>
          <a:p>
            <a:r>
              <a:rPr lang="en-IN" dirty="0"/>
              <a:t>Organize</a:t>
            </a:r>
          </a:p>
          <a:p>
            <a:r>
              <a:rPr lang="en-IN" dirty="0"/>
              <a:t>Visualize</a:t>
            </a:r>
          </a:p>
          <a:p>
            <a:r>
              <a:rPr lang="en-IN" b="1" dirty="0"/>
              <a:t>Analyse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598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8C7D-4B46-417E-9B86-1D965AF3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sampling distribution of the test statistic is divided into two regions, a </a:t>
            </a:r>
            <a:r>
              <a:rPr lang="en-IN" b="1" dirty="0"/>
              <a:t>region of rejection </a:t>
            </a:r>
            <a:r>
              <a:rPr lang="en-IN" dirty="0"/>
              <a:t>(sometimes called the critical region) and a </a:t>
            </a:r>
            <a:r>
              <a:rPr lang="en-IN" b="1" dirty="0"/>
              <a:t>region of nonrejection. </a:t>
            </a:r>
          </a:p>
          <a:p>
            <a:r>
              <a:rPr lang="en-IN" dirty="0"/>
              <a:t>If the test statistic falls into the region of nonrejection, you do not reject the null hypothesis.</a:t>
            </a:r>
          </a:p>
          <a:p>
            <a:r>
              <a:rPr lang="en-IN" dirty="0"/>
              <a:t>If the test statistic falls into the rejection region, you </a:t>
            </a:r>
            <a:r>
              <a:rPr lang="en-GB" dirty="0"/>
              <a:t>reject the null hypothesis</a:t>
            </a:r>
          </a:p>
          <a:p>
            <a:r>
              <a:rPr lang="en-IN" dirty="0"/>
              <a:t>The region of rejection and non rejection is determined by the critical value.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93472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Test Statistic and Critical Values</a:t>
            </a:r>
          </a:p>
        </p:txBody>
      </p:sp>
    </p:spTree>
    <p:extLst>
      <p:ext uri="{BB962C8B-B14F-4D97-AF65-F5344CB8AC3E}">
        <p14:creationId xmlns:p14="http://schemas.microsoft.com/office/powerpoint/2010/main" val="85597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8EAE-9140-4BFD-9E48-390D7536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Determine the critical value of test Statistic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468A-016A-41F6-9519-DD57091A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To make a decision concerning the null hypothesis, you first determine the </a:t>
            </a:r>
            <a:r>
              <a:rPr lang="en-IN" b="1" dirty="0"/>
              <a:t>critical value </a:t>
            </a:r>
            <a:r>
              <a:rPr lang="en-IN" dirty="0"/>
              <a:t>of the test statistic. </a:t>
            </a:r>
          </a:p>
          <a:p>
            <a:pPr algn="just"/>
            <a:r>
              <a:rPr lang="en-IN" dirty="0"/>
              <a:t>The critical value divides the nonrejection region from the rejection region.</a:t>
            </a:r>
          </a:p>
          <a:p>
            <a:pPr algn="just"/>
            <a:r>
              <a:rPr lang="en-IN" dirty="0"/>
              <a:t>Determining the critical value depends on the size of the rejection region.</a:t>
            </a:r>
          </a:p>
          <a:p>
            <a:pPr algn="just"/>
            <a:r>
              <a:rPr lang="en-IN" dirty="0"/>
              <a:t>However, </a:t>
            </a:r>
            <a:r>
              <a:rPr lang="en-GB" dirty="0"/>
              <a:t>the size of the </a:t>
            </a:r>
            <a:r>
              <a:rPr lang="en-IN" dirty="0"/>
              <a:t>rejection region is directly related to the risks involved in using only sample evidence to make decisions about a population parameter.</a:t>
            </a:r>
          </a:p>
        </p:txBody>
      </p:sp>
    </p:spTree>
    <p:extLst>
      <p:ext uri="{BB962C8B-B14F-4D97-AF65-F5344CB8AC3E}">
        <p14:creationId xmlns:p14="http://schemas.microsoft.com/office/powerpoint/2010/main" val="26344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5F16-A4E0-4169-B574-95CDC890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2" y="488938"/>
            <a:ext cx="10828651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Risks in Decision Making Using Hypothesis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E8D8-734E-40E9-B0C6-FD5A178E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hypothesis testing involves the risk of reaching an incorrect  conclusion. </a:t>
            </a:r>
          </a:p>
          <a:p>
            <a:r>
              <a:rPr lang="en-IN" dirty="0"/>
              <a:t>You might wrongly reject a true null hypothesis, </a:t>
            </a:r>
            <a:r>
              <a:rPr lang="en-IN" i="1" dirty="0"/>
              <a:t>H</a:t>
            </a:r>
            <a:r>
              <a:rPr lang="en-IN" dirty="0"/>
              <a:t>0.</a:t>
            </a:r>
          </a:p>
          <a:p>
            <a:r>
              <a:rPr lang="en-IN" dirty="0"/>
              <a:t>Or, conversely, you might wrongly </a:t>
            </a:r>
            <a:r>
              <a:rPr lang="en-IN" i="1" dirty="0"/>
              <a:t>not </a:t>
            </a:r>
            <a:r>
              <a:rPr lang="en-IN" dirty="0"/>
              <a:t>reject a false  null hypothesis, </a:t>
            </a:r>
            <a:r>
              <a:rPr lang="en-IN" i="1" dirty="0"/>
              <a:t>H</a:t>
            </a:r>
            <a:r>
              <a:rPr lang="en-IN" dirty="0"/>
              <a:t>0.</a:t>
            </a:r>
          </a:p>
          <a:p>
            <a:r>
              <a:rPr lang="en-IN" dirty="0"/>
              <a:t> These types of risk are called Type I and Type II errors.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63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D53C-0771-473A-A9CE-E7904BD4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error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73B6-8F0F-4140-9505-8F61B7C3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Type I error </a:t>
            </a:r>
            <a:r>
              <a:rPr lang="en-IN" sz="2400" dirty="0"/>
              <a:t>occurs if you reject the null hypothesis, </a:t>
            </a:r>
            <a:r>
              <a:rPr lang="en-IN" sz="2400" i="1" dirty="0"/>
              <a:t>H</a:t>
            </a:r>
            <a:r>
              <a:rPr lang="en-IN" sz="2400" dirty="0"/>
              <a:t>0, when it is true and should not be rejected. </a:t>
            </a:r>
          </a:p>
          <a:p>
            <a:r>
              <a:rPr lang="en-IN" sz="2400" dirty="0"/>
              <a:t>A Type I error is a “</a:t>
            </a:r>
            <a:r>
              <a:rPr lang="en-IN" sz="2400" b="1" dirty="0"/>
              <a:t>false alarm</a:t>
            </a:r>
            <a:r>
              <a:rPr lang="en-IN" sz="2400" dirty="0"/>
              <a:t>.” </a:t>
            </a:r>
          </a:p>
          <a:p>
            <a:r>
              <a:rPr lang="en-IN" sz="2400" dirty="0"/>
              <a:t>The probability of a Type I error occurring is </a:t>
            </a:r>
            <a:r>
              <a:rPr lang="el-GR" sz="2400" dirty="0"/>
              <a:t>α</a:t>
            </a:r>
            <a:r>
              <a:rPr lang="en-IN" sz="2400" dirty="0"/>
              <a:t>.</a:t>
            </a:r>
          </a:p>
          <a:p>
            <a:r>
              <a:rPr lang="en-IN" sz="2400" dirty="0"/>
              <a:t>Ex: In boys height example, you want to know the average height for boys for BBA -2019 for the JGU design trousers stitching process which stitches the trousers keeping in consideration that average height for BBA-2019 batch boys is 5.5. ft.</a:t>
            </a:r>
          </a:p>
          <a:p>
            <a:r>
              <a:rPr lang="en-IN" sz="2400" dirty="0"/>
              <a:t>You would commit the Type I error if you concluded that BBA-2019 boys  mean height is not 5.5 ft when it is 5.5.ft. </a:t>
            </a:r>
          </a:p>
          <a:p>
            <a:r>
              <a:rPr lang="en-IN" sz="2400" dirty="0"/>
              <a:t>This error causes you to needlessly adjust the stitching process (the “false alarm”) even though the process is working properly.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6504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C15E-B157-42A4-9200-838C86A4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II Error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56C5-667D-44F6-9BD0-3598D172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 </a:t>
            </a:r>
            <a:r>
              <a:rPr lang="en-IN" b="1" dirty="0"/>
              <a:t>Type II error </a:t>
            </a:r>
            <a:r>
              <a:rPr lang="en-IN" dirty="0"/>
              <a:t>occurs if you do not reject the null hypothesis, </a:t>
            </a:r>
            <a:r>
              <a:rPr lang="en-IN" i="1" dirty="0"/>
              <a:t>H</a:t>
            </a:r>
            <a:r>
              <a:rPr lang="en-IN" dirty="0"/>
              <a:t>0, when it is false and should be rejected. </a:t>
            </a:r>
          </a:p>
          <a:p>
            <a:r>
              <a:rPr lang="en-IN" dirty="0"/>
              <a:t>A Type II error represents a “</a:t>
            </a:r>
            <a:r>
              <a:rPr lang="en-IN" b="1" dirty="0"/>
              <a:t>missed opportunity</a:t>
            </a:r>
            <a:r>
              <a:rPr lang="en-IN" dirty="0"/>
              <a:t>” to take some </a:t>
            </a:r>
            <a:r>
              <a:rPr lang="en-GB" dirty="0"/>
              <a:t>corrective </a:t>
            </a:r>
            <a:r>
              <a:rPr lang="en-IN" dirty="0"/>
              <a:t>action. </a:t>
            </a:r>
          </a:p>
          <a:p>
            <a:r>
              <a:rPr lang="en-IN" dirty="0"/>
              <a:t>The probability of a Type II error occurring is </a:t>
            </a:r>
            <a:r>
              <a:rPr lang="el-GR" dirty="0"/>
              <a:t>β</a:t>
            </a:r>
            <a:r>
              <a:rPr lang="en-IN" dirty="0"/>
              <a:t>.</a:t>
            </a:r>
          </a:p>
          <a:p>
            <a:r>
              <a:rPr lang="en-GB" dirty="0"/>
              <a:t>In </a:t>
            </a:r>
            <a:r>
              <a:rPr lang="en-IN" dirty="0"/>
              <a:t>the same scenario of boys height, you would make a Type II error if you concluded that the BBA-2019 mean height is 5.5 ft  when it is </a:t>
            </a:r>
            <a:r>
              <a:rPr lang="en-IN" i="1" dirty="0"/>
              <a:t>not </a:t>
            </a:r>
            <a:r>
              <a:rPr lang="en-IN" dirty="0"/>
              <a:t>5.5ft. </a:t>
            </a:r>
          </a:p>
          <a:p>
            <a:r>
              <a:rPr lang="en-IN" dirty="0"/>
              <a:t>In this case, you would allow the stitching process to continue without adjustment, even though an adjustment is needed (the “missed opportunity”).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160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Possible Errors in Hypothesis Test Decision Making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9958" y="1512333"/>
            <a:ext cx="10820842" cy="5158811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/>
              <a:t>Type I Error</a:t>
            </a:r>
            <a:r>
              <a:rPr lang="en-US" sz="2400" dirty="0"/>
              <a:t> </a:t>
            </a:r>
          </a:p>
          <a:p>
            <a:pPr lvl="1" eaLnBrk="1" hangingPunct="1"/>
            <a:r>
              <a:rPr lang="en-US" dirty="0"/>
              <a:t>Reject a true null hypothesis</a:t>
            </a:r>
          </a:p>
          <a:p>
            <a:pPr lvl="1" eaLnBrk="1" hangingPunct="1"/>
            <a:r>
              <a:rPr lang="en-US" dirty="0"/>
              <a:t>Considered a serious type of error</a:t>
            </a:r>
          </a:p>
          <a:p>
            <a:pPr lvl="1" eaLnBrk="1" hangingPunct="1"/>
            <a:r>
              <a:rPr lang="en-US" dirty="0"/>
              <a:t>The probability of a Type I Error is </a:t>
            </a:r>
            <a:r>
              <a:rPr lang="en-US" b="1" dirty="0">
                <a:sym typeface="Symbol" pitchFamily="18" charset="2"/>
              </a:rPr>
              <a:t></a:t>
            </a:r>
          </a:p>
          <a:p>
            <a:pPr lvl="2" eaLnBrk="1" hangingPunct="1">
              <a:lnSpc>
                <a:spcPct val="140000"/>
              </a:lnSpc>
            </a:pPr>
            <a:r>
              <a:rPr lang="en-US" sz="2400" dirty="0"/>
              <a:t>determines </a:t>
            </a:r>
            <a:r>
              <a:rPr lang="en-US" sz="2400" b="1" dirty="0"/>
              <a:t>level of significance </a:t>
            </a:r>
            <a:r>
              <a:rPr lang="en-US" sz="2400" dirty="0"/>
              <a:t>of the test</a:t>
            </a:r>
          </a:p>
          <a:p>
            <a:pPr lvl="2" eaLnBrk="1" hangingPunct="1"/>
            <a:r>
              <a:rPr lang="en-US" sz="2400" dirty="0"/>
              <a:t>Set by researcher in advance</a:t>
            </a:r>
          </a:p>
          <a:p>
            <a:pPr eaLnBrk="1" hangingPunct="1"/>
            <a:r>
              <a:rPr lang="en-US" sz="2400" b="1" dirty="0"/>
              <a:t>Type II Error</a:t>
            </a:r>
          </a:p>
          <a:p>
            <a:pPr lvl="1" eaLnBrk="1" hangingPunct="1"/>
            <a:r>
              <a:rPr lang="en-US" dirty="0"/>
              <a:t>Failure to reject false null hypothesis</a:t>
            </a:r>
          </a:p>
          <a:p>
            <a:pPr lvl="1" eaLnBrk="1" hangingPunct="1"/>
            <a:r>
              <a:rPr lang="en-US" dirty="0"/>
              <a:t>The probability of a Type II Error is </a:t>
            </a:r>
            <a:r>
              <a:rPr lang="el-GR" b="1" dirty="0">
                <a:cs typeface="Times New Roman" pitchFamily="18" charset="0"/>
              </a:rPr>
              <a:t>β</a:t>
            </a:r>
            <a:endParaRPr lang="en-IN" b="1" dirty="0">
              <a:cs typeface="Times New Roman" pitchFamily="18" charset="0"/>
            </a:endParaRP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folHlink"/>
                </a:solidFill>
              </a:rPr>
              <a:t>confidence coefficient</a:t>
            </a:r>
            <a:r>
              <a:rPr lang="en-US" sz="2400" dirty="0"/>
              <a:t> (1-</a:t>
            </a:r>
            <a:r>
              <a:rPr lang="el-GR" sz="2400" dirty="0">
                <a:cs typeface="Arial" charset="0"/>
              </a:rPr>
              <a:t>α</a:t>
            </a:r>
            <a:r>
              <a:rPr lang="en-US" sz="2400" dirty="0">
                <a:cs typeface="Arial" charset="0"/>
              </a:rPr>
              <a:t>) is the probability of not rejecting H</a:t>
            </a:r>
            <a:r>
              <a:rPr lang="en-US" sz="2400" baseline="-25000" dirty="0">
                <a:cs typeface="Arial" charset="0"/>
              </a:rPr>
              <a:t>0</a:t>
            </a:r>
            <a:r>
              <a:rPr lang="en-US" sz="2400" dirty="0">
                <a:cs typeface="Arial" charset="0"/>
              </a:rPr>
              <a:t> when it is true.</a:t>
            </a:r>
          </a:p>
          <a:p>
            <a:r>
              <a:rPr lang="en-US" sz="2400" dirty="0">
                <a:cs typeface="Arial" charset="0"/>
              </a:rPr>
              <a:t>The </a:t>
            </a:r>
            <a:r>
              <a:rPr lang="en-US" sz="2400" dirty="0">
                <a:solidFill>
                  <a:schemeClr val="folHlink"/>
                </a:solidFill>
                <a:cs typeface="Arial" charset="0"/>
              </a:rPr>
              <a:t>confidence level</a:t>
            </a:r>
            <a:r>
              <a:rPr lang="en-US" sz="2400" dirty="0">
                <a:cs typeface="Arial" charset="0"/>
              </a:rPr>
              <a:t> of a hypothesis test is (</a:t>
            </a:r>
            <a:r>
              <a:rPr lang="en-US" sz="2400" dirty="0"/>
              <a:t>1-</a:t>
            </a:r>
            <a:r>
              <a:rPr lang="el-GR" sz="2400" dirty="0">
                <a:cs typeface="Arial" charset="0"/>
              </a:rPr>
              <a:t>α</a:t>
            </a:r>
            <a:r>
              <a:rPr lang="en-US" sz="2400" dirty="0">
                <a:cs typeface="Arial" charset="0"/>
              </a:rPr>
              <a:t>)*100%.</a:t>
            </a:r>
          </a:p>
          <a:p>
            <a:r>
              <a:rPr lang="en-US" sz="2400" dirty="0">
                <a:cs typeface="Arial" charset="0"/>
              </a:rPr>
              <a:t>The </a:t>
            </a:r>
            <a:r>
              <a:rPr lang="en-US" sz="2400" dirty="0">
                <a:solidFill>
                  <a:schemeClr val="folHlink"/>
                </a:solidFill>
                <a:cs typeface="Arial" charset="0"/>
              </a:rPr>
              <a:t>power of a statistical test</a:t>
            </a:r>
            <a:r>
              <a:rPr lang="en-US" sz="2400" dirty="0">
                <a:cs typeface="Arial" charset="0"/>
              </a:rPr>
              <a:t> (1-</a:t>
            </a:r>
            <a:r>
              <a:rPr lang="el-GR" sz="2400" dirty="0">
                <a:cs typeface="Arial" charset="0"/>
              </a:rPr>
              <a:t>β</a:t>
            </a:r>
            <a:r>
              <a:rPr lang="en-US" sz="2400" dirty="0">
                <a:cs typeface="Arial" charset="0"/>
              </a:rPr>
              <a:t>) is the probability of rejecting H</a:t>
            </a:r>
            <a:r>
              <a:rPr lang="en-US" sz="2400" baseline="-25000" dirty="0">
                <a:cs typeface="Arial" charset="0"/>
              </a:rPr>
              <a:t>0</a:t>
            </a:r>
            <a:r>
              <a:rPr lang="en-US" sz="2400" dirty="0">
                <a:cs typeface="Arial" charset="0"/>
              </a:rPr>
              <a:t> when it is false.</a:t>
            </a:r>
            <a:endParaRPr lang="el-GR" sz="2400" dirty="0">
              <a:cs typeface="Arial" charset="0"/>
            </a:endParaRPr>
          </a:p>
          <a:p>
            <a:pPr marL="457200" lvl="1" indent="0" eaLnBrk="1" hangingPunct="1">
              <a:buNone/>
            </a:pPr>
            <a:endParaRPr lang="en-IN" b="1" dirty="0">
              <a:cs typeface="Times New Roman" pitchFamily="18" charset="0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9717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Possible Errors in Hypothesis Test Decision Making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0722216"/>
              </p:ext>
            </p:extLst>
          </p:nvPr>
        </p:nvGraphicFramePr>
        <p:xfrm>
          <a:off x="1072706" y="1841391"/>
          <a:ext cx="10142330" cy="4202875"/>
        </p:xfrm>
        <a:graphic>
          <a:graphicData uri="http://schemas.openxmlformats.org/drawingml/2006/table">
            <a:tbl>
              <a:tblPr/>
              <a:tblGrid>
                <a:gridCol w="206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5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Possible Hypothesis Test Outcomes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Situation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Decision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True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False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 not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Error (Correct decision)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 1 – </a:t>
                      </a: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α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Type II Error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Probability </a:t>
                      </a:r>
                      <a:r>
                        <a:rPr kumimoji="0" lang="el-G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β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Reject 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Type I Error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Probability </a:t>
                      </a: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α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Error(Correct decision)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 (Power) 1 – </a:t>
                      </a:r>
                      <a:r>
                        <a:rPr kumimoji="0" lang="el-G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β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23" name="Rectangle 26"/>
          <p:cNvSpPr>
            <a:spLocks noChangeArrowheads="1"/>
          </p:cNvSpPr>
          <p:nvPr/>
        </p:nvSpPr>
        <p:spPr bwMode="auto">
          <a:xfrm>
            <a:off x="9871252" y="1260945"/>
            <a:ext cx="1251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9724" name="Rectangle 7"/>
          <p:cNvSpPr>
            <a:spLocks noChangeArrowheads="1"/>
          </p:cNvSpPr>
          <p:nvPr/>
        </p:nvSpPr>
        <p:spPr bwMode="auto">
          <a:xfrm>
            <a:off x="10363200" y="6096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01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67D1-B4B0-4E66-9FD0-82F22A70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Let’s come back to determining the critical value of sample statistic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650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6E97-ED94-4BE5-AE69-3E557AAF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Identify Level of Significance (</a:t>
            </a:r>
            <a:r>
              <a:rPr lang="el-GR" dirty="0"/>
              <a:t>α</a:t>
            </a:r>
            <a:r>
              <a:rPr lang="en-IN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2310-BCCA-4152-985F-ED76F1C9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Traditionally, you control the Type I error by determining the risk level (</a:t>
            </a:r>
            <a:r>
              <a:rPr lang="el-GR" dirty="0"/>
              <a:t>α</a:t>
            </a:r>
            <a:r>
              <a:rPr lang="en-IN" dirty="0"/>
              <a:t>), that you are willing to have of rejecting the null hypothesis when it is true.</a:t>
            </a:r>
          </a:p>
          <a:p>
            <a:r>
              <a:rPr lang="en-IN" dirty="0"/>
              <a:t>This risk, or probability, of committing a Type I error is called the </a:t>
            </a:r>
            <a:r>
              <a:rPr lang="en-IN" i="1" dirty="0"/>
              <a:t>level of significance </a:t>
            </a:r>
            <a:r>
              <a:rPr lang="en-IN" dirty="0"/>
              <a:t>(</a:t>
            </a:r>
            <a:r>
              <a:rPr lang="el-GR" dirty="0"/>
              <a:t>α</a:t>
            </a:r>
            <a:r>
              <a:rPr lang="en-IN" dirty="0"/>
              <a:t>). </a:t>
            </a:r>
          </a:p>
          <a:p>
            <a:r>
              <a:rPr lang="en-IN" dirty="0"/>
              <a:t>Because you specify the level of significance before you perform the hypothesis test, you directly control the risk of committing a Type I error.</a:t>
            </a:r>
          </a:p>
          <a:p>
            <a:r>
              <a:rPr lang="en-IN" dirty="0"/>
              <a:t>Traditionally, you select a level of 0.01, 0.05, or 0.10.</a:t>
            </a:r>
          </a:p>
          <a:p>
            <a:r>
              <a:rPr lang="en-IN" dirty="0"/>
              <a:t>The choice of a particular risk level for making a Type I error depends on the cost of making a Type I error.</a:t>
            </a:r>
          </a:p>
          <a:p>
            <a:r>
              <a:rPr lang="en-IN" dirty="0"/>
              <a:t>After you specify the value for </a:t>
            </a:r>
            <a:r>
              <a:rPr lang="el-GR" dirty="0"/>
              <a:t>α</a:t>
            </a:r>
            <a:r>
              <a:rPr lang="en-IN" dirty="0"/>
              <a:t>, you can then determine the critical values that divide the rejection and nonrejection regions.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8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24319" y="249141"/>
            <a:ext cx="10390717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Level of Significance and the Rejection Region</a:t>
            </a:r>
          </a:p>
        </p:txBody>
      </p:sp>
      <p:grpSp>
        <p:nvGrpSpPr>
          <p:cNvPr id="33796" name="Group 67"/>
          <p:cNvGrpSpPr>
            <a:grpSpLocks/>
          </p:cNvGrpSpPr>
          <p:nvPr/>
        </p:nvGrpSpPr>
        <p:grpSpPr bwMode="auto">
          <a:xfrm>
            <a:off x="5412317" y="1714499"/>
            <a:ext cx="4978400" cy="609600"/>
            <a:chOff x="253" y="3384"/>
            <a:chExt cx="2352" cy="384"/>
          </a:xfrm>
        </p:grpSpPr>
        <p:sp>
          <p:nvSpPr>
            <p:cNvPr id="33823" name="Rectangle 2"/>
            <p:cNvSpPr>
              <a:spLocks noChangeArrowheads="1"/>
            </p:cNvSpPr>
            <p:nvPr/>
          </p:nvSpPr>
          <p:spPr bwMode="auto">
            <a:xfrm>
              <a:off x="253" y="3384"/>
              <a:ext cx="2352" cy="384"/>
            </a:xfrm>
            <a:prstGeom prst="rect">
              <a:avLst/>
            </a:prstGeom>
            <a:solidFill>
              <a:srgbClr val="FDE0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4" name="Rectangle 22"/>
            <p:cNvSpPr>
              <a:spLocks noChangeArrowheads="1"/>
            </p:cNvSpPr>
            <p:nvPr/>
          </p:nvSpPr>
          <p:spPr bwMode="auto">
            <a:xfrm>
              <a:off x="288" y="3408"/>
              <a:ext cx="14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Level of significance = </a:t>
              </a:r>
            </a:p>
          </p:txBody>
        </p:sp>
        <p:sp>
          <p:nvSpPr>
            <p:cNvPr id="33825" name="Rectangle 23"/>
            <p:cNvSpPr>
              <a:spLocks noChangeArrowheads="1"/>
            </p:cNvSpPr>
            <p:nvPr/>
          </p:nvSpPr>
          <p:spPr bwMode="auto">
            <a:xfrm flipH="1">
              <a:off x="1673" y="3440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 dirty="0">
                  <a:latin typeface="Symbol" pitchFamily="18" charset="2"/>
                </a:rPr>
                <a:t>a</a:t>
              </a:r>
            </a:p>
          </p:txBody>
        </p:sp>
      </p:grpSp>
      <p:sp>
        <p:nvSpPr>
          <p:cNvPr id="33797" name="Rectangle 48"/>
          <p:cNvSpPr>
            <a:spLocks noChangeArrowheads="1"/>
          </p:cNvSpPr>
          <p:nvPr/>
        </p:nvSpPr>
        <p:spPr bwMode="auto">
          <a:xfrm>
            <a:off x="609600" y="6019801"/>
            <a:ext cx="10464800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This is a </a:t>
            </a:r>
            <a:r>
              <a:rPr lang="en-US" sz="2000">
                <a:solidFill>
                  <a:schemeClr val="folHlink"/>
                </a:solidFill>
              </a:rPr>
              <a:t>two-tail test</a:t>
            </a:r>
            <a:r>
              <a:rPr lang="en-US" sz="2000"/>
              <a:t> because there is a rejection region in both tails</a:t>
            </a:r>
          </a:p>
        </p:txBody>
      </p:sp>
      <p:sp>
        <p:nvSpPr>
          <p:cNvPr id="33798" name="Rectangle 65"/>
          <p:cNvSpPr>
            <a:spLocks noChangeArrowheads="1"/>
          </p:cNvSpPr>
          <p:nvPr/>
        </p:nvSpPr>
        <p:spPr bwMode="auto">
          <a:xfrm>
            <a:off x="1320800" y="1524001"/>
            <a:ext cx="2641600" cy="496033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 sz="2400"/>
              <a:t>μ</a:t>
            </a:r>
            <a:r>
              <a:rPr lang="en-US"/>
              <a:t> = 30    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 sz="2400"/>
              <a:t>μ</a:t>
            </a:r>
            <a:r>
              <a:rPr lang="en-US"/>
              <a:t> </a:t>
            </a:r>
            <a:r>
              <a:rPr lang="en-US">
                <a:cs typeface="Arial" charset="0"/>
              </a:rPr>
              <a:t>≠</a:t>
            </a:r>
            <a:r>
              <a:rPr lang="en-US"/>
              <a:t> 30</a:t>
            </a:r>
          </a:p>
        </p:txBody>
      </p:sp>
      <p:grpSp>
        <p:nvGrpSpPr>
          <p:cNvPr id="33799" name="Group 74"/>
          <p:cNvGrpSpPr>
            <a:grpSpLocks/>
          </p:cNvGrpSpPr>
          <p:nvPr/>
        </p:nvGrpSpPr>
        <p:grpSpPr bwMode="auto">
          <a:xfrm>
            <a:off x="2438400" y="2551113"/>
            <a:ext cx="7010400" cy="3100388"/>
            <a:chOff x="1200" y="1847"/>
            <a:chExt cx="3312" cy="1953"/>
          </a:xfrm>
        </p:grpSpPr>
        <p:sp>
          <p:nvSpPr>
            <p:cNvPr id="33801" name="Rectangle 18"/>
            <p:cNvSpPr>
              <a:spLocks noChangeArrowheads="1"/>
            </p:cNvSpPr>
            <p:nvPr/>
          </p:nvSpPr>
          <p:spPr bwMode="auto">
            <a:xfrm>
              <a:off x="2160" y="3120"/>
              <a:ext cx="1296" cy="248"/>
            </a:xfrm>
            <a:prstGeom prst="rect">
              <a:avLst/>
            </a:prstGeom>
            <a:solidFill>
              <a:srgbClr val="C7DAF7"/>
            </a:solidFill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/>
                <a:t>Critical values</a:t>
              </a:r>
            </a:p>
          </p:txBody>
        </p:sp>
        <p:sp>
          <p:nvSpPr>
            <p:cNvPr id="33802" name="Rectangle 49"/>
            <p:cNvSpPr>
              <a:spLocks noChangeArrowheads="1"/>
            </p:cNvSpPr>
            <p:nvPr/>
          </p:nvSpPr>
          <p:spPr bwMode="auto">
            <a:xfrm>
              <a:off x="2112" y="3552"/>
              <a:ext cx="1440" cy="248"/>
            </a:xfrm>
            <a:prstGeom prst="rect">
              <a:avLst/>
            </a:prstGeom>
            <a:solidFill>
              <a:srgbClr val="C7DAF7"/>
            </a:solidFill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Rejection Region</a:t>
              </a:r>
            </a:p>
          </p:txBody>
        </p:sp>
        <p:grpSp>
          <p:nvGrpSpPr>
            <p:cNvPr id="33803" name="Group 69"/>
            <p:cNvGrpSpPr>
              <a:grpSpLocks/>
            </p:cNvGrpSpPr>
            <p:nvPr/>
          </p:nvGrpSpPr>
          <p:grpSpPr bwMode="auto">
            <a:xfrm>
              <a:off x="1200" y="1847"/>
              <a:ext cx="3312" cy="1139"/>
              <a:chOff x="1200" y="1847"/>
              <a:chExt cx="3312" cy="1139"/>
            </a:xfrm>
          </p:grpSpPr>
          <p:sp>
            <p:nvSpPr>
              <p:cNvPr id="33808" name="Freeform 50"/>
              <p:cNvSpPr>
                <a:spLocks/>
              </p:cNvSpPr>
              <p:nvPr/>
            </p:nvSpPr>
            <p:spPr bwMode="auto">
              <a:xfrm>
                <a:off x="3455" y="2510"/>
                <a:ext cx="705" cy="279"/>
              </a:xfrm>
              <a:custGeom>
                <a:avLst/>
                <a:gdLst>
                  <a:gd name="T0" fmla="*/ 2233 w 480"/>
                  <a:gd name="T1" fmla="*/ 805 h 192"/>
                  <a:gd name="T2" fmla="*/ 2012 w 480"/>
                  <a:gd name="T3" fmla="*/ 616 h 192"/>
                  <a:gd name="T4" fmla="*/ 1082 w 480"/>
                  <a:gd name="T5" fmla="*/ 469 h 192"/>
                  <a:gd name="T6" fmla="*/ 623 w 480"/>
                  <a:gd name="T7" fmla="*/ 323 h 192"/>
                  <a:gd name="T8" fmla="*/ 101 w 480"/>
                  <a:gd name="T9" fmla="*/ 13 h 192"/>
                  <a:gd name="T10" fmla="*/ 0 w 480"/>
                  <a:gd name="T11" fmla="*/ 0 h 192"/>
                  <a:gd name="T12" fmla="*/ 56 w 480"/>
                  <a:gd name="T13" fmla="*/ 856 h 192"/>
                  <a:gd name="T14" fmla="*/ 2233 w 480"/>
                  <a:gd name="T15" fmla="*/ 825 h 192"/>
                  <a:gd name="T16" fmla="*/ 2233 w 480"/>
                  <a:gd name="T17" fmla="*/ 805 h 1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0"/>
                  <a:gd name="T28" fmla="*/ 0 h 192"/>
                  <a:gd name="T29" fmla="*/ 480 w 480"/>
                  <a:gd name="T30" fmla="*/ 192 h 1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0" h="192">
                    <a:moveTo>
                      <a:pt x="480" y="180"/>
                    </a:moveTo>
                    <a:lnTo>
                      <a:pt x="432" y="138"/>
                    </a:lnTo>
                    <a:lnTo>
                      <a:pt x="233" y="105"/>
                    </a:lnTo>
                    <a:lnTo>
                      <a:pt x="134" y="7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12" y="192"/>
                    </a:lnTo>
                    <a:lnTo>
                      <a:pt x="480" y="185"/>
                    </a:lnTo>
                    <a:lnTo>
                      <a:pt x="480" y="180"/>
                    </a:lnTo>
                  </a:path>
                </a:pathLst>
              </a:custGeom>
              <a:solidFill>
                <a:srgbClr val="C3DBFF"/>
              </a:solidFill>
              <a:ln w="12700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9" name="Rectangle 51"/>
              <p:cNvSpPr>
                <a:spLocks noChangeArrowheads="1"/>
              </p:cNvSpPr>
              <p:nvPr/>
            </p:nvSpPr>
            <p:spPr bwMode="auto">
              <a:xfrm>
                <a:off x="3873" y="1875"/>
                <a:ext cx="63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 dirty="0"/>
                  <a:t> /2</a:t>
                </a:r>
              </a:p>
            </p:txBody>
          </p:sp>
          <p:sp>
            <p:nvSpPr>
              <p:cNvPr id="33810" name="Freeform 52"/>
              <p:cNvSpPr>
                <a:spLocks/>
              </p:cNvSpPr>
              <p:nvPr/>
            </p:nvSpPr>
            <p:spPr bwMode="auto">
              <a:xfrm>
                <a:off x="1341" y="2501"/>
                <a:ext cx="696" cy="278"/>
              </a:xfrm>
              <a:custGeom>
                <a:avLst/>
                <a:gdLst>
                  <a:gd name="T0" fmla="*/ 0 w 474"/>
                  <a:gd name="T1" fmla="*/ 834 h 191"/>
                  <a:gd name="T2" fmla="*/ 222 w 474"/>
                  <a:gd name="T3" fmla="*/ 648 h 191"/>
                  <a:gd name="T4" fmla="*/ 1142 w 474"/>
                  <a:gd name="T5" fmla="*/ 499 h 191"/>
                  <a:gd name="T6" fmla="*/ 1603 w 474"/>
                  <a:gd name="T7" fmla="*/ 352 h 191"/>
                  <a:gd name="T8" fmla="*/ 2122 w 474"/>
                  <a:gd name="T9" fmla="*/ 41 h 191"/>
                  <a:gd name="T10" fmla="*/ 2204 w 474"/>
                  <a:gd name="T11" fmla="*/ 0 h 191"/>
                  <a:gd name="T12" fmla="*/ 2176 w 474"/>
                  <a:gd name="T13" fmla="*/ 834 h 191"/>
                  <a:gd name="T14" fmla="*/ 0 w 474"/>
                  <a:gd name="T15" fmla="*/ 857 h 191"/>
                  <a:gd name="T16" fmla="*/ 0 w 474"/>
                  <a:gd name="T17" fmla="*/ 834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74"/>
                  <a:gd name="T28" fmla="*/ 0 h 191"/>
                  <a:gd name="T29" fmla="*/ 474 w 474"/>
                  <a:gd name="T30" fmla="*/ 191 h 19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74" h="191">
                    <a:moveTo>
                      <a:pt x="0" y="186"/>
                    </a:moveTo>
                    <a:lnTo>
                      <a:pt x="48" y="144"/>
                    </a:lnTo>
                    <a:lnTo>
                      <a:pt x="246" y="111"/>
                    </a:lnTo>
                    <a:lnTo>
                      <a:pt x="345" y="78"/>
                    </a:lnTo>
                    <a:lnTo>
                      <a:pt x="456" y="9"/>
                    </a:lnTo>
                    <a:lnTo>
                      <a:pt x="474" y="0"/>
                    </a:lnTo>
                    <a:lnTo>
                      <a:pt x="468" y="186"/>
                    </a:lnTo>
                    <a:lnTo>
                      <a:pt x="0" y="191"/>
                    </a:lnTo>
                    <a:lnTo>
                      <a:pt x="0" y="186"/>
                    </a:lnTo>
                  </a:path>
                </a:pathLst>
              </a:custGeom>
              <a:solidFill>
                <a:srgbClr val="C3DBFF"/>
              </a:solidFill>
              <a:ln w="12700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1" name="Freeform 53"/>
              <p:cNvSpPr>
                <a:spLocks/>
              </p:cNvSpPr>
              <p:nvPr/>
            </p:nvSpPr>
            <p:spPr bwMode="auto">
              <a:xfrm>
                <a:off x="1411" y="1872"/>
                <a:ext cx="1339" cy="839"/>
              </a:xfrm>
              <a:custGeom>
                <a:avLst/>
                <a:gdLst>
                  <a:gd name="T0" fmla="*/ 0 w 600"/>
                  <a:gd name="T1" fmla="*/ 2591 h 576"/>
                  <a:gd name="T2" fmla="*/ 1569 w 600"/>
                  <a:gd name="T3" fmla="*/ 2565 h 576"/>
                  <a:gd name="T4" fmla="*/ 2357 w 600"/>
                  <a:gd name="T5" fmla="*/ 2532 h 576"/>
                  <a:gd name="T6" fmla="*/ 3147 w 600"/>
                  <a:gd name="T7" fmla="*/ 2489 h 576"/>
                  <a:gd name="T8" fmla="*/ 3926 w 600"/>
                  <a:gd name="T9" fmla="*/ 2431 h 576"/>
                  <a:gd name="T10" fmla="*/ 4711 w 600"/>
                  <a:gd name="T11" fmla="*/ 2347 h 576"/>
                  <a:gd name="T12" fmla="*/ 5503 w 600"/>
                  <a:gd name="T13" fmla="*/ 2240 h 576"/>
                  <a:gd name="T14" fmla="*/ 7048 w 600"/>
                  <a:gd name="T15" fmla="*/ 1943 h 576"/>
                  <a:gd name="T16" fmla="*/ 8601 w 600"/>
                  <a:gd name="T17" fmla="*/ 1521 h 576"/>
                  <a:gd name="T18" fmla="*/ 10170 w 600"/>
                  <a:gd name="T19" fmla="*/ 1008 h 576"/>
                  <a:gd name="T20" fmla="*/ 10937 w 600"/>
                  <a:gd name="T21" fmla="*/ 752 h 576"/>
                  <a:gd name="T22" fmla="*/ 11739 w 600"/>
                  <a:gd name="T23" fmla="*/ 513 h 576"/>
                  <a:gd name="T24" fmla="*/ 12526 w 600"/>
                  <a:gd name="T25" fmla="*/ 303 h 576"/>
                  <a:gd name="T26" fmla="*/ 13272 w 600"/>
                  <a:gd name="T27" fmla="*/ 140 h 576"/>
                  <a:gd name="T28" fmla="*/ 14059 w 600"/>
                  <a:gd name="T29" fmla="*/ 36 h 576"/>
                  <a:gd name="T30" fmla="*/ 14861 w 600"/>
                  <a:gd name="T31" fmla="*/ 0 h 5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00"/>
                  <a:gd name="T49" fmla="*/ 0 h 576"/>
                  <a:gd name="T50" fmla="*/ 600 w 600"/>
                  <a:gd name="T51" fmla="*/ 576 h 5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00" h="576">
                    <a:moveTo>
                      <a:pt x="0" y="575"/>
                    </a:moveTo>
                    <a:lnTo>
                      <a:pt x="63" y="570"/>
                    </a:lnTo>
                    <a:lnTo>
                      <a:pt x="95" y="562"/>
                    </a:lnTo>
                    <a:lnTo>
                      <a:pt x="127" y="553"/>
                    </a:lnTo>
                    <a:lnTo>
                      <a:pt x="158" y="540"/>
                    </a:lnTo>
                    <a:lnTo>
                      <a:pt x="190" y="521"/>
                    </a:lnTo>
                    <a:lnTo>
                      <a:pt x="222" y="498"/>
                    </a:lnTo>
                    <a:lnTo>
                      <a:pt x="284" y="432"/>
                    </a:lnTo>
                    <a:lnTo>
                      <a:pt x="347" y="338"/>
                    </a:lnTo>
                    <a:lnTo>
                      <a:pt x="410" y="224"/>
                    </a:lnTo>
                    <a:lnTo>
                      <a:pt x="441" y="167"/>
                    </a:lnTo>
                    <a:lnTo>
                      <a:pt x="473" y="114"/>
                    </a:lnTo>
                    <a:lnTo>
                      <a:pt x="505" y="67"/>
                    </a:lnTo>
                    <a:lnTo>
                      <a:pt x="535" y="31"/>
                    </a:lnTo>
                    <a:lnTo>
                      <a:pt x="567" y="8"/>
                    </a:lnTo>
                    <a:lnTo>
                      <a:pt x="599" y="0"/>
                    </a:lnTo>
                  </a:path>
                </a:pathLst>
              </a:custGeom>
              <a:noFill/>
              <a:ln w="50800" cap="rnd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2" name="Freeform 54"/>
              <p:cNvSpPr>
                <a:spLocks/>
              </p:cNvSpPr>
              <p:nvPr/>
            </p:nvSpPr>
            <p:spPr bwMode="auto">
              <a:xfrm>
                <a:off x="2750" y="1872"/>
                <a:ext cx="1339" cy="839"/>
              </a:xfrm>
              <a:custGeom>
                <a:avLst/>
                <a:gdLst>
                  <a:gd name="T0" fmla="*/ 16796 w 576"/>
                  <a:gd name="T1" fmla="*/ 2591 h 576"/>
                  <a:gd name="T2" fmla="*/ 15041 w 576"/>
                  <a:gd name="T3" fmla="*/ 2565 h 576"/>
                  <a:gd name="T4" fmla="*/ 14132 w 576"/>
                  <a:gd name="T5" fmla="*/ 2532 h 576"/>
                  <a:gd name="T6" fmla="*/ 13288 w 576"/>
                  <a:gd name="T7" fmla="*/ 2489 h 576"/>
                  <a:gd name="T8" fmla="*/ 12386 w 576"/>
                  <a:gd name="T9" fmla="*/ 2431 h 576"/>
                  <a:gd name="T10" fmla="*/ 11484 w 576"/>
                  <a:gd name="T11" fmla="*/ 2347 h 576"/>
                  <a:gd name="T12" fmla="*/ 10631 w 576"/>
                  <a:gd name="T13" fmla="*/ 2240 h 576"/>
                  <a:gd name="T14" fmla="*/ 8845 w 576"/>
                  <a:gd name="T15" fmla="*/ 1943 h 576"/>
                  <a:gd name="T16" fmla="*/ 7074 w 576"/>
                  <a:gd name="T17" fmla="*/ 1521 h 576"/>
                  <a:gd name="T18" fmla="*/ 5312 w 576"/>
                  <a:gd name="T19" fmla="*/ 1008 h 576"/>
                  <a:gd name="T20" fmla="*/ 4410 w 576"/>
                  <a:gd name="T21" fmla="*/ 752 h 576"/>
                  <a:gd name="T22" fmla="*/ 3508 w 576"/>
                  <a:gd name="T23" fmla="*/ 513 h 576"/>
                  <a:gd name="T24" fmla="*/ 2664 w 576"/>
                  <a:gd name="T25" fmla="*/ 303 h 576"/>
                  <a:gd name="T26" fmla="*/ 1746 w 576"/>
                  <a:gd name="T27" fmla="*/ 140 h 576"/>
                  <a:gd name="T28" fmla="*/ 881 w 576"/>
                  <a:gd name="T29" fmla="*/ 36 h 576"/>
                  <a:gd name="T30" fmla="*/ 0 w 576"/>
                  <a:gd name="T31" fmla="*/ 0 h 5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6"/>
                  <a:gd name="T49" fmla="*/ 0 h 576"/>
                  <a:gd name="T50" fmla="*/ 576 w 576"/>
                  <a:gd name="T51" fmla="*/ 576 h 5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6" h="576">
                    <a:moveTo>
                      <a:pt x="575" y="575"/>
                    </a:moveTo>
                    <a:lnTo>
                      <a:pt x="515" y="570"/>
                    </a:lnTo>
                    <a:lnTo>
                      <a:pt x="484" y="562"/>
                    </a:lnTo>
                    <a:lnTo>
                      <a:pt x="455" y="553"/>
                    </a:lnTo>
                    <a:lnTo>
                      <a:pt x="424" y="540"/>
                    </a:lnTo>
                    <a:lnTo>
                      <a:pt x="393" y="521"/>
                    </a:lnTo>
                    <a:lnTo>
                      <a:pt x="364" y="498"/>
                    </a:lnTo>
                    <a:lnTo>
                      <a:pt x="303" y="432"/>
                    </a:lnTo>
                    <a:lnTo>
                      <a:pt x="242" y="338"/>
                    </a:lnTo>
                    <a:lnTo>
                      <a:pt x="182" y="224"/>
                    </a:lnTo>
                    <a:lnTo>
                      <a:pt x="151" y="167"/>
                    </a:lnTo>
                    <a:lnTo>
                      <a:pt x="120" y="114"/>
                    </a:lnTo>
                    <a:lnTo>
                      <a:pt x="91" y="67"/>
                    </a:lnTo>
                    <a:lnTo>
                      <a:pt x="60" y="31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3" name="Line 55"/>
              <p:cNvSpPr>
                <a:spLocks noChangeShapeType="1"/>
              </p:cNvSpPr>
              <p:nvPr/>
            </p:nvSpPr>
            <p:spPr bwMode="auto">
              <a:xfrm>
                <a:off x="1341" y="2780"/>
                <a:ext cx="281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" name="Rectangle 56"/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 b="1"/>
                  <a:t>30</a:t>
                </a:r>
              </a:p>
            </p:txBody>
          </p:sp>
          <p:sp>
            <p:nvSpPr>
              <p:cNvPr id="33815" name="Freeform 57"/>
              <p:cNvSpPr>
                <a:spLocks/>
              </p:cNvSpPr>
              <p:nvPr/>
            </p:nvSpPr>
            <p:spPr bwMode="auto">
              <a:xfrm>
                <a:off x="1905" y="2641"/>
                <a:ext cx="283" cy="281"/>
              </a:xfrm>
              <a:custGeom>
                <a:avLst/>
                <a:gdLst>
                  <a:gd name="T0" fmla="*/ 890 w 193"/>
                  <a:gd name="T1" fmla="*/ 432 h 193"/>
                  <a:gd name="T2" fmla="*/ 522 w 193"/>
                  <a:gd name="T3" fmla="*/ 354 h 193"/>
                  <a:gd name="T4" fmla="*/ 446 w 193"/>
                  <a:gd name="T5" fmla="*/ 0 h 193"/>
                  <a:gd name="T6" fmla="*/ 365 w 193"/>
                  <a:gd name="T7" fmla="*/ 354 h 193"/>
                  <a:gd name="T8" fmla="*/ 0 w 193"/>
                  <a:gd name="T9" fmla="*/ 432 h 193"/>
                  <a:gd name="T10" fmla="*/ 365 w 193"/>
                  <a:gd name="T11" fmla="*/ 508 h 193"/>
                  <a:gd name="T12" fmla="*/ 446 w 193"/>
                  <a:gd name="T13" fmla="*/ 865 h 193"/>
                  <a:gd name="T14" fmla="*/ 522 w 193"/>
                  <a:gd name="T15" fmla="*/ 508 h 193"/>
                  <a:gd name="T16" fmla="*/ 890 w 193"/>
                  <a:gd name="T17" fmla="*/ 432 h 1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3"/>
                  <a:gd name="T28" fmla="*/ 0 h 193"/>
                  <a:gd name="T29" fmla="*/ 193 w 193"/>
                  <a:gd name="T30" fmla="*/ 193 h 19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3" h="193">
                    <a:moveTo>
                      <a:pt x="192" y="96"/>
                    </a:moveTo>
                    <a:lnTo>
                      <a:pt x="113" y="79"/>
                    </a:lnTo>
                    <a:lnTo>
                      <a:pt x="96" y="0"/>
                    </a:lnTo>
                    <a:lnTo>
                      <a:pt x="79" y="79"/>
                    </a:lnTo>
                    <a:lnTo>
                      <a:pt x="0" y="96"/>
                    </a:lnTo>
                    <a:lnTo>
                      <a:pt x="79" y="113"/>
                    </a:lnTo>
                    <a:lnTo>
                      <a:pt x="96" y="192"/>
                    </a:lnTo>
                    <a:lnTo>
                      <a:pt x="113" y="113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F8F800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6" name="Line 58"/>
              <p:cNvSpPr>
                <a:spLocks noChangeShapeType="1"/>
              </p:cNvSpPr>
              <p:nvPr/>
            </p:nvSpPr>
            <p:spPr bwMode="auto">
              <a:xfrm>
                <a:off x="2750" y="1872"/>
                <a:ext cx="0" cy="90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17" name="Freeform 59"/>
              <p:cNvSpPr>
                <a:spLocks/>
              </p:cNvSpPr>
              <p:nvPr/>
            </p:nvSpPr>
            <p:spPr bwMode="auto">
              <a:xfrm>
                <a:off x="3313" y="2641"/>
                <a:ext cx="283" cy="281"/>
              </a:xfrm>
              <a:custGeom>
                <a:avLst/>
                <a:gdLst>
                  <a:gd name="T0" fmla="*/ 890 w 193"/>
                  <a:gd name="T1" fmla="*/ 432 h 193"/>
                  <a:gd name="T2" fmla="*/ 522 w 193"/>
                  <a:gd name="T3" fmla="*/ 354 h 193"/>
                  <a:gd name="T4" fmla="*/ 446 w 193"/>
                  <a:gd name="T5" fmla="*/ 0 h 193"/>
                  <a:gd name="T6" fmla="*/ 365 w 193"/>
                  <a:gd name="T7" fmla="*/ 354 h 193"/>
                  <a:gd name="T8" fmla="*/ 0 w 193"/>
                  <a:gd name="T9" fmla="*/ 432 h 193"/>
                  <a:gd name="T10" fmla="*/ 365 w 193"/>
                  <a:gd name="T11" fmla="*/ 508 h 193"/>
                  <a:gd name="T12" fmla="*/ 446 w 193"/>
                  <a:gd name="T13" fmla="*/ 865 h 193"/>
                  <a:gd name="T14" fmla="*/ 522 w 193"/>
                  <a:gd name="T15" fmla="*/ 508 h 193"/>
                  <a:gd name="T16" fmla="*/ 890 w 193"/>
                  <a:gd name="T17" fmla="*/ 432 h 1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3"/>
                  <a:gd name="T28" fmla="*/ 0 h 193"/>
                  <a:gd name="T29" fmla="*/ 193 w 193"/>
                  <a:gd name="T30" fmla="*/ 193 h 19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3" h="193">
                    <a:moveTo>
                      <a:pt x="192" y="96"/>
                    </a:moveTo>
                    <a:lnTo>
                      <a:pt x="113" y="79"/>
                    </a:lnTo>
                    <a:lnTo>
                      <a:pt x="96" y="0"/>
                    </a:lnTo>
                    <a:lnTo>
                      <a:pt x="79" y="79"/>
                    </a:lnTo>
                    <a:lnTo>
                      <a:pt x="0" y="96"/>
                    </a:lnTo>
                    <a:lnTo>
                      <a:pt x="79" y="113"/>
                    </a:lnTo>
                    <a:lnTo>
                      <a:pt x="96" y="192"/>
                    </a:lnTo>
                    <a:lnTo>
                      <a:pt x="113" y="113"/>
                    </a:lnTo>
                    <a:lnTo>
                      <a:pt x="192" y="96"/>
                    </a:lnTo>
                  </a:path>
                </a:pathLst>
              </a:custGeom>
              <a:solidFill>
                <a:srgbClr val="F8F800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8" name="Rectangle 60"/>
              <p:cNvSpPr>
                <a:spLocks noChangeArrowheads="1"/>
              </p:cNvSpPr>
              <p:nvPr/>
            </p:nvSpPr>
            <p:spPr bwMode="auto">
              <a:xfrm>
                <a:off x="3737" y="1875"/>
                <a:ext cx="35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 i="1">
                    <a:latin typeface="Symbol" pitchFamily="18" charset="2"/>
                  </a:rPr>
                  <a:t>a</a:t>
                </a:r>
              </a:p>
            </p:txBody>
          </p:sp>
          <p:sp>
            <p:nvSpPr>
              <p:cNvPr id="33819" name="Rectangle 61"/>
              <p:cNvSpPr>
                <a:spLocks noChangeArrowheads="1"/>
              </p:cNvSpPr>
              <p:nvPr/>
            </p:nvSpPr>
            <p:spPr bwMode="auto">
              <a:xfrm>
                <a:off x="1296" y="1847"/>
                <a:ext cx="63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 dirty="0"/>
                  <a:t> /2</a:t>
                </a:r>
              </a:p>
            </p:txBody>
          </p:sp>
          <p:sp>
            <p:nvSpPr>
              <p:cNvPr id="33820" name="Rectangle 62"/>
              <p:cNvSpPr>
                <a:spLocks noChangeArrowheads="1"/>
              </p:cNvSpPr>
              <p:nvPr/>
            </p:nvSpPr>
            <p:spPr bwMode="auto">
              <a:xfrm>
                <a:off x="1200" y="1875"/>
                <a:ext cx="35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 i="1">
                    <a:latin typeface="Symbol" pitchFamily="18" charset="2"/>
                  </a:rPr>
                  <a:t>a</a:t>
                </a:r>
              </a:p>
            </p:txBody>
          </p:sp>
          <p:sp>
            <p:nvSpPr>
              <p:cNvPr id="33821" name="Line 63"/>
              <p:cNvSpPr>
                <a:spLocks noChangeShapeType="1"/>
              </p:cNvSpPr>
              <p:nvPr/>
            </p:nvSpPr>
            <p:spPr bwMode="auto">
              <a:xfrm>
                <a:off x="1536" y="2208"/>
                <a:ext cx="439" cy="4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2" name="Line 64"/>
              <p:cNvSpPr>
                <a:spLocks noChangeShapeType="1"/>
              </p:cNvSpPr>
              <p:nvPr/>
            </p:nvSpPr>
            <p:spPr bwMode="auto">
              <a:xfrm flipH="1">
                <a:off x="3525" y="2208"/>
                <a:ext cx="363" cy="4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4" name="Line 70"/>
            <p:cNvSpPr>
              <a:spLocks noChangeShapeType="1"/>
            </p:cNvSpPr>
            <p:nvPr/>
          </p:nvSpPr>
          <p:spPr bwMode="auto">
            <a:xfrm flipH="1" flipV="1">
              <a:off x="2112" y="28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5" name="Line 71"/>
            <p:cNvSpPr>
              <a:spLocks noChangeShapeType="1"/>
            </p:cNvSpPr>
            <p:nvPr/>
          </p:nvSpPr>
          <p:spPr bwMode="auto">
            <a:xfrm flipV="1">
              <a:off x="3360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6" name="Line 72"/>
            <p:cNvSpPr>
              <a:spLocks noChangeShapeType="1"/>
            </p:cNvSpPr>
            <p:nvPr/>
          </p:nvSpPr>
          <p:spPr bwMode="auto">
            <a:xfrm flipV="1">
              <a:off x="3552" y="2784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7" name="Line 73"/>
            <p:cNvSpPr>
              <a:spLocks noChangeShapeType="1"/>
            </p:cNvSpPr>
            <p:nvPr/>
          </p:nvSpPr>
          <p:spPr bwMode="auto">
            <a:xfrm flipH="1" flipV="1">
              <a:off x="1680" y="2784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800" name="Rectangle 34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7160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7451-058A-49D4-811C-19C1352F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3908-DDA2-4AE4-8574-F6801E25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Hypothesis Testing Concept</a:t>
            </a:r>
          </a:p>
          <a:p>
            <a:r>
              <a:rPr lang="en-IN" dirty="0"/>
              <a:t>Types of Error</a:t>
            </a:r>
          </a:p>
          <a:p>
            <a:r>
              <a:rPr lang="en-IN" dirty="0"/>
              <a:t>One Tail hypothesis Testing</a:t>
            </a:r>
          </a:p>
          <a:p>
            <a:r>
              <a:rPr lang="en-IN" dirty="0"/>
              <a:t>Two tail hypothesis testing</a:t>
            </a:r>
          </a:p>
          <a:p>
            <a:r>
              <a:rPr lang="en-IN" dirty="0"/>
              <a:t>Hypothesis Testing around the Proportion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983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9084-D836-4532-8C88-0CBC8410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Identify </a:t>
            </a:r>
            <a:r>
              <a:rPr lang="el-GR" dirty="0"/>
              <a:t>β</a:t>
            </a:r>
            <a:r>
              <a:rPr lang="en-GB" dirty="0"/>
              <a:t> risk</a:t>
            </a:r>
            <a:r>
              <a:rPr lang="en-IN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17DB-67CA-43E0-B476-73403D95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682501"/>
            <a:ext cx="11179533" cy="4694445"/>
          </a:xfrm>
        </p:spPr>
        <p:txBody>
          <a:bodyPr>
            <a:noAutofit/>
          </a:bodyPr>
          <a:lstStyle/>
          <a:p>
            <a:r>
              <a:rPr lang="en-IN" sz="2400" dirty="0"/>
              <a:t>The probability of committing a Type II error is called the </a:t>
            </a:r>
            <a:r>
              <a:rPr lang="el-GR" sz="2400" dirty="0"/>
              <a:t>β</a:t>
            </a:r>
            <a:r>
              <a:rPr lang="en-IN" sz="2400" dirty="0"/>
              <a:t> </a:t>
            </a:r>
            <a:r>
              <a:rPr lang="en-IN" sz="2400" i="1" dirty="0"/>
              <a:t>risk</a:t>
            </a:r>
            <a:r>
              <a:rPr lang="en-IN" sz="2400" dirty="0"/>
              <a:t>. </a:t>
            </a:r>
          </a:p>
          <a:p>
            <a:r>
              <a:rPr lang="en-IN" sz="2400" dirty="0"/>
              <a:t>Unlike the Type I error (which you control through the selection of </a:t>
            </a:r>
            <a:r>
              <a:rPr lang="el-GR" sz="2400" dirty="0"/>
              <a:t>α</a:t>
            </a:r>
            <a:r>
              <a:rPr lang="en-IN" sz="2400" dirty="0"/>
              <a:t>), the probability of making a Type II error depends on the difference between the hypothesized and actual values of the population parameter. </a:t>
            </a:r>
          </a:p>
          <a:p>
            <a:r>
              <a:rPr lang="en-IN" sz="2400" dirty="0"/>
              <a:t>Because large differences are easier to find than small ones, if the difference between the hypothesized and actual values of the population parameter is large, </a:t>
            </a:r>
            <a:r>
              <a:rPr lang="el-GR" sz="2400" dirty="0"/>
              <a:t>β</a:t>
            </a:r>
            <a:r>
              <a:rPr lang="en-IN" sz="2400" dirty="0"/>
              <a:t> is small.</a:t>
            </a:r>
          </a:p>
          <a:p>
            <a:r>
              <a:rPr lang="en-IN" sz="2400" dirty="0"/>
              <a:t>Ex: if the population mean is 330 grams, there is a small chance (</a:t>
            </a:r>
            <a:r>
              <a:rPr lang="el-GR" sz="2400" dirty="0"/>
              <a:t>β</a:t>
            </a:r>
            <a:r>
              <a:rPr lang="en-IN" sz="2400" dirty="0"/>
              <a:t>) that you will  conclude that the mean has not changed from 368 grams. </a:t>
            </a:r>
          </a:p>
          <a:p>
            <a:r>
              <a:rPr lang="en-IN" sz="2400" dirty="0"/>
              <a:t>However, if the difference between the hypothesized and actual values of the parameter is small, </a:t>
            </a:r>
            <a:r>
              <a:rPr lang="el-GR" sz="2400" dirty="0"/>
              <a:t>β</a:t>
            </a:r>
            <a:r>
              <a:rPr lang="en-IN" sz="2400" dirty="0"/>
              <a:t> is large. </a:t>
            </a:r>
          </a:p>
          <a:p>
            <a:r>
              <a:rPr lang="en-IN" sz="2400" dirty="0"/>
              <a:t>Ex: if the population mean is actually 367 grams, there is a large chance that you will conclude that the mean is still 368 grams. </a:t>
            </a:r>
          </a:p>
        </p:txBody>
      </p:sp>
    </p:spTree>
    <p:extLst>
      <p:ext uri="{BB962C8B-B14F-4D97-AF65-F5344CB8AC3E}">
        <p14:creationId xmlns:p14="http://schemas.microsoft.com/office/powerpoint/2010/main" val="5754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8D89B-C439-4D6C-B34E-C79FD46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6" y="2164523"/>
            <a:ext cx="11518659" cy="2495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2BF0C1-9169-44DE-A722-044B9129438B}"/>
              </a:ext>
            </a:extLst>
          </p:cNvPr>
          <p:cNvSpPr txBox="1">
            <a:spLocks/>
          </p:cNvSpPr>
          <p:nvPr/>
        </p:nvSpPr>
        <p:spPr>
          <a:xfrm>
            <a:off x="526911" y="74198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ALWAYS REMEMBER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6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422400" y="4158531"/>
            <a:ext cx="8940800" cy="15240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 I &amp; II Error Relationship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973756" y="1940223"/>
            <a:ext cx="10241280" cy="375487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 Type I and Type II errors cannot happen at the same time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§"/>
            </a:pPr>
            <a:r>
              <a:rPr lang="en-US" sz="2800" dirty="0"/>
              <a:t> A Type I error can only occur if H</a:t>
            </a:r>
            <a:r>
              <a:rPr lang="en-US" sz="2800" baseline="-25000" dirty="0"/>
              <a:t>0</a:t>
            </a:r>
            <a:r>
              <a:rPr lang="en-US" sz="2800" dirty="0"/>
              <a:t> is </a:t>
            </a:r>
            <a:r>
              <a:rPr lang="en-US" sz="2800" dirty="0">
                <a:solidFill>
                  <a:schemeClr val="folHlink"/>
                </a:solidFill>
              </a:rPr>
              <a:t>true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§"/>
            </a:pPr>
            <a:r>
              <a:rPr lang="en-US" sz="2800" dirty="0"/>
              <a:t> A Type II error can only occur if H</a:t>
            </a:r>
            <a:r>
              <a:rPr lang="en-US" sz="2800" baseline="-25000" dirty="0"/>
              <a:t>0</a:t>
            </a:r>
            <a:r>
              <a:rPr lang="en-US" sz="2800" dirty="0"/>
              <a:t> is </a:t>
            </a:r>
            <a:r>
              <a:rPr lang="en-US" sz="2800" dirty="0">
                <a:solidFill>
                  <a:schemeClr val="folHlink"/>
                </a:solidFill>
              </a:rPr>
              <a:t>false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None/>
            </a:pPr>
            <a:r>
              <a:rPr lang="en-US" sz="2800" dirty="0"/>
              <a:t>  	If Type I error probability (</a:t>
            </a:r>
            <a:r>
              <a:rPr lang="en-US" sz="2800" b="1" dirty="0">
                <a:sym typeface="Symbol" pitchFamily="18" charset="2"/>
              </a:rPr>
              <a:t></a:t>
            </a:r>
            <a:r>
              <a:rPr lang="en-US" sz="2800" dirty="0"/>
              <a:t>)        , then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 dirty="0"/>
              <a:t>   	Type II error probability (</a:t>
            </a:r>
            <a:r>
              <a:rPr lang="el-GR" sz="2800" dirty="0">
                <a:cs typeface="Arial" charset="0"/>
              </a:rPr>
              <a:t>β</a:t>
            </a:r>
            <a:r>
              <a:rPr lang="en-US" sz="2800" dirty="0"/>
              <a:t>)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6189811" y="4544832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 rot="10800000">
            <a:off x="6189811" y="5224006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4108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27200" y="381000"/>
            <a:ext cx="10058400" cy="762000"/>
          </a:xfrm>
        </p:spPr>
        <p:txBody>
          <a:bodyPr/>
          <a:lstStyle/>
          <a:p>
            <a:pPr eaLnBrk="1" hangingPunct="1"/>
            <a:r>
              <a:rPr lang="en-US"/>
              <a:t>Factors Affecting Type II Error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600200"/>
            <a:ext cx="100584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3000" dirty="0"/>
              <a:t>All else equal,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3000" dirty="0"/>
              <a:t>  </a:t>
            </a:r>
            <a:r>
              <a:rPr lang="el-GR" sz="3000" dirty="0">
                <a:cs typeface="Arial" charset="0"/>
              </a:rPr>
              <a:t>β</a:t>
            </a:r>
            <a:r>
              <a:rPr lang="en-US" sz="3000" dirty="0"/>
              <a:t>          when the difference between hypothesized parameter and its true value</a:t>
            </a:r>
          </a:p>
          <a:p>
            <a:pPr lvl="1" eaLnBrk="1" hangingPunct="1">
              <a:lnSpc>
                <a:spcPct val="110000"/>
              </a:lnSpc>
            </a:pPr>
            <a:endParaRPr lang="en-US" sz="3000" dirty="0"/>
          </a:p>
          <a:p>
            <a:pPr lvl="1"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z="3000" dirty="0">
                <a:cs typeface="Arial" charset="0"/>
              </a:rPr>
              <a:t>  </a:t>
            </a:r>
            <a:r>
              <a:rPr lang="el-GR" sz="3000" dirty="0">
                <a:cs typeface="Arial" charset="0"/>
              </a:rPr>
              <a:t>β</a:t>
            </a:r>
            <a:r>
              <a:rPr lang="en-US" sz="3000" dirty="0"/>
              <a:t> 	when    </a:t>
            </a:r>
            <a:r>
              <a:rPr lang="en-US" sz="3000" b="1" dirty="0">
                <a:sym typeface="Symbol" pitchFamily="18" charset="2"/>
              </a:rPr>
              <a:t></a:t>
            </a:r>
            <a:endParaRPr lang="en-US" sz="3000" b="1" dirty="0"/>
          </a:p>
          <a:p>
            <a:pPr lvl="1"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z="3000" dirty="0">
                <a:cs typeface="Arial" charset="0"/>
              </a:rPr>
              <a:t>  </a:t>
            </a:r>
            <a:r>
              <a:rPr lang="el-GR" sz="3000" dirty="0">
                <a:cs typeface="Arial" charset="0"/>
              </a:rPr>
              <a:t>β</a:t>
            </a:r>
            <a:r>
              <a:rPr lang="en-US" sz="3000" dirty="0"/>
              <a:t> 	when    </a:t>
            </a:r>
            <a:r>
              <a:rPr lang="el-GR" sz="3000" dirty="0">
                <a:cs typeface="Arial" charset="0"/>
              </a:rPr>
              <a:t>σ</a:t>
            </a:r>
            <a:endParaRPr lang="en-US" sz="3000" dirty="0"/>
          </a:p>
          <a:p>
            <a:pPr lvl="1"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z="3000" dirty="0"/>
              <a:t>  </a:t>
            </a:r>
            <a:r>
              <a:rPr lang="el-GR" sz="3000" dirty="0">
                <a:cs typeface="Arial" charset="0"/>
              </a:rPr>
              <a:t>β</a:t>
            </a:r>
            <a:r>
              <a:rPr lang="en-US" sz="3000" dirty="0"/>
              <a:t> 	when    </a:t>
            </a:r>
            <a:r>
              <a:rPr lang="en-US" sz="3000" i="1" dirty="0"/>
              <a:t>n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2362421" y="5462546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 rot="10800000">
            <a:off x="4661230" y="5486401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5" name="AutoShape 6"/>
          <p:cNvSpPr>
            <a:spLocks noChangeArrowheads="1"/>
          </p:cNvSpPr>
          <p:nvPr/>
        </p:nvSpPr>
        <p:spPr bwMode="auto">
          <a:xfrm>
            <a:off x="2362421" y="2221064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6" name="AutoShape 7"/>
          <p:cNvSpPr>
            <a:spLocks noChangeArrowheads="1"/>
          </p:cNvSpPr>
          <p:nvPr/>
        </p:nvSpPr>
        <p:spPr bwMode="auto">
          <a:xfrm rot="10800000">
            <a:off x="6342490" y="2819400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7" name="AutoShape 8"/>
          <p:cNvSpPr>
            <a:spLocks noChangeArrowheads="1"/>
          </p:cNvSpPr>
          <p:nvPr/>
        </p:nvSpPr>
        <p:spPr bwMode="auto">
          <a:xfrm>
            <a:off x="2338125" y="4724400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2362421" y="3973002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9" name="AutoShape 10"/>
          <p:cNvSpPr>
            <a:spLocks noChangeArrowheads="1"/>
          </p:cNvSpPr>
          <p:nvPr/>
        </p:nvSpPr>
        <p:spPr bwMode="auto">
          <a:xfrm rot="10800000">
            <a:off x="4661231" y="3973002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80" name="AutoShape 11"/>
          <p:cNvSpPr>
            <a:spLocks noChangeArrowheads="1"/>
          </p:cNvSpPr>
          <p:nvPr/>
        </p:nvSpPr>
        <p:spPr bwMode="auto">
          <a:xfrm>
            <a:off x="4661231" y="4697233"/>
            <a:ext cx="508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81" name="Rectangle 14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935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5CA-774D-4080-A0EE-13A7D9B7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reduce the TYPE I and TYPE II error?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7274-2631-4460-944E-F532D7D5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Increase the sample size to reduce the TYPE II error.</a:t>
            </a:r>
          </a:p>
          <a:p>
            <a:pPr lvl="1"/>
            <a:r>
              <a:rPr lang="en-IN" sz="2800" dirty="0"/>
              <a:t>Large samples generally permit you to detect even very small differences between the hypothesized values and the actual population parameters.</a:t>
            </a:r>
          </a:p>
          <a:p>
            <a:r>
              <a:rPr lang="en-IN" dirty="0"/>
              <a:t>For any given sample size, you must consider the trade-offs between the two possible types of errors.</a:t>
            </a:r>
          </a:p>
        </p:txBody>
      </p:sp>
    </p:spTree>
    <p:extLst>
      <p:ext uri="{BB962C8B-B14F-4D97-AF65-F5344CB8AC3E}">
        <p14:creationId xmlns:p14="http://schemas.microsoft.com/office/powerpoint/2010/main" val="202179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051E-5FAB-4C6B-A720-3ADC61A2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reduce the TYPE I and TYPE II error? Contd.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70CC-9CEF-4041-8ABD-146CB75A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Choose the small value of alpha(α) – To reduce the Type I error.</a:t>
            </a:r>
          </a:p>
          <a:p>
            <a:r>
              <a:rPr lang="en-IN" dirty="0"/>
              <a:t>Because you can directly control the risk of a Type I error, you can reduce this risk by selecting a smaller value for α.</a:t>
            </a:r>
          </a:p>
          <a:p>
            <a:r>
              <a:rPr lang="en-IN" dirty="0"/>
              <a:t>Ex: if the negative consequences associated with making a Type I error are substantial, you could select α = 0.01 </a:t>
            </a:r>
            <a:r>
              <a:rPr lang="en-GB" dirty="0"/>
              <a:t>instead of 0.05.</a:t>
            </a:r>
          </a:p>
          <a:p>
            <a:r>
              <a:rPr lang="en-IN" dirty="0"/>
              <a:t>However, when you decrease α, you increase </a:t>
            </a:r>
            <a:r>
              <a:rPr lang="el-GR" dirty="0"/>
              <a:t>β</a:t>
            </a:r>
            <a:r>
              <a:rPr lang="en-IN" dirty="0"/>
              <a:t> </a:t>
            </a:r>
            <a:r>
              <a:rPr lang="en-IN" i="1" dirty="0"/>
              <a:t>risk</a:t>
            </a:r>
            <a:r>
              <a:rPr lang="en-IN" dirty="0"/>
              <a:t>. </a:t>
            </a:r>
          </a:p>
          <a:p>
            <a:r>
              <a:rPr lang="en-IN" dirty="0"/>
              <a:t>However, to reduce </a:t>
            </a:r>
            <a:r>
              <a:rPr lang="el-GR" dirty="0"/>
              <a:t>β</a:t>
            </a:r>
            <a:r>
              <a:rPr lang="en-IN" dirty="0"/>
              <a:t>, you could select a larger value for α. Therefore, if it is important to try to avoid a Type II error, you can select α of 0.05 or 0.10 instead of 0.01.</a:t>
            </a:r>
          </a:p>
          <a:p>
            <a:r>
              <a:rPr lang="en-GB" dirty="0"/>
              <a:t>The </a:t>
            </a:r>
            <a:r>
              <a:rPr lang="en-IN" dirty="0"/>
              <a:t>choice of reasonable values for </a:t>
            </a:r>
            <a:r>
              <a:rPr lang="el-GR" dirty="0"/>
              <a:t>α</a:t>
            </a:r>
            <a:r>
              <a:rPr lang="en-IN" dirty="0"/>
              <a:t> and </a:t>
            </a:r>
            <a:r>
              <a:rPr lang="el-GR" dirty="0"/>
              <a:t>β</a:t>
            </a:r>
            <a:r>
              <a:rPr lang="en-IN" dirty="0"/>
              <a:t> depends on the costs inherent in each type of error.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909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3F6-5C2C-4B9F-B335-AED3FEDA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Hypothesis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68B9-5D83-4B9F-A9FF-E2540BFBA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08" y="1693627"/>
            <a:ext cx="10193571" cy="49695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Two tail test</a:t>
            </a:r>
          </a:p>
          <a:p>
            <a:r>
              <a:rPr lang="en-IN" sz="2400" dirty="0"/>
              <a:t>A </a:t>
            </a:r>
            <a:r>
              <a:rPr lang="en-IN" sz="2400" b="1" dirty="0"/>
              <a:t>two</a:t>
            </a:r>
            <a:r>
              <a:rPr lang="en-IN" sz="2400" dirty="0"/>
              <a:t>-</a:t>
            </a:r>
            <a:r>
              <a:rPr lang="en-IN" sz="2400" b="1" dirty="0"/>
              <a:t>tailed hypothesis test</a:t>
            </a:r>
            <a:r>
              <a:rPr lang="en-IN" sz="2400" dirty="0"/>
              <a:t> is a method in which the critical area of a distribution is </a:t>
            </a:r>
            <a:r>
              <a:rPr lang="en-IN" sz="2400" b="1" dirty="0"/>
              <a:t>two</a:t>
            </a:r>
            <a:r>
              <a:rPr lang="en-IN" sz="2400" dirty="0"/>
              <a:t>-</a:t>
            </a:r>
            <a:r>
              <a:rPr lang="en-IN" sz="2400" b="1" dirty="0"/>
              <a:t>sided</a:t>
            </a:r>
            <a:r>
              <a:rPr lang="en-IN" sz="2400" dirty="0"/>
              <a:t> and </a:t>
            </a:r>
            <a:r>
              <a:rPr lang="en-IN" sz="2400" b="1" dirty="0"/>
              <a:t>tests</a:t>
            </a:r>
            <a:r>
              <a:rPr lang="en-IN" sz="2400" dirty="0"/>
              <a:t> whether a sample is greater or less than a range of values.</a:t>
            </a:r>
          </a:p>
          <a:p>
            <a:r>
              <a:rPr lang="en-IN" sz="2400" dirty="0"/>
              <a:t>Ex: In cereal filling example, mean weight is 368 gram per box.</a:t>
            </a:r>
          </a:p>
          <a:p>
            <a:pPr marL="0" indent="0">
              <a:buNone/>
            </a:pPr>
            <a:r>
              <a:rPr lang="en-IN" sz="2400" dirty="0"/>
              <a:t>H</a:t>
            </a:r>
            <a:r>
              <a:rPr lang="en-IN" sz="2400" baseline="-25000" dirty="0"/>
              <a:t>0</a:t>
            </a:r>
            <a:r>
              <a:rPr lang="en-IN" sz="2400" dirty="0"/>
              <a:t> : </a:t>
            </a:r>
            <a:r>
              <a:rPr lang="en-GB" sz="2400" dirty="0"/>
              <a:t>µ = 368 gram per box.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One Tail test</a:t>
            </a:r>
          </a:p>
          <a:p>
            <a:r>
              <a:rPr lang="en-IN" sz="2400" dirty="0"/>
              <a:t>A </a:t>
            </a:r>
            <a:r>
              <a:rPr lang="en-IN" sz="2400" b="1" dirty="0"/>
              <a:t>one-tailed hypothesis test </a:t>
            </a:r>
            <a:r>
              <a:rPr lang="en-IN" sz="2400" dirty="0"/>
              <a:t>is a statistical test in which the critical area of a distribution is one-sided so that it is either greater than or less than a certain value, but not both. </a:t>
            </a:r>
          </a:p>
          <a:p>
            <a:r>
              <a:rPr lang="en-IN" sz="2400" dirty="0"/>
              <a:t>Ex: In cereal filling example, mean weight is greater than 368 gram per box.</a:t>
            </a:r>
          </a:p>
          <a:p>
            <a:pPr marL="0" indent="0">
              <a:buNone/>
            </a:pPr>
            <a:r>
              <a:rPr lang="en-IN" sz="2400" dirty="0"/>
              <a:t>H</a:t>
            </a:r>
            <a:r>
              <a:rPr lang="en-IN" sz="2400" baseline="-25000" dirty="0"/>
              <a:t>0</a:t>
            </a:r>
            <a:r>
              <a:rPr lang="en-IN" sz="2400" dirty="0"/>
              <a:t> : </a:t>
            </a:r>
            <a:r>
              <a:rPr lang="en-GB" sz="2400" dirty="0"/>
              <a:t>µ</a:t>
            </a:r>
            <a:r>
              <a:rPr lang="en-GB" sz="2400" baseline="-25000" dirty="0"/>
              <a:t>s</a:t>
            </a:r>
            <a:r>
              <a:rPr lang="en-GB" sz="2400" dirty="0"/>
              <a:t> &gt; 368 gram per box.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979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6299200" y="2971800"/>
            <a:ext cx="2117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20800" y="457200"/>
            <a:ext cx="10390717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Hypothesis Tests for the Mean</a:t>
            </a:r>
            <a:endParaRPr lang="el-GR">
              <a:cs typeface="Arial" charset="0"/>
            </a:endParaRPr>
          </a:p>
        </p:txBody>
      </p:sp>
      <p:sp>
        <p:nvSpPr>
          <p:cNvPr id="34821" name="Freeform 8"/>
          <p:cNvSpPr>
            <a:spLocks/>
          </p:cNvSpPr>
          <p:nvPr/>
        </p:nvSpPr>
        <p:spPr bwMode="auto">
          <a:xfrm>
            <a:off x="2844801" y="3429000"/>
            <a:ext cx="2425700" cy="1066800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2" name="Freeform 10"/>
          <p:cNvSpPr>
            <a:spLocks/>
          </p:cNvSpPr>
          <p:nvPr/>
        </p:nvSpPr>
        <p:spPr bwMode="auto">
          <a:xfrm>
            <a:off x="4876800" y="2133600"/>
            <a:ext cx="2641600" cy="914400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3048001" y="3505201"/>
            <a:ext cx="132658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>
                <a:sym typeface="Symbol" pitchFamily="18" charset="2"/>
              </a:rPr>
              <a:t> Known</a:t>
            </a:r>
          </a:p>
        </p:txBody>
      </p:sp>
      <p:sp>
        <p:nvSpPr>
          <p:cNvPr id="34824" name="Freeform 12"/>
          <p:cNvSpPr>
            <a:spLocks/>
          </p:cNvSpPr>
          <p:nvPr/>
        </p:nvSpPr>
        <p:spPr bwMode="auto">
          <a:xfrm>
            <a:off x="7213600" y="3429000"/>
            <a:ext cx="2743200" cy="10668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5" name="Line 15"/>
          <p:cNvSpPr>
            <a:spLocks noChangeShapeType="1"/>
          </p:cNvSpPr>
          <p:nvPr/>
        </p:nvSpPr>
        <p:spPr bwMode="auto">
          <a:xfrm>
            <a:off x="4064000" y="32004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6" name="Line 16"/>
          <p:cNvSpPr>
            <a:spLocks noChangeShapeType="1"/>
          </p:cNvSpPr>
          <p:nvPr/>
        </p:nvSpPr>
        <p:spPr bwMode="auto">
          <a:xfrm>
            <a:off x="4064000" y="3200400"/>
            <a:ext cx="2117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7" name="Line 17"/>
          <p:cNvSpPr>
            <a:spLocks noChangeShapeType="1"/>
          </p:cNvSpPr>
          <p:nvPr/>
        </p:nvSpPr>
        <p:spPr bwMode="auto">
          <a:xfrm>
            <a:off x="8636000" y="3200400"/>
            <a:ext cx="2117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8" name="Rectangle 22"/>
          <p:cNvSpPr>
            <a:spLocks noChangeArrowheads="1"/>
          </p:cNvSpPr>
          <p:nvPr/>
        </p:nvSpPr>
        <p:spPr bwMode="auto">
          <a:xfrm>
            <a:off x="7416801" y="3505201"/>
            <a:ext cx="16745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>
                <a:sym typeface="Symbol" pitchFamily="18" charset="2"/>
              </a:rPr>
              <a:t> Unknown</a:t>
            </a:r>
          </a:p>
        </p:txBody>
      </p:sp>
      <p:sp>
        <p:nvSpPr>
          <p:cNvPr id="34829" name="Rectangle 23"/>
          <p:cNvSpPr>
            <a:spLocks noChangeArrowheads="1"/>
          </p:cNvSpPr>
          <p:nvPr/>
        </p:nvSpPr>
        <p:spPr bwMode="auto">
          <a:xfrm>
            <a:off x="4267200" y="2133600"/>
            <a:ext cx="36576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>
                <a:sym typeface="Symbol" pitchFamily="18" charset="2"/>
              </a:rPr>
              <a:t>Hypothesis </a:t>
            </a:r>
          </a:p>
          <a:p>
            <a:pPr algn="ctr" eaLnBrk="0" hangingPunct="0"/>
            <a:r>
              <a:rPr lang="en-US" sz="2400" b="1">
                <a:sym typeface="Symbol" pitchFamily="18" charset="2"/>
              </a:rPr>
              <a:t>Tests for </a:t>
            </a:r>
          </a:p>
        </p:txBody>
      </p:sp>
      <p:sp>
        <p:nvSpPr>
          <p:cNvPr id="34830" name="Text Box 25"/>
          <p:cNvSpPr txBox="1">
            <a:spLocks noChangeArrowheads="1"/>
          </p:cNvSpPr>
          <p:nvPr/>
        </p:nvSpPr>
        <p:spPr bwMode="auto">
          <a:xfrm>
            <a:off x="3149600" y="3937000"/>
            <a:ext cx="1079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(Z test)</a:t>
            </a:r>
          </a:p>
        </p:txBody>
      </p:sp>
      <p:sp>
        <p:nvSpPr>
          <p:cNvPr id="34831" name="Text Box 26"/>
          <p:cNvSpPr txBox="1">
            <a:spLocks noChangeArrowheads="1"/>
          </p:cNvSpPr>
          <p:nvPr/>
        </p:nvSpPr>
        <p:spPr bwMode="auto">
          <a:xfrm>
            <a:off x="7747001" y="3962400"/>
            <a:ext cx="1039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(t test)</a:t>
            </a:r>
          </a:p>
        </p:txBody>
      </p:sp>
      <p:sp>
        <p:nvSpPr>
          <p:cNvPr id="34832" name="Rectangle 17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99400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20800" y="228600"/>
            <a:ext cx="10390717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Z Test of Hypothesis for the Mean (</a:t>
            </a:r>
            <a:r>
              <a:rPr lang="el-GR">
                <a:cs typeface="Arial" charset="0"/>
              </a:rPr>
              <a:t>σ</a:t>
            </a:r>
            <a:r>
              <a:rPr lang="en-US">
                <a:cs typeface="Arial" charset="0"/>
              </a:rPr>
              <a:t> Known)</a:t>
            </a:r>
            <a:endParaRPr lang="el-GR">
              <a:cs typeface="Arial" charset="0"/>
            </a:endParaRP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2407" y="1512333"/>
            <a:ext cx="11277600" cy="1258888"/>
          </a:xfrm>
        </p:spPr>
        <p:txBody>
          <a:bodyPr/>
          <a:lstStyle/>
          <a:p>
            <a:pPr eaLnBrk="1" hangingPunct="1"/>
            <a:r>
              <a:rPr lang="en-US" sz="2700" dirty="0"/>
              <a:t>Convert sample statistic (     ) to a Z</a:t>
            </a:r>
            <a:r>
              <a:rPr lang="en-US" sz="2400" baseline="-25000" dirty="0"/>
              <a:t>STAT</a:t>
            </a:r>
            <a:r>
              <a:rPr lang="en-US" sz="2700" dirty="0"/>
              <a:t> </a:t>
            </a:r>
            <a:r>
              <a:rPr lang="en-US" sz="2700" dirty="0">
                <a:solidFill>
                  <a:schemeClr val="folHlink"/>
                </a:solidFill>
              </a:rPr>
              <a:t>test statistic</a:t>
            </a:r>
            <a:r>
              <a:rPr lang="en-US" sz="27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700" dirty="0"/>
          </a:p>
          <a:p>
            <a:pPr eaLnBrk="1" hangingPunct="1">
              <a:buFont typeface="Wingdings" pitchFamily="2" charset="2"/>
              <a:buNone/>
            </a:pPr>
            <a:endParaRPr lang="en-US" sz="2700" dirty="0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670752" y="1626042"/>
            <a:ext cx="7112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 </a:t>
            </a:r>
            <a:r>
              <a:rPr lang="en-US" dirty="0"/>
              <a:t>X</a:t>
            </a:r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3924711" y="162604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29"/>
          <p:cNvSpPr txBox="1">
            <a:spLocks noChangeArrowheads="1"/>
          </p:cNvSpPr>
          <p:nvPr/>
        </p:nvSpPr>
        <p:spPr bwMode="auto">
          <a:xfrm>
            <a:off x="508000" y="4343400"/>
            <a:ext cx="43688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The test statistic is:</a:t>
            </a:r>
          </a:p>
        </p:txBody>
      </p:sp>
      <p:graphicFrame>
        <p:nvGraphicFramePr>
          <p:cNvPr id="3074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7100" y="4770438"/>
          <a:ext cx="409786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3" imgW="977760" imgH="634680" progId="Equation.3">
                  <p:embed/>
                </p:oleObj>
              </mc:Choice>
              <mc:Fallback>
                <p:oleObj name="Equation" r:id="rId3" imgW="977760" imgH="63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770438"/>
                        <a:ext cx="4097867" cy="15113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Freeform 31"/>
          <p:cNvSpPr>
            <a:spLocks/>
          </p:cNvSpPr>
          <p:nvPr/>
        </p:nvSpPr>
        <p:spPr bwMode="auto">
          <a:xfrm>
            <a:off x="304800" y="3276600"/>
            <a:ext cx="5283200" cy="3352800"/>
          </a:xfrm>
          <a:custGeom>
            <a:avLst/>
            <a:gdLst>
              <a:gd name="T0" fmla="*/ 2147483647 w 2784"/>
              <a:gd name="T1" fmla="*/ 0 h 2208"/>
              <a:gd name="T2" fmla="*/ 2147483647 w 2784"/>
              <a:gd name="T3" fmla="*/ 2147483647 h 2208"/>
              <a:gd name="T4" fmla="*/ 0 w 2784"/>
              <a:gd name="T5" fmla="*/ 2147483647 h 2208"/>
              <a:gd name="T6" fmla="*/ 0 w 2784"/>
              <a:gd name="T7" fmla="*/ 0 h 2208"/>
              <a:gd name="T8" fmla="*/ 2147483647 w 2784"/>
              <a:gd name="T9" fmla="*/ 0 h 2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84"/>
              <a:gd name="T16" fmla="*/ 0 h 2208"/>
              <a:gd name="T17" fmla="*/ 2784 w 2784"/>
              <a:gd name="T18" fmla="*/ 2208 h 22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84" h="2208">
                <a:moveTo>
                  <a:pt x="2784" y="0"/>
                </a:moveTo>
                <a:lnTo>
                  <a:pt x="2784" y="2208"/>
                </a:lnTo>
                <a:lnTo>
                  <a:pt x="0" y="2208"/>
                </a:lnTo>
                <a:lnTo>
                  <a:pt x="0" y="0"/>
                </a:lnTo>
                <a:lnTo>
                  <a:pt x="2784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3" name="Line 32"/>
          <p:cNvSpPr>
            <a:spLocks noChangeShapeType="1"/>
          </p:cNvSpPr>
          <p:nvPr/>
        </p:nvSpPr>
        <p:spPr bwMode="auto">
          <a:xfrm>
            <a:off x="6400800" y="2971800"/>
            <a:ext cx="2117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4" name="Freeform 34"/>
          <p:cNvSpPr>
            <a:spLocks/>
          </p:cNvSpPr>
          <p:nvPr/>
        </p:nvSpPr>
        <p:spPr bwMode="auto">
          <a:xfrm>
            <a:off x="4978400" y="2133600"/>
            <a:ext cx="2641600" cy="914400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3149600" y="3505201"/>
            <a:ext cx="130894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l-GR" sz="2400" b="1">
                <a:cs typeface="Arial" charset="0"/>
                <a:sym typeface="Symbol" pitchFamily="18" charset="2"/>
              </a:rPr>
              <a:t>σ</a:t>
            </a:r>
            <a:r>
              <a:rPr lang="en-US" sz="2400" b="1">
                <a:sym typeface="Symbol" pitchFamily="18" charset="2"/>
              </a:rPr>
              <a:t> Known</a:t>
            </a:r>
          </a:p>
        </p:txBody>
      </p:sp>
      <p:sp>
        <p:nvSpPr>
          <p:cNvPr id="3086" name="Line 37"/>
          <p:cNvSpPr>
            <a:spLocks noChangeShapeType="1"/>
          </p:cNvSpPr>
          <p:nvPr/>
        </p:nvSpPr>
        <p:spPr bwMode="auto">
          <a:xfrm>
            <a:off x="4165600" y="32004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7" name="Line 38"/>
          <p:cNvSpPr>
            <a:spLocks noChangeShapeType="1"/>
          </p:cNvSpPr>
          <p:nvPr/>
        </p:nvSpPr>
        <p:spPr bwMode="auto">
          <a:xfrm>
            <a:off x="4165600" y="3200400"/>
            <a:ext cx="2117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8" name="Line 39"/>
          <p:cNvSpPr>
            <a:spLocks noChangeShapeType="1"/>
          </p:cNvSpPr>
          <p:nvPr/>
        </p:nvSpPr>
        <p:spPr bwMode="auto">
          <a:xfrm>
            <a:off x="8737600" y="3200400"/>
            <a:ext cx="2117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9" name="Rectangle 40"/>
          <p:cNvSpPr>
            <a:spLocks noChangeArrowheads="1"/>
          </p:cNvSpPr>
          <p:nvPr/>
        </p:nvSpPr>
        <p:spPr bwMode="auto">
          <a:xfrm>
            <a:off x="7518400" y="3505201"/>
            <a:ext cx="16569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l-GR" sz="2400" b="1">
                <a:sym typeface="Symbol" pitchFamily="18" charset="2"/>
              </a:rPr>
              <a:t>σ</a:t>
            </a:r>
            <a:r>
              <a:rPr lang="en-US" sz="2400" b="1">
                <a:sym typeface="Symbol" pitchFamily="18" charset="2"/>
              </a:rPr>
              <a:t> Unknown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368800" y="2133600"/>
            <a:ext cx="36576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>
                <a:sym typeface="Symbol" pitchFamily="18" charset="2"/>
              </a:rPr>
              <a:t>Hypothesis </a:t>
            </a:r>
          </a:p>
          <a:p>
            <a:pPr algn="ctr" eaLnBrk="0" hangingPunct="0"/>
            <a:r>
              <a:rPr lang="en-US" sz="2400" b="1">
                <a:sym typeface="Symbol" pitchFamily="18" charset="2"/>
              </a:rPr>
              <a:t>Tests for </a:t>
            </a:r>
          </a:p>
        </p:txBody>
      </p:sp>
      <p:sp>
        <p:nvSpPr>
          <p:cNvPr id="3091" name="Freeform 42"/>
          <p:cNvSpPr>
            <a:spLocks/>
          </p:cNvSpPr>
          <p:nvPr/>
        </p:nvSpPr>
        <p:spPr bwMode="auto">
          <a:xfrm>
            <a:off x="2844801" y="3429000"/>
            <a:ext cx="2425700" cy="914400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92" name="Rectangle 43"/>
          <p:cNvSpPr>
            <a:spLocks noChangeArrowheads="1"/>
          </p:cNvSpPr>
          <p:nvPr/>
        </p:nvSpPr>
        <p:spPr bwMode="auto">
          <a:xfrm>
            <a:off x="3048001" y="3505201"/>
            <a:ext cx="132658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>
                <a:sym typeface="Symbol" pitchFamily="18" charset="2"/>
              </a:rPr>
              <a:t> Known</a:t>
            </a:r>
          </a:p>
        </p:txBody>
      </p:sp>
      <p:sp>
        <p:nvSpPr>
          <p:cNvPr id="3093" name="Freeform 44"/>
          <p:cNvSpPr>
            <a:spLocks/>
          </p:cNvSpPr>
          <p:nvPr/>
        </p:nvSpPr>
        <p:spPr bwMode="auto">
          <a:xfrm>
            <a:off x="7213600" y="3429000"/>
            <a:ext cx="2743200" cy="9144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94" name="Rectangle 45"/>
          <p:cNvSpPr>
            <a:spLocks noChangeArrowheads="1"/>
          </p:cNvSpPr>
          <p:nvPr/>
        </p:nvSpPr>
        <p:spPr bwMode="auto">
          <a:xfrm>
            <a:off x="7416801" y="3505201"/>
            <a:ext cx="16745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1">
                <a:sym typeface="Symbol" pitchFamily="18" charset="2"/>
              </a:rPr>
              <a:t> Unknown</a:t>
            </a:r>
          </a:p>
        </p:txBody>
      </p:sp>
      <p:sp>
        <p:nvSpPr>
          <p:cNvPr id="3095" name="Text Box 46"/>
          <p:cNvSpPr txBox="1">
            <a:spLocks noChangeArrowheads="1"/>
          </p:cNvSpPr>
          <p:nvPr/>
        </p:nvSpPr>
        <p:spPr bwMode="auto">
          <a:xfrm>
            <a:off x="3149600" y="3860800"/>
            <a:ext cx="1079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(Z test)</a:t>
            </a:r>
          </a:p>
        </p:txBody>
      </p:sp>
      <p:sp>
        <p:nvSpPr>
          <p:cNvPr id="3096" name="Text Box 47"/>
          <p:cNvSpPr txBox="1">
            <a:spLocks noChangeArrowheads="1"/>
          </p:cNvSpPr>
          <p:nvPr/>
        </p:nvSpPr>
        <p:spPr bwMode="auto">
          <a:xfrm>
            <a:off x="7747001" y="3886200"/>
            <a:ext cx="1039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(t test)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4312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4649-D0DB-4D68-9A41-202CE2ED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 can be performed in two ways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1D75-B554-43B9-9746-E91D48D2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877"/>
            <a:ext cx="10515600" cy="3871085"/>
          </a:xfrm>
        </p:spPr>
        <p:txBody>
          <a:bodyPr/>
          <a:lstStyle/>
          <a:p>
            <a:r>
              <a:rPr lang="en-IN" dirty="0"/>
              <a:t>Critical Value Approach</a:t>
            </a:r>
          </a:p>
          <a:p>
            <a:r>
              <a:rPr lang="en-IN" dirty="0"/>
              <a:t>p-value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86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What is a Hypothesis?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752600"/>
            <a:ext cx="7611165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dirty="0"/>
              <a:t>A hypothesis is a claim (assertion) about a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	population parameter.</a:t>
            </a:r>
          </a:p>
          <a:p>
            <a:pPr>
              <a:lnSpc>
                <a:spcPct val="70000"/>
              </a:lnSpc>
            </a:pPr>
            <a:r>
              <a:rPr lang="en-IN" dirty="0"/>
              <a:t>Hypothesis is a statement that might be true, which might then be tested.</a:t>
            </a:r>
          </a:p>
          <a:p>
            <a:pPr lvl="1" eaLnBrk="1" hangingPunct="1"/>
            <a:r>
              <a:rPr lang="en-US" sz="2700" dirty="0">
                <a:solidFill>
                  <a:schemeClr val="folHlink"/>
                </a:solidFill>
              </a:rPr>
              <a:t>population mean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700" dirty="0"/>
          </a:p>
          <a:p>
            <a:pPr lvl="1" eaLnBrk="1" hangingPunct="1"/>
            <a:endParaRPr lang="en-US" sz="2700" dirty="0"/>
          </a:p>
          <a:p>
            <a:pPr lvl="1" eaLnBrk="1" hangingPunct="1"/>
            <a:r>
              <a:rPr lang="en-US" sz="2700" dirty="0">
                <a:solidFill>
                  <a:schemeClr val="folHlink"/>
                </a:solidFill>
              </a:rPr>
              <a:t>population proportion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2032000" y="3962401"/>
            <a:ext cx="8839200" cy="4591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Ex:  The mean monthly cell phone bill in this city is  </a:t>
            </a:r>
            <a:r>
              <a:rPr lang="el-GR" sz="2400" b="1" dirty="0">
                <a:cs typeface="Arial" charset="0"/>
                <a:sym typeface="Symbol" pitchFamily="18" charset="2"/>
              </a:rPr>
              <a:t>μ</a:t>
            </a:r>
            <a:r>
              <a:rPr lang="en-US" sz="2400" b="1" dirty="0">
                <a:sym typeface="Symbol" pitchFamily="18" charset="2"/>
              </a:rPr>
              <a:t> =</a:t>
            </a:r>
            <a:r>
              <a:rPr lang="en-US" sz="2400" b="1" dirty="0"/>
              <a:t> $42</a:t>
            </a:r>
          </a:p>
        </p:txBody>
      </p:sp>
      <p:pic>
        <p:nvPicPr>
          <p:cNvPr id="92166" name="Picture 5" descr="j01741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1524001"/>
            <a:ext cx="3014133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7" name="Rectangle 6"/>
          <p:cNvSpPr>
            <a:spLocks noChangeArrowheads="1"/>
          </p:cNvSpPr>
          <p:nvPr/>
        </p:nvSpPr>
        <p:spPr bwMode="auto">
          <a:xfrm>
            <a:off x="2032000" y="5184251"/>
            <a:ext cx="8839200" cy="4591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Ex:  The proportion of adults in this city with cell phones is  </a:t>
            </a:r>
            <a:r>
              <a:rPr lang="el-GR" sz="24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b="1" dirty="0"/>
              <a:t> = 0.68</a:t>
            </a:r>
          </a:p>
        </p:txBody>
      </p:sp>
      <p:sp>
        <p:nvSpPr>
          <p:cNvPr id="92168" name="Rectangle 9"/>
          <p:cNvSpPr>
            <a:spLocks noChangeArrowheads="1"/>
          </p:cNvSpPr>
          <p:nvPr/>
        </p:nvSpPr>
        <p:spPr bwMode="auto">
          <a:xfrm>
            <a:off x="10261600" y="9906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47311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0800" y="228600"/>
            <a:ext cx="10390717" cy="1066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dirty="0"/>
              <a:t>Critical Value Approach to Testing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752600"/>
            <a:ext cx="107696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folHlink"/>
                </a:solidFill>
              </a:rPr>
              <a:t>For a two-tail test for the mean, </a:t>
            </a:r>
            <a:r>
              <a:rPr lang="el-GR" dirty="0">
                <a:solidFill>
                  <a:schemeClr val="folHlink"/>
                </a:solidFill>
                <a:sym typeface="Symbol" pitchFamily="18" charset="2"/>
              </a:rPr>
              <a:t>σ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 known:</a:t>
            </a:r>
            <a:endParaRPr lang="en-US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Convert sample statistic (    ) to test statistic (Z</a:t>
            </a:r>
            <a:r>
              <a:rPr lang="en-US" baseline="-25000" dirty="0"/>
              <a:t>STAT</a:t>
            </a:r>
            <a:r>
              <a:rPr lang="en-US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Determine the critical Z values for a specified level of significance  </a:t>
            </a:r>
            <a:r>
              <a:rPr lang="en-US" b="1" dirty="0">
                <a:sym typeface="Symbol" pitchFamily="18" charset="2"/>
              </a:rPr>
              <a:t></a:t>
            </a:r>
            <a:r>
              <a:rPr lang="en-US" dirty="0"/>
              <a:t>  from a table or computer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Decision Rule:</a:t>
            </a:r>
            <a:r>
              <a:rPr lang="en-US" dirty="0"/>
              <a:t> If the test statistic falls in the rejection region, reject H</a:t>
            </a:r>
            <a:r>
              <a:rPr lang="en-US" baseline="-25000" dirty="0"/>
              <a:t>0</a:t>
            </a:r>
            <a:r>
              <a:rPr lang="en-US" dirty="0"/>
              <a:t> ;  otherwise do not reject H</a:t>
            </a:r>
            <a:r>
              <a:rPr lang="en-US" baseline="-25000" dirty="0"/>
              <a:t>0</a:t>
            </a:r>
            <a:r>
              <a:rPr lang="en-US" sz="3200" dirty="0"/>
              <a:t> 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621133"/>
              </p:ext>
            </p:extLst>
          </p:nvPr>
        </p:nvGraphicFramePr>
        <p:xfrm>
          <a:off x="4913023" y="2346297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3" imgW="152280" imgH="203040" progId="Equation.3">
                  <p:embed/>
                </p:oleObj>
              </mc:Choice>
              <mc:Fallback>
                <p:oleObj name="Equation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23" y="2346297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33456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908800" y="4495800"/>
            <a:ext cx="2032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9956800" y="4495800"/>
            <a:ext cx="13208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4470400" y="4495800"/>
            <a:ext cx="13208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39942" name="Freeform 7"/>
          <p:cNvSpPr>
            <a:spLocks/>
          </p:cNvSpPr>
          <p:nvPr/>
        </p:nvSpPr>
        <p:spPr bwMode="auto">
          <a:xfrm flipH="1">
            <a:off x="9855201" y="3810000"/>
            <a:ext cx="1123951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609600" y="18288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/>
              <a:t>There are two cutoff values </a:t>
            </a:r>
            <a:r>
              <a:rPr lang="en-US" sz="2300">
                <a:solidFill>
                  <a:schemeClr val="folHlink"/>
                </a:solidFill>
              </a:rPr>
              <a:t>(critical values)</a:t>
            </a:r>
            <a:r>
              <a:rPr lang="en-US" sz="2300"/>
              <a:t>, defining the regions of rejection   </a:t>
            </a:r>
          </a:p>
        </p:txBody>
      </p:sp>
      <p:sp>
        <p:nvSpPr>
          <p:cNvPr id="39944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Two-Tail Tests</a:t>
            </a:r>
          </a:p>
        </p:txBody>
      </p:sp>
      <p:sp>
        <p:nvSpPr>
          <p:cNvPr id="39945" name="Freeform 10"/>
          <p:cNvSpPr>
            <a:spLocks/>
          </p:cNvSpPr>
          <p:nvPr/>
        </p:nvSpPr>
        <p:spPr bwMode="auto">
          <a:xfrm>
            <a:off x="4673600" y="3810000"/>
            <a:ext cx="1111251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9946" name="Freeform 11"/>
          <p:cNvSpPr>
            <a:spLocks/>
          </p:cNvSpPr>
          <p:nvPr/>
        </p:nvSpPr>
        <p:spPr bwMode="auto">
          <a:xfrm>
            <a:off x="4775200" y="2667000"/>
            <a:ext cx="31496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9947" name="Freeform 12"/>
          <p:cNvSpPr>
            <a:spLocks/>
          </p:cNvSpPr>
          <p:nvPr/>
        </p:nvSpPr>
        <p:spPr bwMode="auto">
          <a:xfrm>
            <a:off x="7924800" y="2667000"/>
            <a:ext cx="29464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>
            <a:off x="4470400" y="4038600"/>
            <a:ext cx="680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4775200" y="35052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 flipH="1">
            <a:off x="4267200" y="3048000"/>
            <a:ext cx="10160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</a:t>
            </a:r>
            <a:r>
              <a:rPr lang="en-US"/>
              <a:t>/2</a:t>
            </a: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7924800" y="26670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5791200" y="4038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5283200" y="4784726"/>
            <a:ext cx="914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-Z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sz="2000" baseline="-25000"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5791200" y="4495800"/>
            <a:ext cx="406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22"/>
          <p:cNvSpPr>
            <a:spLocks noChangeShapeType="1"/>
          </p:cNvSpPr>
          <p:nvPr/>
        </p:nvSpPr>
        <p:spPr bwMode="auto">
          <a:xfrm>
            <a:off x="4267200" y="44958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26"/>
          <p:cNvSpPr txBox="1">
            <a:spLocks noChangeArrowheads="1"/>
          </p:cNvSpPr>
          <p:nvPr/>
        </p:nvSpPr>
        <p:spPr bwMode="auto">
          <a:xfrm>
            <a:off x="7620000" y="4814888"/>
            <a:ext cx="6096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>
              <a:cs typeface="Arial" charset="0"/>
            </a:endParaRPr>
          </a:p>
        </p:txBody>
      </p:sp>
      <p:sp>
        <p:nvSpPr>
          <p:cNvPr id="39957" name="Rectangle 28"/>
          <p:cNvSpPr>
            <a:spLocks noChangeArrowheads="1"/>
          </p:cNvSpPr>
          <p:nvPr/>
        </p:nvSpPr>
        <p:spPr bwMode="auto">
          <a:xfrm>
            <a:off x="6705600" y="1600200"/>
            <a:ext cx="2235200" cy="9017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</a:rPr>
              <a:t>H</a:t>
            </a:r>
            <a:r>
              <a:rPr lang="en-US" sz="2400" b="1" baseline="-25000">
                <a:solidFill>
                  <a:srgbClr val="008000"/>
                </a:solidFill>
              </a:rPr>
              <a:t>0</a:t>
            </a:r>
            <a:r>
              <a:rPr lang="en-US" sz="2400" b="1">
                <a:solidFill>
                  <a:srgbClr val="008000"/>
                </a:solidFill>
              </a:rPr>
              <a:t>: </a:t>
            </a:r>
            <a:r>
              <a:rPr lang="el-GR" sz="2400" b="1">
                <a:solidFill>
                  <a:srgbClr val="008000"/>
                </a:solidFill>
              </a:rPr>
              <a:t>μ</a:t>
            </a:r>
            <a:r>
              <a:rPr lang="en-US" sz="2400" b="1">
                <a:solidFill>
                  <a:srgbClr val="008000"/>
                </a:solidFill>
              </a:rPr>
              <a:t> = 30    H</a:t>
            </a:r>
            <a:r>
              <a:rPr lang="en-US" sz="2400" b="1" baseline="-25000">
                <a:solidFill>
                  <a:srgbClr val="008000"/>
                </a:solidFill>
              </a:rPr>
              <a:t>1</a:t>
            </a:r>
            <a:r>
              <a:rPr lang="en-US" sz="2400" b="1">
                <a:solidFill>
                  <a:srgbClr val="008000"/>
                </a:solidFill>
              </a:rPr>
              <a:t>: </a:t>
            </a:r>
            <a:r>
              <a:rPr lang="el-GR" sz="2400" b="1">
                <a:solidFill>
                  <a:srgbClr val="008000"/>
                </a:solidFill>
              </a:rPr>
              <a:t>μ</a:t>
            </a:r>
            <a:r>
              <a:rPr lang="en-US" sz="2400" b="1">
                <a:solidFill>
                  <a:srgbClr val="008000"/>
                </a:solidFill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Symbol" pitchFamily="18" charset="2"/>
              </a:rPr>
              <a:t>¹</a:t>
            </a:r>
            <a:r>
              <a:rPr lang="en-US" sz="2400" b="1">
                <a:solidFill>
                  <a:srgbClr val="008000"/>
                </a:solidFill>
              </a:rPr>
              <a:t> 30</a:t>
            </a:r>
          </a:p>
        </p:txBody>
      </p:sp>
      <p:sp>
        <p:nvSpPr>
          <p:cNvPr id="39958" name="Text Box 29"/>
          <p:cNvSpPr txBox="1">
            <a:spLocks noChangeArrowheads="1"/>
          </p:cNvSpPr>
          <p:nvPr/>
        </p:nvSpPr>
        <p:spPr bwMode="auto">
          <a:xfrm>
            <a:off x="9347200" y="4784726"/>
            <a:ext cx="1016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+Z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sz="2000" baseline="-25000"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39959" name="Line 32"/>
          <p:cNvSpPr>
            <a:spLocks noChangeShapeType="1"/>
          </p:cNvSpPr>
          <p:nvPr/>
        </p:nvSpPr>
        <p:spPr bwMode="auto">
          <a:xfrm>
            <a:off x="9855200" y="4038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33"/>
          <p:cNvSpPr>
            <a:spLocks noChangeShapeType="1"/>
          </p:cNvSpPr>
          <p:nvPr/>
        </p:nvSpPr>
        <p:spPr bwMode="auto">
          <a:xfrm>
            <a:off x="9855200" y="44958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34"/>
          <p:cNvSpPr>
            <a:spLocks noChangeShapeType="1"/>
          </p:cNvSpPr>
          <p:nvPr/>
        </p:nvSpPr>
        <p:spPr bwMode="auto">
          <a:xfrm flipH="1">
            <a:off x="10058400" y="3505200"/>
            <a:ext cx="406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Rectangle 43"/>
          <p:cNvSpPr>
            <a:spLocks noChangeArrowheads="1"/>
          </p:cNvSpPr>
          <p:nvPr/>
        </p:nvSpPr>
        <p:spPr bwMode="auto">
          <a:xfrm flipH="1">
            <a:off x="10363200" y="3048000"/>
            <a:ext cx="10160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</a:t>
            </a:r>
            <a:r>
              <a:rPr lang="en-US"/>
              <a:t>/2</a:t>
            </a:r>
          </a:p>
        </p:txBody>
      </p:sp>
      <p:sp>
        <p:nvSpPr>
          <p:cNvPr id="39963" name="Rectangle 44"/>
          <p:cNvSpPr>
            <a:spLocks noChangeArrowheads="1"/>
          </p:cNvSpPr>
          <p:nvPr/>
        </p:nvSpPr>
        <p:spPr bwMode="auto">
          <a:xfrm>
            <a:off x="4775200" y="5410200"/>
            <a:ext cx="193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>
                <a:solidFill>
                  <a:schemeClr val="folHlink"/>
                </a:solidFill>
              </a:rPr>
              <a:t>	Lower critical value</a:t>
            </a:r>
            <a:endParaRPr lang="en-US" sz="2300"/>
          </a:p>
        </p:txBody>
      </p:sp>
      <p:sp>
        <p:nvSpPr>
          <p:cNvPr id="39964" name="Rectangle 45"/>
          <p:cNvSpPr>
            <a:spLocks noChangeArrowheads="1"/>
          </p:cNvSpPr>
          <p:nvPr/>
        </p:nvSpPr>
        <p:spPr bwMode="auto">
          <a:xfrm>
            <a:off x="8839200" y="5486400"/>
            <a:ext cx="203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>
                <a:solidFill>
                  <a:schemeClr val="folHlink"/>
                </a:solidFill>
              </a:rPr>
              <a:t>	Upper critical value</a:t>
            </a:r>
            <a:endParaRPr lang="en-US" sz="2300"/>
          </a:p>
        </p:txBody>
      </p:sp>
      <p:sp>
        <p:nvSpPr>
          <p:cNvPr id="39965" name="Text Box 46"/>
          <p:cNvSpPr txBox="1">
            <a:spLocks noChangeArrowheads="1"/>
          </p:cNvSpPr>
          <p:nvPr/>
        </p:nvSpPr>
        <p:spPr bwMode="auto">
          <a:xfrm>
            <a:off x="7620000" y="4052888"/>
            <a:ext cx="6096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30</a:t>
            </a:r>
            <a:endParaRPr lang="el-GR" sz="1800" baseline="-25000">
              <a:cs typeface="Arial" charset="0"/>
            </a:endParaRPr>
          </a:p>
        </p:txBody>
      </p:sp>
      <p:sp>
        <p:nvSpPr>
          <p:cNvPr id="39966" name="Text Box 47"/>
          <p:cNvSpPr txBox="1">
            <a:spLocks noChangeArrowheads="1"/>
          </p:cNvSpPr>
          <p:nvPr/>
        </p:nvSpPr>
        <p:spPr bwMode="auto">
          <a:xfrm>
            <a:off x="11176000" y="4662488"/>
            <a:ext cx="609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Z</a:t>
            </a:r>
            <a:endParaRPr lang="el-GR" sz="2400" baseline="-25000">
              <a:cs typeface="Arial" charset="0"/>
            </a:endParaRPr>
          </a:p>
        </p:txBody>
      </p:sp>
      <p:sp>
        <p:nvSpPr>
          <p:cNvPr id="39967" name="Text Box 48"/>
          <p:cNvSpPr txBox="1">
            <a:spLocks noChangeArrowheads="1"/>
          </p:cNvSpPr>
          <p:nvPr/>
        </p:nvSpPr>
        <p:spPr bwMode="auto">
          <a:xfrm>
            <a:off x="11176000" y="3962400"/>
            <a:ext cx="609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X</a:t>
            </a:r>
            <a:endParaRPr lang="el-GR" sz="2400" baseline="-25000">
              <a:cs typeface="Arial" charset="0"/>
            </a:endParaRPr>
          </a:p>
        </p:txBody>
      </p:sp>
      <p:sp>
        <p:nvSpPr>
          <p:cNvPr id="39968" name="Line 49"/>
          <p:cNvSpPr>
            <a:spLocks noChangeShapeType="1"/>
          </p:cNvSpPr>
          <p:nvPr/>
        </p:nvSpPr>
        <p:spPr bwMode="auto">
          <a:xfrm>
            <a:off x="11379200" y="4038600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9" name="Line 50"/>
          <p:cNvSpPr>
            <a:spLocks noChangeShapeType="1"/>
          </p:cNvSpPr>
          <p:nvPr/>
        </p:nvSpPr>
        <p:spPr bwMode="auto">
          <a:xfrm flipV="1">
            <a:off x="5791200" y="518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0" name="Line 51"/>
          <p:cNvSpPr>
            <a:spLocks noChangeShapeType="1"/>
          </p:cNvSpPr>
          <p:nvPr/>
        </p:nvSpPr>
        <p:spPr bwMode="auto">
          <a:xfrm flipV="1">
            <a:off x="9855200" y="518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1" name="Rectangle 3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0940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5600" y="609600"/>
            <a:ext cx="10390717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6 Steps in Hypothesis Testing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836751"/>
            <a:ext cx="10769600" cy="47244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dirty="0"/>
              <a:t>State the null hypothesis, H</a:t>
            </a:r>
            <a:r>
              <a:rPr lang="en-US" baseline="-25000" dirty="0"/>
              <a:t>0</a:t>
            </a:r>
            <a:r>
              <a:rPr lang="en-US" dirty="0"/>
              <a:t> and the alternative hypothesis, H</a:t>
            </a:r>
            <a:r>
              <a:rPr lang="en-US" baseline="-25000" dirty="0"/>
              <a:t>1</a:t>
            </a:r>
          </a:p>
          <a:p>
            <a:pPr marL="533400" indent="-533400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dirty="0"/>
              <a:t>Choose the level of significance, </a:t>
            </a:r>
            <a:r>
              <a:rPr lang="el-GR" dirty="0">
                <a:cs typeface="Arial" charset="0"/>
                <a:sym typeface="Symbol" pitchFamily="18" charset="2"/>
              </a:rPr>
              <a:t></a:t>
            </a:r>
            <a:r>
              <a:rPr lang="en-US" dirty="0">
                <a:cs typeface="Arial" charset="0"/>
              </a:rPr>
              <a:t>, and the sample size, n</a:t>
            </a:r>
          </a:p>
          <a:p>
            <a:pPr marL="533400" indent="-533400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dirty="0">
                <a:cs typeface="Arial" charset="0"/>
              </a:rPr>
              <a:t>Determine the appropriate test statistic and sampling distribution</a:t>
            </a:r>
          </a:p>
          <a:p>
            <a:pPr marL="533400" indent="-533400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dirty="0"/>
              <a:t>Determine the critical values that divide the rejection and </a:t>
            </a:r>
            <a:r>
              <a:rPr lang="en-US" dirty="0" err="1"/>
              <a:t>nonrejection</a:t>
            </a:r>
            <a:r>
              <a:rPr lang="en-US" dirty="0"/>
              <a:t> regions</a:t>
            </a:r>
          </a:p>
          <a:p>
            <a:pPr marL="533400" indent="-533400">
              <a:spcBef>
                <a:spcPct val="30000"/>
              </a:spcBef>
              <a:buFont typeface="Wingdings" pitchFamily="2" charset="2"/>
              <a:buAutoNum type="arabicPeriod" startAt="5"/>
            </a:pPr>
            <a:r>
              <a:rPr lang="en-US" dirty="0"/>
              <a:t>Collect data and compute the value of the test statistic</a:t>
            </a:r>
          </a:p>
          <a:p>
            <a:pPr marL="533400" indent="-533400">
              <a:spcBef>
                <a:spcPct val="30000"/>
              </a:spcBef>
              <a:buFont typeface="Wingdings" pitchFamily="2" charset="2"/>
              <a:buAutoNum type="arabicPeriod" startAt="5"/>
            </a:pPr>
            <a:r>
              <a:rPr lang="en-US" dirty="0">
                <a:cs typeface="Arial" charset="0"/>
              </a:rPr>
              <a:t>Make the statistical decision</a:t>
            </a:r>
            <a:r>
              <a:rPr lang="en-US" dirty="0"/>
              <a:t> and state the managerial conclusion.  If the test statistic falls into the </a:t>
            </a:r>
            <a:r>
              <a:rPr lang="en-US" dirty="0" err="1"/>
              <a:t>nonrejection</a:t>
            </a:r>
            <a:r>
              <a:rPr lang="en-US" dirty="0"/>
              <a:t> region, do not reject the null hypothesis </a:t>
            </a:r>
            <a:r>
              <a:rPr lang="en-US" dirty="0">
                <a:cs typeface="Arial" charset="0"/>
              </a:rPr>
              <a:t>H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. </a:t>
            </a:r>
            <a:r>
              <a:rPr lang="en-US" dirty="0"/>
              <a:t>If the test statistic falls into the rejection region, reject the null hypothesis</a:t>
            </a:r>
            <a:r>
              <a:rPr lang="en-US" dirty="0">
                <a:cs typeface="Arial" charset="0"/>
              </a:rPr>
              <a:t>.  Express the managerial conclusion</a:t>
            </a:r>
            <a:r>
              <a:rPr lang="en-US" dirty="0"/>
              <a:t> in the context of the problem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80625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5600" y="457200"/>
            <a:ext cx="9956800" cy="762000"/>
          </a:xfrm>
        </p:spPr>
        <p:txBody>
          <a:bodyPr/>
          <a:lstStyle/>
          <a:p>
            <a:pPr eaLnBrk="1" hangingPunct="1"/>
            <a:r>
              <a:rPr lang="en-US"/>
              <a:t>Hypothesis Testing Example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117600" y="1600200"/>
            <a:ext cx="100584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320800" y="1524000"/>
            <a:ext cx="97536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Test the claim that the true mean diameter of a manufactured bolt is 30mm.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3962400" y="2355851"/>
            <a:ext cx="177163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(Assume </a:t>
            </a:r>
            <a:r>
              <a:rPr lang="el-GR" b="1" dirty="0">
                <a:cs typeface="Arial" charset="0"/>
                <a:sym typeface="Arial" charset="0"/>
              </a:rPr>
              <a:t>σ</a:t>
            </a:r>
            <a:r>
              <a:rPr lang="en-US" b="1" dirty="0">
                <a:sym typeface="Arial" charset="0"/>
              </a:rPr>
              <a:t> = 0.8)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812800" y="3124200"/>
            <a:ext cx="10058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1.	  State the appropriate null and alternative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		  hypotheses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H</a:t>
            </a:r>
            <a:r>
              <a:rPr lang="en-US" sz="2400" baseline="-25000" dirty="0">
                <a:solidFill>
                  <a:schemeClr val="folHlink"/>
                </a:solidFill>
              </a:rPr>
              <a:t>0</a:t>
            </a:r>
            <a:r>
              <a:rPr lang="en-US" sz="2400" dirty="0">
                <a:solidFill>
                  <a:schemeClr val="folHlink"/>
                </a:solidFill>
              </a:rPr>
              <a:t>: </a:t>
            </a:r>
            <a:r>
              <a:rPr lang="el-GR" sz="2400" dirty="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 = 30      H</a:t>
            </a:r>
            <a:r>
              <a:rPr lang="en-US" sz="2400" baseline="-25000" dirty="0">
                <a:solidFill>
                  <a:schemeClr val="folHlink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: </a:t>
            </a:r>
            <a:r>
              <a:rPr lang="el-GR" sz="2400" dirty="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≠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 30    (This is a two-tail test)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2.   Specify the desired level of significance and the sample size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Suppose that 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</a:t>
            </a:r>
            <a:r>
              <a:rPr lang="en-US" sz="2400" dirty="0">
                <a:solidFill>
                  <a:schemeClr val="folHlink"/>
                </a:solidFill>
              </a:rPr>
              <a:t> = 0.05 and n = 100 are chosen for this test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43017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9601" y="5486400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3324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4701" y="5334001"/>
          <a:ext cx="922443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3" imgW="3022560" imgH="647640" progId="Equation.3">
                  <p:embed/>
                </p:oleObj>
              </mc:Choice>
              <mc:Fallback>
                <p:oleObj name="Equation" r:id="rId3" imgW="3022560" imgH="647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1" y="5334001"/>
                        <a:ext cx="9224433" cy="11033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5742" y="294198"/>
            <a:ext cx="9753600" cy="762000"/>
          </a:xfrm>
        </p:spPr>
        <p:txBody>
          <a:bodyPr/>
          <a:lstStyle/>
          <a:p>
            <a:pPr eaLnBrk="1" hangingPunct="1"/>
            <a:r>
              <a:rPr lang="en-US" dirty="0"/>
              <a:t>Hypothesis Testing Example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12800" y="1624074"/>
            <a:ext cx="10058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3.	  Determine the appropriate technique</a:t>
            </a:r>
          </a:p>
          <a:p>
            <a:pPr marL="693738" lvl="1" indent="-268288" defTabSz="8524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l-GR" sz="2400" dirty="0">
                <a:solidFill>
                  <a:schemeClr val="folHlink"/>
                </a:solidFill>
                <a:cs typeface="Arial" charset="0"/>
              </a:rPr>
              <a:t>σ</a:t>
            </a:r>
            <a:r>
              <a:rPr lang="en-US" sz="2400" dirty="0">
                <a:solidFill>
                  <a:schemeClr val="folHlink"/>
                </a:solidFill>
                <a:cs typeface="Arial" charset="0"/>
              </a:rPr>
              <a:t> is assumed known so this is a Z test</a:t>
            </a:r>
            <a:r>
              <a:rPr lang="en-US" sz="2000" dirty="0"/>
              <a:t>.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4.	  Determine the critical values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For 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</a:t>
            </a:r>
            <a:r>
              <a:rPr lang="en-US" sz="2400" dirty="0">
                <a:solidFill>
                  <a:schemeClr val="folHlink"/>
                </a:solidFill>
              </a:rPr>
              <a:t> = 0.05 the critical Z values are </a:t>
            </a:r>
            <a:r>
              <a:rPr lang="en-US" sz="2400" dirty="0">
                <a:solidFill>
                  <a:schemeClr val="folHlink"/>
                </a:solidFill>
                <a:cs typeface="Arial" charset="0"/>
              </a:rPr>
              <a:t>±1.96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5.</a:t>
            </a:r>
            <a:r>
              <a:rPr lang="en-US" sz="2400" dirty="0">
                <a:solidFill>
                  <a:schemeClr val="folHlink"/>
                </a:solidFill>
              </a:rPr>
              <a:t>   </a:t>
            </a:r>
            <a:r>
              <a:rPr lang="en-US" sz="2400" dirty="0"/>
              <a:t>Collect the data and compute the test statistic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Suppose the sample results are 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dirty="0">
                <a:solidFill>
                  <a:schemeClr val="folHlink"/>
                </a:solidFill>
              </a:rPr>
              <a:t>	n = 100,   X = 29.84  (</a:t>
            </a:r>
            <a:r>
              <a:rPr lang="el-GR" sz="2400" dirty="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σ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 = 0.8 is assumed known)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So the test statistic is: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10058400" y="1223964"/>
            <a:ext cx="1369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>
            <a:off x="2711394" y="4200276"/>
            <a:ext cx="3048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10363200" y="762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5130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63201" y="5334000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054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reeform 22"/>
          <p:cNvSpPr>
            <a:spLocks/>
          </p:cNvSpPr>
          <p:nvPr/>
        </p:nvSpPr>
        <p:spPr bwMode="auto">
          <a:xfrm flipH="1">
            <a:off x="9340851" y="3352800"/>
            <a:ext cx="1123949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3860800" y="3810000"/>
            <a:ext cx="13208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6394451" y="3810000"/>
            <a:ext cx="2032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1676400"/>
            <a:ext cx="10769600" cy="7556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/>
              <a:t>6. 	Is the test statistic in the rejection region?</a:t>
            </a:r>
          </a:p>
        </p:txBody>
      </p:sp>
      <p:sp>
        <p:nvSpPr>
          <p:cNvPr id="46087" name="Freeform 6"/>
          <p:cNvSpPr>
            <a:spLocks/>
          </p:cNvSpPr>
          <p:nvPr/>
        </p:nvSpPr>
        <p:spPr bwMode="auto">
          <a:xfrm>
            <a:off x="4159252" y="3352800"/>
            <a:ext cx="1111249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6088" name="Freeform 7"/>
          <p:cNvSpPr>
            <a:spLocks/>
          </p:cNvSpPr>
          <p:nvPr/>
        </p:nvSpPr>
        <p:spPr bwMode="auto">
          <a:xfrm>
            <a:off x="4260851" y="2209800"/>
            <a:ext cx="31496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6089" name="Freeform 8"/>
          <p:cNvSpPr>
            <a:spLocks/>
          </p:cNvSpPr>
          <p:nvPr/>
        </p:nvSpPr>
        <p:spPr bwMode="auto">
          <a:xfrm>
            <a:off x="7410451" y="2209800"/>
            <a:ext cx="29464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3956051" y="3581400"/>
            <a:ext cx="680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4260851" y="30480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 flipH="1">
            <a:off x="3048000" y="2667000"/>
            <a:ext cx="2133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/2 </a:t>
            </a:r>
            <a:r>
              <a:rPr lang="en-US" sz="2000"/>
              <a:t>= 0.025</a:t>
            </a:r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7410451" y="22098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52832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3962400" y="4191001"/>
            <a:ext cx="22352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-Z</a:t>
            </a:r>
            <a:r>
              <a:rPr lang="el-GR" sz="2000" b="1" baseline="-25000">
                <a:cs typeface="Arial" charset="0"/>
              </a:rPr>
              <a:t>α</a:t>
            </a:r>
            <a:r>
              <a:rPr lang="en-US" sz="2000" b="1" baseline="-25000">
                <a:cs typeface="Arial" charset="0"/>
              </a:rPr>
              <a:t>/2 </a:t>
            </a:r>
            <a:r>
              <a:rPr lang="en-US" sz="2000" b="1">
                <a:cs typeface="Arial" charset="0"/>
              </a:rPr>
              <a:t>=  -1.96</a:t>
            </a:r>
            <a:endParaRPr lang="el-GR" sz="2000" b="1">
              <a:cs typeface="Arial" charset="0"/>
            </a:endParaRPr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>
            <a:off x="5276851" y="3810000"/>
            <a:ext cx="406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>
            <a:off x="3752851" y="3810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7112000" y="4191001"/>
            <a:ext cx="6096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>
              <a:cs typeface="Arial" charset="0"/>
            </a:endParaRPr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304800" y="3657600"/>
            <a:ext cx="3048000" cy="156966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Reject H</a:t>
            </a:r>
            <a:r>
              <a:rPr lang="en-US" sz="2400" baseline="-25000">
                <a:solidFill>
                  <a:schemeClr val="folHlink"/>
                </a:solidFill>
                <a:sym typeface="Symbol" pitchFamily="18" charset="2"/>
              </a:rPr>
              <a:t>0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 if  Z</a:t>
            </a:r>
            <a:r>
              <a:rPr lang="en-US" sz="2400" baseline="-25000">
                <a:solidFill>
                  <a:schemeClr val="folHlink"/>
                </a:solidFill>
                <a:sym typeface="Symbol" pitchFamily="18" charset="2"/>
              </a:rPr>
              <a:t>STAT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 &lt; -1.96 or Z</a:t>
            </a:r>
            <a:r>
              <a:rPr lang="en-US" sz="2400" baseline="-25000">
                <a:solidFill>
                  <a:schemeClr val="folHlink"/>
                </a:solidFill>
                <a:sym typeface="Symbol" pitchFamily="18" charset="2"/>
              </a:rPr>
              <a:t>STAT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 &gt; 1.96;  otherwise do not reject H</a:t>
            </a:r>
            <a:r>
              <a:rPr lang="en-US" sz="2400" baseline="-25000">
                <a:solidFill>
                  <a:schemeClr val="folHlink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46100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1275292" y="216933"/>
            <a:ext cx="9844616" cy="990600"/>
          </a:xfrm>
        </p:spPr>
        <p:txBody>
          <a:bodyPr/>
          <a:lstStyle/>
          <a:p>
            <a:pPr eaLnBrk="1" hangingPunct="1"/>
            <a:r>
              <a:rPr lang="en-US" dirty="0"/>
              <a:t>Hypothesis Testing Example</a:t>
            </a:r>
          </a:p>
        </p:txBody>
      </p:sp>
      <p:sp>
        <p:nvSpPr>
          <p:cNvPr id="46101" name="Text Box 20"/>
          <p:cNvSpPr txBox="1">
            <a:spLocks noChangeArrowheads="1"/>
          </p:cNvSpPr>
          <p:nvPr/>
        </p:nvSpPr>
        <p:spPr bwMode="auto">
          <a:xfrm>
            <a:off x="10058400" y="1223964"/>
            <a:ext cx="1369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H="1">
            <a:off x="9950451" y="3048000"/>
            <a:ext cx="61594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Rectangle 24"/>
          <p:cNvSpPr>
            <a:spLocks noChangeArrowheads="1"/>
          </p:cNvSpPr>
          <p:nvPr/>
        </p:nvSpPr>
        <p:spPr bwMode="auto">
          <a:xfrm flipH="1">
            <a:off x="9550400" y="2667000"/>
            <a:ext cx="2133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/2 = 0.025</a:t>
            </a:r>
            <a:endParaRPr lang="en-US" sz="2000"/>
          </a:p>
        </p:txBody>
      </p:sp>
      <p:sp>
        <p:nvSpPr>
          <p:cNvPr id="46104" name="Text Box 25"/>
          <p:cNvSpPr txBox="1">
            <a:spLocks noChangeArrowheads="1"/>
          </p:cNvSpPr>
          <p:nvPr/>
        </p:nvSpPr>
        <p:spPr bwMode="auto">
          <a:xfrm>
            <a:off x="9544051" y="3810000"/>
            <a:ext cx="13208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9340851" y="3810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>
            <a:off x="93472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8026400" y="4191001"/>
            <a:ext cx="233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+Z</a:t>
            </a:r>
            <a:r>
              <a:rPr lang="el-GR" sz="2000" b="1" baseline="-25000">
                <a:cs typeface="Arial" charset="0"/>
              </a:rPr>
              <a:t>α</a:t>
            </a:r>
            <a:r>
              <a:rPr lang="en-US" sz="2000" b="1" baseline="-25000">
                <a:cs typeface="Arial" charset="0"/>
              </a:rPr>
              <a:t>/2 </a:t>
            </a:r>
            <a:r>
              <a:rPr lang="en-US" sz="2000" b="1">
                <a:cs typeface="Arial" charset="0"/>
              </a:rPr>
              <a:t>= +1.96</a:t>
            </a:r>
            <a:endParaRPr lang="el-GR" sz="2000" b="1">
              <a:cs typeface="Arial" charset="0"/>
            </a:endParaRP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4785803" y="5227260"/>
            <a:ext cx="6197600" cy="830997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ym typeface="Symbol" pitchFamily="18" charset="2"/>
              </a:rPr>
              <a:t>Here, Z</a:t>
            </a:r>
            <a:r>
              <a:rPr lang="en-US" sz="2400" baseline="-25000">
                <a:sym typeface="Symbol" pitchFamily="18" charset="2"/>
              </a:rPr>
              <a:t>STAT</a:t>
            </a:r>
            <a:r>
              <a:rPr lang="en-US" sz="2400">
                <a:sym typeface="Symbol" pitchFamily="18" charset="2"/>
              </a:rPr>
              <a:t> = -2.0 &lt; -1.96, so the test statistic is in the rejection region</a:t>
            </a:r>
            <a:endParaRPr lang="en-US" sz="2400" baseline="-25000">
              <a:sym typeface="Symbol" pitchFamily="18" charset="2"/>
            </a:endParaRPr>
          </a:p>
        </p:txBody>
      </p:sp>
      <p:sp>
        <p:nvSpPr>
          <p:cNvPr id="46109" name="Oval 30"/>
          <p:cNvSpPr>
            <a:spLocks noChangeArrowheads="1"/>
          </p:cNvSpPr>
          <p:nvPr/>
        </p:nvSpPr>
        <p:spPr bwMode="auto">
          <a:xfrm>
            <a:off x="6096000" y="5029200"/>
            <a:ext cx="1117600" cy="6858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6110" name="Line 31"/>
          <p:cNvSpPr>
            <a:spLocks noChangeShapeType="1"/>
          </p:cNvSpPr>
          <p:nvPr/>
        </p:nvSpPr>
        <p:spPr bwMode="auto">
          <a:xfrm>
            <a:off x="5080000" y="4724400"/>
            <a:ext cx="15240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11" name="Line 32"/>
          <p:cNvSpPr>
            <a:spLocks noChangeShapeType="1"/>
          </p:cNvSpPr>
          <p:nvPr/>
        </p:nvSpPr>
        <p:spPr bwMode="auto">
          <a:xfrm>
            <a:off x="6604000" y="47244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12" name="Line 33"/>
          <p:cNvSpPr>
            <a:spLocks noChangeShapeType="1"/>
          </p:cNvSpPr>
          <p:nvPr/>
        </p:nvSpPr>
        <p:spPr bwMode="auto">
          <a:xfrm flipV="1">
            <a:off x="5080000" y="3581400"/>
            <a:ext cx="0" cy="1143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13" name="Rectangle 35"/>
          <p:cNvSpPr>
            <a:spLocks noChangeArrowheads="1"/>
          </p:cNvSpPr>
          <p:nvPr/>
        </p:nvSpPr>
        <p:spPr bwMode="auto">
          <a:xfrm>
            <a:off x="10363200" y="8382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46114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3403" y="5562957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172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1315A2-021C-4E9E-95DA-802DF7C4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46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CD883-7730-4525-9653-CE1EA289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47637"/>
            <a:ext cx="119348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5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BA835-FA38-44DB-8382-39DC433B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47</a:t>
            </a:fld>
            <a:endParaRPr lang="en-IN"/>
          </a:p>
        </p:txBody>
      </p:sp>
      <p:pic>
        <p:nvPicPr>
          <p:cNvPr id="43010" name="Picture 2" descr="Z-table that contains the negative z-scores.">
            <a:extLst>
              <a:ext uri="{FF2B5EF4-FFF2-40B4-BE49-F238E27FC236}">
                <a16:creationId xmlns:a16="http://schemas.microsoft.com/office/drawing/2014/main" id="{F22983BB-2E0C-4296-9B19-7245FAE4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6457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99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D7AE9-4DD9-4EC3-82EA-CD8A9EA0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48</a:t>
            </a:fld>
            <a:endParaRPr lang="en-IN"/>
          </a:p>
        </p:txBody>
      </p:sp>
      <p:pic>
        <p:nvPicPr>
          <p:cNvPr id="44034" name="Picture 2" descr="Z-table that contains the positive z-scores.">
            <a:extLst>
              <a:ext uri="{FF2B5EF4-FFF2-40B4-BE49-F238E27FC236}">
                <a16:creationId xmlns:a16="http://schemas.microsoft.com/office/drawing/2014/main" id="{CBA862E6-0B56-4BCF-96BF-F15F0F61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0"/>
            <a:ext cx="6424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60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673600" y="4648200"/>
            <a:ext cx="812800" cy="381000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08" name="Text Box 17"/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1600201"/>
            <a:ext cx="10769600" cy="671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/>
              <a:t>6  (continued).  Reach a decision and interpret the result</a:t>
            </a:r>
          </a:p>
        </p:txBody>
      </p:sp>
      <p:sp>
        <p:nvSpPr>
          <p:cNvPr id="47109" name="Text Box 18"/>
          <p:cNvSpPr txBox="1">
            <a:spLocks noChangeArrowheads="1"/>
          </p:cNvSpPr>
          <p:nvPr/>
        </p:nvSpPr>
        <p:spPr bwMode="auto">
          <a:xfrm>
            <a:off x="4673600" y="4648201"/>
            <a:ext cx="914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  <a:cs typeface="Arial" charset="0"/>
              </a:rPr>
              <a:t>-2.0</a:t>
            </a:r>
            <a:endParaRPr lang="el-GR" sz="2000" b="1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47110" name="Text Box 20"/>
          <p:cNvSpPr txBox="1">
            <a:spLocks noChangeArrowheads="1"/>
          </p:cNvSpPr>
          <p:nvPr/>
        </p:nvSpPr>
        <p:spPr bwMode="auto">
          <a:xfrm>
            <a:off x="406400" y="5105400"/>
            <a:ext cx="10261600" cy="1206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</a:rPr>
              <a:t>Since  Z</a:t>
            </a:r>
            <a:r>
              <a:rPr lang="en-US" sz="2400" baseline="-25000">
                <a:solidFill>
                  <a:schemeClr val="folHlink"/>
                </a:solidFill>
              </a:rPr>
              <a:t>STAT</a:t>
            </a:r>
            <a:r>
              <a:rPr lang="en-US" sz="2400">
                <a:solidFill>
                  <a:schemeClr val="folHlink"/>
                </a:solidFill>
              </a:rPr>
              <a:t> = -2.0 &lt; -1.96, </a:t>
            </a:r>
            <a:r>
              <a:rPr lang="en-US" sz="2400" u="sng">
                <a:solidFill>
                  <a:schemeClr val="folHlink"/>
                </a:solidFill>
              </a:rPr>
              <a:t>reject the null hypothesis</a:t>
            </a:r>
            <a:r>
              <a:rPr lang="en-US" sz="2400"/>
              <a:t>  and conclude there is sufficient evidence that the mean diameter of a manufactured bolt is not equal to 30 </a:t>
            </a:r>
          </a:p>
        </p:txBody>
      </p:sp>
      <p:sp>
        <p:nvSpPr>
          <p:cNvPr id="47111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1583261" y="233364"/>
            <a:ext cx="9844616" cy="990600"/>
          </a:xfrm>
        </p:spPr>
        <p:txBody>
          <a:bodyPr/>
          <a:lstStyle/>
          <a:p>
            <a:pPr eaLnBrk="1" hangingPunct="1"/>
            <a:r>
              <a:rPr lang="en-US" dirty="0"/>
              <a:t>Hypothesis Testing Example</a:t>
            </a:r>
          </a:p>
        </p:txBody>
      </p:sp>
      <p:sp>
        <p:nvSpPr>
          <p:cNvPr id="47112" name="Text Box 22"/>
          <p:cNvSpPr txBox="1">
            <a:spLocks noChangeArrowheads="1"/>
          </p:cNvSpPr>
          <p:nvPr/>
        </p:nvSpPr>
        <p:spPr bwMode="auto">
          <a:xfrm>
            <a:off x="10058400" y="1223964"/>
            <a:ext cx="1369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7113" name="Freeform 25"/>
          <p:cNvSpPr>
            <a:spLocks/>
          </p:cNvSpPr>
          <p:nvPr/>
        </p:nvSpPr>
        <p:spPr bwMode="auto">
          <a:xfrm flipH="1">
            <a:off x="9340851" y="3352800"/>
            <a:ext cx="1123949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7114" name="Text Box 26"/>
          <p:cNvSpPr txBox="1">
            <a:spLocks noChangeArrowheads="1"/>
          </p:cNvSpPr>
          <p:nvPr/>
        </p:nvSpPr>
        <p:spPr bwMode="auto">
          <a:xfrm>
            <a:off x="3860800" y="3810000"/>
            <a:ext cx="13208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47115" name="Text Box 27"/>
          <p:cNvSpPr txBox="1">
            <a:spLocks noChangeArrowheads="1"/>
          </p:cNvSpPr>
          <p:nvPr/>
        </p:nvSpPr>
        <p:spPr bwMode="auto">
          <a:xfrm>
            <a:off x="6394451" y="3810000"/>
            <a:ext cx="2032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47116" name="Freeform 28"/>
          <p:cNvSpPr>
            <a:spLocks/>
          </p:cNvSpPr>
          <p:nvPr/>
        </p:nvSpPr>
        <p:spPr bwMode="auto">
          <a:xfrm>
            <a:off x="4159252" y="3352800"/>
            <a:ext cx="1111249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7117" name="Freeform 29"/>
          <p:cNvSpPr>
            <a:spLocks/>
          </p:cNvSpPr>
          <p:nvPr/>
        </p:nvSpPr>
        <p:spPr bwMode="auto">
          <a:xfrm>
            <a:off x="4260851" y="2209800"/>
            <a:ext cx="31496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7118" name="Freeform 30"/>
          <p:cNvSpPr>
            <a:spLocks/>
          </p:cNvSpPr>
          <p:nvPr/>
        </p:nvSpPr>
        <p:spPr bwMode="auto">
          <a:xfrm>
            <a:off x="7410451" y="2209800"/>
            <a:ext cx="29464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7119" name="Line 31"/>
          <p:cNvSpPr>
            <a:spLocks noChangeShapeType="1"/>
          </p:cNvSpPr>
          <p:nvPr/>
        </p:nvSpPr>
        <p:spPr bwMode="auto">
          <a:xfrm>
            <a:off x="3956051" y="3581400"/>
            <a:ext cx="680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32"/>
          <p:cNvSpPr>
            <a:spLocks noChangeShapeType="1"/>
          </p:cNvSpPr>
          <p:nvPr/>
        </p:nvSpPr>
        <p:spPr bwMode="auto">
          <a:xfrm>
            <a:off x="4260851" y="30480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Rectangle 33"/>
          <p:cNvSpPr>
            <a:spLocks noChangeArrowheads="1"/>
          </p:cNvSpPr>
          <p:nvPr/>
        </p:nvSpPr>
        <p:spPr bwMode="auto">
          <a:xfrm flipH="1">
            <a:off x="3450167" y="2667000"/>
            <a:ext cx="1835151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</a:t>
            </a:r>
            <a:r>
              <a:rPr lang="en-US" sz="2000"/>
              <a:t>= 0.05/2</a:t>
            </a:r>
          </a:p>
        </p:txBody>
      </p:sp>
      <p:sp>
        <p:nvSpPr>
          <p:cNvPr id="47122" name="Line 34"/>
          <p:cNvSpPr>
            <a:spLocks noChangeShapeType="1"/>
          </p:cNvSpPr>
          <p:nvPr/>
        </p:nvSpPr>
        <p:spPr bwMode="auto">
          <a:xfrm>
            <a:off x="7410451" y="22098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23" name="Line 35"/>
          <p:cNvSpPr>
            <a:spLocks noChangeShapeType="1"/>
          </p:cNvSpPr>
          <p:nvPr/>
        </p:nvSpPr>
        <p:spPr bwMode="auto">
          <a:xfrm>
            <a:off x="52832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Text Box 36"/>
          <p:cNvSpPr txBox="1">
            <a:spLocks noChangeArrowheads="1"/>
          </p:cNvSpPr>
          <p:nvPr/>
        </p:nvSpPr>
        <p:spPr bwMode="auto">
          <a:xfrm>
            <a:off x="3860800" y="4191001"/>
            <a:ext cx="233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-Z</a:t>
            </a:r>
            <a:r>
              <a:rPr lang="el-GR" sz="2000" b="1" baseline="-25000">
                <a:cs typeface="Arial" charset="0"/>
              </a:rPr>
              <a:t>α</a:t>
            </a:r>
            <a:r>
              <a:rPr lang="en-US" sz="2000" b="1" baseline="-25000">
                <a:cs typeface="Arial" charset="0"/>
              </a:rPr>
              <a:t>/2 </a:t>
            </a:r>
            <a:r>
              <a:rPr lang="en-US" sz="2000" b="1">
                <a:cs typeface="Arial" charset="0"/>
              </a:rPr>
              <a:t>=   -1.96</a:t>
            </a:r>
            <a:endParaRPr lang="el-GR" sz="2000" b="1">
              <a:cs typeface="Arial" charset="0"/>
            </a:endParaRPr>
          </a:p>
        </p:txBody>
      </p:sp>
      <p:sp>
        <p:nvSpPr>
          <p:cNvPr id="47125" name="Line 37"/>
          <p:cNvSpPr>
            <a:spLocks noChangeShapeType="1"/>
          </p:cNvSpPr>
          <p:nvPr/>
        </p:nvSpPr>
        <p:spPr bwMode="auto">
          <a:xfrm>
            <a:off x="5276851" y="3810000"/>
            <a:ext cx="406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38"/>
          <p:cNvSpPr>
            <a:spLocks noChangeShapeType="1"/>
          </p:cNvSpPr>
          <p:nvPr/>
        </p:nvSpPr>
        <p:spPr bwMode="auto">
          <a:xfrm>
            <a:off x="3752851" y="3810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Text Box 39"/>
          <p:cNvSpPr txBox="1">
            <a:spLocks noChangeArrowheads="1"/>
          </p:cNvSpPr>
          <p:nvPr/>
        </p:nvSpPr>
        <p:spPr bwMode="auto">
          <a:xfrm>
            <a:off x="7112000" y="4191001"/>
            <a:ext cx="6096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>
              <a:cs typeface="Arial" charset="0"/>
            </a:endParaRPr>
          </a:p>
        </p:txBody>
      </p:sp>
      <p:sp>
        <p:nvSpPr>
          <p:cNvPr id="47128" name="Line 40"/>
          <p:cNvSpPr>
            <a:spLocks noChangeShapeType="1"/>
          </p:cNvSpPr>
          <p:nvPr/>
        </p:nvSpPr>
        <p:spPr bwMode="auto">
          <a:xfrm flipH="1">
            <a:off x="9950451" y="3048000"/>
            <a:ext cx="61594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Rectangle 41"/>
          <p:cNvSpPr>
            <a:spLocks noChangeArrowheads="1"/>
          </p:cNvSpPr>
          <p:nvPr/>
        </p:nvSpPr>
        <p:spPr bwMode="auto">
          <a:xfrm flipH="1">
            <a:off x="9753600" y="2667000"/>
            <a:ext cx="182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</a:t>
            </a:r>
            <a:r>
              <a:rPr lang="en-US" sz="2000"/>
              <a:t>= 0.05/2</a:t>
            </a:r>
          </a:p>
        </p:txBody>
      </p:sp>
      <p:sp>
        <p:nvSpPr>
          <p:cNvPr id="47130" name="Text Box 42"/>
          <p:cNvSpPr txBox="1">
            <a:spLocks noChangeArrowheads="1"/>
          </p:cNvSpPr>
          <p:nvPr/>
        </p:nvSpPr>
        <p:spPr bwMode="auto">
          <a:xfrm>
            <a:off x="9544051" y="3810000"/>
            <a:ext cx="13208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47131" name="Line 43"/>
          <p:cNvSpPr>
            <a:spLocks noChangeShapeType="1"/>
          </p:cNvSpPr>
          <p:nvPr/>
        </p:nvSpPr>
        <p:spPr bwMode="auto">
          <a:xfrm>
            <a:off x="9340851" y="3810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Line 44"/>
          <p:cNvSpPr>
            <a:spLocks noChangeShapeType="1"/>
          </p:cNvSpPr>
          <p:nvPr/>
        </p:nvSpPr>
        <p:spPr bwMode="auto">
          <a:xfrm>
            <a:off x="93472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Text Box 45"/>
          <p:cNvSpPr txBox="1">
            <a:spLocks noChangeArrowheads="1"/>
          </p:cNvSpPr>
          <p:nvPr/>
        </p:nvSpPr>
        <p:spPr bwMode="auto">
          <a:xfrm>
            <a:off x="8128000" y="4191001"/>
            <a:ext cx="2228851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+Z</a:t>
            </a:r>
            <a:r>
              <a:rPr lang="el-GR" sz="2000" b="1" baseline="-25000">
                <a:cs typeface="Arial" charset="0"/>
              </a:rPr>
              <a:t>α</a:t>
            </a:r>
            <a:r>
              <a:rPr lang="en-US" sz="2000" b="1" baseline="-25000">
                <a:cs typeface="Arial" charset="0"/>
              </a:rPr>
              <a:t>/2</a:t>
            </a:r>
            <a:r>
              <a:rPr lang="en-US" sz="2000" b="1">
                <a:cs typeface="Arial" charset="0"/>
              </a:rPr>
              <a:t>= +1.96</a:t>
            </a:r>
            <a:endParaRPr lang="el-GR" sz="2000" b="1">
              <a:cs typeface="Arial" charset="0"/>
            </a:endParaRPr>
          </a:p>
        </p:txBody>
      </p:sp>
      <p:sp>
        <p:nvSpPr>
          <p:cNvPr id="47134" name="Line 19"/>
          <p:cNvSpPr>
            <a:spLocks noChangeShapeType="1"/>
          </p:cNvSpPr>
          <p:nvPr/>
        </p:nvSpPr>
        <p:spPr bwMode="auto">
          <a:xfrm flipV="1">
            <a:off x="5080000" y="3657600"/>
            <a:ext cx="0" cy="990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Rectangle 33"/>
          <p:cNvSpPr>
            <a:spLocks noChangeArrowheads="1"/>
          </p:cNvSpPr>
          <p:nvPr/>
        </p:nvSpPr>
        <p:spPr bwMode="auto">
          <a:xfrm>
            <a:off x="10363200" y="762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47136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2584" y="5562600"/>
            <a:ext cx="105621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4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4FF9-C927-4135-A1C9-525C863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F95E-4242-45FF-8CCF-FA3516AD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cereal filling example, mean weight is 368 gram per box.</a:t>
            </a:r>
          </a:p>
          <a:p>
            <a:r>
              <a:rPr lang="en-IN" dirty="0"/>
              <a:t>The mean height of BBA-2019 boys is 5.5 feet.</a:t>
            </a:r>
          </a:p>
          <a:p>
            <a:r>
              <a:rPr lang="en-IN" dirty="0"/>
              <a:t>The average score of BBA-2019 in DAI is 75.</a:t>
            </a:r>
          </a:p>
          <a:p>
            <a:r>
              <a:rPr lang="en-IN" dirty="0"/>
              <a:t>The effectiveness of COVID vaccination is 95%.</a:t>
            </a:r>
          </a:p>
          <a:p>
            <a:r>
              <a:rPr lang="en-IN" dirty="0"/>
              <a:t>There is no difference in average score of girls and boys in BBA-2019 for DAI subject.</a:t>
            </a:r>
          </a:p>
          <a:p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806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p-Value Approach to Testing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1828800"/>
            <a:ext cx="10261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dirty="0"/>
              <a:t>p-value: Probability of obtaining a test statistic equal to or more extreme than the observed sample value </a:t>
            </a:r>
            <a:r>
              <a:rPr lang="en-US" dirty="0">
                <a:solidFill>
                  <a:schemeClr val="folHlink"/>
                </a:solidFill>
              </a:rPr>
              <a:t>given H</a:t>
            </a:r>
            <a:r>
              <a:rPr lang="en-US" baseline="-25000" dirty="0">
                <a:solidFill>
                  <a:schemeClr val="folHlink"/>
                </a:solidFill>
              </a:rPr>
              <a:t>0</a:t>
            </a:r>
            <a:r>
              <a:rPr lang="en-US" dirty="0">
                <a:solidFill>
                  <a:schemeClr val="folHlink"/>
                </a:solidFill>
              </a:rPr>
              <a:t> is true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dirty="0"/>
              <a:t>The p-value is also called the observed level of significance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dirty="0"/>
              <a:t>It is the smallest value of  </a:t>
            </a:r>
            <a:r>
              <a:rPr lang="en-US" b="1" dirty="0">
                <a:sym typeface="Symbol" pitchFamily="18" charset="2"/>
              </a:rPr>
              <a:t></a:t>
            </a:r>
            <a:r>
              <a:rPr lang="en-US" dirty="0"/>
              <a:t>  for which H</a:t>
            </a:r>
            <a:r>
              <a:rPr lang="en-US" baseline="-25000" dirty="0"/>
              <a:t>0</a:t>
            </a:r>
            <a:r>
              <a:rPr lang="en-US" dirty="0"/>
              <a:t> can be rejected 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43205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8"/>
          <p:cNvSpPr>
            <a:spLocks noChangeArrowheads="1"/>
          </p:cNvSpPr>
          <p:nvPr/>
        </p:nvSpPr>
        <p:spPr bwMode="auto">
          <a:xfrm>
            <a:off x="1930400" y="4876800"/>
            <a:ext cx="8331200" cy="685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1524000" y="2362200"/>
            <a:ext cx="8229600" cy="1371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68077" y="565667"/>
            <a:ext cx="10390717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p-Value Approach to Testing: Interpreting the p-value</a:t>
            </a:r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422400" y="1752601"/>
            <a:ext cx="10363200" cy="4303713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/>
              <a:t>Compare the </a:t>
            </a:r>
            <a:r>
              <a:rPr lang="en-US">
                <a:solidFill>
                  <a:schemeClr val="folHlink"/>
                </a:solidFill>
              </a:rPr>
              <a:t>p-value</a:t>
            </a:r>
            <a:r>
              <a:rPr lang="en-US"/>
              <a:t> with  </a:t>
            </a:r>
            <a:r>
              <a:rPr lang="en-US" b="1">
                <a:solidFill>
                  <a:schemeClr val="folHlink"/>
                </a:solidFill>
                <a:sym typeface="Symbol" pitchFamily="18" charset="2"/>
              </a:rPr>
              <a:t>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700"/>
              <a:t>If   p-value  </a:t>
            </a:r>
            <a:r>
              <a:rPr lang="en-US" sz="2700">
                <a:sym typeface="Symbol" pitchFamily="18" charset="2"/>
              </a:rPr>
              <a:t>&lt;  </a:t>
            </a:r>
            <a:r>
              <a:rPr lang="en-US" sz="2700" b="1">
                <a:sym typeface="Symbol" pitchFamily="18" charset="2"/>
              </a:rPr>
              <a:t></a:t>
            </a:r>
            <a:r>
              <a:rPr lang="en-US" sz="2700">
                <a:sym typeface="Symbol" pitchFamily="18" charset="2"/>
              </a:rPr>
              <a:t> </a:t>
            </a:r>
            <a:r>
              <a:rPr lang="en-US" sz="2700"/>
              <a:t>,  reject H</a:t>
            </a:r>
            <a:r>
              <a:rPr lang="en-US" sz="2700" baseline="-25000"/>
              <a:t>0</a:t>
            </a:r>
            <a:endParaRPr lang="en-US" sz="2700"/>
          </a:p>
          <a:p>
            <a:pPr lvl="1" eaLnBrk="1" hangingPunct="1">
              <a:spcBef>
                <a:spcPct val="60000"/>
              </a:spcBef>
            </a:pPr>
            <a:r>
              <a:rPr lang="en-US" sz="2700"/>
              <a:t>If   p-value  </a:t>
            </a:r>
            <a:r>
              <a:rPr lang="en-US" sz="2700" b="1">
                <a:sym typeface="Symbol" pitchFamily="18" charset="2"/>
              </a:rPr>
              <a:t></a:t>
            </a:r>
            <a:r>
              <a:rPr lang="en-US" sz="2700"/>
              <a:t>  </a:t>
            </a:r>
            <a:r>
              <a:rPr lang="en-US" sz="2700" b="1">
                <a:sym typeface="Symbol" pitchFamily="18" charset="2"/>
              </a:rPr>
              <a:t></a:t>
            </a:r>
            <a:r>
              <a:rPr lang="en-US" sz="2700"/>
              <a:t> ,  do not reject H</a:t>
            </a:r>
            <a:r>
              <a:rPr lang="en-US" sz="2700" baseline="-25000"/>
              <a:t>0</a:t>
            </a:r>
          </a:p>
          <a:p>
            <a:pPr lvl="1" eaLnBrk="1" hangingPunct="1">
              <a:spcBef>
                <a:spcPct val="60000"/>
              </a:spcBef>
            </a:pPr>
            <a:endParaRPr lang="en-US" sz="2700" baseline="-25000"/>
          </a:p>
          <a:p>
            <a:pPr eaLnBrk="1" hangingPunct="1">
              <a:spcBef>
                <a:spcPct val="60000"/>
              </a:spcBef>
            </a:pPr>
            <a:r>
              <a:rPr lang="en-US" sz="3200"/>
              <a:t>Remember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800"/>
              <a:t>If the p-value is low then H</a:t>
            </a:r>
            <a:r>
              <a:rPr lang="en-US" sz="2800" baseline="-25000"/>
              <a:t>0</a:t>
            </a:r>
            <a:r>
              <a:rPr lang="en-US" sz="2800"/>
              <a:t> must go </a:t>
            </a: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1666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5862" y="381001"/>
            <a:ext cx="11133722" cy="762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The 5 Step p-value approach to Hypothesis Testing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828800"/>
            <a:ext cx="107696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sz="2200" dirty="0"/>
              <a:t>State the null hypothesis, H</a:t>
            </a:r>
            <a:r>
              <a:rPr lang="en-US" sz="2200" baseline="-20000" dirty="0"/>
              <a:t>0</a:t>
            </a:r>
            <a:r>
              <a:rPr lang="en-US" sz="2200" dirty="0"/>
              <a:t> and the alternative hypothesis, H</a:t>
            </a:r>
            <a:r>
              <a:rPr lang="en-US" sz="2200" baseline="-25000" dirty="0"/>
              <a:t>1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endParaRPr lang="en-US" sz="1200" baseline="-25000" dirty="0"/>
          </a:p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sz="2200" dirty="0"/>
              <a:t>Choose the level of significance, </a:t>
            </a:r>
            <a:r>
              <a:rPr lang="el-GR" sz="2200" dirty="0">
                <a:cs typeface="Arial" charset="0"/>
                <a:sym typeface="Symbol" pitchFamily="18" charset="2"/>
              </a:rPr>
              <a:t></a:t>
            </a:r>
            <a:r>
              <a:rPr lang="en-US" sz="2200" dirty="0">
                <a:cs typeface="Arial" charset="0"/>
              </a:rPr>
              <a:t>, and the sample size, n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endParaRPr lang="en-US" sz="12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sz="2200" dirty="0">
                <a:cs typeface="Arial" charset="0"/>
              </a:rPr>
              <a:t>Determine the appropriate test statistic and sampling distribution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endParaRPr lang="en-US" sz="1200" dirty="0"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sz="2200" dirty="0"/>
              <a:t>Collect data and compute the value of the test statistic and the p-value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endParaRPr lang="en-US" sz="1000" dirty="0"/>
          </a:p>
          <a:p>
            <a:pPr marL="533400" indent="-533400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sz="2200" dirty="0">
                <a:cs typeface="Arial" charset="0"/>
              </a:rPr>
              <a:t>Make the statistical decision</a:t>
            </a:r>
            <a:r>
              <a:rPr lang="en-US" sz="2200" dirty="0"/>
              <a:t> and state the managerial conclusion.  If the p-value is &lt; </a:t>
            </a:r>
            <a:r>
              <a:rPr lang="el-GR" sz="2200" dirty="0">
                <a:cs typeface="Arial" charset="0"/>
              </a:rPr>
              <a:t>α</a:t>
            </a:r>
            <a:r>
              <a:rPr lang="en-US" sz="2200" dirty="0">
                <a:cs typeface="Arial" charset="0"/>
              </a:rPr>
              <a:t> then reject</a:t>
            </a:r>
            <a:r>
              <a:rPr lang="en-US" sz="2200" dirty="0"/>
              <a:t> </a:t>
            </a:r>
            <a:r>
              <a:rPr lang="en-US" sz="2200" dirty="0">
                <a:cs typeface="Arial" charset="0"/>
              </a:rPr>
              <a:t>H</a:t>
            </a:r>
            <a:r>
              <a:rPr lang="en-US" sz="2200" baseline="-20000" dirty="0">
                <a:cs typeface="Arial" charset="0"/>
              </a:rPr>
              <a:t>0</a:t>
            </a:r>
            <a:r>
              <a:rPr lang="en-US" sz="2200" dirty="0">
                <a:cs typeface="Arial" charset="0"/>
              </a:rPr>
              <a:t>, otherwise do not reject H</a:t>
            </a:r>
            <a:r>
              <a:rPr lang="en-US" sz="2200" baseline="-20000" dirty="0">
                <a:cs typeface="Arial" charset="0"/>
              </a:rPr>
              <a:t>0</a:t>
            </a:r>
            <a:r>
              <a:rPr lang="en-US" sz="2200" dirty="0">
                <a:cs typeface="Arial" charset="0"/>
              </a:rPr>
              <a:t>.  State the managerial conclusion</a:t>
            </a:r>
            <a:r>
              <a:rPr lang="en-US" sz="2200" dirty="0"/>
              <a:t> in the context of the problem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1545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5600" y="457200"/>
            <a:ext cx="9956800" cy="762000"/>
          </a:xfrm>
        </p:spPr>
        <p:txBody>
          <a:bodyPr/>
          <a:lstStyle/>
          <a:p>
            <a:pPr eaLnBrk="1" hangingPunct="1"/>
            <a:r>
              <a:rPr lang="en-US" sz="3600"/>
              <a:t>p-value Hypothesis Testing Example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320800" y="1600200"/>
            <a:ext cx="95504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219200" y="1524000"/>
            <a:ext cx="96520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Test the claim that the true mean diameter of a manufactured bolt is 30mm.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962400" y="2355851"/>
            <a:ext cx="177163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(Assume </a:t>
            </a:r>
            <a:r>
              <a:rPr lang="el-GR" b="1" dirty="0">
                <a:cs typeface="Arial" charset="0"/>
                <a:sym typeface="Arial" charset="0"/>
              </a:rPr>
              <a:t>σ</a:t>
            </a:r>
            <a:r>
              <a:rPr lang="en-US" b="1" dirty="0">
                <a:sym typeface="Arial" charset="0"/>
              </a:rPr>
              <a:t> = 0.8)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812800" y="3124200"/>
            <a:ext cx="10058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1.	  State the appropriate null and alternative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		  hypotheses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H</a:t>
            </a:r>
            <a:r>
              <a:rPr lang="en-US" sz="2400" baseline="-25000" dirty="0">
                <a:solidFill>
                  <a:schemeClr val="folHlink"/>
                </a:solidFill>
              </a:rPr>
              <a:t>0</a:t>
            </a:r>
            <a:r>
              <a:rPr lang="en-US" sz="2400" dirty="0">
                <a:solidFill>
                  <a:schemeClr val="folHlink"/>
                </a:solidFill>
              </a:rPr>
              <a:t>: </a:t>
            </a:r>
            <a:r>
              <a:rPr lang="el-GR" sz="2400" dirty="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 = 30      H</a:t>
            </a:r>
            <a:r>
              <a:rPr lang="en-US" sz="2400" baseline="-25000" dirty="0">
                <a:solidFill>
                  <a:schemeClr val="folHlink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: </a:t>
            </a:r>
            <a:r>
              <a:rPr lang="el-GR" sz="2400" dirty="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≠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 30    (This is a two-tail test)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2.   Specify the desired level of significance and the sample size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Suppose that 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</a:t>
            </a:r>
            <a:r>
              <a:rPr lang="en-US" sz="2400" dirty="0">
                <a:solidFill>
                  <a:schemeClr val="folHlink"/>
                </a:solidFill>
              </a:rPr>
              <a:t> = 0.05 and n = 100 are chosen for this test</a:t>
            </a: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51209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3201" y="5334000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2739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36651" y="4997451"/>
          <a:ext cx="9222316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Equation" r:id="rId3" imgW="3022560" imgH="647640" progId="Equation.3">
                  <p:embed/>
                </p:oleObj>
              </mc:Choice>
              <mc:Fallback>
                <p:oleObj name="Equation" r:id="rId3" imgW="3022560" imgH="647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1" y="4997451"/>
                        <a:ext cx="9222316" cy="11033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25600" y="457200"/>
            <a:ext cx="9753600" cy="762000"/>
          </a:xfrm>
        </p:spPr>
        <p:txBody>
          <a:bodyPr/>
          <a:lstStyle/>
          <a:p>
            <a:pPr eaLnBrk="1" hangingPunct="1"/>
            <a:r>
              <a:rPr lang="en-US" sz="3600"/>
              <a:t>p-value Hypothesis Testing Example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812800" y="1828800"/>
            <a:ext cx="10058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3.	 Determine the appropriate technique</a:t>
            </a:r>
          </a:p>
          <a:p>
            <a:pPr marL="693738" lvl="1" indent="-268288" defTabSz="8524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l-GR" sz="2400">
                <a:solidFill>
                  <a:schemeClr val="folHlink"/>
                </a:solidFill>
                <a:cs typeface="Arial" charset="0"/>
              </a:rPr>
              <a:t>σ</a:t>
            </a:r>
            <a:r>
              <a:rPr lang="en-US" sz="2400">
                <a:solidFill>
                  <a:schemeClr val="folHlink"/>
                </a:solidFill>
                <a:cs typeface="Arial" charset="0"/>
              </a:rPr>
              <a:t> is assumed known so this is a Z test</a:t>
            </a:r>
            <a:r>
              <a:rPr lang="en-US" sz="2000"/>
              <a:t>.</a:t>
            </a:r>
            <a:endParaRPr lang="en-US" sz="2400">
              <a:solidFill>
                <a:schemeClr val="folHlink"/>
              </a:solidFill>
              <a:cs typeface="Arial" charset="0"/>
            </a:endParaRP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4.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/>
              <a:t>Collect the data, compute the test statistic and the p-value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solidFill>
                  <a:schemeClr val="folHlink"/>
                </a:solidFill>
              </a:rPr>
              <a:t>Suppose the sample results are 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	n = 100,   X = 29.84  (</a:t>
            </a:r>
            <a:r>
              <a:rPr lang="el-GR" sz="240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σ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 = 0.8 is assumed known)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So the test statistic is:</a:t>
            </a:r>
            <a:endParaRPr lang="en-US" sz="2400">
              <a:solidFill>
                <a:srgbClr val="FF3300"/>
              </a:solidFill>
            </a:endParaRP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0058400" y="1223964"/>
            <a:ext cx="1369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662251" y="3543300"/>
            <a:ext cx="4064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10363200" y="762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6154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63201" y="5334000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241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52401"/>
            <a:ext cx="10668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p-Value Hypothesis Testing Example: Calculating the p-value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1608151"/>
            <a:ext cx="10769600" cy="4532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4. (continued)  Calculate the p-value.</a:t>
            </a:r>
          </a:p>
          <a:p>
            <a:pPr lvl="1" eaLnBrk="1" hangingPunct="1"/>
            <a:r>
              <a:rPr lang="en-US" sz="2000"/>
              <a:t>How likely is it to get a Z</a:t>
            </a:r>
            <a:r>
              <a:rPr lang="en-US" sz="2000" baseline="-20000"/>
              <a:t>STAT</a:t>
            </a:r>
            <a:r>
              <a:rPr lang="en-US" sz="2000"/>
              <a:t> of -2 (or something further from the mean (0), in either direction) if H</a:t>
            </a:r>
            <a:r>
              <a:rPr lang="en-US" sz="2000" baseline="-25000"/>
              <a:t>0</a:t>
            </a:r>
            <a:r>
              <a:rPr lang="en-US" sz="2000"/>
              <a:t> is true</a:t>
            </a:r>
            <a:r>
              <a:rPr lang="en-US" sz="2000">
                <a:sym typeface="Symbol" pitchFamily="18" charset="2"/>
              </a:rPr>
              <a:t>?</a:t>
            </a:r>
          </a:p>
          <a:p>
            <a:pPr lvl="2" eaLnBrk="1" hangingPunct="1"/>
            <a:endParaRPr lang="en-US" sz="1800">
              <a:sym typeface="Symbol" pitchFamily="18" charset="2"/>
            </a:endParaRPr>
          </a:p>
        </p:txBody>
      </p:sp>
      <p:sp>
        <p:nvSpPr>
          <p:cNvPr id="54277" name="Rectangle 37"/>
          <p:cNvSpPr>
            <a:spLocks noChangeArrowheads="1"/>
          </p:cNvSpPr>
          <p:nvPr/>
        </p:nvSpPr>
        <p:spPr bwMode="auto">
          <a:xfrm flipH="1">
            <a:off x="3149600" y="5791200"/>
            <a:ext cx="6096000" cy="3937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  <a:sym typeface="Symbol" pitchFamily="18" charset="2"/>
              </a:rPr>
              <a:t>p-value </a:t>
            </a:r>
            <a:r>
              <a:rPr lang="en-US" sz="2000" b="1">
                <a:solidFill>
                  <a:schemeClr val="folHlink"/>
                </a:solidFill>
              </a:rPr>
              <a:t>= 0.0228 + 0.0228 = 0.0456</a:t>
            </a:r>
          </a:p>
        </p:txBody>
      </p:sp>
      <p:sp>
        <p:nvSpPr>
          <p:cNvPr id="54278" name="Freeform 39"/>
          <p:cNvSpPr>
            <a:spLocks/>
          </p:cNvSpPr>
          <p:nvPr/>
        </p:nvSpPr>
        <p:spPr bwMode="auto">
          <a:xfrm flipH="1">
            <a:off x="7922685" y="4289425"/>
            <a:ext cx="1221316" cy="285750"/>
          </a:xfrm>
          <a:custGeom>
            <a:avLst/>
            <a:gdLst>
              <a:gd name="T0" fmla="*/ 2147483647 w 575"/>
              <a:gd name="T1" fmla="*/ 2147483647 h 180"/>
              <a:gd name="T2" fmla="*/ 0 w 575"/>
              <a:gd name="T3" fmla="*/ 2147483647 h 180"/>
              <a:gd name="T4" fmla="*/ 2147483647 w 575"/>
              <a:gd name="T5" fmla="*/ 2147483647 h 180"/>
              <a:gd name="T6" fmla="*/ 2147483647 w 575"/>
              <a:gd name="T7" fmla="*/ 2147483647 h 180"/>
              <a:gd name="T8" fmla="*/ 2147483647 w 575"/>
              <a:gd name="T9" fmla="*/ 2147483647 h 180"/>
              <a:gd name="T10" fmla="*/ 2147483647 w 575"/>
              <a:gd name="T11" fmla="*/ 0 h 180"/>
              <a:gd name="T12" fmla="*/ 2147483647 w 575"/>
              <a:gd name="T13" fmla="*/ 2147483647 h 180"/>
              <a:gd name="T14" fmla="*/ 2147483647 w 575"/>
              <a:gd name="T15" fmla="*/ 2147483647 h 180"/>
              <a:gd name="T16" fmla="*/ 2147483647 w 575"/>
              <a:gd name="T17" fmla="*/ 2147483647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"/>
              <a:gd name="T28" fmla="*/ 0 h 180"/>
              <a:gd name="T29" fmla="*/ 575 w 575"/>
              <a:gd name="T30" fmla="*/ 180 h 1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4279" name="Rectangle 3"/>
          <p:cNvSpPr>
            <a:spLocks noChangeArrowheads="1"/>
          </p:cNvSpPr>
          <p:nvPr/>
        </p:nvSpPr>
        <p:spPr bwMode="auto">
          <a:xfrm flipH="1">
            <a:off x="406400" y="3581400"/>
            <a:ext cx="3556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P(Z &lt; -2.0) = 0.0228</a:t>
            </a:r>
          </a:p>
        </p:txBody>
      </p:sp>
      <p:sp>
        <p:nvSpPr>
          <p:cNvPr id="54280" name="Freeform 7"/>
          <p:cNvSpPr>
            <a:spLocks/>
          </p:cNvSpPr>
          <p:nvPr/>
        </p:nvSpPr>
        <p:spPr bwMode="auto">
          <a:xfrm>
            <a:off x="2844801" y="4289425"/>
            <a:ext cx="1217084" cy="285750"/>
          </a:xfrm>
          <a:custGeom>
            <a:avLst/>
            <a:gdLst>
              <a:gd name="T0" fmla="*/ 2147483647 w 575"/>
              <a:gd name="T1" fmla="*/ 2147483647 h 180"/>
              <a:gd name="T2" fmla="*/ 0 w 575"/>
              <a:gd name="T3" fmla="*/ 2147483647 h 180"/>
              <a:gd name="T4" fmla="*/ 2147483647 w 575"/>
              <a:gd name="T5" fmla="*/ 2147483647 h 180"/>
              <a:gd name="T6" fmla="*/ 2147483647 w 575"/>
              <a:gd name="T7" fmla="*/ 2147483647 h 180"/>
              <a:gd name="T8" fmla="*/ 2147483647 w 575"/>
              <a:gd name="T9" fmla="*/ 2147483647 h 180"/>
              <a:gd name="T10" fmla="*/ 2147483647 w 575"/>
              <a:gd name="T11" fmla="*/ 0 h 180"/>
              <a:gd name="T12" fmla="*/ 2147483647 w 575"/>
              <a:gd name="T13" fmla="*/ 2147483647 h 180"/>
              <a:gd name="T14" fmla="*/ 2147483647 w 575"/>
              <a:gd name="T15" fmla="*/ 2147483647 h 180"/>
              <a:gd name="T16" fmla="*/ 2147483647 w 575"/>
              <a:gd name="T17" fmla="*/ 2147483647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"/>
              <a:gd name="T28" fmla="*/ 0 h 180"/>
              <a:gd name="T29" fmla="*/ 575 w 575"/>
              <a:gd name="T30" fmla="*/ 180 h 1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4281" name="Freeform 8"/>
          <p:cNvSpPr>
            <a:spLocks/>
          </p:cNvSpPr>
          <p:nvPr/>
        </p:nvSpPr>
        <p:spPr bwMode="auto">
          <a:xfrm>
            <a:off x="2946400" y="2819400"/>
            <a:ext cx="3149600" cy="1676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4282" name="Freeform 9"/>
          <p:cNvSpPr>
            <a:spLocks/>
          </p:cNvSpPr>
          <p:nvPr/>
        </p:nvSpPr>
        <p:spPr bwMode="auto">
          <a:xfrm>
            <a:off x="6096000" y="2819400"/>
            <a:ext cx="2946400" cy="1676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4283" name="Line 10"/>
          <p:cNvSpPr>
            <a:spLocks noChangeShapeType="1"/>
          </p:cNvSpPr>
          <p:nvPr/>
        </p:nvSpPr>
        <p:spPr bwMode="auto">
          <a:xfrm>
            <a:off x="2641600" y="4572000"/>
            <a:ext cx="650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6096000" y="28194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5" name="Text Box 17"/>
          <p:cNvSpPr txBox="1">
            <a:spLocks noChangeArrowheads="1"/>
          </p:cNvSpPr>
          <p:nvPr/>
        </p:nvSpPr>
        <p:spPr bwMode="auto">
          <a:xfrm>
            <a:off x="5791200" y="4724401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</a:t>
            </a:r>
            <a:endParaRPr lang="el-GR" sz="2000" b="1" baseline="-25000">
              <a:cs typeface="Arial" charset="0"/>
            </a:endParaRPr>
          </a:p>
        </p:txBody>
      </p:sp>
      <p:sp>
        <p:nvSpPr>
          <p:cNvPr id="54286" name="Text Box 18"/>
          <p:cNvSpPr txBox="1">
            <a:spLocks noChangeArrowheads="1"/>
          </p:cNvSpPr>
          <p:nvPr/>
        </p:nvSpPr>
        <p:spPr bwMode="auto">
          <a:xfrm>
            <a:off x="3657600" y="5334001"/>
            <a:ext cx="914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  <a:cs typeface="Arial" charset="0"/>
              </a:rPr>
              <a:t>-2.0</a:t>
            </a:r>
            <a:endParaRPr lang="el-GR" sz="2000" b="1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54287" name="Line 19"/>
          <p:cNvSpPr>
            <a:spLocks noChangeShapeType="1"/>
          </p:cNvSpPr>
          <p:nvPr/>
        </p:nvSpPr>
        <p:spPr bwMode="auto">
          <a:xfrm flipV="1">
            <a:off x="4064000" y="4953000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23"/>
          <p:cNvSpPr>
            <a:spLocks noChangeShapeType="1"/>
          </p:cNvSpPr>
          <p:nvPr/>
        </p:nvSpPr>
        <p:spPr bwMode="auto">
          <a:xfrm>
            <a:off x="4064000" y="3733800"/>
            <a:ext cx="0" cy="1219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25"/>
          <p:cNvSpPr>
            <a:spLocks noChangeShapeType="1"/>
          </p:cNvSpPr>
          <p:nvPr/>
        </p:nvSpPr>
        <p:spPr bwMode="auto">
          <a:xfrm flipH="1">
            <a:off x="2438400" y="4038600"/>
            <a:ext cx="162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27"/>
          <p:cNvSpPr txBox="1">
            <a:spLocks noChangeArrowheads="1"/>
          </p:cNvSpPr>
          <p:nvPr/>
        </p:nvSpPr>
        <p:spPr bwMode="auto">
          <a:xfrm>
            <a:off x="9042400" y="4648201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Z</a:t>
            </a:r>
            <a:endParaRPr lang="el-GR" sz="2000" b="1" baseline="-25000">
              <a:cs typeface="Arial" charset="0"/>
            </a:endParaRPr>
          </a:p>
        </p:txBody>
      </p:sp>
      <p:sp>
        <p:nvSpPr>
          <p:cNvPr id="54291" name="Text Box 29"/>
          <p:cNvSpPr txBox="1">
            <a:spLocks noChangeArrowheads="1"/>
          </p:cNvSpPr>
          <p:nvPr/>
        </p:nvSpPr>
        <p:spPr bwMode="auto">
          <a:xfrm>
            <a:off x="7620000" y="5334001"/>
            <a:ext cx="914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  <a:cs typeface="Arial" charset="0"/>
              </a:rPr>
              <a:t>2.0</a:t>
            </a:r>
            <a:endParaRPr lang="el-GR" sz="2000" b="1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54292" name="Rectangle 38"/>
          <p:cNvSpPr>
            <a:spLocks noChangeArrowheads="1"/>
          </p:cNvSpPr>
          <p:nvPr/>
        </p:nvSpPr>
        <p:spPr bwMode="auto">
          <a:xfrm flipH="1">
            <a:off x="8026400" y="3513151"/>
            <a:ext cx="3556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P(Z &gt; 2.0) = 0.0228</a:t>
            </a:r>
          </a:p>
        </p:txBody>
      </p:sp>
      <p:sp>
        <p:nvSpPr>
          <p:cNvPr id="54293" name="Line 40"/>
          <p:cNvSpPr>
            <a:spLocks noChangeShapeType="1"/>
          </p:cNvSpPr>
          <p:nvPr/>
        </p:nvSpPr>
        <p:spPr bwMode="auto">
          <a:xfrm>
            <a:off x="7924800" y="3733800"/>
            <a:ext cx="0" cy="1219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41"/>
          <p:cNvSpPr>
            <a:spLocks noChangeShapeType="1"/>
          </p:cNvSpPr>
          <p:nvPr/>
        </p:nvSpPr>
        <p:spPr bwMode="auto">
          <a:xfrm>
            <a:off x="7924800" y="3978275"/>
            <a:ext cx="142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47"/>
          <p:cNvSpPr>
            <a:spLocks noChangeShapeType="1"/>
          </p:cNvSpPr>
          <p:nvPr/>
        </p:nvSpPr>
        <p:spPr bwMode="auto">
          <a:xfrm flipV="1">
            <a:off x="7924800" y="4968875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Rectangle 26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54297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3201" y="5334000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0445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D0B464-062C-47B8-87FE-0320F6F9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FB-04AC-437E-84A5-0B07A95AE160}" type="slidenum">
              <a:rPr lang="en-IN" smtClean="0"/>
              <a:t>56</a:t>
            </a:fld>
            <a:endParaRPr lang="en-IN"/>
          </a:p>
        </p:txBody>
      </p:sp>
      <p:pic>
        <p:nvPicPr>
          <p:cNvPr id="45058" name="Picture 2" descr="Example of a z-table.">
            <a:extLst>
              <a:ext uri="{FF2B5EF4-FFF2-40B4-BE49-F238E27FC236}">
                <a16:creationId xmlns:a16="http://schemas.microsoft.com/office/drawing/2014/main" id="{AF758DFC-E3B8-46BA-A82F-365A1E4A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252538"/>
            <a:ext cx="43338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52B7E4-EC87-4178-B15E-1E77DFD54DF6}"/>
              </a:ext>
            </a:extLst>
          </p:cNvPr>
          <p:cNvSpPr txBox="1"/>
          <p:nvPr/>
        </p:nvSpPr>
        <p:spPr>
          <a:xfrm>
            <a:off x="733425" y="28575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Z value =-2</a:t>
            </a:r>
          </a:p>
          <a:p>
            <a:r>
              <a:rPr lang="en-IN" dirty="0"/>
              <a:t>So area under the curve =0.02275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5152A-59BA-400B-BB76-C00D7D108066}"/>
              </a:ext>
            </a:extLst>
          </p:cNvPr>
          <p:cNvSpPr txBox="1"/>
          <p:nvPr/>
        </p:nvSpPr>
        <p:spPr>
          <a:xfrm>
            <a:off x="733425" y="318135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it is a two tailed test</a:t>
            </a:r>
          </a:p>
          <a:p>
            <a:r>
              <a:rPr lang="en-IN" dirty="0"/>
              <a:t>Z = 2 X 0.02275=0.0455</a:t>
            </a:r>
          </a:p>
        </p:txBody>
      </p:sp>
    </p:spTree>
    <p:extLst>
      <p:ext uri="{BB962C8B-B14F-4D97-AF65-F5344CB8AC3E}">
        <p14:creationId xmlns:p14="http://schemas.microsoft.com/office/powerpoint/2010/main" val="1318210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1676400"/>
            <a:ext cx="10769600" cy="4267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5. Is the p-value &lt; </a:t>
            </a:r>
            <a:r>
              <a:rPr lang="el-GR" dirty="0">
                <a:cs typeface="Arial" charset="0"/>
              </a:rPr>
              <a:t>α</a:t>
            </a:r>
            <a:r>
              <a:rPr lang="en-US" dirty="0"/>
              <a:t>?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800" dirty="0"/>
              <a:t>Since p-value = 0.0456 &lt; </a:t>
            </a:r>
            <a:r>
              <a:rPr lang="el-GR" sz="2800" dirty="0">
                <a:cs typeface="Arial" charset="0"/>
              </a:rPr>
              <a:t>α</a:t>
            </a:r>
            <a:r>
              <a:rPr lang="en-US" sz="2800" dirty="0">
                <a:cs typeface="Arial" charset="0"/>
              </a:rPr>
              <a:t> = 0.05 Reject H</a:t>
            </a:r>
            <a:r>
              <a:rPr lang="en-US" sz="2800" baseline="-20000" dirty="0">
                <a:cs typeface="Arial" charset="0"/>
              </a:rPr>
              <a:t>0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>
                <a:cs typeface="Arial" charset="0"/>
              </a:rPr>
              <a:t>5. (continued)  State the managerial conclusion in the context of the situation.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800" dirty="0">
                <a:cs typeface="Arial" charset="0"/>
              </a:rPr>
              <a:t>There is sufficient evidence to conclude the average diameter of a manufactured bolt is not equal to 30mm.</a:t>
            </a:r>
            <a:endParaRPr lang="el-GR" sz="2800" dirty="0">
              <a:cs typeface="Arial" charset="0"/>
            </a:endParaRPr>
          </a:p>
        </p:txBody>
      </p:sp>
      <p:sp>
        <p:nvSpPr>
          <p:cNvPr id="55300" name="Rectangle 1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p-value Hypothesis Testing Example</a:t>
            </a:r>
          </a:p>
        </p:txBody>
      </p:sp>
      <p:sp>
        <p:nvSpPr>
          <p:cNvPr id="55301" name="Text Box 20"/>
          <p:cNvSpPr txBox="1">
            <a:spLocks noChangeArrowheads="1"/>
          </p:cNvSpPr>
          <p:nvPr/>
        </p:nvSpPr>
        <p:spPr bwMode="auto">
          <a:xfrm>
            <a:off x="10058400" y="1223964"/>
            <a:ext cx="1369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10363200" y="762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55303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3201" y="5334000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428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OME\Desktop\Ritanjali\thank-you-185078737-58adfa013df78c345b0837e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55" y="-27384"/>
            <a:ext cx="121897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5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297-8066-47BD-B134-C00BD487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B6A7-8A88-4C11-90DE-F0727576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Hypothesis testing is basically a method to test your hypothesis. </a:t>
            </a:r>
          </a:p>
          <a:p>
            <a:r>
              <a:rPr lang="en-IN" b="1" dirty="0"/>
              <a:t>Hypothesis testing</a:t>
            </a:r>
            <a:r>
              <a:rPr lang="en-IN" dirty="0"/>
              <a:t> is a systematic way to test claims or ideas about a group or population.</a:t>
            </a:r>
          </a:p>
          <a:p>
            <a:r>
              <a:rPr lang="en-IN" b="1" dirty="0"/>
              <a:t>Hypothesis testing</a:t>
            </a:r>
            <a:r>
              <a:rPr lang="en-IN" dirty="0"/>
              <a:t> is an act in statistics whereby an analyst </a:t>
            </a:r>
            <a:r>
              <a:rPr lang="en-IN" b="1" dirty="0"/>
              <a:t>tests</a:t>
            </a:r>
            <a:r>
              <a:rPr lang="en-IN" dirty="0"/>
              <a:t> an assumption regarding a population parameter.</a:t>
            </a:r>
          </a:p>
          <a:p>
            <a:r>
              <a:rPr lang="en-IN" dirty="0"/>
              <a:t>Two Types of Hypothesis:</a:t>
            </a:r>
          </a:p>
          <a:p>
            <a:pPr lvl="1"/>
            <a:r>
              <a:rPr lang="en-IN" sz="2800" dirty="0"/>
              <a:t>Null hypothesis</a:t>
            </a:r>
          </a:p>
          <a:p>
            <a:pPr lvl="1"/>
            <a:r>
              <a:rPr lang="en-IN" sz="2800" dirty="0"/>
              <a:t>Alternate Hypothesis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8141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450B99AF-FCD1-47F8-BAF5-7CF8266154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1545167" y="2286000"/>
            <a:ext cx="9652000" cy="11430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2" name="Line 3"/>
          <p:cNvSpPr>
            <a:spLocks noChangeShapeType="1"/>
          </p:cNvSpPr>
          <p:nvPr/>
        </p:nvSpPr>
        <p:spPr bwMode="auto">
          <a:xfrm flipV="1">
            <a:off x="7359374" y="5509923"/>
            <a:ext cx="1828800" cy="9906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Null Hypothesis, H</a:t>
            </a:r>
            <a:r>
              <a:rPr lang="en-US" baseline="-25000" dirty="0"/>
              <a:t>0</a:t>
            </a:r>
          </a:p>
        </p:txBody>
      </p:sp>
      <p:sp>
        <p:nvSpPr>
          <p:cNvPr id="103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101698" y="1639294"/>
            <a:ext cx="10769600" cy="3786145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States the claim or assertion to be tested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Ex:</a:t>
            </a:r>
            <a:r>
              <a:rPr lang="en-US" sz="2800" dirty="0"/>
              <a:t>  The average diameter of a manufactured bolt is 30mm               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ct val="40000"/>
              </a:spcBef>
            </a:pPr>
            <a:r>
              <a:rPr lang="en-IN" dirty="0"/>
              <a:t>The hypothesis that the population parameter is equal to the certain specification is referred to as the null hypothesis.</a:t>
            </a:r>
            <a:endParaRPr lang="en-US" dirty="0"/>
          </a:p>
          <a:p>
            <a:pPr eaLnBrk="1" hangingPunct="1">
              <a:spcBef>
                <a:spcPct val="40000"/>
              </a:spcBef>
            </a:pPr>
            <a:r>
              <a:rPr lang="en-US" dirty="0"/>
              <a:t>Is always about a population parameter, not about a sample statistic </a:t>
            </a:r>
          </a:p>
        </p:txBody>
      </p:sp>
      <p:sp>
        <p:nvSpPr>
          <p:cNvPr id="1035" name="Oval 6"/>
          <p:cNvSpPr>
            <a:spLocks noChangeArrowheads="1"/>
          </p:cNvSpPr>
          <p:nvPr/>
        </p:nvSpPr>
        <p:spPr bwMode="auto">
          <a:xfrm>
            <a:off x="2743200" y="5363155"/>
            <a:ext cx="2641600" cy="13716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6" name="Oval 7"/>
          <p:cNvSpPr>
            <a:spLocks noChangeArrowheads="1"/>
          </p:cNvSpPr>
          <p:nvPr/>
        </p:nvSpPr>
        <p:spPr bwMode="auto">
          <a:xfrm>
            <a:off x="7010400" y="5319423"/>
            <a:ext cx="2641600" cy="13716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96930"/>
              </p:ext>
            </p:extLst>
          </p:nvPr>
        </p:nvGraphicFramePr>
        <p:xfrm>
          <a:off x="3645766" y="2868612"/>
          <a:ext cx="228176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766" y="2868612"/>
                        <a:ext cx="228176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249019"/>
              </p:ext>
            </p:extLst>
          </p:nvPr>
        </p:nvGraphicFramePr>
        <p:xfrm>
          <a:off x="2923116" y="5717319"/>
          <a:ext cx="228176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116" y="5717319"/>
                        <a:ext cx="228176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09306"/>
              </p:ext>
            </p:extLst>
          </p:nvPr>
        </p:nvGraphicFramePr>
        <p:xfrm>
          <a:off x="7149041" y="5626100"/>
          <a:ext cx="236431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" name="Equation" r:id="rId7" imgW="723600" imgH="253800" progId="Equation.3">
                  <p:embed/>
                </p:oleObj>
              </mc:Choice>
              <mc:Fallback>
                <p:oleObj name="Equation" r:id="rId7" imgW="723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041" y="5626100"/>
                        <a:ext cx="236431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4"/>
          <p:cNvSpPr>
            <a:spLocks noChangeArrowheads="1"/>
          </p:cNvSpPr>
          <p:nvPr/>
        </p:nvSpPr>
        <p:spPr bwMode="auto">
          <a:xfrm>
            <a:off x="10363200" y="11430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1038" name="Picture 3" descr="C:\Documents and Settings\schurpj\Local Settings\Temporary Internet Files\Content.IE5\LPEFQR5X\MPj04011440000[1]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569002" y="2467555"/>
            <a:ext cx="1056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72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6B3E-958C-4E3B-B62B-21AEE882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F333-BD3F-44D2-A42E-935265D3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cereal filling example, mean weight is 368 gram per box.</a:t>
            </a:r>
          </a:p>
          <a:p>
            <a:pPr marL="0" indent="0">
              <a:buNone/>
            </a:pPr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 : </a:t>
            </a:r>
            <a:r>
              <a:rPr lang="en-GB" dirty="0"/>
              <a:t>µ = 368 gram per box.</a:t>
            </a:r>
            <a:endParaRPr lang="en-IN" dirty="0"/>
          </a:p>
          <a:p>
            <a:r>
              <a:rPr lang="en-IN" dirty="0"/>
              <a:t>The mean height of BBA-2019 boys is 5.5 feet. </a:t>
            </a:r>
          </a:p>
          <a:p>
            <a:pPr marL="0" indent="0">
              <a:buNone/>
            </a:pPr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 : </a:t>
            </a:r>
            <a:r>
              <a:rPr lang="en-GB" dirty="0"/>
              <a:t>µ = 5.5 feet.</a:t>
            </a:r>
          </a:p>
          <a:p>
            <a:r>
              <a:rPr lang="en-IN" dirty="0"/>
              <a:t>The average score of BBA-2019 in DAI is 75.</a:t>
            </a:r>
          </a:p>
          <a:p>
            <a:pPr marL="0" indent="0">
              <a:buNone/>
            </a:pPr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 : </a:t>
            </a:r>
            <a:r>
              <a:rPr lang="en-GB" dirty="0"/>
              <a:t>µ = 75</a:t>
            </a:r>
          </a:p>
          <a:p>
            <a:r>
              <a:rPr lang="en-IN" dirty="0"/>
              <a:t>The effectiveness of COVID vaccination is 95%.</a:t>
            </a:r>
          </a:p>
          <a:p>
            <a:pPr marL="0" indent="0">
              <a:buNone/>
            </a:pPr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 : </a:t>
            </a:r>
            <a:r>
              <a:rPr lang="el-GR" dirty="0"/>
              <a:t>π</a:t>
            </a:r>
            <a:r>
              <a:rPr lang="en-GB" dirty="0"/>
              <a:t> = .95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59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4667"/>
            <a:ext cx="10390717" cy="838200"/>
          </a:xfrm>
        </p:spPr>
        <p:txBody>
          <a:bodyPr/>
          <a:lstStyle/>
          <a:p>
            <a:pPr eaLnBrk="1" hangingPunct="1"/>
            <a:r>
              <a:rPr lang="en-US" dirty="0"/>
              <a:t>The Null Hypothesis, H</a:t>
            </a:r>
            <a:r>
              <a:rPr lang="en-US" baseline="-25000" dirty="0"/>
              <a:t>0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752600"/>
            <a:ext cx="1076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dirty="0"/>
              <a:t>Begin with the assumption that the null hypothesis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100" dirty="0"/>
              <a:t>Similar to the notion of innocent until  proven guilty</a:t>
            </a:r>
          </a:p>
          <a:p>
            <a:pPr lvl="1" eaLnBrk="1" hangingPunct="1">
              <a:lnSpc>
                <a:spcPct val="90000"/>
              </a:lnSpc>
            </a:pPr>
            <a:endParaRPr lang="en-US" sz="3100" dirty="0"/>
          </a:p>
          <a:p>
            <a:pPr eaLnBrk="1" hangingPunct="1">
              <a:lnSpc>
                <a:spcPct val="90000"/>
              </a:lnSpc>
            </a:pPr>
            <a:endParaRPr lang="en-US" sz="3100" dirty="0"/>
          </a:p>
          <a:p>
            <a:pPr eaLnBrk="1" hangingPunct="1">
              <a:lnSpc>
                <a:spcPct val="90000"/>
              </a:lnSpc>
            </a:pPr>
            <a:r>
              <a:rPr lang="en-US" sz="3100" dirty="0"/>
              <a:t>Refers to the status quo or historical value</a:t>
            </a:r>
          </a:p>
          <a:p>
            <a:r>
              <a:rPr lang="en-US" sz="3100" dirty="0"/>
              <a:t>Always contains “=”, or “≤”, or “≥” sign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dirty="0"/>
              <a:t>May or may not be rejected</a:t>
            </a:r>
          </a:p>
        </p:txBody>
      </p:sp>
      <p:graphicFrame>
        <p:nvGraphicFramePr>
          <p:cNvPr id="205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838026"/>
              </p:ext>
            </p:extLst>
          </p:nvPr>
        </p:nvGraphicFramePr>
        <p:xfrm>
          <a:off x="5580049" y="2877709"/>
          <a:ext cx="142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Clip" r:id="rId3" imgW="1752480" imgH="1600200" progId="">
                  <p:embed/>
                </p:oleObj>
              </mc:Choice>
              <mc:Fallback>
                <p:oleObj name="Clip" r:id="rId3" imgW="1752480" imgH="1600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49" y="2877709"/>
                        <a:ext cx="142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10124017" y="1223964"/>
            <a:ext cx="1369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0160000" y="838201"/>
            <a:ext cx="85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DCOV</a:t>
            </a:r>
            <a:r>
              <a:rPr lang="en-US" u="sng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3237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18784</TotalTime>
  <Words>3606</Words>
  <Application>Microsoft Office PowerPoint</Application>
  <PresentationFormat>Widescreen</PresentationFormat>
  <Paragraphs>434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굴림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Clip</vt:lpstr>
      <vt:lpstr>Data Analysis &amp; Interpretation Hypothesis Testing</vt:lpstr>
      <vt:lpstr>DCOVA</vt:lpstr>
      <vt:lpstr>Table of Contents</vt:lpstr>
      <vt:lpstr>What is a Hypothesis?</vt:lpstr>
      <vt:lpstr>Examples</vt:lpstr>
      <vt:lpstr>Hypothesis Testing</vt:lpstr>
      <vt:lpstr>The Null Hypothesis, H0</vt:lpstr>
      <vt:lpstr>Examples</vt:lpstr>
      <vt:lpstr>The Null Hypothesis, H0</vt:lpstr>
      <vt:lpstr>The Alternative Hypothesis, H1</vt:lpstr>
      <vt:lpstr>The Alternative Hypothesis, H1</vt:lpstr>
      <vt:lpstr>ALWAYS REMEMBER</vt:lpstr>
      <vt:lpstr>EXAMPLE-State the Null and Alternate Hypothesis Hypothesis</vt:lpstr>
      <vt:lpstr>EXAMPLE-State the Null and Alternate Hypothesis Hypothesis</vt:lpstr>
      <vt:lpstr>The Hypothesis Testing Process</vt:lpstr>
      <vt:lpstr>The Hypothesis Testing Process</vt:lpstr>
      <vt:lpstr>The Hypothesis Testing Process</vt:lpstr>
      <vt:lpstr>The Test Statistic and Critical Values</vt:lpstr>
      <vt:lpstr>The Test Statistic and Critical Values</vt:lpstr>
      <vt:lpstr>The Test Statistic and Critical Values</vt:lpstr>
      <vt:lpstr>Determine the critical value of test Statistic</vt:lpstr>
      <vt:lpstr>Risks in Decision Making Using Hypothesis Testing</vt:lpstr>
      <vt:lpstr>TYPE I error</vt:lpstr>
      <vt:lpstr>Type II Error</vt:lpstr>
      <vt:lpstr>Possible Errors in Hypothesis Test Decision Making</vt:lpstr>
      <vt:lpstr>Possible Errors in Hypothesis Test Decision Making</vt:lpstr>
      <vt:lpstr>PowerPoint Presentation</vt:lpstr>
      <vt:lpstr>Step 1: Identify Level of Significance (α)</vt:lpstr>
      <vt:lpstr>Level of Significance and the Rejection Region</vt:lpstr>
      <vt:lpstr>Step 2: Identify β risk </vt:lpstr>
      <vt:lpstr>PowerPoint Presentation</vt:lpstr>
      <vt:lpstr>Type I &amp; II Error Relationship</vt:lpstr>
      <vt:lpstr>Factors Affecting Type II Error</vt:lpstr>
      <vt:lpstr>How to reduce the TYPE I and TYPE II error?</vt:lpstr>
      <vt:lpstr>How to reduce the TYPE I and TYPE II error? Contd.</vt:lpstr>
      <vt:lpstr>Types of Hypothesis testing</vt:lpstr>
      <vt:lpstr>Hypothesis Tests for the Mean</vt:lpstr>
      <vt:lpstr>Z Test of Hypothesis for the Mean (σ Known)</vt:lpstr>
      <vt:lpstr>Hypothesis Testing can be performed in two ways</vt:lpstr>
      <vt:lpstr>Critical Value Approach to Testing</vt:lpstr>
      <vt:lpstr>Two-Tail Tests</vt:lpstr>
      <vt:lpstr>6 Steps in Hypothesis Testing</vt:lpstr>
      <vt:lpstr>Hypothesis Testing Example</vt:lpstr>
      <vt:lpstr>Hypothesis Testing Example</vt:lpstr>
      <vt:lpstr>Hypothesis Testing Example</vt:lpstr>
      <vt:lpstr>PowerPoint Presentation</vt:lpstr>
      <vt:lpstr>PowerPoint Presentation</vt:lpstr>
      <vt:lpstr>PowerPoint Presentation</vt:lpstr>
      <vt:lpstr>Hypothesis Testing Example</vt:lpstr>
      <vt:lpstr>p-Value Approach to Testing</vt:lpstr>
      <vt:lpstr>p-Value Approach to Testing: Interpreting the p-value</vt:lpstr>
      <vt:lpstr>The 5 Step p-value approach to Hypothesis Testing</vt:lpstr>
      <vt:lpstr>p-value Hypothesis Testing Example</vt:lpstr>
      <vt:lpstr>p-value Hypothesis Testing Example</vt:lpstr>
      <vt:lpstr>p-Value Hypothesis Testing Example: Calculating the p-value</vt:lpstr>
      <vt:lpstr>PowerPoint Presentation</vt:lpstr>
      <vt:lpstr>p-value Hypothesis Testing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through Excel</dc:title>
  <dc:creator>Rajni Chauhan</dc:creator>
  <cp:lastModifiedBy>Biplab Bhattacharjee</cp:lastModifiedBy>
  <cp:revision>619</cp:revision>
  <dcterms:created xsi:type="dcterms:W3CDTF">2020-04-18T06:17:13Z</dcterms:created>
  <dcterms:modified xsi:type="dcterms:W3CDTF">2022-10-10T07:08:53Z</dcterms:modified>
</cp:coreProperties>
</file>