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50" r:id="rId6"/>
    <p:sldMasterId id="2147483652" r:id="rId7"/>
    <p:sldMasterId id="2147483654" r:id="rId8"/>
    <p:sldMasterId id="2147483936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BBBAE"/>
    <a:srgbClr val="C4D600"/>
    <a:srgbClr val="B52555"/>
    <a:srgbClr val="B1B3B3"/>
    <a:srgbClr val="888B8D"/>
    <a:srgbClr val="FFCD00"/>
    <a:srgbClr val="F2A900"/>
    <a:srgbClr val="E87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-1656" y="-365"/>
      </p:cViewPr>
      <p:guideLst>
        <p:guide orient="horz" pos="634"/>
        <p:guide orient="horz" pos="3831"/>
        <p:guide orient="horz" pos="3802"/>
        <p:guide orient="horz" pos="576"/>
        <p:guide orient="horz" pos="778"/>
        <p:guide orient="horz" pos="3889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0391E32-F41E-4784-93FB-1E953F129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B347224-989D-4C06-8911-8AC23044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Arial Unicode MS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Geneva" charset="-128"/>
              <a:cs typeface="Arial Unicode MS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C4B92F03-2352-45F5-AD22-B5386C384CC5}" type="slidenum">
              <a:rPr lang="en-US" altLang="en-US" sz="1200" b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altLang="en-US" sz="1200" b="0" smtClean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>
              <a:buClr>
                <a:schemeClr val="accent1"/>
              </a:buClr>
              <a:defRPr/>
            </a:pPr>
            <a:endParaRPr lang="en-US" altLang="en-US" sz="1000" b="0" smtClean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786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EB42B-3274-4361-B311-AA8AB815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1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91A6-8009-43E6-B943-8EA20945D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D3154-BC60-4045-B77F-FF5ED97B1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3345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54E3-A1CE-4645-BC7A-C004EDB4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4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73E5-636A-4A6B-9B04-E7E164D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273B4-4C4D-4A93-90CF-010F5148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0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A012-BAB3-4179-92AC-D6BE36D0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8388-617E-48CB-8816-6A2BF255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729D5-FB86-40FC-A290-AA92F18F5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B3AEC-731E-4080-A046-DDDD9D97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85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0B6C-6EDB-4D28-B391-0D17A699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68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164A-BA2D-4745-A5D8-D037A357A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79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1832-AFA2-4622-8BFB-07750A29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23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9A03-4405-4275-A335-17A8B1661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5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0478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1484E-E9C6-42F5-A48A-544BEC7DD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25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7394-0BEA-4A7F-9169-DC417C22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A8DB-EE7E-41EC-A38C-2A440BF09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7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67A6-2B8D-41D4-B3C0-FD683C1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5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1AA2-252B-4249-983C-105BC91C6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89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4A6-882D-4479-802E-930745720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092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CFF6-1072-4F8D-80ED-1FB1B7D3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91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7B22-2B49-4D1A-8F96-7D467FB7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5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EC7-42F6-4C8C-990F-1527215DA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59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7098-DD48-4A8C-B715-5054C8B9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86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F295-6960-49AB-BF78-65B0351E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0698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E7DD-002F-41E7-A7EA-22B62B1C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1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8E6D-C881-443A-BE26-6A846F9E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99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B61A-4636-49FE-9E6F-1EAF6DC27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7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01164-9AB4-4581-A9CD-0D6E97E75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11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143E-50AF-4CAC-9A80-A321375D2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084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C26C-B3E9-47DB-B49B-7ABD9FC9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43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BFA54-1783-4F61-BF9D-23338540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676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A284-52A2-4F89-A67F-82C210585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17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6EA9F-8771-45CC-90E0-E0F73CC0D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49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E1ED-C7C3-4D72-8D52-CD441EC7B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9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D0EA-FD20-48F5-96D9-88DBC5E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6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DC9CD-C787-4B63-9683-01E9E5C1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63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DBF54-75F6-4017-B756-8A3EB2FB5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59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E0DF-6E71-4203-A887-288A99B8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90E-25B3-4C2D-982B-9C15660AC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C2C1-864C-46C6-8ED3-E776A23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22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7B996C3-2E30-4958-ADC5-C5AF8148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8" r:id="rId1"/>
    <p:sldLayoutId id="2147486727" r:id="rId2"/>
    <p:sldLayoutId id="2147486728" r:id="rId3"/>
    <p:sldLayoutId id="2147486729" r:id="rId4"/>
    <p:sldLayoutId id="2147486730" r:id="rId5"/>
    <p:sldLayoutId id="2147486731" r:id="rId6"/>
    <p:sldLayoutId id="2147486732" r:id="rId7"/>
    <p:sldLayoutId id="2147486733" r:id="rId8"/>
    <p:sldLayoutId id="2147486734" r:id="rId9"/>
    <p:sldLayoutId id="2147486735" r:id="rId10"/>
    <p:sldLayoutId id="2147486736" r:id="rId11"/>
    <p:sldLayoutId id="2147486772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90600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E84008F8-3DDF-4BE7-9518-D6C2F4F6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2058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9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77B10A5-C4D7-4C90-9FE0-3D73982E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308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50" r:id="rId1"/>
    <p:sldLayoutId id="2147486751" r:id="rId2"/>
    <p:sldLayoutId id="2147486752" r:id="rId3"/>
    <p:sldLayoutId id="2147486753" r:id="rId4"/>
    <p:sldLayoutId id="2147486754" r:id="rId5"/>
    <p:sldLayoutId id="2147486755" r:id="rId6"/>
    <p:sldLayoutId id="2147486756" r:id="rId7"/>
    <p:sldLayoutId id="2147486757" r:id="rId8"/>
    <p:sldLayoutId id="2147486758" r:id="rId9"/>
    <p:sldLayoutId id="2147486759" r:id="rId10"/>
    <p:sldLayoutId id="214748676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7DFE492-2B79-44DC-B805-09606C34D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4106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762" r:id="rId2"/>
    <p:sldLayoutId id="2147486763" r:id="rId3"/>
    <p:sldLayoutId id="2147486764" r:id="rId4"/>
    <p:sldLayoutId id="2147486765" r:id="rId5"/>
    <p:sldLayoutId id="2147486766" r:id="rId6"/>
    <p:sldLayoutId id="2147486767" r:id="rId7"/>
    <p:sldLayoutId id="2147486768" r:id="rId8"/>
    <p:sldLayoutId id="2147486769" r:id="rId9"/>
    <p:sldLayoutId id="2147486770" r:id="rId10"/>
    <p:sldLayoutId id="21474867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158E430B-F4EC-4D9B-A846-98486CBCB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5130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3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29688" cy="611188"/>
          </a:xfrm>
        </p:spPr>
        <p:txBody>
          <a:bodyPr/>
          <a:lstStyle/>
          <a:p>
            <a:pPr marL="342900" indent="-342900"/>
            <a:r>
              <a:rPr lang="fr-FR" dirty="0"/>
              <a:t>Munit Implementation in Mule Services </a:t>
            </a:r>
            <a:endParaRPr lang="en-US" altLang="en-US" dirty="0" smtClean="0">
              <a:latin typeface="Calibri" pitchFamily="34" charset="0"/>
              <a:ea typeface="Geneva" charset="-128"/>
              <a:cs typeface="Arial" pitchFamily="34" charset="0"/>
            </a:endParaRP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A45787A6-0983-4A1C-BCDF-1E69CC170DC0}" type="slidenum">
              <a:rPr lang="en-US" altLang="en-US" sz="800" b="0" smtClean="0">
                <a:solidFill>
                  <a:schemeClr val="tx1"/>
                </a:solidFill>
                <a:ea typeface="Arial Unicode MS" pitchFamily="34" charset="-128"/>
              </a:rPr>
              <a:pPr/>
              <a:t>1</a:t>
            </a:fld>
            <a:endParaRPr lang="en-US" altLang="en-US" sz="800" b="0" smtClean="0">
              <a:solidFill>
                <a:schemeClr val="tx1"/>
              </a:solidFill>
              <a:ea typeface="Arial Unicode MS" pitchFamily="34" charset="-128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6838" y="523875"/>
            <a:ext cx="43307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PROJECT BACKGROUND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40263" y="523875"/>
            <a:ext cx="4330700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OTHER DETAILS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748213" y="839788"/>
            <a:ext cx="4114800" cy="193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Idea Logged By: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Himanshu S Srivastava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Project/Team Name: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UHOne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Transformation 2.0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 Nature: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Testing Automation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IT Leader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: Srinivas </a:t>
            </a:r>
            <a:r>
              <a:rPr lang="en-US" altLang="en-US" b="0" dirty="0" err="1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Ramsagar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Business Segment: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OGS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 Leader: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Offshore approver: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K </a:t>
            </a:r>
            <a:r>
              <a:rPr lang="en-US" altLang="en-US" b="0" dirty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T,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Srikanth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Onsite Approver: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 	</a:t>
            </a:r>
            <a:endParaRPr lang="en-US" altLang="en-US" b="0" dirty="0">
              <a:solidFill>
                <a:srgbClr val="333333"/>
              </a:solidFill>
              <a:latin typeface="Calibri" pitchFamily="34" charset="0"/>
              <a:ea typeface="Arial Unicode MS" pitchFamily="34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98425" y="811213"/>
            <a:ext cx="424815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Idea: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  <a:r>
              <a:rPr lang="fr-FR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 Implementation in Mule Services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Business Case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: </a:t>
            </a:r>
            <a:r>
              <a:rPr lang="fr-FR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 Implementation in Mule Services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b="0" dirty="0" smtClean="0">
              <a:solidFill>
                <a:srgbClr val="333333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342900" indent="-342900"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Problem Statement: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Currently Mule services are not being tested using </a:t>
            </a:r>
            <a:r>
              <a:rPr lang="en-US" alt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and thus needed a lot of manual intervention , which are prone to errors and required repetitive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efforts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</a:t>
            </a:r>
            <a:endParaRPr lang="en-US" b="0" u="sng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Goal </a:t>
            </a: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Statement: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Prior to deploying our Mule applications and APIs we can conduct unit and functional tests using </a:t>
            </a: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, a native testing framework for Mule. </a:t>
            </a:r>
          </a:p>
          <a:p>
            <a:pPr algn="just">
              <a:lnSpc>
                <a:spcPct val="100000"/>
              </a:lnSpc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We can Test in our local environment, or in our continuous integration and continuous delivery (CI/CD) settings.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463" y="448468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SOLUTION IMPLEMENTED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8100" y="4816474"/>
            <a:ext cx="4332288" cy="1350645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a Mule application testing framework that allows us to easily build automated tests for our integrations and APIs. It provides a full suite of integration and unit test capabilities.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62488" y="2720975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BENEFITS</a:t>
            </a:r>
          </a:p>
        </p:txBody>
      </p:sp>
      <p:sp>
        <p:nvSpPr>
          <p:cNvPr id="40971" name="Rectangle 1"/>
          <p:cNvSpPr>
            <a:spLocks noChangeArrowheads="1"/>
          </p:cNvSpPr>
          <p:nvPr/>
        </p:nvSpPr>
        <p:spPr bwMode="auto">
          <a:xfrm>
            <a:off x="4583113" y="3089275"/>
            <a:ext cx="4572000" cy="15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Reusable test cases can be created and used for all API testing.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Developer can easily use the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to perform unit testing.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Framework is easy to use with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minimal effort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and can be customized for any test case..</a:t>
            </a:r>
            <a:endParaRPr 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Implemented in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IVR and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X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pression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process.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7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D776E"/>
                </a:solidFill>
                <a:ea typeface="Geneva" charset="-128"/>
              </a:rPr>
              <a:t>Financial Impact</a:t>
            </a:r>
          </a:p>
        </p:txBody>
      </p:sp>
      <p:graphicFrame>
        <p:nvGraphicFramePr>
          <p:cNvPr id="6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825427"/>
              </p:ext>
            </p:extLst>
          </p:nvPr>
        </p:nvGraphicFramePr>
        <p:xfrm>
          <a:off x="533400" y="1371600"/>
          <a:ext cx="8262938" cy="4007328"/>
        </p:xfrm>
        <a:graphic>
          <a:graphicData uri="http://schemas.openxmlformats.org/drawingml/2006/table">
            <a:tbl>
              <a:tblPr/>
              <a:tblGrid>
                <a:gridCol w="1676400"/>
                <a:gridCol w="1924050"/>
                <a:gridCol w="1710104"/>
                <a:gridCol w="876057"/>
                <a:gridCol w="2076327"/>
              </a:tblGrid>
              <a:tr h="6317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Before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After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Units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 Per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Quarter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Service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Testing Efforts 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Per Service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120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25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implementation of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Munit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, testing efforts will be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reudces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to 80%(Only new test cases needs to be added)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Effort (Yearly)</a:t>
                      </a: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(960*4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 = 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3840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800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(Efforts Per Service*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 Per Quarter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)*4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Savings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3040Hrs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 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$39 per 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8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Cost Savings:  </a:t>
                      </a: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3040Hrs</a:t>
                      </a:r>
                      <a:endParaRPr lang="en-US" sz="1100" b="1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$118560.00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7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Geneva" charset="-128"/>
              </a:rPr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UTILIZATION DETAILS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3906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a Mule application testing framework that allows us to easily build automated tests for our integrations and APIs. It provides a full suite of integration and unit test capabilities.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47663" y="376713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SIGN-OFF MAIL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384175" y="4170363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endParaRPr lang="en-US" altLang="en-US">
              <a:latin typeface="Calibri" pitchFamily="34" charset="0"/>
            </a:endParaRPr>
          </a:p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Leveraging Opportunity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16463" y="15430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This Concept can be implemented in any project where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Mulesoft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being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used.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29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A">
  <a:themeElements>
    <a:clrScheme name="Section A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A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A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C234B4B-3966-44BD-B59A-68FBAA59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345F053-488E-4262-A809-90D8EF6C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1DDFF-B067-403C-9B64-1B086C5D62F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69D1B96-E140-4782-BA2C-90BA0BF2065E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370</Words>
  <Application>Microsoft Office PowerPoint</Application>
  <PresentationFormat>On-screen Show (4:3)</PresentationFormat>
  <Paragraphs>64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Main</vt:lpstr>
      <vt:lpstr>Section A</vt:lpstr>
      <vt:lpstr>Section B/Thank You</vt:lpstr>
      <vt:lpstr>Section C/Photo</vt:lpstr>
      <vt:lpstr>1_Section C/Photo</vt:lpstr>
      <vt:lpstr>Munit Implementation in Mule Services </vt:lpstr>
      <vt:lpstr>Financial Impact</vt:lpstr>
      <vt:lpstr>Other Details</vt:lpstr>
    </vt:vector>
  </TitlesOfParts>
  <Company>qw qw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 qw</dc:creator>
  <cp:lastModifiedBy>Srivastava, Himanshu S(Facets)</cp:lastModifiedBy>
  <cp:revision>329</cp:revision>
  <cp:lastPrinted>2011-02-25T23:07:52Z</cp:lastPrinted>
  <dcterms:created xsi:type="dcterms:W3CDTF">2011-05-24T20:20:08Z</dcterms:created>
  <dcterms:modified xsi:type="dcterms:W3CDTF">2019-06-17T04:12:35Z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