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>
        <p:scale>
          <a:sx n="80" d="100"/>
          <a:sy n="80" d="100"/>
        </p:scale>
        <p:origin x="-1522" y="-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DFBB8-3A51-42ED-B2DA-E0DBCED8AD6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8004-BF5C-40C7-8128-50D6FCFB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8C1901-6603-466F-B9AF-04BEE5CC7FF4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478F1A-1B26-4CF6-A309-B26CB6D5FBAC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3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9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0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60438"/>
            <a:ext cx="8228013" cy="52101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5EF22-C5C4-4CF4-A254-21BC421909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8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4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2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152400" y="4681538"/>
            <a:ext cx="4495800" cy="216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Common framework scripts are dynamically written scripts that’s have job specific details for all environments and would be executed based on Database name automatically.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Once we move to higher environments the specific details only be inserted based on DB check inside the scripts using automated deployments. </a:t>
            </a:r>
            <a:endParaRPr lang="en-US" altLang="en-US" sz="12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Reduced </a:t>
            </a: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the time effort and Incidents tickets as deployment was automated using Jenkins.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altLang="en-US" sz="120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altLang="en-US" sz="120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2" name="Title 1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0792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>
                <a:solidFill>
                  <a:srgbClr val="333333"/>
                </a:solidFill>
                <a:latin typeface="Calibri" pitchFamily="34" charset="0"/>
                <a:cs typeface="Arial" charset="0"/>
              </a:rPr>
              <a:t>Common Framework Scripts </a:t>
            </a:r>
            <a:endParaRPr lang="en-US" altLang="en-US" dirty="0" smtClean="0">
              <a:solidFill>
                <a:srgbClr val="333333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52400" y="990600"/>
            <a:ext cx="4329113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PROJECT </a:t>
            </a:r>
            <a:r>
              <a:rPr lang="en-US" sz="1400" b="1" dirty="0">
                <a:solidFill>
                  <a:schemeClr val="bg1"/>
                </a:solidFill>
                <a:latin typeface="Calibri" pitchFamily="34" charset="0"/>
              </a:rPr>
              <a:t>BACKGROUND</a:t>
            </a:r>
            <a:endParaRPr lang="en-US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76775" y="990600"/>
            <a:ext cx="4329113" cy="2143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>
                <a:solidFill>
                  <a:schemeClr val="bg1"/>
                </a:solidFill>
                <a:latin typeface="Calibri" pitchFamily="34" charset="0"/>
              </a:rPr>
              <a:t>OTHER DETAILS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4724400" y="1295400"/>
            <a:ext cx="4281488" cy="221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None/>
            </a:pPr>
            <a:r>
              <a:rPr lang="en-US" altLang="en-US" sz="1400" b="1" u="sng" dirty="0">
                <a:solidFill>
                  <a:srgbClr val="A50021"/>
                </a:solidFill>
                <a:latin typeface="Calibri" pitchFamily="34" charset="0"/>
              </a:rPr>
              <a:t>Idea Logged By:</a:t>
            </a:r>
            <a:r>
              <a:rPr lang="en-US" altLang="en-US" sz="1400" dirty="0">
                <a:latin typeface="Calibri" pitchFamily="34" charset="0"/>
              </a:rPr>
              <a:t> </a:t>
            </a:r>
            <a:r>
              <a:rPr lang="en-US" altLang="en-US" sz="1400" dirty="0" smtClean="0">
                <a:latin typeface="Calibri" pitchFamily="34" charset="0"/>
              </a:rPr>
              <a:t>Himanshu S Srivastava</a:t>
            </a:r>
            <a:endParaRPr lang="en-US" altLang="en-US" sz="140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None/>
            </a:pPr>
            <a:r>
              <a:rPr lang="en-US" altLang="en-US" sz="1400" b="1" u="sng" dirty="0" smtClean="0">
                <a:solidFill>
                  <a:srgbClr val="A50021"/>
                </a:solidFill>
                <a:latin typeface="Calibri" pitchFamily="34" charset="0"/>
              </a:rPr>
              <a:t>Project/Team Name:</a:t>
            </a:r>
            <a:r>
              <a:rPr lang="en-US" altLang="en-US" sz="1400" dirty="0" smtClean="0">
                <a:latin typeface="Calibri" pitchFamily="34" charset="0"/>
              </a:rPr>
              <a:t> </a:t>
            </a:r>
            <a:r>
              <a:rPr lang="en-US" sz="1400" dirty="0">
                <a:latin typeface="Calibri" pitchFamily="34" charset="0"/>
              </a:rPr>
              <a:t>UHOne Transformation 2.0 </a:t>
            </a:r>
            <a:endParaRPr lang="en-US" altLang="en-US" sz="1400" dirty="0" smtClean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b="1" u="sng" dirty="0" smtClean="0">
                <a:solidFill>
                  <a:srgbClr val="A50021"/>
                </a:solidFill>
                <a:latin typeface="Calibri" pitchFamily="34" charset="0"/>
              </a:rPr>
              <a:t>Project Nature: </a:t>
            </a:r>
            <a:r>
              <a:rPr lang="en-US" altLang="en-US" sz="1400" dirty="0" smtClean="0">
                <a:latin typeface="Calibri" pitchFamily="34" charset="0"/>
              </a:rPr>
              <a:t>Development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b="1" u="sng" dirty="0" smtClean="0">
                <a:solidFill>
                  <a:srgbClr val="A50021"/>
                </a:solidFill>
                <a:latin typeface="Calibri" pitchFamily="34" charset="0"/>
              </a:rPr>
              <a:t>IT Leader</a:t>
            </a:r>
            <a:r>
              <a:rPr lang="en-US" altLang="en-US" sz="1400" dirty="0" smtClean="0">
                <a:solidFill>
                  <a:srgbClr val="333333"/>
                </a:solidFill>
                <a:latin typeface="Calibri" pitchFamily="34" charset="0"/>
              </a:rPr>
              <a:t>: Srinivas </a:t>
            </a:r>
            <a:r>
              <a:rPr lang="en-US" altLang="en-US" sz="1400" dirty="0" err="1" smtClean="0">
                <a:solidFill>
                  <a:srgbClr val="333333"/>
                </a:solidFill>
                <a:latin typeface="Calibri" pitchFamily="34" charset="0"/>
              </a:rPr>
              <a:t>Ramsagar</a:t>
            </a:r>
            <a:endParaRPr lang="en-US" altLang="en-US" sz="1400" dirty="0" smtClean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b="1" u="sng" dirty="0" smtClean="0">
                <a:solidFill>
                  <a:srgbClr val="A50021"/>
                </a:solidFill>
                <a:latin typeface="Calibri" pitchFamily="34" charset="0"/>
              </a:rPr>
              <a:t>Business Segment:</a:t>
            </a:r>
            <a:r>
              <a:rPr lang="en-US" altLang="en-US" sz="1400" dirty="0" smtClean="0">
                <a:solidFill>
                  <a:srgbClr val="333333"/>
                </a:solidFill>
                <a:latin typeface="Calibri" pitchFamily="34" charset="0"/>
              </a:rPr>
              <a:t> OGS</a:t>
            </a:r>
          </a:p>
          <a:p>
            <a:pPr marL="0" indent="0" eaLnBrk="1" hangingPunct="1">
              <a:buNone/>
            </a:pPr>
            <a:r>
              <a:rPr lang="en-US" altLang="en-US" sz="1400" b="1" u="sng" dirty="0">
                <a:solidFill>
                  <a:srgbClr val="A50021"/>
                </a:solidFill>
                <a:latin typeface="Calibri" pitchFamily="34" charset="0"/>
              </a:rPr>
              <a:t>ADG: </a:t>
            </a:r>
          </a:p>
          <a:p>
            <a:pPr marL="0" indent="0" eaLnBrk="1" hangingPunct="1">
              <a:buNone/>
            </a:pPr>
            <a:r>
              <a:rPr lang="en-US" altLang="en-US" sz="1400" b="1" u="sng" dirty="0">
                <a:solidFill>
                  <a:srgbClr val="A50021"/>
                </a:solidFill>
                <a:latin typeface="Calibri" pitchFamily="34" charset="0"/>
              </a:rPr>
              <a:t>ADG Leader: </a:t>
            </a:r>
          </a:p>
          <a:p>
            <a:pPr marL="0" indent="0" eaLnBrk="1" hangingPunct="1">
              <a:buNone/>
            </a:pPr>
            <a:r>
              <a:rPr lang="en-US" altLang="en-US" sz="1400" b="1" u="sng" dirty="0" smtClean="0">
                <a:solidFill>
                  <a:srgbClr val="A50021"/>
                </a:solidFill>
                <a:latin typeface="Calibri" pitchFamily="34" charset="0"/>
              </a:rPr>
              <a:t>Offshore </a:t>
            </a:r>
            <a:r>
              <a:rPr lang="en-US" altLang="en-US" sz="1400" b="1" u="sng" dirty="0">
                <a:solidFill>
                  <a:srgbClr val="A50021"/>
                </a:solidFill>
                <a:latin typeface="Calibri" pitchFamily="34" charset="0"/>
              </a:rPr>
              <a:t>approver: </a:t>
            </a:r>
            <a:r>
              <a:rPr lang="en-US" altLang="en-US" sz="1400" dirty="0">
                <a:solidFill>
                  <a:srgbClr val="333333"/>
                </a:solidFill>
                <a:latin typeface="Calibri" pitchFamily="34" charset="0"/>
              </a:rPr>
              <a:t>Prashant </a:t>
            </a:r>
            <a:r>
              <a:rPr lang="en-US" altLang="en-US" sz="1400" dirty="0" smtClean="0">
                <a:solidFill>
                  <a:srgbClr val="333333"/>
                </a:solidFill>
                <a:latin typeface="Calibri" pitchFamily="34" charset="0"/>
              </a:rPr>
              <a:t>Srivastava</a:t>
            </a:r>
          </a:p>
          <a:p>
            <a:pPr marL="0" indent="0" eaLnBrk="1" hangingPunct="1">
              <a:buNone/>
            </a:pPr>
            <a:r>
              <a:rPr lang="en-US" altLang="en-US" sz="1400" b="1" u="sng" dirty="0" smtClean="0">
                <a:solidFill>
                  <a:srgbClr val="A50021"/>
                </a:solidFill>
                <a:latin typeface="Calibri" pitchFamily="34" charset="0"/>
              </a:rPr>
              <a:t>Onsite </a:t>
            </a:r>
            <a:r>
              <a:rPr lang="en-US" altLang="en-US" sz="1400" b="1" u="sng" dirty="0">
                <a:solidFill>
                  <a:srgbClr val="A50021"/>
                </a:solidFill>
                <a:latin typeface="Calibri" pitchFamily="34" charset="0"/>
              </a:rPr>
              <a:t>Approver: </a:t>
            </a:r>
            <a:r>
              <a:rPr lang="en-US" altLang="en-US" sz="1400" dirty="0">
                <a:solidFill>
                  <a:srgbClr val="333333"/>
                </a:solidFill>
                <a:latin typeface="Calibri" pitchFamily="34" charset="0"/>
              </a:rPr>
              <a:t>Chitra Gupta</a:t>
            </a: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152399" y="1219200"/>
            <a:ext cx="45243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342900" indent="-3429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200" b="1" u="sng" dirty="0">
              <a:solidFill>
                <a:srgbClr val="A50021"/>
              </a:solidFill>
              <a:latin typeface="Calibri" pitchFamily="34" charset="0"/>
              <a:cs typeface="Arial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200" b="1" u="sng" dirty="0">
                <a:solidFill>
                  <a:srgbClr val="A50021"/>
                </a:solidFill>
                <a:latin typeface="Calibri" pitchFamily="34" charset="0"/>
                <a:cs typeface="Arial" charset="0"/>
              </a:rPr>
              <a:t>Idea</a:t>
            </a:r>
            <a:r>
              <a:rPr lang="en-US" altLang="en-US" sz="1200" dirty="0">
                <a:solidFill>
                  <a:srgbClr val="333333"/>
                </a:solidFill>
                <a:latin typeface="Calibri" pitchFamily="34" charset="0"/>
                <a:cs typeface="Arial" charset="0"/>
              </a:rPr>
              <a:t>: </a:t>
            </a:r>
            <a:r>
              <a:rPr lang="en-US" altLang="en-US" sz="1200" dirty="0" smtClean="0">
                <a:latin typeface="Calibri" pitchFamily="34" charset="0"/>
                <a:cs typeface="Arial" charset="0"/>
              </a:rPr>
              <a:t>Common Framework Scripts to automate the deployment process for Talend Jobs common configuration in Database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altLang="en-US" sz="1200" dirty="0" smtClean="0">
              <a:solidFill>
                <a:srgbClr val="333333"/>
              </a:solidFill>
              <a:latin typeface="Calibri" pitchFamily="34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1200" b="1" u="sng" dirty="0" smtClean="0">
                <a:solidFill>
                  <a:srgbClr val="A50021"/>
                </a:solidFill>
                <a:latin typeface="Calibri" pitchFamily="34" charset="0"/>
                <a:cs typeface="Arial" charset="0"/>
              </a:rPr>
              <a:t>Problem </a:t>
            </a:r>
            <a:r>
              <a:rPr lang="en-US" altLang="en-US" sz="1200" b="1" u="sng" dirty="0">
                <a:solidFill>
                  <a:srgbClr val="A50021"/>
                </a:solidFill>
                <a:latin typeface="Calibri" pitchFamily="34" charset="0"/>
                <a:cs typeface="Arial" charset="0"/>
              </a:rPr>
              <a:t>Statement :</a:t>
            </a:r>
          </a:p>
          <a:p>
            <a:pPr mar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Currently we need to create different framework scripts for different environments which have details like </a:t>
            </a:r>
            <a:r>
              <a:rPr lang="en-US" altLang="en-US" sz="1200" dirty="0" err="1">
                <a:latin typeface="Calibri" pitchFamily="34" charset="0"/>
              </a:rPr>
              <a:t>nas</a:t>
            </a:r>
            <a:r>
              <a:rPr lang="en-US" altLang="en-US" sz="1200" dirty="0">
                <a:latin typeface="Calibri" pitchFamily="34" charset="0"/>
              </a:rPr>
              <a:t> path, job name and parameters, and then need to raise the deployment tickets for each individual environments to insert the details in DB.</a:t>
            </a:r>
          </a:p>
          <a:p>
            <a:pPr mar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en-US" sz="1200" dirty="0" smtClean="0">
                <a:latin typeface="Calibri" pitchFamily="34" charset="0"/>
              </a:rPr>
              <a:t>The </a:t>
            </a:r>
            <a:r>
              <a:rPr lang="en-US" altLang="en-US" sz="1200" dirty="0">
                <a:latin typeface="Calibri" pitchFamily="34" charset="0"/>
              </a:rPr>
              <a:t>SLA for each tickets is around 1-3 business Days. and it requires manual check-in and validation of scripts as we move to higher environments</a:t>
            </a:r>
            <a:r>
              <a:rPr lang="en-US" altLang="en-US" sz="1200" dirty="0" smtClean="0">
                <a:latin typeface="Calibri" pitchFamily="34" charset="0"/>
              </a:rPr>
              <a:t>.</a:t>
            </a:r>
            <a:endParaRPr lang="en-US" altLang="en-US" sz="1200" dirty="0">
              <a:latin typeface="Calibri" pitchFamily="34" charset="0"/>
            </a:endParaRPr>
          </a:p>
          <a:p>
            <a:pPr mar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It is impacting all the Jobs as framework scripts are key components for any deployments.</a:t>
            </a:r>
          </a:p>
          <a:p>
            <a:pPr mar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Manual Process:</a:t>
            </a:r>
          </a:p>
          <a:p>
            <a:pPr mar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• Need to create environment specific scripts.</a:t>
            </a:r>
          </a:p>
          <a:p>
            <a:pPr mar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• Manual Tickets for deployment– SLA 1-3 Days. </a:t>
            </a:r>
          </a:p>
          <a:p>
            <a:pPr mar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• Need to track the status of each ticket. </a:t>
            </a:r>
          </a:p>
          <a:p>
            <a:pPr mar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• Automated deployment can not be achieved for these scripts.</a:t>
            </a:r>
          </a:p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200" b="1" dirty="0" smtClean="0">
                <a:latin typeface="Calibri" pitchFamily="34" charset="0"/>
              </a:rPr>
              <a:t>Manual </a:t>
            </a:r>
            <a:r>
              <a:rPr lang="en-US" altLang="en-US" sz="1200" b="1" dirty="0">
                <a:latin typeface="Calibri" pitchFamily="34" charset="0"/>
              </a:rPr>
              <a:t>Process</a:t>
            </a:r>
            <a:r>
              <a:rPr lang="en-US" altLang="en-US" sz="1200" b="1" dirty="0" smtClean="0">
                <a:latin typeface="Calibri" pitchFamily="34" charset="0"/>
              </a:rPr>
              <a:t>:</a:t>
            </a:r>
            <a:endParaRPr lang="en-US" altLang="en-US" sz="1200" b="1" dirty="0">
              <a:latin typeface="Calibri" pitchFamily="34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200" dirty="0" smtClean="0">
                <a:latin typeface="Calibri" pitchFamily="34" charset="0"/>
              </a:rPr>
              <a:t>Manual </a:t>
            </a:r>
            <a:r>
              <a:rPr lang="en-US" altLang="en-US" sz="1200" dirty="0">
                <a:latin typeface="Calibri" pitchFamily="34" charset="0"/>
              </a:rPr>
              <a:t>templates Creation Process – Susceptible to </a:t>
            </a:r>
            <a:r>
              <a:rPr lang="en-US" altLang="en-US" sz="1200" dirty="0" smtClean="0">
                <a:latin typeface="Calibri" pitchFamily="34" charset="0"/>
              </a:rPr>
              <a:t>errors and</a:t>
            </a:r>
            <a:endParaRPr lang="en-US" altLang="en-US" sz="1200" dirty="0">
              <a:latin typeface="Calibri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2400" y="4267200"/>
            <a:ext cx="4329113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Calibri" pitchFamily="34" charset="0"/>
              </a:rPr>
              <a:t>SOLUTION TO IMPLEMENT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648200" y="4267200"/>
            <a:ext cx="4329113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>
                <a:solidFill>
                  <a:schemeClr val="bg1"/>
                </a:solidFill>
                <a:latin typeface="Calibri" pitchFamily="34" charset="0"/>
              </a:rPr>
              <a:t>BENEFITS</a:t>
            </a:r>
          </a:p>
        </p:txBody>
      </p:sp>
      <p:sp>
        <p:nvSpPr>
          <p:cNvPr id="5131" name="Rectangle 31"/>
          <p:cNvSpPr>
            <a:spLocks noChangeArrowheads="1"/>
          </p:cNvSpPr>
          <p:nvPr/>
        </p:nvSpPr>
        <p:spPr bwMode="auto">
          <a:xfrm>
            <a:off x="4219575" y="4660900"/>
            <a:ext cx="49244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Char char="•"/>
            </a:pPr>
            <a:r>
              <a:rPr lang="en-US" sz="1200" dirty="0">
                <a:latin typeface="Calibri" pitchFamily="34" charset="0"/>
                <a:cs typeface="Arial" charset="0"/>
              </a:rPr>
              <a:t>No need to </a:t>
            </a:r>
            <a:r>
              <a:rPr lang="en-US" sz="1200" dirty="0" smtClean="0">
                <a:latin typeface="Calibri" pitchFamily="34" charset="0"/>
                <a:cs typeface="Arial" charset="0"/>
              </a:rPr>
              <a:t>raise new INC tickets </a:t>
            </a:r>
            <a:r>
              <a:rPr lang="en-US" sz="1200" dirty="0">
                <a:latin typeface="Calibri" pitchFamily="34" charset="0"/>
                <a:cs typeface="Arial" charset="0"/>
              </a:rPr>
              <a:t>for each environment </a:t>
            </a:r>
            <a:r>
              <a:rPr lang="en-US" altLang="en-US" sz="1200" dirty="0">
                <a:latin typeface="Calibri" pitchFamily="34" charset="0"/>
                <a:cs typeface="Arial" charset="0"/>
              </a:rPr>
              <a:t>separately. </a:t>
            </a:r>
            <a:endParaRPr lang="en-US" sz="1200" dirty="0">
              <a:latin typeface="Calibri" pitchFamily="34" charset="0"/>
              <a:cs typeface="Arial" charset="0"/>
            </a:endParaRP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 smtClean="0">
                <a:latin typeface="Calibri" pitchFamily="34" charset="0"/>
              </a:rPr>
              <a:t>Automated Deployment Via Jenkins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 smtClean="0">
                <a:latin typeface="Calibri" pitchFamily="34" charset="0"/>
              </a:rPr>
              <a:t>Common Template which can be utilized for other Talend Jobs as well.</a:t>
            </a:r>
          </a:p>
          <a:p>
            <a:pPr marL="457200" lvl="1" indent="0" eaLnBrk="1" hangingPunct="1">
              <a:lnSpc>
                <a:spcPct val="100000"/>
              </a:lnSpc>
              <a:spcAft>
                <a:spcPct val="0"/>
              </a:spcAft>
              <a:buClrTx/>
              <a:buNone/>
            </a:pPr>
            <a:endParaRPr lang="en-US" altLang="en-US" sz="140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alt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 smtClean="0">
                <a:solidFill>
                  <a:srgbClr val="0D776E"/>
                </a:solidFill>
              </a:rPr>
              <a:t>Financial Impact</a:t>
            </a:r>
          </a:p>
        </p:txBody>
      </p:sp>
      <p:graphicFrame>
        <p:nvGraphicFramePr>
          <p:cNvPr id="7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464521"/>
              </p:ext>
            </p:extLst>
          </p:nvPr>
        </p:nvGraphicFramePr>
        <p:xfrm>
          <a:off x="533400" y="1371600"/>
          <a:ext cx="8262938" cy="4017377"/>
        </p:xfrm>
        <a:graphic>
          <a:graphicData uri="http://schemas.openxmlformats.org/drawingml/2006/table">
            <a:tbl>
              <a:tblPr/>
              <a:tblGrid>
                <a:gridCol w="1905000"/>
                <a:gridCol w="1524000"/>
                <a:gridCol w="1371600"/>
                <a:gridCol w="990600"/>
                <a:gridCol w="2471738"/>
              </a:tblGrid>
              <a:tr h="63176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Description 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Before Improvement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After Improvement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Units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Comments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43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Average Ticket / Month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25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INC Tickets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After improvement No  tickets will be needed as deployment would be done through Jenkins.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81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Average Ticket (Yearly)</a:t>
                      </a: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300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Average Effort / Annum</a:t>
                      </a: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1950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Hrs.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Before implementation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Script Creation and Validation for Dev : 3hr/ticket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App Ops : 3.5hr/ticket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After implementation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Achieved through automated deployments via Jenkins.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3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Billing Rate: $77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$150150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Dollars 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$77 per Hrs.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583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Total Cost Savings:  1950 Hrs.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57200" marR="0" lvl="1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57200" marR="0" lvl="1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Dollars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$1,50,150.00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090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Other Details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52400" y="990600"/>
            <a:ext cx="4329113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UTILIZATION DETAILS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76775" y="990600"/>
            <a:ext cx="4329113" cy="2143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Calibri" pitchFamily="34" charset="0"/>
              </a:rPr>
              <a:t>LEVERAGING OPPORTUNITIES</a:t>
            </a:r>
            <a:endParaRPr lang="en-US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724400" y="1295400"/>
            <a:ext cx="41148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US" sz="1400" dirty="0">
                <a:solidFill>
                  <a:srgbClr val="333333"/>
                </a:solidFill>
                <a:latin typeface="Calibri" pitchFamily="34" charset="0"/>
              </a:rPr>
              <a:t>This </a:t>
            </a:r>
            <a:r>
              <a:rPr lang="en-US" altLang="en-US" sz="1400" dirty="0" smtClean="0">
                <a:solidFill>
                  <a:srgbClr val="333333"/>
                </a:solidFill>
                <a:latin typeface="Calibri" pitchFamily="34" charset="0"/>
              </a:rPr>
              <a:t>process can </a:t>
            </a:r>
            <a:r>
              <a:rPr lang="en-US" altLang="en-US" sz="1400" dirty="0">
                <a:solidFill>
                  <a:srgbClr val="333333"/>
                </a:solidFill>
                <a:latin typeface="Calibri" pitchFamily="34" charset="0"/>
              </a:rPr>
              <a:t>also be used for other </a:t>
            </a:r>
            <a:r>
              <a:rPr lang="en-US" altLang="en-US" sz="1400" dirty="0" smtClean="0">
                <a:solidFill>
                  <a:srgbClr val="333333"/>
                </a:solidFill>
                <a:latin typeface="Calibri" pitchFamily="34" charset="0"/>
              </a:rPr>
              <a:t>Teams </a:t>
            </a:r>
            <a:r>
              <a:rPr lang="en-US" altLang="en-US" sz="1400" dirty="0">
                <a:solidFill>
                  <a:srgbClr val="333333"/>
                </a:solidFill>
                <a:latin typeface="Calibri" pitchFamily="34" charset="0"/>
              </a:rPr>
              <a:t>with requirement of </a:t>
            </a:r>
            <a:r>
              <a:rPr lang="en-US" altLang="en-US" sz="1400" dirty="0" smtClean="0">
                <a:solidFill>
                  <a:srgbClr val="333333"/>
                </a:solidFill>
                <a:latin typeface="Calibri" pitchFamily="34" charset="0"/>
              </a:rPr>
              <a:t>Framework configuration in </a:t>
            </a:r>
            <a:r>
              <a:rPr lang="en-US" altLang="en-US" sz="1400" dirty="0">
                <a:solidFill>
                  <a:srgbClr val="333333"/>
                </a:solidFill>
                <a:latin typeface="Calibri" pitchFamily="34" charset="0"/>
              </a:rPr>
              <a:t>different database </a:t>
            </a:r>
            <a:r>
              <a:rPr lang="en-US" altLang="en-US" sz="1400" dirty="0" smtClean="0">
                <a:solidFill>
                  <a:srgbClr val="333333"/>
                </a:solidFill>
                <a:latin typeface="Calibri" pitchFamily="34" charset="0"/>
              </a:rPr>
              <a:t>environments. </a:t>
            </a:r>
            <a:r>
              <a:rPr lang="en-US" altLang="en-US" sz="1400" dirty="0">
                <a:solidFill>
                  <a:srgbClr val="333333"/>
                </a:solidFill>
                <a:latin typeface="Calibri" pitchFamily="34" charset="0"/>
              </a:rPr>
              <a:t>This tool will surely reduce the manual efforts and will save time. 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152400" y="1219200"/>
            <a:ext cx="42481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en-US" altLang="en-US" sz="1400">
                <a:solidFill>
                  <a:srgbClr val="333333"/>
                </a:solidFill>
                <a:latin typeface="Calibri" pitchFamily="34" charset="0"/>
              </a:rPr>
              <a:t>	The efforts saved from this tool can be easily utilized to work on other optimizations or in the project work 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2400" y="4267200"/>
            <a:ext cx="4329113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Calibri" pitchFamily="34" charset="0"/>
              </a:rPr>
              <a:t>SIGN-OFF MAIL</a:t>
            </a:r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152400" y="4724400"/>
            <a:ext cx="4332288" cy="1371600"/>
          </a:xfrm>
          <a:prstGeom prst="rect">
            <a:avLst/>
          </a:prstGeom>
          <a:solidFill>
            <a:srgbClr val="F4F0F3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400" dirty="0">
              <a:latin typeface="Calibri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422621"/>
              </p:ext>
            </p:extLst>
          </p:nvPr>
        </p:nvGraphicFramePr>
        <p:xfrm>
          <a:off x="3048000" y="5013325"/>
          <a:ext cx="9144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Packager Shell Object" showAsIcon="1" r:id="rId3" imgW="914400" imgH="792360" progId="Package">
                  <p:embed/>
                </p:oleObj>
              </mc:Choice>
              <mc:Fallback>
                <p:oleObj name="Packager Shell Object" showAsIcon="1" r:id="rId3" imgW="914400" imgH="792360" progId="Packag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013325"/>
                        <a:ext cx="9144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90944"/>
              </p:ext>
            </p:extLst>
          </p:nvPr>
        </p:nvGraphicFramePr>
        <p:xfrm>
          <a:off x="667264" y="4953000"/>
          <a:ext cx="1847336" cy="610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Packager Shell Object" showAsIcon="1" r:id="rId5" imgW="4277880" imgH="863640" progId="Package">
                  <p:embed/>
                </p:oleObj>
              </mc:Choice>
              <mc:Fallback>
                <p:oleObj name="Packager Shell Object" showAsIcon="1" r:id="rId5" imgW="427788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264" y="4953000"/>
                        <a:ext cx="1847336" cy="610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2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438</Words>
  <Application>Microsoft Office PowerPoint</Application>
  <PresentationFormat>On-screen Show (4:3)</PresentationFormat>
  <Paragraphs>72</Paragraphs>
  <Slides>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Packager Shell Object</vt:lpstr>
      <vt:lpstr>Package</vt:lpstr>
      <vt:lpstr>Common Framework Scripts </vt:lpstr>
      <vt:lpstr>Financial Impact</vt:lpstr>
      <vt:lpstr>Other Details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XML/Table Structure Generator</dc:title>
  <dc:creator>W7admin</dc:creator>
  <cp:lastModifiedBy>Srivastava, Himanshu S(Facets)</cp:lastModifiedBy>
  <cp:revision>42</cp:revision>
  <dcterms:created xsi:type="dcterms:W3CDTF">2015-04-14T07:44:22Z</dcterms:created>
  <dcterms:modified xsi:type="dcterms:W3CDTF">2017-09-19T14:58:12Z</dcterms:modified>
</cp:coreProperties>
</file>