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80" d="100"/>
          <a:sy n="80" d="100"/>
        </p:scale>
        <p:origin x="-1522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FBB8-3A51-42ED-B2DA-E0DBCED8AD6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8004-BF5C-40C7-8128-50D6FCFB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8C1901-6603-466F-B9AF-04BEE5CC7FF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478F1A-1B26-4CF6-A309-B26CB6D5FBA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EF22-C5C4-4CF4-A254-21BC42190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1A18-A087-461F-A963-75BE98DA042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6F8-BC0A-4EA8-8A36-7EB7BD4A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152400" y="4681538"/>
            <a:ext cx="4495800" cy="216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Template Express (Version 1.1) is being used to automate the process to create rollback , insert and control scripts for UHOne 2.0 deployments , creating these templates manually was a time taking process and lead to risk of human error.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Only package list/comp names requires to perform the activities. User can create, verify and share the results in a single click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Very </a:t>
            </a:r>
            <a:r>
              <a:rPr lang="en-US" altLang="en-US" sz="1200" dirty="0">
                <a:latin typeface="Calibri" pitchFamily="34" charset="0"/>
              </a:rPr>
              <a:t>minimal manual interference/review required to create the scripts.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This </a:t>
            </a:r>
            <a:r>
              <a:rPr lang="en-US" altLang="en-US" sz="1200" dirty="0">
                <a:latin typeface="Calibri" pitchFamily="34" charset="0"/>
              </a:rPr>
              <a:t>tool not requires any database credentials/access , So can also be used while user is offline.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2" name="Title 1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0792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>
                <a:solidFill>
                  <a:srgbClr val="333333"/>
                </a:solidFill>
                <a:latin typeface="Calibri" pitchFamily="34" charset="0"/>
                <a:cs typeface="Arial" charset="0"/>
              </a:rPr>
              <a:t>Template Express (Version </a:t>
            </a:r>
            <a:r>
              <a:rPr lang="en-US" altLang="en-US" dirty="0" smtClean="0">
                <a:solidFill>
                  <a:srgbClr val="333333"/>
                </a:solidFill>
                <a:latin typeface="Calibri" pitchFamily="34" charset="0"/>
                <a:cs typeface="Arial" charset="0"/>
              </a:rPr>
              <a:t>1.1)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PROJECT </a:t>
            </a: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BACKGROUND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OTHER DETAILS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724400" y="1295400"/>
            <a:ext cx="4281488" cy="22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Idea Logged By:</a:t>
            </a:r>
            <a:r>
              <a:rPr lang="en-US" altLang="en-US" sz="1400" dirty="0">
                <a:latin typeface="Calibri" pitchFamily="34" charset="0"/>
              </a:rPr>
              <a:t> </a:t>
            </a:r>
            <a:r>
              <a:rPr lang="en-US" altLang="en-US" sz="1400" dirty="0" smtClean="0">
                <a:latin typeface="Calibri" pitchFamily="34" charset="0"/>
              </a:rPr>
              <a:t>Himanshu S Srivastava</a:t>
            </a:r>
            <a:endParaRPr lang="en-US" altLang="en-US" sz="14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Project/Team Name:</a:t>
            </a:r>
            <a:r>
              <a:rPr lang="en-US" altLang="en-US" sz="1400" dirty="0" smtClean="0"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UHOne Transformation 2.0 </a:t>
            </a:r>
            <a:endParaRPr lang="en-US" altLang="en-US" sz="1400" dirty="0" smtClean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Project Nature: </a:t>
            </a:r>
            <a:r>
              <a:rPr lang="en-US" altLang="en-US" sz="1400" dirty="0" smtClean="0">
                <a:latin typeface="Calibri" pitchFamily="34" charset="0"/>
              </a:rPr>
              <a:t>Development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IT Leader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: Srinivas </a:t>
            </a:r>
            <a:r>
              <a:rPr lang="en-US" altLang="en-US" sz="1400" dirty="0" err="1" smtClean="0">
                <a:solidFill>
                  <a:srgbClr val="333333"/>
                </a:solidFill>
                <a:latin typeface="Calibri" pitchFamily="34" charset="0"/>
              </a:rPr>
              <a:t>Ramsagar</a:t>
            </a:r>
            <a:endParaRPr lang="en-US" altLang="en-US" sz="1400" dirty="0" smtClean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Business Segment: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 OGS</a:t>
            </a:r>
          </a:p>
          <a:p>
            <a:pPr marL="0" indent="0" eaLnBrk="1" hangingPunct="1"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ADG: </a:t>
            </a:r>
          </a:p>
          <a:p>
            <a:pPr marL="0" indent="0" eaLnBrk="1" hangingPunct="1">
              <a:buNone/>
            </a:pP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ADG Leader: </a:t>
            </a:r>
          </a:p>
          <a:p>
            <a:pPr marL="0" indent="0" eaLnBrk="1" hangingPunct="1"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Offshore </a:t>
            </a: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approver: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Prashant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Srivastava</a:t>
            </a:r>
          </a:p>
          <a:p>
            <a:pPr marL="0" indent="0" eaLnBrk="1" hangingPunct="1">
              <a:buNone/>
            </a:pPr>
            <a:r>
              <a:rPr lang="en-US" altLang="en-US" sz="1400" b="1" u="sng" dirty="0" smtClean="0">
                <a:solidFill>
                  <a:srgbClr val="A50021"/>
                </a:solidFill>
                <a:latin typeface="Calibri" pitchFamily="34" charset="0"/>
              </a:rPr>
              <a:t>Onsite </a:t>
            </a:r>
            <a:r>
              <a:rPr lang="en-US" altLang="en-US" sz="1400" b="1" u="sng" dirty="0">
                <a:solidFill>
                  <a:srgbClr val="A50021"/>
                </a:solidFill>
                <a:latin typeface="Calibri" pitchFamily="34" charset="0"/>
              </a:rPr>
              <a:t>Approver: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Chitra Gupta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152399" y="1219200"/>
            <a:ext cx="4524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200" b="1" u="sng" dirty="0">
              <a:solidFill>
                <a:srgbClr val="A50021"/>
              </a:solidFill>
              <a:latin typeface="Calibri" pitchFamily="34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200" b="1" u="sng" dirty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Idea</a:t>
            </a:r>
            <a:r>
              <a:rPr lang="en-US" altLang="en-US" sz="1200" dirty="0">
                <a:solidFill>
                  <a:srgbClr val="333333"/>
                </a:solidFill>
                <a:latin typeface="Calibri" pitchFamily="34" charset="0"/>
                <a:cs typeface="Arial" charset="0"/>
              </a:rPr>
              <a:t>: </a:t>
            </a:r>
            <a:r>
              <a:rPr lang="en-US" altLang="en-US" sz="1200" dirty="0" smtClean="0">
                <a:latin typeface="Calibri" pitchFamily="34" charset="0"/>
                <a:cs typeface="Arial" charset="0"/>
              </a:rPr>
              <a:t>A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utomation of the </a:t>
            </a: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process to create rollback , insert and control scripts for UHOne 2.0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deployments.</a:t>
            </a:r>
            <a:endParaRPr lang="en-US" altLang="en-US" sz="1200" dirty="0" smtClean="0">
              <a:solidFill>
                <a:srgbClr val="333333"/>
              </a:solidFill>
              <a:latin typeface="Calibri" pitchFamily="34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1200" b="1" u="sng" dirty="0" smtClean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Problem </a:t>
            </a:r>
            <a:r>
              <a:rPr lang="en-US" altLang="en-US" sz="1200" b="1" u="sng" dirty="0">
                <a:solidFill>
                  <a:srgbClr val="A50021"/>
                </a:solidFill>
                <a:latin typeface="Calibri" pitchFamily="34" charset="0"/>
                <a:cs typeface="Arial" charset="0"/>
              </a:rPr>
              <a:t>Statement :</a:t>
            </a:r>
          </a:p>
          <a:p>
            <a:pPr mar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1200" dirty="0" smtClean="0">
                <a:latin typeface="Calibri" pitchFamily="34" charset="0"/>
              </a:rPr>
              <a:t>This </a:t>
            </a:r>
            <a:r>
              <a:rPr lang="en-US" altLang="en-US" sz="1200" dirty="0">
                <a:latin typeface="Calibri" pitchFamily="34" charset="0"/>
              </a:rPr>
              <a:t>process is related to creating rollback , insert and </a:t>
            </a:r>
            <a:r>
              <a:rPr lang="en-US" altLang="en-US" sz="1200" dirty="0" smtClean="0">
                <a:latin typeface="Calibri" pitchFamily="34" charset="0"/>
              </a:rPr>
              <a:t>control scripts </a:t>
            </a:r>
            <a:r>
              <a:rPr lang="en-US" altLang="en-US" sz="1200" dirty="0">
                <a:latin typeface="Calibri" pitchFamily="34" charset="0"/>
              </a:rPr>
              <a:t>for UHOne 2.0 deployments , creating these templates manually was a time taking process and lead to risk of human </a:t>
            </a:r>
            <a:r>
              <a:rPr lang="en-US" altLang="en-US" sz="1200" dirty="0" smtClean="0">
                <a:latin typeface="Calibri" pitchFamily="34" charset="0"/>
              </a:rPr>
              <a:t>error. It </a:t>
            </a:r>
            <a:r>
              <a:rPr lang="en-US" altLang="en-US" sz="1200" dirty="0">
                <a:latin typeface="Calibri" pitchFamily="34" charset="0"/>
              </a:rPr>
              <a:t>is impacting all the Jobs as rollback and control scripts are </a:t>
            </a:r>
            <a:r>
              <a:rPr lang="en-US" altLang="en-US" sz="1200" dirty="0" smtClean="0">
                <a:latin typeface="Calibri" pitchFamily="34" charset="0"/>
              </a:rPr>
              <a:t>key components </a:t>
            </a:r>
            <a:r>
              <a:rPr lang="en-US" altLang="en-US" sz="1200" dirty="0">
                <a:latin typeface="Calibri" pitchFamily="34" charset="0"/>
              </a:rPr>
              <a:t>for any deployments</a:t>
            </a:r>
            <a:r>
              <a:rPr lang="en-US" altLang="en-US" sz="1200" dirty="0" smtClean="0">
                <a:latin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 smtClean="0">
                <a:latin typeface="Calibri" pitchFamily="34" charset="0"/>
              </a:rPr>
              <a:t>Manual </a:t>
            </a:r>
            <a:r>
              <a:rPr lang="en-US" altLang="en-US" sz="1200" b="1" dirty="0">
                <a:latin typeface="Calibri" pitchFamily="34" charset="0"/>
              </a:rPr>
              <a:t>Process</a:t>
            </a:r>
            <a:r>
              <a:rPr lang="en-US" altLang="en-US" sz="1200" b="1" dirty="0" smtClean="0">
                <a:latin typeface="Calibri" pitchFamily="34" charset="0"/>
              </a:rPr>
              <a:t>:</a:t>
            </a:r>
            <a:endParaRPr lang="en-US" altLang="en-US" sz="1200" b="1" dirty="0"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Manual </a:t>
            </a:r>
            <a:r>
              <a:rPr lang="en-US" altLang="en-US" sz="1200" dirty="0">
                <a:latin typeface="Calibri" pitchFamily="34" charset="0"/>
              </a:rPr>
              <a:t>templates Creation Process – Susceptible to </a:t>
            </a:r>
            <a:r>
              <a:rPr lang="en-US" altLang="en-US" sz="1200" dirty="0" smtClean="0">
                <a:latin typeface="Calibri" pitchFamily="34" charset="0"/>
              </a:rPr>
              <a:t>errors </a:t>
            </a:r>
            <a:r>
              <a:rPr lang="en-US" altLang="en-US" sz="1200" dirty="0">
                <a:latin typeface="Calibri" pitchFamily="34" charset="0"/>
              </a:rPr>
              <a:t>and time consuming.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Requires </a:t>
            </a:r>
            <a:r>
              <a:rPr lang="en-US" altLang="en-US" sz="1200" dirty="0">
                <a:latin typeface="Calibri" pitchFamily="34" charset="0"/>
              </a:rPr>
              <a:t>lots of manual effort to maintain the exact Format/Standard.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Awareness </a:t>
            </a:r>
            <a:r>
              <a:rPr lang="en-US" altLang="en-US" sz="1200" dirty="0">
                <a:latin typeface="Calibri" pitchFamily="34" charset="0"/>
              </a:rPr>
              <a:t>of templates standards to all </a:t>
            </a:r>
            <a:r>
              <a:rPr lang="en-US" altLang="en-US" sz="1200" dirty="0" smtClean="0">
                <a:latin typeface="Calibri" pitchFamily="34" charset="0"/>
              </a:rPr>
              <a:t>developers</a:t>
            </a:r>
            <a:endParaRPr lang="en-US" altLang="en-US" sz="1200" dirty="0"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200" dirty="0" smtClean="0">
                <a:latin typeface="Calibri" pitchFamily="34" charset="0"/>
              </a:rPr>
              <a:t>Need </a:t>
            </a:r>
            <a:r>
              <a:rPr lang="en-US" altLang="en-US" sz="1200" dirty="0">
                <a:latin typeface="Calibri" pitchFamily="34" charset="0"/>
              </a:rPr>
              <a:t>to review the whole script again if any Syntax Error/Format mismatch left during the process</a:t>
            </a:r>
            <a:r>
              <a:rPr lang="en-US" altLang="en-US" sz="1200" dirty="0" smtClean="0">
                <a:latin typeface="Calibri" pitchFamily="34" charset="0"/>
              </a:rPr>
              <a:t>.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SOLUTION TO IMPLEMENT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482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BENEFITS</a:t>
            </a:r>
          </a:p>
        </p:txBody>
      </p:sp>
      <p:sp>
        <p:nvSpPr>
          <p:cNvPr id="5131" name="Rectangle 31"/>
          <p:cNvSpPr>
            <a:spLocks noChangeArrowheads="1"/>
          </p:cNvSpPr>
          <p:nvPr/>
        </p:nvSpPr>
        <p:spPr bwMode="auto">
          <a:xfrm>
            <a:off x="4219575" y="4660900"/>
            <a:ext cx="4924425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User-friendly GUI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User </a:t>
            </a:r>
            <a:r>
              <a:rPr lang="en-US" altLang="en-US" sz="1200" dirty="0">
                <a:latin typeface="Calibri" pitchFamily="34" charset="0"/>
              </a:rPr>
              <a:t>can easily Generate, Edit and Save the components.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Option to E-Mail the Insert Script and Report.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User can work even in Offline Mode.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Can be used for SQL server, Oracle or Sybase as well.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 smtClean="0">
                <a:latin typeface="Calibri" pitchFamily="34" charset="0"/>
              </a:rPr>
              <a:t>This </a:t>
            </a:r>
            <a:r>
              <a:rPr lang="en-US" altLang="en-US" sz="1200" dirty="0">
                <a:latin typeface="Calibri" pitchFamily="34" charset="0"/>
              </a:rPr>
              <a:t>tool provides good amount of time savings in terms of massive decrement in </a:t>
            </a:r>
            <a:r>
              <a:rPr lang="en-US" altLang="en-US" sz="1200" dirty="0" smtClean="0">
                <a:latin typeface="Calibri" pitchFamily="34" charset="0"/>
              </a:rPr>
              <a:t>manual  creation of  schema and their validations.</a:t>
            </a:r>
            <a:endParaRPr lang="en-US" altLang="en-US" sz="1200" dirty="0">
              <a:latin typeface="Calibri" pitchFamily="34" charset="0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Char char="•"/>
            </a:pPr>
            <a:endParaRPr lang="en-US" altLang="en-US" sz="140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>
                <a:solidFill>
                  <a:srgbClr val="0D776E"/>
                </a:solidFill>
              </a:rPr>
              <a:t>Financial Impact</a:t>
            </a:r>
          </a:p>
        </p:txBody>
      </p:sp>
      <p:graphicFrame>
        <p:nvGraphicFramePr>
          <p:cNvPr id="7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767389"/>
              </p:ext>
            </p:extLst>
          </p:nvPr>
        </p:nvGraphicFramePr>
        <p:xfrm>
          <a:off x="533400" y="1371600"/>
          <a:ext cx="8262938" cy="3504408"/>
        </p:xfrm>
        <a:graphic>
          <a:graphicData uri="http://schemas.openxmlformats.org/drawingml/2006/table">
            <a:tbl>
              <a:tblPr/>
              <a:tblGrid>
                <a:gridCol w="1905000"/>
                <a:gridCol w="1695450"/>
                <a:gridCol w="1710104"/>
                <a:gridCol w="876057"/>
                <a:gridCol w="2076327"/>
              </a:tblGrid>
              <a:tr h="6317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Before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After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Units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Components Per Year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Approx. DB components Per Year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 Components(Rollback + Control Scripts)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Per Component/Year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1400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160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3.5Hrs(Rollback + Control)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Billing Rate: $77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$107800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$12320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 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$77 per 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8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Cost Savings:  1240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$95,480.00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90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UTILIZATION DETAILS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LEVERAGING OPPORTUNITIES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724400" y="1295400"/>
            <a:ext cx="4114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This tool can also be used for other clients, with requirement of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template generation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in different database environments </a:t>
            </a:r>
            <a:r>
              <a:rPr lang="en-US" altLang="en-US" sz="1400" dirty="0" smtClean="0">
                <a:solidFill>
                  <a:srgbClr val="333333"/>
                </a:solidFill>
                <a:latin typeface="Calibri" pitchFamily="34" charset="0"/>
              </a:rPr>
              <a:t>(Sybase , Oracle or SQL Server). </a:t>
            </a:r>
            <a:r>
              <a:rPr lang="en-US" altLang="en-US" sz="1400" dirty="0">
                <a:solidFill>
                  <a:srgbClr val="333333"/>
                </a:solidFill>
                <a:latin typeface="Calibri" pitchFamily="34" charset="0"/>
              </a:rPr>
              <a:t>This tool will surely reduce the manual efforts and will save time. 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219200"/>
            <a:ext cx="4248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en-US" altLang="en-US" sz="1400">
                <a:solidFill>
                  <a:srgbClr val="333333"/>
                </a:solidFill>
                <a:latin typeface="Calibri" pitchFamily="34" charset="0"/>
              </a:rPr>
              <a:t>	The efforts saved from this tool can be easily utilized to work on other optimizations or in the project work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4267200"/>
            <a:ext cx="4329113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SIGN-OFF MAIL</a:t>
            </a: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152400" y="4724400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latin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00372"/>
              </p:ext>
            </p:extLst>
          </p:nvPr>
        </p:nvGraphicFramePr>
        <p:xfrm>
          <a:off x="2590800" y="5013325"/>
          <a:ext cx="91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13325"/>
                        <a:ext cx="914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20879"/>
              </p:ext>
            </p:extLst>
          </p:nvPr>
        </p:nvGraphicFramePr>
        <p:xfrm>
          <a:off x="533400" y="5105400"/>
          <a:ext cx="188749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5" imgW="4277880" imgH="863640" progId="Package">
                  <p:embed/>
                </p:oleObj>
              </mc:Choice>
              <mc:Fallback>
                <p:oleObj name="Packager Shell Object" showAsIcon="1" r:id="rId5" imgW="42778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5105400"/>
                        <a:ext cx="1887491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2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453</Words>
  <Application>Microsoft Office PowerPoint</Application>
  <PresentationFormat>On-screen Show (4:3)</PresentationFormat>
  <Paragraphs>68</Paragraphs>
  <Slides>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Packager Shell Object</vt:lpstr>
      <vt:lpstr>Package</vt:lpstr>
      <vt:lpstr>Template Express (Version 1.1)</vt:lpstr>
      <vt:lpstr>Financial Impact</vt:lpstr>
      <vt:lpstr>Other Details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XML/Table Structure Generator</dc:title>
  <dc:creator>W7admin</dc:creator>
  <cp:lastModifiedBy>Srivastava, Himanshu S(Facets)</cp:lastModifiedBy>
  <cp:revision>35</cp:revision>
  <dcterms:created xsi:type="dcterms:W3CDTF">2015-04-14T07:44:22Z</dcterms:created>
  <dcterms:modified xsi:type="dcterms:W3CDTF">2017-09-19T14:55:59Z</dcterms:modified>
</cp:coreProperties>
</file>