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5"/>
    <p:sldMasterId id="2147483650" r:id="rId6"/>
    <p:sldMasterId id="2147483652" r:id="rId7"/>
    <p:sldMasterId id="2147483654" r:id="rId8"/>
    <p:sldMasterId id="2147483936" r:id="rId9"/>
  </p:sldMasterIdLst>
  <p:notesMasterIdLst>
    <p:notesMasterId r:id="rId13"/>
  </p:notesMasterIdLst>
  <p:handoutMasterIdLst>
    <p:handoutMasterId r:id="rId14"/>
  </p:handoutMasterIdLst>
  <p:sldIdLst>
    <p:sldId id="256" r:id="rId10"/>
    <p:sldId id="257" r:id="rId11"/>
    <p:sldId id="258" r:id="rId1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1pPr>
    <a:lvl2pPr marL="4572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2pPr>
    <a:lvl3pPr marL="9144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3pPr>
    <a:lvl4pPr marL="13716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4pPr>
    <a:lvl5pPr marL="18288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BBBAE"/>
    <a:srgbClr val="C4D600"/>
    <a:srgbClr val="B52555"/>
    <a:srgbClr val="B1B3B3"/>
    <a:srgbClr val="888B8D"/>
    <a:srgbClr val="FFCD00"/>
    <a:srgbClr val="F2A900"/>
    <a:srgbClr val="E87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0" autoAdjust="0"/>
    <p:restoredTop sz="94591" autoAdjust="0"/>
  </p:normalViewPr>
  <p:slideViewPr>
    <p:cSldViewPr snapToGrid="0">
      <p:cViewPr>
        <p:scale>
          <a:sx n="75" d="100"/>
          <a:sy n="75" d="100"/>
        </p:scale>
        <p:origin x="-1670" y="-365"/>
      </p:cViewPr>
      <p:guideLst>
        <p:guide orient="horz" pos="634"/>
        <p:guide orient="horz" pos="3831"/>
        <p:guide orient="horz" pos="3802"/>
        <p:guide orient="horz" pos="576"/>
        <p:guide orient="horz" pos="778"/>
        <p:guide orient="horz" pos="3889"/>
        <p:guide pos="2880"/>
        <p:guide pos="288"/>
        <p:guide pos="5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-249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70391E32-F41E-4784-93FB-1E953F129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10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DB347224-989D-4C06-8911-8AC23044A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87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Arial Unicode MS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charset="0"/>
        <a:cs typeface="Arial Unicode MS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charset="0"/>
        <a:cs typeface="Arial Unicode MS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charset="0"/>
        <a:cs typeface="Arial Unicode MS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charset="0"/>
        <a:cs typeface="Arial Unicode MS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Geneva" charset="-128"/>
              <a:cs typeface="Arial Unicode MS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fld id="{C4B92F03-2352-45F5-AD22-B5386C384CC5}" type="slidenum">
              <a:rPr lang="en-US" altLang="en-US" sz="1200" b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pPr/>
              <a:t>2</a:t>
            </a:fld>
            <a:endParaRPr lang="en-US" altLang="en-US" sz="1200" b="0" smtClean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l" eaLnBrk="1" hangingPunct="1">
              <a:buClr>
                <a:schemeClr val="accent1"/>
              </a:buClr>
              <a:defRPr/>
            </a:pPr>
            <a:endParaRPr lang="en-US" altLang="en-US" sz="1000" b="0" smtClean="0">
              <a:solidFill>
                <a:schemeClr val="tx1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0537868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EB42B-3274-4361-B311-AA8AB815F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51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091A6-8009-43E6-B943-8EA20945D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1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0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60438"/>
            <a:ext cx="8228013" cy="52101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D3154-BC60-4045-B77F-FF5ED97B1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8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2682875"/>
            <a:ext cx="6124575" cy="64770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581400"/>
            <a:ext cx="6124575" cy="838200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33459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754E3-A1CE-4645-BC7A-C004EDB4A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647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D73E5-636A-4A6B-9B04-E7E164DE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592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273B4-4C4D-4A93-90CF-010F51485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0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CA012-BAB3-4179-92AC-D6BE36D05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021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D8388-617E-48CB-8816-6A2BF255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74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729D5-FB86-40FC-A290-AA92F18F5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18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B3AEC-731E-4080-A046-DDDD9D975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859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A0B6C-6EDB-4D28-B391-0D17A6997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768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D164A-BA2D-4745-A5D8-D037A357A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379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11832-AFA2-4622-8BFB-07750A29F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023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E9A03-4405-4275-A335-17A8B1661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55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5105400"/>
            <a:ext cx="9144000" cy="1752600"/>
          </a:xfrm>
          <a:prstGeom prst="rect">
            <a:avLst/>
          </a:prstGeom>
          <a:solidFill>
            <a:srgbClr val="E87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5" name="Picture 2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2682875"/>
            <a:ext cx="6124575" cy="64770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486400"/>
            <a:ext cx="6124575" cy="838200"/>
          </a:xfrm>
        </p:spPr>
        <p:txBody>
          <a:bodyPr/>
          <a:lstStyle>
            <a:lvl1pPr>
              <a:spcAft>
                <a:spcPct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304783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1484E-E9C6-42F5-A48A-544BEC7DD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1254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37394-0BEA-4A7F-9169-DC417C220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40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3A8DB-EE7E-41EC-A38C-2A440BF09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2782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467A6-2B8D-41D4-B3C0-FD683C1F7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151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11AA2-252B-4249-983C-105BC91C6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89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954A6-882D-4479-802E-930745720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1092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9CFF6-1072-4F8D-80ED-1FB1B7D31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6919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27B22-2B49-4D1A-8F96-7D467FB79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57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D1EC7-42F6-4C8C-990F-1527215DA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595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67098-DD48-4A8C-B715-5054C8B9E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686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2F295-6960-49AB-BF78-65B0351E4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68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2682875"/>
            <a:ext cx="6124575" cy="647700"/>
          </a:xfr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581400"/>
            <a:ext cx="6124575" cy="838200"/>
          </a:xfrm>
        </p:spPr>
        <p:txBody>
          <a:bodyPr/>
          <a:lstStyle>
            <a:lvl1pPr>
              <a:spcAft>
                <a:spcPct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06983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7E7DD-002F-41E7-A7EA-22B62B1C7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1119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28E6D-C881-443A-BE26-6A846F9E5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995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DB61A-4636-49FE-9E6F-1EAF6DC27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57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01164-9AB4-4581-A9CD-0D6E97E75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11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E143E-50AF-4CAC-9A80-A321375D2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0846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C26C-B3E9-47DB-B49B-7ABD9FC9C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9432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BFA54-1783-4F61-BF9D-233385404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1676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2A284-52A2-4F89-A67F-82C210585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8178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6EA9F-8771-45CC-90E0-E0F73CC0D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2491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BE1ED-C7C3-4D72-8D52-CD441EC7B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990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ED0EA-FD20-48F5-96D9-88DBC5EA4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563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DC9CD-C787-4B63-9683-01E9E5C14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638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DBF54-75F6-4017-B756-8A3EB2FB5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159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9E0DF-6E71-4203-A887-288A99B81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06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5D90E-25B3-4C2D-982B-9C15660AC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6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1C2C1-864C-46C6-8ED3-E776A2382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22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5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47B996C3-2E30-4958-ADC5-C5AF8148E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38" r:id="rId1"/>
    <p:sldLayoutId id="2147486727" r:id="rId2"/>
    <p:sldLayoutId id="2147486728" r:id="rId3"/>
    <p:sldLayoutId id="2147486729" r:id="rId4"/>
    <p:sldLayoutId id="2147486730" r:id="rId5"/>
    <p:sldLayoutId id="2147486731" r:id="rId6"/>
    <p:sldLayoutId id="2147486732" r:id="rId7"/>
    <p:sldLayoutId id="2147486733" r:id="rId8"/>
    <p:sldLayoutId id="2147486734" r:id="rId9"/>
    <p:sldLayoutId id="2147486735" r:id="rId10"/>
    <p:sldLayoutId id="2147486736" r:id="rId11"/>
    <p:sldLayoutId id="2147486772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ptum_RGB_PP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990600"/>
            <a:ext cx="82296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3" name="Line 6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4" name="Picture 7" descr="Optum_ColorBand-02"/>
          <p:cNvPicPr preferRelativeResize="0"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E84008F8-3DDF-4BE7-9518-D6C2F4F62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2058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39" r:id="rId1"/>
    <p:sldLayoutId id="2147486740" r:id="rId2"/>
    <p:sldLayoutId id="2147486741" r:id="rId3"/>
    <p:sldLayoutId id="2147486742" r:id="rId4"/>
    <p:sldLayoutId id="2147486743" r:id="rId5"/>
    <p:sldLayoutId id="2147486744" r:id="rId6"/>
    <p:sldLayoutId id="2147486745" r:id="rId7"/>
    <p:sldLayoutId id="2147486746" r:id="rId8"/>
    <p:sldLayoutId id="2147486747" r:id="rId9"/>
    <p:sldLayoutId id="2147486748" r:id="rId10"/>
    <p:sldLayoutId id="2147486749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ptum_RGB_PP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Line 6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8" name="Picture 7" descr="Optum_ColorBand-02"/>
          <p:cNvPicPr preferRelativeResize="0"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8"/>
          <p:cNvSpPr txBox="1">
            <a:spLocks noChangeArrowheads="1"/>
          </p:cNvSpPr>
          <p:nvPr userDrawn="1"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smtClean="0">
                <a:solidFill>
                  <a:schemeClr val="tx1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A77B10A5-C4D7-4C90-9FE0-3D73982E4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3082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50" r:id="rId1"/>
    <p:sldLayoutId id="2147486751" r:id="rId2"/>
    <p:sldLayoutId id="2147486752" r:id="rId3"/>
    <p:sldLayoutId id="2147486753" r:id="rId4"/>
    <p:sldLayoutId id="2147486754" r:id="rId5"/>
    <p:sldLayoutId id="2147486755" r:id="rId6"/>
    <p:sldLayoutId id="2147486756" r:id="rId7"/>
    <p:sldLayoutId id="2147486757" r:id="rId8"/>
    <p:sldLayoutId id="2147486758" r:id="rId9"/>
    <p:sldLayoutId id="2147486759" r:id="rId10"/>
    <p:sldLayoutId id="214748676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ptum_RGB_PP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Line 6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02" name="Picture 7" descr="Optum_ColorBand-02"/>
          <p:cNvPicPr preferRelativeResize="0"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8"/>
          <p:cNvSpPr txBox="1">
            <a:spLocks noChangeArrowheads="1"/>
          </p:cNvSpPr>
          <p:nvPr userDrawn="1"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smtClean="0">
                <a:solidFill>
                  <a:schemeClr val="tx1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B7DFE492-2B79-44DC-B805-09606C34D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4106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1" r:id="rId1"/>
    <p:sldLayoutId id="2147486762" r:id="rId2"/>
    <p:sldLayoutId id="2147486763" r:id="rId3"/>
    <p:sldLayoutId id="2147486764" r:id="rId4"/>
    <p:sldLayoutId id="2147486765" r:id="rId5"/>
    <p:sldLayoutId id="2147486766" r:id="rId6"/>
    <p:sldLayoutId id="2147486767" r:id="rId7"/>
    <p:sldLayoutId id="2147486768" r:id="rId8"/>
    <p:sldLayoutId id="2147486769" r:id="rId9"/>
    <p:sldLayoutId id="2147486770" r:id="rId10"/>
    <p:sldLayoutId id="2147486771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5" name="Line 6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6" name="Picture 7" descr="Optum_ColorBand-0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8"/>
          <p:cNvSpPr txBox="1">
            <a:spLocks noChangeArrowheads="1"/>
          </p:cNvSpPr>
          <p:nvPr userDrawn="1"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smtClean="0">
                <a:solidFill>
                  <a:srgbClr val="63666A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158E430B-F4EC-4D9B-A846-98486CBCB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5130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3"/>
          <p:cNvSpPr>
            <a:spLocks noGrp="1"/>
          </p:cNvSpPr>
          <p:nvPr>
            <p:ph type="title"/>
          </p:nvPr>
        </p:nvSpPr>
        <p:spPr>
          <a:xfrm>
            <a:off x="152400" y="-76200"/>
            <a:ext cx="8929688" cy="611188"/>
          </a:xfrm>
        </p:spPr>
        <p:txBody>
          <a:bodyPr/>
          <a:lstStyle/>
          <a:p>
            <a:pPr marL="342900" indent="-342900"/>
            <a:r>
              <a:rPr lang="fr-FR" dirty="0"/>
              <a:t>Munit Implementation in Mule Services </a:t>
            </a:r>
            <a:endParaRPr lang="en-US" altLang="en-US" dirty="0" smtClean="0">
              <a:latin typeface="Calibri" pitchFamily="34" charset="0"/>
              <a:ea typeface="Geneva" charset="-128"/>
              <a:cs typeface="Arial" pitchFamily="34" charset="0"/>
            </a:endParaRPr>
          </a:p>
        </p:txBody>
      </p:sp>
      <p:sp>
        <p:nvSpPr>
          <p:cNvPr id="4096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fld id="{A45787A6-0983-4A1C-BCDF-1E69CC170DC0}" type="slidenum">
              <a:rPr lang="en-US" altLang="en-US" sz="800" b="0" smtClean="0">
                <a:solidFill>
                  <a:schemeClr val="tx1"/>
                </a:solidFill>
                <a:ea typeface="Arial Unicode MS" pitchFamily="34" charset="-128"/>
              </a:rPr>
              <a:pPr/>
              <a:t>1</a:t>
            </a:fld>
            <a:endParaRPr lang="en-US" altLang="en-US" sz="800" b="0" smtClean="0">
              <a:solidFill>
                <a:schemeClr val="tx1"/>
              </a:solidFill>
              <a:ea typeface="Arial Unicode MS" pitchFamily="34" charset="-128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96838" y="523875"/>
            <a:ext cx="43307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PROJECT BACKGROUND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40263" y="523875"/>
            <a:ext cx="4330700" cy="2143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OTHER DETAILS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4748213" y="839788"/>
            <a:ext cx="4114800" cy="193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Idea Logged By:</a:t>
            </a:r>
            <a:r>
              <a:rPr lang="en-US" alt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</a:rPr>
              <a:t> Himanshu S Srivastava</a:t>
            </a: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Project/Team Name:</a:t>
            </a:r>
            <a:r>
              <a:rPr lang="en-US" alt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</a:rPr>
              <a:t>UHOne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</a:rPr>
              <a:t> Transformation 2.0 </a:t>
            </a:r>
            <a:endParaRPr lang="en-US" altLang="en-US" b="0" dirty="0" smtClean="0">
              <a:solidFill>
                <a:schemeClr val="tx1"/>
              </a:solidFill>
              <a:latin typeface="Calibri" pitchFamily="34" charset="0"/>
              <a:ea typeface="Arial Unicode MS" pitchFamily="34" charset="-128"/>
            </a:endParaRP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Project Nature: </a:t>
            </a:r>
            <a:r>
              <a:rPr lang="en-US" alt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</a:rPr>
              <a:t>Testing Automation</a:t>
            </a: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IT Leader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: Srinivas </a:t>
            </a:r>
            <a:r>
              <a:rPr lang="en-US" altLang="en-US" b="0" dirty="0" err="1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Ramsagar</a:t>
            </a:r>
            <a:endParaRPr lang="en-US" altLang="en-US" b="0" u="sng" dirty="0" smtClean="0">
              <a:solidFill>
                <a:srgbClr val="A50021"/>
              </a:solidFill>
              <a:latin typeface="Calibri" pitchFamily="34" charset="0"/>
              <a:ea typeface="Arial Unicode MS" pitchFamily="34" charset="-128"/>
            </a:endParaRP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Business Segment: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 OGS</a:t>
            </a:r>
            <a:endParaRPr lang="en-US" altLang="en-US" b="0" u="sng" dirty="0" smtClean="0">
              <a:solidFill>
                <a:srgbClr val="A50021"/>
              </a:solidFill>
              <a:latin typeface="Calibri" pitchFamily="34" charset="0"/>
              <a:ea typeface="Arial Unicode MS" pitchFamily="34" charset="-128"/>
            </a:endParaRP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ADG: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 </a:t>
            </a: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ADG Leader: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 </a:t>
            </a: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Offshore approver: 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K </a:t>
            </a:r>
            <a:r>
              <a:rPr lang="en-US" altLang="en-US" b="0" dirty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T, 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Srikanth</a:t>
            </a:r>
          </a:p>
          <a:p>
            <a:pPr algn="l" eaLnBrk="1" hangingPunct="1"/>
            <a:r>
              <a:rPr lang="en-US" altLang="en-US" b="0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</a:rPr>
              <a:t>Onsite Approver:</a:t>
            </a:r>
            <a:r>
              <a:rPr lang="en-US" alt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</a:rPr>
              <a:t>  	</a:t>
            </a:r>
            <a:endParaRPr lang="en-US" altLang="en-US" b="0" dirty="0">
              <a:solidFill>
                <a:srgbClr val="333333"/>
              </a:solidFill>
              <a:latin typeface="Calibri" pitchFamily="34" charset="0"/>
              <a:ea typeface="Arial Unicode MS" pitchFamily="34" charset="-128"/>
            </a:endParaRP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98425" y="811213"/>
            <a:ext cx="424815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Idea: </a:t>
            </a:r>
            <a:r>
              <a:rPr lang="en-US" alt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</a:t>
            </a:r>
            <a:r>
              <a:rPr lang="fr-FR" alt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Munit Implementation in Mule Services </a:t>
            </a:r>
            <a:r>
              <a:rPr lang="en-US" alt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. </a:t>
            </a:r>
          </a:p>
          <a:p>
            <a:pPr algn="l">
              <a:lnSpc>
                <a:spcPct val="90000"/>
              </a:lnSpc>
              <a:defRPr/>
            </a:pPr>
            <a:endParaRPr lang="en-US" altLang="en-US" b="0" dirty="0" smtClean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Business Case</a:t>
            </a:r>
            <a:r>
              <a:rPr 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: </a:t>
            </a:r>
            <a:r>
              <a:rPr lang="fr-FR" alt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Munit Implementation in Mule Services </a:t>
            </a:r>
            <a:endParaRPr lang="en-US" altLang="en-US" b="0" dirty="0" smtClean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algn="l">
              <a:lnSpc>
                <a:spcPct val="90000"/>
              </a:lnSpc>
              <a:defRPr/>
            </a:pPr>
            <a:endParaRPr lang="en-US" b="0" dirty="0" smtClean="0">
              <a:solidFill>
                <a:srgbClr val="333333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marL="342900" indent="-342900" algn="l">
              <a:lnSpc>
                <a:spcPct val="90000"/>
              </a:lnSpc>
              <a:defRPr/>
            </a:pPr>
            <a:r>
              <a:rPr lang="en-US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Problem Statement:</a:t>
            </a:r>
            <a:r>
              <a:rPr lang="en-US" b="0" dirty="0" smtClean="0">
                <a:solidFill>
                  <a:srgbClr val="333333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</a:t>
            </a:r>
          </a:p>
          <a:p>
            <a:pPr algn="l">
              <a:lnSpc>
                <a:spcPct val="90000"/>
              </a:lnSpc>
              <a:defRPr/>
            </a:pPr>
            <a:r>
              <a:rPr lang="en-US" alt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Currently Mule services are not being tested using </a:t>
            </a:r>
            <a:r>
              <a:rPr lang="en-US" altLang="en-US" b="0" dirty="0" err="1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Munit</a:t>
            </a:r>
            <a:r>
              <a:rPr lang="en-US" alt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and thus needed a lot of manual intervention , which are prone to errors and required repetitive </a:t>
            </a:r>
            <a:r>
              <a:rPr lang="en-US" alt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efforts</a:t>
            </a:r>
            <a:r>
              <a:rPr lang="en-US" alt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. </a:t>
            </a:r>
            <a:endParaRPr lang="en-US" b="0" u="sng" dirty="0" smtClean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algn="l">
              <a:lnSpc>
                <a:spcPct val="90000"/>
              </a:lnSpc>
              <a:defRPr/>
            </a:pPr>
            <a:r>
              <a:rPr lang="en-US" u="sng" dirty="0" smtClean="0">
                <a:solidFill>
                  <a:srgbClr val="A5002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Goal Statement: 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Prior to deploying our Mule applications and APIs we can conduct unit and functional tests using </a:t>
            </a:r>
            <a:r>
              <a:rPr lang="en-US" b="0" dirty="0" err="1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MUnit</a:t>
            </a: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, a native testing framework for Mule. </a:t>
            </a:r>
          </a:p>
          <a:p>
            <a:pPr algn="just">
              <a:lnSpc>
                <a:spcPct val="100000"/>
              </a:lnSpc>
            </a:pPr>
            <a:endParaRPr 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We can Test in our local environment, or in our continuous integration and continuous delivery (CI/CD) settings.</a:t>
            </a:r>
            <a:endParaRPr lang="en-US" alt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463" y="4484688"/>
            <a:ext cx="4329112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SOLUTION IMPLEMENTED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38100" y="4816474"/>
            <a:ext cx="4332288" cy="1350645"/>
          </a:xfrm>
          <a:prstGeom prst="rect">
            <a:avLst/>
          </a:prstGeom>
          <a:solidFill>
            <a:srgbClr val="F4F0F3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dirty="0" err="1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MUnit</a:t>
            </a: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is a Mule application testing framework that allows us to easily build automated tests for our integrations and APIs. It provides a full suite of integration and unit test capabilities.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662488" y="2720975"/>
            <a:ext cx="4329112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BENEFITS</a:t>
            </a:r>
          </a:p>
        </p:txBody>
      </p:sp>
      <p:sp>
        <p:nvSpPr>
          <p:cNvPr id="40971" name="Rectangle 1"/>
          <p:cNvSpPr>
            <a:spLocks noChangeArrowheads="1"/>
          </p:cNvSpPr>
          <p:nvPr/>
        </p:nvSpPr>
        <p:spPr bwMode="auto">
          <a:xfrm>
            <a:off x="4583113" y="3089275"/>
            <a:ext cx="4572000" cy="15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Reusable test cases can be created and used for all API testing.</a:t>
            </a:r>
            <a:endParaRPr 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Developer can easily use the </a:t>
            </a:r>
            <a:r>
              <a:rPr lang="en-US" b="0" dirty="0" err="1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munit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to perform unit testing.</a:t>
            </a:r>
            <a:endParaRPr 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Framework is easy to use with minimal effort and can be customized for any test case..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Implemented in IVR and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X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pression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process.</a:t>
            </a:r>
            <a:endParaRPr lang="en-US" alt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73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D776E"/>
                </a:solidFill>
                <a:ea typeface="Geneva" charset="-128"/>
              </a:rPr>
              <a:t>Financial Impact</a:t>
            </a:r>
          </a:p>
        </p:txBody>
      </p:sp>
      <p:graphicFrame>
        <p:nvGraphicFramePr>
          <p:cNvPr id="6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357196"/>
              </p:ext>
            </p:extLst>
          </p:nvPr>
        </p:nvGraphicFramePr>
        <p:xfrm>
          <a:off x="533400" y="1371600"/>
          <a:ext cx="8262938" cy="4007328"/>
        </p:xfrm>
        <a:graphic>
          <a:graphicData uri="http://schemas.openxmlformats.org/drawingml/2006/table">
            <a:tbl>
              <a:tblPr/>
              <a:tblGrid>
                <a:gridCol w="1676400"/>
                <a:gridCol w="1924050"/>
                <a:gridCol w="1710104"/>
                <a:gridCol w="876057"/>
                <a:gridCol w="2076327"/>
              </a:tblGrid>
              <a:tr h="63176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Description 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Before Improvement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After Improvement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Units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Comments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43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Service Per Quarter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8</a:t>
                      </a:r>
                    </a:p>
                  </a:txBody>
                  <a:tcPr marL="91448" marR="91448"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8</a:t>
                      </a:r>
                    </a:p>
                  </a:txBody>
                  <a:tcPr marL="91448" marR="91448"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Service</a:t>
                      </a:r>
                    </a:p>
                  </a:txBody>
                  <a:tcPr marL="91448" marR="91448"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81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Testing Efforts Per Service</a:t>
                      </a:r>
                    </a:p>
                  </a:txBody>
                  <a:tcPr marL="91448" marR="91448"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120</a:t>
                      </a:r>
                    </a:p>
                  </a:txBody>
                  <a:tcPr marL="91448" marR="91448"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25</a:t>
                      </a:r>
                    </a:p>
                  </a:txBody>
                  <a:tcPr marL="91448" marR="91448"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Hrs.</a:t>
                      </a:r>
                    </a:p>
                  </a:txBody>
                  <a:tcPr marL="91448" marR="91448"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After implementation of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Munit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, testing efforts will be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reudces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to 80%(Only new test cases needs to be added)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Total Effort (Yearly)</a:t>
                      </a:r>
                    </a:p>
                  </a:txBody>
                  <a:tcPr marL="91448" marR="91448"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(960*4) = 3840</a:t>
                      </a:r>
                    </a:p>
                  </a:txBody>
                  <a:tcPr marL="91448" marR="91448"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800</a:t>
                      </a:r>
                    </a:p>
                  </a:txBody>
                  <a:tcPr marL="91448" marR="91448"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Hrs.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(Efforts Per Service*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Service Per Quarter</a:t>
                      </a: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)*4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39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Savings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3040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Hrs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$39 per Hrs.</a:t>
                      </a: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583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Total Cost Savings:  3040Hrs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457200" marR="0" lvl="1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457200" marR="0" lvl="1" indent="0" algn="ctr" defTabSz="914400" rtl="0" eaLnBrk="1" fontAlgn="b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48" marR="91448" marT="45708" marB="4570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Dollars</a:t>
                      </a:r>
                    </a:p>
                  </a:txBody>
                  <a:tcPr marL="91448" marR="91448"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$118560.00</a:t>
                      </a: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u="none" strike="noStrike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8" marR="91448" marT="45698" marB="4569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873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Geneva" charset="-128"/>
              </a:rPr>
              <a:t>Other Details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52400" y="990600"/>
            <a:ext cx="4329113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latin typeface="Calibri" pitchFamily="34" charset="0"/>
              </a:rPr>
              <a:t>UTILIZATION DETAILS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152400" y="1390650"/>
            <a:ext cx="424815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dirty="0" err="1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MUnit</a:t>
            </a: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is a Mule application testing framework that allows us to easily build automated tests for our integrations and APIs. It provides a full suite of integration and unit test capabilities.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47663" y="3767138"/>
            <a:ext cx="4329112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SIGN-OFF MAIL</a:t>
            </a:r>
          </a:p>
        </p:txBody>
      </p:sp>
      <p:sp>
        <p:nvSpPr>
          <p:cNvPr id="43014" name="Rectangle 11"/>
          <p:cNvSpPr>
            <a:spLocks noChangeArrowheads="1"/>
          </p:cNvSpPr>
          <p:nvPr/>
        </p:nvSpPr>
        <p:spPr bwMode="auto">
          <a:xfrm>
            <a:off x="384175" y="4170363"/>
            <a:ext cx="4332288" cy="1371600"/>
          </a:xfrm>
          <a:prstGeom prst="rect">
            <a:avLst/>
          </a:prstGeom>
          <a:solidFill>
            <a:srgbClr val="F4F0F3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endParaRPr lang="en-US" altLang="en-US">
              <a:latin typeface="Calibri" pitchFamily="34" charset="0"/>
            </a:endParaRPr>
          </a:p>
          <a:p>
            <a:endParaRPr lang="en-US" altLang="en-US">
              <a:latin typeface="Calibri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676775" y="990600"/>
            <a:ext cx="4329113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latin typeface="Calibri" pitchFamily="34" charset="0"/>
              </a:rPr>
              <a:t>Leveraging Opportunity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16463" y="1543050"/>
            <a:ext cx="424815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This Concept can be implemented in any project where </a:t>
            </a:r>
            <a:r>
              <a:rPr lang="en-US" b="0" dirty="0" err="1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Mulesoft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is </a:t>
            </a: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being 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used.</a:t>
            </a:r>
            <a:endParaRPr 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29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ction A">
  <a:themeElements>
    <a:clrScheme name="Section A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A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A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ction B/Thank You">
  <a:themeElements>
    <a:clrScheme name="Section B/Thank You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B/Thank You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B/Thank You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ction C/Photo">
  <a:themeElements>
    <a:clrScheme name="Section C/Photo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C/Phot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C/Photo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Section C/Photo">
  <a:themeElements>
    <a:clrScheme name="Section C/Photo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C/Phot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C/Photo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252A7366152C4E83D30A44807C4006" ma:contentTypeVersion="2" ma:contentTypeDescription="Create a new document." ma:contentTypeScope="" ma:versionID="d608661aa7cca4324d79ce125b0af1d9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58c86b0e6c784652b4b3c5a27d438c2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481DDFF-B067-403C-9B64-1B086C5D62F9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D345F053-488E-4262-A809-90D8EF6CD8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34B4B-3966-44BD-B59A-68FBAA5942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B69D1B96-E140-4782-BA2C-90BA0BF2065E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7004</TotalTime>
  <Words>370</Words>
  <Application>Microsoft Office PowerPoint</Application>
  <PresentationFormat>On-screen Show (4:3)</PresentationFormat>
  <Paragraphs>64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Main</vt:lpstr>
      <vt:lpstr>Section A</vt:lpstr>
      <vt:lpstr>Section B/Thank You</vt:lpstr>
      <vt:lpstr>Section C/Photo</vt:lpstr>
      <vt:lpstr>1_Section C/Photo</vt:lpstr>
      <vt:lpstr>Munit Implementation in Mule Services </vt:lpstr>
      <vt:lpstr>Financial Impact</vt:lpstr>
      <vt:lpstr>Other Details</vt:lpstr>
    </vt:vector>
  </TitlesOfParts>
  <Company>qw qw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qw qw</dc:creator>
  <cp:lastModifiedBy>Yadav, Santosh K</cp:lastModifiedBy>
  <cp:revision>330</cp:revision>
  <cp:lastPrinted>2011-02-25T23:07:52Z</cp:lastPrinted>
  <dcterms:created xsi:type="dcterms:W3CDTF">2011-05-24T20:20:08Z</dcterms:created>
  <dcterms:modified xsi:type="dcterms:W3CDTF">2019-06-19T14:45:48Z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