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0" r:id="rId5"/>
    <p:sldMasterId id="2147483652" r:id="rId6"/>
    <p:sldMasterId id="2147483654" r:id="rId7"/>
    <p:sldMasterId id="2147483936" r:id="rId8"/>
    <p:sldMasterId id="2147484256" r:id="rId9"/>
    <p:sldMasterId id="2147484268" r:id="rId10"/>
  </p:sldMasterIdLst>
  <p:notesMasterIdLst>
    <p:notesMasterId r:id="rId21"/>
  </p:notesMasterIdLst>
  <p:handoutMasterIdLst>
    <p:handoutMasterId r:id="rId22"/>
  </p:handoutMasterIdLst>
  <p:sldIdLst>
    <p:sldId id="519" r:id="rId11"/>
    <p:sldId id="529" r:id="rId12"/>
    <p:sldId id="522" r:id="rId13"/>
    <p:sldId id="528" r:id="rId14"/>
    <p:sldId id="534" r:id="rId15"/>
    <p:sldId id="535" r:id="rId16"/>
    <p:sldId id="532" r:id="rId17"/>
    <p:sldId id="533" r:id="rId18"/>
    <p:sldId id="526" r:id="rId19"/>
    <p:sldId id="530" r:id="rId20"/>
  </p:sldIdLst>
  <p:sldSz cx="9144000" cy="6858000" type="screen4x3"/>
  <p:notesSz cx="7010400" cy="9296400"/>
  <p:defaultTextStyle>
    <a:defPPr>
      <a:defRPr lang="en-US"/>
    </a:defPPr>
    <a:lvl1pPr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1pPr>
    <a:lvl2pPr marL="4572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2pPr>
    <a:lvl3pPr marL="9144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3pPr>
    <a:lvl4pPr marL="13716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4pPr>
    <a:lvl5pPr marL="18288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5pPr>
    <a:lvl6pPr marL="2286000" algn="l" defTabSz="914400" rtl="0" eaLnBrk="1" latinLnBrk="0" hangingPunct="1">
      <a:defRPr sz="1400" b="1" kern="1200">
        <a:solidFill>
          <a:schemeClr val="bg1"/>
        </a:solidFill>
        <a:latin typeface="Arial" pitchFamily="34" charset="0"/>
        <a:ea typeface="Geneva" charset="-128"/>
        <a:cs typeface="+mn-cs"/>
      </a:defRPr>
    </a:lvl6pPr>
    <a:lvl7pPr marL="2743200" algn="l" defTabSz="914400" rtl="0" eaLnBrk="1" latinLnBrk="0" hangingPunct="1">
      <a:defRPr sz="1400" b="1" kern="1200">
        <a:solidFill>
          <a:schemeClr val="bg1"/>
        </a:solidFill>
        <a:latin typeface="Arial" pitchFamily="34" charset="0"/>
        <a:ea typeface="Geneva" charset="-128"/>
        <a:cs typeface="+mn-cs"/>
      </a:defRPr>
    </a:lvl7pPr>
    <a:lvl8pPr marL="3200400" algn="l" defTabSz="914400" rtl="0" eaLnBrk="1" latinLnBrk="0" hangingPunct="1">
      <a:defRPr sz="1400" b="1" kern="1200">
        <a:solidFill>
          <a:schemeClr val="bg1"/>
        </a:solidFill>
        <a:latin typeface="Arial" pitchFamily="34" charset="0"/>
        <a:ea typeface="Geneva" charset="-128"/>
        <a:cs typeface="+mn-cs"/>
      </a:defRPr>
    </a:lvl8pPr>
    <a:lvl9pPr marL="3657600" algn="l" defTabSz="914400" rtl="0" eaLnBrk="1" latinLnBrk="0" hangingPunct="1">
      <a:defRPr sz="1400" b="1" kern="1200">
        <a:solidFill>
          <a:schemeClr val="bg1"/>
        </a:solidFill>
        <a:latin typeface="Arial" pitchFamily="34"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9000"/>
    <a:srgbClr val="8E9300"/>
    <a:srgbClr val="0D776E"/>
    <a:srgbClr val="6BBBAE"/>
    <a:srgbClr val="C00000"/>
    <a:srgbClr val="18191A"/>
    <a:srgbClr val="99FF99"/>
    <a:srgbClr val="060606"/>
    <a:srgbClr val="0080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2" autoAdjust="0"/>
    <p:restoredTop sz="94316" autoAdjust="0"/>
  </p:normalViewPr>
  <p:slideViewPr>
    <p:cSldViewPr snapToGrid="0" showGuides="1">
      <p:cViewPr varScale="1">
        <p:scale>
          <a:sx n="83" d="100"/>
          <a:sy n="83" d="100"/>
        </p:scale>
        <p:origin x="-1512" y="-72"/>
      </p:cViewPr>
      <p:guideLst>
        <p:guide orient="horz" pos="304"/>
        <p:guide orient="horz" pos="4251"/>
        <p:guide orient="horz" pos="4294"/>
        <p:guide orient="horz" pos="618"/>
        <p:guide orient="horz" pos="460"/>
        <p:guide orient="horz" pos="3984"/>
        <p:guide pos="5700"/>
        <p:guide pos="2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notesViewPr>
    <p:cSldViewPr snapToGrid="0" showGuides="1">
      <p:cViewPr varScale="1">
        <p:scale>
          <a:sx n="55" d="100"/>
          <a:sy n="55" d="100"/>
        </p:scale>
        <p:origin x="-288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dirty="0"/>
          </a:p>
        </p:txBody>
      </p:sp>
      <p:sp>
        <p:nvSpPr>
          <p:cNvPr id="24579" name="Rectangle 3"/>
          <p:cNvSpPr>
            <a:spLocks noGrp="1" noChangeArrowheads="1"/>
          </p:cNvSpPr>
          <p:nvPr>
            <p:ph type="dt" sz="quarter"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lnSpc>
                <a:spcPct val="100000"/>
              </a:lnSpc>
              <a:defRPr sz="1200" b="0">
                <a:solidFill>
                  <a:schemeClr val="tx1"/>
                </a:solidFill>
                <a:latin typeface="Arial" charset="0"/>
                <a:ea typeface="Arial Unicode MS" charset="0"/>
                <a:cs typeface="Arial Unicode MS" charset="0"/>
              </a:defRPr>
            </a:lvl1pPr>
          </a:lstStyle>
          <a:p>
            <a:pPr>
              <a:defRPr/>
            </a:pPr>
            <a:endParaRPr lang="en-US" dirty="0"/>
          </a:p>
        </p:txBody>
      </p:sp>
      <p:sp>
        <p:nvSpPr>
          <p:cNvPr id="24580" name="Rectangle 4"/>
          <p:cNvSpPr>
            <a:spLocks noGrp="1" noChangeArrowheads="1"/>
          </p:cNvSpPr>
          <p:nvPr>
            <p:ph type="ftr" sz="quarter" idx="2"/>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dirty="0"/>
          </a:p>
        </p:txBody>
      </p:sp>
      <p:sp>
        <p:nvSpPr>
          <p:cNvPr id="24581" name="Rectangle 5"/>
          <p:cNvSpPr>
            <a:spLocks noGrp="1" noChangeArrowheads="1"/>
          </p:cNvSpPr>
          <p:nvPr>
            <p:ph type="sldNum" sz="quarter" idx="3"/>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lnSpc>
                <a:spcPct val="100000"/>
              </a:lnSpc>
              <a:defRPr sz="1200" b="0">
                <a:solidFill>
                  <a:schemeClr val="tx1"/>
                </a:solidFill>
              </a:defRPr>
            </a:lvl1pPr>
          </a:lstStyle>
          <a:p>
            <a:pPr>
              <a:defRPr/>
            </a:pPr>
            <a:fld id="{AE85B30E-2270-44A8-8F2F-6C4DAEA7EAC5}" type="slidenum">
              <a:rPr lang="en-US"/>
              <a:pPr>
                <a:defRPr/>
              </a:pPr>
              <a:t>‹#›</a:t>
            </a:fld>
            <a:endParaRPr lang="en-US" dirty="0"/>
          </a:p>
        </p:txBody>
      </p:sp>
    </p:spTree>
    <p:extLst>
      <p:ext uri="{BB962C8B-B14F-4D97-AF65-F5344CB8AC3E}">
        <p14:creationId xmlns:p14="http://schemas.microsoft.com/office/powerpoint/2010/main" val="2778683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dirty="0"/>
          </a:p>
        </p:txBody>
      </p:sp>
      <p:sp>
        <p:nvSpPr>
          <p:cNvPr id="3075"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lnSpc>
                <a:spcPct val="100000"/>
              </a:lnSpc>
              <a:defRPr sz="1200" b="0">
                <a:solidFill>
                  <a:schemeClr val="tx1"/>
                </a:solidFill>
                <a:latin typeface="Arial" charset="0"/>
                <a:ea typeface="Arial Unicode MS" charset="0"/>
                <a:cs typeface="Arial Unicode MS" charset="0"/>
              </a:defRPr>
            </a:lvl1pPr>
          </a:lstStyle>
          <a:p>
            <a:pPr>
              <a:defRPr/>
            </a:pPr>
            <a:endParaRPr lang="en-US" dirty="0"/>
          </a:p>
        </p:txBody>
      </p:sp>
      <p:sp>
        <p:nvSpPr>
          <p:cNvPr id="348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dirty="0"/>
          </a:p>
        </p:txBody>
      </p:sp>
      <p:sp>
        <p:nvSpPr>
          <p:cNvPr id="3079"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lnSpc>
                <a:spcPct val="100000"/>
              </a:lnSpc>
              <a:defRPr sz="1200" b="0">
                <a:solidFill>
                  <a:schemeClr val="tx1"/>
                </a:solidFill>
              </a:defRPr>
            </a:lvl1pPr>
          </a:lstStyle>
          <a:p>
            <a:pPr>
              <a:defRPr/>
            </a:pPr>
            <a:fld id="{9E51C0F7-CF44-4854-906B-F55C23A12B38}" type="slidenum">
              <a:rPr lang="en-US"/>
              <a:pPr>
                <a:defRPr/>
              </a:pPr>
              <a:t>‹#›</a:t>
            </a:fld>
            <a:endParaRPr lang="en-US" dirty="0"/>
          </a:p>
        </p:txBody>
      </p:sp>
    </p:spTree>
    <p:extLst>
      <p:ext uri="{BB962C8B-B14F-4D97-AF65-F5344CB8AC3E}">
        <p14:creationId xmlns:p14="http://schemas.microsoft.com/office/powerpoint/2010/main" val="37908825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Geneva" charset="0"/>
        <a:cs typeface="Arial Unicode MS" charset="0"/>
      </a:defRPr>
    </a:lvl1pPr>
    <a:lvl2pPr marL="4572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2pPr>
    <a:lvl3pPr marL="9144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3pPr>
    <a:lvl4pPr marL="13716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4pPr>
    <a:lvl5pPr marL="18288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6.xml"/><Relationship Id="rId4" Type="http://schemas.openxmlformats.org/officeDocument/2006/relationships/image" Target="../media/image8.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7.xml"/><Relationship Id="rId4" Type="http://schemas.openxmlformats.org/officeDocument/2006/relationships/image" Target="../media/image8.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lgn="l" eaLnBrk="1" hangingPunct="1">
              <a:buClr>
                <a:schemeClr val="accent1"/>
              </a:buClr>
            </a:pPr>
            <a:endParaRPr lang="en-US" altLang="en-US" sz="1000" b="0" dirty="0">
              <a:solidFill>
                <a:schemeClr val="tx1"/>
              </a:solidFill>
            </a:endParaRPr>
          </a:p>
        </p:txBody>
      </p:sp>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215780023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885855E0-096E-48AD-933F-FB1E6CD4ACCB}" type="slidenum">
              <a:rPr lang="en-US"/>
              <a:pPr>
                <a:defRPr/>
              </a:pPr>
              <a:t>‹#›</a:t>
            </a:fld>
            <a:endParaRPr lang="en-US" dirty="0"/>
          </a:p>
        </p:txBody>
      </p:sp>
    </p:spTree>
    <p:extLst>
      <p:ext uri="{BB962C8B-B14F-4D97-AF65-F5344CB8AC3E}">
        <p14:creationId xmlns:p14="http://schemas.microsoft.com/office/powerpoint/2010/main" val="309924629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96D9355-9525-4B11-B1E8-6B005A7C342B}" type="slidenum">
              <a:rPr lang="en-US"/>
              <a:pPr>
                <a:defRPr/>
              </a:pPr>
              <a:t>‹#›</a:t>
            </a:fld>
            <a:endParaRPr lang="en-US" dirty="0"/>
          </a:p>
        </p:txBody>
      </p:sp>
    </p:spTree>
    <p:extLst>
      <p:ext uri="{BB962C8B-B14F-4D97-AF65-F5344CB8AC3E}">
        <p14:creationId xmlns:p14="http://schemas.microsoft.com/office/powerpoint/2010/main" val="126920406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3"/>
          <p:cNvSpPr>
            <a:spLocks noGrp="1" noChangeArrowheads="1"/>
          </p:cNvSpPr>
          <p:nvPr>
            <p:ph type="ctrTitle"/>
          </p:nvPr>
        </p:nvSpPr>
        <p:spPr>
          <a:xfrm>
            <a:off x="2362200" y="2682875"/>
            <a:ext cx="6124575" cy="647700"/>
          </a:xfrm>
        </p:spPr>
        <p:txBody>
          <a:bodyPr anchor="ctr"/>
          <a:lstStyle>
            <a:lvl1pPr>
              <a:defRPr sz="2400"/>
            </a:lvl1pPr>
          </a:lstStyle>
          <a:p>
            <a:r>
              <a:rPr lang="en-US"/>
              <a:t>Click to edit Master title style</a:t>
            </a:r>
          </a:p>
        </p:txBody>
      </p:sp>
      <p:sp>
        <p:nvSpPr>
          <p:cNvPr id="55300" name="Rectangle 4"/>
          <p:cNvSpPr>
            <a:spLocks noGrp="1" noChangeArrowheads="1"/>
          </p:cNvSpPr>
          <p:nvPr>
            <p:ph type="subTitle" idx="1"/>
          </p:nvPr>
        </p:nvSpPr>
        <p:spPr>
          <a:xfrm>
            <a:off x="2362200" y="3581400"/>
            <a:ext cx="6124575" cy="838200"/>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21337303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B2479610-5DDD-449C-9344-95FFAF5ADC52}" type="slidenum">
              <a:rPr lang="en-US"/>
              <a:pPr>
                <a:defRPr/>
              </a:pPr>
              <a:t>‹#›</a:t>
            </a:fld>
            <a:endParaRPr lang="en-US" dirty="0"/>
          </a:p>
        </p:txBody>
      </p:sp>
    </p:spTree>
    <p:extLst>
      <p:ext uri="{BB962C8B-B14F-4D97-AF65-F5344CB8AC3E}">
        <p14:creationId xmlns:p14="http://schemas.microsoft.com/office/powerpoint/2010/main" val="113838344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B0DAF6B2-8C91-4B94-B21A-CAE86E2261AD}" type="slidenum">
              <a:rPr lang="en-US"/>
              <a:pPr>
                <a:defRPr/>
              </a:pPr>
              <a:t>‹#›</a:t>
            </a:fld>
            <a:endParaRPr lang="en-US" dirty="0"/>
          </a:p>
        </p:txBody>
      </p:sp>
    </p:spTree>
    <p:extLst>
      <p:ext uri="{BB962C8B-B14F-4D97-AF65-F5344CB8AC3E}">
        <p14:creationId xmlns:p14="http://schemas.microsoft.com/office/powerpoint/2010/main" val="39255126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46DE9575-BC18-4A71-A9DA-5DC7EC96695A}" type="slidenum">
              <a:rPr lang="en-US"/>
              <a:pPr>
                <a:defRPr/>
              </a:pPr>
              <a:t>‹#›</a:t>
            </a:fld>
            <a:endParaRPr lang="en-US" dirty="0"/>
          </a:p>
        </p:txBody>
      </p:sp>
    </p:spTree>
    <p:extLst>
      <p:ext uri="{BB962C8B-B14F-4D97-AF65-F5344CB8AC3E}">
        <p14:creationId xmlns:p14="http://schemas.microsoft.com/office/powerpoint/2010/main" val="34121383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04AEF2B4-CBC6-4EBF-AF7F-F1CBFA6CFAA3}" type="slidenum">
              <a:rPr lang="en-US"/>
              <a:pPr>
                <a:defRPr/>
              </a:pPr>
              <a:t>‹#›</a:t>
            </a:fld>
            <a:endParaRPr lang="en-US" dirty="0"/>
          </a:p>
        </p:txBody>
      </p:sp>
    </p:spTree>
    <p:extLst>
      <p:ext uri="{BB962C8B-B14F-4D97-AF65-F5344CB8AC3E}">
        <p14:creationId xmlns:p14="http://schemas.microsoft.com/office/powerpoint/2010/main" val="66819509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C932A70A-FBB8-4998-951D-19D3ABF4E393}" type="slidenum">
              <a:rPr lang="en-US"/>
              <a:pPr>
                <a:defRPr/>
              </a:pPr>
              <a:t>‹#›</a:t>
            </a:fld>
            <a:endParaRPr lang="en-US" dirty="0"/>
          </a:p>
        </p:txBody>
      </p:sp>
    </p:spTree>
    <p:extLst>
      <p:ext uri="{BB962C8B-B14F-4D97-AF65-F5344CB8AC3E}">
        <p14:creationId xmlns:p14="http://schemas.microsoft.com/office/powerpoint/2010/main" val="167841499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D3692008-F56B-40B0-87B5-7FE16E2A896D}" type="slidenum">
              <a:rPr lang="en-US"/>
              <a:pPr>
                <a:defRPr/>
              </a:pPr>
              <a:t>‹#›</a:t>
            </a:fld>
            <a:endParaRPr lang="en-US" dirty="0"/>
          </a:p>
        </p:txBody>
      </p:sp>
    </p:spTree>
    <p:extLst>
      <p:ext uri="{BB962C8B-B14F-4D97-AF65-F5344CB8AC3E}">
        <p14:creationId xmlns:p14="http://schemas.microsoft.com/office/powerpoint/2010/main" val="6835169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F068CF51-880C-49D8-B793-350E16F471A5}" type="slidenum">
              <a:rPr lang="en-US"/>
              <a:pPr>
                <a:defRPr/>
              </a:pPr>
              <a:t>‹#›</a:t>
            </a:fld>
            <a:endParaRPr lang="en-US" dirty="0"/>
          </a:p>
        </p:txBody>
      </p:sp>
    </p:spTree>
    <p:extLst>
      <p:ext uri="{BB962C8B-B14F-4D97-AF65-F5344CB8AC3E}">
        <p14:creationId xmlns:p14="http://schemas.microsoft.com/office/powerpoint/2010/main" val="374774721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C74B5C9E-C0EA-4CC9-90BD-1E55AB694958}" type="slidenum">
              <a:rPr lang="en-US"/>
              <a:pPr>
                <a:defRPr/>
              </a:pPr>
              <a:t>‹#›</a:t>
            </a:fld>
            <a:endParaRPr lang="en-US" dirty="0"/>
          </a:p>
        </p:txBody>
      </p:sp>
    </p:spTree>
    <p:extLst>
      <p:ext uri="{BB962C8B-B14F-4D97-AF65-F5344CB8AC3E}">
        <p14:creationId xmlns:p14="http://schemas.microsoft.com/office/powerpoint/2010/main" val="339268983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00387E5D-017F-41EC-8C0E-0A490C9FAD54}" type="slidenum">
              <a:rPr lang="en-US"/>
              <a:pPr>
                <a:defRPr/>
              </a:pPr>
              <a:t>‹#›</a:t>
            </a:fld>
            <a:endParaRPr lang="en-US" dirty="0"/>
          </a:p>
        </p:txBody>
      </p:sp>
    </p:spTree>
    <p:extLst>
      <p:ext uri="{BB962C8B-B14F-4D97-AF65-F5344CB8AC3E}">
        <p14:creationId xmlns:p14="http://schemas.microsoft.com/office/powerpoint/2010/main" val="225699532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2B55639F-1538-42D9-98F9-F0D6AEA9562A}" type="slidenum">
              <a:rPr lang="en-US"/>
              <a:pPr>
                <a:defRPr/>
              </a:pPr>
              <a:t>‹#›</a:t>
            </a:fld>
            <a:endParaRPr lang="en-US" dirty="0"/>
          </a:p>
        </p:txBody>
      </p:sp>
    </p:spTree>
    <p:extLst>
      <p:ext uri="{BB962C8B-B14F-4D97-AF65-F5344CB8AC3E}">
        <p14:creationId xmlns:p14="http://schemas.microsoft.com/office/powerpoint/2010/main" val="24051011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D74342CE-9FD4-4047-9127-AFF32ECD7319}" type="slidenum">
              <a:rPr lang="en-US"/>
              <a:pPr>
                <a:defRPr/>
              </a:pPr>
              <a:t>‹#›</a:t>
            </a:fld>
            <a:endParaRPr lang="en-US" dirty="0"/>
          </a:p>
        </p:txBody>
      </p:sp>
    </p:spTree>
    <p:extLst>
      <p:ext uri="{BB962C8B-B14F-4D97-AF65-F5344CB8AC3E}">
        <p14:creationId xmlns:p14="http://schemas.microsoft.com/office/powerpoint/2010/main" val="138091714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endParaRPr lang="en-US" altLang="en-US" dirty="0"/>
          </a:p>
        </p:txBody>
      </p:sp>
      <p:pic>
        <p:nvPicPr>
          <p:cNvPr id="5"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Grp="1" noChangeArrowheads="1"/>
          </p:cNvSpPr>
          <p:nvPr>
            <p:ph type="ctrTitle"/>
          </p:nvPr>
        </p:nvSpPr>
        <p:spPr>
          <a:xfrm>
            <a:off x="2362200" y="2682875"/>
            <a:ext cx="6124575" cy="647700"/>
          </a:xfrm>
        </p:spPr>
        <p:txBody>
          <a:bodyPr anchor="ctr"/>
          <a:lstStyle>
            <a:lvl1pPr>
              <a:defRPr sz="2400"/>
            </a:lvl1pPr>
          </a:lstStyle>
          <a:p>
            <a:r>
              <a:rPr lang="en-US"/>
              <a:t>Click to edit Master title style</a:t>
            </a:r>
          </a:p>
        </p:txBody>
      </p:sp>
      <p:sp>
        <p:nvSpPr>
          <p:cNvPr id="74756" name="Rectangle 4"/>
          <p:cNvSpPr>
            <a:spLocks noGrp="1" noChangeArrowheads="1"/>
          </p:cNvSpPr>
          <p:nvPr>
            <p:ph type="subTitle" idx="1"/>
          </p:nvPr>
        </p:nvSpPr>
        <p:spPr>
          <a:xfrm>
            <a:off x="2362200" y="5486400"/>
            <a:ext cx="6124575" cy="838200"/>
          </a:xfrm>
        </p:spPr>
        <p:txBody>
          <a:bodyPr/>
          <a:lstStyle>
            <a:lvl1pPr>
              <a:spcAft>
                <a:spcPct val="0"/>
              </a:spcAft>
              <a:defRPr sz="1200">
                <a:solidFill>
                  <a:schemeClr val="bg1"/>
                </a:solidFill>
              </a:defRPr>
            </a:lvl1pPr>
          </a:lstStyle>
          <a:p>
            <a:r>
              <a:rPr lang="en-US"/>
              <a:t>Click to edit Master subtitle style</a:t>
            </a:r>
          </a:p>
        </p:txBody>
      </p:sp>
    </p:spTree>
    <p:extLst>
      <p:ext uri="{BB962C8B-B14F-4D97-AF65-F5344CB8AC3E}">
        <p14:creationId xmlns:p14="http://schemas.microsoft.com/office/powerpoint/2010/main" val="392894720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830AB1DD-6A89-4991-903F-4DCE7EA90209}" type="slidenum">
              <a:rPr lang="en-US"/>
              <a:pPr>
                <a:defRPr/>
              </a:pPr>
              <a:t>‹#›</a:t>
            </a:fld>
            <a:endParaRPr lang="en-US" dirty="0"/>
          </a:p>
        </p:txBody>
      </p:sp>
    </p:spTree>
    <p:extLst>
      <p:ext uri="{BB962C8B-B14F-4D97-AF65-F5344CB8AC3E}">
        <p14:creationId xmlns:p14="http://schemas.microsoft.com/office/powerpoint/2010/main" val="411012887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406C8060-C7E6-4FC6-8D98-273B5F20DA01}" type="slidenum">
              <a:rPr lang="en-US"/>
              <a:pPr>
                <a:defRPr/>
              </a:pPr>
              <a:t>‹#›</a:t>
            </a:fld>
            <a:endParaRPr lang="en-US" dirty="0"/>
          </a:p>
        </p:txBody>
      </p:sp>
    </p:spTree>
    <p:extLst>
      <p:ext uri="{BB962C8B-B14F-4D97-AF65-F5344CB8AC3E}">
        <p14:creationId xmlns:p14="http://schemas.microsoft.com/office/powerpoint/2010/main" val="377819541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105D073E-9266-439F-8107-E81263DC6912}" type="slidenum">
              <a:rPr lang="en-US"/>
              <a:pPr>
                <a:defRPr/>
              </a:pPr>
              <a:t>‹#›</a:t>
            </a:fld>
            <a:endParaRPr lang="en-US" dirty="0"/>
          </a:p>
        </p:txBody>
      </p:sp>
    </p:spTree>
    <p:extLst>
      <p:ext uri="{BB962C8B-B14F-4D97-AF65-F5344CB8AC3E}">
        <p14:creationId xmlns:p14="http://schemas.microsoft.com/office/powerpoint/2010/main" val="34771651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C8243661-99FD-41EE-A5B7-81033E1F6A22}" type="slidenum">
              <a:rPr lang="en-US"/>
              <a:pPr>
                <a:defRPr/>
              </a:pPr>
              <a:t>‹#›</a:t>
            </a:fld>
            <a:endParaRPr lang="en-US" dirty="0"/>
          </a:p>
        </p:txBody>
      </p:sp>
    </p:spTree>
    <p:extLst>
      <p:ext uri="{BB962C8B-B14F-4D97-AF65-F5344CB8AC3E}">
        <p14:creationId xmlns:p14="http://schemas.microsoft.com/office/powerpoint/2010/main" val="385509442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8A124493-A83A-4424-A0E2-59103F1453E1}" type="slidenum">
              <a:rPr lang="en-US"/>
              <a:pPr>
                <a:defRPr/>
              </a:pPr>
              <a:t>‹#›</a:t>
            </a:fld>
            <a:endParaRPr lang="en-US" dirty="0"/>
          </a:p>
        </p:txBody>
      </p:sp>
    </p:spTree>
    <p:extLst>
      <p:ext uri="{BB962C8B-B14F-4D97-AF65-F5344CB8AC3E}">
        <p14:creationId xmlns:p14="http://schemas.microsoft.com/office/powerpoint/2010/main" val="268196391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9A3AEA0C-FB6A-45AE-8E96-446A2B0DF3DE}" type="slidenum">
              <a:rPr lang="en-US"/>
              <a:pPr>
                <a:defRPr/>
              </a:pPr>
              <a:t>‹#›</a:t>
            </a:fld>
            <a:endParaRPr lang="en-US" dirty="0"/>
          </a:p>
        </p:txBody>
      </p:sp>
    </p:spTree>
    <p:extLst>
      <p:ext uri="{BB962C8B-B14F-4D97-AF65-F5344CB8AC3E}">
        <p14:creationId xmlns:p14="http://schemas.microsoft.com/office/powerpoint/2010/main" val="153952962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3B93811C-BE5C-42CC-BD3A-DD171F282FAC}" type="slidenum">
              <a:rPr lang="en-US"/>
              <a:pPr>
                <a:defRPr/>
              </a:pPr>
              <a:t>‹#›</a:t>
            </a:fld>
            <a:endParaRPr lang="en-US" dirty="0"/>
          </a:p>
        </p:txBody>
      </p:sp>
    </p:spTree>
    <p:extLst>
      <p:ext uri="{BB962C8B-B14F-4D97-AF65-F5344CB8AC3E}">
        <p14:creationId xmlns:p14="http://schemas.microsoft.com/office/powerpoint/2010/main" val="33427447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B0899D8F-4B44-4FDA-AE50-C9A6AF6EEABC}" type="slidenum">
              <a:rPr lang="en-US"/>
              <a:pPr>
                <a:defRPr/>
              </a:pPr>
              <a:t>‹#›</a:t>
            </a:fld>
            <a:endParaRPr lang="en-US" dirty="0"/>
          </a:p>
        </p:txBody>
      </p:sp>
    </p:spTree>
    <p:extLst>
      <p:ext uri="{BB962C8B-B14F-4D97-AF65-F5344CB8AC3E}">
        <p14:creationId xmlns:p14="http://schemas.microsoft.com/office/powerpoint/2010/main" val="240008468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0896510E-A42B-40C0-9C6B-934105D7EC98}" type="slidenum">
              <a:rPr lang="en-US"/>
              <a:pPr>
                <a:defRPr/>
              </a:pPr>
              <a:t>‹#›</a:t>
            </a:fld>
            <a:endParaRPr lang="en-US" dirty="0"/>
          </a:p>
        </p:txBody>
      </p:sp>
    </p:spTree>
    <p:extLst>
      <p:ext uri="{BB962C8B-B14F-4D97-AF65-F5344CB8AC3E}">
        <p14:creationId xmlns:p14="http://schemas.microsoft.com/office/powerpoint/2010/main" val="131144435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EF71A280-8F67-4DE3-8238-829A5DE65E96}" type="slidenum">
              <a:rPr lang="en-US"/>
              <a:pPr>
                <a:defRPr/>
              </a:pPr>
              <a:t>‹#›</a:t>
            </a:fld>
            <a:endParaRPr lang="en-US" dirty="0"/>
          </a:p>
        </p:txBody>
      </p:sp>
    </p:spTree>
    <p:extLst>
      <p:ext uri="{BB962C8B-B14F-4D97-AF65-F5344CB8AC3E}">
        <p14:creationId xmlns:p14="http://schemas.microsoft.com/office/powerpoint/2010/main" val="198825461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38DCDA4D-12DF-4245-9507-68F292575487}" type="slidenum">
              <a:rPr lang="en-US"/>
              <a:pPr>
                <a:defRPr/>
              </a:pPr>
              <a:t>‹#›</a:t>
            </a:fld>
            <a:endParaRPr lang="en-US" dirty="0"/>
          </a:p>
        </p:txBody>
      </p:sp>
    </p:spTree>
    <p:extLst>
      <p:ext uri="{BB962C8B-B14F-4D97-AF65-F5344CB8AC3E}">
        <p14:creationId xmlns:p14="http://schemas.microsoft.com/office/powerpoint/2010/main" val="137104944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Rectangle 3"/>
          <p:cNvSpPr>
            <a:spLocks noGrp="1" noChangeArrowheads="1"/>
          </p:cNvSpPr>
          <p:nvPr>
            <p:ph type="ctrTitle"/>
          </p:nvPr>
        </p:nvSpPr>
        <p:spPr>
          <a:xfrm>
            <a:off x="2362200" y="2682875"/>
            <a:ext cx="6124575" cy="647700"/>
          </a:xfrm>
        </p:spPr>
        <p:txBody>
          <a:bodyPr anchor="ctr"/>
          <a:lstStyle>
            <a:lvl1pPr>
              <a:defRPr sz="2400">
                <a:solidFill>
                  <a:schemeClr val="bg1"/>
                </a:solidFill>
              </a:defRPr>
            </a:lvl1pPr>
          </a:lstStyle>
          <a:p>
            <a:r>
              <a:rPr lang="en-US"/>
              <a:t>Click to edit Master title style</a:t>
            </a:r>
          </a:p>
        </p:txBody>
      </p:sp>
      <p:sp>
        <p:nvSpPr>
          <p:cNvPr id="77828" name="Rectangle 4"/>
          <p:cNvSpPr>
            <a:spLocks noGrp="1" noChangeArrowheads="1"/>
          </p:cNvSpPr>
          <p:nvPr>
            <p:ph type="subTitle" idx="1"/>
          </p:nvPr>
        </p:nvSpPr>
        <p:spPr>
          <a:xfrm>
            <a:off x="2362200" y="3581400"/>
            <a:ext cx="6124575" cy="838200"/>
          </a:xfrm>
        </p:spPr>
        <p:txBody>
          <a:bodyPr/>
          <a:lstStyle>
            <a:lvl1pPr>
              <a:spcAft>
                <a:spcPct val="0"/>
              </a:spcAft>
              <a:defRPr sz="1200">
                <a:solidFill>
                  <a:schemeClr val="bg1"/>
                </a:solidFill>
              </a:defRPr>
            </a:lvl1pPr>
          </a:lstStyle>
          <a:p>
            <a:r>
              <a:rPr lang="en-US"/>
              <a:t>Click to edit Master subtitle style</a:t>
            </a:r>
          </a:p>
        </p:txBody>
      </p:sp>
    </p:spTree>
    <p:extLst>
      <p:ext uri="{BB962C8B-B14F-4D97-AF65-F5344CB8AC3E}">
        <p14:creationId xmlns:p14="http://schemas.microsoft.com/office/powerpoint/2010/main" val="112248631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14834997-6985-4CA8-B9AF-BDAD84967CD4}" type="slidenum">
              <a:rPr lang="en-US"/>
              <a:pPr>
                <a:defRPr/>
              </a:pPr>
              <a:t>‹#›</a:t>
            </a:fld>
            <a:endParaRPr lang="en-US" dirty="0"/>
          </a:p>
        </p:txBody>
      </p:sp>
    </p:spTree>
    <p:extLst>
      <p:ext uri="{BB962C8B-B14F-4D97-AF65-F5344CB8AC3E}">
        <p14:creationId xmlns:p14="http://schemas.microsoft.com/office/powerpoint/2010/main" val="238926122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EB258A38-032D-426D-9F03-C04F8AE7C836}" type="slidenum">
              <a:rPr lang="en-US"/>
              <a:pPr>
                <a:defRPr/>
              </a:pPr>
              <a:t>‹#›</a:t>
            </a:fld>
            <a:endParaRPr lang="en-US" dirty="0"/>
          </a:p>
        </p:txBody>
      </p:sp>
    </p:spTree>
    <p:extLst>
      <p:ext uri="{BB962C8B-B14F-4D97-AF65-F5344CB8AC3E}">
        <p14:creationId xmlns:p14="http://schemas.microsoft.com/office/powerpoint/2010/main" val="62441050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EF2C4F7E-1765-4C66-8738-06AC128C5936}" type="slidenum">
              <a:rPr lang="en-US"/>
              <a:pPr>
                <a:defRPr/>
              </a:pPr>
              <a:t>‹#›</a:t>
            </a:fld>
            <a:endParaRPr lang="en-US" dirty="0"/>
          </a:p>
        </p:txBody>
      </p:sp>
    </p:spTree>
    <p:extLst>
      <p:ext uri="{BB962C8B-B14F-4D97-AF65-F5344CB8AC3E}">
        <p14:creationId xmlns:p14="http://schemas.microsoft.com/office/powerpoint/2010/main" val="43301644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E580C621-7CE8-459D-A76C-7A70F4D34667}" type="slidenum">
              <a:rPr lang="en-US"/>
              <a:pPr>
                <a:defRPr/>
              </a:pPr>
              <a:t>‹#›</a:t>
            </a:fld>
            <a:endParaRPr lang="en-US" dirty="0"/>
          </a:p>
        </p:txBody>
      </p:sp>
    </p:spTree>
    <p:extLst>
      <p:ext uri="{BB962C8B-B14F-4D97-AF65-F5344CB8AC3E}">
        <p14:creationId xmlns:p14="http://schemas.microsoft.com/office/powerpoint/2010/main" val="307228376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428C9F07-9301-41FE-9A30-D31F987636F3}" type="slidenum">
              <a:rPr lang="en-US"/>
              <a:pPr>
                <a:defRPr/>
              </a:pPr>
              <a:t>‹#›</a:t>
            </a:fld>
            <a:endParaRPr lang="en-US" dirty="0"/>
          </a:p>
        </p:txBody>
      </p:sp>
    </p:spTree>
    <p:extLst>
      <p:ext uri="{BB962C8B-B14F-4D97-AF65-F5344CB8AC3E}">
        <p14:creationId xmlns:p14="http://schemas.microsoft.com/office/powerpoint/2010/main" val="215526073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28CAF667-C960-49AA-A6BD-FC9BAD691A2E}" type="slidenum">
              <a:rPr lang="en-US"/>
              <a:pPr>
                <a:defRPr/>
              </a:pPr>
              <a:t>‹#›</a:t>
            </a:fld>
            <a:endParaRPr lang="en-US" dirty="0"/>
          </a:p>
        </p:txBody>
      </p:sp>
    </p:spTree>
    <p:extLst>
      <p:ext uri="{BB962C8B-B14F-4D97-AF65-F5344CB8AC3E}">
        <p14:creationId xmlns:p14="http://schemas.microsoft.com/office/powerpoint/2010/main" val="347807205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60CA6A3B-DCEF-49A7-AB8C-686A8D6E92F5}" type="slidenum">
              <a:rPr lang="en-US"/>
              <a:pPr>
                <a:defRPr/>
              </a:pPr>
              <a:t>‹#›</a:t>
            </a:fld>
            <a:endParaRPr lang="en-US" dirty="0"/>
          </a:p>
        </p:txBody>
      </p:sp>
    </p:spTree>
    <p:extLst>
      <p:ext uri="{BB962C8B-B14F-4D97-AF65-F5344CB8AC3E}">
        <p14:creationId xmlns:p14="http://schemas.microsoft.com/office/powerpoint/2010/main" val="182518958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8A9CA830-37A7-45E0-BE9A-CE367B6825EA}" type="slidenum">
              <a:rPr lang="en-US"/>
              <a:pPr>
                <a:defRPr/>
              </a:pPr>
              <a:t>‹#›</a:t>
            </a:fld>
            <a:endParaRPr lang="en-US" dirty="0"/>
          </a:p>
        </p:txBody>
      </p:sp>
    </p:spTree>
    <p:extLst>
      <p:ext uri="{BB962C8B-B14F-4D97-AF65-F5344CB8AC3E}">
        <p14:creationId xmlns:p14="http://schemas.microsoft.com/office/powerpoint/2010/main" val="138511422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9BD491BD-8DE5-4961-A224-DF5046B05D7B}" type="slidenum">
              <a:rPr lang="en-US"/>
              <a:pPr>
                <a:defRPr/>
              </a:pPr>
              <a:t>‹#›</a:t>
            </a:fld>
            <a:endParaRPr lang="en-US" dirty="0"/>
          </a:p>
        </p:txBody>
      </p:sp>
    </p:spTree>
    <p:extLst>
      <p:ext uri="{BB962C8B-B14F-4D97-AF65-F5344CB8AC3E}">
        <p14:creationId xmlns:p14="http://schemas.microsoft.com/office/powerpoint/2010/main" val="118063059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41C52EDA-FA98-439B-9A61-AE7E0E5D03E6}" type="slidenum">
              <a:rPr lang="en-US"/>
              <a:pPr>
                <a:defRPr/>
              </a:pPr>
              <a:t>‹#›</a:t>
            </a:fld>
            <a:endParaRPr lang="en-US" dirty="0"/>
          </a:p>
        </p:txBody>
      </p:sp>
    </p:spTree>
    <p:extLst>
      <p:ext uri="{BB962C8B-B14F-4D97-AF65-F5344CB8AC3E}">
        <p14:creationId xmlns:p14="http://schemas.microsoft.com/office/powerpoint/2010/main" val="270533539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5473324D-C7FC-4C70-A4FD-023200EA5937}" type="slidenum">
              <a:rPr lang="en-US"/>
              <a:pPr>
                <a:defRPr/>
              </a:pPr>
              <a:t>‹#›</a:t>
            </a:fld>
            <a:endParaRPr lang="en-US" dirty="0"/>
          </a:p>
        </p:txBody>
      </p:sp>
    </p:spTree>
    <p:extLst>
      <p:ext uri="{BB962C8B-B14F-4D97-AF65-F5344CB8AC3E}">
        <p14:creationId xmlns:p14="http://schemas.microsoft.com/office/powerpoint/2010/main" val="62215191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lgn="l" eaLnBrk="1" hangingPunct="1">
              <a:buClr>
                <a:srgbClr val="D45D00"/>
              </a:buClr>
              <a:defRPr/>
            </a:pPr>
            <a:endParaRPr lang="en-US" altLang="en-US" sz="1000" b="0" dirty="0" smtClean="0">
              <a:solidFill>
                <a:srgbClr val="63666A"/>
              </a:solidFill>
            </a:endParaRPr>
          </a:p>
        </p:txBody>
      </p:sp>
      <p:pic>
        <p:nvPicPr>
          <p:cNvPr id="7" name="Picture 12"/>
          <p:cNvPicPr>
            <a:picLocks noChangeAspect="1"/>
          </p:cNvPicPr>
          <p:nvPr userDrawn="1"/>
        </p:nvPicPr>
        <p:blipFill>
          <a:blip r:embed="rId4">
            <a:extLst>
              <a:ext uri="{28A0092B-C50C-407E-A947-70E740481C1C}">
                <a14:useLocalDpi xmlns:a14="http://schemas.microsoft.com/office/drawing/2010/main"/>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2637452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2E71041-F4FB-419F-A2F0-857EA28B7739}"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86010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B47C550E-D892-48C7-BC94-0BB83F949391}"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563562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79CAA78E-2FB7-4862-A0F3-BD2EEECC4D17}"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526208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609C4420-DFA6-41A0-BB89-EB622D55494E}"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259180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115853A2-78EC-47F1-BB0A-7FC3433BFEBD}" type="slidenum">
              <a:rPr lang="en-US"/>
              <a:pPr>
                <a:defRPr/>
              </a:pPr>
              <a:t>‹#›</a:t>
            </a:fld>
            <a:endParaRPr lang="en-US" dirty="0"/>
          </a:p>
        </p:txBody>
      </p:sp>
    </p:spTree>
    <p:extLst>
      <p:ext uri="{BB962C8B-B14F-4D97-AF65-F5344CB8AC3E}">
        <p14:creationId xmlns:p14="http://schemas.microsoft.com/office/powerpoint/2010/main" val="135027536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4538AFEB-C40E-4098-AD98-48FB6B96C16E}"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33750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BBF5414-388A-4F1D-8337-844B0FD51502}"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040443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1C88E9C-F9A0-4638-A6B5-AC1AD66992C6}"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92233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050C037-2C1C-4EC6-B3E7-7C9C1772187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796184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C21C878-D44F-4983-8EFF-C8E3D8D9F6F6}"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987843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010D337-EC3E-4B49-92F4-76FB70CB1363}"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449087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lgn="l" eaLnBrk="1" hangingPunct="1">
              <a:buClr>
                <a:srgbClr val="D45D00"/>
              </a:buClr>
            </a:pPr>
            <a:endParaRPr lang="en-US" altLang="en-US" sz="1000" b="0" dirty="0">
              <a:solidFill>
                <a:srgbClr val="63666A"/>
              </a:solidFill>
            </a:endParaRPr>
          </a:p>
        </p:txBody>
      </p:sp>
      <p:pic>
        <p:nvPicPr>
          <p:cNvPr id="7"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smtClean="0"/>
              <a:t>Click to edit Master title style</a:t>
            </a:r>
            <a:endParaRPr lang="en-US"/>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smtClean="0"/>
              <a:t>Click to edit Master subtitle style</a:t>
            </a:r>
            <a:endParaRPr lang="en-US"/>
          </a:p>
        </p:txBody>
      </p:sp>
    </p:spTree>
    <p:extLst>
      <p:ext uri="{BB962C8B-B14F-4D97-AF65-F5344CB8AC3E}">
        <p14:creationId xmlns:p14="http://schemas.microsoft.com/office/powerpoint/2010/main" val="36833881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C2EF78FC-1DE4-4B98-A607-E377D2C8933D}" type="slidenum">
              <a:rPr lang="en-US" smtClean="0">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282743257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C2EF78FC-1DE4-4B98-A607-E377D2C8933D}" type="slidenum">
              <a:rPr lang="en-US" smtClean="0">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149753955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C2EF78FC-1DE4-4B98-A607-E377D2C8933D}" type="slidenum">
              <a:rPr lang="en-US" smtClean="0">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4000333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75A95A40-AE1F-4464-9378-745D6E8514C7}" type="slidenum">
              <a:rPr lang="en-US"/>
              <a:pPr>
                <a:defRPr/>
              </a:pPr>
              <a:t>‹#›</a:t>
            </a:fld>
            <a:endParaRPr lang="en-US" dirty="0"/>
          </a:p>
        </p:txBody>
      </p:sp>
    </p:spTree>
    <p:extLst>
      <p:ext uri="{BB962C8B-B14F-4D97-AF65-F5344CB8AC3E}">
        <p14:creationId xmlns:p14="http://schemas.microsoft.com/office/powerpoint/2010/main" val="82866284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C2EF78FC-1DE4-4B98-A607-E377D2C8933D}" type="slidenum">
              <a:rPr lang="en-US" smtClean="0">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285923908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C2EF78FC-1DE4-4B98-A607-E377D2C8933D}" type="slidenum">
              <a:rPr lang="en-US" smtClean="0">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112652232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C2EF78FC-1DE4-4B98-A607-E377D2C8933D}" type="slidenum">
              <a:rPr lang="en-US" smtClean="0">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328831523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C2EF78FC-1DE4-4B98-A607-E377D2C8933D}" type="slidenum">
              <a:rPr lang="en-US" smtClean="0">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217558253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C2EF78FC-1DE4-4B98-A607-E377D2C8933D}" type="slidenum">
              <a:rPr lang="en-US" smtClean="0">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2129694808"/>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C2EF78FC-1DE4-4B98-A607-E377D2C8933D}" type="slidenum">
              <a:rPr lang="en-US" smtClean="0">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109728179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C2EF78FC-1DE4-4B98-A607-E377D2C8933D}" type="slidenum">
              <a:rPr lang="en-US" smtClean="0">
                <a:solidFill>
                  <a:srgbClr val="63666A"/>
                </a:solidFill>
              </a:rPr>
              <a:pPr/>
              <a:t>‹#›</a:t>
            </a:fld>
            <a:endParaRPr lang="en-US">
              <a:solidFill>
                <a:srgbClr val="63666A"/>
              </a:solidFill>
            </a:endParaRPr>
          </a:p>
        </p:txBody>
      </p:sp>
    </p:spTree>
    <p:extLst>
      <p:ext uri="{BB962C8B-B14F-4D97-AF65-F5344CB8AC3E}">
        <p14:creationId xmlns:p14="http://schemas.microsoft.com/office/powerpoint/2010/main" val="82037406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545C576-CA10-44AB-9465-8A9E45EFBAB6}" type="slidenum">
              <a:rPr lang="en-US"/>
              <a:pPr>
                <a:defRPr/>
              </a:pPr>
              <a:t>‹#›</a:t>
            </a:fld>
            <a:endParaRPr lang="en-US" dirty="0"/>
          </a:p>
        </p:txBody>
      </p:sp>
    </p:spTree>
    <p:extLst>
      <p:ext uri="{BB962C8B-B14F-4D97-AF65-F5344CB8AC3E}">
        <p14:creationId xmlns:p14="http://schemas.microsoft.com/office/powerpoint/2010/main" val="10759967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41F397F6-BF61-4B03-B7C4-8DCA10D08B01}" type="slidenum">
              <a:rPr lang="en-US"/>
              <a:pPr>
                <a:defRPr/>
              </a:pPr>
              <a:t>‹#›</a:t>
            </a:fld>
            <a:endParaRPr lang="en-US" dirty="0"/>
          </a:p>
        </p:txBody>
      </p:sp>
    </p:spTree>
    <p:extLst>
      <p:ext uri="{BB962C8B-B14F-4D97-AF65-F5344CB8AC3E}">
        <p14:creationId xmlns:p14="http://schemas.microsoft.com/office/powerpoint/2010/main" val="69372572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A03B658-E567-4E3E-8AAB-1992B9CB4067}" type="slidenum">
              <a:rPr lang="en-US"/>
              <a:pPr>
                <a:defRPr/>
              </a:pPr>
              <a:t>‹#›</a:t>
            </a:fld>
            <a:endParaRPr lang="en-US" dirty="0"/>
          </a:p>
        </p:txBody>
      </p:sp>
    </p:spTree>
    <p:extLst>
      <p:ext uri="{BB962C8B-B14F-4D97-AF65-F5344CB8AC3E}">
        <p14:creationId xmlns:p14="http://schemas.microsoft.com/office/powerpoint/2010/main" val="23736336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3.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5.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9.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8.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AB31E296-170F-4AD3-927B-1194EBBC7223}" type="slidenum">
              <a:rPr lang="en-US"/>
              <a:pPr>
                <a:defRPr/>
              </a:pPr>
              <a:t>‹#›</a:t>
            </a:fld>
            <a:endParaRPr lang="en-US" dirty="0"/>
          </a:p>
        </p:txBody>
      </p:sp>
      <p:sp>
        <p:nvSpPr>
          <p:cNvPr id="2"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pic>
        <p:nvPicPr>
          <p:cNvPr id="1031" name="Picture 12"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userDrawn="1"/>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spTree>
  </p:cSld>
  <p:clrMap bg1="lt1" tx1="dk1" bg2="lt2" tx2="dk2" accent1="accent1" accent2="accent2" accent3="accent3" accent4="accent4" accent5="accent5" accent6="accent6" hlink="hlink" folHlink="folHlink"/>
  <p:sldLayoutIdLst>
    <p:sldLayoutId id="2147484221"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455613" y="990600"/>
            <a:ext cx="8229600"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4277" name="Rectangle 5"/>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A0F2C3C6-41A2-4E42-ADC5-203319B59781}" type="slidenum">
              <a:rPr lang="en-US"/>
              <a:pPr>
                <a:defRPr/>
              </a:pPr>
              <a:t>‹#›</a:t>
            </a:fld>
            <a:endParaRPr lang="en-US" dirty="0"/>
          </a:p>
        </p:txBody>
      </p:sp>
      <p:sp>
        <p:nvSpPr>
          <p:cNvPr id="2054"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pic>
        <p:nvPicPr>
          <p:cNvPr id="2055" name="Picture 7"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Title of presentation goes here</a:t>
            </a:r>
          </a:p>
        </p:txBody>
      </p:sp>
      <p:sp>
        <p:nvSpPr>
          <p:cNvPr id="2057" name="Text Box 9"/>
          <p:cNvSpPr txBox="1">
            <a:spLocks noChangeArrowheads="1"/>
          </p:cNvSpPr>
          <p:nvPr userDrawn="1"/>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spTree>
  </p:cSld>
  <p:clrMap bg1="lt1" tx1="dk1" bg2="lt2" tx2="dk2" accent1="accent1" accent2="accent2" accent3="accent3" accent4="accent4" accent5="accent5" accent6="accent6" hlink="hlink" folHlink="folHlink"/>
  <p:sldLayoutIdLst>
    <p:sldLayoutId id="2147484222" r:id="rId1"/>
    <p:sldLayoutId id="2147484191" r:id="rId2"/>
    <p:sldLayoutId id="2147484192" r:id="rId3"/>
    <p:sldLayoutId id="2147484193" r:id="rId4"/>
    <p:sldLayoutId id="2147484194" r:id="rId5"/>
    <p:sldLayoutId id="2147484195" r:id="rId6"/>
    <p:sldLayoutId id="2147484196" r:id="rId7"/>
    <p:sldLayoutId id="2147484197" r:id="rId8"/>
    <p:sldLayoutId id="2147484198" r:id="rId9"/>
    <p:sldLayoutId id="2147484199" r:id="rId10"/>
    <p:sldLayoutId id="2147484200" r:id="rId11"/>
  </p:sldLayoutIdLst>
  <p:transition>
    <p:fade/>
  </p:transition>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3733" name="Rectangle 5"/>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AD2EF056-BA78-4291-AE5F-C550D72E79E5}" type="slidenum">
              <a:rPr lang="en-US"/>
              <a:pPr>
                <a:defRPr/>
              </a:pPr>
              <a:t>‹#›</a:t>
            </a:fld>
            <a:endParaRPr lang="en-US" dirty="0"/>
          </a:p>
        </p:txBody>
      </p:sp>
      <p:sp>
        <p:nvSpPr>
          <p:cNvPr id="3078"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pic>
        <p:nvPicPr>
          <p:cNvPr id="3079" name="Picture 7"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Title of presentation goes here</a:t>
            </a:r>
          </a:p>
        </p:txBody>
      </p:sp>
      <p:sp>
        <p:nvSpPr>
          <p:cNvPr id="3081" name="Text Box 9"/>
          <p:cNvSpPr txBox="1">
            <a:spLocks noChangeArrowheads="1"/>
          </p:cNvSpPr>
          <p:nvPr userDrawn="1"/>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spTree>
  </p:cSld>
  <p:clrMap bg1="lt1" tx1="dk1" bg2="lt2" tx2="dk2" accent1="accent1" accent2="accent2" accent3="accent3" accent4="accent4" accent5="accent5" accent6="accent6" hlink="hlink" folHlink="folHlink"/>
  <p:sldLayoutIdLst>
    <p:sldLayoutId id="2147484223" r:id="rId1"/>
    <p:sldLayoutId id="2147484201" r:id="rId2"/>
    <p:sldLayoutId id="2147484202" r:id="rId3"/>
    <p:sldLayoutId id="2147484203" r:id="rId4"/>
    <p:sldLayoutId id="2147484204" r:id="rId5"/>
    <p:sldLayoutId id="2147484205" r:id="rId6"/>
    <p:sldLayoutId id="2147484206" r:id="rId7"/>
    <p:sldLayoutId id="2147484207" r:id="rId8"/>
    <p:sldLayoutId id="2147484208" r:id="rId9"/>
    <p:sldLayoutId id="2147484209" r:id="rId10"/>
    <p:sldLayoutId id="2147484210" r:id="rId11"/>
  </p:sldLayoutIdLst>
  <p:transition>
    <p:fade/>
  </p:transition>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4100"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6805" name="Rectangle 5"/>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6AAE2113-34E2-4788-8769-6FFED7A70440}" type="slidenum">
              <a:rPr lang="en-US"/>
              <a:pPr>
                <a:defRPr/>
              </a:pPr>
              <a:t>‹#›</a:t>
            </a:fld>
            <a:endParaRPr lang="en-US" dirty="0"/>
          </a:p>
        </p:txBody>
      </p:sp>
      <p:sp>
        <p:nvSpPr>
          <p:cNvPr id="4102"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pic>
        <p:nvPicPr>
          <p:cNvPr id="4103" name="Picture 7"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Title of presentation goes here</a:t>
            </a:r>
          </a:p>
        </p:txBody>
      </p:sp>
      <p:sp>
        <p:nvSpPr>
          <p:cNvPr id="4105" name="Text Box 9"/>
          <p:cNvSpPr txBox="1">
            <a:spLocks noChangeArrowheads="1"/>
          </p:cNvSpPr>
          <p:nvPr userDrawn="1"/>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spTree>
  </p:cSld>
  <p:clrMap bg1="lt1" tx1="dk1" bg2="lt2" tx2="dk2" accent1="accent1" accent2="accent2" accent3="accent3" accent4="accent4" accent5="accent5" accent6="accent6" hlink="hlink" folHlink="folHlink"/>
  <p:sldLayoutIdLst>
    <p:sldLayoutId id="2147484224"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5124"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6805" name="Rectangle 5"/>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rgbClr val="63666A"/>
                </a:solidFill>
              </a:defRPr>
            </a:lvl1pPr>
          </a:lstStyle>
          <a:p>
            <a:pPr>
              <a:defRPr/>
            </a:pPr>
            <a:fld id="{C41F99AD-A410-41F5-854A-D43DDA93CEDD}" type="slidenum">
              <a:rPr lang="en-US"/>
              <a:pPr>
                <a:defRPr/>
              </a:pPr>
              <a:t>‹#›</a:t>
            </a:fld>
            <a:endParaRPr lang="en-US" dirty="0"/>
          </a:p>
        </p:txBody>
      </p:sp>
      <p:sp>
        <p:nvSpPr>
          <p:cNvPr id="5126"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pic>
        <p:nvPicPr>
          <p:cNvPr id="5127" name="Picture 7" descr="Optum_ColorBand-02"/>
          <p:cNvPicPr preferRelativeResize="0">
            <a:picLocks noChangeAspect="1" noChangeArrowheads="1"/>
          </p:cNvPicPr>
          <p:nvPr userDrawn="1"/>
        </p:nvPicPr>
        <p:blipFill>
          <a:blip r:embed="rId3">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rgbClr val="63666A"/>
                </a:solidFill>
              </a:rPr>
              <a:t>Title of presentation goes here</a:t>
            </a:r>
          </a:p>
        </p:txBody>
      </p:sp>
      <p:sp>
        <p:nvSpPr>
          <p:cNvPr id="5129" name="Text Box 9"/>
          <p:cNvSpPr txBox="1">
            <a:spLocks noChangeArrowheads="1"/>
          </p:cNvSpPr>
          <p:nvPr userDrawn="1"/>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rgbClr val="63666A"/>
                </a:solidFill>
              </a:rPr>
              <a:t>Propriety and Confidential. Do not distribute.</a:t>
            </a:r>
          </a:p>
        </p:txBody>
      </p:sp>
    </p:spTree>
  </p:cSld>
  <p:clrMap bg1="lt1" tx1="dk1" bg2="lt2" tx2="dk2" accent1="accent1" accent2="accent2" accent3="accent3" accent4="accent4" accent5="accent5" accent6="accent6" hlink="hlink" folHlink="folHlink"/>
  <p:transition>
    <p:fade/>
  </p:transition>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FD3DCF0B-305F-4563-8D00-CED11F2C3E1B}" type="slidenum">
              <a:rPr lang="en-US">
                <a:solidFill>
                  <a:srgbClr val="63666A"/>
                </a:solidFill>
                <a:latin typeface="Arial"/>
              </a:rPr>
              <a:pPr>
                <a:defRPr/>
              </a:pPr>
              <a:t>‹#›</a:t>
            </a:fld>
            <a:endParaRPr lang="en-US" dirty="0">
              <a:solidFill>
                <a:srgbClr val="63666A"/>
              </a:solidFill>
              <a:latin typeface="Arial"/>
            </a:endParaRPr>
          </a:p>
        </p:txBody>
      </p:sp>
      <p:sp>
        <p:nvSpPr>
          <p:cNvPr id="2"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FFFFFF"/>
              </a:solidFill>
              <a:latin typeface="Arial"/>
            </a:endParaRPr>
          </a:p>
        </p:txBody>
      </p:sp>
      <p:pic>
        <p:nvPicPr>
          <p:cNvPr id="1031" name="Picture 12" descr="Optum_ColorBand-02"/>
          <p:cNvPicPr preferRelativeResize="0">
            <a:picLocks noChangeAspect="1" noChangeArrowheads="1"/>
          </p:cNvPicPr>
          <p:nvPr userDrawn="1"/>
        </p:nvPicPr>
        <p:blipFill>
          <a:blip r:embed="rId14" cstate="email">
            <a:extLst>
              <a:ext uri="{28A0092B-C50C-407E-A947-70E740481C1C}">
                <a14:useLocalDpi xmlns:a14="http://schemas.microsoft.com/office/drawing/2010/main"/>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rgbClr val="63666A"/>
                </a:solidFill>
              </a:rPr>
              <a:t>Propriety and Confidential. Do not distribute.</a:t>
            </a:r>
          </a:p>
        </p:txBody>
      </p:sp>
      <p:pic>
        <p:nvPicPr>
          <p:cNvPr id="1033" name="Picture 8"/>
          <p:cNvPicPr>
            <a:picLocks noChangeAspect="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7604662"/>
      </p:ext>
    </p:extLst>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1" fontAlgn="auto" hangingPunct="1">
              <a:spcBef>
                <a:spcPts val="0"/>
              </a:spcBef>
              <a:spcAft>
                <a:spcPts val="0"/>
              </a:spcAft>
            </a:pPr>
            <a:fld id="{C2EF78FC-1DE4-4B98-A607-E377D2C8933D}" type="slidenum">
              <a:rPr lang="en-US" smtClean="0">
                <a:solidFill>
                  <a:srgbClr val="63666A"/>
                </a:solidFill>
                <a:latin typeface="Arial"/>
                <a:ea typeface="Arial Unicode MS"/>
              </a:rPr>
              <a:pPr eaLnBrk="1" fontAlgn="auto" hangingPunct="1">
                <a:spcBef>
                  <a:spcPts val="0"/>
                </a:spcBef>
                <a:spcAft>
                  <a:spcPts val="0"/>
                </a:spcAft>
              </a:pPr>
              <a:t>‹#›</a:t>
            </a:fld>
            <a:endParaRPr lang="en-US">
              <a:solidFill>
                <a:srgbClr val="63666A"/>
              </a:solidFill>
              <a:latin typeface="Arial"/>
              <a:ea typeface="Arial Unicode MS"/>
            </a:endParaRPr>
          </a:p>
        </p:txBody>
      </p:sp>
      <p:sp>
        <p:nvSpPr>
          <p:cNvPr id="2" name="Line 9"/>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FFFFFF"/>
              </a:solidFill>
              <a:latin typeface="Arial"/>
            </a:endParaRPr>
          </a:p>
        </p:txBody>
      </p:sp>
      <p:pic>
        <p:nvPicPr>
          <p:cNvPr id="1031" name="Picture 12" descr="Optum_ColorBand-02"/>
          <p:cNvPicPr preferRelativeResize="0">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rgbClr val="63666A"/>
                </a:solidFill>
              </a:rPr>
              <a:t>Propriety and Confidential. Do not distribute.</a:t>
            </a:r>
          </a:p>
        </p:txBody>
      </p:sp>
      <p:pic>
        <p:nvPicPr>
          <p:cNvPr id="1033" name="Picture 8"/>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5720811"/>
      </p:ext>
    </p:extLst>
  </p:cSld>
  <p:clrMap bg1="lt1" tx1="dk1" bg2="lt2" tx2="dk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273" r:id="rId5"/>
    <p:sldLayoutId id="2147484274" r:id="rId6"/>
    <p:sldLayoutId id="2147484275" r:id="rId7"/>
    <p:sldLayoutId id="2147484276" r:id="rId8"/>
    <p:sldLayoutId id="2147484277" r:id="rId9"/>
    <p:sldLayoutId id="2147484278" r:id="rId10"/>
    <p:sldLayoutId id="2147484279" r:id="rId1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5720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14400"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371600"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82880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1" fontAlgn="base" hangingPunct="1">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1" fontAlgn="base" hangingPunct="1">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1" fontAlgn="base" hangingPunct="1">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5pPr>
      <a:lvl6pPr marL="13843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6pPr>
      <a:lvl7pPr marL="18415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7pPr>
      <a:lvl8pPr marL="22987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8pPr>
      <a:lvl9pPr marL="27559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LIVE Award | Himanshu </a:t>
            </a:r>
            <a:r>
              <a:rPr lang="en-US" b="1" dirty="0" smtClean="0"/>
              <a:t>Srivastava </a:t>
            </a:r>
            <a:r>
              <a:rPr lang="en-US" dirty="0" smtClean="0"/>
              <a:t>(</a:t>
            </a:r>
            <a:r>
              <a:rPr lang="en-US" dirty="0"/>
              <a:t>USD 6</a:t>
            </a:r>
            <a:r>
              <a:rPr lang="en-US" dirty="0" smtClean="0"/>
              <a:t>00 )</a:t>
            </a:r>
            <a:endParaRPr lang="en-US" dirty="0"/>
          </a:p>
        </p:txBody>
      </p:sp>
      <p:sp>
        <p:nvSpPr>
          <p:cNvPr id="3" name="Content Placeholder 2"/>
          <p:cNvSpPr>
            <a:spLocks noGrp="1"/>
          </p:cNvSpPr>
          <p:nvPr>
            <p:ph idx="1"/>
          </p:nvPr>
        </p:nvSpPr>
        <p:spPr/>
        <p:txBody>
          <a:bodyPr/>
          <a:lstStyle/>
          <a:p>
            <a:r>
              <a:rPr lang="en-US" b="1" dirty="0"/>
              <a:t>Application - UHOne2.0 Facets</a:t>
            </a:r>
            <a:endParaRPr lang="en-US" b="1" dirty="0" smtClean="0"/>
          </a:p>
          <a:p>
            <a:r>
              <a:rPr lang="en-US" b="1" dirty="0" smtClean="0"/>
              <a:t>Punch </a:t>
            </a:r>
            <a:r>
              <a:rPr lang="en-US" b="1" dirty="0"/>
              <a:t>Line - Application Steward and Leader</a:t>
            </a:r>
          </a:p>
          <a:p>
            <a:pPr>
              <a:buFont typeface="Arial" panose="020B0604020202020204" pitchFamily="34" charset="0"/>
              <a:buChar char="•"/>
            </a:pPr>
            <a:r>
              <a:rPr lang="en-US" dirty="0" smtClean="0"/>
              <a:t>His </a:t>
            </a:r>
            <a:r>
              <a:rPr lang="en-US" dirty="0"/>
              <a:t>role is Dev Lead for one of the UHOne 2.0 Facets Scrum Team.</a:t>
            </a:r>
          </a:p>
          <a:p>
            <a:pPr>
              <a:buFont typeface="Arial" panose="020B0604020202020204" pitchFamily="34" charset="0"/>
              <a:buChar char="•"/>
            </a:pPr>
            <a:r>
              <a:rPr lang="en-US" dirty="0" smtClean="0"/>
              <a:t>He </a:t>
            </a:r>
            <a:r>
              <a:rPr lang="en-US" dirty="0"/>
              <a:t>exhibited outstanding thought leadership and mentoring skills during the resolution of </a:t>
            </a:r>
            <a:r>
              <a:rPr lang="en-US" dirty="0" smtClean="0"/>
              <a:t>Mule Certificate </a:t>
            </a:r>
            <a:r>
              <a:rPr lang="en-US" dirty="0"/>
              <a:t>issue. We had a compliance issue that needed all the Mule credentials to be changed, </a:t>
            </a:r>
            <a:r>
              <a:rPr lang="en-US" dirty="0" smtClean="0"/>
              <a:t>this was </a:t>
            </a:r>
            <a:r>
              <a:rPr lang="en-US" dirty="0"/>
              <a:t>a big impact to all services running in PROD and non-PROD environments. This was </a:t>
            </a:r>
            <a:r>
              <a:rPr lang="en-US" dirty="0" smtClean="0"/>
              <a:t>when Himanshu </a:t>
            </a:r>
            <a:r>
              <a:rPr lang="en-US" dirty="0"/>
              <a:t>came up with the approach of fixing this by analyzing the impact on all services. He </a:t>
            </a:r>
            <a:r>
              <a:rPr lang="en-US" dirty="0" smtClean="0"/>
              <a:t>took complete </a:t>
            </a:r>
            <a:r>
              <a:rPr lang="en-US" dirty="0"/>
              <a:t>ownership and led this activity by collaborating with </a:t>
            </a:r>
            <a:r>
              <a:rPr lang="en-US" dirty="0" err="1"/>
              <a:t>AppOps</a:t>
            </a:r>
            <a:r>
              <a:rPr lang="en-US" dirty="0"/>
              <a:t> and we were able to fix </a:t>
            </a:r>
            <a:r>
              <a:rPr lang="en-US" dirty="0" smtClean="0"/>
              <a:t>this issue </a:t>
            </a:r>
            <a:r>
              <a:rPr lang="en-US" dirty="0"/>
              <a:t>seamlessly.</a:t>
            </a:r>
          </a:p>
          <a:p>
            <a:pPr>
              <a:buFont typeface="Arial" panose="020B0604020202020204" pitchFamily="34" charset="0"/>
              <a:buChar char="•"/>
            </a:pPr>
            <a:r>
              <a:rPr lang="en-US" dirty="0" smtClean="0"/>
              <a:t>His  </a:t>
            </a:r>
            <a:r>
              <a:rPr lang="en-US" dirty="0"/>
              <a:t>team has been tasked with the very critical blue-chip programs that are scheduled over next 6 months. UHOne is counting big on its next product Health Protector Guard 2 (HPG2) planned for go live in May-2019. </a:t>
            </a:r>
            <a:endParaRPr lang="en-US" dirty="0" smtClean="0"/>
          </a:p>
          <a:p>
            <a:pPr>
              <a:buFont typeface="Arial" panose="020B0604020202020204" pitchFamily="34" charset="0"/>
              <a:buChar char="•"/>
            </a:pPr>
            <a:r>
              <a:rPr lang="en-US" dirty="0" smtClean="0"/>
              <a:t>HPG2 </a:t>
            </a:r>
            <a:r>
              <a:rPr lang="en-US" dirty="0"/>
              <a:t>go live is dependent on the core deliverables from </a:t>
            </a:r>
            <a:r>
              <a:rPr lang="en-US" dirty="0" smtClean="0"/>
              <a:t>his team </a:t>
            </a:r>
            <a:r>
              <a:rPr lang="en-US" dirty="0"/>
              <a:t>and the team has already been on their toes to mark it’s footprint to set up two most complex functions claims and provider on the facets platform</a:t>
            </a:r>
            <a:r>
              <a:rPr lang="en-US" dirty="0" smtClean="0"/>
              <a:t>.</a:t>
            </a:r>
          </a:p>
          <a:p>
            <a:pPr>
              <a:buFont typeface="Arial" panose="020B0604020202020204" pitchFamily="34" charset="0"/>
              <a:buChar char="•"/>
            </a:pPr>
            <a:r>
              <a:rPr lang="en-US" dirty="0" smtClean="0"/>
              <a:t>Himanshu </a:t>
            </a:r>
            <a:r>
              <a:rPr lang="en-US" dirty="0"/>
              <a:t>has optimized the performance for Policy Packet Onbase application and reduced the file processing time from 8 </a:t>
            </a:r>
            <a:r>
              <a:rPr lang="en-US" dirty="0" err="1"/>
              <a:t>hrs</a:t>
            </a:r>
            <a:r>
              <a:rPr lang="en-US" dirty="0"/>
              <a:t> to 5 minutes in production.</a:t>
            </a:r>
          </a:p>
          <a:p>
            <a:pPr>
              <a:buFont typeface="Arial" panose="020B0604020202020204" pitchFamily="34" charset="0"/>
              <a:buChar char="•"/>
            </a:pPr>
            <a:r>
              <a:rPr lang="en-US" dirty="0" smtClean="0"/>
              <a:t>There </a:t>
            </a:r>
            <a:r>
              <a:rPr lang="en-US" dirty="0"/>
              <a:t>were space issues in UHOne 2.0 lower environments, he came up with an automated clean up script that saves monitoring time and effort. There were significant savings on time and effort.</a:t>
            </a:r>
          </a:p>
          <a:p>
            <a:pPr>
              <a:buFont typeface="Arial" panose="020B0604020202020204" pitchFamily="34" charset="0"/>
              <a:buChar char="•"/>
            </a:pPr>
            <a:r>
              <a:rPr lang="en-US" dirty="0" smtClean="0"/>
              <a:t>Created </a:t>
            </a:r>
            <a:r>
              <a:rPr lang="en-US" dirty="0"/>
              <a:t>the automation script for cleaning up old code versions that saves manual effort</a:t>
            </a:r>
            <a:r>
              <a:rPr lang="en-US" dirty="0" smtClean="0"/>
              <a:t>.</a:t>
            </a:r>
          </a:p>
          <a:p>
            <a:pPr marL="0" indent="0"/>
            <a:endParaRPr lang="en-US" dirty="0"/>
          </a:p>
        </p:txBody>
      </p:sp>
      <p:sp>
        <p:nvSpPr>
          <p:cNvPr id="4" name="Slide Number Placeholder 3"/>
          <p:cNvSpPr>
            <a:spLocks noGrp="1"/>
          </p:cNvSpPr>
          <p:nvPr>
            <p:ph type="sldNum" sz="quarter" idx="10"/>
          </p:nvPr>
        </p:nvSpPr>
        <p:spPr/>
        <p:txBody>
          <a:bodyPr/>
          <a:lstStyle/>
          <a:p>
            <a:pPr>
              <a:defRPr/>
            </a:pPr>
            <a:fld id="{C74B5C9E-C0EA-4CC9-90BD-1E55AB694958}" type="slidenum">
              <a:rPr lang="en-US" smtClean="0"/>
              <a:pPr>
                <a:defRPr/>
              </a:pPr>
              <a:t>1</a:t>
            </a:fld>
            <a:endParaRPr lang="en-US" dirty="0"/>
          </a:p>
        </p:txBody>
      </p:sp>
    </p:spTree>
    <p:extLst>
      <p:ext uri="{BB962C8B-B14F-4D97-AF65-F5344CB8AC3E}">
        <p14:creationId xmlns:p14="http://schemas.microsoft.com/office/powerpoint/2010/main" val="31630697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74B5C9E-C0EA-4CC9-90BD-1E55AB694958}" type="slidenum">
              <a:rPr lang="en-US" smtClean="0"/>
              <a:pPr>
                <a:defRPr/>
              </a:pPr>
              <a:t>10</a:t>
            </a:fld>
            <a:endParaRPr lang="en-US" dirty="0"/>
          </a:p>
        </p:txBody>
      </p:sp>
      <p:sp>
        <p:nvSpPr>
          <p:cNvPr id="8" name="Title 1"/>
          <p:cNvSpPr>
            <a:spLocks noGrp="1"/>
          </p:cNvSpPr>
          <p:nvPr>
            <p:ph type="title"/>
          </p:nvPr>
        </p:nvSpPr>
        <p:spPr>
          <a:xfrm>
            <a:off x="455613" y="152400"/>
            <a:ext cx="8226425" cy="611188"/>
          </a:xfrm>
        </p:spPr>
        <p:txBody>
          <a:bodyPr/>
          <a:lstStyle/>
          <a:p>
            <a:r>
              <a:rPr lang="en-US" b="1" dirty="0" smtClean="0"/>
              <a:t>Sapphire Award </a:t>
            </a:r>
            <a:r>
              <a:rPr lang="en-US" b="1" dirty="0"/>
              <a:t>| Himanshu </a:t>
            </a:r>
            <a:r>
              <a:rPr lang="en-US" b="1" dirty="0" smtClean="0"/>
              <a:t>Srivastava </a:t>
            </a:r>
            <a:r>
              <a:rPr lang="en-US" dirty="0" smtClean="0"/>
              <a:t>(</a:t>
            </a:r>
            <a:r>
              <a:rPr lang="en-US" dirty="0"/>
              <a:t>INR </a:t>
            </a:r>
            <a:r>
              <a:rPr lang="en-US" dirty="0" smtClean="0"/>
              <a:t>15300)</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19" y="934212"/>
            <a:ext cx="746125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64574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74B5C9E-C0EA-4CC9-90BD-1E55AB694958}" type="slidenum">
              <a:rPr lang="en-US" smtClean="0"/>
              <a:pPr>
                <a:defRPr/>
              </a:pPr>
              <a:t>2</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294" y="900049"/>
            <a:ext cx="7292721" cy="5333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455613" y="152400"/>
            <a:ext cx="8226425" cy="611188"/>
          </a:xfrm>
        </p:spPr>
        <p:txBody>
          <a:bodyPr/>
          <a:lstStyle/>
          <a:p>
            <a:r>
              <a:rPr lang="en-US" b="1" dirty="0"/>
              <a:t>LIVE Award | Himanshu </a:t>
            </a:r>
            <a:r>
              <a:rPr lang="en-US" b="1" dirty="0" smtClean="0"/>
              <a:t>Srivastava </a:t>
            </a:r>
            <a:r>
              <a:rPr lang="en-US" dirty="0" smtClean="0"/>
              <a:t>(</a:t>
            </a:r>
            <a:r>
              <a:rPr lang="en-US" dirty="0"/>
              <a:t>USD 6</a:t>
            </a:r>
            <a:r>
              <a:rPr lang="en-US" dirty="0" smtClean="0"/>
              <a:t>00 )</a:t>
            </a:r>
            <a:endParaRPr lang="en-US" dirty="0"/>
          </a:p>
        </p:txBody>
      </p:sp>
    </p:spTree>
    <p:extLst>
      <p:ext uri="{BB962C8B-B14F-4D97-AF65-F5344CB8AC3E}">
        <p14:creationId xmlns:p14="http://schemas.microsoft.com/office/powerpoint/2010/main" val="1028850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STAR Award | Himanshu </a:t>
            </a:r>
            <a:r>
              <a:rPr lang="en-US" b="1" dirty="0" smtClean="0"/>
              <a:t>Srivastava </a:t>
            </a:r>
            <a:r>
              <a:rPr lang="en-US" dirty="0" smtClean="0"/>
              <a:t>(USD 250)</a:t>
            </a:r>
            <a:endParaRPr lang="en-US" dirty="0"/>
          </a:p>
        </p:txBody>
      </p:sp>
      <p:sp>
        <p:nvSpPr>
          <p:cNvPr id="3" name="Content Placeholder 2"/>
          <p:cNvSpPr>
            <a:spLocks noGrp="1"/>
          </p:cNvSpPr>
          <p:nvPr>
            <p:ph idx="1"/>
          </p:nvPr>
        </p:nvSpPr>
        <p:spPr/>
        <p:txBody>
          <a:bodyPr/>
          <a:lstStyle/>
          <a:p>
            <a:r>
              <a:rPr lang="en-US" b="1" dirty="0"/>
              <a:t>Application - UHOne2.0 Facets</a:t>
            </a:r>
            <a:endParaRPr lang="en-US" b="1" dirty="0" smtClean="0"/>
          </a:p>
          <a:p>
            <a:r>
              <a:rPr lang="en-US" b="1" dirty="0"/>
              <a:t>Punch Line - Great ideas turning into reality</a:t>
            </a:r>
          </a:p>
          <a:p>
            <a:pPr>
              <a:buFont typeface="Arial" panose="020B0604020202020204" pitchFamily="34" charset="0"/>
              <a:buChar char="•"/>
            </a:pPr>
            <a:r>
              <a:rPr lang="en-US" dirty="0" smtClean="0"/>
              <a:t>Implemented </a:t>
            </a:r>
            <a:r>
              <a:rPr lang="en-US" dirty="0"/>
              <a:t>numerous ideas resulting thousands of dollar savings.</a:t>
            </a:r>
          </a:p>
          <a:p>
            <a:pPr lvl="3">
              <a:buFont typeface="Wingdings" panose="05000000000000000000" pitchFamily="2" charset="2"/>
              <a:buChar char="q"/>
            </a:pPr>
            <a:r>
              <a:rPr lang="en-US" dirty="0" smtClean="0"/>
              <a:t>Generic </a:t>
            </a:r>
            <a:r>
              <a:rPr lang="en-US" dirty="0"/>
              <a:t>Outbound Router : </a:t>
            </a:r>
            <a:r>
              <a:rPr lang="en-US" dirty="0" err="1"/>
              <a:t>Approx</a:t>
            </a:r>
            <a:r>
              <a:rPr lang="en-US" dirty="0"/>
              <a:t> Savings = $</a:t>
            </a:r>
            <a:r>
              <a:rPr lang="en-US" dirty="0" smtClean="0"/>
              <a:t>167K</a:t>
            </a:r>
            <a:endParaRPr lang="en-US" dirty="0"/>
          </a:p>
          <a:p>
            <a:pPr lvl="3">
              <a:buFont typeface="Wingdings" panose="05000000000000000000" pitchFamily="2" charset="2"/>
              <a:buChar char="q"/>
            </a:pPr>
            <a:r>
              <a:rPr lang="en-US" dirty="0" err="1" smtClean="0"/>
              <a:t>Munit</a:t>
            </a:r>
            <a:r>
              <a:rPr lang="en-US" dirty="0" smtClean="0"/>
              <a:t> </a:t>
            </a:r>
            <a:r>
              <a:rPr lang="en-US" dirty="0"/>
              <a:t>Implementation in Mule - </a:t>
            </a:r>
            <a:r>
              <a:rPr lang="en-US" dirty="0" err="1"/>
              <a:t>Approx</a:t>
            </a:r>
            <a:r>
              <a:rPr lang="en-US" dirty="0"/>
              <a:t> Savings =</a:t>
            </a:r>
            <a:r>
              <a:rPr lang="en-US" dirty="0" smtClean="0"/>
              <a:t>120K</a:t>
            </a:r>
            <a:endParaRPr lang="en-US" dirty="0"/>
          </a:p>
          <a:p>
            <a:pPr lvl="3">
              <a:buFont typeface="Wingdings" panose="05000000000000000000" pitchFamily="2" charset="2"/>
              <a:buChar char="q"/>
            </a:pPr>
            <a:r>
              <a:rPr lang="en-US" dirty="0" smtClean="0"/>
              <a:t>Generic </a:t>
            </a:r>
            <a:r>
              <a:rPr lang="en-US" dirty="0"/>
              <a:t>Host/Port centralization = </a:t>
            </a:r>
            <a:r>
              <a:rPr lang="en-US" dirty="0" smtClean="0"/>
              <a:t>$180K</a:t>
            </a:r>
            <a:endParaRPr lang="en-US" dirty="0"/>
          </a:p>
          <a:p>
            <a:pPr lvl="3">
              <a:buFont typeface="Wingdings" panose="05000000000000000000" pitchFamily="2" charset="2"/>
              <a:buChar char="q"/>
            </a:pPr>
            <a:r>
              <a:rPr lang="en-US" dirty="0" smtClean="0"/>
              <a:t>Automated </a:t>
            </a:r>
            <a:r>
              <a:rPr lang="en-US" dirty="0"/>
              <a:t>Member Creation = $</a:t>
            </a:r>
            <a:r>
              <a:rPr lang="en-US" dirty="0" smtClean="0"/>
              <a:t>450K</a:t>
            </a:r>
            <a:endParaRPr lang="en-US" dirty="0"/>
          </a:p>
          <a:p>
            <a:pPr>
              <a:buFont typeface="Arial" panose="020B0604020202020204" pitchFamily="34" charset="0"/>
              <a:buChar char="•"/>
            </a:pPr>
            <a:r>
              <a:rPr lang="en-US" dirty="0" smtClean="0"/>
              <a:t>Reduction </a:t>
            </a:r>
            <a:r>
              <a:rPr lang="en-US" dirty="0"/>
              <a:t>in time to build leading to savings of </a:t>
            </a:r>
            <a:r>
              <a:rPr lang="en-US" dirty="0" smtClean="0"/>
              <a:t>$450K/year </a:t>
            </a:r>
            <a:r>
              <a:rPr lang="en-US" dirty="0"/>
              <a:t>by automating the bulk member </a:t>
            </a:r>
            <a:r>
              <a:rPr lang="en-US" dirty="0" smtClean="0"/>
              <a:t>and specific </a:t>
            </a:r>
            <a:r>
              <a:rPr lang="en-US" dirty="0"/>
              <a:t>member enrollment.</a:t>
            </a:r>
          </a:p>
          <a:p>
            <a:pPr>
              <a:buFont typeface="Arial" panose="020B0604020202020204" pitchFamily="34" charset="0"/>
              <a:buChar char="•"/>
            </a:pPr>
            <a:r>
              <a:rPr lang="en-US" dirty="0" smtClean="0"/>
              <a:t>He </a:t>
            </a:r>
            <a:r>
              <a:rPr lang="en-US" dirty="0"/>
              <a:t>is a full stack developer playing all the roles SA,DEV,SDET as required</a:t>
            </a:r>
            <a:r>
              <a:rPr lang="en-US" dirty="0" smtClean="0"/>
              <a:t>.</a:t>
            </a:r>
          </a:p>
          <a:p>
            <a:pPr>
              <a:buFont typeface="Arial" panose="020B0604020202020204" pitchFamily="34" charset="0"/>
              <a:buChar char="•"/>
            </a:pPr>
            <a:r>
              <a:rPr lang="en-US" dirty="0"/>
              <a:t>Played SME role in HPG2 go live for main claims related area.</a:t>
            </a:r>
          </a:p>
          <a:p>
            <a:pPr>
              <a:buFont typeface="Arial" panose="020B0604020202020204" pitchFamily="34" charset="0"/>
              <a:buChar char="•"/>
            </a:pPr>
            <a:r>
              <a:rPr lang="en-US" dirty="0" smtClean="0"/>
              <a:t>Himanshu </a:t>
            </a:r>
            <a:r>
              <a:rPr lang="en-US" dirty="0"/>
              <a:t>has also been exceptionally outstanding in bringing in quick solution for Facets 5.6 upgrade initiative. He (in capacity of Dev lead) has been phenomenal in bringing up maturity within scrum </a:t>
            </a:r>
            <a:r>
              <a:rPr lang="en-US" dirty="0" smtClean="0"/>
              <a:t>team.</a:t>
            </a:r>
          </a:p>
          <a:p>
            <a:pPr>
              <a:buFont typeface="Arial" panose="020B0604020202020204" pitchFamily="34" charset="0"/>
              <a:buChar char="•"/>
            </a:pPr>
            <a:r>
              <a:rPr lang="en-US" dirty="0" smtClean="0"/>
              <a:t>Himanshu </a:t>
            </a:r>
            <a:r>
              <a:rPr lang="en-US" dirty="0" smtClean="0"/>
              <a:t>helped in </a:t>
            </a:r>
            <a:r>
              <a:rPr lang="en-US" dirty="0"/>
              <a:t>running Multiplan batches and CKMM based on Business request during Claims End </a:t>
            </a:r>
            <a:r>
              <a:rPr lang="en-US" dirty="0" smtClean="0"/>
              <a:t>to End testing and was appreciated for </a:t>
            </a:r>
            <a:r>
              <a:rPr lang="en-US" dirty="0"/>
              <a:t>being flexible and responsive to Business queries and helping </a:t>
            </a:r>
            <a:r>
              <a:rPr lang="en-US" dirty="0" smtClean="0"/>
              <a:t>them to </a:t>
            </a:r>
            <a:r>
              <a:rPr lang="en-US" dirty="0"/>
              <a:t>complete the testing within </a:t>
            </a:r>
            <a:r>
              <a:rPr lang="en-US" dirty="0" smtClean="0"/>
              <a:t>the timeline</a:t>
            </a:r>
            <a:r>
              <a:rPr lang="en-US" dirty="0"/>
              <a:t>.</a:t>
            </a:r>
          </a:p>
          <a:p>
            <a:pPr>
              <a:buFont typeface="Arial" panose="020B0604020202020204" pitchFamily="34" charset="0"/>
              <a:buChar char="•"/>
            </a:pPr>
            <a:r>
              <a:rPr lang="en-US" dirty="0" smtClean="0"/>
              <a:t>Proactively </a:t>
            </a:r>
            <a:r>
              <a:rPr lang="en-US" dirty="0"/>
              <a:t>identifies the opportunities in the application and making them </a:t>
            </a:r>
            <a:r>
              <a:rPr lang="en-US" dirty="0" smtClean="0"/>
              <a:t>happen, </a:t>
            </a:r>
            <a:r>
              <a:rPr lang="en-US" dirty="0"/>
              <a:t>Supports multiple scrum teams with their </a:t>
            </a:r>
            <a:r>
              <a:rPr lang="en-US" dirty="0" smtClean="0"/>
              <a:t>queries.</a:t>
            </a:r>
          </a:p>
          <a:p>
            <a:pPr>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pPr>
              <a:defRPr/>
            </a:pPr>
            <a:fld id="{C74B5C9E-C0EA-4CC9-90BD-1E55AB694958}" type="slidenum">
              <a:rPr lang="en-US" smtClean="0"/>
              <a:pPr>
                <a:defRPr/>
              </a:pPr>
              <a:t>3</a:t>
            </a:fld>
            <a:endParaRPr lang="en-US" dirty="0"/>
          </a:p>
        </p:txBody>
      </p:sp>
    </p:spTree>
    <p:extLst>
      <p:ext uri="{BB962C8B-B14F-4D97-AF65-F5344CB8AC3E}">
        <p14:creationId xmlns:p14="http://schemas.microsoft.com/office/powerpoint/2010/main" val="22443125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74B5C9E-C0EA-4CC9-90BD-1E55AB694958}" type="slidenum">
              <a:rPr lang="en-US" smtClean="0"/>
              <a:pPr>
                <a:defRPr/>
              </a:pPr>
              <a:t>4</a:t>
            </a:fld>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887" b="-496"/>
          <a:stretch/>
        </p:blipFill>
        <p:spPr bwMode="auto">
          <a:xfrm>
            <a:off x="868553" y="914400"/>
            <a:ext cx="7598792" cy="5455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455613" y="152400"/>
            <a:ext cx="8226425" cy="611188"/>
          </a:xfrm>
        </p:spPr>
        <p:txBody>
          <a:bodyPr/>
          <a:lstStyle/>
          <a:p>
            <a:r>
              <a:rPr lang="en-US" b="1" dirty="0"/>
              <a:t>STAR Award | Himanshu </a:t>
            </a:r>
            <a:r>
              <a:rPr lang="en-US" b="1" dirty="0" smtClean="0"/>
              <a:t>Srivastava </a:t>
            </a:r>
            <a:r>
              <a:rPr lang="en-US" dirty="0" smtClean="0"/>
              <a:t>(USD 250)</a:t>
            </a:r>
            <a:endParaRPr lang="en-US" dirty="0"/>
          </a:p>
        </p:txBody>
      </p:sp>
    </p:spTree>
    <p:extLst>
      <p:ext uri="{BB962C8B-B14F-4D97-AF65-F5344CB8AC3E}">
        <p14:creationId xmlns:p14="http://schemas.microsoft.com/office/powerpoint/2010/main" val="262267081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7448"/>
            <a:ext cx="8228013" cy="5045075"/>
          </a:xfrm>
        </p:spPr>
        <p:txBody>
          <a:bodyPr/>
          <a:lstStyle/>
          <a:p>
            <a:r>
              <a:rPr lang="en-US" b="1" dirty="0"/>
              <a:t>Application - UHOne2.0 Facets</a:t>
            </a:r>
          </a:p>
          <a:p>
            <a:pPr algn="just"/>
            <a:r>
              <a:rPr lang="en-US" b="1" dirty="0" smtClean="0"/>
              <a:t>Punch </a:t>
            </a:r>
            <a:r>
              <a:rPr lang="en-US" b="1" dirty="0"/>
              <a:t>Line - Great Job as Lead Developer</a:t>
            </a:r>
            <a:endParaRPr lang="en-US" dirty="0" smtClean="0"/>
          </a:p>
          <a:p>
            <a:pPr>
              <a:buFont typeface="Arial" panose="020B0604020202020204" pitchFamily="34" charset="0"/>
              <a:buChar char="•"/>
            </a:pPr>
            <a:r>
              <a:rPr lang="en-US" dirty="0" smtClean="0"/>
              <a:t>Himanshu have </a:t>
            </a:r>
            <a:r>
              <a:rPr lang="en-US" dirty="0"/>
              <a:t>been instrumental in getting team to collaborate on the analysis, development, and quality assurance efforts in </a:t>
            </a:r>
            <a:r>
              <a:rPr lang="en-US" dirty="0" smtClean="0"/>
              <a:t>an </a:t>
            </a:r>
            <a:r>
              <a:rPr lang="en-US" dirty="0"/>
              <a:t>effective </a:t>
            </a:r>
            <a:r>
              <a:rPr lang="en-US" dirty="0" smtClean="0"/>
              <a:t>way. The </a:t>
            </a:r>
            <a:r>
              <a:rPr lang="en-US" dirty="0"/>
              <a:t>production of working software coming from his team has been efficient and of high quality; and he was a major reason for that success. </a:t>
            </a:r>
            <a:endParaRPr lang="en-US" dirty="0" smtClean="0"/>
          </a:p>
          <a:p>
            <a:pPr>
              <a:buFont typeface="Arial" panose="020B0604020202020204" pitchFamily="34" charset="0"/>
              <a:buChar char="•"/>
            </a:pPr>
            <a:r>
              <a:rPr lang="en-US" dirty="0" smtClean="0"/>
              <a:t>Business </a:t>
            </a:r>
            <a:r>
              <a:rPr lang="en-US" dirty="0"/>
              <a:t>is very impressed and pleased in how he have taken charge and demanded excellence from the development team while grooming and refining the work. </a:t>
            </a:r>
          </a:p>
          <a:p>
            <a:pPr>
              <a:buFont typeface="Arial" panose="020B0604020202020204" pitchFamily="34" charset="0"/>
              <a:buChar char="•"/>
            </a:pPr>
            <a:r>
              <a:rPr lang="en-US" dirty="0" smtClean="0"/>
              <a:t>He baselined </a:t>
            </a:r>
            <a:r>
              <a:rPr lang="en-US" dirty="0"/>
              <a:t>the SQL server and mule development standards for UHOne 2.0 application and </a:t>
            </a:r>
            <a:r>
              <a:rPr lang="en-US" dirty="0" smtClean="0"/>
              <a:t>ensured </a:t>
            </a:r>
            <a:r>
              <a:rPr lang="en-US" dirty="0"/>
              <a:t>that compliance &amp; standards is maintained as per architecture road map for all critical </a:t>
            </a:r>
            <a:r>
              <a:rPr lang="en-US" dirty="0" smtClean="0"/>
              <a:t>deliveries.</a:t>
            </a:r>
            <a:endParaRPr lang="en-US" dirty="0"/>
          </a:p>
          <a:p>
            <a:pPr>
              <a:buFont typeface="Arial" panose="020B0604020202020204" pitchFamily="34" charset="0"/>
              <a:buChar char="•"/>
            </a:pPr>
            <a:r>
              <a:rPr lang="en-US" dirty="0"/>
              <a:t>Helped onsite development </a:t>
            </a:r>
            <a:r>
              <a:rPr lang="en-US" dirty="0" smtClean="0"/>
              <a:t>team in </a:t>
            </a:r>
            <a:r>
              <a:rPr lang="en-US" dirty="0"/>
              <a:t>completing the 837 EDI File Image Creation (Receipt of claim) in </a:t>
            </a:r>
            <a:r>
              <a:rPr lang="en-US" dirty="0" err="1"/>
              <a:t>OnBase</a:t>
            </a:r>
            <a:r>
              <a:rPr lang="en-US" dirty="0" smtClean="0"/>
              <a:t>. He </a:t>
            </a:r>
            <a:r>
              <a:rPr lang="en-US" dirty="0"/>
              <a:t>provided required job information in EDI file transition to the </a:t>
            </a:r>
            <a:r>
              <a:rPr lang="en-US" dirty="0" err="1"/>
              <a:t>OnBase</a:t>
            </a:r>
            <a:r>
              <a:rPr lang="en-US" dirty="0"/>
              <a:t> NAS repository location and also pre-process setup of the EDI file dropping for an EDI Processor to pickup and load into </a:t>
            </a:r>
            <a:r>
              <a:rPr lang="en-US" dirty="0" err="1" smtClean="0"/>
              <a:t>OnBase</a:t>
            </a:r>
            <a:r>
              <a:rPr lang="en-US" dirty="0" smtClean="0"/>
              <a:t> to the. </a:t>
            </a:r>
            <a:endParaRPr lang="en-US" dirty="0"/>
          </a:p>
          <a:p>
            <a:pPr>
              <a:buFont typeface="Arial" panose="020B0604020202020204" pitchFamily="34" charset="0"/>
              <a:buChar char="•"/>
            </a:pPr>
            <a:r>
              <a:rPr lang="en-US" dirty="0" smtClean="0"/>
              <a:t>Demonstrated great </a:t>
            </a:r>
            <a:r>
              <a:rPr lang="en-US" dirty="0"/>
              <a:t>technical leadership, and </a:t>
            </a:r>
            <a:r>
              <a:rPr lang="en-US" dirty="0" smtClean="0"/>
              <a:t>contributed to </a:t>
            </a:r>
            <a:r>
              <a:rPr lang="en-US" dirty="0"/>
              <a:t>the speedy and successful deployment of the Healthiest You Product to Production. The upfront analyses of the code and guidance </a:t>
            </a:r>
            <a:r>
              <a:rPr lang="en-US" dirty="0" smtClean="0"/>
              <a:t>he provided </a:t>
            </a:r>
            <a:r>
              <a:rPr lang="en-US" dirty="0"/>
              <a:t>to the team was key getting in this product to market in a very short </a:t>
            </a:r>
            <a:r>
              <a:rPr lang="en-US" dirty="0" smtClean="0"/>
              <a:t>timeframe.</a:t>
            </a:r>
          </a:p>
          <a:p>
            <a:pPr>
              <a:buFont typeface="Arial" panose="020B0604020202020204" pitchFamily="34" charset="0"/>
              <a:buChar char="•"/>
            </a:pPr>
            <a:r>
              <a:rPr lang="en-US" dirty="0" smtClean="0"/>
              <a:t>As a Lead Developer he encouraged the team with his mentorship, knowledge and drive. In addition, his leadership was key in the deployment of the Dental Gen 3 product.</a:t>
            </a:r>
          </a:p>
          <a:p>
            <a:pPr>
              <a:buFont typeface="Arial" panose="020B0604020202020204" pitchFamily="34" charset="0"/>
              <a:buChar char="•"/>
            </a:pPr>
            <a:r>
              <a:rPr lang="en-US" dirty="0" smtClean="0"/>
              <a:t>He </a:t>
            </a:r>
            <a:r>
              <a:rPr lang="en-US" dirty="0" smtClean="0"/>
              <a:t>was also appreciated for submitting</a:t>
            </a:r>
            <a:r>
              <a:rPr lang="en-US" dirty="0"/>
              <a:t>, championing, and leading efforts that resulted in the implementation of "Innovation" items in support of our Facets </a:t>
            </a:r>
            <a:r>
              <a:rPr lang="en-US" dirty="0" smtClean="0"/>
              <a:t>program.</a:t>
            </a:r>
          </a:p>
          <a:p>
            <a:pPr lvl="3">
              <a:buFont typeface="Wingdings" panose="05000000000000000000" pitchFamily="2" charset="2"/>
              <a:buChar char="q"/>
            </a:pPr>
            <a:r>
              <a:rPr lang="en-US" dirty="0"/>
              <a:t> </a:t>
            </a:r>
            <a:r>
              <a:rPr lang="en-US" dirty="0" smtClean="0"/>
              <a:t>A </a:t>
            </a:r>
            <a:r>
              <a:rPr lang="en-US" dirty="0"/>
              <a:t>tool for performing the BRC impact </a:t>
            </a:r>
            <a:r>
              <a:rPr lang="en-US" dirty="0" smtClean="0"/>
              <a:t>analysis</a:t>
            </a:r>
          </a:p>
          <a:p>
            <a:pPr lvl="3">
              <a:buFont typeface="Wingdings" panose="05000000000000000000" pitchFamily="2" charset="2"/>
              <a:buChar char="q"/>
            </a:pPr>
            <a:r>
              <a:rPr lang="en-US" dirty="0"/>
              <a:t> </a:t>
            </a:r>
            <a:r>
              <a:rPr lang="en-US" dirty="0" err="1" smtClean="0"/>
              <a:t>Munit</a:t>
            </a:r>
            <a:r>
              <a:rPr lang="en-US" dirty="0" smtClean="0"/>
              <a:t> testing </a:t>
            </a:r>
            <a:r>
              <a:rPr lang="en-US" dirty="0"/>
              <a:t>framework that allows us to easily build automated tests for </a:t>
            </a:r>
            <a:r>
              <a:rPr lang="en-US" dirty="0" smtClean="0"/>
              <a:t>integrations </a:t>
            </a:r>
            <a:r>
              <a:rPr lang="en-US" dirty="0"/>
              <a:t>and </a:t>
            </a:r>
            <a:r>
              <a:rPr lang="en-US" dirty="0" smtClean="0"/>
              <a:t>APIs.</a:t>
            </a:r>
            <a:endParaRPr lang="en-US" dirty="0"/>
          </a:p>
        </p:txBody>
      </p:sp>
      <p:sp>
        <p:nvSpPr>
          <p:cNvPr id="4" name="Slide Number Placeholder 3"/>
          <p:cNvSpPr>
            <a:spLocks noGrp="1"/>
          </p:cNvSpPr>
          <p:nvPr>
            <p:ph type="sldNum" sz="quarter" idx="10"/>
          </p:nvPr>
        </p:nvSpPr>
        <p:spPr/>
        <p:txBody>
          <a:bodyPr/>
          <a:lstStyle/>
          <a:p>
            <a:pPr>
              <a:defRPr/>
            </a:pPr>
            <a:fld id="{C74B5C9E-C0EA-4CC9-90BD-1E55AB694958}" type="slidenum">
              <a:rPr lang="en-US" smtClean="0"/>
              <a:pPr>
                <a:defRPr/>
              </a:pPr>
              <a:t>5</a:t>
            </a:fld>
            <a:endParaRPr lang="en-US" dirty="0"/>
          </a:p>
        </p:txBody>
      </p:sp>
      <p:sp>
        <p:nvSpPr>
          <p:cNvPr id="5" name="Title 1"/>
          <p:cNvSpPr>
            <a:spLocks noGrp="1"/>
          </p:cNvSpPr>
          <p:nvPr>
            <p:ph type="title"/>
          </p:nvPr>
        </p:nvSpPr>
        <p:spPr>
          <a:xfrm>
            <a:off x="455613" y="152400"/>
            <a:ext cx="8226425" cy="611188"/>
          </a:xfrm>
        </p:spPr>
        <p:txBody>
          <a:bodyPr/>
          <a:lstStyle/>
          <a:p>
            <a:r>
              <a:rPr lang="en-US" b="1" dirty="0"/>
              <a:t>Aquamarine </a:t>
            </a:r>
            <a:r>
              <a:rPr lang="en-US" b="1" dirty="0" smtClean="0"/>
              <a:t>Award </a:t>
            </a:r>
            <a:r>
              <a:rPr lang="en-US" b="1" dirty="0"/>
              <a:t>| Himanshu </a:t>
            </a:r>
            <a:r>
              <a:rPr lang="en-US" b="1" dirty="0" smtClean="0"/>
              <a:t>Srivastava </a:t>
            </a:r>
            <a:r>
              <a:rPr lang="en-US" dirty="0" smtClean="0"/>
              <a:t>(USD 250)</a:t>
            </a:r>
            <a:endParaRPr lang="en-US" dirty="0"/>
          </a:p>
        </p:txBody>
      </p:sp>
    </p:spTree>
    <p:extLst>
      <p:ext uri="{BB962C8B-B14F-4D97-AF65-F5344CB8AC3E}">
        <p14:creationId xmlns:p14="http://schemas.microsoft.com/office/powerpoint/2010/main" val="28802080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74B5C9E-C0EA-4CC9-90BD-1E55AB694958}" type="slidenum">
              <a:rPr lang="en-US" smtClean="0"/>
              <a:pPr>
                <a:defRPr/>
              </a:pPr>
              <a:t>6</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735" y="904367"/>
            <a:ext cx="7359650" cy="537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455613" y="152400"/>
            <a:ext cx="8226425" cy="611188"/>
          </a:xfrm>
        </p:spPr>
        <p:txBody>
          <a:bodyPr/>
          <a:lstStyle/>
          <a:p>
            <a:r>
              <a:rPr lang="en-US" b="1" dirty="0"/>
              <a:t>Aquamarine </a:t>
            </a:r>
            <a:r>
              <a:rPr lang="en-US" b="1" dirty="0" smtClean="0"/>
              <a:t>Award </a:t>
            </a:r>
            <a:r>
              <a:rPr lang="en-US" b="1" dirty="0"/>
              <a:t>| Himanshu </a:t>
            </a:r>
            <a:r>
              <a:rPr lang="en-US" b="1" dirty="0" smtClean="0"/>
              <a:t>Srivastava </a:t>
            </a:r>
            <a:r>
              <a:rPr lang="en-US" dirty="0" smtClean="0"/>
              <a:t>(USD 250)</a:t>
            </a:r>
            <a:endParaRPr lang="en-US" dirty="0"/>
          </a:p>
        </p:txBody>
      </p:sp>
    </p:spTree>
    <p:extLst>
      <p:ext uri="{BB962C8B-B14F-4D97-AF65-F5344CB8AC3E}">
        <p14:creationId xmlns:p14="http://schemas.microsoft.com/office/powerpoint/2010/main" val="34221142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Sustaining Edge Award </a:t>
            </a:r>
            <a:r>
              <a:rPr lang="en-US" b="1" dirty="0"/>
              <a:t>| Himanshu </a:t>
            </a:r>
            <a:r>
              <a:rPr lang="en-US" b="1" dirty="0" smtClean="0"/>
              <a:t>Srivastava </a:t>
            </a:r>
            <a:r>
              <a:rPr lang="en-US" dirty="0" smtClean="0"/>
              <a:t>(</a:t>
            </a:r>
            <a:r>
              <a:rPr lang="en-US" dirty="0"/>
              <a:t>INR </a:t>
            </a:r>
            <a:r>
              <a:rPr lang="en-US" dirty="0" smtClean="0"/>
              <a:t>26000)</a:t>
            </a:r>
            <a:endParaRPr lang="en-US" dirty="0"/>
          </a:p>
        </p:txBody>
      </p:sp>
      <p:sp>
        <p:nvSpPr>
          <p:cNvPr id="4" name="Slide Number Placeholder 3"/>
          <p:cNvSpPr>
            <a:spLocks noGrp="1"/>
          </p:cNvSpPr>
          <p:nvPr>
            <p:ph type="sldNum" sz="quarter" idx="10"/>
          </p:nvPr>
        </p:nvSpPr>
        <p:spPr/>
        <p:txBody>
          <a:bodyPr/>
          <a:lstStyle/>
          <a:p>
            <a:pPr>
              <a:defRPr/>
            </a:pPr>
            <a:fld id="{C74B5C9E-C0EA-4CC9-90BD-1E55AB694958}" type="slidenum">
              <a:rPr lang="en-US" smtClean="0"/>
              <a:pPr>
                <a:defRPr/>
              </a:pPr>
              <a:t>7</a:t>
            </a:fld>
            <a:endParaRPr lang="en-US" dirty="0"/>
          </a:p>
        </p:txBody>
      </p:sp>
      <p:sp>
        <p:nvSpPr>
          <p:cNvPr id="6" name="Content Placeholder 2"/>
          <p:cNvSpPr>
            <a:spLocks noGrp="1"/>
          </p:cNvSpPr>
          <p:nvPr>
            <p:ph idx="1"/>
          </p:nvPr>
        </p:nvSpPr>
        <p:spPr>
          <a:xfrm>
            <a:off x="457200" y="990600"/>
            <a:ext cx="8228013" cy="5045075"/>
          </a:xfrm>
        </p:spPr>
        <p:txBody>
          <a:bodyPr/>
          <a:lstStyle/>
          <a:p>
            <a:r>
              <a:rPr lang="en-US" b="1" dirty="0"/>
              <a:t>Application – UHOne2.0 Facets</a:t>
            </a:r>
          </a:p>
          <a:p>
            <a:pPr algn="just"/>
            <a:r>
              <a:rPr lang="en-US" b="1" dirty="0" smtClean="0"/>
              <a:t>Punch </a:t>
            </a:r>
            <a:r>
              <a:rPr lang="en-US" b="1" dirty="0"/>
              <a:t>Line </a:t>
            </a:r>
            <a:r>
              <a:rPr lang="en-US" b="1" dirty="0" smtClean="0"/>
              <a:t>– </a:t>
            </a:r>
            <a:r>
              <a:rPr lang="en-US" b="1" dirty="0" smtClean="0"/>
              <a:t>UHOne2.0 GO </a:t>
            </a:r>
            <a:r>
              <a:rPr lang="en-US" b="1" smtClean="0"/>
              <a:t>To Person</a:t>
            </a:r>
            <a:endParaRPr lang="en-US" b="1" dirty="0" smtClean="0"/>
          </a:p>
          <a:p>
            <a:pPr>
              <a:buFont typeface="Arial" panose="020B0604020202020204" pitchFamily="34" charset="0"/>
              <a:buChar char="•"/>
            </a:pPr>
            <a:r>
              <a:rPr lang="en-US" dirty="0" smtClean="0"/>
              <a:t>GIT Hub strategy set up and synchronization of artifacts through out ensuring efficient/quality deliverables.</a:t>
            </a:r>
          </a:p>
          <a:p>
            <a:pPr>
              <a:buFont typeface="Arial" panose="020B0604020202020204" pitchFamily="34" charset="0"/>
              <a:buChar char="•"/>
            </a:pPr>
            <a:r>
              <a:rPr lang="en-US" dirty="0" smtClean="0"/>
              <a:t>Conducted </a:t>
            </a:r>
            <a:r>
              <a:rPr lang="en-US" dirty="0"/>
              <a:t>several knowledge sharing sessions with team on new technologies &amp; advancements (Mule/Talend). </a:t>
            </a:r>
            <a:endParaRPr lang="en-US" dirty="0" smtClean="0"/>
          </a:p>
          <a:p>
            <a:pPr>
              <a:buFont typeface="Arial" panose="020B0604020202020204" pitchFamily="34" charset="0"/>
              <a:buChar char="•"/>
            </a:pPr>
            <a:r>
              <a:rPr lang="en-US" dirty="0" smtClean="0"/>
              <a:t>Created </a:t>
            </a:r>
            <a:r>
              <a:rPr lang="en-US" dirty="0"/>
              <a:t>the architecture, functional design and baselined the UHOne 2.0 enrollment process from its scratch and successfully developed, tested and deployed it in production.</a:t>
            </a:r>
          </a:p>
          <a:p>
            <a:pPr>
              <a:buFont typeface="Arial" panose="020B0604020202020204" pitchFamily="34" charset="0"/>
              <a:buChar char="•"/>
            </a:pPr>
            <a:r>
              <a:rPr lang="en-US" dirty="0"/>
              <a:t>Over 150 fields were exposed to external portals to store online application data, along with designing and implementing new micro services to store plan, product, billing and member demographics details. </a:t>
            </a:r>
          </a:p>
          <a:p>
            <a:pPr>
              <a:buFont typeface="Arial" panose="020B0604020202020204" pitchFamily="34" charset="0"/>
              <a:buChar char="•"/>
            </a:pPr>
            <a:r>
              <a:rPr lang="en-US" dirty="0"/>
              <a:t>Go to person for any query faced by the team , also ensures that the best practices are adhered to in the team.</a:t>
            </a:r>
          </a:p>
          <a:p>
            <a:pPr>
              <a:buFont typeface="Arial" panose="020B0604020202020204" pitchFamily="34" charset="0"/>
              <a:buChar char="•"/>
            </a:pPr>
            <a:r>
              <a:rPr lang="en-US" dirty="0" smtClean="0"/>
              <a:t>Himanshu </a:t>
            </a:r>
            <a:r>
              <a:rPr lang="en-US" dirty="0" smtClean="0"/>
              <a:t>has analyzed Membership Retroactivity(FDRI) project and not only help </a:t>
            </a:r>
            <a:r>
              <a:rPr lang="en-US" dirty="0"/>
              <a:t>identify a short-term fix that will eliminate incorrect reporting, but also identified an entirely new solution that will simplify the complex reporting criteria</a:t>
            </a:r>
            <a:r>
              <a:rPr lang="en-US" dirty="0" smtClean="0"/>
              <a:t>.</a:t>
            </a:r>
          </a:p>
          <a:p>
            <a:pPr>
              <a:buFont typeface="Arial" panose="020B0604020202020204" pitchFamily="34" charset="0"/>
              <a:buChar char="•"/>
            </a:pPr>
            <a:r>
              <a:rPr lang="en-US" dirty="0"/>
              <a:t>Enhanced User Experience by Optimizing batch processing &amp; abend resolution by providing </a:t>
            </a:r>
            <a:r>
              <a:rPr lang="en-US" dirty="0" smtClean="0"/>
              <a:t>visual of </a:t>
            </a:r>
            <a:r>
              <a:rPr lang="en-US" dirty="0"/>
              <a:t>Jenkins Pipeline to see which batch from the series of dependent batches </a:t>
            </a:r>
            <a:r>
              <a:rPr lang="en-US" dirty="0" smtClean="0"/>
              <a:t>failed.</a:t>
            </a:r>
          </a:p>
          <a:p>
            <a:pPr>
              <a:buFont typeface="Arial" panose="020B0604020202020204" pitchFamily="34" charset="0"/>
              <a:buChar char="•"/>
            </a:pPr>
            <a:r>
              <a:rPr lang="en-US" dirty="0"/>
              <a:t>Actively leading reducing tech debt in the application running into thousands of $$. A few tech debt items have delivered and addressed based on business values associated.</a:t>
            </a:r>
          </a:p>
          <a:p>
            <a:pPr>
              <a:buFont typeface="Arial" panose="020B0604020202020204" pitchFamily="34" charset="0"/>
              <a:buChar char="•"/>
            </a:pPr>
            <a:r>
              <a:rPr lang="en-US" dirty="0" smtClean="0"/>
              <a:t>Implemented </a:t>
            </a:r>
            <a:r>
              <a:rPr lang="en-US" dirty="0"/>
              <a:t>Bright idea of dynamic archival process which enables code reusability leading to business impact of $300K for the </a:t>
            </a:r>
            <a:r>
              <a:rPr lang="en-US" dirty="0" smtClean="0"/>
              <a:t>team</a:t>
            </a:r>
          </a:p>
          <a:p>
            <a:pPr marL="0" indent="0"/>
            <a:endParaRPr lang="en-US" dirty="0"/>
          </a:p>
        </p:txBody>
      </p:sp>
    </p:spTree>
    <p:extLst>
      <p:ext uri="{BB962C8B-B14F-4D97-AF65-F5344CB8AC3E}">
        <p14:creationId xmlns:p14="http://schemas.microsoft.com/office/powerpoint/2010/main" val="7094695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74B5C9E-C0EA-4CC9-90BD-1E55AB694958}" type="slidenum">
              <a:rPr lang="en-US" smtClean="0"/>
              <a:pPr>
                <a:defRPr/>
              </a:pPr>
              <a:t>8</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332" y="991234"/>
            <a:ext cx="7352411" cy="5376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a:spLocks noGrp="1"/>
          </p:cNvSpPr>
          <p:nvPr>
            <p:ph type="title"/>
          </p:nvPr>
        </p:nvSpPr>
        <p:spPr>
          <a:xfrm>
            <a:off x="455613" y="152400"/>
            <a:ext cx="8226425" cy="611188"/>
          </a:xfrm>
        </p:spPr>
        <p:txBody>
          <a:bodyPr/>
          <a:lstStyle/>
          <a:p>
            <a:r>
              <a:rPr lang="en-US" b="1" dirty="0" smtClean="0"/>
              <a:t>Sustaining Edge Award </a:t>
            </a:r>
            <a:r>
              <a:rPr lang="en-US" b="1" dirty="0"/>
              <a:t>| Himanshu </a:t>
            </a:r>
            <a:r>
              <a:rPr lang="en-US" b="1" dirty="0" smtClean="0"/>
              <a:t>Srivastava </a:t>
            </a:r>
            <a:r>
              <a:rPr lang="en-US" dirty="0" smtClean="0"/>
              <a:t>(</a:t>
            </a:r>
            <a:r>
              <a:rPr lang="en-US" dirty="0"/>
              <a:t>INR </a:t>
            </a:r>
            <a:r>
              <a:rPr lang="en-US" dirty="0" smtClean="0"/>
              <a:t>26000)</a:t>
            </a:r>
            <a:endParaRPr lang="en-US" dirty="0"/>
          </a:p>
        </p:txBody>
      </p:sp>
    </p:spTree>
    <p:extLst>
      <p:ext uri="{BB962C8B-B14F-4D97-AF65-F5344CB8AC3E}">
        <p14:creationId xmlns:p14="http://schemas.microsoft.com/office/powerpoint/2010/main" val="42434205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Sapphire Award </a:t>
            </a:r>
            <a:r>
              <a:rPr lang="en-US" b="1" dirty="0"/>
              <a:t>| Himanshu </a:t>
            </a:r>
            <a:r>
              <a:rPr lang="en-US" b="1" dirty="0" smtClean="0"/>
              <a:t>Srivastava </a:t>
            </a:r>
            <a:r>
              <a:rPr lang="en-US" dirty="0" smtClean="0"/>
              <a:t>(</a:t>
            </a:r>
            <a:r>
              <a:rPr lang="en-US" dirty="0"/>
              <a:t>INR </a:t>
            </a:r>
            <a:r>
              <a:rPr lang="en-US" dirty="0" smtClean="0"/>
              <a:t>15300)</a:t>
            </a:r>
            <a:endParaRPr lang="en-US" dirty="0"/>
          </a:p>
        </p:txBody>
      </p:sp>
      <p:sp>
        <p:nvSpPr>
          <p:cNvPr id="3" name="Content Placeholder 2"/>
          <p:cNvSpPr>
            <a:spLocks noGrp="1"/>
          </p:cNvSpPr>
          <p:nvPr>
            <p:ph idx="1"/>
          </p:nvPr>
        </p:nvSpPr>
        <p:spPr/>
        <p:txBody>
          <a:bodyPr/>
          <a:lstStyle/>
          <a:p>
            <a:pPr algn="just"/>
            <a:r>
              <a:rPr lang="en-US" b="1" dirty="0"/>
              <a:t>Application </a:t>
            </a:r>
            <a:r>
              <a:rPr lang="en-US" b="1" dirty="0" smtClean="0"/>
              <a:t>– Dental Facets</a:t>
            </a:r>
          </a:p>
          <a:p>
            <a:pPr algn="just"/>
            <a:r>
              <a:rPr lang="en-US" b="1" dirty="0" smtClean="0"/>
              <a:t>Punch </a:t>
            </a:r>
            <a:r>
              <a:rPr lang="en-US" b="1" dirty="0"/>
              <a:t>Line </a:t>
            </a:r>
            <a:r>
              <a:rPr lang="en-US" b="1" dirty="0" smtClean="0"/>
              <a:t>– Make Ideas Happen</a:t>
            </a:r>
          </a:p>
          <a:p>
            <a:pPr algn="just">
              <a:buFont typeface="Arial" panose="020B0604020202020204" pitchFamily="34" charset="0"/>
              <a:buChar char="•"/>
            </a:pPr>
            <a:r>
              <a:rPr lang="en-US" dirty="0" smtClean="0"/>
              <a:t>Himanshu </a:t>
            </a:r>
            <a:r>
              <a:rPr lang="en-US" dirty="0"/>
              <a:t>has worked extensively </a:t>
            </a:r>
            <a:r>
              <a:rPr lang="en-US" dirty="0" smtClean="0"/>
              <a:t>as a </a:t>
            </a:r>
            <a:r>
              <a:rPr lang="en-US" dirty="0"/>
              <a:t>strong pillar on Dental critical projects </a:t>
            </a:r>
            <a:r>
              <a:rPr lang="en-US" dirty="0" smtClean="0"/>
              <a:t>like, </a:t>
            </a:r>
            <a:r>
              <a:rPr lang="en-US" dirty="0"/>
              <a:t>Financial </a:t>
            </a:r>
            <a:r>
              <a:rPr lang="en-US" dirty="0" smtClean="0"/>
              <a:t>Tagging System </a:t>
            </a:r>
            <a:r>
              <a:rPr lang="en-US" dirty="0"/>
              <a:t>, Duncan , Payment Integrity single handedly. He is an excellent </a:t>
            </a:r>
            <a:r>
              <a:rPr lang="en-US" dirty="0" smtClean="0"/>
              <a:t>developer </a:t>
            </a:r>
            <a:r>
              <a:rPr lang="en-US" dirty="0"/>
              <a:t>and worked as a expert on every </a:t>
            </a:r>
            <a:r>
              <a:rPr lang="en-US" dirty="0" smtClean="0"/>
              <a:t>project which </a:t>
            </a:r>
            <a:r>
              <a:rPr lang="en-US" dirty="0"/>
              <a:t>helped </a:t>
            </a:r>
            <a:r>
              <a:rPr lang="en-US" dirty="0" smtClean="0"/>
              <a:t>dental facets achieving </a:t>
            </a:r>
            <a:r>
              <a:rPr lang="en-US" dirty="0"/>
              <a:t>all the milestones</a:t>
            </a:r>
            <a:r>
              <a:rPr lang="en-US" dirty="0" smtClean="0"/>
              <a:t>.</a:t>
            </a:r>
          </a:p>
          <a:p>
            <a:pPr algn="just">
              <a:buFont typeface="Arial" panose="020B0604020202020204" pitchFamily="34" charset="0"/>
              <a:buChar char="•"/>
            </a:pPr>
            <a:r>
              <a:rPr lang="en-US" dirty="0" smtClean="0"/>
              <a:t>He </a:t>
            </a:r>
            <a:r>
              <a:rPr lang="en-US" dirty="0"/>
              <a:t>is </a:t>
            </a:r>
            <a:r>
              <a:rPr lang="en-US" dirty="0" smtClean="0"/>
              <a:t>very innovative also and always try </a:t>
            </a:r>
            <a:r>
              <a:rPr lang="en-US" dirty="0"/>
              <a:t>to automate various bottlenecks by creating tools</a:t>
            </a:r>
            <a:r>
              <a:rPr lang="en-US" dirty="0" smtClean="0"/>
              <a:t>. As </a:t>
            </a:r>
            <a:r>
              <a:rPr lang="en-US" dirty="0"/>
              <a:t>a part of that he created </a:t>
            </a:r>
            <a:r>
              <a:rPr lang="en-US" dirty="0" smtClean="0"/>
              <a:t>configuration script </a:t>
            </a:r>
            <a:r>
              <a:rPr lang="en-US" dirty="0"/>
              <a:t>Generator</a:t>
            </a:r>
            <a:r>
              <a:rPr lang="en-US" dirty="0" smtClean="0"/>
              <a:t>, Batch </a:t>
            </a:r>
            <a:r>
              <a:rPr lang="en-US" dirty="0"/>
              <a:t>Automation &amp; Schema generator tools which helped us in quick </a:t>
            </a:r>
            <a:r>
              <a:rPr lang="en-US" dirty="0" smtClean="0"/>
              <a:t>turnarounds </a:t>
            </a:r>
            <a:r>
              <a:rPr lang="en-US" dirty="0"/>
              <a:t>of </a:t>
            </a:r>
            <a:r>
              <a:rPr lang="en-US" dirty="0" smtClean="0"/>
              <a:t>projects </a:t>
            </a:r>
            <a:r>
              <a:rPr lang="en-US" dirty="0"/>
              <a:t>as </a:t>
            </a:r>
            <a:r>
              <a:rPr lang="en-US" dirty="0" smtClean="0"/>
              <a:t>well as </a:t>
            </a:r>
            <a:r>
              <a:rPr lang="en-US" dirty="0"/>
              <a:t>the </a:t>
            </a:r>
            <a:r>
              <a:rPr lang="en-US" dirty="0" smtClean="0"/>
              <a:t>savings </a:t>
            </a:r>
            <a:r>
              <a:rPr lang="en-US" dirty="0"/>
              <a:t>close to $</a:t>
            </a:r>
            <a:r>
              <a:rPr lang="en-US" dirty="0" smtClean="0"/>
              <a:t>114,628.He received several appreciations </a:t>
            </a:r>
            <a:r>
              <a:rPr lang="en-US" dirty="0"/>
              <a:t>for performance </a:t>
            </a:r>
            <a:r>
              <a:rPr lang="en-US" dirty="0" smtClean="0"/>
              <a:t>optimization of </a:t>
            </a:r>
            <a:r>
              <a:rPr lang="en-US" dirty="0"/>
              <a:t>projects as well.</a:t>
            </a:r>
            <a:endParaRPr lang="en-US" dirty="0" smtClean="0"/>
          </a:p>
          <a:p>
            <a:pPr algn="just">
              <a:buFont typeface="Arial" panose="020B0604020202020204" pitchFamily="34" charset="0"/>
              <a:buChar char="•"/>
            </a:pPr>
            <a:r>
              <a:rPr lang="en-US" dirty="0" smtClean="0"/>
              <a:t>During </a:t>
            </a:r>
            <a:r>
              <a:rPr lang="en-US" dirty="0"/>
              <a:t>the last sprint 100% of the story points </a:t>
            </a:r>
            <a:r>
              <a:rPr lang="en-US" dirty="0" smtClean="0"/>
              <a:t>for Polaris project were accepted</a:t>
            </a:r>
            <a:r>
              <a:rPr lang="en-US" dirty="0"/>
              <a:t>, which represented a more than 50% increase over Sprint 1. The team continues to see increase participation on </a:t>
            </a:r>
            <a:r>
              <a:rPr lang="en-US" dirty="0" smtClean="0"/>
              <a:t>the daily </a:t>
            </a:r>
            <a:r>
              <a:rPr lang="en-US" dirty="0"/>
              <a:t>stand up calls which has led to quicker identification of issues and even faster resolutions. </a:t>
            </a:r>
            <a:endParaRPr lang="en-US" dirty="0" smtClean="0"/>
          </a:p>
          <a:p>
            <a:pPr algn="just">
              <a:buFont typeface="Arial" panose="020B0604020202020204" pitchFamily="34" charset="0"/>
              <a:buChar char="•"/>
            </a:pPr>
            <a:r>
              <a:rPr lang="en-US" dirty="0" smtClean="0"/>
              <a:t>He has successfully developed and implemented the </a:t>
            </a:r>
            <a:r>
              <a:rPr lang="en-US" b="1" dirty="0"/>
              <a:t>Facets Payment Integrity (Pronto</a:t>
            </a:r>
            <a:r>
              <a:rPr lang="en-US" b="1" dirty="0" smtClean="0"/>
              <a:t>) </a:t>
            </a:r>
            <a:r>
              <a:rPr lang="en-US" dirty="0" smtClean="0"/>
              <a:t>. </a:t>
            </a:r>
            <a:r>
              <a:rPr lang="en-US" dirty="0"/>
              <a:t>This project will standardize the Dental Claims Utilization Review process and provide business cost saving of $5.5M </a:t>
            </a:r>
            <a:r>
              <a:rPr lang="en-US" dirty="0" smtClean="0"/>
              <a:t>annually.</a:t>
            </a:r>
          </a:p>
          <a:p>
            <a:pPr algn="just">
              <a:buFont typeface="Arial" panose="020B0604020202020204" pitchFamily="34" charset="0"/>
              <a:buChar char="•"/>
            </a:pPr>
            <a:r>
              <a:rPr lang="en-US" dirty="0"/>
              <a:t>He is acting as a mentor for various resources already in the project and help them in technical difficulties</a:t>
            </a:r>
            <a:r>
              <a:rPr lang="en-US" dirty="0" smtClean="0"/>
              <a:t>.</a:t>
            </a:r>
          </a:p>
          <a:p>
            <a:pPr algn="just">
              <a:buFont typeface="Arial" panose="020B0604020202020204" pitchFamily="34" charset="0"/>
              <a:buChar char="•"/>
            </a:pPr>
            <a:r>
              <a:rPr lang="en-US" dirty="0" smtClean="0"/>
              <a:t>Created </a:t>
            </a:r>
            <a:r>
              <a:rPr lang="en-US" dirty="0"/>
              <a:t>the Template Express </a:t>
            </a:r>
            <a:r>
              <a:rPr lang="en-US" dirty="0" smtClean="0"/>
              <a:t>tool which not </a:t>
            </a:r>
            <a:r>
              <a:rPr lang="en-US" dirty="0"/>
              <a:t>only reduced a very time intensive manual process, but also reduced the risk associated with manual intervention</a:t>
            </a:r>
          </a:p>
          <a:p>
            <a:pPr algn="just">
              <a:buFont typeface="Arial" panose="020B0604020202020204" pitchFamily="34" charset="0"/>
              <a:buChar char="•"/>
            </a:pPr>
            <a:r>
              <a:rPr lang="en-US" dirty="0" smtClean="0"/>
              <a:t>Developed Deployment </a:t>
            </a:r>
            <a:r>
              <a:rPr lang="en-US" dirty="0"/>
              <a:t>Utility </a:t>
            </a:r>
            <a:r>
              <a:rPr lang="en-US" dirty="0" smtClean="0"/>
              <a:t>tool that </a:t>
            </a:r>
            <a:r>
              <a:rPr lang="en-US" dirty="0"/>
              <a:t>enables team members to deploy and validate DB components in a highly effective and efficient manner especially considering Dental &amp; CMC deployments are handled by </a:t>
            </a:r>
            <a:r>
              <a:rPr lang="en-US" dirty="0" err="1"/>
              <a:t>Trizetto</a:t>
            </a:r>
            <a:r>
              <a:rPr lang="en-US" dirty="0"/>
              <a:t>. This has been very useful in terms of accuracy and time savings</a:t>
            </a:r>
            <a:r>
              <a:rPr lang="en-US" dirty="0" smtClean="0"/>
              <a:t>.</a:t>
            </a:r>
          </a:p>
        </p:txBody>
      </p:sp>
      <p:sp>
        <p:nvSpPr>
          <p:cNvPr id="4" name="Slide Number Placeholder 3"/>
          <p:cNvSpPr>
            <a:spLocks noGrp="1"/>
          </p:cNvSpPr>
          <p:nvPr>
            <p:ph type="sldNum" sz="quarter" idx="10"/>
          </p:nvPr>
        </p:nvSpPr>
        <p:spPr/>
        <p:txBody>
          <a:bodyPr/>
          <a:lstStyle/>
          <a:p>
            <a:pPr>
              <a:defRPr/>
            </a:pPr>
            <a:fld id="{C74B5C9E-C0EA-4CC9-90BD-1E55AB694958}" type="slidenum">
              <a:rPr lang="en-US" smtClean="0"/>
              <a:pPr>
                <a:defRPr/>
              </a:pPr>
              <a:t>9</a:t>
            </a:fld>
            <a:endParaRPr lang="en-US" dirty="0"/>
          </a:p>
        </p:txBody>
      </p:sp>
    </p:spTree>
    <p:extLst>
      <p:ext uri="{BB962C8B-B14F-4D97-AF65-F5344CB8AC3E}">
        <p14:creationId xmlns:p14="http://schemas.microsoft.com/office/powerpoint/2010/main" val="1774964015"/>
      </p:ext>
    </p:extLst>
  </p:cSld>
  <p:clrMapOvr>
    <a:masterClrMapping/>
  </p:clrMapOvr>
  <p:transition>
    <p:fade/>
  </p:transition>
</p:sld>
</file>

<file path=ppt/theme/theme1.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ion A">
  <a:themeElements>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A">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ction B/Thank You">
  <a:themeElements>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B/Thank You">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ection C/Photo">
  <a:themeElements>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C/Photo">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Section C/Photo">
  <a:themeElements>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C/Photo">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BBE55CF01605498919E04C955011B4" ma:contentTypeVersion="1" ma:contentTypeDescription="Create a new document." ma:contentTypeScope="" ma:versionID="7f1415514377208a98c56728dbc452a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10BD42-62E7-4321-AC27-493F94DCD5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40E0C71-68A7-46EA-BF8C-267403018A4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FBD60529-D316-47A4-B9FE-2F8623FD48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60782</TotalTime>
  <Words>1415</Words>
  <Application>Microsoft Office PowerPoint</Application>
  <PresentationFormat>On-screen Show (4:3)</PresentationFormat>
  <Paragraphs>73</Paragraphs>
  <Slides>10</Slides>
  <Notes>0</Notes>
  <HiddenSlides>0</HiddenSlides>
  <MMClips>0</MMClips>
  <ScaleCrop>false</ScaleCrop>
  <HeadingPairs>
    <vt:vector size="4" baseType="variant">
      <vt:variant>
        <vt:lpstr>Theme</vt:lpstr>
      </vt:variant>
      <vt:variant>
        <vt:i4>7</vt:i4>
      </vt:variant>
      <vt:variant>
        <vt:lpstr>Slide Titles</vt:lpstr>
      </vt:variant>
      <vt:variant>
        <vt:i4>10</vt:i4>
      </vt:variant>
    </vt:vector>
  </HeadingPairs>
  <TitlesOfParts>
    <vt:vector size="17" baseType="lpstr">
      <vt:lpstr>Main</vt:lpstr>
      <vt:lpstr>Section A</vt:lpstr>
      <vt:lpstr>Section B/Thank You</vt:lpstr>
      <vt:lpstr>Section C/Photo</vt:lpstr>
      <vt:lpstr>1_Section C/Photo</vt:lpstr>
      <vt:lpstr>1_Main</vt:lpstr>
      <vt:lpstr>2_Main</vt:lpstr>
      <vt:lpstr>LIVE Award | Himanshu Srivastava (USD 600 )</vt:lpstr>
      <vt:lpstr>LIVE Award | Himanshu Srivastava (USD 600 )</vt:lpstr>
      <vt:lpstr>STAR Award | Himanshu Srivastava (USD 250)</vt:lpstr>
      <vt:lpstr>STAR Award | Himanshu Srivastava (USD 250)</vt:lpstr>
      <vt:lpstr>Aquamarine Award | Himanshu Srivastava (USD 250)</vt:lpstr>
      <vt:lpstr>Aquamarine Award | Himanshu Srivastava (USD 250)</vt:lpstr>
      <vt:lpstr>Sustaining Edge Award | Himanshu Srivastava (INR 26000)</vt:lpstr>
      <vt:lpstr>Sustaining Edge Award | Himanshu Srivastava (INR 26000)</vt:lpstr>
      <vt:lpstr>Sapphire Award | Himanshu Srivastava (INR 15300)</vt:lpstr>
      <vt:lpstr>Sapphire Award | Himanshu Srivastava (INR 15300)</vt:lpstr>
    </vt:vector>
  </TitlesOfParts>
  <Company>qw qw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E2E Ph VI Program Status Report</dc:title>
  <dc:creator>theresa_m_oneil@optum.com</dc:creator>
  <cp:lastModifiedBy>Srivastava, Himanshu S(Facets)</cp:lastModifiedBy>
  <cp:revision>2050</cp:revision>
  <cp:lastPrinted>2015-01-15T17:37:47Z</cp:lastPrinted>
  <dcterms:created xsi:type="dcterms:W3CDTF">2011-05-24T20:20:08Z</dcterms:created>
  <dcterms:modified xsi:type="dcterms:W3CDTF">2019-08-19T22:02:06Z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0x010100ECBBE55CF01605498919E04C955011B4</vt:lpwstr>
  </property>
  <property fmtid="{D5CDD505-2E9C-101B-9397-08002B2CF9AE}" pid="3" name="DocumentStatus">
    <vt:lpwstr>Draft</vt:lpwstr>
  </property>
  <property fmtid="{D5CDD505-2E9C-101B-9397-08002B2CF9AE}" pid="4" name="Project ID">
    <vt:lpwstr>1</vt:lpwstr>
  </property>
</Properties>
</file>