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2"/>
    <p:sldId id="257" r:id="rId33"/>
    <p:sldId id="258" r:id="rId34"/>
    <p:sldId id="259" r:id="rId35"/>
    <p:sldId id="260" r:id="rId36"/>
    <p:sldId id="261" r:id="rId37"/>
    <p:sldId id="262" r:id="rId38"/>
    <p:sldId id="263" r:id="rId39"/>
    <p:sldId id="264" r:id="rId40"/>
    <p:sldId id="265"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DM Sans" charset="1" panose="00000000000000000000"/>
      <p:regular r:id="rId10"/>
    </p:embeddedFont>
    <p:embeddedFont>
      <p:font typeface="DM Sans Bold" charset="1" panose="00000000000000000000"/>
      <p:regular r:id="rId11"/>
    </p:embeddedFont>
    <p:embeddedFont>
      <p:font typeface="DM Sans Italics" charset="1" panose="00000000000000000000"/>
      <p:regular r:id="rId12"/>
    </p:embeddedFont>
    <p:embeddedFont>
      <p:font typeface="DM Sans Bold Italics" charset="1" panose="00000000000000000000"/>
      <p:regular r:id="rId13"/>
    </p:embeddedFont>
    <p:embeddedFont>
      <p:font typeface="Now" charset="1" panose="00000500000000000000"/>
      <p:regular r:id="rId14"/>
    </p:embeddedFont>
    <p:embeddedFont>
      <p:font typeface="Now Bold" charset="1" panose="00000800000000000000"/>
      <p:regular r:id="rId15"/>
    </p:embeddedFont>
    <p:embeddedFont>
      <p:font typeface="Now Thin" charset="1" panose="00000300000000000000"/>
      <p:regular r:id="rId16"/>
    </p:embeddedFont>
    <p:embeddedFont>
      <p:font typeface="Now Light" charset="1" panose="00000400000000000000"/>
      <p:regular r:id="rId17"/>
    </p:embeddedFont>
    <p:embeddedFont>
      <p:font typeface="Now Medium" charset="1" panose="00000600000000000000"/>
      <p:regular r:id="rId18"/>
    </p:embeddedFont>
    <p:embeddedFont>
      <p:font typeface="Now Heavy" charset="1" panose="00000A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Open Sauce Italics" charset="1" panose="00000500000000000000"/>
      <p:regular r:id="rId22"/>
    </p:embeddedFont>
    <p:embeddedFont>
      <p:font typeface="Open Sauce Bold Italics" charset="1" panose="00000800000000000000"/>
      <p:regular r:id="rId23"/>
    </p:embeddedFont>
    <p:embeddedFont>
      <p:font typeface="Open Sauce Light" charset="1" panose="00000400000000000000"/>
      <p:regular r:id="rId24"/>
    </p:embeddedFont>
    <p:embeddedFont>
      <p:font typeface="Open Sauce Light Italics" charset="1" panose="00000400000000000000"/>
      <p:regular r:id="rId25"/>
    </p:embeddedFont>
    <p:embeddedFont>
      <p:font typeface="Open Sauce Medium" charset="1" panose="00000600000000000000"/>
      <p:regular r:id="rId26"/>
    </p:embeddedFont>
    <p:embeddedFont>
      <p:font typeface="Open Sauce Medium Italics" charset="1" panose="00000600000000000000"/>
      <p:regular r:id="rId27"/>
    </p:embeddedFont>
    <p:embeddedFont>
      <p:font typeface="Open Sauce Semi-Bold" charset="1" panose="00000700000000000000"/>
      <p:regular r:id="rId28"/>
    </p:embeddedFont>
    <p:embeddedFont>
      <p:font typeface="Open Sauce Semi-Bold Italics" charset="1" panose="00000700000000000000"/>
      <p:regular r:id="rId29"/>
    </p:embeddedFont>
    <p:embeddedFont>
      <p:font typeface="Open Sauce Heavy" charset="1" panose="00000A00000000000000"/>
      <p:regular r:id="rId30"/>
    </p:embeddedFont>
    <p:embeddedFont>
      <p:font typeface="Open Sauce Heavy Italics" charset="1" panose="00000A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slides/slide1.xml" Type="http://schemas.openxmlformats.org/officeDocument/2006/relationships/slide"/><Relationship Id="rId33" Target="slides/slide2.xml" Type="http://schemas.openxmlformats.org/officeDocument/2006/relationships/slide"/><Relationship Id="rId34" Target="slides/slide3.xml" Type="http://schemas.openxmlformats.org/officeDocument/2006/relationships/slide"/><Relationship Id="rId35" Target="slides/slide4.xml" Type="http://schemas.openxmlformats.org/officeDocument/2006/relationships/slide"/><Relationship Id="rId36" Target="slides/slide5.xml" Type="http://schemas.openxmlformats.org/officeDocument/2006/relationships/slide"/><Relationship Id="rId37" Target="slides/slide6.xml" Type="http://schemas.openxmlformats.org/officeDocument/2006/relationships/slide"/><Relationship Id="rId38" Target="slides/slide7.xml" Type="http://schemas.openxmlformats.org/officeDocument/2006/relationships/slide"/><Relationship Id="rId39" Target="slides/slide8.xml" Type="http://schemas.openxmlformats.org/officeDocument/2006/relationships/slide"/><Relationship Id="rId4" Target="theme/theme1.xml" Type="http://schemas.openxmlformats.org/officeDocument/2006/relationships/theme"/><Relationship Id="rId40" Target="slides/slide9.xml" Type="http://schemas.openxmlformats.org/officeDocument/2006/relationships/slide"/><Relationship Id="rId41"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241907" y="7237960"/>
            <a:ext cx="7913921" cy="1392548"/>
          </a:xfrm>
          <a:prstGeom prst="rect">
            <a:avLst/>
          </a:prstGeom>
        </p:spPr>
        <p:txBody>
          <a:bodyPr anchor="t" rtlCol="false" tIns="0" lIns="0" bIns="0" rIns="0">
            <a:spAutoFit/>
          </a:bodyPr>
          <a:lstStyle/>
          <a:p>
            <a:pPr algn="l">
              <a:lnSpc>
                <a:spcPts val="3727"/>
              </a:lnSpc>
            </a:pPr>
            <a:r>
              <a:rPr lang="en-US" sz="3030">
                <a:solidFill>
                  <a:srgbClr val="56AEFF"/>
                </a:solidFill>
                <a:latin typeface="DM Sans Italics"/>
              </a:rPr>
              <a:t>Presented by: Himanshu Tiwari</a:t>
            </a:r>
          </a:p>
          <a:p>
            <a:pPr algn="l">
              <a:lnSpc>
                <a:spcPts val="3727"/>
              </a:lnSpc>
            </a:pPr>
            <a:r>
              <a:rPr lang="en-US" sz="3030">
                <a:solidFill>
                  <a:srgbClr val="56AEFF"/>
                </a:solidFill>
                <a:latin typeface="DM Sans Italics"/>
              </a:rPr>
              <a:t>Roll No: 21f1004266</a:t>
            </a:r>
          </a:p>
          <a:p>
            <a:pPr algn="l" marL="0" indent="0" lvl="0">
              <a:lnSpc>
                <a:spcPts val="3727"/>
              </a:lnSpc>
              <a:spcBef>
                <a:spcPct val="0"/>
              </a:spcBef>
            </a:pPr>
            <a:r>
              <a:rPr lang="en-US" sz="3030">
                <a:solidFill>
                  <a:srgbClr val="56AEFF"/>
                </a:solidFill>
                <a:latin typeface="DM Sans Italics"/>
              </a:rPr>
              <a:t>Email: 21f1004266@ds.study.iitm.ac.in</a:t>
            </a:r>
          </a:p>
        </p:txBody>
      </p:sp>
      <p:sp>
        <p:nvSpPr>
          <p:cNvPr name="TextBox 7" id="7"/>
          <p:cNvSpPr txBox="true"/>
          <p:nvPr/>
        </p:nvSpPr>
        <p:spPr>
          <a:xfrm rot="0">
            <a:off x="1241907" y="1636603"/>
            <a:ext cx="10959085" cy="1844040"/>
          </a:xfrm>
          <a:prstGeom prst="rect">
            <a:avLst/>
          </a:prstGeom>
        </p:spPr>
        <p:txBody>
          <a:bodyPr anchor="t" rtlCol="false" tIns="0" lIns="0" bIns="0" rIns="0">
            <a:spAutoFit/>
          </a:bodyPr>
          <a:lstStyle/>
          <a:p>
            <a:pPr algn="l">
              <a:lnSpc>
                <a:spcPts val="7200"/>
              </a:lnSpc>
            </a:pPr>
            <a:r>
              <a:rPr lang="en-US" sz="6000">
                <a:solidFill>
                  <a:srgbClr val="FFFBFB"/>
                </a:solidFill>
                <a:latin typeface="Now Bold"/>
              </a:rPr>
              <a:t>BUSINESS DATA MANAGEMENT</a:t>
            </a:r>
          </a:p>
        </p:txBody>
      </p:sp>
      <p:sp>
        <p:nvSpPr>
          <p:cNvPr name="Freeform 8" id="8"/>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41907" y="3471118"/>
            <a:ext cx="9659937" cy="922020"/>
          </a:xfrm>
          <a:prstGeom prst="rect">
            <a:avLst/>
          </a:prstGeom>
        </p:spPr>
        <p:txBody>
          <a:bodyPr anchor="t" rtlCol="false" tIns="0" lIns="0" bIns="0" rIns="0">
            <a:spAutoFit/>
          </a:bodyPr>
          <a:lstStyle/>
          <a:p>
            <a:pPr algn="l">
              <a:lnSpc>
                <a:spcPts val="7199"/>
              </a:lnSpc>
            </a:pPr>
            <a:r>
              <a:rPr lang="en-US" sz="5999">
                <a:solidFill>
                  <a:srgbClr val="56AEFF"/>
                </a:solidFill>
                <a:latin typeface="Now Bold"/>
              </a:rPr>
              <a:t>CAPSTONE PROJECT</a:t>
            </a:r>
          </a:p>
        </p:txBody>
      </p:sp>
      <p:sp>
        <p:nvSpPr>
          <p:cNvPr name="TextBox 10" id="10"/>
          <p:cNvSpPr txBox="true"/>
          <p:nvPr/>
        </p:nvSpPr>
        <p:spPr>
          <a:xfrm rot="0">
            <a:off x="1241907" y="5110089"/>
            <a:ext cx="15165051" cy="1209675"/>
          </a:xfrm>
          <a:prstGeom prst="rect">
            <a:avLst/>
          </a:prstGeom>
        </p:spPr>
        <p:txBody>
          <a:bodyPr anchor="t" rtlCol="false" tIns="0" lIns="0" bIns="0" rIns="0">
            <a:spAutoFit/>
          </a:bodyPr>
          <a:lstStyle/>
          <a:p>
            <a:pPr algn="l">
              <a:lnSpc>
                <a:spcPts val="4799"/>
              </a:lnSpc>
            </a:pPr>
            <a:r>
              <a:rPr lang="en-US" sz="3999">
                <a:solidFill>
                  <a:srgbClr val="FFFBFB"/>
                </a:solidFill>
                <a:latin typeface="Now Bold"/>
              </a:rPr>
              <a:t>DIRECT-TO-CONSUMER MILKMAN BUSINESS EXPANSION: MAXIMIZING REVENUE AND EFFICIENCY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10800000">
            <a:off x="5974366" y="3803559"/>
            <a:ext cx="4161751" cy="1184729"/>
            <a:chOff x="0" y="0"/>
            <a:chExt cx="2565722" cy="730386"/>
          </a:xfrm>
        </p:grpSpPr>
        <p:sp>
          <p:nvSpPr>
            <p:cNvPr name="Freeform 3" id="3"/>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0071C9"/>
            </a:solidFill>
          </p:spPr>
        </p:sp>
        <p:sp>
          <p:nvSpPr>
            <p:cNvPr name="TextBox 4" id="4"/>
            <p:cNvSpPr txBox="true"/>
            <p:nvPr/>
          </p:nvSpPr>
          <p:spPr>
            <a:xfrm>
              <a:off x="177800" y="-47625"/>
              <a:ext cx="2311722" cy="778011"/>
            </a:xfrm>
            <a:prstGeom prst="rect">
              <a:avLst/>
            </a:prstGeom>
          </p:spPr>
          <p:txBody>
            <a:bodyPr anchor="ctr" rtlCol="false" tIns="50800" lIns="50800" bIns="50800" rIns="50800"/>
            <a:lstStyle/>
            <a:p>
              <a:pPr algn="ctr">
                <a:lnSpc>
                  <a:spcPts val="3709"/>
                </a:lnSpc>
              </a:pPr>
            </a:p>
          </p:txBody>
        </p:sp>
      </p:grpSp>
      <p:grpSp>
        <p:nvGrpSpPr>
          <p:cNvPr name="Group 5" id="5"/>
          <p:cNvGrpSpPr/>
          <p:nvPr/>
        </p:nvGrpSpPr>
        <p:grpSpPr>
          <a:xfrm rot="0">
            <a:off x="7605184" y="4988288"/>
            <a:ext cx="4161751" cy="1184729"/>
            <a:chOff x="0" y="0"/>
            <a:chExt cx="2565722" cy="730386"/>
          </a:xfrm>
        </p:grpSpPr>
        <p:sp>
          <p:nvSpPr>
            <p:cNvPr name="Freeform 6" id="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7" id="7"/>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10800000">
            <a:off x="6638772" y="6173016"/>
            <a:ext cx="4161751" cy="1184729"/>
            <a:chOff x="0" y="0"/>
            <a:chExt cx="2565722" cy="730386"/>
          </a:xfrm>
        </p:grpSpPr>
        <p:sp>
          <p:nvSpPr>
            <p:cNvPr name="Freeform 9" id="9"/>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name="TextBox 10" id="10"/>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1" id="11"/>
          <p:cNvGrpSpPr/>
          <p:nvPr/>
        </p:nvGrpSpPr>
        <p:grpSpPr>
          <a:xfrm rot="0">
            <a:off x="7605184" y="7353564"/>
            <a:ext cx="4161751" cy="1184729"/>
            <a:chOff x="0" y="0"/>
            <a:chExt cx="2565722" cy="730386"/>
          </a:xfrm>
        </p:grpSpPr>
        <p:sp>
          <p:nvSpPr>
            <p:cNvPr name="Freeform 12" id="1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CFF4FF"/>
            </a:solidFill>
          </p:spPr>
        </p:sp>
        <p:sp>
          <p:nvSpPr>
            <p:cNvPr name="TextBox 13" id="13"/>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sp>
        <p:nvSpPr>
          <p:cNvPr name="TextBox 14" id="14"/>
          <p:cNvSpPr txBox="true"/>
          <p:nvPr/>
        </p:nvSpPr>
        <p:spPr>
          <a:xfrm rot="0">
            <a:off x="6378610" y="3912320"/>
            <a:ext cx="3353264" cy="919582"/>
          </a:xfrm>
          <a:prstGeom prst="rect">
            <a:avLst/>
          </a:prstGeom>
        </p:spPr>
        <p:txBody>
          <a:bodyPr anchor="t" rtlCol="false" tIns="0" lIns="0" bIns="0" rIns="0">
            <a:spAutoFit/>
          </a:bodyPr>
          <a:lstStyle/>
          <a:p>
            <a:pPr algn="ctr" marL="0" indent="0" lvl="0">
              <a:lnSpc>
                <a:spcPts val="3712"/>
              </a:lnSpc>
              <a:spcBef>
                <a:spcPct val="0"/>
              </a:spcBef>
            </a:pPr>
            <a:r>
              <a:rPr lang="en-US" sz="2690">
                <a:solidFill>
                  <a:srgbClr val="051D40"/>
                </a:solidFill>
                <a:latin typeface="DM Sans Bold"/>
              </a:rPr>
              <a:t>Profit-Driven Pricing </a:t>
            </a:r>
          </a:p>
        </p:txBody>
      </p:sp>
      <p:sp>
        <p:nvSpPr>
          <p:cNvPr name="TextBox 15" id="15"/>
          <p:cNvSpPr txBox="true"/>
          <p:nvPr/>
        </p:nvSpPr>
        <p:spPr>
          <a:xfrm rot="0">
            <a:off x="11058701" y="2599781"/>
            <a:ext cx="4998190" cy="1031258"/>
          </a:xfrm>
          <a:prstGeom prst="rect">
            <a:avLst/>
          </a:prstGeom>
        </p:spPr>
        <p:txBody>
          <a:bodyPr anchor="t" rtlCol="false" tIns="0" lIns="0" bIns="0" rIns="0">
            <a:spAutoFit/>
          </a:bodyPr>
          <a:lstStyle/>
          <a:p>
            <a:pPr algn="l" marL="0" indent="0" lvl="0">
              <a:lnSpc>
                <a:spcPts val="2727"/>
              </a:lnSpc>
            </a:pPr>
            <a:r>
              <a:rPr lang="en-US" sz="2164">
                <a:solidFill>
                  <a:srgbClr val="FFFFFF"/>
                </a:solidFill>
                <a:latin typeface="DM Sans"/>
              </a:rPr>
              <a:t>Explore alternative approaches other than dairy : partnering with local cafes, restaurants, and supermarkets </a:t>
            </a:r>
          </a:p>
        </p:txBody>
      </p:sp>
      <p:sp>
        <p:nvSpPr>
          <p:cNvPr name="TextBox 16" id="16"/>
          <p:cNvSpPr txBox="true"/>
          <p:nvPr/>
        </p:nvSpPr>
        <p:spPr>
          <a:xfrm rot="0">
            <a:off x="8313419" y="5116687"/>
            <a:ext cx="2745282" cy="919582"/>
          </a:xfrm>
          <a:prstGeom prst="rect">
            <a:avLst/>
          </a:prstGeom>
        </p:spPr>
        <p:txBody>
          <a:bodyPr anchor="t" rtlCol="false" tIns="0" lIns="0" bIns="0" rIns="0">
            <a:spAutoFit/>
          </a:bodyPr>
          <a:lstStyle/>
          <a:p>
            <a:pPr algn="ctr" marL="0" indent="0" lvl="0">
              <a:lnSpc>
                <a:spcPts val="3712"/>
              </a:lnSpc>
              <a:spcBef>
                <a:spcPct val="0"/>
              </a:spcBef>
            </a:pPr>
            <a:r>
              <a:rPr lang="en-US" sz="2690">
                <a:solidFill>
                  <a:srgbClr val="051D40"/>
                </a:solidFill>
                <a:latin typeface="DM Sans Bold"/>
              </a:rPr>
              <a:t>Quality Control Enhancement</a:t>
            </a:r>
          </a:p>
        </p:txBody>
      </p:sp>
      <p:sp>
        <p:nvSpPr>
          <p:cNvPr name="TextBox 17" id="17"/>
          <p:cNvSpPr txBox="true"/>
          <p:nvPr/>
        </p:nvSpPr>
        <p:spPr>
          <a:xfrm rot="0">
            <a:off x="7347007" y="6285587"/>
            <a:ext cx="2745282" cy="919582"/>
          </a:xfrm>
          <a:prstGeom prst="rect">
            <a:avLst/>
          </a:prstGeom>
        </p:spPr>
        <p:txBody>
          <a:bodyPr anchor="t" rtlCol="false" tIns="0" lIns="0" bIns="0" rIns="0">
            <a:spAutoFit/>
          </a:bodyPr>
          <a:lstStyle/>
          <a:p>
            <a:pPr algn="ctr" marL="0" indent="0" lvl="0">
              <a:lnSpc>
                <a:spcPts val="3712"/>
              </a:lnSpc>
              <a:spcBef>
                <a:spcPct val="0"/>
              </a:spcBef>
            </a:pPr>
            <a:r>
              <a:rPr lang="en-US" sz="2690">
                <a:solidFill>
                  <a:srgbClr val="051D40"/>
                </a:solidFill>
                <a:latin typeface="DM Sans Bold"/>
              </a:rPr>
              <a:t>Support Local Women Farmers </a:t>
            </a:r>
          </a:p>
        </p:txBody>
      </p:sp>
      <p:sp>
        <p:nvSpPr>
          <p:cNvPr name="TextBox 18" id="18"/>
          <p:cNvSpPr txBox="true"/>
          <p:nvPr/>
        </p:nvSpPr>
        <p:spPr>
          <a:xfrm rot="0">
            <a:off x="7876027" y="7435679"/>
            <a:ext cx="3711694" cy="919582"/>
          </a:xfrm>
          <a:prstGeom prst="rect">
            <a:avLst/>
          </a:prstGeom>
        </p:spPr>
        <p:txBody>
          <a:bodyPr anchor="t" rtlCol="false" tIns="0" lIns="0" bIns="0" rIns="0">
            <a:spAutoFit/>
          </a:bodyPr>
          <a:lstStyle/>
          <a:p>
            <a:pPr algn="ctr" marL="0" indent="0" lvl="0">
              <a:lnSpc>
                <a:spcPts val="3712"/>
              </a:lnSpc>
              <a:spcBef>
                <a:spcPct val="0"/>
              </a:spcBef>
            </a:pPr>
            <a:r>
              <a:rPr lang="en-US" sz="2690">
                <a:solidFill>
                  <a:srgbClr val="051D40"/>
                </a:solidFill>
                <a:latin typeface="DM Sans Bold"/>
              </a:rPr>
              <a:t>Seasonal Demand Optimization Strategy</a:t>
            </a:r>
          </a:p>
        </p:txBody>
      </p:sp>
      <p:sp>
        <p:nvSpPr>
          <p:cNvPr name="TextBox 19" id="19"/>
          <p:cNvSpPr txBox="true"/>
          <p:nvPr/>
        </p:nvSpPr>
        <p:spPr>
          <a:xfrm rot="0">
            <a:off x="715909" y="3794034"/>
            <a:ext cx="5258457" cy="1613078"/>
          </a:xfrm>
          <a:prstGeom prst="rect">
            <a:avLst/>
          </a:prstGeom>
        </p:spPr>
        <p:txBody>
          <a:bodyPr anchor="t" rtlCol="false" tIns="0" lIns="0" bIns="0" rIns="0">
            <a:spAutoFit/>
          </a:bodyPr>
          <a:lstStyle/>
          <a:p>
            <a:pPr algn="l" marL="0" indent="0" lvl="0">
              <a:lnSpc>
                <a:spcPts val="2595"/>
              </a:lnSpc>
            </a:pPr>
            <a:r>
              <a:rPr lang="en-US" sz="2060">
                <a:solidFill>
                  <a:srgbClr val="FFFFFF"/>
                </a:solidFill>
                <a:latin typeface="DM Sans"/>
              </a:rPr>
              <a:t>It is recommended to adjust pricing  based on cost analysis. Increasing the price by a small amount may not significantly bother the customer, but it can certainly increase profitability.</a:t>
            </a:r>
          </a:p>
        </p:txBody>
      </p:sp>
      <p:sp>
        <p:nvSpPr>
          <p:cNvPr name="TextBox 20" id="20"/>
          <p:cNvSpPr txBox="true"/>
          <p:nvPr/>
        </p:nvSpPr>
        <p:spPr>
          <a:xfrm rot="0">
            <a:off x="11918015" y="5007338"/>
            <a:ext cx="5397756" cy="965378"/>
          </a:xfrm>
          <a:prstGeom prst="rect">
            <a:avLst/>
          </a:prstGeom>
        </p:spPr>
        <p:txBody>
          <a:bodyPr anchor="t" rtlCol="false" tIns="0" lIns="0" bIns="0" rIns="0">
            <a:spAutoFit/>
          </a:bodyPr>
          <a:lstStyle/>
          <a:p>
            <a:pPr algn="l" marL="0" indent="0" lvl="0">
              <a:lnSpc>
                <a:spcPts val="2595"/>
              </a:lnSpc>
            </a:pPr>
            <a:r>
              <a:rPr lang="en-US" sz="2060">
                <a:solidFill>
                  <a:srgbClr val="FFFFFF"/>
                </a:solidFill>
                <a:latin typeface="DM Sans"/>
              </a:rPr>
              <a:t>Regularly inspect product quality, train staff in milk production, processing, and handling, and set up a customer feedback system.</a:t>
            </a:r>
          </a:p>
        </p:txBody>
      </p:sp>
      <p:sp>
        <p:nvSpPr>
          <p:cNvPr name="TextBox 21" id="21"/>
          <p:cNvSpPr txBox="true"/>
          <p:nvPr/>
        </p:nvSpPr>
        <p:spPr>
          <a:xfrm rot="0">
            <a:off x="715909" y="6163491"/>
            <a:ext cx="5922864" cy="1289228"/>
          </a:xfrm>
          <a:prstGeom prst="rect">
            <a:avLst/>
          </a:prstGeom>
        </p:spPr>
        <p:txBody>
          <a:bodyPr anchor="t" rtlCol="false" tIns="0" lIns="0" bIns="0" rIns="0">
            <a:spAutoFit/>
          </a:bodyPr>
          <a:lstStyle/>
          <a:p>
            <a:pPr algn="l" marL="0" indent="0" lvl="0">
              <a:lnSpc>
                <a:spcPts val="2595"/>
              </a:lnSpc>
            </a:pPr>
            <a:r>
              <a:rPr lang="en-US" sz="2060">
                <a:solidFill>
                  <a:srgbClr val="FFFFFF"/>
                </a:solidFill>
                <a:latin typeface="DM Sans"/>
              </a:rPr>
              <a:t>Given the absence of door-to-door delivery options for the women farmers, Mr. Rajesh can expand his product range &amp; boost revenue by leveraging his existing distribution network.</a:t>
            </a:r>
          </a:p>
        </p:txBody>
      </p:sp>
      <p:sp>
        <p:nvSpPr>
          <p:cNvPr name="TextBox 22" id="22"/>
          <p:cNvSpPr txBox="true"/>
          <p:nvPr/>
        </p:nvSpPr>
        <p:spPr>
          <a:xfrm rot="0">
            <a:off x="11918015" y="7348220"/>
            <a:ext cx="5736137" cy="1289228"/>
          </a:xfrm>
          <a:prstGeom prst="rect">
            <a:avLst/>
          </a:prstGeom>
        </p:spPr>
        <p:txBody>
          <a:bodyPr anchor="t" rtlCol="false" tIns="0" lIns="0" bIns="0" rIns="0">
            <a:spAutoFit/>
          </a:bodyPr>
          <a:lstStyle/>
          <a:p>
            <a:pPr algn="l" marL="0" indent="0" lvl="0">
              <a:lnSpc>
                <a:spcPts val="2595"/>
              </a:lnSpc>
            </a:pPr>
            <a:r>
              <a:rPr lang="en-US" sz="2060">
                <a:solidFill>
                  <a:srgbClr val="FFFFFF"/>
                </a:solidFill>
                <a:latin typeface="DM Sans"/>
              </a:rPr>
              <a:t>Pricing strategies should match seasonal demand patterns. Adjusting prices during peak seasons to capitalize on increased demand can maximize profitability.</a:t>
            </a:r>
          </a:p>
        </p:txBody>
      </p:sp>
      <p:sp>
        <p:nvSpPr>
          <p:cNvPr name="Freeform 23" id="23"/>
          <p:cNvSpPr/>
          <p:nvPr/>
        </p:nvSpPr>
        <p:spPr>
          <a:xfrm flipH="false" flipV="false" rot="0">
            <a:off x="-2639058" y="7662545"/>
            <a:ext cx="7086596" cy="7086596"/>
          </a:xfrm>
          <a:custGeom>
            <a:avLst/>
            <a:gdLst/>
            <a:ahLst/>
            <a:cxnLst/>
            <a:rect r="r" b="b" t="t" l="l"/>
            <a:pathLst>
              <a:path h="7086596" w="7086596">
                <a:moveTo>
                  <a:pt x="0" y="0"/>
                </a:moveTo>
                <a:lnTo>
                  <a:pt x="7086595" y="0"/>
                </a:lnTo>
                <a:lnTo>
                  <a:pt x="7086595" y="7086595"/>
                </a:lnTo>
                <a:lnTo>
                  <a:pt x="0" y="7086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10436461">
            <a:off x="14032679" y="-3683184"/>
            <a:ext cx="6566182" cy="6566182"/>
          </a:xfrm>
          <a:custGeom>
            <a:avLst/>
            <a:gdLst/>
            <a:ahLst/>
            <a:cxnLst/>
            <a:rect r="r" b="b" t="t" l="l"/>
            <a:pathLst>
              <a:path h="6566182" w="6566182">
                <a:moveTo>
                  <a:pt x="0" y="0"/>
                </a:moveTo>
                <a:lnTo>
                  <a:pt x="6566183" y="0"/>
                </a:lnTo>
                <a:lnTo>
                  <a:pt x="6566183" y="6566182"/>
                </a:lnTo>
                <a:lnTo>
                  <a:pt x="0" y="65661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5" id="25"/>
          <p:cNvGrpSpPr/>
          <p:nvPr/>
        </p:nvGrpSpPr>
        <p:grpSpPr>
          <a:xfrm rot="0">
            <a:off x="6638772" y="2618831"/>
            <a:ext cx="4161751" cy="1184729"/>
            <a:chOff x="0" y="0"/>
            <a:chExt cx="2565722" cy="730386"/>
          </a:xfrm>
        </p:grpSpPr>
        <p:sp>
          <p:nvSpPr>
            <p:cNvPr name="Freeform 26" id="2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27" id="27"/>
            <p:cNvSpPr txBox="true"/>
            <p:nvPr/>
          </p:nvSpPr>
          <p:spPr>
            <a:xfrm>
              <a:off x="177800" y="-47625"/>
              <a:ext cx="2311722" cy="778011"/>
            </a:xfrm>
            <a:prstGeom prst="rect">
              <a:avLst/>
            </a:prstGeom>
          </p:spPr>
          <p:txBody>
            <a:bodyPr anchor="ctr" rtlCol="false" tIns="50800" lIns="50800" bIns="50800" rIns="50800"/>
            <a:lstStyle/>
            <a:p>
              <a:pPr algn="ctr">
                <a:lnSpc>
                  <a:spcPts val="3985"/>
                </a:lnSpc>
              </a:pPr>
            </a:p>
          </p:txBody>
        </p:sp>
      </p:grpSp>
      <p:sp>
        <p:nvSpPr>
          <p:cNvPr name="TextBox 28" id="28"/>
          <p:cNvSpPr txBox="true"/>
          <p:nvPr/>
        </p:nvSpPr>
        <p:spPr>
          <a:xfrm rot="0">
            <a:off x="7043016" y="2727592"/>
            <a:ext cx="3353264" cy="919582"/>
          </a:xfrm>
          <a:prstGeom prst="rect">
            <a:avLst/>
          </a:prstGeom>
        </p:spPr>
        <p:txBody>
          <a:bodyPr anchor="t" rtlCol="false" tIns="0" lIns="0" bIns="0" rIns="0">
            <a:spAutoFit/>
          </a:bodyPr>
          <a:lstStyle/>
          <a:p>
            <a:pPr algn="ctr" marL="0" indent="0" lvl="0">
              <a:lnSpc>
                <a:spcPts val="3712"/>
              </a:lnSpc>
              <a:spcBef>
                <a:spcPct val="0"/>
              </a:spcBef>
            </a:pPr>
            <a:r>
              <a:rPr lang="en-US" sz="2690">
                <a:solidFill>
                  <a:srgbClr val="051D40"/>
                </a:solidFill>
                <a:latin typeface="DM Sans Bold"/>
              </a:rPr>
              <a:t>Optimize Sales to Dairy</a:t>
            </a:r>
          </a:p>
        </p:txBody>
      </p:sp>
      <p:sp>
        <p:nvSpPr>
          <p:cNvPr name="TextBox 29" id="29"/>
          <p:cNvSpPr txBox="true"/>
          <p:nvPr/>
        </p:nvSpPr>
        <p:spPr>
          <a:xfrm rot="0">
            <a:off x="904240" y="744424"/>
            <a:ext cx="977575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Recommendations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2986667" y="3084143"/>
            <a:ext cx="2613061" cy="2273181"/>
            <a:chOff x="0" y="0"/>
            <a:chExt cx="991873" cy="862860"/>
          </a:xfrm>
        </p:grpSpPr>
        <p:sp>
          <p:nvSpPr>
            <p:cNvPr name="Freeform 3" id="3"/>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4" id="4"/>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5" id="5"/>
          <p:cNvSpPr/>
          <p:nvPr/>
        </p:nvSpPr>
        <p:spPr>
          <a:xfrm flipV="true">
            <a:off x="3133964" y="4640463"/>
            <a:ext cx="2203125" cy="0"/>
          </a:xfrm>
          <a:prstGeom prst="line">
            <a:avLst/>
          </a:prstGeom>
          <a:ln cap="flat" w="38100">
            <a:solidFill>
              <a:srgbClr val="FFFFFF"/>
            </a:solidFill>
            <a:prstDash val="solid"/>
            <a:headEnd type="none" len="sm" w="sm"/>
            <a:tailEnd type="none" len="sm" w="sm"/>
          </a:ln>
        </p:spPr>
      </p:sp>
      <p:grpSp>
        <p:nvGrpSpPr>
          <p:cNvPr name="Group 6" id="6"/>
          <p:cNvGrpSpPr/>
          <p:nvPr/>
        </p:nvGrpSpPr>
        <p:grpSpPr>
          <a:xfrm rot="0">
            <a:off x="5844564" y="3084143"/>
            <a:ext cx="2613061" cy="2273181"/>
            <a:chOff x="0" y="0"/>
            <a:chExt cx="991873" cy="862860"/>
          </a:xfrm>
        </p:grpSpPr>
        <p:sp>
          <p:nvSpPr>
            <p:cNvPr name="Freeform 7" id="7"/>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8" id="8"/>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9" id="9"/>
          <p:cNvSpPr/>
          <p:nvPr/>
        </p:nvSpPr>
        <p:spPr>
          <a:xfrm flipV="true">
            <a:off x="5991861" y="4640463"/>
            <a:ext cx="2203125" cy="0"/>
          </a:xfrm>
          <a:prstGeom prst="line">
            <a:avLst/>
          </a:prstGeom>
          <a:ln cap="flat" w="38100">
            <a:solidFill>
              <a:srgbClr val="FFFFFF"/>
            </a:solidFill>
            <a:prstDash val="solid"/>
            <a:headEnd type="none" len="sm" w="sm"/>
            <a:tailEnd type="none" len="sm" w="sm"/>
          </a:ln>
        </p:spPr>
      </p:sp>
      <p:grpSp>
        <p:nvGrpSpPr>
          <p:cNvPr name="Group 10" id="10"/>
          <p:cNvGrpSpPr/>
          <p:nvPr/>
        </p:nvGrpSpPr>
        <p:grpSpPr>
          <a:xfrm rot="0">
            <a:off x="2986667" y="5870734"/>
            <a:ext cx="2613061" cy="2252658"/>
            <a:chOff x="0" y="0"/>
            <a:chExt cx="991873" cy="855070"/>
          </a:xfrm>
        </p:grpSpPr>
        <p:sp>
          <p:nvSpPr>
            <p:cNvPr name="Freeform 11" id="11"/>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2" id="12"/>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3" id="13"/>
          <p:cNvSpPr/>
          <p:nvPr/>
        </p:nvSpPr>
        <p:spPr>
          <a:xfrm flipV="true">
            <a:off x="3133964" y="7427054"/>
            <a:ext cx="2203125" cy="0"/>
          </a:xfrm>
          <a:prstGeom prst="line">
            <a:avLst/>
          </a:prstGeom>
          <a:ln cap="flat" w="38100">
            <a:solidFill>
              <a:srgbClr val="FFFFFF"/>
            </a:solidFill>
            <a:prstDash val="solid"/>
            <a:headEnd type="none" len="sm" w="sm"/>
            <a:tailEnd type="none" len="sm" w="sm"/>
          </a:ln>
        </p:spPr>
      </p:sp>
      <p:grpSp>
        <p:nvGrpSpPr>
          <p:cNvPr name="Group 14" id="14"/>
          <p:cNvGrpSpPr/>
          <p:nvPr/>
        </p:nvGrpSpPr>
        <p:grpSpPr>
          <a:xfrm rot="0">
            <a:off x="5844564" y="5870734"/>
            <a:ext cx="2613061" cy="2252658"/>
            <a:chOff x="0" y="0"/>
            <a:chExt cx="991873" cy="855070"/>
          </a:xfrm>
        </p:grpSpPr>
        <p:sp>
          <p:nvSpPr>
            <p:cNvPr name="Freeform 15" id="15"/>
            <p:cNvSpPr/>
            <p:nvPr/>
          </p:nvSpPr>
          <p:spPr>
            <a:xfrm flipH="false" flipV="false" rot="0">
              <a:off x="0" y="0"/>
              <a:ext cx="991873" cy="855070"/>
            </a:xfrm>
            <a:custGeom>
              <a:avLst/>
              <a:gdLst/>
              <a:ahLst/>
              <a:cxnLst/>
              <a:rect r="r" b="b" t="t" l="l"/>
              <a:pathLst>
                <a:path h="855070" w="991873">
                  <a:moveTo>
                    <a:pt x="0" y="0"/>
                  </a:moveTo>
                  <a:lnTo>
                    <a:pt x="991873" y="0"/>
                  </a:lnTo>
                  <a:lnTo>
                    <a:pt x="991873" y="855070"/>
                  </a:lnTo>
                  <a:lnTo>
                    <a:pt x="0" y="855070"/>
                  </a:lnTo>
                  <a:close/>
                </a:path>
              </a:pathLst>
            </a:custGeom>
            <a:solidFill>
              <a:srgbClr val="145DA0"/>
            </a:solidFill>
            <a:ln w="9525" cap="sq">
              <a:solidFill>
                <a:srgbClr val="FFFFFF"/>
              </a:solidFill>
              <a:prstDash val="solid"/>
              <a:miter/>
            </a:ln>
          </p:spPr>
        </p:sp>
        <p:sp>
          <p:nvSpPr>
            <p:cNvPr name="TextBox 16" id="16"/>
            <p:cNvSpPr txBox="true"/>
            <p:nvPr/>
          </p:nvSpPr>
          <p:spPr>
            <a:xfrm>
              <a:off x="0" y="-38100"/>
              <a:ext cx="991873" cy="893170"/>
            </a:xfrm>
            <a:prstGeom prst="rect">
              <a:avLst/>
            </a:prstGeom>
          </p:spPr>
          <p:txBody>
            <a:bodyPr anchor="ctr" rtlCol="false" tIns="50800" lIns="50800" bIns="50800" rIns="50800"/>
            <a:lstStyle/>
            <a:p>
              <a:pPr algn="ctr">
                <a:lnSpc>
                  <a:spcPts val="3483"/>
                </a:lnSpc>
              </a:pPr>
            </a:p>
          </p:txBody>
        </p:sp>
      </p:grpSp>
      <p:sp>
        <p:nvSpPr>
          <p:cNvPr name="AutoShape 17" id="17"/>
          <p:cNvSpPr/>
          <p:nvPr/>
        </p:nvSpPr>
        <p:spPr>
          <a:xfrm flipV="true">
            <a:off x="5991861" y="7427054"/>
            <a:ext cx="2203125" cy="0"/>
          </a:xfrm>
          <a:prstGeom prst="line">
            <a:avLst/>
          </a:prstGeom>
          <a:ln cap="flat" w="38100">
            <a:solidFill>
              <a:srgbClr val="FFFFFF"/>
            </a:solidFill>
            <a:prstDash val="solid"/>
            <a:headEnd type="none" len="sm" w="sm"/>
            <a:tailEnd type="none" len="sm" w="sm"/>
          </a:ln>
        </p:spPr>
      </p:sp>
      <p:grpSp>
        <p:nvGrpSpPr>
          <p:cNvPr name="Group 18" id="18"/>
          <p:cNvGrpSpPr/>
          <p:nvPr/>
        </p:nvGrpSpPr>
        <p:grpSpPr>
          <a:xfrm rot="0">
            <a:off x="10000675" y="1509629"/>
            <a:ext cx="6992751" cy="8074770"/>
            <a:chOff x="0" y="0"/>
            <a:chExt cx="5499100" cy="6350000"/>
          </a:xfrm>
        </p:grpSpPr>
        <p:sp>
          <p:nvSpPr>
            <p:cNvPr name="Freeform 19" id="19"/>
            <p:cNvSpPr/>
            <p:nvPr/>
          </p:nvSpPr>
          <p:spPr>
            <a:xfrm flipH="false" flipV="false" rot="0">
              <a:off x="0" y="0"/>
              <a:ext cx="5499100" cy="6350000"/>
            </a:xfrm>
            <a:custGeom>
              <a:avLst/>
              <a:gdLst/>
              <a:ahLst/>
              <a:cxnLst/>
              <a:rect r="r" b="b" t="t" l="l"/>
              <a:pathLst>
                <a:path h="6350000" w="5499100">
                  <a:moveTo>
                    <a:pt x="2749550" y="6350000"/>
                  </a:moveTo>
                  <a:lnTo>
                    <a:pt x="0" y="4762500"/>
                  </a:lnTo>
                  <a:lnTo>
                    <a:pt x="0" y="1587500"/>
                  </a:lnTo>
                  <a:lnTo>
                    <a:pt x="2749550" y="0"/>
                  </a:lnTo>
                  <a:lnTo>
                    <a:pt x="5499100" y="1587500"/>
                  </a:lnTo>
                  <a:lnTo>
                    <a:pt x="5499100" y="4762500"/>
                  </a:lnTo>
                  <a:lnTo>
                    <a:pt x="2749550" y="6350000"/>
                  </a:lnTo>
                  <a:close/>
                </a:path>
              </a:pathLst>
            </a:custGeom>
            <a:blipFill>
              <a:blip r:embed="rId2"/>
              <a:stretch>
                <a:fillRect l="-36605" t="0" r="-36605" b="0"/>
              </a:stretch>
            </a:blipFill>
          </p:spPr>
        </p:sp>
      </p:grpSp>
      <p:grpSp>
        <p:nvGrpSpPr>
          <p:cNvPr name="Group 20" id="20"/>
          <p:cNvGrpSpPr/>
          <p:nvPr/>
        </p:nvGrpSpPr>
        <p:grpSpPr>
          <a:xfrm rot="0">
            <a:off x="8705275" y="3084143"/>
            <a:ext cx="2613061" cy="2273181"/>
            <a:chOff x="0" y="0"/>
            <a:chExt cx="991873" cy="862860"/>
          </a:xfrm>
        </p:grpSpPr>
        <p:sp>
          <p:nvSpPr>
            <p:cNvPr name="Freeform 21" id="21"/>
            <p:cNvSpPr/>
            <p:nvPr/>
          </p:nvSpPr>
          <p:spPr>
            <a:xfrm flipH="false" flipV="false" rot="0">
              <a:off x="0" y="0"/>
              <a:ext cx="991873" cy="862860"/>
            </a:xfrm>
            <a:custGeom>
              <a:avLst/>
              <a:gdLst/>
              <a:ahLst/>
              <a:cxnLst/>
              <a:rect r="r" b="b" t="t" l="l"/>
              <a:pathLst>
                <a:path h="862860" w="991873">
                  <a:moveTo>
                    <a:pt x="0" y="0"/>
                  </a:moveTo>
                  <a:lnTo>
                    <a:pt x="991873" y="0"/>
                  </a:lnTo>
                  <a:lnTo>
                    <a:pt x="991873" y="862860"/>
                  </a:lnTo>
                  <a:lnTo>
                    <a:pt x="0" y="862860"/>
                  </a:lnTo>
                  <a:close/>
                </a:path>
              </a:pathLst>
            </a:custGeom>
            <a:solidFill>
              <a:srgbClr val="145DA0"/>
            </a:solidFill>
            <a:ln w="9525" cap="sq">
              <a:solidFill>
                <a:srgbClr val="FFFFFF"/>
              </a:solidFill>
              <a:prstDash val="solid"/>
              <a:miter/>
            </a:ln>
          </p:spPr>
        </p:sp>
        <p:sp>
          <p:nvSpPr>
            <p:cNvPr name="TextBox 22" id="22"/>
            <p:cNvSpPr txBox="true"/>
            <p:nvPr/>
          </p:nvSpPr>
          <p:spPr>
            <a:xfrm>
              <a:off x="0" y="-38100"/>
              <a:ext cx="991873" cy="900960"/>
            </a:xfrm>
            <a:prstGeom prst="rect">
              <a:avLst/>
            </a:prstGeom>
          </p:spPr>
          <p:txBody>
            <a:bodyPr anchor="ctr" rtlCol="false" tIns="50800" lIns="50800" bIns="50800" rIns="50800"/>
            <a:lstStyle/>
            <a:p>
              <a:pPr algn="ctr">
                <a:lnSpc>
                  <a:spcPts val="3483"/>
                </a:lnSpc>
              </a:pPr>
            </a:p>
          </p:txBody>
        </p:sp>
      </p:grpSp>
      <p:sp>
        <p:nvSpPr>
          <p:cNvPr name="AutoShape 23" id="23"/>
          <p:cNvSpPr/>
          <p:nvPr/>
        </p:nvSpPr>
        <p:spPr>
          <a:xfrm flipV="true">
            <a:off x="8852572" y="4640463"/>
            <a:ext cx="2203125" cy="0"/>
          </a:xfrm>
          <a:prstGeom prst="line">
            <a:avLst/>
          </a:prstGeom>
          <a:ln cap="flat" w="38100">
            <a:solidFill>
              <a:srgbClr val="FFFFFF"/>
            </a:solidFill>
            <a:prstDash val="solid"/>
            <a:headEnd type="none" len="sm" w="sm"/>
            <a:tailEnd type="none" len="sm" w="sm"/>
          </a:ln>
        </p:spPr>
      </p:sp>
      <p:sp>
        <p:nvSpPr>
          <p:cNvPr name="Freeform 24" id="24"/>
          <p:cNvSpPr/>
          <p:nvPr/>
        </p:nvSpPr>
        <p:spPr>
          <a:xfrm flipH="false" flipV="false" rot="0">
            <a:off x="-7631327" y="597505"/>
            <a:ext cx="9077445" cy="9077445"/>
          </a:xfrm>
          <a:custGeom>
            <a:avLst/>
            <a:gdLst/>
            <a:ahLst/>
            <a:cxnLst/>
            <a:rect r="r" b="b" t="t" l="l"/>
            <a:pathLst>
              <a:path h="9077445" w="9077445">
                <a:moveTo>
                  <a:pt x="0" y="0"/>
                </a:moveTo>
                <a:lnTo>
                  <a:pt x="9077444" y="0"/>
                </a:lnTo>
                <a:lnTo>
                  <a:pt x="9077444" y="9077445"/>
                </a:lnTo>
                <a:lnTo>
                  <a:pt x="0" y="907744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5" id="25"/>
          <p:cNvSpPr txBox="true"/>
          <p:nvPr/>
        </p:nvSpPr>
        <p:spPr>
          <a:xfrm rot="0">
            <a:off x="2986667" y="1698193"/>
            <a:ext cx="8437330" cy="1214499"/>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56AEFF"/>
                </a:solidFill>
                <a:latin typeface="Now Bold"/>
              </a:rPr>
              <a:t>OVERVIEW</a:t>
            </a:r>
          </a:p>
        </p:txBody>
      </p:sp>
      <p:sp>
        <p:nvSpPr>
          <p:cNvPr name="TextBox 26" id="26"/>
          <p:cNvSpPr txBox="true"/>
          <p:nvPr/>
        </p:nvSpPr>
        <p:spPr>
          <a:xfrm rot="0">
            <a:off x="3133964" y="4795854"/>
            <a:ext cx="2318467" cy="318796"/>
          </a:xfrm>
          <a:prstGeom prst="rect">
            <a:avLst/>
          </a:prstGeom>
        </p:spPr>
        <p:txBody>
          <a:bodyPr anchor="t" rtlCol="false" tIns="0" lIns="0" bIns="0" rIns="0">
            <a:spAutoFit/>
          </a:bodyPr>
          <a:lstStyle/>
          <a:p>
            <a:pPr algn="ctr">
              <a:lnSpc>
                <a:spcPts val="2605"/>
              </a:lnSpc>
            </a:pPr>
            <a:r>
              <a:rPr lang="en-US" sz="1887">
                <a:solidFill>
                  <a:srgbClr val="FFFFFF"/>
                </a:solidFill>
                <a:latin typeface="DM Sans"/>
              </a:rPr>
              <a:t>Executive Summary</a:t>
            </a:r>
          </a:p>
        </p:txBody>
      </p:sp>
      <p:sp>
        <p:nvSpPr>
          <p:cNvPr name="TextBox 27" id="27"/>
          <p:cNvSpPr txBox="true"/>
          <p:nvPr/>
        </p:nvSpPr>
        <p:spPr>
          <a:xfrm rot="0">
            <a:off x="3447970"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01</a:t>
            </a:r>
          </a:p>
        </p:txBody>
      </p:sp>
      <p:sp>
        <p:nvSpPr>
          <p:cNvPr name="TextBox 28" id="28"/>
          <p:cNvSpPr txBox="true"/>
          <p:nvPr/>
        </p:nvSpPr>
        <p:spPr>
          <a:xfrm rot="0">
            <a:off x="5991861" y="4795854"/>
            <a:ext cx="2318467" cy="318796"/>
          </a:xfrm>
          <a:prstGeom prst="rect">
            <a:avLst/>
          </a:prstGeom>
        </p:spPr>
        <p:txBody>
          <a:bodyPr anchor="t" rtlCol="false" tIns="0" lIns="0" bIns="0" rIns="0">
            <a:spAutoFit/>
          </a:bodyPr>
          <a:lstStyle/>
          <a:p>
            <a:pPr algn="ctr">
              <a:lnSpc>
                <a:spcPts val="2605"/>
              </a:lnSpc>
            </a:pPr>
            <a:r>
              <a:rPr lang="en-US" sz="1887">
                <a:solidFill>
                  <a:srgbClr val="FFFFFF"/>
                </a:solidFill>
                <a:latin typeface="DM Sans"/>
              </a:rPr>
              <a:t>Data Collection</a:t>
            </a:r>
          </a:p>
        </p:txBody>
      </p:sp>
      <p:sp>
        <p:nvSpPr>
          <p:cNvPr name="TextBox 29" id="29"/>
          <p:cNvSpPr txBox="true"/>
          <p:nvPr/>
        </p:nvSpPr>
        <p:spPr>
          <a:xfrm rot="0">
            <a:off x="6305867"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02</a:t>
            </a:r>
          </a:p>
        </p:txBody>
      </p:sp>
      <p:sp>
        <p:nvSpPr>
          <p:cNvPr name="TextBox 30" id="30"/>
          <p:cNvSpPr txBox="true"/>
          <p:nvPr/>
        </p:nvSpPr>
        <p:spPr>
          <a:xfrm rot="0">
            <a:off x="3133964" y="7582446"/>
            <a:ext cx="2318467" cy="318796"/>
          </a:xfrm>
          <a:prstGeom prst="rect">
            <a:avLst/>
          </a:prstGeom>
        </p:spPr>
        <p:txBody>
          <a:bodyPr anchor="t" rtlCol="false" tIns="0" lIns="0" bIns="0" rIns="0">
            <a:spAutoFit/>
          </a:bodyPr>
          <a:lstStyle/>
          <a:p>
            <a:pPr algn="ctr">
              <a:lnSpc>
                <a:spcPts val="2605"/>
              </a:lnSpc>
            </a:pPr>
            <a:r>
              <a:rPr lang="en-US" sz="1887">
                <a:solidFill>
                  <a:srgbClr val="FFFFFF"/>
                </a:solidFill>
                <a:latin typeface="DM Sans"/>
              </a:rPr>
              <a:t>Findings</a:t>
            </a:r>
          </a:p>
        </p:txBody>
      </p:sp>
      <p:sp>
        <p:nvSpPr>
          <p:cNvPr name="TextBox 31" id="31"/>
          <p:cNvSpPr txBox="true"/>
          <p:nvPr/>
        </p:nvSpPr>
        <p:spPr>
          <a:xfrm rot="0">
            <a:off x="3447970" y="6012493"/>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04</a:t>
            </a:r>
          </a:p>
        </p:txBody>
      </p:sp>
      <p:sp>
        <p:nvSpPr>
          <p:cNvPr name="TextBox 32" id="32"/>
          <p:cNvSpPr txBox="true"/>
          <p:nvPr/>
        </p:nvSpPr>
        <p:spPr>
          <a:xfrm rot="0">
            <a:off x="5991861" y="7582446"/>
            <a:ext cx="2318467" cy="318796"/>
          </a:xfrm>
          <a:prstGeom prst="rect">
            <a:avLst/>
          </a:prstGeom>
        </p:spPr>
        <p:txBody>
          <a:bodyPr anchor="t" rtlCol="false" tIns="0" lIns="0" bIns="0" rIns="0">
            <a:spAutoFit/>
          </a:bodyPr>
          <a:lstStyle/>
          <a:p>
            <a:pPr algn="ctr">
              <a:lnSpc>
                <a:spcPts val="2605"/>
              </a:lnSpc>
            </a:pPr>
            <a:r>
              <a:rPr lang="en-US" sz="1887">
                <a:solidFill>
                  <a:srgbClr val="FFFFFF"/>
                </a:solidFill>
                <a:latin typeface="DM Sans"/>
              </a:rPr>
              <a:t>Recommendations</a:t>
            </a:r>
          </a:p>
        </p:txBody>
      </p:sp>
      <p:sp>
        <p:nvSpPr>
          <p:cNvPr name="TextBox 33" id="33"/>
          <p:cNvSpPr txBox="true"/>
          <p:nvPr/>
        </p:nvSpPr>
        <p:spPr>
          <a:xfrm rot="0">
            <a:off x="6305867" y="6012493"/>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05</a:t>
            </a:r>
          </a:p>
        </p:txBody>
      </p:sp>
      <p:sp>
        <p:nvSpPr>
          <p:cNvPr name="TextBox 34" id="34"/>
          <p:cNvSpPr txBox="true"/>
          <p:nvPr/>
        </p:nvSpPr>
        <p:spPr>
          <a:xfrm rot="0">
            <a:off x="8852572" y="4795854"/>
            <a:ext cx="2318467" cy="318796"/>
          </a:xfrm>
          <a:prstGeom prst="rect">
            <a:avLst/>
          </a:prstGeom>
        </p:spPr>
        <p:txBody>
          <a:bodyPr anchor="t" rtlCol="false" tIns="0" lIns="0" bIns="0" rIns="0">
            <a:spAutoFit/>
          </a:bodyPr>
          <a:lstStyle/>
          <a:p>
            <a:pPr algn="ctr">
              <a:lnSpc>
                <a:spcPts val="2605"/>
              </a:lnSpc>
            </a:pPr>
            <a:r>
              <a:rPr lang="en-US" sz="1887">
                <a:solidFill>
                  <a:srgbClr val="FFFFFF"/>
                </a:solidFill>
                <a:latin typeface="DM Sans"/>
              </a:rPr>
              <a:t>Data Analysis</a:t>
            </a:r>
          </a:p>
        </p:txBody>
      </p:sp>
      <p:sp>
        <p:nvSpPr>
          <p:cNvPr name="TextBox 35" id="35"/>
          <p:cNvSpPr txBox="true"/>
          <p:nvPr/>
        </p:nvSpPr>
        <p:spPr>
          <a:xfrm rot="0">
            <a:off x="9166578" y="3225902"/>
            <a:ext cx="1690455" cy="973796"/>
          </a:xfrm>
          <a:prstGeom prst="rect">
            <a:avLst/>
          </a:prstGeom>
        </p:spPr>
        <p:txBody>
          <a:bodyPr anchor="t" rtlCol="false" tIns="0" lIns="0" bIns="0" rIns="0">
            <a:spAutoFit/>
          </a:bodyPr>
          <a:lstStyle/>
          <a:p>
            <a:pPr algn="ctr">
              <a:lnSpc>
                <a:spcPts val="7914"/>
              </a:lnSpc>
            </a:pPr>
            <a:r>
              <a:rPr lang="en-US" sz="5735">
                <a:solidFill>
                  <a:srgbClr val="FFFFFF"/>
                </a:solidFill>
                <a:latin typeface="DM Sans Bold"/>
              </a:rPr>
              <a:t>03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10800000">
            <a:off x="81160" y="9258300"/>
            <a:ext cx="13457996" cy="3264379"/>
            <a:chOff x="0" y="0"/>
            <a:chExt cx="17943995" cy="4352506"/>
          </a:xfrm>
        </p:grpSpPr>
        <p:sp>
          <p:nvSpPr>
            <p:cNvPr name="Freeform 3" id="3"/>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5" id="5"/>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Freeform 7" id="7"/>
          <p:cNvSpPr/>
          <p:nvPr/>
        </p:nvSpPr>
        <p:spPr>
          <a:xfrm flipH="false" flipV="false" rot="6150721">
            <a:off x="6080933" y="4579544"/>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8" id="8"/>
          <p:cNvGrpSpPr/>
          <p:nvPr/>
        </p:nvGrpSpPr>
        <p:grpSpPr>
          <a:xfrm rot="0">
            <a:off x="11807534" y="0"/>
            <a:ext cx="6254290" cy="10287000"/>
            <a:chOff x="0" y="0"/>
            <a:chExt cx="3860673" cy="6350000"/>
          </a:xfrm>
        </p:grpSpPr>
        <p:sp>
          <p:nvSpPr>
            <p:cNvPr name="Freeform 9" id="9"/>
            <p:cNvSpPr/>
            <p:nvPr/>
          </p:nvSpPr>
          <p:spPr>
            <a:xfrm flipH="false" flipV="false" rot="0">
              <a:off x="0" y="0"/>
              <a:ext cx="3860673" cy="6350000"/>
            </a:xfrm>
            <a:custGeom>
              <a:avLst/>
              <a:gdLst/>
              <a:ahLst/>
              <a:cxnLst/>
              <a:rect r="r" b="b" t="t" l="l"/>
              <a:pathLst>
                <a:path h="6350000" w="3860673">
                  <a:moveTo>
                    <a:pt x="3860673" y="0"/>
                  </a:moveTo>
                  <a:lnTo>
                    <a:pt x="2341753" y="6350000"/>
                  </a:lnTo>
                  <a:lnTo>
                    <a:pt x="0" y="6350000"/>
                  </a:lnTo>
                  <a:lnTo>
                    <a:pt x="1518920" y="0"/>
                  </a:lnTo>
                  <a:lnTo>
                    <a:pt x="3860673" y="0"/>
                  </a:lnTo>
                  <a:close/>
                </a:path>
              </a:pathLst>
            </a:custGeom>
            <a:blipFill>
              <a:blip r:embed="rId5"/>
              <a:stretch>
                <a:fillRect l="-11679" t="0" r="-11679" b="0"/>
              </a:stretch>
            </a:blipFill>
          </p:spPr>
        </p:sp>
      </p:grpSp>
      <p:sp>
        <p:nvSpPr>
          <p:cNvPr name="Freeform 10" id="10"/>
          <p:cNvSpPr/>
          <p:nvPr/>
        </p:nvSpPr>
        <p:spPr>
          <a:xfrm flipH="false" flipV="false" rot="-4615544">
            <a:off x="10510810" y="5041623"/>
            <a:ext cx="13544802" cy="1127911"/>
          </a:xfrm>
          <a:custGeom>
            <a:avLst/>
            <a:gdLst/>
            <a:ahLst/>
            <a:cxnLst/>
            <a:rect r="r" b="b" t="t" l="l"/>
            <a:pathLst>
              <a:path h="1127911" w="13544802">
                <a:moveTo>
                  <a:pt x="0" y="0"/>
                </a:moveTo>
                <a:lnTo>
                  <a:pt x="13544801" y="0"/>
                </a:lnTo>
                <a:lnTo>
                  <a:pt x="13544801" y="1127912"/>
                </a:lnTo>
                <a:lnTo>
                  <a:pt x="0" y="1127912"/>
                </a:lnTo>
                <a:lnTo>
                  <a:pt x="0" y="0"/>
                </a:lnTo>
                <a:close/>
              </a:path>
            </a:pathLst>
          </a:custGeom>
          <a:blipFill>
            <a:blip r:embed="rId4"/>
            <a:stretch>
              <a:fillRect l="0" t="-137172" r="0" b="0"/>
            </a:stretch>
          </a:blipFill>
        </p:spPr>
      </p:sp>
      <p:grpSp>
        <p:nvGrpSpPr>
          <p:cNvPr name="Group 11" id="11"/>
          <p:cNvGrpSpPr/>
          <p:nvPr/>
        </p:nvGrpSpPr>
        <p:grpSpPr>
          <a:xfrm rot="-10800000">
            <a:off x="15966396" y="9258300"/>
            <a:ext cx="13457996" cy="3264379"/>
            <a:chOff x="0" y="0"/>
            <a:chExt cx="17943995" cy="4352506"/>
          </a:xfrm>
        </p:grpSpPr>
        <p:sp>
          <p:nvSpPr>
            <p:cNvPr name="Freeform 12" id="12"/>
            <p:cNvSpPr/>
            <p:nvPr/>
          </p:nvSpPr>
          <p:spPr>
            <a:xfrm flipH="false" flipV="false" rot="0">
              <a:off x="0" y="0"/>
              <a:ext cx="4149650" cy="4149650"/>
            </a:xfrm>
            <a:custGeom>
              <a:avLst/>
              <a:gdLst/>
              <a:ahLst/>
              <a:cxnLst/>
              <a:rect r="r" b="b" t="t" l="l"/>
              <a:pathLst>
                <a:path h="4149650" w="4149650">
                  <a:moveTo>
                    <a:pt x="0" y="0"/>
                  </a:moveTo>
                  <a:lnTo>
                    <a:pt x="4149650" y="0"/>
                  </a:lnTo>
                  <a:lnTo>
                    <a:pt x="4149650" y="4149650"/>
                  </a:lnTo>
                  <a:lnTo>
                    <a:pt x="0" y="4149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4600097" y="861572"/>
              <a:ext cx="4149650" cy="3288079"/>
            </a:xfrm>
            <a:custGeom>
              <a:avLst/>
              <a:gdLst/>
              <a:ahLst/>
              <a:cxnLst/>
              <a:rect r="r" b="b" t="t" l="l"/>
              <a:pathLst>
                <a:path h="3288079" w="4149650">
                  <a:moveTo>
                    <a:pt x="0" y="0"/>
                  </a:moveTo>
                  <a:lnTo>
                    <a:pt x="4149651" y="0"/>
                  </a:lnTo>
                  <a:lnTo>
                    <a:pt x="4149651" y="3288078"/>
                  </a:lnTo>
                  <a:lnTo>
                    <a:pt x="0" y="3288078"/>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sp>
          <p:nvSpPr>
            <p:cNvPr name="Freeform 14" id="14"/>
            <p:cNvSpPr/>
            <p:nvPr/>
          </p:nvSpPr>
          <p:spPr>
            <a:xfrm flipH="false" flipV="false" rot="0">
              <a:off x="9194248" y="202855"/>
              <a:ext cx="4149650" cy="4149650"/>
            </a:xfrm>
            <a:custGeom>
              <a:avLst/>
              <a:gdLst/>
              <a:ahLst/>
              <a:cxnLst/>
              <a:rect r="r" b="b" t="t" l="l"/>
              <a:pathLst>
                <a:path h="4149650" w="4149650">
                  <a:moveTo>
                    <a:pt x="0" y="0"/>
                  </a:moveTo>
                  <a:lnTo>
                    <a:pt x="4149650" y="0"/>
                  </a:lnTo>
                  <a:lnTo>
                    <a:pt x="4149650" y="4149651"/>
                  </a:lnTo>
                  <a:lnTo>
                    <a:pt x="0" y="4149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794345" y="1064427"/>
              <a:ext cx="4149650" cy="3288079"/>
            </a:xfrm>
            <a:custGeom>
              <a:avLst/>
              <a:gdLst/>
              <a:ahLst/>
              <a:cxnLst/>
              <a:rect r="r" b="b" t="t" l="l"/>
              <a:pathLst>
                <a:path h="3288079" w="4149650">
                  <a:moveTo>
                    <a:pt x="0" y="0"/>
                  </a:moveTo>
                  <a:lnTo>
                    <a:pt x="4149650" y="0"/>
                  </a:lnTo>
                  <a:lnTo>
                    <a:pt x="4149650" y="3288079"/>
                  </a:lnTo>
                  <a:lnTo>
                    <a:pt x="0" y="3288079"/>
                  </a:lnTo>
                  <a:lnTo>
                    <a:pt x="0" y="0"/>
                  </a:lnTo>
                  <a:close/>
                </a:path>
              </a:pathLst>
            </a:custGeom>
            <a:blipFill>
              <a:blip r:embed="rId2">
                <a:extLst>
                  <a:ext uri="{96DAC541-7B7A-43D3-8B79-37D633B846F1}">
                    <asvg:svgBlip xmlns:asvg="http://schemas.microsoft.com/office/drawing/2016/SVG/main" r:embed="rId3"/>
                  </a:ext>
                </a:extLst>
              </a:blip>
              <a:stretch>
                <a:fillRect l="0" t="0" r="0" b="-26202"/>
              </a:stretch>
            </a:blipFill>
          </p:spPr>
        </p:sp>
      </p:grpSp>
      <p:sp>
        <p:nvSpPr>
          <p:cNvPr name="TextBox 16" id="16"/>
          <p:cNvSpPr txBox="true"/>
          <p:nvPr/>
        </p:nvSpPr>
        <p:spPr>
          <a:xfrm rot="0">
            <a:off x="1400417" y="1028700"/>
            <a:ext cx="11452917" cy="1227368"/>
          </a:xfrm>
          <a:prstGeom prst="rect">
            <a:avLst/>
          </a:prstGeom>
        </p:spPr>
        <p:txBody>
          <a:bodyPr anchor="t" rtlCol="false" tIns="0" lIns="0" bIns="0" rIns="0">
            <a:spAutoFit/>
          </a:bodyPr>
          <a:lstStyle/>
          <a:p>
            <a:pPr algn="ctr" marL="0" indent="0" lvl="0">
              <a:lnSpc>
                <a:spcPts val="9625"/>
              </a:lnSpc>
              <a:spcBef>
                <a:spcPct val="0"/>
              </a:spcBef>
            </a:pPr>
            <a:r>
              <a:rPr lang="en-US" sz="8020">
                <a:solidFill>
                  <a:srgbClr val="FFFFFF"/>
                </a:solidFill>
                <a:latin typeface="Now Bold"/>
              </a:rPr>
              <a:t>EXECUTIVE SUMMARY</a:t>
            </a:r>
          </a:p>
        </p:txBody>
      </p:sp>
      <p:sp>
        <p:nvSpPr>
          <p:cNvPr name="TextBox 17" id="17"/>
          <p:cNvSpPr txBox="true"/>
          <p:nvPr/>
        </p:nvSpPr>
        <p:spPr>
          <a:xfrm rot="0">
            <a:off x="1400417" y="2500211"/>
            <a:ext cx="11452917" cy="1505331"/>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The project revolves around a small milk delivery business in Sultanpur, Uttar Pradesh, operated by Mr. Rajesh Dubey, who started the business three years ago.</a:t>
            </a:r>
          </a:p>
        </p:txBody>
      </p:sp>
      <p:sp>
        <p:nvSpPr>
          <p:cNvPr name="TextBox 18" id="18"/>
          <p:cNvSpPr txBox="true"/>
          <p:nvPr/>
        </p:nvSpPr>
        <p:spPr>
          <a:xfrm rot="0">
            <a:off x="1400417" y="4369353"/>
            <a:ext cx="11452917" cy="2514981"/>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His sales comprise various milk types (Type 1, Type 2, Type 3), where "Type 1", "Type 2" and "Type 3" cater to different quality preferences for customers, where "Type 3" denotes the highest quality milk. Additionally, sales include condensed milk and discounted offerings to local dairies.</a:t>
            </a:r>
          </a:p>
        </p:txBody>
      </p:sp>
      <p:sp>
        <p:nvSpPr>
          <p:cNvPr name="TextBox 19" id="19"/>
          <p:cNvSpPr txBox="true"/>
          <p:nvPr/>
        </p:nvSpPr>
        <p:spPr>
          <a:xfrm rot="0">
            <a:off x="1400417" y="7248144"/>
            <a:ext cx="11452917" cy="2010156"/>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The business faces </a:t>
            </a:r>
            <a:r>
              <a:rPr lang="en-US" sz="2900">
                <a:solidFill>
                  <a:srgbClr val="FFFFFF"/>
                </a:solidFill>
                <a:latin typeface="DM Sans Bold Italics"/>
              </a:rPr>
              <a:t>profitability challenges</a:t>
            </a:r>
            <a:r>
              <a:rPr lang="en-US" sz="2900">
                <a:solidFill>
                  <a:srgbClr val="FFFFFF"/>
                </a:solidFill>
                <a:latin typeface="DM Sans"/>
              </a:rPr>
              <a:t> as the milkman sells milk to dairy at lower prices instead of directly to customers, limiting profit margins and hindering growth. Additionally,</a:t>
            </a:r>
            <a:r>
              <a:rPr lang="en-US" sz="2900">
                <a:solidFill>
                  <a:srgbClr val="FFFFFF"/>
                </a:solidFill>
                <a:latin typeface="DM Sans Bold"/>
              </a:rPr>
              <a:t> </a:t>
            </a:r>
            <a:r>
              <a:rPr lang="en-US" sz="2900">
                <a:solidFill>
                  <a:srgbClr val="FFFFFF"/>
                </a:solidFill>
                <a:latin typeface="DM Sans"/>
              </a:rPr>
              <a:t>there are</a:t>
            </a:r>
            <a:r>
              <a:rPr lang="en-US" sz="2900">
                <a:solidFill>
                  <a:srgbClr val="FFFFFF"/>
                </a:solidFill>
                <a:latin typeface="DM Sans Bold"/>
              </a:rPr>
              <a:t> </a:t>
            </a:r>
            <a:r>
              <a:rPr lang="en-US" sz="2900">
                <a:solidFill>
                  <a:srgbClr val="FFFFFF"/>
                </a:solidFill>
                <a:latin typeface="DM Sans Bold Italics"/>
              </a:rPr>
              <a:t>constraints in expanding operations and reaching new markets.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1789449" y="-54747"/>
            <a:ext cx="7586196" cy="7886022"/>
            <a:chOff x="0" y="0"/>
            <a:chExt cx="6108573" cy="6350000"/>
          </a:xfrm>
        </p:grpSpPr>
        <p:sp>
          <p:nvSpPr>
            <p:cNvPr name="Freeform 3" id="3"/>
            <p:cNvSpPr/>
            <p:nvPr/>
          </p:nvSpPr>
          <p:spPr>
            <a:xfrm flipH="false" flipV="false" rot="0">
              <a:off x="0" y="0"/>
              <a:ext cx="6108573" cy="6350000"/>
            </a:xfrm>
            <a:custGeom>
              <a:avLst/>
              <a:gdLst/>
              <a:ahLst/>
              <a:cxnLst/>
              <a:rect r="r" b="b" t="t" l="l"/>
              <a:pathLst>
                <a:path h="6350000" w="6108573">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a:blip r:embed="rId2"/>
              <a:stretch>
                <a:fillRect l="0" t="-435" r="0" b="-435"/>
              </a:stretch>
            </a:blipFill>
          </p:spPr>
        </p:sp>
      </p:grpSp>
      <p:sp>
        <p:nvSpPr>
          <p:cNvPr name="Freeform 4" id="4"/>
          <p:cNvSpPr/>
          <p:nvPr/>
        </p:nvSpPr>
        <p:spPr>
          <a:xfrm flipH="false" flipV="false" rot="0">
            <a:off x="17259300" y="8127303"/>
            <a:ext cx="1802889" cy="1802889"/>
          </a:xfrm>
          <a:custGeom>
            <a:avLst/>
            <a:gdLst/>
            <a:ahLst/>
            <a:cxnLst/>
            <a:rect r="r" b="b" t="t" l="l"/>
            <a:pathLst>
              <a:path h="1802889" w="1802889">
                <a:moveTo>
                  <a:pt x="0" y="0"/>
                </a:moveTo>
                <a:lnTo>
                  <a:pt x="1802889" y="0"/>
                </a:lnTo>
                <a:lnTo>
                  <a:pt x="1802889" y="1802889"/>
                </a:lnTo>
                <a:lnTo>
                  <a:pt x="0" y="18028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754219" y="-758592"/>
            <a:ext cx="2293320" cy="2293320"/>
          </a:xfrm>
          <a:custGeom>
            <a:avLst/>
            <a:gdLst/>
            <a:ahLst/>
            <a:cxnLst/>
            <a:rect r="r" b="b" t="t" l="l"/>
            <a:pathLst>
              <a:path h="2293320" w="2293320">
                <a:moveTo>
                  <a:pt x="0" y="0"/>
                </a:moveTo>
                <a:lnTo>
                  <a:pt x="2293320" y="0"/>
                </a:lnTo>
                <a:lnTo>
                  <a:pt x="2293320" y="2293320"/>
                </a:lnTo>
                <a:lnTo>
                  <a:pt x="0" y="229332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543050" y="-54747"/>
            <a:ext cx="2760734" cy="10341747"/>
            <a:chOff x="0" y="0"/>
            <a:chExt cx="727107" cy="2723752"/>
          </a:xfrm>
        </p:grpSpPr>
        <p:sp>
          <p:nvSpPr>
            <p:cNvPr name="Freeform 7" id="7"/>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8" id="8"/>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9" id="9"/>
          <p:cNvSpPr txBox="true"/>
          <p:nvPr/>
        </p:nvSpPr>
        <p:spPr>
          <a:xfrm rot="0">
            <a:off x="1338761" y="5188162"/>
            <a:ext cx="10326864" cy="1505331"/>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The data was gathered directly from Mr. Rajesh over a three-month period through regular interactions or at specified intervals.</a:t>
            </a:r>
          </a:p>
        </p:txBody>
      </p:sp>
      <p:sp>
        <p:nvSpPr>
          <p:cNvPr name="TextBox 10" id="10"/>
          <p:cNvSpPr txBox="true"/>
          <p:nvPr/>
        </p:nvSpPr>
        <p:spPr>
          <a:xfrm rot="0">
            <a:off x="1338761" y="7050035"/>
            <a:ext cx="10326864" cy="1000506"/>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To organize and clean the data, we used Excel, making it easier to analyze and facilitating future data analysis.</a:t>
            </a:r>
          </a:p>
        </p:txBody>
      </p:sp>
      <p:sp>
        <p:nvSpPr>
          <p:cNvPr name="TextBox 11" id="11"/>
          <p:cNvSpPr txBox="true"/>
          <p:nvPr/>
        </p:nvSpPr>
        <p:spPr>
          <a:xfrm rot="0">
            <a:off x="1338761" y="3831114"/>
            <a:ext cx="10326864" cy="1000506"/>
          </a:xfrm>
          <a:prstGeom prst="rect">
            <a:avLst/>
          </a:prstGeom>
        </p:spPr>
        <p:txBody>
          <a:bodyPr anchor="t" rtlCol="false" tIns="0" lIns="0" bIns="0" rIns="0">
            <a:spAutoFit/>
          </a:bodyPr>
          <a:lstStyle/>
          <a:p>
            <a:pPr algn="l" marL="0" indent="0" lvl="0">
              <a:lnSpc>
                <a:spcPts val="4002"/>
              </a:lnSpc>
              <a:spcBef>
                <a:spcPct val="0"/>
              </a:spcBef>
            </a:pPr>
            <a:r>
              <a:rPr lang="en-US" sz="2900">
                <a:solidFill>
                  <a:srgbClr val="FFFFFF"/>
                </a:solidFill>
                <a:latin typeface="DM Sans"/>
              </a:rPr>
              <a:t>The data for the sales and expenditure for three months was meticulously recorded.</a:t>
            </a:r>
          </a:p>
        </p:txBody>
      </p:sp>
      <p:sp>
        <p:nvSpPr>
          <p:cNvPr name="TextBox 12" id="12"/>
          <p:cNvSpPr txBox="true"/>
          <p:nvPr/>
        </p:nvSpPr>
        <p:spPr>
          <a:xfrm rot="0">
            <a:off x="1338761" y="2098086"/>
            <a:ext cx="977575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Data Collection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726405" y="738659"/>
            <a:ext cx="702036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Data Analysis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974809" y="2456759"/>
            <a:ext cx="9168170" cy="6245544"/>
          </a:xfrm>
          <a:custGeom>
            <a:avLst/>
            <a:gdLst/>
            <a:ahLst/>
            <a:cxnLst/>
            <a:rect r="r" b="b" t="t" l="l"/>
            <a:pathLst>
              <a:path h="6245544" w="9168170">
                <a:moveTo>
                  <a:pt x="0" y="0"/>
                </a:moveTo>
                <a:lnTo>
                  <a:pt x="9168170" y="0"/>
                </a:lnTo>
                <a:lnTo>
                  <a:pt x="9168170" y="6245544"/>
                </a:lnTo>
                <a:lnTo>
                  <a:pt x="0" y="6245544"/>
                </a:lnTo>
                <a:lnTo>
                  <a:pt x="0" y="0"/>
                </a:lnTo>
                <a:close/>
              </a:path>
            </a:pathLst>
          </a:custGeom>
          <a:blipFill>
            <a:blip r:embed="rId4"/>
            <a:stretch>
              <a:fillRect l="0" t="-1077" r="-325" b="-1077"/>
            </a:stretch>
          </a:blipFill>
        </p:spPr>
      </p:sp>
      <p:sp>
        <p:nvSpPr>
          <p:cNvPr name="Freeform 6" id="6"/>
          <p:cNvSpPr/>
          <p:nvPr/>
        </p:nvSpPr>
        <p:spPr>
          <a:xfrm flipH="false" flipV="false" rot="0">
            <a:off x="8765034" y="2139322"/>
            <a:ext cx="9522966" cy="6562981"/>
          </a:xfrm>
          <a:custGeom>
            <a:avLst/>
            <a:gdLst/>
            <a:ahLst/>
            <a:cxnLst/>
            <a:rect r="r" b="b" t="t" l="l"/>
            <a:pathLst>
              <a:path h="6562981" w="9522966">
                <a:moveTo>
                  <a:pt x="0" y="0"/>
                </a:moveTo>
                <a:lnTo>
                  <a:pt x="9522966" y="0"/>
                </a:lnTo>
                <a:lnTo>
                  <a:pt x="9522966" y="6562981"/>
                </a:lnTo>
                <a:lnTo>
                  <a:pt x="0" y="6562981"/>
                </a:lnTo>
                <a:lnTo>
                  <a:pt x="0" y="0"/>
                </a:lnTo>
                <a:close/>
              </a:path>
            </a:pathLst>
          </a:custGeom>
          <a:blipFill>
            <a:blip r:embed="rId4"/>
            <a:stretch>
              <a:fillRect l="0" t="-333" r="-18" b="-333"/>
            </a:stretch>
          </a:blipFill>
        </p:spPr>
      </p:sp>
      <p:sp>
        <p:nvSpPr>
          <p:cNvPr name="TextBox 7" id="7"/>
          <p:cNvSpPr txBox="true"/>
          <p:nvPr/>
        </p:nvSpPr>
        <p:spPr>
          <a:xfrm rot="0">
            <a:off x="726405" y="1965479"/>
            <a:ext cx="7708005" cy="819150"/>
          </a:xfrm>
          <a:prstGeom prst="rect">
            <a:avLst/>
          </a:prstGeom>
        </p:spPr>
        <p:txBody>
          <a:bodyPr anchor="t" rtlCol="false" tIns="0" lIns="0" bIns="0" rIns="0">
            <a:spAutoFit/>
          </a:bodyPr>
          <a:lstStyle/>
          <a:p>
            <a:pPr algn="l" marL="0" indent="0" lvl="0">
              <a:lnSpc>
                <a:spcPts val="6477"/>
              </a:lnSpc>
              <a:spcBef>
                <a:spcPct val="0"/>
              </a:spcBef>
            </a:pPr>
            <a:r>
              <a:rPr lang="en-US" sz="5398">
                <a:solidFill>
                  <a:srgbClr val="FFFFFF"/>
                </a:solidFill>
                <a:latin typeface="Now"/>
              </a:rPr>
              <a:t>Sales Analysis</a:t>
            </a:r>
          </a:p>
        </p:txBody>
      </p:sp>
      <p:sp>
        <p:nvSpPr>
          <p:cNvPr name="TextBox 8" id="8"/>
          <p:cNvSpPr txBox="true"/>
          <p:nvPr/>
        </p:nvSpPr>
        <p:spPr>
          <a:xfrm rot="0">
            <a:off x="395779" y="3338726"/>
            <a:ext cx="8369255" cy="5039106"/>
          </a:xfrm>
          <a:prstGeom prst="rect">
            <a:avLst/>
          </a:prstGeom>
        </p:spPr>
        <p:txBody>
          <a:bodyPr anchor="t" rtlCol="false" tIns="0" lIns="0" bIns="0" rIns="0">
            <a:spAutoFit/>
          </a:bodyPr>
          <a:lstStyle/>
          <a:p>
            <a:pPr algn="l" marL="626111" indent="-313055" lvl="1">
              <a:lnSpc>
                <a:spcPts val="4002"/>
              </a:lnSpc>
              <a:buFont typeface="Arial"/>
              <a:buChar char="•"/>
            </a:pPr>
            <a:r>
              <a:rPr lang="en-US" sz="2900">
                <a:solidFill>
                  <a:srgbClr val="FFFFFF"/>
                </a:solidFill>
                <a:latin typeface="DM Sans"/>
              </a:rPr>
              <a:t>January: Stable sales until mid-month, with notable peaks on January 17th, 18th, and 26th due to the wedding season.</a:t>
            </a:r>
          </a:p>
          <a:p>
            <a:pPr algn="l" marL="626111" indent="-313055" lvl="1">
              <a:lnSpc>
                <a:spcPts val="4002"/>
              </a:lnSpc>
              <a:buFont typeface="Arial"/>
              <a:buChar char="•"/>
            </a:pPr>
            <a:r>
              <a:rPr lang="en-US" sz="2900">
                <a:solidFill>
                  <a:srgbClr val="FFFFFF"/>
                </a:solidFill>
                <a:latin typeface="DM Sans"/>
              </a:rPr>
              <a:t>February: Consistent sales until February 21st, followed by a decline attributed to reduced demand from hospitals.</a:t>
            </a:r>
          </a:p>
          <a:p>
            <a:pPr algn="l" marL="626111" indent="-313055" lvl="1">
              <a:lnSpc>
                <a:spcPts val="4002"/>
              </a:lnSpc>
              <a:buFont typeface="Arial"/>
              <a:buChar char="•"/>
            </a:pPr>
            <a:r>
              <a:rPr lang="en-US" sz="2900">
                <a:solidFill>
                  <a:srgbClr val="FFFFFF"/>
                </a:solidFill>
                <a:latin typeface="DM Sans"/>
              </a:rPr>
              <a:t>March: Fluctuating sales with steady revenue until mid-month, followed by a significant surge from March 14th to March 24th due to the festival season, particularly Holi.</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750575" y="714375"/>
            <a:ext cx="702036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Data Analysis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770937" y="3064383"/>
            <a:ext cx="10236029" cy="6238510"/>
          </a:xfrm>
          <a:custGeom>
            <a:avLst/>
            <a:gdLst/>
            <a:ahLst/>
            <a:cxnLst/>
            <a:rect r="r" b="b" t="t" l="l"/>
            <a:pathLst>
              <a:path h="6238510" w="10236029">
                <a:moveTo>
                  <a:pt x="0" y="0"/>
                </a:moveTo>
                <a:lnTo>
                  <a:pt x="10236029" y="0"/>
                </a:lnTo>
                <a:lnTo>
                  <a:pt x="10236029" y="6238510"/>
                </a:lnTo>
                <a:lnTo>
                  <a:pt x="0" y="6238510"/>
                </a:lnTo>
                <a:lnTo>
                  <a:pt x="0" y="0"/>
                </a:lnTo>
                <a:close/>
              </a:path>
            </a:pathLst>
          </a:custGeom>
          <a:blipFill>
            <a:blip r:embed="rId4"/>
            <a:stretch>
              <a:fillRect l="-823" t="0" r="-823" b="0"/>
            </a:stretch>
          </a:blipFill>
        </p:spPr>
      </p:sp>
      <p:sp>
        <p:nvSpPr>
          <p:cNvPr name="Freeform 6" id="6"/>
          <p:cNvSpPr/>
          <p:nvPr/>
        </p:nvSpPr>
        <p:spPr>
          <a:xfrm flipH="false" flipV="false" rot="0">
            <a:off x="7770937" y="3064383"/>
            <a:ext cx="10236029" cy="6137456"/>
          </a:xfrm>
          <a:custGeom>
            <a:avLst/>
            <a:gdLst/>
            <a:ahLst/>
            <a:cxnLst/>
            <a:rect r="r" b="b" t="t" l="l"/>
            <a:pathLst>
              <a:path h="6137456" w="10236029">
                <a:moveTo>
                  <a:pt x="0" y="0"/>
                </a:moveTo>
                <a:lnTo>
                  <a:pt x="10236029" y="0"/>
                </a:lnTo>
                <a:lnTo>
                  <a:pt x="10236029" y="6137456"/>
                </a:lnTo>
                <a:lnTo>
                  <a:pt x="0" y="6137456"/>
                </a:lnTo>
                <a:lnTo>
                  <a:pt x="0" y="0"/>
                </a:lnTo>
                <a:close/>
              </a:path>
            </a:pathLst>
          </a:custGeom>
          <a:blipFill>
            <a:blip r:embed="rId4"/>
            <a:stretch>
              <a:fillRect l="0" t="0" r="0" b="0"/>
            </a:stretch>
          </a:blipFill>
        </p:spPr>
      </p:sp>
      <p:sp>
        <p:nvSpPr>
          <p:cNvPr name="TextBox 7" id="7"/>
          <p:cNvSpPr txBox="true"/>
          <p:nvPr/>
        </p:nvSpPr>
        <p:spPr>
          <a:xfrm rot="0">
            <a:off x="412193" y="3016758"/>
            <a:ext cx="7358744" cy="7270242"/>
          </a:xfrm>
          <a:prstGeom prst="rect">
            <a:avLst/>
          </a:prstGeom>
        </p:spPr>
        <p:txBody>
          <a:bodyPr anchor="t" rtlCol="false" tIns="0" lIns="0" bIns="0" rIns="0">
            <a:spAutoFit/>
          </a:bodyPr>
          <a:lstStyle/>
          <a:p>
            <a:pPr algn="l" marL="604521" indent="-302261" lvl="1">
              <a:lnSpc>
                <a:spcPts val="3864"/>
              </a:lnSpc>
              <a:buFont typeface="Arial"/>
              <a:buChar char="•"/>
            </a:pPr>
            <a:r>
              <a:rPr lang="en-US" sz="2800">
                <a:solidFill>
                  <a:srgbClr val="FFFFFF"/>
                </a:solidFill>
                <a:latin typeface="DM Sans"/>
              </a:rPr>
              <a:t>Sales to dairy at Rs. 35 per litre consistently dominate revenue, despite fluctuations in other categories.</a:t>
            </a:r>
          </a:p>
          <a:p>
            <a:pPr algn="l" marL="604521" indent="-302261" lvl="1">
              <a:lnSpc>
                <a:spcPts val="3864"/>
              </a:lnSpc>
              <a:buFont typeface="Arial"/>
              <a:buChar char="•"/>
            </a:pPr>
            <a:r>
              <a:rPr lang="en-US" sz="2800">
                <a:solidFill>
                  <a:srgbClr val="FFFFFF"/>
                </a:solidFill>
                <a:latin typeface="DM Sans"/>
              </a:rPr>
              <a:t>Type 2 milk sales exhibit a notable upward trend, indicating sustained demand and revenue growth.</a:t>
            </a:r>
          </a:p>
          <a:p>
            <a:pPr algn="l" marL="604521" indent="-302261" lvl="1">
              <a:lnSpc>
                <a:spcPts val="3864"/>
              </a:lnSpc>
              <a:buFont typeface="Arial"/>
              <a:buChar char="•"/>
            </a:pPr>
            <a:r>
              <a:rPr lang="en-US" sz="2800">
                <a:solidFill>
                  <a:srgbClr val="FFFFFF"/>
                </a:solidFill>
                <a:latin typeface="DM Sans"/>
              </a:rPr>
              <a:t>Type 1 and Type 3 milk sales remain stable, reflecting consistent customer demand.</a:t>
            </a:r>
          </a:p>
          <a:p>
            <a:pPr algn="l" marL="604521" indent="-302261" lvl="1">
              <a:lnSpc>
                <a:spcPts val="3864"/>
              </a:lnSpc>
              <a:buFont typeface="Arial"/>
              <a:buChar char="•"/>
            </a:pPr>
            <a:r>
              <a:rPr lang="en-US" sz="2800">
                <a:solidFill>
                  <a:srgbClr val="FFFFFF"/>
                </a:solidFill>
                <a:latin typeface="DM Sans"/>
              </a:rPr>
              <a:t>The analysis indicates that condensed milk experiences a surge in demand during festive seasons, suggesting a seasonal pattern in consumer preferences.</a:t>
            </a:r>
          </a:p>
          <a:p>
            <a:pPr algn="l">
              <a:lnSpc>
                <a:spcPts val="3864"/>
              </a:lnSpc>
            </a:pPr>
          </a:p>
        </p:txBody>
      </p:sp>
      <p:sp>
        <p:nvSpPr>
          <p:cNvPr name="TextBox 8" id="8"/>
          <p:cNvSpPr txBox="true"/>
          <p:nvPr/>
        </p:nvSpPr>
        <p:spPr>
          <a:xfrm rot="0">
            <a:off x="750575" y="1941195"/>
            <a:ext cx="7708005" cy="819150"/>
          </a:xfrm>
          <a:prstGeom prst="rect">
            <a:avLst/>
          </a:prstGeom>
        </p:spPr>
        <p:txBody>
          <a:bodyPr anchor="t" rtlCol="false" tIns="0" lIns="0" bIns="0" rIns="0">
            <a:spAutoFit/>
          </a:bodyPr>
          <a:lstStyle/>
          <a:p>
            <a:pPr algn="l" marL="0" indent="0" lvl="0">
              <a:lnSpc>
                <a:spcPts val="6477"/>
              </a:lnSpc>
              <a:spcBef>
                <a:spcPct val="0"/>
              </a:spcBef>
            </a:pPr>
            <a:r>
              <a:rPr lang="en-US" sz="5398">
                <a:solidFill>
                  <a:srgbClr val="FFFFFF"/>
                </a:solidFill>
                <a:latin typeface="Now"/>
              </a:rPr>
              <a:t>Sales 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876545" y="714489"/>
            <a:ext cx="702036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Data Analysis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584550" y="3216979"/>
            <a:ext cx="9293272" cy="5856474"/>
          </a:xfrm>
          <a:custGeom>
            <a:avLst/>
            <a:gdLst/>
            <a:ahLst/>
            <a:cxnLst/>
            <a:rect r="r" b="b" t="t" l="l"/>
            <a:pathLst>
              <a:path h="5856474" w="9293272">
                <a:moveTo>
                  <a:pt x="0" y="0"/>
                </a:moveTo>
                <a:lnTo>
                  <a:pt x="9293272" y="0"/>
                </a:lnTo>
                <a:lnTo>
                  <a:pt x="9293272" y="5856474"/>
                </a:lnTo>
                <a:lnTo>
                  <a:pt x="0" y="5856474"/>
                </a:lnTo>
                <a:lnTo>
                  <a:pt x="0" y="0"/>
                </a:lnTo>
                <a:close/>
              </a:path>
            </a:pathLst>
          </a:custGeom>
          <a:blipFill>
            <a:blip r:embed="rId4"/>
            <a:stretch>
              <a:fillRect l="0" t="0" r="0" b="0"/>
            </a:stretch>
          </a:blipFill>
        </p:spPr>
      </p:sp>
      <p:sp>
        <p:nvSpPr>
          <p:cNvPr name="TextBox 6" id="6"/>
          <p:cNvSpPr txBox="true"/>
          <p:nvPr/>
        </p:nvSpPr>
        <p:spPr>
          <a:xfrm rot="0">
            <a:off x="876545" y="1941309"/>
            <a:ext cx="7708005" cy="819150"/>
          </a:xfrm>
          <a:prstGeom prst="rect">
            <a:avLst/>
          </a:prstGeom>
        </p:spPr>
        <p:txBody>
          <a:bodyPr anchor="t" rtlCol="false" tIns="0" lIns="0" bIns="0" rIns="0">
            <a:spAutoFit/>
          </a:bodyPr>
          <a:lstStyle/>
          <a:p>
            <a:pPr algn="l" marL="0" indent="0" lvl="0">
              <a:lnSpc>
                <a:spcPts val="6477"/>
              </a:lnSpc>
              <a:spcBef>
                <a:spcPct val="0"/>
              </a:spcBef>
            </a:pPr>
            <a:r>
              <a:rPr lang="en-US" sz="5398">
                <a:solidFill>
                  <a:srgbClr val="FFFFFF"/>
                </a:solidFill>
                <a:latin typeface="Now"/>
              </a:rPr>
              <a:t>Profit Analysis</a:t>
            </a:r>
          </a:p>
        </p:txBody>
      </p:sp>
      <p:sp>
        <p:nvSpPr>
          <p:cNvPr name="TextBox 7" id="7"/>
          <p:cNvSpPr txBox="true"/>
          <p:nvPr/>
        </p:nvSpPr>
        <p:spPr>
          <a:xfrm rot="0">
            <a:off x="466172" y="3344676"/>
            <a:ext cx="7841109" cy="5543931"/>
          </a:xfrm>
          <a:prstGeom prst="rect">
            <a:avLst/>
          </a:prstGeom>
        </p:spPr>
        <p:txBody>
          <a:bodyPr anchor="t" rtlCol="false" tIns="0" lIns="0" bIns="0" rIns="0">
            <a:spAutoFit/>
          </a:bodyPr>
          <a:lstStyle/>
          <a:p>
            <a:pPr algn="l" marL="626111" indent="-313055" lvl="1">
              <a:lnSpc>
                <a:spcPts val="4002"/>
              </a:lnSpc>
              <a:buFont typeface="Arial"/>
              <a:buChar char="•"/>
            </a:pPr>
            <a:r>
              <a:rPr lang="en-US" sz="2900">
                <a:solidFill>
                  <a:srgbClr val="FFFFFF"/>
                </a:solidFill>
                <a:latin typeface="DM Sans"/>
              </a:rPr>
              <a:t>January: The profit for January was Rs. 53,365, indicating a healthy level of profitability.</a:t>
            </a:r>
          </a:p>
          <a:p>
            <a:pPr algn="l" marL="626111" indent="-313055" lvl="1">
              <a:lnSpc>
                <a:spcPts val="4002"/>
              </a:lnSpc>
              <a:buFont typeface="Arial"/>
              <a:buChar char="•"/>
            </a:pPr>
            <a:r>
              <a:rPr lang="en-US" sz="2900">
                <a:solidFill>
                  <a:srgbClr val="FFFFFF"/>
                </a:solidFill>
                <a:latin typeface="DM Sans"/>
              </a:rPr>
              <a:t>February: Profit decreased slightly to Rs. 46,625 compared to January, likely due to reduced sales from hospitals towards the end of the month.</a:t>
            </a:r>
          </a:p>
          <a:p>
            <a:pPr algn="l" marL="626111" indent="-313055" lvl="1">
              <a:lnSpc>
                <a:spcPts val="4002"/>
              </a:lnSpc>
              <a:buFont typeface="Arial"/>
              <a:buChar char="•"/>
            </a:pPr>
            <a:r>
              <a:rPr lang="en-US" sz="2900">
                <a:solidFill>
                  <a:srgbClr val="FFFFFF"/>
                </a:solidFill>
                <a:latin typeface="DM Sans"/>
              </a:rPr>
              <a:t>March: Profit increased to Rs. 57,515, surpassing both January and February, indicating an improvement in business performance.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883679" y="685764"/>
            <a:ext cx="702036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Data Analysis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450493" y="94362"/>
            <a:ext cx="9837507" cy="5862756"/>
          </a:xfrm>
          <a:custGeom>
            <a:avLst/>
            <a:gdLst/>
            <a:ahLst/>
            <a:cxnLst/>
            <a:rect r="r" b="b" t="t" l="l"/>
            <a:pathLst>
              <a:path h="5862756" w="9837507">
                <a:moveTo>
                  <a:pt x="0" y="0"/>
                </a:moveTo>
                <a:lnTo>
                  <a:pt x="9837507" y="0"/>
                </a:lnTo>
                <a:lnTo>
                  <a:pt x="9837507" y="5862757"/>
                </a:lnTo>
                <a:lnTo>
                  <a:pt x="0" y="5862757"/>
                </a:lnTo>
                <a:lnTo>
                  <a:pt x="0" y="0"/>
                </a:lnTo>
                <a:close/>
              </a:path>
            </a:pathLst>
          </a:custGeom>
          <a:blipFill>
            <a:blip r:embed="rId4"/>
            <a:stretch>
              <a:fillRect l="0" t="0" r="0" b="0"/>
            </a:stretch>
          </a:blipFill>
        </p:spPr>
      </p:sp>
      <p:sp>
        <p:nvSpPr>
          <p:cNvPr name="Freeform 6" id="6"/>
          <p:cNvSpPr/>
          <p:nvPr/>
        </p:nvSpPr>
        <p:spPr>
          <a:xfrm flipH="false" flipV="false" rot="0">
            <a:off x="7704615" y="5957119"/>
            <a:ext cx="10583385" cy="4052322"/>
          </a:xfrm>
          <a:custGeom>
            <a:avLst/>
            <a:gdLst/>
            <a:ahLst/>
            <a:cxnLst/>
            <a:rect r="r" b="b" t="t" l="l"/>
            <a:pathLst>
              <a:path h="4052322" w="10583385">
                <a:moveTo>
                  <a:pt x="0" y="0"/>
                </a:moveTo>
                <a:lnTo>
                  <a:pt x="10583385" y="0"/>
                </a:lnTo>
                <a:lnTo>
                  <a:pt x="10583385" y="4052322"/>
                </a:lnTo>
                <a:lnTo>
                  <a:pt x="0" y="4052322"/>
                </a:lnTo>
                <a:lnTo>
                  <a:pt x="0" y="0"/>
                </a:lnTo>
                <a:close/>
              </a:path>
            </a:pathLst>
          </a:custGeom>
          <a:blipFill>
            <a:blip r:embed="rId5"/>
            <a:stretch>
              <a:fillRect l="0" t="0" r="0" b="0"/>
            </a:stretch>
          </a:blipFill>
        </p:spPr>
      </p:sp>
      <p:sp>
        <p:nvSpPr>
          <p:cNvPr name="TextBox 7" id="7"/>
          <p:cNvSpPr txBox="true"/>
          <p:nvPr/>
        </p:nvSpPr>
        <p:spPr>
          <a:xfrm rot="0">
            <a:off x="883679" y="1912584"/>
            <a:ext cx="7708005" cy="819150"/>
          </a:xfrm>
          <a:prstGeom prst="rect">
            <a:avLst/>
          </a:prstGeom>
        </p:spPr>
        <p:txBody>
          <a:bodyPr anchor="t" rtlCol="false" tIns="0" lIns="0" bIns="0" rIns="0">
            <a:spAutoFit/>
          </a:bodyPr>
          <a:lstStyle/>
          <a:p>
            <a:pPr algn="l" marL="0" indent="0" lvl="0">
              <a:lnSpc>
                <a:spcPts val="6477"/>
              </a:lnSpc>
              <a:spcBef>
                <a:spcPct val="0"/>
              </a:spcBef>
            </a:pPr>
            <a:r>
              <a:rPr lang="en-US" sz="5398">
                <a:solidFill>
                  <a:srgbClr val="FFFFFF"/>
                </a:solidFill>
                <a:latin typeface="Now"/>
              </a:rPr>
              <a:t>Profit Analysis</a:t>
            </a:r>
          </a:p>
        </p:txBody>
      </p:sp>
      <p:sp>
        <p:nvSpPr>
          <p:cNvPr name="TextBox 8" id="8"/>
          <p:cNvSpPr txBox="true"/>
          <p:nvPr/>
        </p:nvSpPr>
        <p:spPr>
          <a:xfrm rot="0">
            <a:off x="466172" y="3344676"/>
            <a:ext cx="7238443" cy="5543931"/>
          </a:xfrm>
          <a:prstGeom prst="rect">
            <a:avLst/>
          </a:prstGeom>
        </p:spPr>
        <p:txBody>
          <a:bodyPr anchor="t" rtlCol="false" tIns="0" lIns="0" bIns="0" rIns="0">
            <a:spAutoFit/>
          </a:bodyPr>
          <a:lstStyle/>
          <a:p>
            <a:pPr algn="l" marL="626111" indent="-313055" lvl="1">
              <a:lnSpc>
                <a:spcPts val="4002"/>
              </a:lnSpc>
              <a:buFont typeface="Arial"/>
              <a:buChar char="•"/>
            </a:pPr>
            <a:r>
              <a:rPr lang="en-US" sz="2900">
                <a:solidFill>
                  <a:srgbClr val="FFFFFF"/>
                </a:solidFill>
                <a:latin typeface="DM Sans"/>
              </a:rPr>
              <a:t>The profit analysis was conducted utilizing a methodology tailored to the specific context of the business, where no direct purchase costs were incurred. Instead, monthly expenses were allocated to determine the production cost of milk.</a:t>
            </a:r>
          </a:p>
          <a:p>
            <a:pPr algn="l" marL="626111" indent="-313055" lvl="1">
              <a:lnSpc>
                <a:spcPts val="4002"/>
              </a:lnSpc>
              <a:buFont typeface="Arial"/>
              <a:buChar char="•"/>
            </a:pPr>
            <a:r>
              <a:rPr lang="en-US" sz="2900">
                <a:solidFill>
                  <a:srgbClr val="FFFFFF"/>
                </a:solidFill>
                <a:latin typeface="DM Sans"/>
              </a:rPr>
              <a:t>With product-wise revenue and expenses identified, the profitability analysis proceeded by calculating the product-wise profit for each month.</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1506164" y="1028700"/>
            <a:ext cx="7020363" cy="1226820"/>
          </a:xfrm>
          <a:prstGeom prst="rect">
            <a:avLst/>
          </a:prstGeom>
        </p:spPr>
        <p:txBody>
          <a:bodyPr anchor="t" rtlCol="false" tIns="0" lIns="0" bIns="0" rIns="0">
            <a:spAutoFit/>
          </a:bodyPr>
          <a:lstStyle/>
          <a:p>
            <a:pPr algn="l" marL="0" indent="0" lvl="0">
              <a:lnSpc>
                <a:spcPts val="9623"/>
              </a:lnSpc>
              <a:spcBef>
                <a:spcPct val="0"/>
              </a:spcBef>
            </a:pPr>
            <a:r>
              <a:rPr lang="en-US" sz="8019">
                <a:solidFill>
                  <a:srgbClr val="56AEFF"/>
                </a:solidFill>
                <a:latin typeface="Now Bold"/>
              </a:rPr>
              <a:t>Findings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276216" y="2637793"/>
            <a:ext cx="15983084" cy="6048756"/>
          </a:xfrm>
          <a:prstGeom prst="rect">
            <a:avLst/>
          </a:prstGeom>
        </p:spPr>
        <p:txBody>
          <a:bodyPr anchor="t" rtlCol="false" tIns="0" lIns="0" bIns="0" rIns="0">
            <a:spAutoFit/>
          </a:bodyPr>
          <a:lstStyle/>
          <a:p>
            <a:pPr algn="l" marL="626111" indent="-313055" lvl="1">
              <a:lnSpc>
                <a:spcPts val="4002"/>
              </a:lnSpc>
              <a:buFont typeface="Arial"/>
              <a:buChar char="•"/>
            </a:pPr>
            <a:r>
              <a:rPr lang="en-US" sz="2900">
                <a:solidFill>
                  <a:srgbClr val="FFFFFF"/>
                </a:solidFill>
                <a:latin typeface="DM Sans"/>
              </a:rPr>
              <a:t>Rs 50 milk (Type 3) sales remained relatively stable throughout the period, with minor fluctuations observed.</a:t>
            </a:r>
          </a:p>
          <a:p>
            <a:pPr algn="l" marL="626111" indent="-313055" lvl="1">
              <a:lnSpc>
                <a:spcPts val="4002"/>
              </a:lnSpc>
              <a:buFont typeface="Arial"/>
              <a:buChar char="•"/>
            </a:pPr>
            <a:r>
              <a:rPr lang="en-US" sz="2900">
                <a:solidFill>
                  <a:srgbClr val="FFFFFF"/>
                </a:solidFill>
                <a:latin typeface="DM Sans"/>
              </a:rPr>
              <a:t>Rs 45 milk (Type 2) sales exhibited a notable upward trend, indicating sustained and growing demand for this product.</a:t>
            </a:r>
          </a:p>
          <a:p>
            <a:pPr algn="l" marL="626111" indent="-313055" lvl="1">
              <a:lnSpc>
                <a:spcPts val="4002"/>
              </a:lnSpc>
              <a:buFont typeface="Arial"/>
              <a:buChar char="•"/>
            </a:pPr>
            <a:r>
              <a:rPr lang="en-US" sz="2900">
                <a:solidFill>
                  <a:srgbClr val="FFFFFF"/>
                </a:solidFill>
                <a:latin typeface="DM Sans"/>
              </a:rPr>
              <a:t>Rs 35 milk (which is sold to Dairy) is consistently profitable due to its stable sales volume, which covers production costs and generates profit.</a:t>
            </a:r>
          </a:p>
          <a:p>
            <a:pPr algn="l" marL="626111" indent="-313055" lvl="1">
              <a:lnSpc>
                <a:spcPts val="4002"/>
              </a:lnSpc>
              <a:buFont typeface="Arial"/>
              <a:buChar char="•"/>
            </a:pPr>
            <a:r>
              <a:rPr lang="en-US" sz="2900">
                <a:solidFill>
                  <a:srgbClr val="FFFFFF"/>
                </a:solidFill>
                <a:latin typeface="DM Sans"/>
              </a:rPr>
              <a:t>Conversely, Rs 40 milk (Type1) is experiencing less profit, primarily attributed to lower sales quantities. The lower demand for Rs 40 milk affects its ability to cover production costs, resulting in less profits despite its higher price point compared to Rs 35 milk. </a:t>
            </a:r>
          </a:p>
          <a:p>
            <a:pPr algn="l" marL="626111" indent="-313055" lvl="1">
              <a:lnSpc>
                <a:spcPts val="4002"/>
              </a:lnSpc>
              <a:buFont typeface="Arial"/>
              <a:buChar char="•"/>
            </a:pPr>
            <a:r>
              <a:rPr lang="en-US" sz="2900">
                <a:solidFill>
                  <a:srgbClr val="FFFFFF"/>
                </a:solidFill>
                <a:latin typeface="DM Sans"/>
              </a:rPr>
              <a:t>As for condensed milk, its profitability fluctuates due to its seasonal nature. Since condensed milk is likely to have peak demand during specific times of the year, its production and pricing strategies should align with seasonal demand patterns.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DAGD4ug5h2A</dc:identifier>
  <dcterms:modified xsi:type="dcterms:W3CDTF">2011-08-01T06:04:30Z</dcterms:modified>
  <cp:revision>1</cp:revision>
  <dc:title>Business Data management</dc:title>
</cp:coreProperties>
</file>