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56" r:id="rId3"/>
    <p:sldId id="257" r:id="rId4"/>
    <p:sldId id="261" r:id="rId5"/>
    <p:sldId id="262" r:id="rId6"/>
    <p:sldId id="267" r:id="rId7"/>
    <p:sldId id="270" r:id="rId8"/>
    <p:sldId id="269"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6" d="100"/>
          <a:sy n="96"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F08A24-076B-4F3F-A4BE-BD917E0AC937}" type="datetimeFigureOut">
              <a:rPr lang="en-IN" smtClean="0"/>
              <a:t>31-08-2024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06E6D1F-5A95-4927-BBDC-1B0EC05B4F6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59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08A24-076B-4F3F-A4BE-BD917E0AC937}"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E6D1F-5A95-4927-BBDC-1B0EC05B4F6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36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08A24-076B-4F3F-A4BE-BD917E0AC937}"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E6D1F-5A95-4927-BBDC-1B0EC05B4F6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08A24-076B-4F3F-A4BE-BD917E0AC937}"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E6D1F-5A95-4927-BBDC-1B0EC05B4F6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50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08A24-076B-4F3F-A4BE-BD917E0AC937}"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6E6D1F-5A95-4927-BBDC-1B0EC05B4F6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92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08A24-076B-4F3F-A4BE-BD917E0AC937}"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E6D1F-5A95-4927-BBDC-1B0EC05B4F6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94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F08A24-076B-4F3F-A4BE-BD917E0AC937}"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6E6D1F-5A95-4927-BBDC-1B0EC05B4F6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11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F08A24-076B-4F3F-A4BE-BD917E0AC937}"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6E6D1F-5A95-4927-BBDC-1B0EC05B4F6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8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08A24-076B-4F3F-A4BE-BD917E0AC937}"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6E6D1F-5A95-4927-BBDC-1B0EC05B4F69}" type="slidenum">
              <a:rPr lang="en-IN" smtClean="0"/>
              <a:t>‹#›</a:t>
            </a:fld>
            <a:endParaRPr lang="en-IN"/>
          </a:p>
        </p:txBody>
      </p:sp>
    </p:spTree>
    <p:extLst>
      <p:ext uri="{BB962C8B-B14F-4D97-AF65-F5344CB8AC3E}">
        <p14:creationId xmlns:p14="http://schemas.microsoft.com/office/powerpoint/2010/main" val="177250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08A24-076B-4F3F-A4BE-BD917E0AC937}"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6E6D1F-5A95-4927-BBDC-1B0EC05B4F6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80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F08A24-076B-4F3F-A4BE-BD917E0AC937}" type="datetimeFigureOut">
              <a:rPr lang="en-IN" smtClean="0"/>
              <a:t>31-08-2024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06E6D1F-5A95-4927-BBDC-1B0EC05B4F6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25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F08A24-076B-4F3F-A4BE-BD917E0AC937}" type="datetimeFigureOut">
              <a:rPr lang="en-IN" smtClean="0"/>
              <a:t>31-08-2024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6E6D1F-5A95-4927-BBDC-1B0EC05B4F6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06464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F1A7-F299-7F06-BC7F-7077125ADF2E}"/>
              </a:ext>
            </a:extLst>
          </p:cNvPr>
          <p:cNvSpPr>
            <a:spLocks noGrp="1"/>
          </p:cNvSpPr>
          <p:nvPr>
            <p:ph type="title"/>
          </p:nvPr>
        </p:nvSpPr>
        <p:spPr>
          <a:xfrm>
            <a:off x="726233" y="1868209"/>
            <a:ext cx="10739534" cy="5381677"/>
          </a:xfrm>
        </p:spPr>
        <p:txBody>
          <a:bodyPr>
            <a:normAutofit/>
          </a:bodyPr>
          <a:lstStyle/>
          <a:p>
            <a:pPr algn="ctr"/>
            <a:r>
              <a:rPr lang="en-IN" sz="4800" b="1" i="0" dirty="0">
                <a:solidFill>
                  <a:srgbClr val="FF0000"/>
                </a:solidFill>
                <a:effectLst/>
              </a:rPr>
              <a:t>4 Bit Computational Code Conversion Calculator</a:t>
            </a:r>
            <a:endParaRPr lang="en-IN" sz="7200" dirty="0">
              <a:solidFill>
                <a:srgbClr val="FF0000"/>
              </a:solidFill>
            </a:endParaRPr>
          </a:p>
        </p:txBody>
      </p:sp>
      <p:pic>
        <p:nvPicPr>
          <p:cNvPr id="3" name="Picture 2">
            <a:extLst>
              <a:ext uri="{FF2B5EF4-FFF2-40B4-BE49-F238E27FC236}">
                <a16:creationId xmlns:a16="http://schemas.microsoft.com/office/drawing/2014/main" id="{F78D93FE-CE12-F7C4-56D5-AF02644A6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37" y="63696"/>
            <a:ext cx="1398152" cy="1383182"/>
          </a:xfrm>
          <a:prstGeom prst="rect">
            <a:avLst/>
          </a:prstGeom>
        </p:spPr>
      </p:pic>
    </p:spTree>
    <p:extLst>
      <p:ext uri="{BB962C8B-B14F-4D97-AF65-F5344CB8AC3E}">
        <p14:creationId xmlns:p14="http://schemas.microsoft.com/office/powerpoint/2010/main" val="410580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780A-5F95-30F6-29F0-D8AC8441FF17}"/>
              </a:ext>
            </a:extLst>
          </p:cNvPr>
          <p:cNvSpPr>
            <a:spLocks noGrp="1"/>
          </p:cNvSpPr>
          <p:nvPr>
            <p:ph type="ctrTitle"/>
          </p:nvPr>
        </p:nvSpPr>
        <p:spPr>
          <a:xfrm>
            <a:off x="1463412" y="0"/>
            <a:ext cx="11478986" cy="3265034"/>
          </a:xfrm>
        </p:spPr>
        <p:txBody>
          <a:bodyPr>
            <a:normAutofit fontScale="90000"/>
          </a:bodyPr>
          <a:lstStyle/>
          <a:p>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r>
              <a:rPr lang="en-IN" sz="5400" b="1" dirty="0">
                <a:solidFill>
                  <a:srgbClr val="FF0000"/>
                </a:solidFill>
                <a:effectLst/>
                <a:latin typeface="PT Sans Narrow" panose="020F0502020204030204" pitchFamily="34" charset="0"/>
                <a:ea typeface="PT Sans Narrow" panose="020F0502020204030204" pitchFamily="34" charset="0"/>
                <a:cs typeface="PT Sans Narrow" panose="020F0502020204030204" pitchFamily="34" charset="0"/>
              </a:rPr>
              <a:t> </a:t>
            </a:r>
            <a:br>
              <a:rPr lang="en-IN" sz="5400" b="1" dirty="0">
                <a:solidFill>
                  <a:srgbClr val="FF0000"/>
                </a:solidFill>
                <a:effectLst/>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FF0000"/>
                </a:solidFill>
                <a:latin typeface="PT Sans Narrow" panose="020F0502020204030204" pitchFamily="34" charset="0"/>
                <a:ea typeface="PT Sans Narrow" panose="020F0502020204030204" pitchFamily="34" charset="0"/>
                <a:cs typeface="PT Sans Narrow" panose="020F0502020204030204" pitchFamily="34" charset="0"/>
              </a:rPr>
            </a:br>
            <a:br>
              <a:rPr lang="en-IN" sz="5400" b="1" dirty="0">
                <a:solidFill>
                  <a:srgbClr val="FF0000"/>
                </a:solidFill>
                <a:latin typeface="PT Sans Narrow" panose="020F0502020204030204" pitchFamily="34" charset="0"/>
                <a:ea typeface="PT Sans Narrow" panose="020F0502020204030204" pitchFamily="34" charset="0"/>
                <a:cs typeface="PT Sans Narrow" panose="020F0502020204030204" pitchFamily="34" charset="0"/>
              </a:rPr>
            </a:br>
            <a:r>
              <a:rPr lang="en-IN" sz="4900" b="1" i="0" dirty="0">
                <a:solidFill>
                  <a:srgbClr val="FF0000"/>
                </a:solidFill>
                <a:effectLst/>
              </a:rPr>
              <a:t>4 Bit Computational Code Conversion Calculator</a:t>
            </a:r>
            <a:br>
              <a:rPr lang="en-IN" sz="49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rPr>
            </a:br>
            <a:endParaRPr lang="en-IN" sz="4900" dirty="0"/>
          </a:p>
        </p:txBody>
      </p:sp>
      <p:sp>
        <p:nvSpPr>
          <p:cNvPr id="3" name="Subtitle 2">
            <a:extLst>
              <a:ext uri="{FF2B5EF4-FFF2-40B4-BE49-F238E27FC236}">
                <a16:creationId xmlns:a16="http://schemas.microsoft.com/office/drawing/2014/main" id="{6EF8F3C0-91CC-7C85-FE94-C377225EE960}"/>
              </a:ext>
            </a:extLst>
          </p:cNvPr>
          <p:cNvSpPr>
            <a:spLocks noGrp="1"/>
          </p:cNvSpPr>
          <p:nvPr>
            <p:ph type="subTitle" idx="1"/>
          </p:nvPr>
        </p:nvSpPr>
        <p:spPr>
          <a:xfrm>
            <a:off x="1524000" y="2965621"/>
            <a:ext cx="9144000" cy="2858529"/>
          </a:xfrm>
        </p:spPr>
        <p:txBody>
          <a:bodyPr>
            <a:normAutofit fontScale="47500" lnSpcReduction="20000"/>
          </a:bodyPr>
          <a:lstStyle/>
          <a:p>
            <a:pPr marL="685800" indent="-685800">
              <a:buFont typeface="Arial" panose="020B0604020202020204" pitchFamily="34" charset="0"/>
              <a:buChar char="•"/>
            </a:pPr>
            <a:r>
              <a:rPr lang="en-IN" sz="3300" b="1" dirty="0"/>
              <a:t>Himanshu verma</a:t>
            </a:r>
          </a:p>
          <a:p>
            <a:endParaRPr lang="en-IN" sz="4000" dirty="0"/>
          </a:p>
          <a:p>
            <a:pPr marL="685800" indent="-685800" algn="just">
              <a:buFont typeface="Arial" panose="020B0604020202020204" pitchFamily="34" charset="0"/>
              <a:buChar char="•"/>
            </a:pPr>
            <a:r>
              <a:rPr lang="en-US" sz="3400" b="1" dirty="0">
                <a:solidFill>
                  <a:schemeClr val="tx1"/>
                </a:solidFill>
                <a:cs typeface="Times New Roman"/>
              </a:rPr>
              <a:t>Acharya Narendra Dev College , University Of Delhi</a:t>
            </a:r>
          </a:p>
          <a:p>
            <a:pPr marL="685800" indent="-685800" algn="just">
              <a:buFont typeface="Arial" panose="020B0604020202020204" pitchFamily="34" charset="0"/>
              <a:buChar char="•"/>
            </a:pPr>
            <a:endParaRPr lang="en-US" sz="3400" b="1" dirty="0">
              <a:solidFill>
                <a:schemeClr val="tx1"/>
              </a:solidFill>
              <a:cs typeface="Times New Roman"/>
            </a:endParaRPr>
          </a:p>
          <a:p>
            <a:pPr marL="685800" indent="-685800" algn="just">
              <a:lnSpc>
                <a:spcPct val="100000"/>
              </a:lnSpc>
              <a:spcBef>
                <a:spcPts val="0"/>
              </a:spcBef>
              <a:buFont typeface="Arial" panose="020B0604020202020204" pitchFamily="34" charset="0"/>
              <a:buChar char="•"/>
            </a:pPr>
            <a:r>
              <a:rPr lang="en-GB" sz="3400" b="1" dirty="0">
                <a:solidFill>
                  <a:schemeClr val="tx1"/>
                </a:solidFill>
                <a:cs typeface="Times New Roman"/>
              </a:rPr>
              <a:t>Guide – </a:t>
            </a:r>
            <a:r>
              <a:rPr lang="en-GB" sz="3400" b="1" dirty="0" err="1">
                <a:solidFill>
                  <a:schemeClr val="tx1"/>
                </a:solidFill>
                <a:cs typeface="Times New Roman"/>
              </a:rPr>
              <a:t>Dr.</a:t>
            </a:r>
            <a:r>
              <a:rPr lang="en-GB" sz="3400" b="1" dirty="0">
                <a:solidFill>
                  <a:schemeClr val="tx1"/>
                </a:solidFill>
                <a:cs typeface="Times New Roman"/>
              </a:rPr>
              <a:t> Monika Bhattacharya, Prof. Anju Agrawal  </a:t>
            </a:r>
            <a:r>
              <a:rPr lang="en-GB" sz="3400" b="1" dirty="0" err="1">
                <a:solidFill>
                  <a:schemeClr val="tx1"/>
                </a:solidFill>
                <a:cs typeface="Times New Roman"/>
              </a:rPr>
              <a:t>Dr.</a:t>
            </a:r>
            <a:r>
              <a:rPr lang="en-GB" sz="3400" b="1" dirty="0">
                <a:solidFill>
                  <a:schemeClr val="tx1"/>
                </a:solidFill>
                <a:cs typeface="Times New Roman"/>
              </a:rPr>
              <a:t> </a:t>
            </a:r>
            <a:r>
              <a:rPr lang="en-GB" sz="3400" b="1" dirty="0" err="1">
                <a:solidFill>
                  <a:schemeClr val="tx1"/>
                </a:solidFill>
                <a:cs typeface="Times New Roman"/>
              </a:rPr>
              <a:t>Ravneet</a:t>
            </a:r>
            <a:r>
              <a:rPr lang="en-GB" sz="3400" b="1" dirty="0">
                <a:solidFill>
                  <a:schemeClr val="tx1"/>
                </a:solidFill>
                <a:cs typeface="Times New Roman"/>
              </a:rPr>
              <a:t> Kaur</a:t>
            </a:r>
            <a:endParaRPr lang="en-US" sz="3400" b="1" dirty="0">
              <a:solidFill>
                <a:schemeClr val="tx1"/>
              </a:solidFill>
              <a:cs typeface="Times New Roman"/>
            </a:endParaRPr>
          </a:p>
          <a:p>
            <a:pPr marL="685800" indent="-685800">
              <a:buFont typeface="Arial" panose="020B0604020202020204" pitchFamily="34" charset="0"/>
              <a:buChar char="•"/>
            </a:pPr>
            <a:r>
              <a:rPr lang="en-GB" sz="3400" b="1" dirty="0">
                <a:solidFill>
                  <a:schemeClr val="tx1"/>
                </a:solidFill>
                <a:cs typeface="Times New Roman"/>
              </a:rPr>
              <a:t>Department of Electronics Science   ,  Acharya  Narendra   Dev College, University of Delhi, New Delhi, India</a:t>
            </a:r>
          </a:p>
          <a:p>
            <a:pPr marL="685800" indent="-685800">
              <a:buFont typeface="Arial" panose="020B0604020202020204" pitchFamily="34" charset="0"/>
              <a:buChar char="•"/>
            </a:pPr>
            <a:endParaRPr lang="en-IN" sz="3400" dirty="0"/>
          </a:p>
          <a:p>
            <a:pPr marL="685800" indent="-685800">
              <a:buFont typeface="Arial" panose="020B0604020202020204" pitchFamily="34" charset="0"/>
              <a:buChar char="•"/>
            </a:pPr>
            <a:endParaRPr lang="en-IN" sz="3200" dirty="0">
              <a:solidFill>
                <a:srgbClr val="FF0000"/>
              </a:solidFill>
            </a:endParaRPr>
          </a:p>
        </p:txBody>
      </p:sp>
      <p:pic>
        <p:nvPicPr>
          <p:cNvPr id="5" name="Picture 4">
            <a:extLst>
              <a:ext uri="{FF2B5EF4-FFF2-40B4-BE49-F238E27FC236}">
                <a16:creationId xmlns:a16="http://schemas.microsoft.com/office/drawing/2014/main" id="{52385E53-5929-B678-5265-72AB08DC5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07" y="244929"/>
            <a:ext cx="1167493" cy="1154993"/>
          </a:xfrm>
          <a:prstGeom prst="rect">
            <a:avLst/>
          </a:prstGeom>
        </p:spPr>
      </p:pic>
    </p:spTree>
    <p:extLst>
      <p:ext uri="{BB962C8B-B14F-4D97-AF65-F5344CB8AC3E}">
        <p14:creationId xmlns:p14="http://schemas.microsoft.com/office/powerpoint/2010/main" val="381708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0F445-8CF7-A0A7-6F78-FE0AC846F3FA}"/>
              </a:ext>
            </a:extLst>
          </p:cNvPr>
          <p:cNvSpPr txBox="1"/>
          <p:nvPr/>
        </p:nvSpPr>
        <p:spPr>
          <a:xfrm>
            <a:off x="-114300" y="0"/>
            <a:ext cx="12192000" cy="1384995"/>
          </a:xfrm>
          <a:prstGeom prst="rect">
            <a:avLst/>
          </a:prstGeom>
          <a:noFill/>
        </p:spPr>
        <p:txBody>
          <a:bodyPr wrap="square" rtlCol="0">
            <a:spAutoFit/>
          </a:bodyPr>
          <a:lstStyle/>
          <a:p>
            <a:pPr algn="ctr"/>
            <a:r>
              <a:rPr lang="en-IN" sz="6600" b="1" kern="0" dirty="0">
                <a:solidFill>
                  <a:srgbClr val="FF0000"/>
                </a:solidFill>
                <a:effectLst/>
                <a:latin typeface="PT Sans Narrow" panose="020F0502020204030204" pitchFamily="34" charset="0"/>
                <a:ea typeface="PT Sans Narrow" panose="020F0502020204030204" pitchFamily="34" charset="0"/>
                <a:cs typeface="PT Sans Narrow" panose="020F0502020204030204" pitchFamily="34" charset="0"/>
              </a:rPr>
              <a:t>  </a:t>
            </a:r>
            <a:r>
              <a:rPr lang="en-IN" sz="6600" b="1" kern="0" dirty="0">
                <a:solidFill>
                  <a:srgbClr val="FF0000"/>
                </a:solidFill>
                <a:effectLst/>
                <a:ea typeface="PT Sans Narrow" panose="020F0502020204030204" pitchFamily="34" charset="0"/>
                <a:cs typeface="PT Sans Narrow" panose="020F0502020204030204" pitchFamily="34" charset="0"/>
              </a:rPr>
              <a:t>Introduction</a:t>
            </a:r>
          </a:p>
          <a:p>
            <a:pPr algn="ctr"/>
            <a:endParaRPr lang="en-IN" sz="1800" b="1" dirty="0">
              <a:solidFill>
                <a:srgbClr val="695D46"/>
              </a:solidFill>
              <a:effectLst/>
              <a:latin typeface="PT Sans Narrow" panose="020F0502020204030204" pitchFamily="34" charset="0"/>
              <a:ea typeface="PT Sans Narrow" panose="020F0502020204030204" pitchFamily="34" charset="0"/>
              <a:cs typeface="PT Sans Narrow" panose="020F0502020204030204" pitchFamily="34" charset="0"/>
            </a:endParaRPr>
          </a:p>
        </p:txBody>
      </p:sp>
      <p:sp>
        <p:nvSpPr>
          <p:cNvPr id="3" name="TextBox 2">
            <a:extLst>
              <a:ext uri="{FF2B5EF4-FFF2-40B4-BE49-F238E27FC236}">
                <a16:creationId xmlns:a16="http://schemas.microsoft.com/office/drawing/2014/main" id="{AD9529CD-87F5-3310-EF5C-F5A04982D71F}"/>
              </a:ext>
            </a:extLst>
          </p:cNvPr>
          <p:cNvSpPr txBox="1"/>
          <p:nvPr/>
        </p:nvSpPr>
        <p:spPr>
          <a:xfrm>
            <a:off x="359923" y="1292662"/>
            <a:ext cx="11361907" cy="4031873"/>
          </a:xfrm>
          <a:prstGeom prst="rect">
            <a:avLst/>
          </a:prstGeom>
          <a:noFill/>
        </p:spPr>
        <p:txBody>
          <a:bodyPr wrap="square" rtlCol="0">
            <a:spAutoFit/>
          </a:bodyPr>
          <a:lstStyle/>
          <a:p>
            <a:pPr marL="571500" indent="-571500" algn="just">
              <a:buFont typeface="Arial" panose="020B0604020202020204" pitchFamily="34" charset="0"/>
              <a:buChar char="•"/>
            </a:pPr>
            <a:r>
              <a:rPr lang="en-IN" sz="3200" b="1" dirty="0">
                <a:effectLst/>
                <a:latin typeface="Calibri" panose="020F0502020204030204" pitchFamily="34" charset="0"/>
                <a:ea typeface="Calibri" panose="020F0502020204030204" pitchFamily="34" charset="0"/>
                <a:cs typeface="Times New Roman" panose="02020603050405020304" pitchFamily="18" charset="0"/>
              </a:rPr>
              <a:t>This research project focuses on developing a 4-bit computational code conversion calculator. The primary objective of our project is to create, develop, and design a 4-bit computational code conversion calculator capable of computing, displaying, and representing conversions in other number systems such as BCD (Binary Coded Decimal), Gray code, Decimal, Hexadecimal, and Octal for 4-bit inputs (ranging from 0 to 15).</a:t>
            </a:r>
            <a:endParaRPr lang="en-IN" sz="3200" b="1" dirty="0"/>
          </a:p>
        </p:txBody>
      </p:sp>
    </p:spTree>
    <p:extLst>
      <p:ext uri="{BB962C8B-B14F-4D97-AF65-F5344CB8AC3E}">
        <p14:creationId xmlns:p14="http://schemas.microsoft.com/office/powerpoint/2010/main" val="129757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4103-B93E-1EC1-ADC0-47BF6E1BDA37}"/>
              </a:ext>
            </a:extLst>
          </p:cNvPr>
          <p:cNvSpPr>
            <a:spLocks noGrp="1"/>
          </p:cNvSpPr>
          <p:nvPr>
            <p:ph type="title"/>
          </p:nvPr>
        </p:nvSpPr>
        <p:spPr>
          <a:xfrm>
            <a:off x="490402" y="194379"/>
            <a:ext cx="10490311" cy="1445192"/>
          </a:xfrm>
        </p:spPr>
        <p:txBody>
          <a:bodyPr>
            <a:noAutofit/>
          </a:bodyPr>
          <a:lstStyle/>
          <a:p>
            <a:pPr algn="ctr"/>
            <a:r>
              <a:rPr lang="en-IN" sz="4000" b="1" kern="0" dirty="0">
                <a:solidFill>
                  <a:srgbClr val="FF0000"/>
                </a:solidFill>
                <a:effectLst/>
                <a:latin typeface="PT Sans Narrow" panose="020F0502020204030204" pitchFamily="34" charset="0"/>
                <a:ea typeface="PT Sans Narrow" panose="020F0502020204030204" pitchFamily="34" charset="0"/>
                <a:cs typeface="PT Sans Narrow" panose="020F0502020204030204" pitchFamily="34" charset="0"/>
              </a:rPr>
              <a:t>  </a:t>
            </a:r>
            <a:r>
              <a:rPr lang="en-IN" sz="4000" b="1" kern="0" dirty="0">
                <a:solidFill>
                  <a:srgbClr val="FF0000"/>
                </a:solidFill>
                <a:effectLst/>
                <a:latin typeface="+mn-lt"/>
                <a:ea typeface="PT Sans Narrow" panose="020F0502020204030204" pitchFamily="34" charset="0"/>
                <a:cs typeface="PT Sans Narrow" panose="020F0502020204030204" pitchFamily="34" charset="0"/>
              </a:rPr>
              <a:t>Working principle of</a:t>
            </a:r>
            <a:r>
              <a:rPr lang="en-IN" sz="4000" b="1" i="0" dirty="0">
                <a:solidFill>
                  <a:srgbClr val="FF0000"/>
                </a:solidFill>
                <a:effectLst/>
              </a:rPr>
              <a:t> 4 Bit Computational Code Conversion Calculator</a:t>
            </a:r>
            <a:br>
              <a:rPr lang="en-IN" sz="4000" b="1" kern="0" dirty="0">
                <a:solidFill>
                  <a:srgbClr val="FF0000"/>
                </a:solidFill>
                <a:effectLst/>
                <a:latin typeface="PT Sans Narrow" panose="020F0502020204030204" pitchFamily="34" charset="0"/>
                <a:ea typeface="PT Sans Narrow" panose="020F0502020204030204" pitchFamily="34" charset="0"/>
                <a:cs typeface="PT Sans Narrow" panose="020F0502020204030204" pitchFamily="34" charset="0"/>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2C56E93B-4CCB-B1AB-4364-B8898B261E6D}"/>
              </a:ext>
            </a:extLst>
          </p:cNvPr>
          <p:cNvSpPr>
            <a:spLocks noGrp="1"/>
          </p:cNvSpPr>
          <p:nvPr>
            <p:ph idx="1"/>
          </p:nvPr>
        </p:nvSpPr>
        <p:spPr>
          <a:xfrm>
            <a:off x="1" y="2089067"/>
            <a:ext cx="6096000" cy="3784830"/>
          </a:xfrm>
        </p:spPr>
        <p:txBody>
          <a:bodyPr>
            <a:normAutofit/>
          </a:bodyPr>
          <a:lstStyle/>
          <a:p>
            <a:pPr marL="285750" indent="-285750" algn="just">
              <a:buFont typeface="Arial" panose="020B0604020202020204" pitchFamily="34" charset="0"/>
              <a:buChar char="•"/>
            </a:pPr>
            <a:r>
              <a:rPr lang="en-IN" sz="2200" b="1" dirty="0">
                <a:effectLst/>
                <a:latin typeface="Arial" panose="020B0604020202020204" pitchFamily="34" charset="0"/>
                <a:ea typeface="Arial" panose="020B0604020202020204" pitchFamily="34" charset="0"/>
              </a:rPr>
              <a:t>The project basically works on the principle of c</a:t>
            </a:r>
            <a:r>
              <a:rPr lang="en-IN" sz="2200" b="1" dirty="0">
                <a:latin typeface="Arial" panose="020B0604020202020204" pitchFamily="34" charset="0"/>
                <a:ea typeface="Arial" panose="020B0604020202020204" pitchFamily="34" charset="0"/>
              </a:rPr>
              <a:t>onversion in the digital Electronics.</a:t>
            </a:r>
            <a:endParaRPr lang="en-IN" sz="2200" b="1" dirty="0">
              <a:effectLst/>
              <a:latin typeface="Arial" panose="020B0604020202020204" pitchFamily="34" charset="0"/>
              <a:ea typeface="Arial" panose="020B0604020202020204" pitchFamily="34" charset="0"/>
            </a:endParaRPr>
          </a:p>
          <a:p>
            <a:pPr marL="285750" indent="-285750" algn="just">
              <a:buFont typeface="Arial" panose="020B0604020202020204" pitchFamily="34" charset="0"/>
              <a:buChar char="•"/>
            </a:pPr>
            <a:r>
              <a:rPr lang="en-IN" sz="2400" b="1" dirty="0">
                <a:effectLst/>
                <a:latin typeface="22"/>
                <a:ea typeface="Calibri" panose="020F0502020204030204" pitchFamily="34" charset="0"/>
                <a:cs typeface="Times New Roman" panose="02020603050405020304" pitchFamily="18" charset="0"/>
              </a:rPr>
              <a:t>By switching the 4-bit data inputs, we will be able to represent and display equivalent codes in other number systems based on the binary inputs provided for conversion.</a:t>
            </a:r>
            <a:endParaRPr lang="en-IN" sz="2400" b="1" strike="noStrike" dirty="0">
              <a:solidFill>
                <a:srgbClr val="695D46"/>
              </a:solidFill>
              <a:effectLst/>
              <a:latin typeface="22"/>
              <a:ea typeface="Open Sans" panose="020B0606030504020204" pitchFamily="34" charset="0"/>
            </a:endParaRPr>
          </a:p>
          <a:p>
            <a:endParaRPr lang="en-IN" dirty="0"/>
          </a:p>
        </p:txBody>
      </p:sp>
      <p:pic>
        <p:nvPicPr>
          <p:cNvPr id="5" name="Picture 4">
            <a:extLst>
              <a:ext uri="{FF2B5EF4-FFF2-40B4-BE49-F238E27FC236}">
                <a16:creationId xmlns:a16="http://schemas.microsoft.com/office/drawing/2014/main" id="{79CB028F-D6A8-B3B7-ED98-986E98BA3880}"/>
              </a:ext>
            </a:extLst>
          </p:cNvPr>
          <p:cNvPicPr>
            <a:picLocks noChangeAspect="1"/>
          </p:cNvPicPr>
          <p:nvPr/>
        </p:nvPicPr>
        <p:blipFill>
          <a:blip r:embed="rId2"/>
          <a:stretch>
            <a:fillRect/>
          </a:stretch>
        </p:blipFill>
        <p:spPr>
          <a:xfrm>
            <a:off x="6240379" y="2089067"/>
            <a:ext cx="5951621" cy="3915648"/>
          </a:xfrm>
          <a:prstGeom prst="rect">
            <a:avLst/>
          </a:prstGeom>
        </p:spPr>
      </p:pic>
    </p:spTree>
    <p:extLst>
      <p:ext uri="{BB962C8B-B14F-4D97-AF65-F5344CB8AC3E}">
        <p14:creationId xmlns:p14="http://schemas.microsoft.com/office/powerpoint/2010/main" val="165054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A73-DB1D-629A-830E-EFDED5F7CC99}"/>
              </a:ext>
            </a:extLst>
          </p:cNvPr>
          <p:cNvSpPr>
            <a:spLocks noGrp="1"/>
          </p:cNvSpPr>
          <p:nvPr>
            <p:ph type="title"/>
          </p:nvPr>
        </p:nvSpPr>
        <p:spPr>
          <a:xfrm>
            <a:off x="1451580" y="668332"/>
            <a:ext cx="9603275" cy="1049235"/>
          </a:xfrm>
        </p:spPr>
        <p:txBody>
          <a:bodyPr>
            <a:noAutofit/>
          </a:bodyPr>
          <a:lstStyle/>
          <a:p>
            <a:r>
              <a:rPr lang="en-IN" sz="5400" b="1" kern="0" dirty="0">
                <a:solidFill>
                  <a:srgbClr val="FF5E0E"/>
                </a:solidFill>
                <a:effectLst/>
                <a:latin typeface="PT Sans Narrow" panose="020F0502020204030204" pitchFamily="34" charset="0"/>
                <a:ea typeface="PT Sans Narrow" panose="020F0502020204030204" pitchFamily="34" charset="0"/>
                <a:cs typeface="PT Sans Narrow" panose="020F0502020204030204" pitchFamily="34" charset="0"/>
              </a:rPr>
              <a:t>            </a:t>
            </a:r>
            <a:r>
              <a:rPr lang="en-IN" sz="5400" b="1" kern="0" dirty="0">
                <a:solidFill>
                  <a:srgbClr val="FF0000"/>
                </a:solidFill>
                <a:effectLst/>
                <a:latin typeface="+mn-lt"/>
                <a:ea typeface="PT Sans Narrow" panose="020F0502020204030204" pitchFamily="34" charset="0"/>
                <a:cs typeface="PT Sans Narrow" panose="020F0502020204030204" pitchFamily="34" charset="0"/>
              </a:rPr>
              <a:t>Applications</a:t>
            </a:r>
            <a:br>
              <a:rPr lang="en-IN" sz="5400" b="1" kern="0" dirty="0">
                <a:solidFill>
                  <a:srgbClr val="FF0000"/>
                </a:solidFill>
                <a:effectLst/>
                <a:latin typeface="+mn-lt"/>
                <a:ea typeface="PT Sans Narrow" panose="020F0502020204030204" pitchFamily="34" charset="0"/>
                <a:cs typeface="PT Sans Narrow" panose="020F0502020204030204" pitchFamily="34" charset="0"/>
              </a:rPr>
            </a:br>
            <a:endParaRPr lang="en-IN" sz="5400" dirty="0">
              <a:solidFill>
                <a:srgbClr val="FF0000"/>
              </a:solidFill>
              <a:latin typeface="+mn-lt"/>
            </a:endParaRPr>
          </a:p>
        </p:txBody>
      </p:sp>
      <p:sp>
        <p:nvSpPr>
          <p:cNvPr id="3" name="Content Placeholder 2">
            <a:extLst>
              <a:ext uri="{FF2B5EF4-FFF2-40B4-BE49-F238E27FC236}">
                <a16:creationId xmlns:a16="http://schemas.microsoft.com/office/drawing/2014/main" id="{70C9BE0F-07B4-61EF-734A-D43ADD1A7059}"/>
              </a:ext>
            </a:extLst>
          </p:cNvPr>
          <p:cNvSpPr>
            <a:spLocks noGrp="1"/>
          </p:cNvSpPr>
          <p:nvPr>
            <p:ph idx="1"/>
          </p:nvPr>
        </p:nvSpPr>
        <p:spPr>
          <a:xfrm>
            <a:off x="787941" y="2015732"/>
            <a:ext cx="9474740" cy="3669451"/>
          </a:xfrm>
        </p:spPr>
        <p:txBody>
          <a:bodyPr>
            <a:normAutofit/>
          </a:bodyPr>
          <a:lstStyle/>
          <a:p>
            <a:pPr algn="just"/>
            <a:r>
              <a:rPr lang="en-IN" sz="2400" b="1" dirty="0"/>
              <a:t>It can be used in advance computations when come to conversion in other number system.</a:t>
            </a:r>
          </a:p>
          <a:p>
            <a:pPr algn="just"/>
            <a:r>
              <a:rPr lang="en-IN" sz="2400" b="1" dirty="0"/>
              <a:t>It can used for </a:t>
            </a:r>
            <a:r>
              <a:rPr lang="en-IN" sz="2400" b="1" dirty="0" err="1"/>
              <a:t>scientKific</a:t>
            </a:r>
            <a:r>
              <a:rPr lang="en-IN" sz="2400" b="1" dirty="0"/>
              <a:t> research as we are living in the world of quantum computers </a:t>
            </a:r>
          </a:p>
          <a:p>
            <a:pPr algn="just"/>
            <a:r>
              <a:rPr lang="en-IN" sz="2400" b="1" dirty="0"/>
              <a:t>It can be used as a educational tool for better understanding of digital electronics and practical implementation in the context of experiential learning.</a:t>
            </a:r>
          </a:p>
          <a:p>
            <a:endParaRPr lang="en-IN" sz="2400" dirty="0"/>
          </a:p>
          <a:p>
            <a:endParaRPr lang="en-IN" sz="2400" dirty="0"/>
          </a:p>
        </p:txBody>
      </p:sp>
    </p:spTree>
    <p:extLst>
      <p:ext uri="{BB962C8B-B14F-4D97-AF65-F5344CB8AC3E}">
        <p14:creationId xmlns:p14="http://schemas.microsoft.com/office/powerpoint/2010/main" val="15612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19FC-173E-D161-FEBE-9DAFA828584B}"/>
              </a:ext>
            </a:extLst>
          </p:cNvPr>
          <p:cNvSpPr>
            <a:spLocks noGrp="1"/>
          </p:cNvSpPr>
          <p:nvPr>
            <p:ph type="title"/>
          </p:nvPr>
        </p:nvSpPr>
        <p:spPr/>
        <p:txBody>
          <a:bodyPr>
            <a:noAutofit/>
          </a:bodyPr>
          <a:lstStyle/>
          <a:p>
            <a:pPr algn="ctr"/>
            <a:r>
              <a:rPr lang="en-US" sz="5400" b="1" dirty="0">
                <a:solidFill>
                  <a:srgbClr val="FF0000"/>
                </a:solidFill>
              </a:rPr>
              <a:t>Advantages</a:t>
            </a:r>
            <a:br>
              <a:rPr lang="en-US" sz="5400" b="1" dirty="0">
                <a:solidFill>
                  <a:srgbClr val="FF0000"/>
                </a:solidFill>
              </a:rPr>
            </a:br>
            <a:endParaRPr lang="en-IN" sz="5400" b="1" dirty="0">
              <a:solidFill>
                <a:srgbClr val="FF0000"/>
              </a:solidFill>
            </a:endParaRPr>
          </a:p>
        </p:txBody>
      </p:sp>
      <p:sp>
        <p:nvSpPr>
          <p:cNvPr id="3" name="Content Placeholder 2">
            <a:extLst>
              <a:ext uri="{FF2B5EF4-FFF2-40B4-BE49-F238E27FC236}">
                <a16:creationId xmlns:a16="http://schemas.microsoft.com/office/drawing/2014/main" id="{625BCCCF-5928-964A-D8A5-3D4EF9FAEBFF}"/>
              </a:ext>
            </a:extLst>
          </p:cNvPr>
          <p:cNvSpPr>
            <a:spLocks noGrp="1"/>
          </p:cNvSpPr>
          <p:nvPr>
            <p:ph idx="1"/>
          </p:nvPr>
        </p:nvSpPr>
        <p:spPr>
          <a:xfrm>
            <a:off x="1451579" y="2063440"/>
            <a:ext cx="8622724" cy="3450613"/>
          </a:xfrm>
        </p:spPr>
        <p:txBody>
          <a:bodyPr>
            <a:normAutofit fontScale="77500" lnSpcReduction="20000"/>
          </a:bodyPr>
          <a:lstStyle/>
          <a:p>
            <a:pPr algn="just"/>
            <a:r>
              <a:rPr lang="en-US" sz="3200" b="1" dirty="0"/>
              <a:t>By using  this circuit design we will be able convert conversion in other all conversion by a single 4 bit inputs.</a:t>
            </a:r>
          </a:p>
          <a:p>
            <a:pPr algn="just"/>
            <a:r>
              <a:rPr lang="en-US" sz="3200" b="1" dirty="0"/>
              <a:t>In this circuit we design a modular design through which every conversion unit can be function independently to occur </a:t>
            </a:r>
            <a:r>
              <a:rPr lang="en-US" sz="3200" b="1" dirty="0" err="1"/>
              <a:t>convesions</a:t>
            </a:r>
            <a:r>
              <a:rPr lang="en-US" sz="3200" b="1" dirty="0"/>
              <a:t> of other number system so it can detached and attached in accordance to which conversion we are needed.</a:t>
            </a:r>
          </a:p>
          <a:p>
            <a:pPr algn="just"/>
            <a:endParaRPr lang="en-US" sz="3200" b="1" dirty="0"/>
          </a:p>
        </p:txBody>
      </p:sp>
    </p:spTree>
    <p:extLst>
      <p:ext uri="{BB962C8B-B14F-4D97-AF65-F5344CB8AC3E}">
        <p14:creationId xmlns:p14="http://schemas.microsoft.com/office/powerpoint/2010/main" val="22598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8B38-30B5-7E87-F19F-0D1C54759C9B}"/>
              </a:ext>
            </a:extLst>
          </p:cNvPr>
          <p:cNvSpPr>
            <a:spLocks noGrp="1"/>
          </p:cNvSpPr>
          <p:nvPr>
            <p:ph type="title"/>
          </p:nvPr>
        </p:nvSpPr>
        <p:spPr/>
        <p:txBody>
          <a:bodyPr>
            <a:normAutofit/>
          </a:bodyPr>
          <a:lstStyle/>
          <a:p>
            <a:pPr algn="ctr"/>
            <a:r>
              <a:rPr lang="en-US" sz="5400" b="1" dirty="0">
                <a:solidFill>
                  <a:srgbClr val="FF0000"/>
                </a:solidFill>
              </a:rPr>
              <a:t> INNOVATION</a:t>
            </a:r>
            <a:endParaRPr lang="en-IN" sz="5400" dirty="0"/>
          </a:p>
        </p:txBody>
      </p:sp>
      <p:sp>
        <p:nvSpPr>
          <p:cNvPr id="3" name="Content Placeholder 2">
            <a:extLst>
              <a:ext uri="{FF2B5EF4-FFF2-40B4-BE49-F238E27FC236}">
                <a16:creationId xmlns:a16="http://schemas.microsoft.com/office/drawing/2014/main" id="{66FDF31E-E0FD-EDB9-CA31-2776DA5E08BF}"/>
              </a:ext>
            </a:extLst>
          </p:cNvPr>
          <p:cNvSpPr>
            <a:spLocks noGrp="1"/>
          </p:cNvSpPr>
          <p:nvPr>
            <p:ph sz="half" idx="1"/>
          </p:nvPr>
        </p:nvSpPr>
        <p:spPr>
          <a:xfrm>
            <a:off x="1447331" y="2010878"/>
            <a:ext cx="5144300" cy="3562986"/>
          </a:xfrm>
        </p:spPr>
        <p:txBody>
          <a:bodyPr>
            <a:normAutofit fontScale="85000" lnSpcReduction="10000"/>
          </a:bodyPr>
          <a:lstStyle/>
          <a:p>
            <a:pPr algn="just"/>
            <a:r>
              <a:rPr lang="en-US" sz="2000" b="1" dirty="0"/>
              <a:t>We are trying to make a conversion system which is capable of compute , show, </a:t>
            </a:r>
            <a:r>
              <a:rPr lang="en-US" sz="2000" b="1" dirty="0" err="1"/>
              <a:t>reperent</a:t>
            </a:r>
            <a:r>
              <a:rPr lang="en-US" sz="2000" b="1" dirty="0"/>
              <a:t> conversion in other number system by switching single 4 bit data line </a:t>
            </a:r>
          </a:p>
          <a:p>
            <a:pPr algn="just"/>
            <a:r>
              <a:rPr lang="en-IN" sz="2000" b="1" dirty="0">
                <a:effectLst/>
                <a:ea typeface="Calibri" panose="020F0502020204030204" pitchFamily="34" charset="0"/>
                <a:cs typeface="Times New Roman" panose="02020603050405020304" pitchFamily="18" charset="0"/>
              </a:rPr>
              <a:t>The calculator incorporates five different conversion units, each dedicated to a specific code conversion. These conversion units can also function independently, can be detached and operated to carry out specific conversion values as single conversion unit as well.</a:t>
            </a:r>
            <a:endParaRPr lang="en-US" sz="2000" b="1" dirty="0"/>
          </a:p>
          <a:p>
            <a:pPr marL="0" indent="0" algn="just">
              <a:buNone/>
            </a:pPr>
            <a:r>
              <a:rPr lang="en-IN" sz="2000" b="1" dirty="0"/>
              <a:t> </a:t>
            </a:r>
            <a:endParaRPr lang="en-US" sz="2000" b="1" dirty="0"/>
          </a:p>
          <a:p>
            <a:pPr algn="just"/>
            <a:endParaRPr lang="en-IN" dirty="0"/>
          </a:p>
        </p:txBody>
      </p:sp>
      <p:pic>
        <p:nvPicPr>
          <p:cNvPr id="6" name="Content Placeholder 5">
            <a:extLst>
              <a:ext uri="{FF2B5EF4-FFF2-40B4-BE49-F238E27FC236}">
                <a16:creationId xmlns:a16="http://schemas.microsoft.com/office/drawing/2014/main" id="{CB35A2E4-2363-C1D4-188E-03A2AFBE0A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454" b="18622"/>
          <a:stretch/>
        </p:blipFill>
        <p:spPr>
          <a:xfrm>
            <a:off x="7013050" y="2017713"/>
            <a:ext cx="4017429" cy="2800777"/>
          </a:xfrm>
        </p:spPr>
      </p:pic>
    </p:spTree>
    <p:extLst>
      <p:ext uri="{BB962C8B-B14F-4D97-AF65-F5344CB8AC3E}">
        <p14:creationId xmlns:p14="http://schemas.microsoft.com/office/powerpoint/2010/main" val="47636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50E-D06D-B614-34BE-CF61D958FE5F}"/>
              </a:ext>
            </a:extLst>
          </p:cNvPr>
          <p:cNvSpPr>
            <a:spLocks noGrp="1"/>
          </p:cNvSpPr>
          <p:nvPr>
            <p:ph type="title"/>
          </p:nvPr>
        </p:nvSpPr>
        <p:spPr>
          <a:xfrm>
            <a:off x="838200" y="508759"/>
            <a:ext cx="10515600" cy="1181929"/>
          </a:xfrm>
        </p:spPr>
        <p:txBody>
          <a:bodyPr>
            <a:normAutofit/>
          </a:bodyPr>
          <a:lstStyle/>
          <a:p>
            <a:pPr algn="ctr"/>
            <a:r>
              <a:rPr lang="en-US" sz="5400" b="1" cap="all" dirty="0">
                <a:solidFill>
                  <a:srgbClr val="FF0000"/>
                </a:solidFill>
                <a:latin typeface="+mn-lt"/>
                <a:cs typeface="Times New Roman"/>
              </a:rPr>
              <a:t>Acknowledgement</a:t>
            </a:r>
            <a:endParaRPr lang="en-US" sz="5400" dirty="0">
              <a:solidFill>
                <a:srgbClr val="FF0000"/>
              </a:solidFill>
              <a:latin typeface="+mn-lt"/>
              <a:cs typeface="Times New Roman"/>
            </a:endParaRPr>
          </a:p>
        </p:txBody>
      </p:sp>
      <p:sp>
        <p:nvSpPr>
          <p:cNvPr id="33" name="Content Placeholder 7">
            <a:extLst>
              <a:ext uri="{FF2B5EF4-FFF2-40B4-BE49-F238E27FC236}">
                <a16:creationId xmlns:a16="http://schemas.microsoft.com/office/drawing/2014/main" id="{7B27C587-1C18-D716-264D-3F4CFDD2288B}"/>
              </a:ext>
            </a:extLst>
          </p:cNvPr>
          <p:cNvSpPr>
            <a:spLocks noGrp="1"/>
          </p:cNvSpPr>
          <p:nvPr>
            <p:ph idx="1"/>
          </p:nvPr>
        </p:nvSpPr>
        <p:spPr>
          <a:xfrm>
            <a:off x="579894" y="1500751"/>
            <a:ext cx="11277600" cy="4848490"/>
          </a:xfrm>
        </p:spPr>
        <p:txBody>
          <a:bodyPr vert="horz" lIns="91440" tIns="45720" rIns="91440" bIns="45720" rtlCol="0" anchor="t">
            <a:normAutofit fontScale="70000" lnSpcReduction="20000"/>
          </a:bodyPr>
          <a:lstStyle/>
          <a:p>
            <a:pPr>
              <a:spcBef>
                <a:spcPts val="0"/>
              </a:spcBef>
              <a:spcAft>
                <a:spcPts val="1000"/>
              </a:spcAft>
            </a:pPr>
            <a:endParaRPr lang="en-US" sz="1500" dirty="0">
              <a:solidFill>
                <a:schemeClr val="bg1"/>
              </a:solidFill>
              <a:latin typeface="Gill Sans MT"/>
            </a:endParaRPr>
          </a:p>
          <a:p>
            <a:pPr>
              <a:spcBef>
                <a:spcPts val="0"/>
              </a:spcBef>
              <a:spcAft>
                <a:spcPts val="1000"/>
              </a:spcAft>
            </a:pPr>
            <a:endParaRPr lang="en-US" sz="2400" dirty="0">
              <a:solidFill>
                <a:schemeClr val="bg1"/>
              </a:solidFill>
              <a:latin typeface="Gill Sans MT"/>
            </a:endParaRPr>
          </a:p>
          <a:p>
            <a:pPr>
              <a:spcBef>
                <a:spcPts val="0"/>
              </a:spcBef>
              <a:spcAft>
                <a:spcPts val="1000"/>
              </a:spcAft>
            </a:pPr>
            <a:r>
              <a:rPr lang="en-US" sz="2300" b="1" dirty="0">
                <a:latin typeface="Gill Sans MT"/>
              </a:rPr>
              <a:t>We would like to extend our heartfelt appreciation and profound gratitude to our esteemed mentors, </a:t>
            </a:r>
            <a:r>
              <a:rPr lang="en-US" sz="2300" b="1" u="sng" dirty="0">
                <a:latin typeface="Gill Sans MT"/>
              </a:rPr>
              <a:t>Dr. </a:t>
            </a:r>
            <a:r>
              <a:rPr lang="en-US" sz="2300" b="1" u="sng" dirty="0" err="1">
                <a:latin typeface="Gill Sans MT"/>
              </a:rPr>
              <a:t>Ravneet</a:t>
            </a:r>
            <a:r>
              <a:rPr lang="en-US" sz="2300" b="1" u="sng" dirty="0">
                <a:latin typeface="Gill Sans MT"/>
              </a:rPr>
              <a:t> Kaur and Dr. Monika Bhattacharya</a:t>
            </a:r>
            <a:r>
              <a:rPr lang="en-US" sz="2300" b="1" dirty="0">
                <a:latin typeface="Gill Sans MT"/>
              </a:rPr>
              <a:t>, and </a:t>
            </a:r>
            <a:r>
              <a:rPr lang="en-US" sz="2300" b="1" u="sng" dirty="0">
                <a:latin typeface="Gill Sans MT"/>
              </a:rPr>
              <a:t>Prof. Anju Agarwal </a:t>
            </a:r>
            <a:r>
              <a:rPr lang="en-US" sz="2300" b="1" dirty="0">
                <a:latin typeface="Gill Sans MT"/>
              </a:rPr>
              <a:t>for their unwavering support and invaluable guidance throughout our journey.</a:t>
            </a:r>
            <a:endParaRPr lang="en-US" sz="2300" b="1" dirty="0"/>
          </a:p>
          <a:p>
            <a:pPr>
              <a:spcBef>
                <a:spcPts val="0"/>
              </a:spcBef>
              <a:spcAft>
                <a:spcPts val="1000"/>
              </a:spcAft>
            </a:pPr>
            <a:r>
              <a:rPr lang="en-US" sz="2300" b="1" dirty="0">
                <a:latin typeface="Gill Sans MT"/>
              </a:rPr>
              <a:t> A special note of thanks to Dr. Amit Garg and all the faculty members of my department whose exemplary mentorship, diligent monitoring, and constant encouragement have been instrumental in the successful completion of our project. </a:t>
            </a:r>
          </a:p>
          <a:p>
            <a:pPr>
              <a:spcBef>
                <a:spcPts val="0"/>
              </a:spcBef>
              <a:spcAft>
                <a:spcPts val="1000"/>
              </a:spcAft>
            </a:pPr>
            <a:r>
              <a:rPr lang="en-US" sz="2300" b="1" dirty="0">
                <a:latin typeface="Gill Sans MT"/>
              </a:rPr>
              <a:t>We also express our sincere thanks to the dedicated support staff members whose assistance played a pivotal role in making our project a resounding success. Our heartfelt thanks to our friends(Naman ,Manish ,Abdul ,</a:t>
            </a:r>
            <a:r>
              <a:rPr lang="en-US" sz="2300" b="1" dirty="0" err="1">
                <a:latin typeface="Gill Sans MT"/>
              </a:rPr>
              <a:t>Dilsher</a:t>
            </a:r>
            <a:r>
              <a:rPr lang="en-US" sz="2300" b="1" dirty="0">
                <a:latin typeface="Gill Sans MT"/>
              </a:rPr>
              <a:t> and Farman) for helping us with the project.</a:t>
            </a:r>
            <a:endParaRPr lang="en-US" sz="2300" b="1" dirty="0"/>
          </a:p>
          <a:p>
            <a:pPr>
              <a:spcBef>
                <a:spcPts val="0"/>
              </a:spcBef>
              <a:spcAft>
                <a:spcPts val="1000"/>
              </a:spcAft>
            </a:pPr>
            <a:r>
              <a:rPr lang="en-US" sz="2300" b="1" dirty="0">
                <a:latin typeface="Gill Sans MT"/>
              </a:rPr>
              <a:t>Our deepest gratitude goes to our esteemed Principal Dr. Ravi </a:t>
            </a:r>
            <a:r>
              <a:rPr lang="en-US" sz="2300" b="1" dirty="0" err="1">
                <a:latin typeface="Gill Sans MT"/>
              </a:rPr>
              <a:t>Toteja</a:t>
            </a:r>
            <a:r>
              <a:rPr lang="en-US" sz="2300" b="1" dirty="0">
                <a:latin typeface="Gill Sans MT"/>
              </a:rPr>
              <a:t>, for providing us with the invaluable opportunity to embark on this meaningful project. Their blessings and unwavering support will undoubtedly propel us further in the journey of life. Lastly, a big thanks to all for the invaluable contributions to this research project.</a:t>
            </a:r>
          </a:p>
          <a:p>
            <a:pPr>
              <a:spcBef>
                <a:spcPts val="0"/>
              </a:spcBef>
              <a:spcAft>
                <a:spcPts val="1000"/>
              </a:spcAft>
            </a:pPr>
            <a:br>
              <a:rPr lang="en-US" sz="2300" b="1" dirty="0">
                <a:latin typeface="Gill Sans MT"/>
              </a:rPr>
            </a:br>
            <a:endParaRPr lang="en-US" sz="2300" b="1" dirty="0">
              <a:latin typeface="Gill Sans MT"/>
            </a:endParaRPr>
          </a:p>
        </p:txBody>
      </p:sp>
    </p:spTree>
    <p:extLst>
      <p:ext uri="{BB962C8B-B14F-4D97-AF65-F5344CB8AC3E}">
        <p14:creationId xmlns:p14="http://schemas.microsoft.com/office/powerpoint/2010/main" val="290535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95A0-FF78-EA83-F360-1768B0B16F31}"/>
              </a:ext>
            </a:extLst>
          </p:cNvPr>
          <p:cNvSpPr>
            <a:spLocks noGrp="1"/>
          </p:cNvSpPr>
          <p:nvPr>
            <p:ph type="title"/>
          </p:nvPr>
        </p:nvSpPr>
        <p:spPr>
          <a:xfrm>
            <a:off x="1294362" y="2184406"/>
            <a:ext cx="9603275" cy="2489187"/>
          </a:xfrm>
        </p:spPr>
        <p:txBody>
          <a:bodyPr>
            <a:noAutofit/>
          </a:bodyPr>
          <a:lstStyle/>
          <a:p>
            <a:pPr algn="ctr"/>
            <a:r>
              <a:rPr lang="en-US" sz="9600" b="1" dirty="0">
                <a:solidFill>
                  <a:srgbClr val="FF0000"/>
                </a:solidFill>
                <a:latin typeface="+mn-lt"/>
              </a:rPr>
              <a:t>THANK   YOU</a:t>
            </a:r>
            <a:endParaRPr lang="en-IN" sz="9600" b="1" dirty="0">
              <a:solidFill>
                <a:srgbClr val="FF0000"/>
              </a:solidFill>
              <a:latin typeface="+mn-lt"/>
            </a:endParaRPr>
          </a:p>
        </p:txBody>
      </p:sp>
    </p:spTree>
    <p:extLst>
      <p:ext uri="{BB962C8B-B14F-4D97-AF65-F5344CB8AC3E}">
        <p14:creationId xmlns:p14="http://schemas.microsoft.com/office/powerpoint/2010/main" val="23142082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481</TotalTime>
  <Words>595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22</vt:lpstr>
      <vt:lpstr>Arial</vt:lpstr>
      <vt:lpstr>Calibri</vt:lpstr>
      <vt:lpstr>Gill Sans MT</vt:lpstr>
      <vt:lpstr>PT Sans Narrow</vt:lpstr>
      <vt:lpstr>Times New Roman</vt:lpstr>
      <vt:lpstr>Gallery</vt:lpstr>
      <vt:lpstr>4 Bit Computational Code Conversion Calculator</vt:lpstr>
      <vt:lpstr>                  4 Bit Computational Code Conversion Calculator </vt:lpstr>
      <vt:lpstr>PowerPoint Presentation</vt:lpstr>
      <vt:lpstr>  Working principle of 4 Bit Computational Code Conversion Calculator </vt:lpstr>
      <vt:lpstr>            Applications </vt:lpstr>
      <vt:lpstr>Advantages </vt:lpstr>
      <vt:lpstr> INNOVATION</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security system</dc:title>
  <dc:creator>himanshu verma</dc:creator>
  <cp:lastModifiedBy>HIMANSHU VERMA</cp:lastModifiedBy>
  <cp:revision>5</cp:revision>
  <dcterms:created xsi:type="dcterms:W3CDTF">2023-10-04T20:10:57Z</dcterms:created>
  <dcterms:modified xsi:type="dcterms:W3CDTF">2024-08-31T08:01:14Z</dcterms:modified>
</cp:coreProperties>
</file>