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2" r:id="rId3"/>
    <p:sldId id="263" r:id="rId4"/>
    <p:sldId id="259" r:id="rId5"/>
    <p:sldId id="261" r:id="rId6"/>
    <p:sldId id="264" r:id="rId7"/>
    <p:sldId id="265" r:id="rId8"/>
    <p:sldId id="266" r:id="rId9"/>
    <p:sldId id="267" r:id="rId10"/>
    <p:sldId id="268" r:id="rId11"/>
    <p:sldId id="26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52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5A93EC45-03F9-43FF-BBC6-D659F6EE241C}" type="datetimeFigureOut">
              <a:rPr lang="en-US" smtClean="0"/>
              <a:t>5/21/2024</a:t>
            </a:fld>
            <a:endParaRPr lang="en-US"/>
          </a:p>
        </p:txBody>
      </p:sp>
      <p:sp>
        <p:nvSpPr>
          <p:cNvPr id="16" name="Slide Number Placeholder 15"/>
          <p:cNvSpPr>
            <a:spLocks noGrp="1"/>
          </p:cNvSpPr>
          <p:nvPr>
            <p:ph type="sldNum" sz="quarter" idx="11"/>
          </p:nvPr>
        </p:nvSpPr>
        <p:spPr/>
        <p:txBody>
          <a:bodyPr/>
          <a:lstStyle/>
          <a:p>
            <a:fld id="{9C76869E-3E72-479E-B2C0-29509F678A94}"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93EC45-03F9-43FF-BBC6-D659F6EE241C}"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6869E-3E72-479E-B2C0-29509F678A94}" type="slidenum">
              <a:rPr lang="en-US" smtClean="0"/>
              <a:t>‹#›</a:t>
            </a:fld>
            <a:endParaRPr lang="en-US"/>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93EC45-03F9-43FF-BBC6-D659F6EE241C}"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6869E-3E72-479E-B2C0-29509F678A94}" type="slidenum">
              <a:rPr lang="en-US" smtClean="0"/>
              <a:t>‹#›</a:t>
            </a:fld>
            <a:endParaRPr lang="en-US"/>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5A93EC45-03F9-43FF-BBC6-D659F6EE241C}" type="datetimeFigureOut">
              <a:rPr lang="en-US" smtClean="0"/>
              <a:t>5/21/2024</a:t>
            </a:fld>
            <a:endParaRPr lang="en-US"/>
          </a:p>
        </p:txBody>
      </p:sp>
      <p:sp>
        <p:nvSpPr>
          <p:cNvPr id="15" name="Slide Number Placeholder 14"/>
          <p:cNvSpPr>
            <a:spLocks noGrp="1"/>
          </p:cNvSpPr>
          <p:nvPr>
            <p:ph type="sldNum" sz="quarter" idx="15"/>
          </p:nvPr>
        </p:nvSpPr>
        <p:spPr/>
        <p:txBody>
          <a:bodyPr/>
          <a:lstStyle>
            <a:lvl1pPr algn="ctr">
              <a:defRPr/>
            </a:lvl1pPr>
          </a:lstStyle>
          <a:p>
            <a:fld id="{9C76869E-3E72-479E-B2C0-29509F678A94}"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A93EC45-03F9-43FF-BBC6-D659F6EE241C}"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76869E-3E72-479E-B2C0-29509F678A94}"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A93EC45-03F9-43FF-BBC6-D659F6EE241C}"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76869E-3E72-479E-B2C0-29509F678A94}"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9C76869E-3E72-479E-B2C0-29509F678A94}"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5A93EC45-03F9-43FF-BBC6-D659F6EE241C}" type="datetimeFigureOut">
              <a:rPr lang="en-US" smtClean="0"/>
              <a:t>5/21/2024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A93EC45-03F9-43FF-BBC6-D659F6EE241C}" type="datetimeFigureOut">
              <a:rPr lang="en-US" smtClean="0"/>
              <a:t>5/21/2024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76869E-3E72-479E-B2C0-29509F678A94}"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93EC45-03F9-43FF-BBC6-D659F6EE241C}" type="datetimeFigureOut">
              <a:rPr lang="en-US" smtClean="0"/>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76869E-3E72-479E-B2C0-29509F678A94}" type="slidenum">
              <a:rPr lang="en-US" smtClean="0"/>
              <a:t>‹#›</a:t>
            </a:fld>
            <a:endParaRPr lang="en-US"/>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5A93EC45-03F9-43FF-BBC6-D659F6EE241C}" type="datetimeFigureOut">
              <a:rPr lang="en-US" smtClean="0"/>
              <a:t>5/21/2024</a:t>
            </a:fld>
            <a:endParaRPr lang="en-US"/>
          </a:p>
        </p:txBody>
      </p:sp>
      <p:sp>
        <p:nvSpPr>
          <p:cNvPr id="9" name="Slide Number Placeholder 8"/>
          <p:cNvSpPr>
            <a:spLocks noGrp="1"/>
          </p:cNvSpPr>
          <p:nvPr>
            <p:ph type="sldNum" sz="quarter" idx="15"/>
          </p:nvPr>
        </p:nvSpPr>
        <p:spPr/>
        <p:txBody>
          <a:bodyPr/>
          <a:lstStyle/>
          <a:p>
            <a:fld id="{9C76869E-3E72-479E-B2C0-29509F678A94}"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5A93EC45-03F9-43FF-BBC6-D659F6EE241C}" type="datetimeFigureOut">
              <a:rPr lang="en-US" smtClean="0"/>
              <a:t>5/21/2024</a:t>
            </a:fld>
            <a:endParaRPr lang="en-US"/>
          </a:p>
        </p:txBody>
      </p:sp>
      <p:sp>
        <p:nvSpPr>
          <p:cNvPr id="9" name="Slide Number Placeholder 8"/>
          <p:cNvSpPr>
            <a:spLocks noGrp="1"/>
          </p:cNvSpPr>
          <p:nvPr>
            <p:ph type="sldNum" sz="quarter" idx="11"/>
          </p:nvPr>
        </p:nvSpPr>
        <p:spPr/>
        <p:txBody>
          <a:bodyPr/>
          <a:lstStyle/>
          <a:p>
            <a:fld id="{9C76869E-3E72-479E-B2C0-29509F678A9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5A93EC45-03F9-43FF-BBC6-D659F6EE241C}" type="datetimeFigureOut">
              <a:rPr lang="en-US" smtClean="0"/>
              <a:t>5/21/2024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9C76869E-3E72-479E-B2C0-29509F678A94}"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slow">
    <p:pull/>
  </p:transition>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britannica.com/science/forest-fi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jpe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solidFill>
                  <a:schemeClr val="accent1">
                    <a:lumMod val="50000"/>
                  </a:schemeClr>
                </a:solidFill>
                <a:latin typeface="Algerian" pitchFamily="82" charset="0"/>
              </a:rPr>
              <a:t>Pollution is the introduction of harmful materials into the environment. These harmful materials are called pollutants. Pollutants can be natural, such as volcanic ash. They can also be created by human activity, such as trash or runoff produced by factories.6 Mar 2024</a:t>
            </a:r>
          </a:p>
        </p:txBody>
      </p:sp>
      <p:sp>
        <p:nvSpPr>
          <p:cNvPr id="2" name="Title 1"/>
          <p:cNvSpPr>
            <a:spLocks noGrp="1"/>
          </p:cNvSpPr>
          <p:nvPr>
            <p:ph type="ctrTitle"/>
          </p:nvPr>
        </p:nvSpPr>
        <p:spPr/>
        <p:style>
          <a:lnRef idx="0">
            <a:schemeClr val="accent1"/>
          </a:lnRef>
          <a:fillRef idx="3">
            <a:schemeClr val="accent1"/>
          </a:fillRef>
          <a:effectRef idx="3">
            <a:schemeClr val="accent1"/>
          </a:effectRef>
          <a:fontRef idx="minor">
            <a:schemeClr val="lt1"/>
          </a:fontRef>
        </p:style>
        <p:txBody>
          <a:bodyPr/>
          <a:lstStyle/>
          <a:p>
            <a:r>
              <a:rPr lang="en-US" sz="9600" u="sng" dirty="0" smtClean="0">
                <a:solidFill>
                  <a:schemeClr val="accent1">
                    <a:lumMod val="50000"/>
                  </a:schemeClr>
                </a:solidFill>
                <a:latin typeface="Castellar" pitchFamily="18" charset="0"/>
              </a:rPr>
              <a:t>POLLUTION</a:t>
            </a:r>
            <a:endParaRPr lang="en-US" sz="9600" u="sng" dirty="0">
              <a:solidFill>
                <a:schemeClr val="accent1">
                  <a:lumMod val="50000"/>
                </a:schemeClr>
              </a:solidFill>
              <a:latin typeface="Castellar" pitchFamily="18" charset="0"/>
            </a:endParaRPr>
          </a:p>
        </p:txBody>
      </p:sp>
    </p:spTree>
    <p:extLst>
      <p:ext uri="{BB962C8B-B14F-4D97-AF65-F5344CB8AC3E}">
        <p14:creationId xmlns:p14="http://schemas.microsoft.com/office/powerpoint/2010/main" val="267753612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600" dirty="0">
                <a:solidFill>
                  <a:schemeClr val="accent1">
                    <a:lumMod val="60000"/>
                    <a:lumOff val="40000"/>
                  </a:schemeClr>
                </a:solidFill>
              </a:rPr>
              <a:t>Visual pollution refers to the visible deterioration and negative aesthetic quality of the natural and human-made landscapes around people and to the study of secondary impacts of manmade interventions</a:t>
            </a:r>
            <a:r>
              <a:rPr lang="en-US" dirty="0"/>
              <a:t>.</a:t>
            </a:r>
          </a:p>
        </p:txBody>
      </p:sp>
      <p:sp>
        <p:nvSpPr>
          <p:cNvPr id="3" name="Title 2"/>
          <p:cNvSpPr>
            <a:spLocks noGrp="1"/>
          </p:cNvSpPr>
          <p:nvPr>
            <p:ph type="title"/>
          </p:nvPr>
        </p:nvSpPr>
        <p:spPr/>
        <p:txBody>
          <a:bodyPr>
            <a:normAutofit/>
          </a:bodyPr>
          <a:lstStyle/>
          <a:p>
            <a:r>
              <a:rPr lang="en-US" sz="6000" u="sng" dirty="0" smtClean="0">
                <a:solidFill>
                  <a:schemeClr val="accent1">
                    <a:lumMod val="50000"/>
                  </a:schemeClr>
                </a:solidFill>
              </a:rPr>
              <a:t>VISUAL POLLUTION </a:t>
            </a:r>
            <a:endParaRPr lang="en-US" sz="6000" u="sng" dirty="0">
              <a:solidFill>
                <a:schemeClr val="accent1">
                  <a:lumMod val="50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816119" y="2514600"/>
            <a:ext cx="2886075" cy="2590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b="5934"/>
          <a:stretch/>
        </p:blipFill>
        <p:spPr>
          <a:xfrm>
            <a:off x="4419600" y="2438400"/>
            <a:ext cx="3381375" cy="25804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93435011"/>
      </p:ext>
    </p:extLst>
  </p:cSld>
  <p:clrMapOvr>
    <a:masterClrMapping/>
  </p:clrMapOvr>
  <p:transition spd="slow">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200" dirty="0" smtClean="0">
                <a:solidFill>
                  <a:schemeClr val="accent1">
                    <a:lumMod val="60000"/>
                    <a:lumOff val="40000"/>
                  </a:schemeClr>
                </a:solidFill>
              </a:rPr>
              <a:t>Eliminating </a:t>
            </a:r>
            <a:r>
              <a:rPr lang="en-US" sz="1200" dirty="0">
                <a:solidFill>
                  <a:schemeClr val="accent1">
                    <a:lumMod val="60000"/>
                    <a:lumOff val="40000"/>
                  </a:schemeClr>
                </a:solidFill>
              </a:rPr>
              <a:t>or reducing the amount and toxicity of potentially harmful substances at their sources, prior to generation, treatment, off-site recycling or </a:t>
            </a:r>
            <a:r>
              <a:rPr lang="en-US" sz="1200" dirty="0" smtClean="0">
                <a:solidFill>
                  <a:schemeClr val="accent1">
                    <a:lumMod val="60000"/>
                    <a:lumOff val="40000"/>
                  </a:schemeClr>
                </a:solidFill>
              </a:rPr>
              <a:t>disposal</a:t>
            </a:r>
          </a:p>
          <a:p>
            <a:pPr algn="just"/>
            <a:r>
              <a:rPr lang="en-US" sz="1400" dirty="0" smtClean="0">
                <a:solidFill>
                  <a:schemeClr val="accent1">
                    <a:lumMod val="60000"/>
                    <a:lumOff val="40000"/>
                  </a:schemeClr>
                </a:solidFill>
              </a:rPr>
              <a:t>Pollution </a:t>
            </a:r>
            <a:r>
              <a:rPr lang="en-US" sz="1400" dirty="0">
                <a:solidFill>
                  <a:schemeClr val="accent1">
                    <a:lumMod val="60000"/>
                    <a:lumOff val="40000"/>
                  </a:schemeClr>
                </a:solidFill>
              </a:rPr>
              <a:t>prevention (P2) </a:t>
            </a:r>
            <a:r>
              <a:rPr lang="en-US" sz="1200" dirty="0">
                <a:solidFill>
                  <a:schemeClr val="accent1">
                    <a:lumMod val="60000"/>
                    <a:lumOff val="40000"/>
                  </a:schemeClr>
                </a:solidFill>
              </a:rPr>
              <a:t>means working at the source of pollutants to prevent them from being generated or to reduce the amount generated. It is using materials and energy more efficiently, and conserving natural resources, including water. It is following best management practices, and involving all relative people in their implementation, to reduce and prevent pollution. Finally, P2 also means seeing the financial benefits of increased efficiency in the use of raw materials, energy, water or other resources. The “Pollution Prevention Hierarchy” illustration outlines the concepts of pollution prevention in the order of greatest effectiveness related to resource use and waste / pollution </a:t>
            </a:r>
            <a:r>
              <a:rPr lang="en-US" sz="1200" dirty="0" err="1">
                <a:solidFill>
                  <a:schemeClr val="accent1">
                    <a:lumMod val="60000"/>
                    <a:lumOff val="40000"/>
                  </a:schemeClr>
                </a:solidFill>
              </a:rPr>
              <a:t>generation.</a:t>
            </a:r>
            <a:r>
              <a:rPr lang="en-US" sz="1200" dirty="0" err="1" smtClean="0">
                <a:solidFill>
                  <a:schemeClr val="accent1">
                    <a:lumMod val="60000"/>
                    <a:lumOff val="40000"/>
                  </a:schemeClr>
                </a:solidFill>
              </a:rPr>
              <a:t>l</a:t>
            </a:r>
            <a:r>
              <a:rPr lang="en-US" sz="1200" dirty="0" smtClean="0">
                <a:solidFill>
                  <a:schemeClr val="accent1">
                    <a:lumMod val="60000"/>
                    <a:lumOff val="40000"/>
                  </a:schemeClr>
                </a:solidFill>
              </a:rPr>
              <a:t>.</a:t>
            </a:r>
          </a:p>
          <a:p>
            <a:endParaRPr lang="en-US" dirty="0"/>
          </a:p>
        </p:txBody>
      </p:sp>
      <p:sp>
        <p:nvSpPr>
          <p:cNvPr id="3" name="Title 2"/>
          <p:cNvSpPr>
            <a:spLocks noGrp="1"/>
          </p:cNvSpPr>
          <p:nvPr>
            <p:ph type="title"/>
          </p:nvPr>
        </p:nvSpPr>
        <p:spPr>
          <a:xfrm>
            <a:off x="609600" y="228600"/>
            <a:ext cx="8229600" cy="1219200"/>
          </a:xfrm>
        </p:spPr>
        <p:txBody>
          <a:bodyPr>
            <a:normAutofit fontScale="90000"/>
          </a:bodyPr>
          <a:lstStyle/>
          <a:p>
            <a:r>
              <a:rPr lang="en-US" sz="6000" dirty="0" smtClean="0">
                <a:solidFill>
                  <a:schemeClr val="accent1">
                    <a:lumMod val="50000"/>
                  </a:schemeClr>
                </a:solidFill>
              </a:rPr>
              <a:t>  </a:t>
            </a:r>
            <a:r>
              <a:rPr lang="en-US" sz="5300" u="sng" dirty="0" smtClean="0">
                <a:solidFill>
                  <a:schemeClr val="accent1">
                    <a:lumMod val="50000"/>
                  </a:schemeClr>
                </a:solidFill>
              </a:rPr>
              <a:t>POLLUTION PREVENTION </a:t>
            </a:r>
            <a:endParaRPr lang="en-US" sz="6000" u="sng" dirty="0">
              <a:solidFill>
                <a:schemeClr val="accent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3505200"/>
            <a:ext cx="3581400" cy="2624514"/>
          </a:xfrm>
          <a:prstGeom prst="flowChartMerge">
            <a:avLst/>
          </a:prstGeom>
        </p:spPr>
      </p:pic>
    </p:spTree>
    <p:extLst>
      <p:ext uri="{BB962C8B-B14F-4D97-AF65-F5344CB8AC3E}">
        <p14:creationId xmlns:p14="http://schemas.microsoft.com/office/powerpoint/2010/main" val="1798101881"/>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sz="2800" dirty="0">
                <a:solidFill>
                  <a:schemeClr val="accent1">
                    <a:lumMod val="60000"/>
                    <a:lumOff val="40000"/>
                  </a:schemeClr>
                </a:solidFill>
                <a:latin typeface="Algerian" pitchFamily="82" charset="0"/>
              </a:rPr>
              <a:t>Although environmental pollution can be caused by natural events such as </a:t>
            </a:r>
            <a:r>
              <a:rPr lang="en-US" sz="2800" u="sng" dirty="0">
                <a:solidFill>
                  <a:schemeClr val="accent1">
                    <a:lumMod val="60000"/>
                    <a:lumOff val="40000"/>
                  </a:schemeClr>
                </a:solidFill>
                <a:latin typeface="Algerian" pitchFamily="82" charset="0"/>
              </a:rPr>
              <a:t>forest</a:t>
            </a:r>
            <a:r>
              <a:rPr lang="en-US" sz="2800" u="sng" dirty="0">
                <a:solidFill>
                  <a:schemeClr val="accent1">
                    <a:lumMod val="60000"/>
                    <a:lumOff val="40000"/>
                  </a:schemeClr>
                </a:solidFill>
                <a:latin typeface="Algerian" pitchFamily="82" charset="0"/>
                <a:hlinkClick r:id="rId2"/>
              </a:rPr>
              <a:t> </a:t>
            </a:r>
            <a:r>
              <a:rPr lang="en-US" sz="2800" u="sng" dirty="0">
                <a:solidFill>
                  <a:schemeClr val="accent1">
                    <a:lumMod val="60000"/>
                    <a:lumOff val="40000"/>
                  </a:schemeClr>
                </a:solidFill>
                <a:latin typeface="Algerian" pitchFamily="82" charset="0"/>
              </a:rPr>
              <a:t>fires</a:t>
            </a:r>
            <a:r>
              <a:rPr lang="en-US" sz="2800" dirty="0">
                <a:solidFill>
                  <a:schemeClr val="accent1">
                    <a:lumMod val="60000"/>
                    <a:lumOff val="40000"/>
                  </a:schemeClr>
                </a:solidFill>
                <a:latin typeface="Algerian" pitchFamily="82" charset="0"/>
              </a:rPr>
              <a:t> and active volcanos ,use of the word </a:t>
            </a:r>
            <a:r>
              <a:rPr lang="en-US" sz="2800" i="1" dirty="0">
                <a:solidFill>
                  <a:schemeClr val="accent1">
                    <a:lumMod val="60000"/>
                    <a:lumOff val="40000"/>
                  </a:schemeClr>
                </a:solidFill>
                <a:latin typeface="Algerian" pitchFamily="82" charset="0"/>
              </a:rPr>
              <a:t>pollution</a:t>
            </a:r>
            <a:r>
              <a:rPr lang="en-US" sz="2800" dirty="0">
                <a:solidFill>
                  <a:schemeClr val="accent1">
                    <a:lumMod val="60000"/>
                    <a:lumOff val="40000"/>
                  </a:schemeClr>
                </a:solidFill>
                <a:latin typeface="Algerian" pitchFamily="82" charset="0"/>
              </a:rPr>
              <a:t> generally implies that the contaminants have an anthropogenic source—that is, a source created by human activities. Pollution has accompanied humankind ever since groups of people first congregated and remained for a long time in any one place. Indeed, ancient human settlements are frequently recognized by their wastes—</a:t>
            </a:r>
            <a:r>
              <a:rPr lang="en-US" sz="2800" u="sng" dirty="0">
                <a:solidFill>
                  <a:schemeClr val="accent1">
                    <a:lumMod val="60000"/>
                    <a:lumOff val="40000"/>
                  </a:schemeClr>
                </a:solidFill>
                <a:latin typeface="Algerian" pitchFamily="82" charset="0"/>
              </a:rPr>
              <a:t>shell mounds </a:t>
            </a:r>
            <a:r>
              <a:rPr lang="en-US" sz="2800" dirty="0">
                <a:solidFill>
                  <a:schemeClr val="accent1">
                    <a:lumMod val="60000"/>
                    <a:lumOff val="40000"/>
                  </a:schemeClr>
                </a:solidFill>
                <a:latin typeface="Algerian" pitchFamily="82" charset="0"/>
              </a:rPr>
              <a:t> and rubble heaps, for instance. Pollution was not a serious problem as long as there was enough space available for each individual or group. However, with the establishment of permanent settlements by great numbers of people, pollution became a problem, and it has remained one ever since</a:t>
            </a:r>
            <a:r>
              <a:rPr lang="en-US" sz="2800" dirty="0">
                <a:latin typeface="Algerian" pitchFamily="82" charset="0"/>
              </a:rPr>
              <a:t>.</a:t>
            </a:r>
          </a:p>
          <a:p>
            <a:endParaRPr lang="en-US" dirty="0"/>
          </a:p>
        </p:txBody>
      </p:sp>
      <p:sp>
        <p:nvSpPr>
          <p:cNvPr id="3" name="Title 2"/>
          <p:cNvSpPr>
            <a:spLocks noGrp="1"/>
          </p:cNvSpPr>
          <p:nvPr>
            <p:ph type="title"/>
          </p:nvPr>
        </p:nvSpPr>
        <p:spPr/>
        <p:txBody>
          <a:bodyPr>
            <a:noAutofit/>
          </a:bodyPr>
          <a:lstStyle/>
          <a:p>
            <a:r>
              <a:rPr lang="en-US" sz="5400" u="sng" dirty="0" smtClean="0">
                <a:solidFill>
                  <a:schemeClr val="accent1">
                    <a:lumMod val="50000"/>
                  </a:schemeClr>
                </a:solidFill>
              </a:rPr>
              <a:t>HISTORY OF POLLUTION</a:t>
            </a:r>
            <a:endParaRPr lang="en-US" sz="5400" u="sng" dirty="0">
              <a:solidFill>
                <a:schemeClr val="accent1">
                  <a:lumMod val="50000"/>
                </a:schemeClr>
              </a:solidFill>
            </a:endParaRPr>
          </a:p>
        </p:txBody>
      </p:sp>
    </p:spTree>
    <p:extLst>
      <p:ext uri="{BB962C8B-B14F-4D97-AF65-F5344CB8AC3E}">
        <p14:creationId xmlns:p14="http://schemas.microsoft.com/office/powerpoint/2010/main" val="644772525"/>
      </p:ext>
    </p:extLst>
  </p:cSld>
  <p:clrMapOvr>
    <a:masterClrMapping/>
  </p:clrMapOvr>
  <p:transition spd="slow">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solidFill>
                  <a:schemeClr val="accent1">
                    <a:lumMod val="60000"/>
                    <a:lumOff val="40000"/>
                  </a:schemeClr>
                </a:solidFill>
              </a:rPr>
              <a:t>Water Pollution</a:t>
            </a:r>
          </a:p>
          <a:p>
            <a:r>
              <a:rPr lang="en-US" dirty="0" smtClean="0">
                <a:solidFill>
                  <a:schemeClr val="accent1">
                    <a:lumMod val="60000"/>
                    <a:lumOff val="40000"/>
                  </a:schemeClr>
                </a:solidFill>
              </a:rPr>
              <a:t>Air Pollution</a:t>
            </a:r>
          </a:p>
          <a:p>
            <a:r>
              <a:rPr lang="en-US" dirty="0" smtClean="0">
                <a:solidFill>
                  <a:schemeClr val="accent1">
                    <a:lumMod val="60000"/>
                    <a:lumOff val="40000"/>
                  </a:schemeClr>
                </a:solidFill>
              </a:rPr>
              <a:t>Noise Pollution</a:t>
            </a:r>
          </a:p>
          <a:p>
            <a:r>
              <a:rPr lang="en-US" dirty="0" smtClean="0">
                <a:solidFill>
                  <a:schemeClr val="accent1">
                    <a:lumMod val="60000"/>
                    <a:lumOff val="40000"/>
                  </a:schemeClr>
                </a:solidFill>
              </a:rPr>
              <a:t>Thermal Pollution </a:t>
            </a:r>
          </a:p>
          <a:p>
            <a:r>
              <a:rPr lang="en-US" dirty="0" smtClean="0">
                <a:solidFill>
                  <a:schemeClr val="accent1">
                    <a:lumMod val="60000"/>
                    <a:lumOff val="40000"/>
                  </a:schemeClr>
                </a:solidFill>
              </a:rPr>
              <a:t>Light Pollution</a:t>
            </a:r>
          </a:p>
          <a:p>
            <a:r>
              <a:rPr lang="en-US" dirty="0" smtClean="0">
                <a:solidFill>
                  <a:schemeClr val="accent1">
                    <a:lumMod val="60000"/>
                    <a:lumOff val="40000"/>
                  </a:schemeClr>
                </a:solidFill>
              </a:rPr>
              <a:t>Plastic Pollution </a:t>
            </a:r>
          </a:p>
          <a:p>
            <a:r>
              <a:rPr lang="en-US" dirty="0" smtClean="0">
                <a:solidFill>
                  <a:schemeClr val="accent1">
                    <a:lumMod val="60000"/>
                    <a:lumOff val="40000"/>
                  </a:schemeClr>
                </a:solidFill>
              </a:rPr>
              <a:t>Visual Pollution </a:t>
            </a:r>
            <a:endParaRPr lang="en-US" dirty="0">
              <a:solidFill>
                <a:schemeClr val="accent1">
                  <a:lumMod val="60000"/>
                  <a:lumOff val="40000"/>
                </a:schemeClr>
              </a:solidFill>
            </a:endParaRPr>
          </a:p>
        </p:txBody>
      </p:sp>
      <p:sp>
        <p:nvSpPr>
          <p:cNvPr id="3" name="Title 2"/>
          <p:cNvSpPr>
            <a:spLocks noGrp="1"/>
          </p:cNvSpPr>
          <p:nvPr>
            <p:ph type="title"/>
          </p:nvPr>
        </p:nvSpPr>
        <p:spPr/>
        <p:txBody>
          <a:bodyPr>
            <a:normAutofit/>
          </a:bodyPr>
          <a:lstStyle/>
          <a:p>
            <a:r>
              <a:rPr lang="en-US" sz="6000" u="sng" dirty="0" smtClean="0">
                <a:solidFill>
                  <a:schemeClr val="accent1">
                    <a:lumMod val="50000"/>
                  </a:schemeClr>
                </a:solidFill>
              </a:rPr>
              <a:t>TYPES OF POLLUTION</a:t>
            </a:r>
            <a:endParaRPr lang="en-US" sz="6000" u="sng" dirty="0">
              <a:solidFill>
                <a:schemeClr val="accent1">
                  <a:lumMod val="50000"/>
                </a:schemeClr>
              </a:solidFill>
            </a:endParaRPr>
          </a:p>
        </p:txBody>
      </p:sp>
    </p:spTree>
    <p:extLst>
      <p:ext uri="{BB962C8B-B14F-4D97-AF65-F5344CB8AC3E}">
        <p14:creationId xmlns:p14="http://schemas.microsoft.com/office/powerpoint/2010/main" val="120989808"/>
      </p:ext>
    </p:extLst>
  </p:cSld>
  <p:clrMapOvr>
    <a:masterClrMapping/>
  </p:clrMapOvr>
  <p:transition spd="slow">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52400"/>
            <a:ext cx="8229600" cy="1219200"/>
          </a:xfrm>
        </p:spPr>
        <p:txBody>
          <a:bodyPr>
            <a:normAutofit/>
          </a:bodyPr>
          <a:lstStyle/>
          <a:p>
            <a:r>
              <a:rPr lang="en-US" sz="6600" u="sng" dirty="0" smtClean="0">
                <a:solidFill>
                  <a:schemeClr val="accent1">
                    <a:lumMod val="50000"/>
                  </a:schemeClr>
                </a:solidFill>
              </a:rPr>
              <a:t>WATER POLLUTION</a:t>
            </a:r>
            <a:endParaRPr lang="en-US" sz="6600" u="sng" dirty="0">
              <a:solidFill>
                <a:schemeClr val="accent1">
                  <a:lumMod val="50000"/>
                </a:schemeClr>
              </a:solidFill>
            </a:endParaRPr>
          </a:p>
        </p:txBody>
      </p:sp>
      <p:sp>
        <p:nvSpPr>
          <p:cNvPr id="5" name="Content Placeholder 4"/>
          <p:cNvSpPr>
            <a:spLocks noGrp="1"/>
          </p:cNvSpPr>
          <p:nvPr>
            <p:ph idx="1"/>
          </p:nvPr>
        </p:nvSpPr>
        <p:spPr/>
        <p:txBody>
          <a:bodyPr>
            <a:normAutofit/>
          </a:bodyPr>
          <a:lstStyle/>
          <a:p>
            <a:pPr marL="0" indent="0" algn="just">
              <a:buNone/>
            </a:pPr>
            <a:r>
              <a:rPr lang="en-US" sz="2000" dirty="0">
                <a:solidFill>
                  <a:schemeClr val="accent1">
                    <a:lumMod val="60000"/>
                    <a:lumOff val="40000"/>
                  </a:schemeClr>
                </a:solidFill>
              </a:rPr>
              <a:t>Water pollution is the release of substances into bodies of water that makes water unsafe for human use and disrupts aquatic ecosystems. Water pollution can be caused by a plethora of different contaminants, including toxic waste, petroleum, and disease-causing </a:t>
            </a:r>
            <a:r>
              <a:rPr lang="en-US" sz="2000" dirty="0" smtClean="0">
                <a:solidFill>
                  <a:schemeClr val="accent1">
                    <a:lumMod val="60000"/>
                    <a:lumOff val="40000"/>
                  </a:schemeClr>
                </a:solidFill>
              </a:rPr>
              <a:t>microorganisms</a:t>
            </a:r>
            <a:endParaRPr lang="en-US" sz="2000" dirty="0">
              <a:solidFill>
                <a:schemeClr val="accent1">
                  <a:lumMod val="60000"/>
                  <a:lumOff val="40000"/>
                </a:schemeClr>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048000"/>
            <a:ext cx="3381375"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3048000"/>
            <a:ext cx="3171825" cy="2133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79684895"/>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600" dirty="0">
                <a:solidFill>
                  <a:schemeClr val="accent1">
                    <a:lumMod val="60000"/>
                    <a:lumOff val="40000"/>
                  </a:schemeClr>
                </a:solidFill>
                <a:latin typeface="Algerian" pitchFamily="82" charset="0"/>
              </a:rPr>
              <a:t>Air pollution is one of the greatest threats to children’s health. Ninety-nine per cent of people in the world live in places where the air is considered unhealthy. When children breathe toxic air, it harms their health and jeopardizes their future.</a:t>
            </a:r>
          </a:p>
          <a:p>
            <a:pPr algn="just"/>
            <a:r>
              <a:rPr lang="en-US" sz="1600" dirty="0">
                <a:solidFill>
                  <a:schemeClr val="accent1">
                    <a:lumMod val="60000"/>
                    <a:lumOff val="40000"/>
                  </a:schemeClr>
                </a:solidFill>
                <a:latin typeface="Algerian" pitchFamily="82" charset="0"/>
              </a:rPr>
              <a:t>For children to grow up healthy, they need clean, safe air. Here are some ways you can reduce air pollution in your environment and help protect your child from its impacts.</a:t>
            </a:r>
          </a:p>
          <a:p>
            <a:pPr marL="0" indent="0">
              <a:buNone/>
            </a:pPr>
            <a:endParaRPr lang="en-US" sz="2400" dirty="0">
              <a:solidFill>
                <a:schemeClr val="accent1">
                  <a:lumMod val="60000"/>
                  <a:lumOff val="40000"/>
                </a:schemeClr>
              </a:solidFill>
            </a:endParaRPr>
          </a:p>
        </p:txBody>
      </p:sp>
      <p:sp>
        <p:nvSpPr>
          <p:cNvPr id="3" name="Title 2"/>
          <p:cNvSpPr>
            <a:spLocks noGrp="1"/>
          </p:cNvSpPr>
          <p:nvPr>
            <p:ph type="title"/>
          </p:nvPr>
        </p:nvSpPr>
        <p:spPr/>
        <p:txBody>
          <a:bodyPr>
            <a:normAutofit/>
          </a:bodyPr>
          <a:lstStyle/>
          <a:p>
            <a:r>
              <a:rPr lang="en-US" sz="7200" dirty="0" smtClean="0">
                <a:solidFill>
                  <a:schemeClr val="accent1">
                    <a:lumMod val="50000"/>
                  </a:schemeClr>
                </a:solidFill>
              </a:rPr>
              <a:t>  </a:t>
            </a:r>
            <a:r>
              <a:rPr lang="en-US" sz="7200" u="sng" dirty="0" smtClean="0">
                <a:solidFill>
                  <a:schemeClr val="accent1">
                    <a:lumMod val="50000"/>
                  </a:schemeClr>
                </a:solidFill>
              </a:rPr>
              <a:t>AIR POLLUTION </a:t>
            </a:r>
            <a:endParaRPr lang="en-US" sz="7200" u="sng" dirty="0">
              <a:solidFill>
                <a:schemeClr val="accent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657600"/>
            <a:ext cx="2857500" cy="1905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3640282"/>
            <a:ext cx="2428875" cy="1876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9210219"/>
      </p:ext>
    </p:extLst>
  </p:cSld>
  <p:clrMapOvr>
    <a:masterClrMapping/>
  </p:clrMapOvr>
  <p:transition spd="slow">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1800" dirty="0">
                <a:solidFill>
                  <a:schemeClr val="accent1">
                    <a:lumMod val="60000"/>
                    <a:lumOff val="40000"/>
                  </a:schemeClr>
                </a:solidFill>
              </a:rPr>
              <a:t>Noise pollution can cause health problems for people and wildlife, both on land and in the sea. From traffic noise to rock concerts, loud or inescapable sounds can cause hearing loss, stress, and high blood pressure. Noise from ships and human activities in the ocean is harmful to whales and dolphins that depend on echolocation to survive.</a:t>
            </a:r>
          </a:p>
        </p:txBody>
      </p:sp>
      <p:sp>
        <p:nvSpPr>
          <p:cNvPr id="3" name="Title 2"/>
          <p:cNvSpPr>
            <a:spLocks noGrp="1"/>
          </p:cNvSpPr>
          <p:nvPr>
            <p:ph type="title"/>
          </p:nvPr>
        </p:nvSpPr>
        <p:spPr>
          <a:xfrm>
            <a:off x="533400" y="152400"/>
            <a:ext cx="8229600" cy="1219200"/>
          </a:xfrm>
        </p:spPr>
        <p:txBody>
          <a:bodyPr>
            <a:normAutofit/>
          </a:bodyPr>
          <a:lstStyle/>
          <a:p>
            <a:r>
              <a:rPr lang="en-US" sz="6000" dirty="0" smtClean="0"/>
              <a:t>   </a:t>
            </a:r>
            <a:r>
              <a:rPr lang="en-US" sz="6000" u="sng" dirty="0" smtClean="0">
                <a:solidFill>
                  <a:schemeClr val="accent1">
                    <a:lumMod val="50000"/>
                  </a:schemeClr>
                </a:solidFill>
              </a:rPr>
              <a:t>NOISE POLLUTION </a:t>
            </a:r>
            <a:endParaRPr lang="en-US" sz="6000" u="sng" dirty="0">
              <a:solidFill>
                <a:schemeClr val="accent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200400"/>
            <a:ext cx="2828925"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3200400"/>
            <a:ext cx="2962275"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6450159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800" dirty="0" smtClean="0">
                <a:solidFill>
                  <a:schemeClr val="accent1">
                    <a:lumMod val="60000"/>
                    <a:lumOff val="40000"/>
                  </a:schemeClr>
                </a:solidFill>
              </a:rPr>
              <a:t>Thermal pollution is a rapid change in temperature in a natural body of water. This pollution is most often caused by heated discharge from an industrial facility or another human activity. Thermal pollution can result in disruptions in natural systems and stress, disease, or even death for affected organisms</a:t>
            </a:r>
            <a:r>
              <a:rPr lang="en-US" dirty="0" smtClean="0"/>
              <a:t>.</a:t>
            </a:r>
            <a:endParaRPr lang="en-US" dirty="0">
              <a:solidFill>
                <a:schemeClr val="accent1">
                  <a:lumMod val="60000"/>
                  <a:lumOff val="40000"/>
                </a:schemeClr>
              </a:solidFill>
            </a:endParaRPr>
          </a:p>
        </p:txBody>
      </p:sp>
      <p:sp>
        <p:nvSpPr>
          <p:cNvPr id="3" name="Title 2"/>
          <p:cNvSpPr>
            <a:spLocks noGrp="1"/>
          </p:cNvSpPr>
          <p:nvPr>
            <p:ph type="title"/>
          </p:nvPr>
        </p:nvSpPr>
        <p:spPr/>
        <p:txBody>
          <a:bodyPr>
            <a:normAutofit/>
          </a:bodyPr>
          <a:lstStyle/>
          <a:p>
            <a:r>
              <a:rPr lang="en-US" sz="6000" dirty="0" smtClean="0">
                <a:solidFill>
                  <a:schemeClr val="accent1">
                    <a:lumMod val="50000"/>
                  </a:schemeClr>
                </a:solidFill>
              </a:rPr>
              <a:t>THERMAL POLLUTION</a:t>
            </a:r>
            <a:endParaRPr lang="en-US" sz="6000" dirty="0">
              <a:solidFill>
                <a:schemeClr val="accent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234" y="2971800"/>
            <a:ext cx="2629766" cy="21084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2971800"/>
            <a:ext cx="3226377"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97799973"/>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1600" dirty="0"/>
              <a:t>Th</a:t>
            </a:r>
            <a:r>
              <a:rPr lang="en-US" sz="1800" dirty="0"/>
              <a:t>ermal pollution is a rapid change in temperature in a natural body of water. This pollution is most often caused by heated discharge from an industrial facility or another human activity. Thermal pollution can result in disruptions in natural systems and stress, disease, or even death for affected organisms</a:t>
            </a:r>
            <a:r>
              <a:rPr lang="en-US" dirty="0"/>
              <a:t>.</a:t>
            </a:r>
          </a:p>
        </p:txBody>
      </p:sp>
      <p:sp>
        <p:nvSpPr>
          <p:cNvPr id="3" name="Title 2"/>
          <p:cNvSpPr>
            <a:spLocks noGrp="1"/>
          </p:cNvSpPr>
          <p:nvPr>
            <p:ph type="title"/>
          </p:nvPr>
        </p:nvSpPr>
        <p:spPr/>
        <p:txBody>
          <a:bodyPr>
            <a:normAutofit/>
          </a:bodyPr>
          <a:lstStyle/>
          <a:p>
            <a:r>
              <a:rPr lang="en-US" sz="6600" u="sng" dirty="0" smtClean="0">
                <a:solidFill>
                  <a:schemeClr val="accent1">
                    <a:lumMod val="50000"/>
                  </a:schemeClr>
                </a:solidFill>
              </a:rPr>
              <a:t>LIGHT POLLUTION </a:t>
            </a:r>
            <a:endParaRPr lang="en-US" sz="6600" u="sng" dirty="0">
              <a:solidFill>
                <a:schemeClr val="accent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971800"/>
            <a:ext cx="2895600" cy="2514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8586" y="2971800"/>
            <a:ext cx="3086100" cy="2362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67880296"/>
      </p:ext>
    </p:extLst>
  </p:cSld>
  <p:clrMapOvr>
    <a:masterClrMapping/>
  </p:clrMapOvr>
  <p:transition spd="slow">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endParaRPr lang="en-US" sz="1800" dirty="0">
              <a:solidFill>
                <a:schemeClr val="accent1">
                  <a:lumMod val="60000"/>
                  <a:lumOff val="40000"/>
                </a:schemeClr>
              </a:solidFill>
            </a:endParaRPr>
          </a:p>
          <a:p>
            <a:r>
              <a:rPr lang="en-US" sz="1600" dirty="0"/>
              <a:t>Plastic pollution</a:t>
            </a:r>
            <a:r>
              <a:rPr lang="en-US" sz="1400" dirty="0"/>
              <a:t> is a global problem. Every year </a:t>
            </a:r>
            <a:r>
              <a:rPr lang="en-US" sz="1600" dirty="0"/>
              <a:t>19-23 million tonnes</a:t>
            </a:r>
            <a:r>
              <a:rPr lang="en-US" sz="1400" dirty="0"/>
              <a:t> of plastic waste leaks into aquatic ecosystems, polluting lakes, rivers and </a:t>
            </a:r>
            <a:r>
              <a:rPr lang="en-US" sz="1400" dirty="0" smtClean="0"/>
              <a:t>seas . Plastic </a:t>
            </a:r>
            <a:r>
              <a:rPr lang="en-US" sz="1400" dirty="0"/>
              <a:t>pollution can alter habitats and natural processes, reducing ecosystems’ ability to adapt to climate change, directly affecting millions of people’s livelihoods, food production capabilities and social well-being.</a:t>
            </a:r>
            <a:r>
              <a:rPr lang="en-US" sz="1800" dirty="0"/>
              <a:t> </a:t>
            </a:r>
          </a:p>
          <a:p>
            <a:pPr marL="0" indent="0" algn="just">
              <a:buNone/>
            </a:pPr>
            <a:endParaRPr lang="en-US" sz="1800" dirty="0">
              <a:solidFill>
                <a:schemeClr val="accent1">
                  <a:lumMod val="60000"/>
                  <a:lumOff val="40000"/>
                </a:schemeClr>
              </a:solidFill>
            </a:endParaRPr>
          </a:p>
        </p:txBody>
      </p:sp>
      <p:sp>
        <p:nvSpPr>
          <p:cNvPr id="3" name="Title 2"/>
          <p:cNvSpPr>
            <a:spLocks noGrp="1"/>
          </p:cNvSpPr>
          <p:nvPr>
            <p:ph type="title"/>
          </p:nvPr>
        </p:nvSpPr>
        <p:spPr/>
        <p:txBody>
          <a:bodyPr>
            <a:normAutofit/>
          </a:bodyPr>
          <a:lstStyle/>
          <a:p>
            <a:r>
              <a:rPr lang="en-US" sz="6000" u="sng" dirty="0" smtClean="0">
                <a:solidFill>
                  <a:schemeClr val="accent1">
                    <a:lumMod val="50000"/>
                  </a:schemeClr>
                </a:solidFill>
              </a:rPr>
              <a:t>PLASTIC POLLUTION </a:t>
            </a:r>
            <a:endParaRPr lang="en-US" sz="6000" u="sng" dirty="0">
              <a:solidFill>
                <a:schemeClr val="accent1">
                  <a:lumMod val="50000"/>
                </a:schemeClr>
              </a:solidFill>
            </a:endParaRP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914400" y="2971800"/>
            <a:ext cx="2857500" cy="1905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tretch>
            <a:fillRect/>
          </a:stretch>
        </p:blipFill>
        <p:spPr>
          <a:xfrm>
            <a:off x="5257800" y="2971800"/>
            <a:ext cx="2857500" cy="19084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45749549"/>
      </p:ext>
    </p:extLst>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84</TotalTime>
  <Words>392</Words>
  <Application>Microsoft Office PowerPoint</Application>
  <PresentationFormat>On-screen Show (4:3)</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Paper</vt:lpstr>
      <vt:lpstr>POLLUTION</vt:lpstr>
      <vt:lpstr>HISTORY OF POLLUTION</vt:lpstr>
      <vt:lpstr>TYPES OF POLLUTION</vt:lpstr>
      <vt:lpstr>WATER POLLUTION</vt:lpstr>
      <vt:lpstr>  AIR POLLUTION </vt:lpstr>
      <vt:lpstr>   NOISE POLLUTION </vt:lpstr>
      <vt:lpstr>THERMAL POLLUTION</vt:lpstr>
      <vt:lpstr>LIGHT POLLUTION </vt:lpstr>
      <vt:lpstr>PLASTIC POLLUTION </vt:lpstr>
      <vt:lpstr>VISUAL POLLUTION </vt:lpstr>
      <vt:lpstr>  POLLUTION PREVENTION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dc:title>
  <dc:creator>Windows User</dc:creator>
  <cp:lastModifiedBy>Windows User</cp:lastModifiedBy>
  <cp:revision>9</cp:revision>
  <dcterms:created xsi:type="dcterms:W3CDTF">2024-05-20T06:16:23Z</dcterms:created>
  <dcterms:modified xsi:type="dcterms:W3CDTF">2024-05-21T05:44:38Z</dcterms:modified>
</cp:coreProperties>
</file>