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0" r:id="rId3"/>
    <p:sldId id="257"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94982DB-25EA-4FCF-A6B0-CBF783DF883F}" type="datetimeFigureOut">
              <a:rPr lang="en-US" smtClean="0"/>
              <a:t>14-Jun-24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CD4F76-A738-47BC-90F1-6F155C8F9C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4982DB-25EA-4FCF-A6B0-CBF783DF883F}" type="datetimeFigureOut">
              <a:rPr lang="en-US" smtClean="0"/>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4982DB-25EA-4FCF-A6B0-CBF783DF883F}" type="datetimeFigureOut">
              <a:rPr lang="en-US" smtClean="0"/>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4982DB-25EA-4FCF-A6B0-CBF783DF883F}" type="datetimeFigureOut">
              <a:rPr lang="en-US" smtClean="0"/>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94982DB-25EA-4FCF-A6B0-CBF783DF883F}" type="datetimeFigureOut">
              <a:rPr lang="en-US" smtClean="0"/>
              <a:t>14-Jun-24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D4F76-A738-47BC-90F1-6F155C8F9C3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4982DB-25EA-4FCF-A6B0-CBF783DF883F}" type="datetimeFigureOut">
              <a:rPr lang="en-US" smtClean="0"/>
              <a:t>14-Jun-24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94982DB-25EA-4FCF-A6B0-CBF783DF883F}" type="datetimeFigureOut">
              <a:rPr lang="en-US" smtClean="0"/>
              <a:t>14-Jun-24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A94982DB-25EA-4FCF-A6B0-CBF783DF883F}" type="datetimeFigureOut">
              <a:rPr lang="en-US" smtClean="0"/>
              <a:t>14-Jun-24</a:t>
            </a:fld>
            <a:endParaRPr lang="en-US"/>
          </a:p>
        </p:txBody>
      </p:sp>
      <p:sp>
        <p:nvSpPr>
          <p:cNvPr id="8" name="Slide Number Placeholder 7"/>
          <p:cNvSpPr>
            <a:spLocks noGrp="1"/>
          </p:cNvSpPr>
          <p:nvPr>
            <p:ph type="sldNum" sz="quarter" idx="11"/>
          </p:nvPr>
        </p:nvSpPr>
        <p:spPr/>
        <p:txBody>
          <a:bodyPr/>
          <a:lstStyle/>
          <a:p>
            <a:fld id="{FACD4F76-A738-47BC-90F1-6F155C8F9C3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982DB-25EA-4FCF-A6B0-CBF783DF883F}" type="datetimeFigureOut">
              <a:rPr lang="en-US" smtClean="0"/>
              <a:t>14-Jun-24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94982DB-25EA-4FCF-A6B0-CBF783DF883F}" type="datetimeFigureOut">
              <a:rPr lang="en-US" smtClean="0"/>
              <a:t>14-Jun-24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94982DB-25EA-4FCF-A6B0-CBF783DF883F}" type="datetimeFigureOut">
              <a:rPr lang="en-US" smtClean="0"/>
              <a:t>14-Jun-24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D4F76-A738-47BC-90F1-6F155C8F9C32}"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94982DB-25EA-4FCF-A6B0-CBF783DF883F}" type="datetimeFigureOut">
              <a:rPr lang="en-US" smtClean="0"/>
              <a:t>14-Jun-24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ACD4F76-A738-47BC-90F1-6F155C8F9C3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Umbrella#cite_note-1" TargetMode="External"/><Relationship Id="rId3" Type="http://schemas.microsoft.com/office/2007/relationships/hdphoto" Target="../media/hdphoto1.wdp"/><Relationship Id="rId7" Type="http://schemas.openxmlformats.org/officeDocument/2006/relationships/hyperlink" Target="https://en.wikipedia.org/wiki/Transparency_and_translucency"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en.wikipedia.org/wiki/Waterproof" TargetMode="External"/><Relationship Id="rId5" Type="http://schemas.openxmlformats.org/officeDocument/2006/relationships/hyperlink" Target="https://en.wikipedia.org/wiki/Rain" TargetMode="External"/><Relationship Id="rId4" Type="http://schemas.openxmlformats.org/officeDocument/2006/relationships/hyperlink" Target="https://en.wikipedia.org/wiki/Canopy_(building)"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54237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1395654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301" y="0"/>
            <a:ext cx="7470648" cy="1143000"/>
          </a:xfrm>
        </p:spPr>
        <p:txBody>
          <a:bodyPr>
            <a:normAutofit/>
          </a:bodyPr>
          <a:lstStyle/>
          <a:p>
            <a:r>
              <a:rPr lang="en-US" sz="6600" dirty="0">
                <a:latin typeface="Algerian" pitchFamily="82" charset="0"/>
              </a:rPr>
              <a:t>THE PROBLEM </a:t>
            </a:r>
          </a:p>
        </p:txBody>
      </p:sp>
      <p:cxnSp>
        <p:nvCxnSpPr>
          <p:cNvPr id="12" name="Straight Connector 11"/>
          <p:cNvCxnSpPr/>
          <p:nvPr/>
        </p:nvCxnSpPr>
        <p:spPr>
          <a:xfrm>
            <a:off x="350855" y="1986628"/>
            <a:ext cx="4038600" cy="5181597"/>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514600" y="1380813"/>
            <a:ext cx="4038600" cy="5181597"/>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219200" y="3971612"/>
            <a:ext cx="6629400" cy="0"/>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4954" y="1716571"/>
            <a:ext cx="5235699" cy="4701769"/>
            <a:chOff x="465368" y="1811098"/>
            <a:chExt cx="5235699" cy="4635804"/>
          </a:xfrm>
        </p:grpSpPr>
        <p:sp>
          <p:nvSpPr>
            <p:cNvPr id="28" name="Isosceles Triangle 27"/>
            <p:cNvSpPr/>
            <p:nvPr/>
          </p:nvSpPr>
          <p:spPr>
            <a:xfrm>
              <a:off x="465368" y="2310823"/>
              <a:ext cx="2476500" cy="1895009"/>
            </a:xfrm>
            <a:prstGeom prst="triangle">
              <a:avLst>
                <a:gd name="adj" fmla="val 61361"/>
              </a:avLst>
            </a:prstGeom>
            <a:solidFill>
              <a:schemeClr val="tx1">
                <a:lumMod val="50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lgerian" pitchFamily="82" charset="0"/>
                </a:rPr>
                <a:t>Rain</a:t>
              </a:r>
            </a:p>
            <a:p>
              <a:pPr algn="ctr"/>
              <a:r>
                <a:rPr lang="en-US" sz="1600" dirty="0">
                  <a:latin typeface="Algerian" pitchFamily="82" charset="0"/>
                </a:rPr>
                <a:t>Hot weather</a:t>
              </a:r>
            </a:p>
            <a:p>
              <a:pPr algn="ctr"/>
              <a:r>
                <a:rPr lang="en-US" sz="1600" dirty="0">
                  <a:latin typeface="Algerian" pitchFamily="82" charset="0"/>
                </a:rPr>
                <a:t>Busy hand </a:t>
              </a:r>
            </a:p>
            <a:p>
              <a:pPr algn="ctr"/>
              <a:endParaRPr lang="en-US" sz="1600" dirty="0">
                <a:latin typeface="Algerian" pitchFamily="82" charset="0"/>
              </a:endParaRPr>
            </a:p>
            <a:p>
              <a:pPr algn="ctr"/>
              <a:r>
                <a:rPr lang="en-US" sz="1600" dirty="0">
                  <a:latin typeface="Algerian" pitchFamily="82" charset="0"/>
                </a:rPr>
                <a:t>  </a:t>
              </a:r>
            </a:p>
          </p:txBody>
        </p:sp>
        <p:grpSp>
          <p:nvGrpSpPr>
            <p:cNvPr id="34" name="Group 33"/>
            <p:cNvGrpSpPr/>
            <p:nvPr/>
          </p:nvGrpSpPr>
          <p:grpSpPr>
            <a:xfrm>
              <a:off x="956872" y="1811098"/>
              <a:ext cx="4744195" cy="4635804"/>
              <a:chOff x="2842555" y="1039182"/>
              <a:chExt cx="4744195" cy="4635804"/>
            </a:xfrm>
          </p:grpSpPr>
          <p:sp>
            <p:nvSpPr>
              <p:cNvPr id="27" name="Isosceles Triangle 26"/>
              <p:cNvSpPr/>
              <p:nvPr/>
            </p:nvSpPr>
            <p:spPr>
              <a:xfrm rot="3745321">
                <a:off x="4121075" y="1138877"/>
                <a:ext cx="2149706" cy="1950315"/>
              </a:xfrm>
              <a:prstGeom prst="triangle">
                <a:avLst>
                  <a:gd name="adj" fmla="val 50267"/>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4882292" y="1600200"/>
                <a:ext cx="2599543" cy="1828800"/>
              </a:xfrm>
              <a:prstGeom prst="triangle">
                <a:avLst>
                  <a:gd name="adj" fmla="val 45748"/>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3527334" y="3458307"/>
                <a:ext cx="2709916" cy="2216679"/>
              </a:xfrm>
              <a:prstGeom prst="triangle">
                <a:avLst>
                  <a:gd name="adj" fmla="val 47920"/>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3729807">
                <a:off x="2673091" y="2947001"/>
                <a:ext cx="2507756" cy="2168827"/>
              </a:xfrm>
              <a:prstGeom prst="triangle">
                <a:avLst>
                  <a:gd name="adj" fmla="val 47335"/>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rot="3349938">
                <a:off x="5106117" y="2809792"/>
                <a:ext cx="2727082" cy="2234184"/>
              </a:xfrm>
              <a:prstGeom prst="triangle">
                <a:avLst>
                  <a:gd name="adj" fmla="val 53556"/>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xmlns="" id="{C3FCC65D-B772-A5EA-2029-1D333D3F92CF}"/>
              </a:ext>
            </a:extLst>
          </p:cNvPr>
          <p:cNvSpPr txBox="1"/>
          <p:nvPr/>
        </p:nvSpPr>
        <p:spPr>
          <a:xfrm>
            <a:off x="4953000" y="1828800"/>
            <a:ext cx="3837418" cy="2862322"/>
          </a:xfrm>
          <a:prstGeom prst="rect">
            <a:avLst/>
          </a:prstGeom>
          <a:noFill/>
        </p:spPr>
        <p:txBody>
          <a:bodyPr wrap="square" rtlCol="0">
            <a:spAutoFit/>
          </a:bodyPr>
          <a:lstStyle/>
          <a:p>
            <a:r>
              <a:rPr lang="en-US" dirty="0"/>
              <a:t>PROBLEM WE FACE IN RAIN/SUMMER</a:t>
            </a:r>
          </a:p>
          <a:p>
            <a:pPr marL="285750" indent="-285750">
              <a:buFont typeface="Arial" panose="020B0604020202020204" pitchFamily="34" charset="0"/>
              <a:buChar char="•"/>
            </a:pPr>
            <a:r>
              <a:rPr lang="en-US" dirty="0"/>
              <a:t>When we have to carry luggage or bag in heavy rain</a:t>
            </a:r>
          </a:p>
          <a:p>
            <a:pPr marL="285750" indent="-285750">
              <a:buFont typeface="Arial" panose="020B0604020202020204" pitchFamily="34" charset="0"/>
              <a:buChar char="•"/>
            </a:pPr>
            <a:r>
              <a:rPr lang="en-US" dirty="0"/>
              <a:t>Caps only cover head what about body?</a:t>
            </a:r>
          </a:p>
          <a:p>
            <a:pPr marL="285750" indent="-285750">
              <a:buFont typeface="Arial" panose="020B0604020202020204" pitchFamily="34" charset="0"/>
              <a:buChar char="•"/>
            </a:pPr>
            <a:r>
              <a:rPr lang="en-US" dirty="0"/>
              <a:t>Hand gets tired holding on umbrella </a:t>
            </a:r>
          </a:p>
          <a:p>
            <a:pPr marL="285750" indent="-285750">
              <a:buFont typeface="Arial" panose="020B0604020202020204" pitchFamily="34" charset="0"/>
              <a:buChar char="•"/>
            </a:pPr>
            <a:r>
              <a:rPr lang="en-US" dirty="0"/>
              <a:t>Hand fan will help a little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0886835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9716" y="1552420"/>
            <a:ext cx="5943600" cy="2557463"/>
          </a:xfrm>
          <a:prstGeom prst="roundRect">
            <a:avLst>
              <a:gd name="adj" fmla="val 3980"/>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381000"/>
            <a:ext cx="7467600" cy="1143000"/>
          </a:xfrm>
        </p:spPr>
        <p:txBody>
          <a:bodyPr>
            <a:normAutofit/>
          </a:bodyPr>
          <a:lstStyle/>
          <a:p>
            <a:r>
              <a:rPr lang="en-US" sz="6600" dirty="0">
                <a:latin typeface="Algerian" pitchFamily="82" charset="0"/>
              </a:rPr>
              <a:t>THE SOLUTION</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778" b="94667" l="1778" r="97778"/>
                    </a14:imgEffect>
                  </a14:imgLayer>
                </a14:imgProps>
              </a:ext>
              <a:ext uri="{28A0092B-C50C-407E-A947-70E740481C1C}">
                <a14:useLocalDpi xmlns:a14="http://schemas.microsoft.com/office/drawing/2010/main" val="0"/>
              </a:ext>
            </a:extLst>
          </a:blip>
          <a:stretch>
            <a:fillRect/>
          </a:stretch>
        </p:blipFill>
        <p:spPr>
          <a:xfrm>
            <a:off x="419101" y="1967067"/>
            <a:ext cx="1752600" cy="1557183"/>
          </a:xfr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9778" b="84000" l="6667" r="94667"/>
                    </a14:imgEffect>
                  </a14:imgLayer>
                </a14:imgProps>
              </a:ext>
              <a:ext uri="{28A0092B-C50C-407E-A947-70E740481C1C}">
                <a14:useLocalDpi xmlns:a14="http://schemas.microsoft.com/office/drawing/2010/main" val="0"/>
              </a:ext>
            </a:extLst>
          </a:blip>
          <a:stretch>
            <a:fillRect/>
          </a:stretch>
        </p:blipFill>
        <p:spPr>
          <a:xfrm>
            <a:off x="2209953" y="1759588"/>
            <a:ext cx="2143125" cy="2143125"/>
          </a:xfrm>
          <a:prstGeom prst="rect">
            <a:avLst/>
          </a:prstGeom>
        </p:spPr>
      </p:pic>
      <p:pic>
        <p:nvPicPr>
          <p:cNvPr id="6" name="Picture 5"/>
          <p:cNvPicPr>
            <a:picLocks noChangeAspect="1"/>
          </p:cNvPicPr>
          <p:nvPr/>
        </p:nvPicPr>
        <p:blipFill rotWithShape="1">
          <a:blip r:embed="rId6">
            <a:extLst>
              <a:ext uri="{BEBA8EAE-BF5A-486C-A8C5-ECC9F3942E4B}">
                <a14:imgProps xmlns:a14="http://schemas.microsoft.com/office/drawing/2010/main">
                  <a14:imgLayer r:embed="rId7">
                    <a14:imgEffect>
                      <a14:backgroundRemoval t="0" b="100000" l="0" r="32847"/>
                    </a14:imgEffect>
                  </a14:imgLayer>
                </a14:imgProps>
              </a:ext>
              <a:ext uri="{28A0092B-C50C-407E-A947-70E740481C1C}">
                <a14:useLocalDpi xmlns:a14="http://schemas.microsoft.com/office/drawing/2010/main" val="0"/>
              </a:ext>
            </a:extLst>
          </a:blip>
          <a:srcRect r="67330"/>
          <a:stretch/>
        </p:blipFill>
        <p:spPr>
          <a:xfrm>
            <a:off x="4790924" y="2019300"/>
            <a:ext cx="852641" cy="1752600"/>
          </a:xfrm>
          <a:prstGeom prst="rect">
            <a:avLst/>
          </a:prstGeom>
        </p:spPr>
      </p:pic>
      <p:cxnSp>
        <p:nvCxnSpPr>
          <p:cNvPr id="13" name="Straight Connector 12"/>
          <p:cNvCxnSpPr/>
          <p:nvPr/>
        </p:nvCxnSpPr>
        <p:spPr>
          <a:xfrm>
            <a:off x="4183471" y="287048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82574" y="262221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99520" y="2602551"/>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70920" y="2836067"/>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43565" y="2937387"/>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43565" y="2745658"/>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16292" y="1886027"/>
            <a:ext cx="1676400" cy="171926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a:t>
            </a:r>
          </a:p>
        </p:txBody>
      </p:sp>
      <p:sp>
        <p:nvSpPr>
          <p:cNvPr id="3" name="TextBox 2">
            <a:extLst>
              <a:ext uri="{FF2B5EF4-FFF2-40B4-BE49-F238E27FC236}">
                <a16:creationId xmlns:a16="http://schemas.microsoft.com/office/drawing/2014/main" xmlns="" id="{AA990917-1F2B-D4E3-31FB-E857B33CFA3D}"/>
              </a:ext>
            </a:extLst>
          </p:cNvPr>
          <p:cNvSpPr txBox="1"/>
          <p:nvPr/>
        </p:nvSpPr>
        <p:spPr>
          <a:xfrm>
            <a:off x="828524" y="4628295"/>
            <a:ext cx="7924800" cy="923330"/>
          </a:xfrm>
          <a:prstGeom prst="rect">
            <a:avLst/>
          </a:prstGeom>
          <a:noFill/>
        </p:spPr>
        <p:txBody>
          <a:bodyPr wrap="square" rtlCol="0">
            <a:spAutoFit/>
          </a:bodyPr>
          <a:lstStyle/>
          <a:p>
            <a:r>
              <a:rPr lang="en-US" sz="5400" dirty="0">
                <a:latin typeface="Algerian" panose="04020705040A02060702" pitchFamily="82" charset="0"/>
              </a:rPr>
              <a:t>WHAT?   HOW?   WHY?</a:t>
            </a:r>
            <a:endParaRPr lang="en-IN" sz="5400" dirty="0">
              <a:latin typeface="Algerian" panose="04020705040A02060702" pitchFamily="82" charset="0"/>
            </a:endParaRPr>
          </a:p>
        </p:txBody>
      </p:sp>
    </p:spTree>
    <p:extLst>
      <p:ext uri="{BB962C8B-B14F-4D97-AF65-F5344CB8AC3E}">
        <p14:creationId xmlns:p14="http://schemas.microsoft.com/office/powerpoint/2010/main" val="269427646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9716" y="1552420"/>
            <a:ext cx="5943600" cy="2557463"/>
          </a:xfrm>
          <a:prstGeom prst="roundRect">
            <a:avLst>
              <a:gd name="adj" fmla="val 3980"/>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381000"/>
            <a:ext cx="7467600" cy="1143000"/>
          </a:xfrm>
        </p:spPr>
        <p:txBody>
          <a:bodyPr>
            <a:normAutofit/>
          </a:bodyPr>
          <a:lstStyle/>
          <a:p>
            <a:r>
              <a:rPr lang="en-US" sz="6600" dirty="0">
                <a:latin typeface="Algerian" pitchFamily="82" charset="0"/>
              </a:rPr>
              <a:t>THE SOLUTION</a:t>
            </a:r>
          </a:p>
        </p:txBody>
      </p:sp>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778" b="94667" l="1778" r="97778"/>
                    </a14:imgEffect>
                  </a14:imgLayer>
                </a14:imgProps>
              </a:ext>
              <a:ext uri="{28A0092B-C50C-407E-A947-70E740481C1C}">
                <a14:useLocalDpi xmlns:a14="http://schemas.microsoft.com/office/drawing/2010/main" val="0"/>
              </a:ext>
            </a:extLst>
          </a:blip>
          <a:stretch>
            <a:fillRect/>
          </a:stretch>
        </p:blipFill>
        <p:spPr>
          <a:xfrm>
            <a:off x="419101" y="1967067"/>
            <a:ext cx="1752600" cy="1557183"/>
          </a:xfr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9778" b="84000" l="6667" r="94667"/>
                    </a14:imgEffect>
                  </a14:imgLayer>
                </a14:imgProps>
              </a:ext>
              <a:ext uri="{28A0092B-C50C-407E-A947-70E740481C1C}">
                <a14:useLocalDpi xmlns:a14="http://schemas.microsoft.com/office/drawing/2010/main" val="0"/>
              </a:ext>
            </a:extLst>
          </a:blip>
          <a:stretch>
            <a:fillRect/>
          </a:stretch>
        </p:blipFill>
        <p:spPr>
          <a:xfrm>
            <a:off x="2209953" y="1759588"/>
            <a:ext cx="2143125" cy="2143125"/>
          </a:xfrm>
          <a:prstGeom prst="rect">
            <a:avLst/>
          </a:prstGeom>
        </p:spPr>
      </p:pic>
      <p:pic>
        <p:nvPicPr>
          <p:cNvPr id="6" name="Picture 5"/>
          <p:cNvPicPr>
            <a:picLocks noChangeAspect="1"/>
          </p:cNvPicPr>
          <p:nvPr/>
        </p:nvPicPr>
        <p:blipFill rotWithShape="1">
          <a:blip r:embed="rId6">
            <a:extLst>
              <a:ext uri="{BEBA8EAE-BF5A-486C-A8C5-ECC9F3942E4B}">
                <a14:imgProps xmlns:a14="http://schemas.microsoft.com/office/drawing/2010/main">
                  <a14:imgLayer r:embed="rId7">
                    <a14:imgEffect>
                      <a14:backgroundRemoval t="0" b="100000" l="0" r="32847"/>
                    </a14:imgEffect>
                  </a14:imgLayer>
                </a14:imgProps>
              </a:ext>
              <a:ext uri="{28A0092B-C50C-407E-A947-70E740481C1C}">
                <a14:useLocalDpi xmlns:a14="http://schemas.microsoft.com/office/drawing/2010/main" val="0"/>
              </a:ext>
            </a:extLst>
          </a:blip>
          <a:srcRect r="67330"/>
          <a:stretch/>
        </p:blipFill>
        <p:spPr>
          <a:xfrm>
            <a:off x="4790924" y="2019300"/>
            <a:ext cx="852641" cy="1752600"/>
          </a:xfrm>
          <a:prstGeom prst="rect">
            <a:avLst/>
          </a:prstGeom>
        </p:spPr>
      </p:pic>
      <p:cxnSp>
        <p:nvCxnSpPr>
          <p:cNvPr id="13" name="Straight Connector 12"/>
          <p:cNvCxnSpPr/>
          <p:nvPr/>
        </p:nvCxnSpPr>
        <p:spPr>
          <a:xfrm>
            <a:off x="4183471" y="287048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382574" y="2622215"/>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99520" y="2602551"/>
            <a:ext cx="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70920" y="2836067"/>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643565" y="2937387"/>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43565" y="2745658"/>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16292" y="1886027"/>
            <a:ext cx="1676400" cy="171926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a:t>
            </a:r>
          </a:p>
        </p:txBody>
      </p:sp>
      <p:sp>
        <p:nvSpPr>
          <p:cNvPr id="8" name="TextBox 7">
            <a:extLst>
              <a:ext uri="{FF2B5EF4-FFF2-40B4-BE49-F238E27FC236}">
                <a16:creationId xmlns:a16="http://schemas.microsoft.com/office/drawing/2014/main" xmlns="" id="{D96B5ADB-B572-7343-C7FC-AE3F719D910C}"/>
              </a:ext>
            </a:extLst>
          </p:cNvPr>
          <p:cNvSpPr txBox="1"/>
          <p:nvPr/>
        </p:nvSpPr>
        <p:spPr>
          <a:xfrm>
            <a:off x="0" y="4800600"/>
            <a:ext cx="7892692" cy="1754326"/>
          </a:xfrm>
          <a:prstGeom prst="rect">
            <a:avLst/>
          </a:prstGeom>
          <a:noFill/>
        </p:spPr>
        <p:txBody>
          <a:bodyPr wrap="square" rtlCol="0">
            <a:spAutoFit/>
          </a:bodyPr>
          <a:lstStyle/>
          <a:p>
            <a:r>
              <a:rPr lang="en-US" sz="3600" dirty="0"/>
              <a:t>UMBRELLA?+CAP?+ HAND FAN?         </a:t>
            </a:r>
            <a:r>
              <a:rPr lang="en-US" sz="7200" dirty="0"/>
              <a:t>=?</a:t>
            </a:r>
            <a:endParaRPr lang="en-IN" sz="7200" dirty="0"/>
          </a:p>
        </p:txBody>
      </p:sp>
    </p:spTree>
    <p:extLst>
      <p:ext uri="{BB962C8B-B14F-4D97-AF65-F5344CB8AC3E}">
        <p14:creationId xmlns:p14="http://schemas.microsoft.com/office/powerpoint/2010/main" val="14613007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B248A-3EF8-0E69-F2F0-ACDA6F316DAD}"/>
              </a:ext>
            </a:extLst>
          </p:cNvPr>
          <p:cNvSpPr>
            <a:spLocks noGrp="1"/>
          </p:cNvSpPr>
          <p:nvPr>
            <p:ph type="title"/>
          </p:nvPr>
        </p:nvSpPr>
        <p:spPr/>
        <p:txBody>
          <a:bodyPr/>
          <a:lstStyle/>
          <a:p>
            <a:r>
              <a:rPr lang="en-US" dirty="0"/>
              <a:t>                  UMBRELLA</a:t>
            </a:r>
            <a:endParaRPr lang="en-IN" dirty="0"/>
          </a:p>
        </p:txBody>
      </p:sp>
      <p:pic>
        <p:nvPicPr>
          <p:cNvPr id="4" name="Content Placeholder 3">
            <a:extLst>
              <a:ext uri="{FF2B5EF4-FFF2-40B4-BE49-F238E27FC236}">
                <a16:creationId xmlns:a16="http://schemas.microsoft.com/office/drawing/2014/main" xmlns="" id="{A2E916F8-243A-1976-2EA5-7EACA6A0F76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778" b="94667" l="1778" r="97778"/>
                    </a14:imgEffect>
                  </a14:imgLayer>
                </a14:imgProps>
              </a:ext>
              <a:ext uri="{28A0092B-C50C-407E-A947-70E740481C1C}">
                <a14:useLocalDpi xmlns:a14="http://schemas.microsoft.com/office/drawing/2010/main" val="0"/>
              </a:ext>
            </a:extLst>
          </a:blip>
          <a:stretch>
            <a:fillRect/>
          </a:stretch>
        </p:blipFill>
        <p:spPr>
          <a:xfrm>
            <a:off x="479323" y="0"/>
            <a:ext cx="2143424" cy="2143424"/>
          </a:xfrm>
        </p:spPr>
      </p:pic>
      <p:pic>
        <p:nvPicPr>
          <p:cNvPr id="5" name="Content Placeholder 3">
            <a:extLst>
              <a:ext uri="{FF2B5EF4-FFF2-40B4-BE49-F238E27FC236}">
                <a16:creationId xmlns:a16="http://schemas.microsoft.com/office/drawing/2014/main" xmlns="" id="{592305D2-6133-D70F-9C72-F4CF3EA77F0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78" b="94667" l="1778" r="97778"/>
                    </a14:imgEffect>
                  </a14:imgLayer>
                </a14:imgProps>
              </a:ext>
              <a:ext uri="{28A0092B-C50C-407E-A947-70E740481C1C}">
                <a14:useLocalDpi xmlns:a14="http://schemas.microsoft.com/office/drawing/2010/main" val="0"/>
              </a:ext>
            </a:extLst>
          </a:blip>
          <a:stretch>
            <a:fillRect/>
          </a:stretch>
        </p:blipFill>
        <p:spPr>
          <a:xfrm rot="4957384">
            <a:off x="6536562" y="-38973"/>
            <a:ext cx="2076305" cy="2043319"/>
          </a:xfrm>
          <a:prstGeom prst="rect">
            <a:avLst/>
          </a:prstGeom>
        </p:spPr>
      </p:pic>
      <p:sp>
        <p:nvSpPr>
          <p:cNvPr id="6" name="TextBox 5">
            <a:extLst>
              <a:ext uri="{FF2B5EF4-FFF2-40B4-BE49-F238E27FC236}">
                <a16:creationId xmlns:a16="http://schemas.microsoft.com/office/drawing/2014/main" xmlns="" id="{DDFD802C-A80B-0A35-8B2D-302FCDE6BAFF}"/>
              </a:ext>
            </a:extLst>
          </p:cNvPr>
          <p:cNvSpPr txBox="1"/>
          <p:nvPr/>
        </p:nvSpPr>
        <p:spPr>
          <a:xfrm>
            <a:off x="685800" y="2514600"/>
            <a:ext cx="7772400" cy="2862322"/>
          </a:xfrm>
          <a:prstGeom prst="rect">
            <a:avLst/>
          </a:prstGeom>
          <a:noFill/>
        </p:spPr>
        <p:txBody>
          <a:bodyPr wrap="square" rtlCol="0">
            <a:spAutoFit/>
          </a:bodyPr>
          <a:lstStyle/>
          <a:p>
            <a:r>
              <a:rPr lang="en-US" dirty="0"/>
              <a:t>An </a:t>
            </a:r>
            <a:r>
              <a:rPr lang="en-US" b="1" dirty="0"/>
              <a:t>umbrella</a:t>
            </a:r>
            <a:r>
              <a:rPr lang="en-US" dirty="0"/>
              <a:t> or </a:t>
            </a:r>
            <a:r>
              <a:rPr lang="en-US" b="1" dirty="0"/>
              <a:t>parasol</a:t>
            </a:r>
            <a:r>
              <a:rPr lang="en-US" dirty="0"/>
              <a:t> is a folding </a:t>
            </a:r>
            <a:r>
              <a:rPr lang="en-US" dirty="0">
                <a:hlinkClick r:id="rId4" tooltip="Canopy (building)"/>
              </a:rPr>
              <a:t>canopy</a:t>
            </a:r>
            <a:r>
              <a:rPr lang="en-US" dirty="0"/>
              <a:t> supported by wooden or metal ribs that is mounted on a wooden, metal, or plastic pole. It is usually designed to protect a person against </a:t>
            </a:r>
            <a:r>
              <a:rPr lang="en-US" dirty="0">
                <a:hlinkClick r:id="rId5" tooltip="Rain"/>
              </a:rPr>
              <a:t>rain</a:t>
            </a:r>
            <a:r>
              <a:rPr lang="en-US" dirty="0"/>
              <a:t>. The term </a:t>
            </a:r>
            <a:r>
              <a:rPr lang="en-US" i="1" dirty="0"/>
              <a:t>umbrella</a:t>
            </a:r>
            <a:r>
              <a:rPr lang="en-US" dirty="0"/>
              <a:t> is traditionally used when protecting oneself from rain, while </a:t>
            </a:r>
            <a:r>
              <a:rPr lang="en-US" i="1" dirty="0"/>
              <a:t>parasol</a:t>
            </a:r>
            <a:r>
              <a:rPr lang="en-US" dirty="0"/>
              <a:t> is used when protecting oneself from sunlight, though the terms continue to be used interchangeably. Often the difference is the material used for the canopy; some parasols are not </a:t>
            </a:r>
            <a:r>
              <a:rPr lang="en-US" dirty="0">
                <a:hlinkClick r:id="rId6" tooltip="Waterproof"/>
              </a:rPr>
              <a:t>waterproof</a:t>
            </a:r>
            <a:r>
              <a:rPr lang="en-US" dirty="0"/>
              <a:t>, and some umbrellas are </a:t>
            </a:r>
            <a:r>
              <a:rPr lang="en-US" dirty="0">
                <a:hlinkClick r:id="rId7" tooltip="Transparency and translucency"/>
              </a:rPr>
              <a:t>transparent</a:t>
            </a:r>
            <a:r>
              <a:rPr lang="en-US" dirty="0"/>
              <a:t>. Umbrella canopies may be made of fabric or flexible plastic. There are also combinations of parasol and umbrella that are called </a:t>
            </a:r>
            <a:r>
              <a:rPr lang="en-US" b="1" i="1" dirty="0"/>
              <a:t>en-tout-</a:t>
            </a:r>
            <a:r>
              <a:rPr lang="en-US" b="1" i="1" dirty="0" err="1"/>
              <a:t>cas</a:t>
            </a:r>
            <a:r>
              <a:rPr lang="en-US" dirty="0"/>
              <a:t> (French for "in any case").</a:t>
            </a:r>
            <a:r>
              <a:rPr lang="en-US" baseline="30000" dirty="0">
                <a:hlinkClick r:id="rId8"/>
              </a:rPr>
              <a:t>[1]</a:t>
            </a:r>
            <a:endParaRPr lang="en-IN" dirty="0"/>
          </a:p>
        </p:txBody>
      </p:sp>
    </p:spTree>
    <p:extLst>
      <p:ext uri="{BB962C8B-B14F-4D97-AF65-F5344CB8AC3E}">
        <p14:creationId xmlns:p14="http://schemas.microsoft.com/office/powerpoint/2010/main" val="370479684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20185C-41E5-BA62-E3F1-6961C7D04BB2}"/>
              </a:ext>
            </a:extLst>
          </p:cNvPr>
          <p:cNvSpPr>
            <a:spLocks noGrp="1"/>
          </p:cNvSpPr>
          <p:nvPr>
            <p:ph type="title"/>
          </p:nvPr>
        </p:nvSpPr>
        <p:spPr/>
        <p:txBody>
          <a:bodyPr/>
          <a:lstStyle/>
          <a:p>
            <a:r>
              <a:rPr lang="en-US" dirty="0"/>
              <a:t>                      </a:t>
            </a:r>
            <a:r>
              <a:rPr lang="en-US" sz="6000" dirty="0">
                <a:latin typeface="Algerian" panose="04020705040A02060702" pitchFamily="82" charset="0"/>
              </a:rPr>
              <a:t>CAP</a:t>
            </a:r>
            <a:endParaRPr lang="en-IN" dirty="0">
              <a:latin typeface="Algerian" panose="04020705040A02060702" pitchFamily="82" charset="0"/>
            </a:endParaRPr>
          </a:p>
        </p:txBody>
      </p:sp>
      <p:pic>
        <p:nvPicPr>
          <p:cNvPr id="4" name="Picture 3">
            <a:extLst>
              <a:ext uri="{FF2B5EF4-FFF2-40B4-BE49-F238E27FC236}">
                <a16:creationId xmlns:a16="http://schemas.microsoft.com/office/drawing/2014/main" xmlns="" id="{072606A2-0D28-D76F-FE69-19DE9C549B1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78" b="84000" l="6667" r="94667"/>
                    </a14:imgEffect>
                  </a14:imgLayer>
                </a14:imgProps>
              </a:ext>
              <a:ext uri="{28A0092B-C50C-407E-A947-70E740481C1C}">
                <a14:useLocalDpi xmlns:a14="http://schemas.microsoft.com/office/drawing/2010/main" val="0"/>
              </a:ext>
            </a:extLst>
          </a:blip>
          <a:stretch>
            <a:fillRect/>
          </a:stretch>
        </p:blipFill>
        <p:spPr>
          <a:xfrm>
            <a:off x="762000" y="-225425"/>
            <a:ext cx="2666996" cy="2282825"/>
          </a:xfrm>
          <a:prstGeom prst="rect">
            <a:avLst/>
          </a:prstGeom>
        </p:spPr>
      </p:pic>
      <p:pic>
        <p:nvPicPr>
          <p:cNvPr id="5" name="Content Placeholder 4">
            <a:extLst>
              <a:ext uri="{FF2B5EF4-FFF2-40B4-BE49-F238E27FC236}">
                <a16:creationId xmlns:a16="http://schemas.microsoft.com/office/drawing/2014/main" xmlns="" id="{BF4585F3-C658-7951-CB73-7E325140F85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778" b="84000" l="6667" r="94667"/>
                    </a14:imgEffect>
                  </a14:imgLayer>
                </a14:imgProps>
              </a:ext>
              <a:ext uri="{28A0092B-C50C-407E-A947-70E740481C1C}">
                <a14:useLocalDpi xmlns:a14="http://schemas.microsoft.com/office/drawing/2010/main" val="0"/>
              </a:ext>
            </a:extLst>
          </a:blip>
          <a:stretch>
            <a:fillRect/>
          </a:stretch>
        </p:blipFill>
        <p:spPr>
          <a:xfrm>
            <a:off x="5405584" y="-225425"/>
            <a:ext cx="2502010" cy="2282824"/>
          </a:xfrm>
          <a:prstGeom prst="rect">
            <a:avLst/>
          </a:prstGeom>
        </p:spPr>
      </p:pic>
      <p:sp>
        <p:nvSpPr>
          <p:cNvPr id="7" name="TextBox 6">
            <a:extLst>
              <a:ext uri="{FF2B5EF4-FFF2-40B4-BE49-F238E27FC236}">
                <a16:creationId xmlns:a16="http://schemas.microsoft.com/office/drawing/2014/main" xmlns="" id="{D30EB526-A2A4-BEB0-2668-A79D4507E6D4}"/>
              </a:ext>
            </a:extLst>
          </p:cNvPr>
          <p:cNvSpPr txBox="1"/>
          <p:nvPr/>
        </p:nvSpPr>
        <p:spPr>
          <a:xfrm>
            <a:off x="1081548" y="2057399"/>
            <a:ext cx="7315200" cy="769441"/>
          </a:xfrm>
          <a:prstGeom prst="rect">
            <a:avLst/>
          </a:prstGeom>
          <a:noFill/>
        </p:spPr>
        <p:txBody>
          <a:bodyPr wrap="square" rtlCol="0">
            <a:spAutoFit/>
          </a:bodyPr>
          <a:lstStyle/>
          <a:p>
            <a:endParaRPr lang="en-US" sz="4400" dirty="0">
              <a:latin typeface="Algerian" panose="04020705040A02060702" pitchFamily="82" charset="0"/>
            </a:endParaRPr>
          </a:p>
        </p:txBody>
      </p:sp>
      <p:sp>
        <p:nvSpPr>
          <p:cNvPr id="8" name="TextBox 7">
            <a:extLst>
              <a:ext uri="{FF2B5EF4-FFF2-40B4-BE49-F238E27FC236}">
                <a16:creationId xmlns:a16="http://schemas.microsoft.com/office/drawing/2014/main" xmlns="" id="{D30EB526-A2A4-BEB0-2668-A79D4507E6D4}"/>
              </a:ext>
            </a:extLst>
          </p:cNvPr>
          <p:cNvSpPr txBox="1"/>
          <p:nvPr/>
        </p:nvSpPr>
        <p:spPr>
          <a:xfrm>
            <a:off x="1233948" y="2209799"/>
            <a:ext cx="7315200" cy="769441"/>
          </a:xfrm>
          <a:prstGeom prst="rect">
            <a:avLst/>
          </a:prstGeom>
          <a:noFill/>
        </p:spPr>
        <p:txBody>
          <a:bodyPr wrap="square" rtlCol="0">
            <a:spAutoFit/>
          </a:bodyPr>
          <a:lstStyle/>
          <a:p>
            <a:endParaRPr lang="en-US" sz="4400" dirty="0">
              <a:latin typeface="Algerian" panose="04020705040A02060702" pitchFamily="82" charset="0"/>
            </a:endParaRPr>
          </a:p>
        </p:txBody>
      </p:sp>
      <p:sp>
        <p:nvSpPr>
          <p:cNvPr id="9" name="TextBox 8">
            <a:extLst>
              <a:ext uri="{FF2B5EF4-FFF2-40B4-BE49-F238E27FC236}">
                <a16:creationId xmlns:a16="http://schemas.microsoft.com/office/drawing/2014/main" xmlns="" id="{D30EB526-A2A4-BEB0-2668-A79D4507E6D4}"/>
              </a:ext>
            </a:extLst>
          </p:cNvPr>
          <p:cNvSpPr txBox="1"/>
          <p:nvPr/>
        </p:nvSpPr>
        <p:spPr>
          <a:xfrm>
            <a:off x="1386348" y="2362199"/>
            <a:ext cx="7315200" cy="2677656"/>
          </a:xfrm>
          <a:prstGeom prst="rect">
            <a:avLst/>
          </a:prstGeom>
          <a:noFill/>
        </p:spPr>
        <p:txBody>
          <a:bodyPr wrap="square" rtlCol="0">
            <a:spAutoFit/>
          </a:bodyPr>
          <a:lstStyle/>
          <a:p>
            <a:r>
              <a:rPr lang="en-US" sz="2800" dirty="0"/>
              <a:t>A cap is a flat headgear, </a:t>
            </a:r>
            <a:r>
              <a:rPr lang="en-US" sz="2400" dirty="0"/>
              <a:t>usually</a:t>
            </a:r>
            <a:r>
              <a:rPr lang="en-US" sz="2800" dirty="0"/>
              <a:t> with a visor. Caps have crowns that fit very close to the head. They made their first appearance as early as 3200 BC. The origin of the word "cap" comes from the Old French word "chapeau" which means "head covering</a:t>
            </a:r>
            <a:endParaRPr lang="en-US" sz="2800" dirty="0">
              <a:latin typeface="Algerian" panose="04020705040A02060702" pitchFamily="82" charset="0"/>
            </a:endParaRPr>
          </a:p>
        </p:txBody>
      </p:sp>
    </p:spTree>
    <p:extLst>
      <p:ext uri="{BB962C8B-B14F-4D97-AF65-F5344CB8AC3E}">
        <p14:creationId xmlns:p14="http://schemas.microsoft.com/office/powerpoint/2010/main" val="130859643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844162-09EF-29A9-D1A6-54AF9FE3B225}"/>
              </a:ext>
            </a:extLst>
          </p:cNvPr>
          <p:cNvSpPr>
            <a:spLocks noGrp="1"/>
          </p:cNvSpPr>
          <p:nvPr>
            <p:ph type="title"/>
          </p:nvPr>
        </p:nvSpPr>
        <p:spPr/>
        <p:txBody>
          <a:bodyPr/>
          <a:lstStyle/>
          <a:p>
            <a:r>
              <a:rPr lang="en-US" dirty="0"/>
              <a:t>               </a:t>
            </a:r>
            <a:r>
              <a:rPr lang="en-US" sz="5400" dirty="0">
                <a:latin typeface="Algerian" panose="04020705040A02060702" pitchFamily="82" charset="0"/>
              </a:rPr>
              <a:t>HAND FAN</a:t>
            </a:r>
            <a:endParaRPr lang="en-IN" dirty="0">
              <a:latin typeface="Algerian" panose="04020705040A02060702" pitchFamily="82" charset="0"/>
            </a:endParaRPr>
          </a:p>
        </p:txBody>
      </p:sp>
      <p:pic>
        <p:nvPicPr>
          <p:cNvPr id="4" name="Content Placeholder 3">
            <a:extLst>
              <a:ext uri="{FF2B5EF4-FFF2-40B4-BE49-F238E27FC236}">
                <a16:creationId xmlns:a16="http://schemas.microsoft.com/office/drawing/2014/main" xmlns="" id="{854B84BE-6E22-0E58-2DE6-87614697EAAF}"/>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ackgroundRemoval t="0" b="100000" l="0" r="32847"/>
                    </a14:imgEffect>
                  </a14:imgLayer>
                </a14:imgProps>
              </a:ext>
              <a:ext uri="{28A0092B-C50C-407E-A947-70E740481C1C}">
                <a14:useLocalDpi xmlns:a14="http://schemas.microsoft.com/office/drawing/2010/main" val="0"/>
              </a:ext>
            </a:extLst>
          </a:blip>
          <a:srcRect r="67330"/>
          <a:stretch/>
        </p:blipFill>
        <p:spPr>
          <a:xfrm>
            <a:off x="1219200" y="14748"/>
            <a:ext cx="852757" cy="1752845"/>
          </a:xfrm>
          <a:prstGeom prst="rect">
            <a:avLst/>
          </a:prstGeom>
        </p:spPr>
      </p:pic>
      <p:pic>
        <p:nvPicPr>
          <p:cNvPr id="5" name="Picture 4">
            <a:extLst>
              <a:ext uri="{FF2B5EF4-FFF2-40B4-BE49-F238E27FC236}">
                <a16:creationId xmlns:a16="http://schemas.microsoft.com/office/drawing/2014/main" xmlns="" id="{A0D86E6A-AA1A-BA58-61C7-45BEAF88F60A}"/>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0" b="100000" l="0" r="32847"/>
                    </a14:imgEffect>
                  </a14:imgLayer>
                </a14:imgProps>
              </a:ext>
              <a:ext uri="{28A0092B-C50C-407E-A947-70E740481C1C}">
                <a14:useLocalDpi xmlns:a14="http://schemas.microsoft.com/office/drawing/2010/main" val="0"/>
              </a:ext>
            </a:extLst>
          </a:blip>
          <a:srcRect r="67330"/>
          <a:stretch/>
        </p:blipFill>
        <p:spPr>
          <a:xfrm>
            <a:off x="6400800" y="14748"/>
            <a:ext cx="852641" cy="1752600"/>
          </a:xfrm>
          <a:prstGeom prst="rect">
            <a:avLst/>
          </a:prstGeom>
        </p:spPr>
      </p:pic>
      <p:sp>
        <p:nvSpPr>
          <p:cNvPr id="6" name="TextBox 5">
            <a:extLst>
              <a:ext uri="{FF2B5EF4-FFF2-40B4-BE49-F238E27FC236}">
                <a16:creationId xmlns:a16="http://schemas.microsoft.com/office/drawing/2014/main" xmlns="" id="{D2AB03A3-D121-0276-B999-16BB420EA503}"/>
              </a:ext>
            </a:extLst>
          </p:cNvPr>
          <p:cNvSpPr txBox="1"/>
          <p:nvPr/>
        </p:nvSpPr>
        <p:spPr>
          <a:xfrm>
            <a:off x="1066800" y="2514600"/>
            <a:ext cx="6705600" cy="1477328"/>
          </a:xfrm>
          <a:prstGeom prst="rect">
            <a:avLst/>
          </a:prstGeom>
          <a:noFill/>
        </p:spPr>
        <p:txBody>
          <a:bodyPr wrap="square" rtlCol="0">
            <a:spAutoFit/>
          </a:bodyPr>
          <a:lstStyle/>
          <a:p>
            <a:r>
              <a:rPr lang="en-US" dirty="0"/>
              <a:t>Operating on rechargeable batteries, the portable electric hand fan liberates users from the constraints of traditional corded fans. This cordless design enhances mobility, allowing individuals to move freely without being tethered to a power source.</a:t>
            </a:r>
            <a:endParaRPr lang="en-IN" dirty="0"/>
          </a:p>
        </p:txBody>
      </p:sp>
    </p:spTree>
    <p:extLst>
      <p:ext uri="{BB962C8B-B14F-4D97-AF65-F5344CB8AC3E}">
        <p14:creationId xmlns:p14="http://schemas.microsoft.com/office/powerpoint/2010/main" val="161107259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F2794-215E-CADE-271B-6A4FA2460CB3}"/>
              </a:ext>
            </a:extLst>
          </p:cNvPr>
          <p:cNvSpPr>
            <a:spLocks noGrp="1"/>
          </p:cNvSpPr>
          <p:nvPr>
            <p:ph type="title"/>
          </p:nvPr>
        </p:nvSpPr>
        <p:spPr/>
        <p:txBody>
          <a:bodyPr>
            <a:normAutofit/>
          </a:bodyPr>
          <a:lstStyle/>
          <a:p>
            <a:r>
              <a:rPr lang="en-US" sz="5400" dirty="0">
                <a:latin typeface="Algerian" panose="04020705040A02060702" pitchFamily="82" charset="0"/>
              </a:rPr>
              <a:t>       </a:t>
            </a:r>
            <a:r>
              <a:rPr lang="en-US" sz="5400" dirty="0" smtClean="0">
                <a:latin typeface="Algerian" panose="04020705040A02060702" pitchFamily="82" charset="0"/>
              </a:rPr>
              <a:t>A </a:t>
            </a:r>
            <a:r>
              <a:rPr lang="en-US" sz="5400" dirty="0" smtClean="0">
                <a:latin typeface="Algerian" panose="04020705040A02060702" pitchFamily="82" charset="0"/>
              </a:rPr>
              <a:t>combination</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A57190E6-51C1-5D68-9A86-F159FF4A3DF3}"/>
              </a:ext>
            </a:extLst>
          </p:cNvPr>
          <p:cNvSpPr>
            <a:spLocks noGrp="1"/>
          </p:cNvSpPr>
          <p:nvPr>
            <p:ph idx="1"/>
          </p:nvPr>
        </p:nvSpPr>
        <p:spPr/>
        <p:txBody>
          <a:bodyPr>
            <a:normAutofit lnSpcReduction="10000"/>
          </a:bodyPr>
          <a:lstStyle/>
          <a:p>
            <a:pPr marL="36576" indent="0">
              <a:buNone/>
            </a:pPr>
            <a:r>
              <a:rPr lang="en-US" sz="4000" dirty="0">
                <a:latin typeface="Algerian" panose="04020705040A02060702" pitchFamily="82" charset="0"/>
              </a:rPr>
              <a:t>WHAT IF THESE THREE THINGS GET COMBINED THEN </a:t>
            </a:r>
          </a:p>
          <a:p>
            <a:r>
              <a:rPr lang="en-US" sz="4000" dirty="0">
                <a:latin typeface="Algerian" panose="04020705040A02060702" pitchFamily="82" charset="0"/>
              </a:rPr>
              <a:t>WILL IT BE HECTIC OR HELPFUL?</a:t>
            </a:r>
          </a:p>
          <a:p>
            <a:r>
              <a:rPr lang="en-US" sz="4000" dirty="0">
                <a:latin typeface="Algerian" panose="04020705040A02060702" pitchFamily="82" charset="0"/>
              </a:rPr>
              <a:t>WILL WORK OUT OR GET FLOPPED?</a:t>
            </a:r>
          </a:p>
          <a:p>
            <a:r>
              <a:rPr lang="en-US" sz="4000" dirty="0">
                <a:latin typeface="Algerian" panose="04020705040A02060702" pitchFamily="82" charset="0"/>
              </a:rPr>
              <a:t> EXPENSIVE OR CHEAP?</a:t>
            </a:r>
          </a:p>
          <a:p>
            <a:endParaRPr lang="en-US" sz="4000" dirty="0">
              <a:latin typeface="Algerian" panose="04020705040A02060702" pitchFamily="82" charset="0"/>
            </a:endParaRPr>
          </a:p>
          <a:p>
            <a:endParaRPr lang="en-IN" dirty="0"/>
          </a:p>
        </p:txBody>
      </p:sp>
    </p:spTree>
    <p:extLst>
      <p:ext uri="{BB962C8B-B14F-4D97-AF65-F5344CB8AC3E}">
        <p14:creationId xmlns:p14="http://schemas.microsoft.com/office/powerpoint/2010/main" val="241444007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B68DA-634A-FC14-0C12-38588C71EF4F}"/>
              </a:ext>
            </a:extLst>
          </p:cNvPr>
          <p:cNvSpPr>
            <a:spLocks noGrp="1"/>
          </p:cNvSpPr>
          <p:nvPr>
            <p:ph type="title"/>
          </p:nvPr>
        </p:nvSpPr>
        <p:spPr/>
        <p:txBody>
          <a:bodyPr>
            <a:normAutofit/>
          </a:bodyPr>
          <a:lstStyle/>
          <a:p>
            <a:r>
              <a:rPr lang="en-US" sz="5400" dirty="0">
                <a:latin typeface="Algerian" panose="04020705040A02060702" pitchFamily="82" charset="0"/>
              </a:rPr>
              <a:t>FINAL RESULT</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3B488E28-B533-2756-C13A-9BDBFF46AEA9}"/>
              </a:ext>
            </a:extLst>
          </p:cNvPr>
          <p:cNvSpPr>
            <a:spLocks noGrp="1"/>
          </p:cNvSpPr>
          <p:nvPr>
            <p:ph idx="1"/>
          </p:nvPr>
        </p:nvSpPr>
        <p:spPr/>
        <p:txBody>
          <a:bodyPr>
            <a:normAutofit/>
          </a:bodyPr>
          <a:lstStyle/>
          <a:p>
            <a:pPr marL="36576" indent="0">
              <a:buNone/>
            </a:pPr>
            <a:r>
              <a:rPr lang="en-US" sz="3600" dirty="0">
                <a:latin typeface="Algerian" panose="04020705040A02060702" pitchFamily="82" charset="0"/>
              </a:rPr>
              <a:t>AN UMBRELLA CAP WITH A FAN AND A SMALL SOLAR PANEL ON IT</a:t>
            </a:r>
          </a:p>
          <a:p>
            <a:r>
              <a:rPr lang="en-US" sz="3600" dirty="0">
                <a:latin typeface="Algerian" panose="04020705040A02060702" pitchFamily="82" charset="0"/>
              </a:rPr>
              <a:t>HELP IN CARRY YOUR LAGUAGE</a:t>
            </a:r>
          </a:p>
          <a:p>
            <a:r>
              <a:rPr lang="en-US" sz="3600" dirty="0">
                <a:latin typeface="Algerian" panose="04020705040A02060702" pitchFamily="82" charset="0"/>
              </a:rPr>
              <a:t>EASILY COVER HEAD AND BODY</a:t>
            </a:r>
          </a:p>
          <a:p>
            <a:r>
              <a:rPr lang="en-US" sz="3600" dirty="0">
                <a:latin typeface="Algerian" panose="04020705040A02060702" pitchFamily="82" charset="0"/>
              </a:rPr>
              <a:t>NEED CHILLED AIR TURN ON THE FAN</a:t>
            </a:r>
          </a:p>
          <a:p>
            <a:r>
              <a:rPr lang="en-US" sz="3600" dirty="0">
                <a:latin typeface="Algerian" panose="04020705040A02060702" pitchFamily="82" charset="0"/>
              </a:rPr>
              <a:t>NO NEED OF HAND TO HOLD IT </a:t>
            </a:r>
            <a:endParaRPr lang="en-IN" sz="3600" dirty="0">
              <a:latin typeface="Algerian" panose="04020705040A02060702" pitchFamily="82" charset="0"/>
            </a:endParaRPr>
          </a:p>
        </p:txBody>
      </p:sp>
    </p:spTree>
    <p:extLst>
      <p:ext uri="{BB962C8B-B14F-4D97-AF65-F5344CB8AC3E}">
        <p14:creationId xmlns:p14="http://schemas.microsoft.com/office/powerpoint/2010/main" val="850509071"/>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1166</TotalTime>
  <Words>183</Words>
  <Application>Microsoft Office PowerPoint</Application>
  <PresentationFormat>On-screen Show (4:3)</PresentationFormat>
  <Paragraphs>34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PowerPoint Presentation</vt:lpstr>
      <vt:lpstr>THE PROBLEM </vt:lpstr>
      <vt:lpstr>THE SOLUTION</vt:lpstr>
      <vt:lpstr>THE SOLUTION</vt:lpstr>
      <vt:lpstr>                  UMBRELLA</vt:lpstr>
      <vt:lpstr>                      CAP</vt:lpstr>
      <vt:lpstr>               HAND FAN</vt:lpstr>
      <vt:lpstr>       A combination</vt:lpstr>
      <vt:lpstr>FINAL RESULT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PROBLEM</dc:title>
  <dc:creator>Windows User</dc:creator>
  <cp:lastModifiedBy>Windows User</cp:lastModifiedBy>
  <cp:revision>13</cp:revision>
  <dcterms:created xsi:type="dcterms:W3CDTF">2024-06-12T12:33:54Z</dcterms:created>
  <dcterms:modified xsi:type="dcterms:W3CDTF">2024-06-14T06:20:33Z</dcterms:modified>
</cp:coreProperties>
</file>