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76" r:id="rId2"/>
    <p:sldId id="257" r:id="rId3"/>
    <p:sldId id="263" r:id="rId4"/>
    <p:sldId id="258" r:id="rId5"/>
    <p:sldId id="261" r:id="rId6"/>
    <p:sldId id="265" r:id="rId7"/>
    <p:sldId id="271" r:id="rId8"/>
    <p:sldId id="272" r:id="rId9"/>
    <p:sldId id="260" r:id="rId10"/>
    <p:sldId id="262" r:id="rId11"/>
    <p:sldId id="264" r:id="rId12"/>
    <p:sldId id="266" r:id="rId13"/>
    <p:sldId id="267" r:id="rId14"/>
    <p:sldId id="268" r:id="rId15"/>
    <p:sldId id="269" r:id="rId16"/>
    <p:sldId id="270" r:id="rId17"/>
    <p:sldId id="273"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3" d="100"/>
          <a:sy n="63" d="100"/>
        </p:scale>
        <p:origin x="1596" y="1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95" name="Group 94"/>
          <p:cNvGrpSpPr/>
          <p:nvPr/>
        </p:nvGrpSpPr>
        <p:grpSpPr>
          <a:xfrm>
            <a:off x="0" y="-30477"/>
            <a:ext cx="9067800" cy="6889273"/>
            <a:chOff x="0" y="-30477"/>
            <a:chExt cx="9067800" cy="6889273"/>
          </a:xfrm>
        </p:grpSpPr>
        <p:cxnSp>
          <p:nvCxnSpPr>
            <p:cNvPr id="110" name="Straight Connector 109"/>
            <p:cNvCxnSpPr/>
            <p:nvPr/>
          </p:nvCxnSpPr>
          <p:spPr>
            <a:xfrm rot="16200000" flipH="1">
              <a:off x="-1447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rot="16200000" flipH="1">
              <a:off x="-1638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rot="5400000">
              <a:off x="-1485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rot="5400000">
              <a:off x="-32385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rot="16200000" flipH="1">
              <a:off x="-33147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rot="16200000" flipH="1">
              <a:off x="-1371600" y="2971800"/>
              <a:ext cx="6858000"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rot="16200000" flipH="1">
              <a:off x="-2819400" y="3200400"/>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rot="5400000">
              <a:off x="-2705099" y="3238500"/>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rot="16200000" flipH="1">
              <a:off x="-21336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rot="16200000" flipH="1">
              <a:off x="-31242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rot="16200000" flipH="1">
              <a:off x="-1828799" y="3352799"/>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rot="16200000" flipH="1">
              <a:off x="-28194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rot="16200000" flipH="1">
              <a:off x="-2438400" y="3124200"/>
              <a:ext cx="6858000" cy="609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rot="5400000">
              <a:off x="-173164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rot="5400000">
              <a:off x="-1142048"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rot="5400000">
              <a:off x="-9144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rot="5400000">
              <a:off x="-185547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rot="16200000" flipH="1">
              <a:off x="-26431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rot="16200000" flipH="1">
              <a:off x="-1954530" y="3326130"/>
              <a:ext cx="6858000" cy="20574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rot="16200000" flipH="1">
              <a:off x="-2362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a:xfrm rot="16200000" flipH="1">
              <a:off x="-21336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a:xfrm rot="16200000" flipH="1">
              <a:off x="1066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a:xfrm rot="16200000" flipH="1">
              <a:off x="876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p:nvCxnSpPr>
          <p:spPr>
            <a:xfrm rot="5400000">
              <a:off x="1028700" y="3238500"/>
              <a:ext cx="6858000"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p:nvCxnSpPr>
          <p:spPr>
            <a:xfrm rot="5400000">
              <a:off x="-7239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p:nvCxnSpPr>
          <p:spPr>
            <a:xfrm rot="16200000" flipH="1">
              <a:off x="-8001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rot="5400000">
              <a:off x="-152400" y="3429000"/>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p:nvCxnSpPr>
          <p:spPr>
            <a:xfrm rot="16200000" flipH="1">
              <a:off x="-304800" y="3200400"/>
              <a:ext cx="6858000"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p:nvCxnSpPr>
          <p:spPr>
            <a:xfrm rot="5400000">
              <a:off x="-190499" y="3238500"/>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p:nvCxnSpPr>
          <p:spPr>
            <a:xfrm rot="16200000" flipH="1">
              <a:off x="3810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p:nvCxnSpPr>
          <p:spPr>
            <a:xfrm rot="16200000" flipH="1">
              <a:off x="-6096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p:nvCxnSpPr>
          <p:spPr>
            <a:xfrm rot="16200000" flipH="1">
              <a:off x="685801" y="3352799"/>
              <a:ext cx="6858000" cy="152401"/>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p:nvCxnSpPr>
          <p:spPr>
            <a:xfrm rot="16200000" flipH="1">
              <a:off x="-304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p:nvCxnSpPr>
          <p:spPr>
            <a:xfrm rot="5400000">
              <a:off x="-10287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p:nvCxnSpPr>
          <p:spPr>
            <a:xfrm rot="5400000">
              <a:off x="78295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p:nvCxnSpPr>
          <p:spPr>
            <a:xfrm rot="5400000">
              <a:off x="1372552"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p:nvCxnSpPr>
          <p:spPr>
            <a:xfrm rot="5400000">
              <a:off x="1600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p:nvCxnSpPr>
          <p:spPr>
            <a:xfrm rot="5400000">
              <a:off x="65913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p:nvCxnSpPr>
          <p:spPr>
            <a:xfrm rot="16200000" flipH="1">
              <a:off x="-1285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p:nvCxnSpPr>
          <p:spPr>
            <a:xfrm rot="16200000" flipH="1">
              <a:off x="560070" y="3326130"/>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p:nvCxnSpPr>
          <p:spPr>
            <a:xfrm rot="16200000" flipH="1">
              <a:off x="1524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p:nvCxnSpPr>
          <p:spPr>
            <a:xfrm rot="16200000" flipH="1">
              <a:off x="3810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p:nvCxnSpPr>
          <p:spPr>
            <a:xfrm rot="16200000" flipH="1">
              <a:off x="2743200" y="3352801"/>
              <a:ext cx="6858000" cy="1524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p:nvCxnSpPr>
          <p:spPr>
            <a:xfrm rot="16200000" flipH="1">
              <a:off x="2095501"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p:nvCxnSpPr>
          <p:spPr>
            <a:xfrm rot="5400000">
              <a:off x="2705100"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p:nvCxnSpPr>
          <p:spPr>
            <a:xfrm rot="5400000">
              <a:off x="1828801" y="3276600"/>
              <a:ext cx="6857999"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p:nvCxnSpPr>
          <p:spPr>
            <a:xfrm rot="16200000" flipH="1">
              <a:off x="1066800" y="3200402"/>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p:nvCxnSpPr>
          <p:spPr>
            <a:xfrm rot="16200000" flipH="1">
              <a:off x="2362201" y="3352800"/>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rot="5400000">
              <a:off x="2646045" y="2722246"/>
              <a:ext cx="6858000"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p:nvCxnSpPr>
          <p:spPr>
            <a:xfrm rot="5400000">
              <a:off x="3048952" y="3277553"/>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p:nvCxnSpPr>
          <p:spPr>
            <a:xfrm rot="5400000">
              <a:off x="2895600" y="3276601"/>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p:nvCxnSpPr>
          <p:spPr>
            <a:xfrm rot="5400000">
              <a:off x="2388870" y="3227071"/>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p:nvCxnSpPr>
          <p:spPr>
            <a:xfrm rot="16200000" flipH="1">
              <a:off x="22364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p:nvCxnSpPr>
          <p:spPr>
            <a:xfrm rot="16200000" flipH="1">
              <a:off x="17526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p:nvCxnSpPr>
          <p:spPr>
            <a:xfrm rot="16200000" flipH="1">
              <a:off x="19812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p:nvCxnSpPr>
          <p:spPr>
            <a:xfrm rot="5400000">
              <a:off x="3467100" y="3314701"/>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p:nvCxnSpPr>
          <p:spPr>
            <a:xfrm rot="16200000" flipH="1">
              <a:off x="3467099" y="3314701"/>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p:nvCxnSpPr>
          <p:spPr>
            <a:xfrm rot="5400000">
              <a:off x="4038600" y="3429001"/>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p:nvCxnSpPr>
          <p:spPr>
            <a:xfrm rot="16200000" flipH="1">
              <a:off x="3886200" y="3200401"/>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p:nvCxnSpPr>
          <p:spPr>
            <a:xfrm rot="5400000">
              <a:off x="4000501" y="3238501"/>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p:nvCxnSpPr>
          <p:spPr>
            <a:xfrm rot="16200000" flipH="1">
              <a:off x="4572000" y="3200401"/>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p:nvCxnSpPr>
          <p:spPr>
            <a:xfrm rot="16200000" flipH="1">
              <a:off x="3733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p:nvCxnSpPr>
          <p:spPr>
            <a:xfrm rot="5400000">
              <a:off x="36195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p:nvCxnSpPr>
          <p:spPr>
            <a:xfrm rot="16200000" flipH="1">
              <a:off x="4214813" y="3252788"/>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p:nvCxnSpPr>
          <p:spPr>
            <a:xfrm rot="16200000" flipH="1">
              <a:off x="47510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p:nvCxnSpPr>
          <p:spPr>
            <a:xfrm rot="16200000" flipH="1">
              <a:off x="43434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p:nvCxnSpPr>
          <p:spPr>
            <a:xfrm rot="16200000" flipH="1">
              <a:off x="4572000" y="3352801"/>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p:nvCxnSpPr>
          <p:spPr>
            <a:xfrm rot="16200000" flipH="1">
              <a:off x="5257800" y="3352802"/>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p:nvCxnSpPr>
          <p:spPr>
            <a:xfrm rot="16200000" flipH="1">
              <a:off x="5067300" y="3238502"/>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p:nvCxnSpPr>
          <p:spPr>
            <a:xfrm rot="5400000">
              <a:off x="5219700" y="3238502"/>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p:nvCxnSpPr>
          <p:spPr>
            <a:xfrm rot="16200000" flipH="1">
              <a:off x="4876801" y="3352801"/>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p:nvCxnSpPr>
          <p:spPr>
            <a:xfrm rot="5400000">
              <a:off x="5527994" y="3318196"/>
              <a:ext cx="6888479"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p:nvCxnSpPr>
          <p:spPr>
            <a:xfrm rot="5400000">
              <a:off x="4850130" y="3227072"/>
              <a:ext cx="6858000"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p:nvCxnSpPr>
          <p:spPr>
            <a:xfrm rot="16200000" flipH="1">
              <a:off x="4751070" y="3326132"/>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p:nvCxnSpPr>
          <p:spPr>
            <a:xfrm rot="5400000">
              <a:off x="5562599" y="3429001"/>
              <a:ext cx="685800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rot="5400000">
              <a:off x="2552700" y="3390900"/>
              <a:ext cx="6858000"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p:cNvCxnSpPr/>
            <p:nvPr/>
          </p:nvCxnSpPr>
          <p:spPr>
            <a:xfrm rot="16200000" flipH="1">
              <a:off x="3048000" y="3352800"/>
              <a:ext cx="6858000"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p:nvCxnSpPr>
          <p:spPr>
            <a:xfrm rot="16200000" flipH="1">
              <a:off x="3238500" y="3238500"/>
              <a:ext cx="6858000"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p:nvCxnSpPr>
          <p:spPr>
            <a:xfrm rot="5400000">
              <a:off x="2133600" y="3276600"/>
              <a:ext cx="6858000"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p:cNvCxnSpPr/>
            <p:nvPr/>
          </p:nvCxnSpPr>
          <p:spPr>
            <a:xfrm rot="16200000" flipH="1">
              <a:off x="3148013" y="3252789"/>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p:nvCxnSpPr>
          <p:spPr>
            <a:xfrm rot="5400000">
              <a:off x="3771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p:nvCxnSpPr>
          <p:spPr>
            <a:xfrm rot="5400000">
              <a:off x="4229100" y="2933700"/>
              <a:ext cx="6858000"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p:cNvCxnSpPr/>
            <p:nvPr/>
          </p:nvCxnSpPr>
          <p:spPr>
            <a:xfrm rot="16200000" flipH="1">
              <a:off x="1371600" y="3200403"/>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p:txBody>
          <a:bodyPr/>
          <a:lstStyle/>
          <a:p>
            <a:fld id="{59C39D75-F878-4F99-A803-A8272CF7C92F}" type="datetimeFigureOut">
              <a:rPr lang="en-US" smtClean="0"/>
              <a:t>5/25/2024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FD2ACC-DEBD-4645-846E-A37BB8F8C742}" type="slidenum">
              <a:rPr lang="en-US" smtClean="0"/>
              <a:t>‹#›</a:t>
            </a:fld>
            <a:endParaRPr lang="en-US"/>
          </a:p>
        </p:txBody>
      </p:sp>
      <p:sp>
        <p:nvSpPr>
          <p:cNvPr id="113" name="Rectangle 112"/>
          <p:cNvSpPr/>
          <p:nvPr/>
        </p:nvSpPr>
        <p:spPr>
          <a:xfrm>
            <a:off x="0" y="1905000"/>
            <a:ext cx="4953000" cy="3124200"/>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grpSp>
        <p:nvGrpSpPr>
          <p:cNvPr id="94" name="Group 93"/>
          <p:cNvGrpSpPr/>
          <p:nvPr/>
        </p:nvGrpSpPr>
        <p:grpSpPr>
          <a:xfrm>
            <a:off x="0" y="2057400"/>
            <a:ext cx="4801394" cy="2820988"/>
            <a:chOff x="0" y="2057400"/>
            <a:chExt cx="4801394" cy="2820988"/>
          </a:xfrm>
        </p:grpSpPr>
        <p:cxnSp>
          <p:nvCxnSpPr>
            <p:cNvPr id="117" name="Straight Connector 116"/>
            <p:cNvCxnSpPr/>
            <p:nvPr/>
          </p:nvCxnSpPr>
          <p:spPr>
            <a:xfrm>
              <a:off x="0" y="20574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0" y="48768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rot="5400000">
              <a:off x="3391694" y="3467100"/>
              <a:ext cx="2818606"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228600" y="2130425"/>
            <a:ext cx="4419600" cy="1600327"/>
          </a:xfrm>
        </p:spPr>
        <p:txBody>
          <a:bodyPr anchor="b">
            <a:normAutofit/>
          </a:bodyPr>
          <a:lstStyle>
            <a:lvl1pPr algn="l">
              <a:defRPr sz="3600" b="1" cap="none" spc="40" baseline="0">
                <a:ln w="13335" cmpd="sng">
                  <a:solidFill>
                    <a:schemeClr val="accent1">
                      <a:lumMod val="50000"/>
                    </a:schemeClr>
                  </a:solidFill>
                  <a:prstDash val="solid"/>
                </a:ln>
                <a:solidFill>
                  <a:schemeClr val="accent6">
                    <a:tint val="1000"/>
                  </a:schemeClr>
                </a:solidFill>
                <a:effectLst/>
              </a:defRPr>
            </a:lvl1pPr>
          </a:lstStyle>
          <a:p>
            <a:r>
              <a:rPr lang="en-US"/>
              <a:t>Click to edit Master title style</a:t>
            </a:r>
            <a:endParaRPr lang="en-US" dirty="0"/>
          </a:p>
        </p:txBody>
      </p:sp>
      <p:sp>
        <p:nvSpPr>
          <p:cNvPr id="3" name="Subtitle 2"/>
          <p:cNvSpPr>
            <a:spLocks noGrp="1"/>
          </p:cNvSpPr>
          <p:nvPr>
            <p:ph type="subTitle" idx="1"/>
          </p:nvPr>
        </p:nvSpPr>
        <p:spPr>
          <a:xfrm>
            <a:off x="228600" y="3733800"/>
            <a:ext cx="4419600" cy="1066800"/>
          </a:xfrm>
        </p:spPr>
        <p:txBody>
          <a:bodyPr>
            <a:normAutofit/>
          </a:bodyPr>
          <a:lstStyle>
            <a:lvl1pPr marL="0" indent="0" algn="l">
              <a:buNone/>
              <a:defRPr sz="22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9C39D75-F878-4F99-A803-A8272CF7C92F}" type="datetimeFigureOut">
              <a:rPr lang="en-US" smtClean="0"/>
              <a:t>5/25/2024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FD2ACC-DEBD-4645-846E-A37BB8F8C742}"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9C39D75-F878-4F99-A803-A8272CF7C92F}" type="datetimeFigureOut">
              <a:rPr lang="en-US" smtClean="0"/>
              <a:t>5/25/2024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FD2ACC-DEBD-4645-846E-A37BB8F8C742}"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9C39D75-F878-4F99-A803-A8272CF7C92F}" type="datetimeFigureOut">
              <a:rPr lang="en-US" smtClean="0"/>
              <a:t>5/25/2024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FD2ACC-DEBD-4645-846E-A37BB8F8C742}"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grpSp>
        <p:nvGrpSpPr>
          <p:cNvPr id="7" name="Group 92"/>
          <p:cNvGrpSpPr/>
          <p:nvPr/>
        </p:nvGrpSpPr>
        <p:grpSpPr>
          <a:xfrm>
            <a:off x="1" y="-30478"/>
            <a:ext cx="9067799" cy="4846320"/>
            <a:chOff x="1" y="-30477"/>
            <a:chExt cx="9067799" cy="4526277"/>
          </a:xfrm>
        </p:grpSpPr>
        <p:cxnSp>
          <p:nvCxnSpPr>
            <p:cNvPr id="8" name="Straight Connector 7"/>
            <p:cNvCxnSpPr/>
            <p:nvPr/>
          </p:nvCxnSpPr>
          <p:spPr>
            <a:xfrm rot="16200000" flipH="1">
              <a:off x="-2716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6200000" flipH="1">
              <a:off x="-4621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a:off x="-3097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206236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16200000" flipH="1">
              <a:off x="-213856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16200000" flipH="1">
              <a:off x="-195465" y="1785212"/>
              <a:ext cx="4505731"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6200000" flipH="1">
              <a:off x="-164326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1528964"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6200000" flipH="1">
              <a:off x="-95746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6200000" flipH="1">
              <a:off x="-194806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6200000" flipH="1">
              <a:off x="-652664" y="2166211"/>
              <a:ext cx="4505731" cy="152401"/>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16200000" flipH="1">
              <a:off x="-16432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16200000" flipH="1">
              <a:off x="-1790700" y="2019300"/>
              <a:ext cx="4495800" cy="4572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55551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340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a:off x="26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a:off x="-67933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16200000" flipH="1">
              <a:off x="-1467052"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16200000" flipH="1">
              <a:off x="-77839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16200000" flipH="1">
              <a:off x="-11860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16200000" flipH="1">
              <a:off x="-9574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16200000" flipH="1">
              <a:off x="22429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16200000" flipH="1">
              <a:off x="20524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a:off x="2204835" y="2051912"/>
              <a:ext cx="4505731"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a:off x="452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16200000" flipH="1">
              <a:off x="37603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1023735" y="2242139"/>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871335" y="2013812"/>
              <a:ext cx="4505731"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5400000">
              <a:off x="985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16200000" flipH="1">
              <a:off x="155713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16200000" flipH="1">
              <a:off x="5665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16200000" flipH="1">
              <a:off x="1861936" y="2166211"/>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16200000" flipH="1">
              <a:off x="8713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a:off x="1474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5400000">
              <a:off x="195909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rot="5400000">
              <a:off x="25486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5400000">
              <a:off x="27763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5400000">
              <a:off x="183526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16200000" flipH="1">
              <a:off x="1047548"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16200000" flipH="1">
              <a:off x="1736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16200000" flipH="1">
              <a:off x="1328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16200000" flipH="1">
              <a:off x="1557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16200000" flipH="1">
              <a:off x="39193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16200000" flipH="1">
              <a:off x="3271636"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5400000">
              <a:off x="38812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5400000">
              <a:off x="3004936" y="2090012"/>
              <a:ext cx="4505730"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16200000" flipH="1">
              <a:off x="22429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rot="16200000" flipH="1">
              <a:off x="35383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rot="5400000">
              <a:off x="3822180" y="1535657"/>
              <a:ext cx="4505731"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rot="5400000">
              <a:off x="4225087" y="2090965"/>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rot="5400000">
              <a:off x="407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rot="5400000">
              <a:off x="356500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rot="16200000" flipH="1">
              <a:off x="34126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rot="16200000" flipH="1">
              <a:off x="29287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rot="16200000" flipH="1">
              <a:off x="3081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rot="5400000">
              <a:off x="4643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rot="16200000" flipH="1">
              <a:off x="4643234"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rot="5400000">
              <a:off x="5214735" y="2242140"/>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rot="16200000" flipH="1">
              <a:off x="506233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rot="5400000">
              <a:off x="5176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rot="16200000" flipH="1">
              <a:off x="57481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rot="16200000" flipH="1">
              <a:off x="49099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rot="5400000">
              <a:off x="47956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rot="16200000" flipH="1">
              <a:off x="53909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rot="16200000" flipH="1">
              <a:off x="5927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rot="16200000" flipH="1">
              <a:off x="5519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rot="16200000" flipH="1">
              <a:off x="5748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rot="16200000" flipH="1">
              <a:off x="6433935" y="2166213"/>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rot="16200000" flipH="1">
              <a:off x="62434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rot="5400000">
              <a:off x="63958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rot="16200000" flipH="1">
              <a:off x="60529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rot="5400000">
              <a:off x="6709356" y="2136834"/>
              <a:ext cx="4525755"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rot="5400000">
              <a:off x="6026265" y="2040483"/>
              <a:ext cx="4505731"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rot="16200000" flipH="1">
              <a:off x="5927205" y="2139543"/>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rot="5400000">
              <a:off x="6738734" y="2242140"/>
              <a:ext cx="450573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rot="5400000">
              <a:off x="3728835" y="2204312"/>
              <a:ext cx="4505731"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rot="16200000" flipH="1">
              <a:off x="4224135" y="2166212"/>
              <a:ext cx="4505731"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rot="16200000" flipH="1">
              <a:off x="4414635" y="2051912"/>
              <a:ext cx="4505731"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rot="5400000">
              <a:off x="3309735" y="2090012"/>
              <a:ext cx="4505731"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rot="16200000" flipH="1">
              <a:off x="43241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rot="5400000">
              <a:off x="49480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rot="5400000">
              <a:off x="5405235" y="1747112"/>
              <a:ext cx="4505731"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rot="16200000" flipH="1">
              <a:off x="2547735" y="2013814"/>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94" name="Rectangle 93"/>
          <p:cNvSpPr/>
          <p:nvPr/>
        </p:nvSpPr>
        <p:spPr>
          <a:xfrm>
            <a:off x="0" y="4311168"/>
            <a:ext cx="9144000" cy="1905000"/>
          </a:xfrm>
          <a:prstGeom prst="rect">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96" name="Straight Connector 95"/>
          <p:cNvCxnSpPr/>
          <p:nvPr/>
        </p:nvCxnSpPr>
        <p:spPr>
          <a:xfrm>
            <a:off x="0" y="4387368"/>
            <a:ext cx="91440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0" y="6138380"/>
            <a:ext cx="91440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457200" y="5621364"/>
            <a:ext cx="8305800" cy="414649"/>
          </a:xfrm>
        </p:spPr>
        <p:txBody>
          <a:bodyPr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5" name="Title 94"/>
          <p:cNvSpPr>
            <a:spLocks noGrp="1"/>
          </p:cNvSpPr>
          <p:nvPr>
            <p:ph type="title"/>
          </p:nvPr>
        </p:nvSpPr>
        <p:spPr>
          <a:xfrm>
            <a:off x="457200" y="4463568"/>
            <a:ext cx="8305800" cy="1143000"/>
          </a:xfrm>
        </p:spPr>
        <p:txBody>
          <a:bodyPr/>
          <a:lstStyle/>
          <a:p>
            <a:r>
              <a:rPr lang="en-US"/>
              <a:t>Click to edit Master title style</a:t>
            </a:r>
          </a:p>
        </p:txBody>
      </p:sp>
      <p:sp>
        <p:nvSpPr>
          <p:cNvPr id="2" name="Date Placeholder 1"/>
          <p:cNvSpPr>
            <a:spLocks noGrp="1"/>
          </p:cNvSpPr>
          <p:nvPr>
            <p:ph type="dt" sz="half" idx="10"/>
          </p:nvPr>
        </p:nvSpPr>
        <p:spPr/>
        <p:txBody>
          <a:bodyPr/>
          <a:lstStyle/>
          <a:p>
            <a:fld id="{59C39D75-F878-4F99-A803-A8272CF7C92F}" type="datetimeFigureOut">
              <a:rPr lang="en-US" smtClean="0"/>
              <a:t>5/25/2024</a:t>
            </a:fld>
            <a:endParaRPr lang="en-US"/>
          </a:p>
        </p:txBody>
      </p:sp>
      <p:sp>
        <p:nvSpPr>
          <p:cNvPr id="91" name="Footer Placeholder 90"/>
          <p:cNvSpPr>
            <a:spLocks noGrp="1"/>
          </p:cNvSpPr>
          <p:nvPr>
            <p:ph type="ftr" sz="quarter" idx="11"/>
          </p:nvPr>
        </p:nvSpPr>
        <p:spPr/>
        <p:txBody>
          <a:bodyPr/>
          <a:lstStyle/>
          <a:p>
            <a:endParaRPr lang="en-US"/>
          </a:p>
        </p:txBody>
      </p:sp>
      <p:sp>
        <p:nvSpPr>
          <p:cNvPr id="92" name="Slide Number Placeholder 91"/>
          <p:cNvSpPr>
            <a:spLocks noGrp="1"/>
          </p:cNvSpPr>
          <p:nvPr>
            <p:ph type="sldNum" sz="quarter" idx="12"/>
          </p:nvPr>
        </p:nvSpPr>
        <p:spPr/>
        <p:txBody>
          <a:bodyPr/>
          <a:lstStyle/>
          <a:p>
            <a:fld id="{D5FD2ACC-DEBD-4645-846E-A37BB8F8C742}"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9C39D75-F878-4F99-A803-A8272CF7C92F}" type="datetimeFigureOut">
              <a:rPr lang="en-US" smtClean="0"/>
              <a:t>5/25/2024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FD2ACC-DEBD-4645-846E-A37BB8F8C742}"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9C39D75-F878-4F99-A803-A8272CF7C92F}" type="datetimeFigureOut">
              <a:rPr lang="en-US" smtClean="0"/>
              <a:t>5/25/2024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FD2ACC-DEBD-4645-846E-A37BB8F8C742}"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9C39D75-F878-4F99-A803-A8272CF7C92F}" type="datetimeFigureOut">
              <a:rPr lang="en-US" smtClean="0"/>
              <a:t>5/25/2024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FD2ACC-DEBD-4645-846E-A37BB8F8C742}"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C39D75-F878-4F99-A803-A8272CF7C92F}" type="datetimeFigureOut">
              <a:rPr lang="en-US" smtClean="0"/>
              <a:t>5/25/2024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FD2ACC-DEBD-4645-846E-A37BB8F8C742}"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200400" y="273050"/>
            <a:ext cx="54864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9C39D75-F878-4F99-A803-A8272CF7C92F}" type="datetimeFigureOut">
              <a:rPr lang="en-US" smtClean="0"/>
              <a:t>5/25/2024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FD2ACC-DEBD-4645-846E-A37BB8F8C742}" type="slidenum">
              <a:rPr lang="en-US" smtClean="0"/>
              <a:t>‹#›</a:t>
            </a:fld>
            <a:endParaRPr lang="en-US"/>
          </a:p>
        </p:txBody>
      </p:sp>
      <p:sp>
        <p:nvSpPr>
          <p:cNvPr id="37" name="Rectangle 36"/>
          <p:cNvSpPr/>
          <p:nvPr/>
        </p:nvSpPr>
        <p:spPr>
          <a:xfrm>
            <a:off x="0" y="1563624"/>
            <a:ext cx="2761488" cy="3313176"/>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39" name="Straight Connector 38"/>
          <p:cNvCxnSpPr/>
          <p:nvPr/>
        </p:nvCxnSpPr>
        <p:spPr>
          <a:xfrm rot="5400000">
            <a:off x="1128157" y="3221339"/>
            <a:ext cx="3017520"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0" y="1712976"/>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0" y="4733544"/>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2400" y="1901952"/>
            <a:ext cx="2377440" cy="1371600"/>
          </a:xfrm>
        </p:spPr>
        <p:txBody>
          <a:bodyPr anchor="b">
            <a:normAutofit/>
          </a:bodyPr>
          <a:lstStyle>
            <a:lvl1pPr algn="l" defTabSz="914400" rtl="0" eaLnBrk="1" latinLnBrk="0" hangingPunct="1">
              <a:spcBef>
                <a:spcPct val="0"/>
              </a:spcBef>
              <a:buNone/>
              <a:tabLst>
                <a:tab pos="3830638" algn="l"/>
              </a:tabLst>
              <a:defRPr lang="en-US" sz="2600" b="1" kern="1200" cap="none" spc="20" baseline="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mj-lt"/>
                <a:ea typeface="+mj-ea"/>
                <a:cs typeface="+mj-cs"/>
              </a:defRPr>
            </a:lvl1pPr>
          </a:lstStyle>
          <a:p>
            <a:r>
              <a:rPr lang="en-US"/>
              <a:t>Click to edit Master title style</a:t>
            </a:r>
            <a:endParaRPr lang="en-US" dirty="0"/>
          </a:p>
        </p:txBody>
      </p:sp>
      <p:sp>
        <p:nvSpPr>
          <p:cNvPr id="4" name="Text Placeholder 3"/>
          <p:cNvSpPr>
            <a:spLocks noGrp="1"/>
          </p:cNvSpPr>
          <p:nvPr>
            <p:ph type="body" sz="half" idx="2"/>
          </p:nvPr>
        </p:nvSpPr>
        <p:spPr>
          <a:xfrm>
            <a:off x="152400" y="3273552"/>
            <a:ext cx="2377440" cy="13716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200400" y="381000"/>
            <a:ext cx="5562600" cy="5638800"/>
          </a:xfrm>
          <a:solidFill>
            <a:schemeClr val="bg2"/>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5" name="Date Placeholder 4"/>
          <p:cNvSpPr>
            <a:spLocks noGrp="1"/>
          </p:cNvSpPr>
          <p:nvPr>
            <p:ph type="dt" sz="half" idx="10"/>
          </p:nvPr>
        </p:nvSpPr>
        <p:spPr/>
        <p:txBody>
          <a:bodyPr/>
          <a:lstStyle/>
          <a:p>
            <a:fld id="{59C39D75-F878-4F99-A803-A8272CF7C92F}" type="datetimeFigureOut">
              <a:rPr lang="en-US" smtClean="0"/>
              <a:t>5/25/2024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FD2ACC-DEBD-4645-846E-A37BB8F8C742}" type="slidenum">
              <a:rPr lang="en-US" smtClean="0"/>
              <a:t>‹#›</a:t>
            </a:fld>
            <a:endParaRPr lang="en-US"/>
          </a:p>
        </p:txBody>
      </p:sp>
      <p:sp>
        <p:nvSpPr>
          <p:cNvPr id="33" name="Rectangle 32"/>
          <p:cNvSpPr/>
          <p:nvPr/>
        </p:nvSpPr>
        <p:spPr>
          <a:xfrm>
            <a:off x="0" y="1563624"/>
            <a:ext cx="2761488" cy="3313176"/>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34" name="Straight Connector 33"/>
          <p:cNvCxnSpPr/>
          <p:nvPr/>
        </p:nvCxnSpPr>
        <p:spPr>
          <a:xfrm rot="5400000">
            <a:off x="1128157" y="3221339"/>
            <a:ext cx="3017520"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0" y="1712976"/>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0" y="4733544"/>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5448" y="1905000"/>
            <a:ext cx="2377440" cy="1371600"/>
          </a:xfrm>
        </p:spPr>
        <p:txBody>
          <a:bodyPr anchor="b">
            <a:normAutofit/>
          </a:bodyPr>
          <a:lstStyle>
            <a:lvl1pPr algn="l">
              <a:defRPr sz="2600" b="1" cap="none" spc="20" baseline="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defRPr>
            </a:lvl1pPr>
          </a:lstStyle>
          <a:p>
            <a:r>
              <a:rPr lang="en-US"/>
              <a:t>Click to edit Master title style</a:t>
            </a:r>
            <a:endParaRPr lang="en-US" dirty="0"/>
          </a:p>
        </p:txBody>
      </p:sp>
      <p:sp>
        <p:nvSpPr>
          <p:cNvPr id="4" name="Text Placeholder 3"/>
          <p:cNvSpPr>
            <a:spLocks noGrp="1"/>
          </p:cNvSpPr>
          <p:nvPr>
            <p:ph type="body" sz="half" idx="2"/>
          </p:nvPr>
        </p:nvSpPr>
        <p:spPr>
          <a:xfrm>
            <a:off x="152400" y="3276600"/>
            <a:ext cx="2377440" cy="13716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90" name="Rectangle 189"/>
          <p:cNvSpPr/>
          <p:nvPr/>
        </p:nvSpPr>
        <p:spPr>
          <a:xfrm>
            <a:off x="149352" y="137160"/>
            <a:ext cx="8869680" cy="6583680"/>
          </a:xfrm>
          <a:prstGeom prst="rect">
            <a:avLst/>
          </a:prstGeom>
          <a:no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312408"/>
            <a:ext cx="2133600" cy="365125"/>
          </a:xfrm>
          <a:prstGeom prst="rect">
            <a:avLst/>
          </a:prstGeom>
        </p:spPr>
        <p:txBody>
          <a:bodyPr vert="horz" lIns="91440" tIns="45720" rIns="91440" bIns="45720" rtlCol="0" anchor="ctr"/>
          <a:lstStyle>
            <a:lvl1pPr algn="l">
              <a:defRPr sz="1200">
                <a:solidFill>
                  <a:schemeClr val="tx2"/>
                </a:solidFill>
              </a:defRPr>
            </a:lvl1pPr>
          </a:lstStyle>
          <a:p>
            <a:fld id="{59C39D75-F878-4F99-A803-A8272CF7C92F}" type="datetimeFigureOut">
              <a:rPr lang="en-US" smtClean="0"/>
              <a:t>5/25/2024</a:t>
            </a:fld>
            <a:endParaRPr lang="en-US"/>
          </a:p>
        </p:txBody>
      </p:sp>
      <p:sp>
        <p:nvSpPr>
          <p:cNvPr id="5" name="Footer Placeholder 4"/>
          <p:cNvSpPr>
            <a:spLocks noGrp="1"/>
          </p:cNvSpPr>
          <p:nvPr>
            <p:ph type="ftr" sz="quarter" idx="3"/>
          </p:nvPr>
        </p:nvSpPr>
        <p:spPr>
          <a:xfrm>
            <a:off x="2831123" y="6312408"/>
            <a:ext cx="3481754" cy="365125"/>
          </a:xfrm>
          <a:prstGeom prst="rect">
            <a:avLst/>
          </a:prstGeom>
        </p:spPr>
        <p:txBody>
          <a:bodyPr vert="horz" lIns="91440" tIns="45720" rIns="91440" bIns="45720" rtlCol="0" anchor="ctr"/>
          <a:lstStyle>
            <a:lvl1pPr algn="ctr">
              <a:defRPr sz="1200">
                <a:solidFill>
                  <a:schemeClr val="tx2"/>
                </a:solidFill>
              </a:defRPr>
            </a:lvl1pPr>
          </a:lstStyle>
          <a:p>
            <a:endParaRPr lang="en-US"/>
          </a:p>
        </p:txBody>
      </p:sp>
      <p:sp>
        <p:nvSpPr>
          <p:cNvPr id="6" name="Slide Number Placeholder 5"/>
          <p:cNvSpPr>
            <a:spLocks noGrp="1"/>
          </p:cNvSpPr>
          <p:nvPr>
            <p:ph type="sldNum" sz="quarter" idx="4"/>
          </p:nvPr>
        </p:nvSpPr>
        <p:spPr>
          <a:xfrm>
            <a:off x="6553200" y="6312408"/>
            <a:ext cx="2133600" cy="365125"/>
          </a:xfrm>
          <a:prstGeom prst="rect">
            <a:avLst/>
          </a:prstGeom>
        </p:spPr>
        <p:txBody>
          <a:bodyPr vert="horz" lIns="91440" tIns="45720" rIns="91440" bIns="45720" rtlCol="0" anchor="ctr"/>
          <a:lstStyle>
            <a:lvl1pPr algn="r">
              <a:defRPr sz="1200">
                <a:solidFill>
                  <a:schemeClr val="tx2"/>
                </a:solidFill>
              </a:defRPr>
            </a:lvl1pPr>
          </a:lstStyle>
          <a:p>
            <a:fld id="{D5FD2ACC-DEBD-4645-846E-A37BB8F8C742}"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xStyles>
    <p:titleStyle>
      <a:lvl1pPr algn="l" defTabSz="914400" rtl="0" eaLnBrk="1" latinLnBrk="0" hangingPunct="1">
        <a:spcBef>
          <a:spcPct val="0"/>
        </a:spcBef>
        <a:buNone/>
        <a:tabLst>
          <a:tab pos="3830638" algn="l"/>
        </a:tabLst>
        <a:defRPr sz="3600" b="1" kern="1200" cap="none" spc="50">
          <a:ln w="13335" cmpd="sng">
            <a:solidFill>
              <a:schemeClr val="accent1">
                <a:lumMod val="50000"/>
              </a:schemeClr>
            </a:solidFill>
            <a:prstDash val="solid"/>
          </a:ln>
          <a:solidFill>
            <a:schemeClr val="accent6">
              <a:tint val="1000"/>
            </a:schemeClr>
          </a:solidFill>
          <a:effectLst/>
          <a:latin typeface="+mj-lt"/>
          <a:ea typeface="+mj-ea"/>
          <a:cs typeface="+mj-cs"/>
        </a:defRPr>
      </a:lvl1pPr>
    </p:titleStyle>
    <p:bodyStyle>
      <a:lvl1pPr marL="274320" indent="-274320" algn="l" defTabSz="914400" rtl="0" eaLnBrk="1" latinLnBrk="0" hangingPunct="1">
        <a:spcBef>
          <a:spcPct val="20000"/>
        </a:spcBef>
        <a:buClr>
          <a:schemeClr val="accent1">
            <a:lumMod val="60000"/>
            <a:lumOff val="40000"/>
          </a:schemeClr>
        </a:buClr>
        <a:buFont typeface="Arial" pitchFamily="34" charset="0"/>
        <a:buChar char="•"/>
        <a:defRPr sz="2400" kern="1200">
          <a:solidFill>
            <a:schemeClr val="tx2"/>
          </a:solidFill>
          <a:latin typeface="+mn-lt"/>
          <a:ea typeface="+mn-ea"/>
          <a:cs typeface="+mn-cs"/>
        </a:defRPr>
      </a:lvl1pPr>
      <a:lvl2pPr marL="548640" indent="-182880" algn="l" defTabSz="914400" rtl="0" eaLnBrk="1" latinLnBrk="0" hangingPunct="1">
        <a:spcBef>
          <a:spcPct val="20000"/>
        </a:spcBef>
        <a:buClr>
          <a:schemeClr val="accent1">
            <a:lumMod val="60000"/>
            <a:lumOff val="40000"/>
          </a:schemeClr>
        </a:buClr>
        <a:buFont typeface="Arial" pitchFamily="34" charset="0"/>
        <a:buChar char="•"/>
        <a:defRPr sz="2000" kern="1200">
          <a:solidFill>
            <a:schemeClr val="tx1"/>
          </a:solidFill>
          <a:latin typeface="+mn-lt"/>
          <a:ea typeface="+mn-ea"/>
          <a:cs typeface="+mn-cs"/>
        </a:defRPr>
      </a:lvl2pPr>
      <a:lvl3pPr marL="91440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3pPr>
      <a:lvl4pPr marL="118872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4pPr>
      <a:lvl5pPr marL="1463040" indent="-228600" algn="l" defTabSz="914400" rtl="0" eaLnBrk="1" latinLnBrk="0" hangingPunct="1">
        <a:spcBef>
          <a:spcPct val="20000"/>
        </a:spcBef>
        <a:buClr>
          <a:schemeClr val="accent4"/>
        </a:buClr>
        <a:buFont typeface="Arial" pitchFamily="34" charset="0"/>
        <a:buChar char="•"/>
        <a:defRPr sz="1600" kern="1200" baseline="0">
          <a:solidFill>
            <a:schemeClr val="tx2"/>
          </a:solidFill>
          <a:latin typeface="+mn-lt"/>
          <a:ea typeface="+mn-ea"/>
          <a:cs typeface="+mn-cs"/>
        </a:defRPr>
      </a:lvl5pPr>
      <a:lvl6pPr marL="1691640" indent="-182880" algn="l" defTabSz="914400" rtl="0" eaLnBrk="1" latinLnBrk="0" hangingPunct="1">
        <a:spcBef>
          <a:spcPct val="20000"/>
        </a:spcBef>
        <a:buClr>
          <a:schemeClr val="accent5"/>
        </a:buClr>
        <a:buFont typeface="Arial" pitchFamily="34" charset="0"/>
        <a:buChar char="•"/>
        <a:defRPr sz="1600" kern="1200">
          <a:solidFill>
            <a:schemeClr val="tx1"/>
          </a:solidFill>
          <a:latin typeface="+mn-lt"/>
          <a:ea typeface="+mn-ea"/>
          <a:cs typeface="+mn-cs"/>
        </a:defRPr>
      </a:lvl6pPr>
      <a:lvl7pPr marL="19202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7pPr>
      <a:lvl8pPr marL="2148840" indent="-182880" algn="l" defTabSz="914400" rtl="0" eaLnBrk="1" latinLnBrk="0" hangingPunct="1">
        <a:spcBef>
          <a:spcPct val="20000"/>
        </a:spcBef>
        <a:buClr>
          <a:schemeClr val="accent3"/>
        </a:buClr>
        <a:buFont typeface="Arial" pitchFamily="34" charset="0"/>
        <a:buChar char="•"/>
        <a:defRPr sz="1600" kern="1200">
          <a:solidFill>
            <a:schemeClr val="tx1"/>
          </a:solidFill>
          <a:latin typeface="+mn-lt"/>
          <a:ea typeface="+mn-ea"/>
          <a:cs typeface="+mn-cs"/>
        </a:defRPr>
      </a:lvl8pPr>
      <a:lvl9pPr marL="23774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khanacademy.org/" TargetMode="External"/><Relationship Id="rId2" Type="http://schemas.openxmlformats.org/officeDocument/2006/relationships/image" Target="../media/image4.jpg"/><Relationship Id="rId1" Type="http://schemas.openxmlformats.org/officeDocument/2006/relationships/slideLayout" Target="../slideLayouts/slideLayout2.xml"/><Relationship Id="rId5" Type="http://schemas.openxmlformats.org/officeDocument/2006/relationships/hyperlink" Target="https://teams.microsoft.com/share?href=https%3A%2F%2Fwww.khanacademy.org%2Fcomputing%2Fcomputers-and-internet%2Fxcae6f4a7ff015e7d%3Acomputers%2Fxcae6f4a7ff015e7d%3Acomputer-components%2Fa%2Fcentral-processing-unit-cpu&amp;referrer=www.khanacademy.org" TargetMode="Externa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3" Type="http://schemas.openxmlformats.org/officeDocument/2006/relationships/hyperlink" Target="https://en.wikipedia.org/wiki/Virtual_memory" TargetMode="External"/><Relationship Id="rId18" Type="http://schemas.openxmlformats.org/officeDocument/2006/relationships/hyperlink" Target="https://en.wikipedia.org/wiki/MOS_transistor" TargetMode="External"/><Relationship Id="rId26" Type="http://schemas.openxmlformats.org/officeDocument/2006/relationships/hyperlink" Target="https://en.wikipedia.org/wiki/EPROM" TargetMode="External"/><Relationship Id="rId3" Type="http://schemas.openxmlformats.org/officeDocument/2006/relationships/hyperlink" Target="https://en.wikipedia.org/wiki/Computer" TargetMode="External"/><Relationship Id="rId21" Type="http://schemas.openxmlformats.org/officeDocument/2006/relationships/hyperlink" Target="https://en.wikipedia.org/wiki/Volatile_memory" TargetMode="External"/><Relationship Id="rId7" Type="http://schemas.openxmlformats.org/officeDocument/2006/relationships/hyperlink" Target="https://en.wikipedia.org/wiki/Primary_storage" TargetMode="External"/><Relationship Id="rId12" Type="http://schemas.openxmlformats.org/officeDocument/2006/relationships/hyperlink" Target="https://en.wikipedia.org/wiki/Computer_memory#cite_note-4" TargetMode="External"/><Relationship Id="rId17" Type="http://schemas.openxmlformats.org/officeDocument/2006/relationships/hyperlink" Target="https://en.wikipedia.org/wiki/Memory_cell_(computing)" TargetMode="External"/><Relationship Id="rId25" Type="http://schemas.openxmlformats.org/officeDocument/2006/relationships/hyperlink" Target="https://en.wikipedia.org/wiki/Programmable_read-only_memory" TargetMode="External"/><Relationship Id="rId33" Type="http://schemas.openxmlformats.org/officeDocument/2006/relationships/hyperlink" Target="https://en.wikipedia.org/wiki/Word_length" TargetMode="External"/><Relationship Id="rId2" Type="http://schemas.openxmlformats.org/officeDocument/2006/relationships/image" Target="../media/image6.jpg"/><Relationship Id="rId16" Type="http://schemas.openxmlformats.org/officeDocument/2006/relationships/hyperlink" Target="https://en.wikipedia.org/wiki/Computer_memory#cite_note-6" TargetMode="External"/><Relationship Id="rId20" Type="http://schemas.openxmlformats.org/officeDocument/2006/relationships/hyperlink" Target="https://en.wikipedia.org/wiki/Computer_memory#cite_note-computerhistory-7" TargetMode="External"/><Relationship Id="rId29" Type="http://schemas.openxmlformats.org/officeDocument/2006/relationships/hyperlink" Target="https://en.wikipedia.org/wiki/Static_random-access_memory" TargetMode="External"/><Relationship Id="rId1" Type="http://schemas.openxmlformats.org/officeDocument/2006/relationships/slideLayout" Target="../slideLayouts/slideLayout2.xml"/><Relationship Id="rId6" Type="http://schemas.openxmlformats.org/officeDocument/2006/relationships/hyperlink" Target="https://en.wikipedia.org/wiki/Main_memory" TargetMode="External"/><Relationship Id="rId11" Type="http://schemas.openxmlformats.org/officeDocument/2006/relationships/hyperlink" Target="https://en.wikipedia.org/wiki/Write_buffer" TargetMode="External"/><Relationship Id="rId24" Type="http://schemas.openxmlformats.org/officeDocument/2006/relationships/hyperlink" Target="https://en.wikipedia.org/wiki/Read-only_memory" TargetMode="External"/><Relationship Id="rId32" Type="http://schemas.openxmlformats.org/officeDocument/2006/relationships/hyperlink" Target="https://en.wikipedia.org/wiki/Multi-level_cell" TargetMode="External"/><Relationship Id="rId5" Type="http://schemas.openxmlformats.org/officeDocument/2006/relationships/hyperlink" Target="https://en.wikipedia.org/wiki/Random_access_memory" TargetMode="External"/><Relationship Id="rId15" Type="http://schemas.openxmlformats.org/officeDocument/2006/relationships/hyperlink" Target="https://en.wikipedia.org/wiki/Computer_memory#cite_note-5" TargetMode="External"/><Relationship Id="rId23" Type="http://schemas.openxmlformats.org/officeDocument/2006/relationships/hyperlink" Target="https://en.wikipedia.org/wiki/Flash_memory" TargetMode="External"/><Relationship Id="rId28" Type="http://schemas.openxmlformats.org/officeDocument/2006/relationships/hyperlink" Target="https://en.wikipedia.org/wiki/Dynamic_random-access_memory" TargetMode="External"/><Relationship Id="rId10" Type="http://schemas.openxmlformats.org/officeDocument/2006/relationships/hyperlink" Target="https://en.wikipedia.org/wiki/Page_cache" TargetMode="External"/><Relationship Id="rId19" Type="http://schemas.openxmlformats.org/officeDocument/2006/relationships/hyperlink" Target="https://en.wikipedia.org/wiki/Integrated_circuit" TargetMode="External"/><Relationship Id="rId31" Type="http://schemas.openxmlformats.org/officeDocument/2006/relationships/hyperlink" Target="https://en.wikipedia.org/wiki/Bit" TargetMode="External"/><Relationship Id="rId4" Type="http://schemas.openxmlformats.org/officeDocument/2006/relationships/hyperlink" Target="https://en.wikipedia.org/wiki/Computer_memory#cite_note-:1-2" TargetMode="External"/><Relationship Id="rId9" Type="http://schemas.openxmlformats.org/officeDocument/2006/relationships/hyperlink" Target="https://en.wikipedia.org/wiki/Mass_storage" TargetMode="External"/><Relationship Id="rId14" Type="http://schemas.openxmlformats.org/officeDocument/2006/relationships/hyperlink" Target="https://en.wikipedia.org/wiki/Semiconductor_memory" TargetMode="External"/><Relationship Id="rId22" Type="http://schemas.openxmlformats.org/officeDocument/2006/relationships/hyperlink" Target="https://en.wikipedia.org/wiki/Non-volatile_memory" TargetMode="External"/><Relationship Id="rId27" Type="http://schemas.openxmlformats.org/officeDocument/2006/relationships/hyperlink" Target="https://en.wikipedia.org/wiki/EEPROM" TargetMode="External"/><Relationship Id="rId30" Type="http://schemas.openxmlformats.org/officeDocument/2006/relationships/hyperlink" Target="https://en.wikipedia.org/wiki/CPU_cache" TargetMode="External"/><Relationship Id="rId8" Type="http://schemas.openxmlformats.org/officeDocument/2006/relationships/hyperlink" Target="https://en.wikipedia.org/wiki/Computer_memory#cite_note-3"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38"/>
          <p:cNvSpPr/>
          <p:nvPr/>
        </p:nvSpPr>
        <p:spPr>
          <a:xfrm>
            <a:off x="6743699" y="6858000"/>
            <a:ext cx="2400301" cy="709664"/>
          </a:xfrm>
          <a:prstGeom prst="rect">
            <a:avLst/>
          </a:prstGeom>
          <a:solidFill>
            <a:schemeClr val="tx1">
              <a:lumMod val="85000"/>
            </a:schemeClr>
          </a:solidFill>
          <a:ln>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39"/>
          <p:cNvSpPr/>
          <p:nvPr/>
        </p:nvSpPr>
        <p:spPr>
          <a:xfrm>
            <a:off x="2283296" y="3844416"/>
            <a:ext cx="4447309" cy="7758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bliqueTopLeft"/>
              <a:lightRig rig="threePt" dir="t"/>
            </a:scene3d>
          </a:bodyPr>
          <a:lstStyle/>
          <a:p>
            <a:pPr algn="ctr"/>
            <a:r>
              <a:rPr lang="en-US" sz="6600" dirty="0">
                <a:solidFill>
                  <a:schemeClr val="bg1">
                    <a:lumMod val="85000"/>
                    <a:lumOff val="15000"/>
                  </a:schemeClr>
                </a:solidFill>
                <a:effectLst>
                  <a:glow rad="139700">
                    <a:schemeClr val="accent1">
                      <a:satMod val="175000"/>
                      <a:alpha val="40000"/>
                    </a:schemeClr>
                  </a:glow>
                </a:effectLst>
                <a:latin typeface="Algerian" pitchFamily="82" charset="0"/>
              </a:rPr>
              <a:t>Computer </a:t>
            </a:r>
          </a:p>
        </p:txBody>
      </p:sp>
      <p:sp>
        <p:nvSpPr>
          <p:cNvPr id="41" name="Rectangle 40"/>
          <p:cNvSpPr/>
          <p:nvPr/>
        </p:nvSpPr>
        <p:spPr>
          <a:xfrm>
            <a:off x="6098316" y="6205444"/>
            <a:ext cx="2743200" cy="3742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Made by </a:t>
            </a:r>
            <a:r>
              <a:rPr lang="en-US" dirty="0" err="1"/>
              <a:t>Himanshi</a:t>
            </a:r>
            <a:endParaRPr lang="en-US" dirty="0"/>
          </a:p>
        </p:txBody>
      </p:sp>
      <p:sp>
        <p:nvSpPr>
          <p:cNvPr id="4" name="Rounded Rectangle 18">
            <a:extLst>
              <a:ext uri="{FF2B5EF4-FFF2-40B4-BE49-F238E27FC236}">
                <a16:creationId xmlns:a16="http://schemas.microsoft.com/office/drawing/2014/main" id="{87ADB5B5-15C8-83E5-B0BF-A9F24AE40F84}"/>
              </a:ext>
            </a:extLst>
          </p:cNvPr>
          <p:cNvSpPr/>
          <p:nvPr/>
        </p:nvSpPr>
        <p:spPr>
          <a:xfrm rot="2527543">
            <a:off x="6339691" y="-1141846"/>
            <a:ext cx="960707" cy="4851120"/>
          </a:xfrm>
          <a:prstGeom prst="roundRect">
            <a:avLst>
              <a:gd name="adj" fmla="val 50000"/>
            </a:avLst>
          </a:prstGeom>
          <a:blipFill dpi="0" rotWithShape="1">
            <a:blip r:embed="rId2">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16">
            <a:extLst>
              <a:ext uri="{FF2B5EF4-FFF2-40B4-BE49-F238E27FC236}">
                <a16:creationId xmlns:a16="http://schemas.microsoft.com/office/drawing/2014/main" id="{E3D09F7E-92C3-34E3-4743-24BD40D5EEB4}"/>
              </a:ext>
            </a:extLst>
          </p:cNvPr>
          <p:cNvSpPr/>
          <p:nvPr/>
        </p:nvSpPr>
        <p:spPr>
          <a:xfrm rot="2544017">
            <a:off x="8872740" y="2000340"/>
            <a:ext cx="742526" cy="3899720"/>
          </a:xfrm>
          <a:prstGeom prst="roundRect">
            <a:avLst>
              <a:gd name="adj" fmla="val 50000"/>
            </a:avLst>
          </a:prstGeom>
          <a:blipFill dpi="0" rotWithShape="1">
            <a:blip r:embed="rId2">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17">
            <a:extLst>
              <a:ext uri="{FF2B5EF4-FFF2-40B4-BE49-F238E27FC236}">
                <a16:creationId xmlns:a16="http://schemas.microsoft.com/office/drawing/2014/main" id="{6C91EE59-ED77-C496-DD72-1CA39F74AAED}"/>
              </a:ext>
            </a:extLst>
          </p:cNvPr>
          <p:cNvSpPr/>
          <p:nvPr/>
        </p:nvSpPr>
        <p:spPr>
          <a:xfrm rot="2650063">
            <a:off x="8207320" y="-694034"/>
            <a:ext cx="883492" cy="3021719"/>
          </a:xfrm>
          <a:prstGeom prst="roundRect">
            <a:avLst>
              <a:gd name="adj" fmla="val 50000"/>
            </a:avLst>
          </a:prstGeom>
          <a:blipFill dpi="0" rotWithShape="1">
            <a:blip r:embed="rId2">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9">
            <a:extLst>
              <a:ext uri="{FF2B5EF4-FFF2-40B4-BE49-F238E27FC236}">
                <a16:creationId xmlns:a16="http://schemas.microsoft.com/office/drawing/2014/main" id="{451E989E-4769-4027-CC3C-B6356F6335CB}"/>
              </a:ext>
            </a:extLst>
          </p:cNvPr>
          <p:cNvSpPr/>
          <p:nvPr/>
        </p:nvSpPr>
        <p:spPr>
          <a:xfrm rot="2496513">
            <a:off x="5715000" y="-566498"/>
            <a:ext cx="815725" cy="2533976"/>
          </a:xfrm>
          <a:prstGeom prst="roundRect">
            <a:avLst>
              <a:gd name="adj" fmla="val 50000"/>
            </a:avLst>
          </a:prstGeom>
          <a:blipFill dpi="0" rotWithShape="1">
            <a:blip r:embed="rId2">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21">
            <a:extLst>
              <a:ext uri="{FF2B5EF4-FFF2-40B4-BE49-F238E27FC236}">
                <a16:creationId xmlns:a16="http://schemas.microsoft.com/office/drawing/2014/main" id="{89C04AE2-FD73-78C5-7EC5-2AEEE1305AE0}"/>
              </a:ext>
            </a:extLst>
          </p:cNvPr>
          <p:cNvSpPr/>
          <p:nvPr/>
        </p:nvSpPr>
        <p:spPr>
          <a:xfrm rot="2622838">
            <a:off x="8323223" y="112192"/>
            <a:ext cx="857143" cy="3952791"/>
          </a:xfrm>
          <a:prstGeom prst="roundRect">
            <a:avLst>
              <a:gd name="adj" fmla="val 50000"/>
            </a:avLst>
          </a:prstGeom>
          <a:blipFill dpi="0" rotWithShape="1">
            <a:blip r:embed="rId2">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23">
            <a:extLst>
              <a:ext uri="{FF2B5EF4-FFF2-40B4-BE49-F238E27FC236}">
                <a16:creationId xmlns:a16="http://schemas.microsoft.com/office/drawing/2014/main" id="{83375BE7-D0BD-A497-99BF-98B46B6F05AF}"/>
              </a:ext>
            </a:extLst>
          </p:cNvPr>
          <p:cNvSpPr/>
          <p:nvPr/>
        </p:nvSpPr>
        <p:spPr>
          <a:xfrm rot="2560499">
            <a:off x="8494498" y="1194949"/>
            <a:ext cx="635776" cy="4093808"/>
          </a:xfrm>
          <a:prstGeom prst="roundRect">
            <a:avLst>
              <a:gd name="adj" fmla="val 50000"/>
            </a:avLst>
          </a:prstGeom>
          <a:blipFill dpi="0" rotWithShape="1">
            <a:blip r:embed="rId2">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4">
            <a:extLst>
              <a:ext uri="{FF2B5EF4-FFF2-40B4-BE49-F238E27FC236}">
                <a16:creationId xmlns:a16="http://schemas.microsoft.com/office/drawing/2014/main" id="{28ECF25D-C77A-67B7-9C1A-468818FC85C1}"/>
              </a:ext>
            </a:extLst>
          </p:cNvPr>
          <p:cNvSpPr/>
          <p:nvPr/>
        </p:nvSpPr>
        <p:spPr>
          <a:xfrm rot="2352038">
            <a:off x="6809519" y="2022046"/>
            <a:ext cx="533400" cy="810304"/>
          </a:xfrm>
          <a:prstGeom prst="roundRect">
            <a:avLst>
              <a:gd name="adj" fmla="val 50000"/>
            </a:avLst>
          </a:prstGeom>
          <a:blipFill dpi="0" rotWithShape="1">
            <a:blip r:embed="rId2">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8">
            <a:extLst>
              <a:ext uri="{FF2B5EF4-FFF2-40B4-BE49-F238E27FC236}">
                <a16:creationId xmlns:a16="http://schemas.microsoft.com/office/drawing/2014/main" id="{098C7A9A-A9A6-F77F-F07C-AD6EFA659308}"/>
              </a:ext>
            </a:extLst>
          </p:cNvPr>
          <p:cNvSpPr/>
          <p:nvPr/>
        </p:nvSpPr>
        <p:spPr>
          <a:xfrm rot="18727543">
            <a:off x="-188136" y="1129787"/>
            <a:ext cx="960707" cy="4851120"/>
          </a:xfrm>
          <a:prstGeom prst="roundRect">
            <a:avLst>
              <a:gd name="adj" fmla="val 50000"/>
            </a:avLst>
          </a:prstGeom>
          <a:blipFill dpi="0" rotWithShape="1">
            <a:blip r:embed="rId2">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ounded Rectangle 16">
            <a:extLst>
              <a:ext uri="{FF2B5EF4-FFF2-40B4-BE49-F238E27FC236}">
                <a16:creationId xmlns:a16="http://schemas.microsoft.com/office/drawing/2014/main" id="{0847C2DD-5B2D-FF17-0C29-4E752B076ACF}"/>
              </a:ext>
            </a:extLst>
          </p:cNvPr>
          <p:cNvSpPr/>
          <p:nvPr/>
        </p:nvSpPr>
        <p:spPr>
          <a:xfrm rot="18744017">
            <a:off x="2587441" y="-818473"/>
            <a:ext cx="742526" cy="3899720"/>
          </a:xfrm>
          <a:prstGeom prst="roundRect">
            <a:avLst>
              <a:gd name="adj" fmla="val 50000"/>
            </a:avLst>
          </a:prstGeom>
          <a:blipFill dpi="0" rotWithShape="1">
            <a:blip r:embed="rId2">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17">
            <a:extLst>
              <a:ext uri="{FF2B5EF4-FFF2-40B4-BE49-F238E27FC236}">
                <a16:creationId xmlns:a16="http://schemas.microsoft.com/office/drawing/2014/main" id="{A2236F79-388B-7DF8-ECED-71FF446D0645}"/>
              </a:ext>
            </a:extLst>
          </p:cNvPr>
          <p:cNvSpPr/>
          <p:nvPr/>
        </p:nvSpPr>
        <p:spPr>
          <a:xfrm rot="18850063">
            <a:off x="-616419" y="215465"/>
            <a:ext cx="883492" cy="3021719"/>
          </a:xfrm>
          <a:prstGeom prst="roundRect">
            <a:avLst>
              <a:gd name="adj" fmla="val 50000"/>
            </a:avLst>
          </a:prstGeom>
          <a:blipFill dpi="0" rotWithShape="1">
            <a:blip r:embed="rId2">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ounded Rectangle 19">
            <a:extLst>
              <a:ext uri="{FF2B5EF4-FFF2-40B4-BE49-F238E27FC236}">
                <a16:creationId xmlns:a16="http://schemas.microsoft.com/office/drawing/2014/main" id="{C36943C8-0D93-ABD5-72D6-F42CAD5C75D6}"/>
              </a:ext>
            </a:extLst>
          </p:cNvPr>
          <p:cNvSpPr/>
          <p:nvPr/>
        </p:nvSpPr>
        <p:spPr>
          <a:xfrm rot="18696513">
            <a:off x="-698870" y="2985541"/>
            <a:ext cx="815725" cy="2533976"/>
          </a:xfrm>
          <a:prstGeom prst="roundRect">
            <a:avLst>
              <a:gd name="adj" fmla="val 50000"/>
            </a:avLst>
          </a:prstGeom>
          <a:blipFill dpi="0" rotWithShape="1">
            <a:blip r:embed="rId2">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1">
            <a:extLst>
              <a:ext uri="{FF2B5EF4-FFF2-40B4-BE49-F238E27FC236}">
                <a16:creationId xmlns:a16="http://schemas.microsoft.com/office/drawing/2014/main" id="{5247A10F-E53B-C36B-C2D5-4891CCAF946B}"/>
              </a:ext>
            </a:extLst>
          </p:cNvPr>
          <p:cNvSpPr/>
          <p:nvPr/>
        </p:nvSpPr>
        <p:spPr>
          <a:xfrm rot="18822838">
            <a:off x="668519" y="-352800"/>
            <a:ext cx="857143" cy="3952791"/>
          </a:xfrm>
          <a:prstGeom prst="roundRect">
            <a:avLst>
              <a:gd name="adj" fmla="val 50000"/>
            </a:avLst>
          </a:prstGeom>
          <a:blipFill dpi="0" rotWithShape="1">
            <a:blip r:embed="rId2">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ounded Rectangle 23">
            <a:extLst>
              <a:ext uri="{FF2B5EF4-FFF2-40B4-BE49-F238E27FC236}">
                <a16:creationId xmlns:a16="http://schemas.microsoft.com/office/drawing/2014/main" id="{9904AE2A-8E1B-2B23-D7C2-46F5ACA6247C}"/>
              </a:ext>
            </a:extLst>
          </p:cNvPr>
          <p:cNvSpPr/>
          <p:nvPr/>
        </p:nvSpPr>
        <p:spPr>
          <a:xfrm rot="18760499">
            <a:off x="1932468" y="-483899"/>
            <a:ext cx="635776" cy="4093808"/>
          </a:xfrm>
          <a:prstGeom prst="roundRect">
            <a:avLst>
              <a:gd name="adj" fmla="val 50000"/>
            </a:avLst>
          </a:prstGeom>
          <a:blipFill dpi="0" rotWithShape="1">
            <a:blip r:embed="rId2">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4">
            <a:extLst>
              <a:ext uri="{FF2B5EF4-FFF2-40B4-BE49-F238E27FC236}">
                <a16:creationId xmlns:a16="http://schemas.microsoft.com/office/drawing/2014/main" id="{BFD83565-DC4C-29E0-3D4E-458313A0D4B8}"/>
              </a:ext>
            </a:extLst>
          </p:cNvPr>
          <p:cNvSpPr/>
          <p:nvPr/>
        </p:nvSpPr>
        <p:spPr>
          <a:xfrm rot="18552038">
            <a:off x="1169001" y="2894021"/>
            <a:ext cx="533400" cy="810304"/>
          </a:xfrm>
          <a:prstGeom prst="roundRect">
            <a:avLst>
              <a:gd name="adj" fmla="val 50000"/>
            </a:avLst>
          </a:prstGeom>
          <a:blipFill dpi="0" rotWithShape="1">
            <a:blip r:embed="rId2">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3823621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750"/>
                                  </p:stCondLst>
                                  <p:childTnLst>
                                    <p:set>
                                      <p:cBhvr>
                                        <p:cTn id="6" dur="1" fill="hold">
                                          <p:stCondLst>
                                            <p:cond delay="0"/>
                                          </p:stCondLst>
                                        </p:cTn>
                                        <p:tgtEl>
                                          <p:spTgt spid="40"/>
                                        </p:tgtEl>
                                        <p:attrNameLst>
                                          <p:attrName>style.visibility</p:attrName>
                                        </p:attrNameLst>
                                      </p:cBhvr>
                                      <p:to>
                                        <p:strVal val="visible"/>
                                      </p:to>
                                    </p:set>
                                    <p:animEffect transition="in" filter="barn(inVertical)">
                                      <p:cBhvr>
                                        <p:cTn id="7"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sz="4800" dirty="0">
                <a:latin typeface="Algerian" pitchFamily="82" charset="0"/>
              </a:rPr>
              <a:t>     TYPES OF COMPUTER </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09800" y="3462992"/>
            <a:ext cx="3600450" cy="225200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Rectangle 4"/>
          <p:cNvSpPr/>
          <p:nvPr/>
        </p:nvSpPr>
        <p:spPr>
          <a:xfrm>
            <a:off x="1676400" y="1524000"/>
            <a:ext cx="5334000" cy="1938992"/>
          </a:xfrm>
          <a:prstGeom prst="rect">
            <a:avLst/>
          </a:prstGeom>
        </p:spPr>
        <p:txBody>
          <a:bodyPr wrap="square">
            <a:spAutoFit/>
          </a:bodyPr>
          <a:lstStyle/>
          <a:p>
            <a:r>
              <a:rPr lang="en-US" sz="2000" dirty="0"/>
              <a:t>There are many different types of computers, but here are 7 of the most common Computer: Supercomputers, Mainframe computers, Minicomputers, Personal computers (PCs), Workstation computers, Microcontrollers &amp; Smartphones.</a:t>
            </a:r>
          </a:p>
        </p:txBody>
      </p:sp>
    </p:spTree>
    <p:extLst>
      <p:ext uri="{BB962C8B-B14F-4D97-AF65-F5344CB8AC3E}">
        <p14:creationId xmlns:p14="http://schemas.microsoft.com/office/powerpoint/2010/main" val="103226667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sz="4800" dirty="0">
                <a:latin typeface="Algerian" pitchFamily="82" charset="0"/>
              </a:rPr>
              <a:t>GENRATION OF COMPUTER</a:t>
            </a:r>
          </a:p>
        </p:txBody>
      </p:sp>
      <p:sp>
        <p:nvSpPr>
          <p:cNvPr id="3" name="Content Placeholder 2"/>
          <p:cNvSpPr>
            <a:spLocks noGrp="1"/>
          </p:cNvSpPr>
          <p:nvPr>
            <p:ph idx="1"/>
          </p:nvPr>
        </p:nvSpPr>
        <p:spPr>
          <a:xfrm>
            <a:off x="457200" y="1295400"/>
            <a:ext cx="8229600" cy="5257800"/>
          </a:xfrm>
        </p:spPr>
        <p:txBody>
          <a:bodyPr/>
          <a:lstStyle/>
          <a:p>
            <a:r>
              <a:rPr lang="en-US" dirty="0"/>
              <a:t>The generations of computers are typically divided into five distinct phases: First Generation (1940-1956): Vacuum Tubes. Second Generation (1956-1963): Transistors. Third Generation (1964-1971): Integrated Circuits. Fourth Generation (1971-Present): Microprocessors.</a:t>
            </a:r>
          </a:p>
          <a:p>
            <a:r>
              <a:rPr lang="en-US" dirty="0"/>
              <a:t>First Generation Computers (1940-1956)</a:t>
            </a:r>
          </a:p>
          <a:p>
            <a:r>
              <a:rPr lang="en-US" dirty="0"/>
              <a:t>Second Generation Computers (1956-1963)</a:t>
            </a:r>
          </a:p>
          <a:p>
            <a:r>
              <a:rPr lang="en-US" dirty="0"/>
              <a:t>Third Generation Computers (1964-1971)</a:t>
            </a:r>
          </a:p>
          <a:p>
            <a:r>
              <a:rPr lang="en-US" dirty="0"/>
              <a:t>Fourth Generation Computers (1971-Present)</a:t>
            </a:r>
          </a:p>
          <a:p>
            <a:r>
              <a:rPr lang="en-US" dirty="0"/>
              <a:t>Fifth Generation Computers (Present and Beyond)</a:t>
            </a:r>
          </a:p>
          <a:p>
            <a:pPr marL="0" indent="0">
              <a:buNone/>
            </a:pPr>
            <a:br>
              <a:rPr lang="en-US" dirty="0"/>
            </a:br>
            <a:endParaRPr lang="en-US" dirty="0"/>
          </a:p>
        </p:txBody>
      </p:sp>
    </p:spTree>
    <p:extLst>
      <p:ext uri="{BB962C8B-B14F-4D97-AF65-F5344CB8AC3E}">
        <p14:creationId xmlns:p14="http://schemas.microsoft.com/office/powerpoint/2010/main" val="375042628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838200"/>
          </a:xfrm>
        </p:spPr>
        <p:txBody>
          <a:bodyPr>
            <a:normAutofit/>
          </a:bodyPr>
          <a:lstStyle/>
          <a:p>
            <a:r>
              <a:rPr lang="en-US" dirty="0">
                <a:latin typeface="Algerian" pitchFamily="82" charset="0"/>
              </a:rPr>
              <a:t>FIRST GENERATION OF COMPUTER </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10200" y="1371600"/>
            <a:ext cx="2828925" cy="203498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Rectangle 4"/>
          <p:cNvSpPr/>
          <p:nvPr/>
        </p:nvSpPr>
        <p:spPr>
          <a:xfrm>
            <a:off x="685800" y="1219200"/>
            <a:ext cx="4572000" cy="2031325"/>
          </a:xfrm>
          <a:prstGeom prst="rect">
            <a:avLst/>
          </a:prstGeom>
        </p:spPr>
        <p:txBody>
          <a:bodyPr>
            <a:spAutoFit/>
          </a:bodyPr>
          <a:lstStyle/>
          <a:p>
            <a:r>
              <a:rPr lang="en-US" dirty="0"/>
              <a:t>The first generation of computers is generally known as electromechanical computers or using vacuum tubes. For example, ENIAC has used Vacuum tubes, relied on Machine Language and Boolean logic. A computer using vacuum tubes is very slow in executing programs compared to present-day computers.</a:t>
            </a:r>
          </a:p>
        </p:txBody>
      </p:sp>
      <p:sp>
        <p:nvSpPr>
          <p:cNvPr id="6" name="Rectangle 5"/>
          <p:cNvSpPr/>
          <p:nvPr/>
        </p:nvSpPr>
        <p:spPr>
          <a:xfrm>
            <a:off x="665018" y="3657600"/>
            <a:ext cx="4821382" cy="923330"/>
          </a:xfrm>
          <a:prstGeom prst="rect">
            <a:avLst/>
          </a:prstGeom>
        </p:spPr>
        <p:txBody>
          <a:bodyPr wrap="square">
            <a:spAutoFit/>
          </a:bodyPr>
          <a:lstStyle/>
          <a:p>
            <a:r>
              <a:rPr lang="en-US" dirty="0"/>
              <a:t>The ENIAC (Electronic Numerical Integrator and Computer) aka "the Giant Brian" (1945) was the first electronic general-purpose digital computer.</a:t>
            </a:r>
          </a:p>
        </p:txBody>
      </p:sp>
    </p:spTree>
    <p:extLst>
      <p:ext uri="{BB962C8B-B14F-4D97-AF65-F5344CB8AC3E}">
        <p14:creationId xmlns:p14="http://schemas.microsoft.com/office/powerpoint/2010/main" val="391583323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dirty="0">
                <a:latin typeface="Algerian" pitchFamily="82" charset="0"/>
              </a:rPr>
              <a:t>SECOND GENERATION OF COMPUTER </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34000" y="1447800"/>
            <a:ext cx="2743200" cy="20574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Rectangle 6"/>
          <p:cNvSpPr/>
          <p:nvPr/>
        </p:nvSpPr>
        <p:spPr>
          <a:xfrm>
            <a:off x="533400" y="1219200"/>
            <a:ext cx="4572000" cy="1754326"/>
          </a:xfrm>
          <a:prstGeom prst="rect">
            <a:avLst/>
          </a:prstGeom>
        </p:spPr>
        <p:txBody>
          <a:bodyPr>
            <a:spAutoFit/>
          </a:bodyPr>
          <a:lstStyle/>
          <a:p>
            <a:r>
              <a:rPr lang="en-US" dirty="0"/>
              <a:t>The second generation of computers is a term used to describe a group of computers that were developed in the late 1950s and 1960s. These computers replaced vacuum tubes with transistors. Thus, making them smaller, faster, and more efficient.12 Apr</a:t>
            </a:r>
          </a:p>
        </p:txBody>
      </p:sp>
      <p:sp>
        <p:nvSpPr>
          <p:cNvPr id="8" name="Rectangle 7"/>
          <p:cNvSpPr/>
          <p:nvPr/>
        </p:nvSpPr>
        <p:spPr>
          <a:xfrm>
            <a:off x="533400" y="3276600"/>
            <a:ext cx="4572000" cy="2585323"/>
          </a:xfrm>
          <a:prstGeom prst="rect">
            <a:avLst/>
          </a:prstGeom>
        </p:spPr>
        <p:txBody>
          <a:bodyPr>
            <a:spAutoFit/>
          </a:bodyPr>
          <a:lstStyle/>
          <a:p>
            <a:r>
              <a:rPr lang="en-US" dirty="0"/>
              <a:t>A transistor computer, now often called a second-generation computer, is a computer which uses discrete transistors instead of vacuum tubes. The first generation of electronic computers used vacuum tubes, which generated large amounts of heat, were bulky and unreliable.</a:t>
            </a:r>
          </a:p>
          <a:p>
            <a:br>
              <a:rPr lang="en-US" dirty="0"/>
            </a:br>
            <a:endParaRPr lang="en-US" dirty="0"/>
          </a:p>
        </p:txBody>
      </p:sp>
    </p:spTree>
    <p:extLst>
      <p:ext uri="{BB962C8B-B14F-4D97-AF65-F5344CB8AC3E}">
        <p14:creationId xmlns:p14="http://schemas.microsoft.com/office/powerpoint/2010/main" val="320888213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dirty="0">
                <a:latin typeface="Algerian" pitchFamily="82" charset="0"/>
              </a:rPr>
              <a:t>THIRD GENERATION OF COMPUTER </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67400" y="1930062"/>
            <a:ext cx="2286000" cy="271813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Rectangle 4"/>
          <p:cNvSpPr/>
          <p:nvPr/>
        </p:nvSpPr>
        <p:spPr>
          <a:xfrm>
            <a:off x="762000" y="1524000"/>
            <a:ext cx="4572000" cy="2031325"/>
          </a:xfrm>
          <a:prstGeom prst="rect">
            <a:avLst/>
          </a:prstGeom>
        </p:spPr>
        <p:txBody>
          <a:bodyPr>
            <a:spAutoFit/>
          </a:bodyPr>
          <a:lstStyle/>
          <a:p>
            <a:r>
              <a:rPr lang="en-US" dirty="0"/>
              <a:t>Third-generation computers used integrated circuits in place of transistors. With the use of integrated circuits, these computers became reliable, generated less heat, were small in size, fast, very less maintenance, and were inexpensive. It was developed in 1958 by Robert </a:t>
            </a:r>
            <a:r>
              <a:rPr lang="en-US" dirty="0" err="1"/>
              <a:t>Noyce</a:t>
            </a:r>
            <a:r>
              <a:rPr lang="en-US" dirty="0"/>
              <a:t> and Jack </a:t>
            </a:r>
            <a:r>
              <a:rPr lang="en-US" dirty="0" err="1"/>
              <a:t>Kilby</a:t>
            </a:r>
            <a:r>
              <a:rPr lang="en-US" dirty="0"/>
              <a:t>.</a:t>
            </a:r>
          </a:p>
        </p:txBody>
      </p:sp>
      <p:sp>
        <p:nvSpPr>
          <p:cNvPr id="6" name="Rectangle 5"/>
          <p:cNvSpPr/>
          <p:nvPr/>
        </p:nvSpPr>
        <p:spPr>
          <a:xfrm>
            <a:off x="762000" y="3756401"/>
            <a:ext cx="4572000" cy="1477328"/>
          </a:xfrm>
          <a:prstGeom prst="rect">
            <a:avLst/>
          </a:prstGeom>
        </p:spPr>
        <p:txBody>
          <a:bodyPr>
            <a:spAutoFit/>
          </a:bodyPr>
          <a:lstStyle/>
          <a:p>
            <a:r>
              <a:rPr lang="en-US" dirty="0"/>
              <a:t>The features were: reliability, lesser production of heat, low maintenance, reduction in size, less consumption of power, high-level language was used, use of integrated circuits, faster, more efficient multiprogramming OS was supported.</a:t>
            </a:r>
          </a:p>
        </p:txBody>
      </p:sp>
    </p:spTree>
    <p:extLst>
      <p:ext uri="{BB962C8B-B14F-4D97-AF65-F5344CB8AC3E}">
        <p14:creationId xmlns:p14="http://schemas.microsoft.com/office/powerpoint/2010/main" val="321663425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dirty="0">
                <a:latin typeface="Algerian" pitchFamily="82" charset="0"/>
              </a:rPr>
              <a:t>FOURTH GENERATION OF COMPUTER</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62600" y="2133600"/>
            <a:ext cx="2619375" cy="2362200"/>
          </a:xfrm>
          <a:prstGeom prst="roundRect">
            <a:avLst>
              <a:gd name="adj" fmla="val 16512"/>
            </a:avLst>
          </a:prstGeom>
          <a:solidFill>
            <a:srgbClr val="FFFFFF">
              <a:shade val="85000"/>
            </a:srgbClr>
          </a:solidFill>
          <a:ln>
            <a:noFill/>
          </a:ln>
          <a:effectLst>
            <a:reflection blurRad="12700" stA="38000" endPos="28000" dist="5000" dir="5400000" sy="-100000" algn="bl" rotWithShape="0"/>
          </a:effectLst>
        </p:spPr>
      </p:pic>
      <p:sp>
        <p:nvSpPr>
          <p:cNvPr id="5" name="Rectangle 4"/>
          <p:cNvSpPr/>
          <p:nvPr/>
        </p:nvSpPr>
        <p:spPr>
          <a:xfrm>
            <a:off x="685800" y="1109514"/>
            <a:ext cx="4572000" cy="2308324"/>
          </a:xfrm>
          <a:prstGeom prst="rect">
            <a:avLst/>
          </a:prstGeom>
        </p:spPr>
        <p:txBody>
          <a:bodyPr>
            <a:spAutoFit/>
          </a:bodyPr>
          <a:lstStyle/>
          <a:p>
            <a:r>
              <a:rPr lang="en-US" dirty="0"/>
              <a:t>The fourth generation lasted from 1971 to 1980.Semiconductor memories have taken the place of magnetic core memory. During this time, computer operating institutions were designed. Users benefitted from the usage of Graphic User Interface technologies. During this time, PCs became more inexpensive and widespread.</a:t>
            </a:r>
          </a:p>
        </p:txBody>
      </p:sp>
      <p:sp>
        <p:nvSpPr>
          <p:cNvPr id="6" name="Rectangle 5"/>
          <p:cNvSpPr/>
          <p:nvPr/>
        </p:nvSpPr>
        <p:spPr>
          <a:xfrm>
            <a:off x="762000" y="4167664"/>
            <a:ext cx="4572000" cy="1477328"/>
          </a:xfrm>
          <a:prstGeom prst="rect">
            <a:avLst/>
          </a:prstGeom>
        </p:spPr>
        <p:txBody>
          <a:bodyPr>
            <a:spAutoFit/>
          </a:bodyPr>
          <a:lstStyle/>
          <a:p>
            <a:r>
              <a:rPr lang="en-US" dirty="0"/>
              <a:t>These computers used the VLSI technology or the Very Large Scale Integrated (VLSI) circuits technology. Therefore they were also known as the microprocessors. Intel was the first company to develop a microprocessor.</a:t>
            </a:r>
          </a:p>
        </p:txBody>
      </p:sp>
    </p:spTree>
    <p:extLst>
      <p:ext uri="{BB962C8B-B14F-4D97-AF65-F5344CB8AC3E}">
        <p14:creationId xmlns:p14="http://schemas.microsoft.com/office/powerpoint/2010/main" val="1333614832"/>
      </p:ext>
    </p:extLst>
  </p:cSld>
  <p:clrMapOvr>
    <a:masterClrMapping/>
  </p:clrMapOvr>
  <mc:AlternateContent xmlns:mc="http://schemas.openxmlformats.org/markup-compatibility/2006" xmlns:p14="http://schemas.microsoft.com/office/powerpoint/2010/main">
    <mc:Choice Requires="p14">
      <p:transition spd="slow" p14:dur="3400" advTm="1000">
        <p14:reveal/>
      </p:transition>
    </mc:Choice>
    <mc:Fallback xmlns="">
      <p:transition spd="slow" advTm="1000">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Autofit/>
          </a:bodyPr>
          <a:lstStyle/>
          <a:p>
            <a:r>
              <a:rPr lang="en-US" dirty="0">
                <a:latin typeface="Algerian" pitchFamily="82" charset="0"/>
              </a:rPr>
              <a:t>FIFTH GENERATION OF COMPUTER </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86400" y="2209800"/>
            <a:ext cx="2695575" cy="1828800"/>
          </a:xfrm>
          <a:prstGeom prst="roundRect">
            <a:avLst>
              <a:gd name="adj" fmla="val 21465"/>
            </a:avLst>
          </a:prstGeom>
          <a:solidFill>
            <a:srgbClr val="FFFFFF">
              <a:shade val="85000"/>
            </a:srgbClr>
          </a:solidFill>
          <a:ln>
            <a:noFill/>
          </a:ln>
          <a:effectLst>
            <a:reflection blurRad="12700" stA="38000" endPos="28000" dist="5000" dir="5400000" sy="-100000" algn="bl" rotWithShape="0"/>
          </a:effectLst>
        </p:spPr>
      </p:pic>
      <p:sp>
        <p:nvSpPr>
          <p:cNvPr id="5" name="Rectangle 4"/>
          <p:cNvSpPr/>
          <p:nvPr/>
        </p:nvSpPr>
        <p:spPr>
          <a:xfrm>
            <a:off x="644236" y="1163011"/>
            <a:ext cx="4572000" cy="2308324"/>
          </a:xfrm>
          <a:prstGeom prst="rect">
            <a:avLst/>
          </a:prstGeom>
        </p:spPr>
        <p:txBody>
          <a:bodyPr>
            <a:spAutoFit/>
          </a:bodyPr>
          <a:lstStyle/>
          <a:p>
            <a:r>
              <a:rPr lang="en-US" dirty="0"/>
              <a:t>The Fifth Generation computers are defined as the computers which will be used predominantly in 1990s. Supercomputers will be used in scientific and engineering calculations and simulations. Database machines and present mainframe computers will be networked in order to </a:t>
            </a:r>
            <a:r>
              <a:rPr lang="en-US" dirty="0" err="1"/>
              <a:t>organise</a:t>
            </a:r>
            <a:r>
              <a:rPr lang="en-US" dirty="0"/>
              <a:t> worldwide information systems.</a:t>
            </a:r>
          </a:p>
        </p:txBody>
      </p:sp>
      <p:sp>
        <p:nvSpPr>
          <p:cNvPr id="6" name="Rectangle 5"/>
          <p:cNvSpPr/>
          <p:nvPr/>
        </p:nvSpPr>
        <p:spPr>
          <a:xfrm>
            <a:off x="786245" y="3733799"/>
            <a:ext cx="4572000" cy="1200329"/>
          </a:xfrm>
          <a:prstGeom prst="rect">
            <a:avLst/>
          </a:prstGeom>
        </p:spPr>
        <p:txBody>
          <a:bodyPr>
            <a:spAutoFit/>
          </a:bodyPr>
          <a:lstStyle/>
          <a:p>
            <a:r>
              <a:rPr lang="en-US" dirty="0"/>
              <a:t>The objective is a machine with 10 billion floating point operations a second (10 GFLOPS) and one billion bytes memory with a speed of 1.5 billion bytes a second.</a:t>
            </a:r>
          </a:p>
        </p:txBody>
      </p:sp>
    </p:spTree>
    <p:extLst>
      <p:ext uri="{BB962C8B-B14F-4D97-AF65-F5344CB8AC3E}">
        <p14:creationId xmlns:p14="http://schemas.microsoft.com/office/powerpoint/2010/main" val="226191513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fontScale="90000"/>
          </a:bodyPr>
          <a:lstStyle/>
          <a:p>
            <a:r>
              <a:rPr lang="en-US" dirty="0"/>
              <a:t>                 </a:t>
            </a:r>
            <a:r>
              <a:rPr lang="en-US" sz="6000" dirty="0">
                <a:latin typeface="Algerian" pitchFamily="82" charset="0"/>
              </a:rPr>
              <a:t>CONCLUDING</a:t>
            </a:r>
            <a:r>
              <a:rPr lang="en-US" dirty="0"/>
              <a:t> </a:t>
            </a:r>
          </a:p>
        </p:txBody>
      </p:sp>
      <p:sp>
        <p:nvSpPr>
          <p:cNvPr id="3" name="Content Placeholder 2"/>
          <p:cNvSpPr>
            <a:spLocks noGrp="1"/>
          </p:cNvSpPr>
          <p:nvPr>
            <p:ph idx="1"/>
          </p:nvPr>
        </p:nvSpPr>
        <p:spPr>
          <a:xfrm>
            <a:off x="457200" y="1143000"/>
            <a:ext cx="8229600" cy="5334000"/>
          </a:xfrm>
        </p:spPr>
        <p:txBody>
          <a:bodyPr/>
          <a:lstStyle/>
          <a:p>
            <a:r>
              <a:rPr lang="en-US" dirty="0"/>
              <a:t> As you have seen, computers are an exciting addition to the writing process. ... Computers are a resource, just as there are many different writing resources, and should be used as such. They are an undisputedly important tool to the writer, but you cannot complete a project with just one tool</a:t>
            </a:r>
            <a:br>
              <a:rPr lang="en-US" dirty="0"/>
            </a:br>
            <a:r>
              <a:rPr lang="en-US" dirty="0"/>
              <a:t>Computers are great for learning and getting information from the internet. But we should be careful online to avoid bad stuff. In the end, computers have changed our lives and made many things easier.</a:t>
            </a:r>
          </a:p>
        </p:txBody>
      </p:sp>
    </p:spTree>
    <p:extLst>
      <p:ext uri="{BB962C8B-B14F-4D97-AF65-F5344CB8AC3E}">
        <p14:creationId xmlns:p14="http://schemas.microsoft.com/office/powerpoint/2010/main" val="303425232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fontScale="90000"/>
          </a:bodyPr>
          <a:lstStyle/>
          <a:p>
            <a:r>
              <a:rPr lang="en-US" sz="6000" dirty="0">
                <a:ln w="13335" cmpd="sng">
                  <a:solidFill>
                    <a:schemeClr val="bg2"/>
                  </a:solidFill>
                  <a:prstDash val="solid"/>
                </a:ln>
                <a:latin typeface="Algerian" pitchFamily="82" charset="0"/>
              </a:rPr>
              <a:t>What is a computer?? </a:t>
            </a:r>
          </a:p>
        </p:txBody>
      </p:sp>
      <p:sp>
        <p:nvSpPr>
          <p:cNvPr id="3" name="Content Placeholder 2"/>
          <p:cNvSpPr>
            <a:spLocks noGrp="1"/>
          </p:cNvSpPr>
          <p:nvPr>
            <p:ph idx="1"/>
          </p:nvPr>
        </p:nvSpPr>
        <p:spPr>
          <a:xfrm>
            <a:off x="457200" y="1143000"/>
            <a:ext cx="8229600" cy="5257800"/>
          </a:xfrm>
        </p:spPr>
        <p:txBody>
          <a:bodyPr/>
          <a:lstStyle/>
          <a:p>
            <a:r>
              <a:rPr lang="en-US" dirty="0"/>
              <a:t>A computer is a machine that can be programmed to automatically carry out sequences of arithmetic or logical operations (computation). Modern digital electronic computers can perform generic sets of operations known as programs. These programs enable computers to perform a wide range of tasks.</a:t>
            </a:r>
            <a:endParaRPr lang="en-IN" dirty="0"/>
          </a:p>
          <a:p>
            <a:br>
              <a:rPr lang="en-US" dirty="0"/>
            </a:br>
            <a:endParaRPr lang="en-US" dirty="0">
              <a:latin typeface="Algerian" pitchFamily="82"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4200" y="3276600"/>
            <a:ext cx="3048000" cy="23622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6400080"/>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336"/>
            <a:ext cx="8229600" cy="1045464"/>
          </a:xfrm>
        </p:spPr>
        <p:txBody>
          <a:bodyPr>
            <a:normAutofit/>
          </a:bodyPr>
          <a:lstStyle/>
          <a:p>
            <a:r>
              <a:rPr lang="en-US" sz="5400" dirty="0">
                <a:ln w="13335" cmpd="sng">
                  <a:solidFill>
                    <a:schemeClr val="bg2"/>
                  </a:solidFill>
                  <a:prstDash val="solid"/>
                </a:ln>
                <a:latin typeface="Algerian" pitchFamily="82" charset="0"/>
              </a:rPr>
              <a:t>HISTORY OF COMPUTER </a:t>
            </a:r>
          </a:p>
        </p:txBody>
      </p:sp>
      <p:sp>
        <p:nvSpPr>
          <p:cNvPr id="3" name="Content Placeholder 2"/>
          <p:cNvSpPr>
            <a:spLocks noGrp="1"/>
          </p:cNvSpPr>
          <p:nvPr>
            <p:ph idx="1"/>
          </p:nvPr>
        </p:nvSpPr>
        <p:spPr>
          <a:xfrm>
            <a:off x="457200" y="990600"/>
            <a:ext cx="8229600" cy="5410200"/>
          </a:xfrm>
        </p:spPr>
        <p:txBody>
          <a:bodyPr/>
          <a:lstStyle/>
          <a:p>
            <a:r>
              <a:rPr lang="en-US" dirty="0"/>
              <a:t>One of the earliest and most well-known devices was an abacus. Then in 1822, the father of computers, Charles Babbage began developing what would be the first mechanical computer. And then in 1833 he actually designed an Analytical Engine which was a general-purpose computer.</a:t>
            </a:r>
          </a:p>
        </p:txBody>
      </p:sp>
    </p:spTree>
    <p:extLst>
      <p:ext uri="{BB962C8B-B14F-4D97-AF65-F5344CB8AC3E}">
        <p14:creationId xmlns:p14="http://schemas.microsoft.com/office/powerpoint/2010/main" val="6421244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a:ln>
            <a:solidFill>
              <a:schemeClr val="accent1"/>
            </a:solidFill>
          </a:ln>
        </p:spPr>
        <p:txBody>
          <a:bodyPr>
            <a:normAutofit/>
          </a:bodyPr>
          <a:lstStyle/>
          <a:p>
            <a:r>
              <a:rPr lang="en-US" sz="4800" dirty="0">
                <a:solidFill>
                  <a:schemeClr val="tx1"/>
                </a:solidFill>
                <a:latin typeface="Algerian" pitchFamily="82" charset="0"/>
              </a:rPr>
              <a:t>Component of Computer</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10200" y="2209800"/>
            <a:ext cx="2867025" cy="20574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Rectangle 4"/>
          <p:cNvSpPr/>
          <p:nvPr/>
        </p:nvSpPr>
        <p:spPr>
          <a:xfrm>
            <a:off x="405246" y="1426478"/>
            <a:ext cx="4572000" cy="3693319"/>
          </a:xfrm>
          <a:prstGeom prst="rect">
            <a:avLst/>
          </a:prstGeom>
        </p:spPr>
        <p:txBody>
          <a:bodyPr>
            <a:spAutoFit/>
          </a:bodyPr>
          <a:lstStyle/>
          <a:p>
            <a:pPr fontAlgn="base"/>
            <a:r>
              <a:rPr lang="en-US" dirty="0"/>
              <a:t>A computer is an electronic device that accepts data, performs operations, displays results, and stores the data or results as needed. It is a combination of </a:t>
            </a:r>
            <a:r>
              <a:rPr lang="en-US" b="1" dirty="0"/>
              <a:t>hardware and software</a:t>
            </a:r>
            <a:r>
              <a:rPr lang="en-US" dirty="0"/>
              <a:t> resources that integrate together and provides various functionalities to the user. Hardware is the physical components of a computer like a processor, memory devices, monitor, keyboard, etc., while software is a set of programs or instructions that are required by the hardware resources to function properly. </a:t>
            </a:r>
          </a:p>
          <a:p>
            <a:br>
              <a:rPr lang="en-US" dirty="0"/>
            </a:br>
            <a:endParaRPr lang="en-US" dirty="0"/>
          </a:p>
        </p:txBody>
      </p:sp>
    </p:spTree>
    <p:extLst>
      <p:ext uri="{BB962C8B-B14F-4D97-AF65-F5344CB8AC3E}">
        <p14:creationId xmlns:p14="http://schemas.microsoft.com/office/powerpoint/2010/main" val="173852126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4400" dirty="0">
                <a:ln w="13335" cmpd="sng">
                  <a:solidFill>
                    <a:schemeClr val="bg2"/>
                  </a:solidFill>
                  <a:prstDash val="solid"/>
                </a:ln>
                <a:latin typeface="Algerian" pitchFamily="82" charset="0"/>
              </a:rPr>
              <a:t>CPU BRAIN OF THE COMPUTER </a:t>
            </a:r>
          </a:p>
        </p:txBody>
      </p:sp>
      <p:pic>
        <p:nvPicPr>
          <p:cNvPr id="8"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34200" y="1600200"/>
            <a:ext cx="1933575" cy="23622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9" name="Rectangle 8"/>
          <p:cNvSpPr/>
          <p:nvPr/>
        </p:nvSpPr>
        <p:spPr>
          <a:xfrm>
            <a:off x="1447800" y="1371600"/>
            <a:ext cx="5105400" cy="1754326"/>
          </a:xfrm>
          <a:prstGeom prst="rect">
            <a:avLst/>
          </a:prstGeom>
        </p:spPr>
        <p:txBody>
          <a:bodyPr wrap="square">
            <a:spAutoFit/>
          </a:bodyPr>
          <a:lstStyle/>
          <a:p>
            <a:r>
              <a:rPr lang="en-US" dirty="0"/>
              <a:t>Central Processing Unit (CPU) The CPU is the brain of a computer, containing all the circuitry needed to process input, store data, and output results. The CPU is constantly following instructions of computer programs that tell it which data to process and how to process it.</a:t>
            </a:r>
          </a:p>
        </p:txBody>
      </p:sp>
      <p:pic>
        <p:nvPicPr>
          <p:cNvPr id="1026" name="Picture 2" descr="https://cdn.kastatic.org/images/google_classroom_color.png">
            <a:hlinkClick r:id="rId3"/>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863" y="-746125"/>
            <a:ext cx="152400" cy="152400"/>
          </a:xfrm>
          <a:prstGeom prst="rect">
            <a:avLst/>
          </a:prstGeom>
          <a:noFill/>
          <a:extLst>
            <a:ext uri="{909E8E84-426E-40DD-AFC4-6F175D3DCCD1}">
              <a14:hiddenFill xmlns:a14="http://schemas.microsoft.com/office/drawing/2010/main">
                <a:solidFill>
                  <a:srgbClr val="FFFFFF"/>
                </a:solidFill>
              </a14:hiddenFill>
            </a:ext>
          </a:extLst>
        </p:spPr>
      </p:pic>
      <p:sp>
        <p:nvSpPr>
          <p:cNvPr id="11" name="AutoShape 3" descr="Share to Microsoft Teams">
            <a:hlinkClick r:id="rId5"/>
          </p:cNvPr>
          <p:cNvSpPr>
            <a:spLocks noChangeAspect="1" noChangeArrowheads="1"/>
          </p:cNvSpPr>
          <p:nvPr/>
        </p:nvSpPr>
        <p:spPr bwMode="auto">
          <a:xfrm>
            <a:off x="42863" y="-381000"/>
            <a:ext cx="228600" cy="228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47371813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fontScale="90000"/>
          </a:bodyPr>
          <a:lstStyle/>
          <a:p>
            <a:r>
              <a:rPr lang="en-US" sz="5400" dirty="0">
                <a:latin typeface="Algerian" pitchFamily="82" charset="0"/>
              </a:rPr>
              <a:t>    COMPUTER MEMORY </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43250" y="2971800"/>
            <a:ext cx="2857500" cy="1600200"/>
          </a:xfrm>
        </p:spPr>
      </p:pic>
      <p:sp>
        <p:nvSpPr>
          <p:cNvPr id="5" name="Rectangle 4"/>
          <p:cNvSpPr/>
          <p:nvPr/>
        </p:nvSpPr>
        <p:spPr>
          <a:xfrm>
            <a:off x="914400" y="1600200"/>
            <a:ext cx="7543800" cy="4401205"/>
          </a:xfrm>
          <a:prstGeom prst="rect">
            <a:avLst/>
          </a:prstGeom>
        </p:spPr>
        <p:txBody>
          <a:bodyPr wrap="square">
            <a:spAutoFit/>
          </a:bodyPr>
          <a:lstStyle/>
          <a:p>
            <a:r>
              <a:rPr lang="en-US" sz="1400" b="1" dirty="0"/>
              <a:t>Computer memory</a:t>
            </a:r>
            <a:r>
              <a:rPr lang="en-US" sz="1400" dirty="0"/>
              <a:t> stores information, such as data and programs, for immediate use in the </a:t>
            </a:r>
            <a:r>
              <a:rPr lang="en-US" sz="1400" dirty="0">
                <a:hlinkClick r:id="rId3" tooltip="Computer"/>
              </a:rPr>
              <a:t>computer</a:t>
            </a:r>
            <a:r>
              <a:rPr lang="en-US" sz="1400" dirty="0"/>
              <a:t>.</a:t>
            </a:r>
            <a:r>
              <a:rPr lang="en-US" sz="1400" baseline="30000" dirty="0">
                <a:hlinkClick r:id="rId4"/>
              </a:rPr>
              <a:t>[2]</a:t>
            </a:r>
            <a:r>
              <a:rPr lang="en-US" sz="1400" dirty="0"/>
              <a:t> The term </a:t>
            </a:r>
            <a:r>
              <a:rPr lang="en-US" sz="1400" i="1" dirty="0"/>
              <a:t>memory</a:t>
            </a:r>
            <a:r>
              <a:rPr lang="en-US" sz="1400" dirty="0"/>
              <a:t> is often synonymous with the terms </a:t>
            </a:r>
            <a:r>
              <a:rPr lang="en-US" sz="1400" i="1" dirty="0">
                <a:hlinkClick r:id="rId5" tooltip="Random access memory"/>
              </a:rPr>
              <a:t>RAM</a:t>
            </a:r>
            <a:r>
              <a:rPr lang="en-US" sz="1400" i="1" dirty="0"/>
              <a:t>,</a:t>
            </a:r>
            <a:r>
              <a:rPr lang="en-US" sz="1400" dirty="0"/>
              <a:t> </a:t>
            </a:r>
            <a:r>
              <a:rPr lang="en-US" sz="1400" i="1" dirty="0">
                <a:hlinkClick r:id="rId6" tooltip="Main memory"/>
              </a:rPr>
              <a:t>main memory</a:t>
            </a:r>
            <a:r>
              <a:rPr lang="en-US" sz="1400" dirty="0"/>
              <a:t> or </a:t>
            </a:r>
            <a:r>
              <a:rPr lang="en-US" sz="1400" i="1" dirty="0">
                <a:hlinkClick r:id="rId7" tooltip="Primary storage"/>
              </a:rPr>
              <a:t>primary storage</a:t>
            </a:r>
            <a:r>
              <a:rPr lang="en-US" sz="1400" i="1" dirty="0"/>
              <a:t>.</a:t>
            </a:r>
            <a:r>
              <a:rPr lang="en-US" sz="1400" dirty="0"/>
              <a:t> Archaic synonyms for main memory include </a:t>
            </a:r>
            <a:r>
              <a:rPr lang="en-US" sz="1400" i="1" dirty="0"/>
              <a:t>core</a:t>
            </a:r>
            <a:r>
              <a:rPr lang="en-US" sz="1400" dirty="0"/>
              <a:t> (for magnetic core memory) and </a:t>
            </a:r>
            <a:r>
              <a:rPr lang="en-US" sz="1400" i="1" dirty="0"/>
              <a:t>store</a:t>
            </a:r>
            <a:r>
              <a:rPr lang="en-US" sz="1400" dirty="0"/>
              <a:t>.</a:t>
            </a:r>
            <a:r>
              <a:rPr lang="en-US" sz="1400" baseline="30000" dirty="0">
                <a:hlinkClick r:id="rId8"/>
              </a:rPr>
              <a:t>[3]</a:t>
            </a:r>
            <a:endParaRPr lang="en-US" sz="1400" dirty="0"/>
          </a:p>
          <a:p>
            <a:r>
              <a:rPr lang="en-US" sz="1400" dirty="0"/>
              <a:t>Main memory operates at a high speed compared to </a:t>
            </a:r>
            <a:r>
              <a:rPr lang="en-US" sz="1400" dirty="0">
                <a:hlinkClick r:id="rId9" tooltip="Mass storage"/>
              </a:rPr>
              <a:t>mass storage</a:t>
            </a:r>
            <a:r>
              <a:rPr lang="en-US" sz="1400" dirty="0"/>
              <a:t> which is slower but less expensive per bit and higher in capacity. Besides storing opened programs and data being actively processed, computer memory serves as </a:t>
            </a:r>
            <a:r>
              <a:rPr lang="en-US" sz="1400" dirty="0">
                <a:hlinkClick r:id="rId10" tooltip="Page cache"/>
              </a:rPr>
              <a:t>mass storage cache</a:t>
            </a:r>
            <a:r>
              <a:rPr lang="en-US" sz="1400" dirty="0"/>
              <a:t> and </a:t>
            </a:r>
            <a:r>
              <a:rPr lang="en-US" sz="1400" dirty="0">
                <a:hlinkClick r:id="rId11" tooltip="Write buffer"/>
              </a:rPr>
              <a:t>write buffer</a:t>
            </a:r>
            <a:r>
              <a:rPr lang="en-US" sz="1400" dirty="0"/>
              <a:t> to improve both reading and writing performance. Operating systems borrow RAM capacity for caching so long as not needed by running software.</a:t>
            </a:r>
            <a:r>
              <a:rPr lang="en-US" sz="1400" baseline="30000" dirty="0">
                <a:hlinkClick r:id="rId12"/>
              </a:rPr>
              <a:t>[4]</a:t>
            </a:r>
            <a:r>
              <a:rPr lang="en-US" sz="1400" dirty="0"/>
              <a:t> If needed, contents of the computer memory can be transferred to storage; a common way of doing this is through a memory management technique called </a:t>
            </a:r>
            <a:r>
              <a:rPr lang="en-US" sz="1400" i="1" dirty="0">
                <a:hlinkClick r:id="rId13" tooltip="Virtual memory"/>
              </a:rPr>
              <a:t>virtual memory</a:t>
            </a:r>
            <a:r>
              <a:rPr lang="en-US" sz="1400" dirty="0"/>
              <a:t>.</a:t>
            </a:r>
          </a:p>
          <a:p>
            <a:r>
              <a:rPr lang="en-US" sz="1400" dirty="0"/>
              <a:t>Modern computer memory is implemented as </a:t>
            </a:r>
            <a:r>
              <a:rPr lang="en-US" sz="1400" dirty="0">
                <a:hlinkClick r:id="rId14" tooltip="Semiconductor memory"/>
              </a:rPr>
              <a:t>semiconductor memory</a:t>
            </a:r>
            <a:r>
              <a:rPr lang="en-US" sz="1400" dirty="0"/>
              <a:t>,</a:t>
            </a:r>
            <a:r>
              <a:rPr lang="en-US" sz="1400" baseline="30000" dirty="0">
                <a:hlinkClick r:id="rId15"/>
              </a:rPr>
              <a:t>[5]</a:t>
            </a:r>
            <a:r>
              <a:rPr lang="en-US" sz="1400" baseline="30000" dirty="0">
                <a:hlinkClick r:id="rId16"/>
              </a:rPr>
              <a:t>[6]</a:t>
            </a:r>
            <a:r>
              <a:rPr lang="en-US" sz="1400" dirty="0"/>
              <a:t> where data is stored within </a:t>
            </a:r>
            <a:r>
              <a:rPr lang="en-US" sz="1400" dirty="0">
                <a:hlinkClick r:id="rId17" tooltip="Memory cell (computing)"/>
              </a:rPr>
              <a:t>memory cells</a:t>
            </a:r>
            <a:r>
              <a:rPr lang="en-US" sz="1400" dirty="0"/>
              <a:t> built from </a:t>
            </a:r>
            <a:r>
              <a:rPr lang="en-US" sz="1400" dirty="0">
                <a:hlinkClick r:id="rId18" tooltip="MOS transistor"/>
              </a:rPr>
              <a:t>MOS transistors</a:t>
            </a:r>
            <a:r>
              <a:rPr lang="en-US" sz="1400" dirty="0"/>
              <a:t> and other components on an </a:t>
            </a:r>
            <a:r>
              <a:rPr lang="en-US" sz="1400" dirty="0">
                <a:hlinkClick r:id="rId19" tooltip="Integrated circuit"/>
              </a:rPr>
              <a:t>integrated circuit</a:t>
            </a:r>
            <a:r>
              <a:rPr lang="en-US" sz="1400" dirty="0"/>
              <a:t>.</a:t>
            </a:r>
            <a:r>
              <a:rPr lang="en-US" sz="1400" baseline="30000" dirty="0">
                <a:hlinkClick r:id="rId20"/>
              </a:rPr>
              <a:t>[7]</a:t>
            </a:r>
            <a:r>
              <a:rPr lang="en-US" sz="1400" dirty="0"/>
              <a:t> There are two main kinds of semiconductor memory: </a:t>
            </a:r>
            <a:r>
              <a:rPr lang="en-US" sz="1400" dirty="0">
                <a:hlinkClick r:id="rId21" tooltip="Volatile memory"/>
              </a:rPr>
              <a:t>volatile</a:t>
            </a:r>
            <a:r>
              <a:rPr lang="en-US" sz="1400" dirty="0"/>
              <a:t> and </a:t>
            </a:r>
            <a:r>
              <a:rPr lang="en-US" sz="1400" dirty="0">
                <a:hlinkClick r:id="rId22" tooltip="Non-volatile memory"/>
              </a:rPr>
              <a:t>non-volatile</a:t>
            </a:r>
            <a:r>
              <a:rPr lang="en-US" sz="1400" dirty="0"/>
              <a:t>. Examples of </a:t>
            </a:r>
            <a:r>
              <a:rPr lang="en-US" sz="1400" dirty="0">
                <a:hlinkClick r:id="rId22" tooltip="Non-volatile memory"/>
              </a:rPr>
              <a:t>non-volatile memory</a:t>
            </a:r>
            <a:r>
              <a:rPr lang="en-US" sz="1400" dirty="0"/>
              <a:t> are </a:t>
            </a:r>
            <a:r>
              <a:rPr lang="en-US" sz="1400" dirty="0">
                <a:hlinkClick r:id="rId23" tooltip="Flash memory"/>
              </a:rPr>
              <a:t>flash memory</a:t>
            </a:r>
            <a:r>
              <a:rPr lang="en-US" sz="1400" dirty="0"/>
              <a:t> and </a:t>
            </a:r>
            <a:r>
              <a:rPr lang="en-US" sz="1400" dirty="0">
                <a:hlinkClick r:id="rId24" tooltip="Read-only memory"/>
              </a:rPr>
              <a:t>ROM</a:t>
            </a:r>
            <a:r>
              <a:rPr lang="en-US" sz="1400" dirty="0"/>
              <a:t>, </a:t>
            </a:r>
            <a:r>
              <a:rPr lang="en-US" sz="1400" dirty="0">
                <a:hlinkClick r:id="rId25" tooltip="Programmable read-only memory"/>
              </a:rPr>
              <a:t>PROM</a:t>
            </a:r>
            <a:r>
              <a:rPr lang="en-US" sz="1400" dirty="0"/>
              <a:t>, </a:t>
            </a:r>
            <a:r>
              <a:rPr lang="en-US" sz="1400" dirty="0">
                <a:hlinkClick r:id="rId26" tooltip="EPROM"/>
              </a:rPr>
              <a:t>EPROM</a:t>
            </a:r>
            <a:r>
              <a:rPr lang="en-US" sz="1400" dirty="0"/>
              <a:t> and </a:t>
            </a:r>
            <a:r>
              <a:rPr lang="en-US" sz="1400" dirty="0">
                <a:hlinkClick r:id="rId27" tooltip="EEPROM"/>
              </a:rPr>
              <a:t>EEPROM</a:t>
            </a:r>
            <a:r>
              <a:rPr lang="en-US" sz="1400" dirty="0"/>
              <a:t> memory. Examples of </a:t>
            </a:r>
            <a:r>
              <a:rPr lang="en-US" sz="1400" dirty="0">
                <a:hlinkClick r:id="rId21" tooltip="Volatile memory"/>
              </a:rPr>
              <a:t>volatile memory</a:t>
            </a:r>
            <a:r>
              <a:rPr lang="en-US" sz="1400" dirty="0"/>
              <a:t> are </a:t>
            </a:r>
            <a:r>
              <a:rPr lang="en-US" sz="1400" dirty="0">
                <a:hlinkClick r:id="rId28" tooltip="Dynamic random-access memory"/>
              </a:rPr>
              <a:t>dynamic random-access memory</a:t>
            </a:r>
            <a:r>
              <a:rPr lang="en-US" sz="1400" dirty="0"/>
              <a:t> (DRAM) used for primary storage, and </a:t>
            </a:r>
            <a:r>
              <a:rPr lang="en-US" sz="1400" dirty="0">
                <a:hlinkClick r:id="rId29" tooltip="Static random-access memory"/>
              </a:rPr>
              <a:t>static random-access memory</a:t>
            </a:r>
            <a:r>
              <a:rPr lang="en-US" sz="1400" dirty="0"/>
              <a:t> (SRAM) used mainly for </a:t>
            </a:r>
            <a:r>
              <a:rPr lang="en-US" sz="1400" dirty="0">
                <a:hlinkClick r:id="rId30" tooltip="CPU cache"/>
              </a:rPr>
              <a:t>CPU cache</a:t>
            </a:r>
            <a:r>
              <a:rPr lang="en-US" sz="1400" dirty="0"/>
              <a:t>.</a:t>
            </a:r>
          </a:p>
          <a:p>
            <a:r>
              <a:rPr lang="en-US" sz="1400" dirty="0"/>
              <a:t>Most semiconductor memory is organized into </a:t>
            </a:r>
            <a:r>
              <a:rPr lang="en-US" sz="1400" dirty="0">
                <a:hlinkClick r:id="rId17" tooltip="Memory cell (computing)"/>
              </a:rPr>
              <a:t>memory cells</a:t>
            </a:r>
            <a:r>
              <a:rPr lang="en-US" sz="1400" dirty="0"/>
              <a:t> each storing one </a:t>
            </a:r>
            <a:r>
              <a:rPr lang="en-US" sz="1400" dirty="0">
                <a:hlinkClick r:id="rId31" tooltip="Bit"/>
              </a:rPr>
              <a:t>bit</a:t>
            </a:r>
            <a:r>
              <a:rPr lang="en-US" sz="1400" dirty="0"/>
              <a:t> (0 or 1). </a:t>
            </a:r>
            <a:r>
              <a:rPr lang="en-US" sz="1400" dirty="0">
                <a:hlinkClick r:id="rId23" tooltip="Flash memory"/>
              </a:rPr>
              <a:t>Flash memory</a:t>
            </a:r>
            <a:r>
              <a:rPr lang="en-US" sz="1400" dirty="0"/>
              <a:t> organization includes both one bit per memory cell and </a:t>
            </a:r>
            <a:r>
              <a:rPr lang="en-US" sz="1400" dirty="0">
                <a:hlinkClick r:id="rId32" tooltip="Multi-level cell"/>
              </a:rPr>
              <a:t>multi-level cell</a:t>
            </a:r>
            <a:r>
              <a:rPr lang="en-US" sz="1400" dirty="0"/>
              <a:t> capable of storing multiple bits per cell. The memory cells are grouped into words of fixed </a:t>
            </a:r>
            <a:r>
              <a:rPr lang="en-US" sz="1400" dirty="0">
                <a:hlinkClick r:id="rId33" tooltip="Word length"/>
              </a:rPr>
              <a:t>word length</a:t>
            </a:r>
            <a:r>
              <a:rPr lang="en-US" sz="1400" dirty="0"/>
              <a:t>, for example, 1, 2, 4, 8, 16, 32, 64 or 128 bits. Each word can be accessed by a binary address of </a:t>
            </a:r>
            <a:r>
              <a:rPr lang="en-US" sz="1400" i="1" dirty="0"/>
              <a:t>N</a:t>
            </a:r>
            <a:r>
              <a:rPr lang="en-US" sz="1400" dirty="0"/>
              <a:t> bits, making it possible to store 2</a:t>
            </a:r>
            <a:r>
              <a:rPr lang="en-US" sz="1400" i="1" baseline="30000" dirty="0"/>
              <a:t>N</a:t>
            </a:r>
            <a:r>
              <a:rPr lang="en-US" sz="1400" dirty="0"/>
              <a:t> words in the memory</a:t>
            </a:r>
          </a:p>
        </p:txBody>
      </p:sp>
    </p:spTree>
    <p:extLst>
      <p:ext uri="{BB962C8B-B14F-4D97-AF65-F5344CB8AC3E}">
        <p14:creationId xmlns:p14="http://schemas.microsoft.com/office/powerpoint/2010/main" val="244468203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868362"/>
          </a:xfrm>
        </p:spPr>
        <p:txBody>
          <a:bodyPr>
            <a:normAutofit fontScale="90000"/>
          </a:bodyPr>
          <a:lstStyle/>
          <a:p>
            <a:r>
              <a:rPr lang="en-US" sz="5400" dirty="0">
                <a:latin typeface="Algerian" pitchFamily="82" charset="0"/>
              </a:rPr>
              <a:t>       PRIMARY MEMORY </a:t>
            </a:r>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29000" y="3200400"/>
            <a:ext cx="2466975" cy="18478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9" name="Rectangle 8"/>
          <p:cNvSpPr/>
          <p:nvPr/>
        </p:nvSpPr>
        <p:spPr>
          <a:xfrm>
            <a:off x="1676400" y="1371600"/>
            <a:ext cx="5486400" cy="1754326"/>
          </a:xfrm>
          <a:prstGeom prst="rect">
            <a:avLst/>
          </a:prstGeom>
        </p:spPr>
        <p:txBody>
          <a:bodyPr wrap="square">
            <a:spAutoFit/>
          </a:bodyPr>
          <a:lstStyle/>
          <a:p>
            <a:r>
              <a:rPr lang="en-US" dirty="0"/>
              <a:t>Primary memory is the memory that the CPU can access directly; that is, data values can be read from and written to primary memory using a unique address for each memory location. Primary memory is volatile (it will lose its contents if power is turned off) and comprises the CPU's registers and cache memory and RAM.</a:t>
            </a:r>
          </a:p>
        </p:txBody>
      </p:sp>
    </p:spTree>
    <p:extLst>
      <p:ext uri="{BB962C8B-B14F-4D97-AF65-F5344CB8AC3E}">
        <p14:creationId xmlns:p14="http://schemas.microsoft.com/office/powerpoint/2010/main" val="260636759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4400" dirty="0">
                <a:latin typeface="Algerian" pitchFamily="82" charset="0"/>
              </a:rPr>
              <a:t>      SECONDARY MEMORY </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19400" y="3352800"/>
            <a:ext cx="2971800" cy="22574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Rectangle 4"/>
          <p:cNvSpPr/>
          <p:nvPr/>
        </p:nvSpPr>
        <p:spPr>
          <a:xfrm>
            <a:off x="1600200" y="1410713"/>
            <a:ext cx="5638800" cy="1754326"/>
          </a:xfrm>
          <a:prstGeom prst="rect">
            <a:avLst/>
          </a:prstGeom>
        </p:spPr>
        <p:txBody>
          <a:bodyPr wrap="square">
            <a:spAutoFit/>
          </a:bodyPr>
          <a:lstStyle/>
          <a:p>
            <a:r>
              <a:rPr lang="en-US" dirty="0"/>
              <a:t>Secondary memory is where programs and data are kept on a long-term basis. Common secondary storage devices are the hard disk and floppy disks. The hard disk has enormous storage capacity compared to main memory. The hard disk is usually contained in the systems unit of a computer.</a:t>
            </a:r>
          </a:p>
        </p:txBody>
      </p:sp>
    </p:spTree>
    <p:extLst>
      <p:ext uri="{BB962C8B-B14F-4D97-AF65-F5344CB8AC3E}">
        <p14:creationId xmlns:p14="http://schemas.microsoft.com/office/powerpoint/2010/main" val="377627145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sz="4400" dirty="0">
                <a:latin typeface="Algerian" pitchFamily="82" charset="0"/>
              </a:rPr>
              <a:t>Types of Computer Devices </a:t>
            </a:r>
          </a:p>
        </p:txBody>
      </p:sp>
      <p:sp>
        <p:nvSpPr>
          <p:cNvPr id="3" name="Content Placeholder 2"/>
          <p:cNvSpPr>
            <a:spLocks noGrp="1"/>
          </p:cNvSpPr>
          <p:nvPr>
            <p:ph idx="1"/>
          </p:nvPr>
        </p:nvSpPr>
        <p:spPr>
          <a:xfrm>
            <a:off x="457200" y="1143000"/>
            <a:ext cx="8229600" cy="5410200"/>
          </a:xfrm>
        </p:spPr>
        <p:txBody>
          <a:bodyPr>
            <a:normAutofit fontScale="55000" lnSpcReduction="20000"/>
          </a:bodyPr>
          <a:lstStyle/>
          <a:p>
            <a:r>
              <a:rPr lang="en-US" b="1" dirty="0"/>
              <a:t>Types of devices:</a:t>
            </a:r>
            <a:endParaRPr lang="en-US" dirty="0"/>
          </a:p>
          <a:p>
            <a:r>
              <a:rPr lang="en-US" dirty="0"/>
              <a:t> </a:t>
            </a:r>
          </a:p>
          <a:p>
            <a:r>
              <a:rPr lang="en-US" b="1" dirty="0"/>
              <a:t>Smartphones</a:t>
            </a:r>
            <a:endParaRPr lang="en-US" dirty="0"/>
          </a:p>
          <a:p>
            <a:r>
              <a:rPr lang="en-US" dirty="0"/>
              <a:t>A smartphone is a handheld mobile phone with a touch screen, that can be used to access the internet. A smartphone is a great way to access the internet when you are out and about, but the small screen size means it is hard to do prolonged or detailed tasks on them.</a:t>
            </a:r>
          </a:p>
          <a:p>
            <a:r>
              <a:rPr lang="en-US" dirty="0"/>
              <a:t> </a:t>
            </a:r>
          </a:p>
          <a:p>
            <a:r>
              <a:rPr lang="en-US" dirty="0"/>
              <a:t> </a:t>
            </a:r>
          </a:p>
          <a:p>
            <a:r>
              <a:rPr lang="en-US" b="1" dirty="0"/>
              <a:t>Tablets</a:t>
            </a:r>
            <a:endParaRPr lang="en-US" dirty="0"/>
          </a:p>
          <a:p>
            <a:r>
              <a:rPr lang="en-US" dirty="0"/>
              <a:t>Tablets are portable computers, that look almost like a large smartphone. They operate through their touch screen which can vary in size, there is no physical keyboard. Tablets are a good option for looking at the internet when you are out and about, or when sitting in a comfy chair, but can be frustrating to write long messages on!</a:t>
            </a:r>
          </a:p>
          <a:p>
            <a:r>
              <a:rPr lang="en-US" dirty="0"/>
              <a:t> </a:t>
            </a:r>
          </a:p>
          <a:p>
            <a:r>
              <a:rPr lang="en-US" dirty="0"/>
              <a:t> </a:t>
            </a:r>
          </a:p>
          <a:p>
            <a:r>
              <a:rPr lang="en-US" b="1" dirty="0"/>
              <a:t>Laptops</a:t>
            </a:r>
            <a:endParaRPr lang="en-US" dirty="0"/>
          </a:p>
          <a:p>
            <a:r>
              <a:rPr lang="en-US" dirty="0"/>
              <a:t>Laptops are computers that fold down flat so they can be transported easily- great for using on the train or if you don’t have a permanent desk space. They vary in size from about 8 – 17inch screens, and they have keyboards, which makes them most suited to using at a desk. Some laptops have touch screens as well as keyboards, which allows them to be used in a similar way to a tablet.</a:t>
            </a:r>
          </a:p>
          <a:p>
            <a:r>
              <a:rPr lang="en-US" dirty="0"/>
              <a:t> </a:t>
            </a:r>
          </a:p>
          <a:p>
            <a:r>
              <a:rPr lang="en-US" dirty="0"/>
              <a:t> </a:t>
            </a:r>
          </a:p>
          <a:p>
            <a:r>
              <a:rPr lang="en-US" b="1" dirty="0"/>
              <a:t>Desktops</a:t>
            </a:r>
            <a:endParaRPr lang="en-US" dirty="0"/>
          </a:p>
          <a:p>
            <a:r>
              <a:rPr lang="en-US" dirty="0"/>
              <a:t>These are perhaps the device people think about when they hear the word computer. They are non-portable devices with a screen and keyboard. They are great if you want a home computer that doesn’t move, as you can have a large screen, keyboard and a mouse. In some desktops the computer screen contains the computing device- these are called all-in-ones.</a:t>
            </a:r>
          </a:p>
          <a:p>
            <a:pPr marL="0" indent="0">
              <a:buNone/>
            </a:pPr>
            <a:br>
              <a:rPr lang="en-US" dirty="0"/>
            </a:br>
            <a:endParaRPr lang="en-US" dirty="0"/>
          </a:p>
        </p:txBody>
      </p:sp>
    </p:spTree>
    <p:extLst>
      <p:ext uri="{BB962C8B-B14F-4D97-AF65-F5344CB8AC3E}">
        <p14:creationId xmlns:p14="http://schemas.microsoft.com/office/powerpoint/2010/main" val="274936026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theme/theme1.xml><?xml version="1.0" encoding="utf-8"?>
<a:theme xmlns:a="http://schemas.openxmlformats.org/drawingml/2006/main" name="Thatch">
  <a:themeElements>
    <a:clrScheme name="Thatch">
      <a:dk1>
        <a:sysClr val="windowText" lastClr="000000"/>
      </a:dk1>
      <a:lt1>
        <a:sysClr val="window" lastClr="FFFFFF"/>
      </a:lt1>
      <a:dk2>
        <a:srgbClr val="1D3641"/>
      </a:dk2>
      <a:lt2>
        <a:srgbClr val="DFE6D0"/>
      </a:lt2>
      <a:accent1>
        <a:srgbClr val="759AA5"/>
      </a:accent1>
      <a:accent2>
        <a:srgbClr val="CFC60D"/>
      </a:accent2>
      <a:accent3>
        <a:srgbClr val="99987F"/>
      </a:accent3>
      <a:accent4>
        <a:srgbClr val="90AC97"/>
      </a:accent4>
      <a:accent5>
        <a:srgbClr val="FFAD1C"/>
      </a:accent5>
      <a:accent6>
        <a:srgbClr val="B9AB6F"/>
      </a:accent6>
      <a:hlink>
        <a:srgbClr val="66AACD"/>
      </a:hlink>
      <a:folHlink>
        <a:srgbClr val="809DB3"/>
      </a:folHlink>
    </a:clrScheme>
    <a:fontScheme name="Median">
      <a:maj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Thatch">
      <a:fillStyleLst>
        <a:solidFill>
          <a:schemeClr val="phClr"/>
        </a:solidFill>
        <a:gradFill rotWithShape="1">
          <a:gsLst>
            <a:gs pos="0">
              <a:schemeClr val="phClr">
                <a:tint val="79000"/>
                <a:satMod val="180000"/>
              </a:schemeClr>
            </a:gs>
            <a:gs pos="65000">
              <a:schemeClr val="phClr">
                <a:tint val="52000"/>
                <a:satMod val="250000"/>
              </a:schemeClr>
            </a:gs>
            <a:gs pos="100000">
              <a:schemeClr val="phClr">
                <a:tint val="29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15875" cap="flat" cmpd="sng" algn="ctr">
          <a:solidFill>
            <a:schemeClr val="phClr"/>
          </a:solidFill>
          <a:prstDash val="solid"/>
        </a:ln>
        <a:ln w="38100" cap="flat" cmpd="sng" algn="ctr">
          <a:solidFill>
            <a:schemeClr val="phClr"/>
          </a:solidFill>
          <a:prstDash val="solid"/>
        </a:ln>
      </a:lnStyleLst>
      <a:effectStyleLst>
        <a:effectStyle>
          <a:effectLst>
            <a:outerShdw blurRad="63500" dist="25400" dir="5400000" rotWithShape="0">
              <a:srgbClr val="000000">
                <a:alpha val="43000"/>
              </a:srgbClr>
            </a:outerShdw>
          </a:effectLst>
        </a:effectStyle>
        <a:effectStyle>
          <a:effectLst>
            <a:outerShdw blurRad="63500" dist="25400" dir="5400000" rotWithShape="0">
              <a:srgbClr val="000000">
                <a:alpha val="43000"/>
              </a:srgbClr>
            </a:outerShdw>
          </a:effectLst>
          <a:scene3d>
            <a:camera prst="orthographicFront">
              <a:rot lat="0" lon="0" rev="0"/>
            </a:camera>
            <a:lightRig rig="brightRoom" dir="t">
              <a:rot lat="0" lon="0" rev="8700000"/>
            </a:lightRig>
          </a:scene3d>
          <a:sp3d contourW="12700" prstMaterial="dkEdge">
            <a:bevelT w="0" h="0" prst="relaxedInset"/>
            <a:contourClr>
              <a:schemeClr val="phClr">
                <a:shade val="65000"/>
                <a:satMod val="150000"/>
              </a:schemeClr>
            </a:contourClr>
          </a:sp3d>
        </a:effectStyle>
        <a:effectStyle>
          <a:effectLst>
            <a:outerShdw blurRad="63500" dist="25400" dir="5400000" rotWithShape="0">
              <a:srgbClr val="000000">
                <a:alpha val="43000"/>
              </a:srgbClr>
            </a:outerShdw>
          </a:effectLst>
          <a:scene3d>
            <a:camera prst="orthographicFront">
              <a:rot lat="0" lon="0" rev="0"/>
            </a:camera>
            <a:lightRig rig="glow" dir="t">
              <a:rot lat="0" lon="0" rev="13200000"/>
            </a:lightRig>
          </a:scene3d>
          <a:sp3d prstMaterial="dkEdge">
            <a:bevelT w="63500" h="50800" prst="relaxedInset"/>
          </a:sp3d>
        </a:effectStyle>
      </a:effectStyleLst>
      <a:bgFillStyleLst>
        <a:solidFill>
          <a:schemeClr val="phClr"/>
        </a:solidFill>
        <a:gradFill rotWithShape="1">
          <a:gsLst>
            <a:gs pos="0">
              <a:schemeClr val="phClr">
                <a:tint val="85000"/>
                <a:shade val="95000"/>
                <a:satMod val="200000"/>
              </a:schemeClr>
            </a:gs>
            <a:gs pos="53000">
              <a:schemeClr val="phClr">
                <a:shade val="60000"/>
                <a:satMod val="220000"/>
              </a:schemeClr>
            </a:gs>
            <a:gs pos="100000">
              <a:schemeClr val="phClr">
                <a:shade val="45000"/>
                <a:satMod val="220000"/>
              </a:schemeClr>
            </a:gs>
          </a:gsLst>
          <a:lin ang="16200000" scaled="0"/>
        </a:gradFill>
        <a:gradFill rotWithShape="1">
          <a:gsLst>
            <a:gs pos="0">
              <a:schemeClr val="phClr">
                <a:tint val="83000"/>
                <a:shade val="97000"/>
                <a:satMod val="230000"/>
              </a:schemeClr>
            </a:gs>
            <a:gs pos="100000">
              <a:schemeClr val="phClr">
                <a:shade val="35000"/>
                <a:satMod val="250000"/>
              </a:schemeClr>
            </a:gs>
          </a:gsLst>
          <a:path path="circle">
            <a:fillToRect l="15000" t="50000" r="85000" b="6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Thatch</Template>
  <TotalTime>126</TotalTime>
  <Words>1678</Words>
  <Application>Microsoft Office PowerPoint</Application>
  <PresentationFormat>On-screen Show (4:3)</PresentationFormat>
  <Paragraphs>67</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Algerian</vt:lpstr>
      <vt:lpstr>Arial</vt:lpstr>
      <vt:lpstr>Tw Cen MT</vt:lpstr>
      <vt:lpstr>Thatch</vt:lpstr>
      <vt:lpstr>PowerPoint Presentation</vt:lpstr>
      <vt:lpstr>What is a computer?? </vt:lpstr>
      <vt:lpstr>HISTORY OF COMPUTER </vt:lpstr>
      <vt:lpstr>Component of Computer</vt:lpstr>
      <vt:lpstr>CPU BRAIN OF THE COMPUTER </vt:lpstr>
      <vt:lpstr>    COMPUTER MEMORY </vt:lpstr>
      <vt:lpstr>       PRIMARY MEMORY </vt:lpstr>
      <vt:lpstr>      SECONDARY MEMORY </vt:lpstr>
      <vt:lpstr>Types of Computer Devices </vt:lpstr>
      <vt:lpstr>     TYPES OF COMPUTER </vt:lpstr>
      <vt:lpstr>GENRATION OF COMPUTER</vt:lpstr>
      <vt:lpstr>FIRST GENERATION OF COMPUTER </vt:lpstr>
      <vt:lpstr>SECOND GENERATION OF COMPUTER </vt:lpstr>
      <vt:lpstr>THIRD GENERATION OF COMPUTER </vt:lpstr>
      <vt:lpstr>FOURTH GENERATION OF COMPUTER</vt:lpstr>
      <vt:lpstr>FIFTH GENERATION OF COMPUTER </vt:lpstr>
      <vt:lpstr>                 CONCLUDING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dc:title>
  <dc:creator>Windows User</dc:creator>
  <cp:lastModifiedBy>Lenovo</cp:lastModifiedBy>
  <cp:revision>13</cp:revision>
  <dcterms:created xsi:type="dcterms:W3CDTF">2024-05-22T05:33:24Z</dcterms:created>
  <dcterms:modified xsi:type="dcterms:W3CDTF">2024-05-25T12:14:41Z</dcterms:modified>
</cp:coreProperties>
</file>