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483262-1A74-45D9-AE92-6A9CB72828A9}">
          <p14:sldIdLst>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p:scale>
          <a:sx n="75" d="100"/>
          <a:sy n="75" d="100"/>
        </p:scale>
        <p:origin x="-122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2CDDB1-1F55-44C1-BAF2-B17053ABFFE4}" type="datetimeFigureOut">
              <a:rPr lang="en-IN" smtClean="0"/>
              <a:t>11-05-2022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CD273B-EB90-40EB-B5F4-5D7EC9DBF881}" type="slidenum">
              <a:rPr lang="en-IN" smtClean="0"/>
              <a:t>‹#›</a:t>
            </a:fld>
            <a:endParaRPr lang="en-IN"/>
          </a:p>
        </p:txBody>
      </p:sp>
    </p:spTree>
    <p:extLst>
      <p:ext uri="{BB962C8B-B14F-4D97-AF65-F5344CB8AC3E}">
        <p14:creationId xmlns:p14="http://schemas.microsoft.com/office/powerpoint/2010/main" val="1595300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CD273B-EB90-40EB-B5F4-5D7EC9DBF881}" type="slidenum">
              <a:rPr lang="en-IN" smtClean="0"/>
              <a:t>1</a:t>
            </a:fld>
            <a:endParaRPr lang="en-IN"/>
          </a:p>
        </p:txBody>
      </p:sp>
    </p:spTree>
    <p:extLst>
      <p:ext uri="{BB962C8B-B14F-4D97-AF65-F5344CB8AC3E}">
        <p14:creationId xmlns:p14="http://schemas.microsoft.com/office/powerpoint/2010/main" val="969292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6123FB5-2897-40D4-9B46-936E99698F4E}"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C815A-6CD4-4116-B77E-21AE230CE955}" type="slidenum">
              <a:rPr lang="en-IN" smtClean="0"/>
              <a:t>‹#›</a:t>
            </a:fld>
            <a:endParaRPr lang="en-IN"/>
          </a:p>
        </p:txBody>
      </p:sp>
    </p:spTree>
    <p:extLst>
      <p:ext uri="{BB962C8B-B14F-4D97-AF65-F5344CB8AC3E}">
        <p14:creationId xmlns:p14="http://schemas.microsoft.com/office/powerpoint/2010/main" val="119261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123FB5-2897-40D4-9B46-936E99698F4E}"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C815A-6CD4-4116-B77E-21AE230CE955}" type="slidenum">
              <a:rPr lang="en-IN" smtClean="0"/>
              <a:t>‹#›</a:t>
            </a:fld>
            <a:endParaRPr lang="en-IN"/>
          </a:p>
        </p:txBody>
      </p:sp>
    </p:spTree>
    <p:extLst>
      <p:ext uri="{BB962C8B-B14F-4D97-AF65-F5344CB8AC3E}">
        <p14:creationId xmlns:p14="http://schemas.microsoft.com/office/powerpoint/2010/main" val="223253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123FB5-2897-40D4-9B46-936E99698F4E}"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C815A-6CD4-4116-B77E-21AE230CE955}" type="slidenum">
              <a:rPr lang="en-IN" smtClean="0"/>
              <a:t>‹#›</a:t>
            </a:fld>
            <a:endParaRPr lang="en-IN"/>
          </a:p>
        </p:txBody>
      </p:sp>
    </p:spTree>
    <p:extLst>
      <p:ext uri="{BB962C8B-B14F-4D97-AF65-F5344CB8AC3E}">
        <p14:creationId xmlns:p14="http://schemas.microsoft.com/office/powerpoint/2010/main" val="181040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123FB5-2897-40D4-9B46-936E99698F4E}"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C815A-6CD4-4116-B77E-21AE230CE955}" type="slidenum">
              <a:rPr lang="en-IN" smtClean="0"/>
              <a:t>‹#›</a:t>
            </a:fld>
            <a:endParaRPr lang="en-IN"/>
          </a:p>
        </p:txBody>
      </p:sp>
    </p:spTree>
    <p:extLst>
      <p:ext uri="{BB962C8B-B14F-4D97-AF65-F5344CB8AC3E}">
        <p14:creationId xmlns:p14="http://schemas.microsoft.com/office/powerpoint/2010/main" val="68927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123FB5-2897-40D4-9B46-936E99698F4E}" type="datetimeFigureOut">
              <a:rPr lang="en-IN" smtClean="0"/>
              <a:t>11-05-2022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C815A-6CD4-4116-B77E-21AE230CE955}" type="slidenum">
              <a:rPr lang="en-IN" smtClean="0"/>
              <a:t>‹#›</a:t>
            </a:fld>
            <a:endParaRPr lang="en-IN"/>
          </a:p>
        </p:txBody>
      </p:sp>
    </p:spTree>
    <p:extLst>
      <p:ext uri="{BB962C8B-B14F-4D97-AF65-F5344CB8AC3E}">
        <p14:creationId xmlns:p14="http://schemas.microsoft.com/office/powerpoint/2010/main" val="184897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6123FB5-2897-40D4-9B46-936E99698F4E}"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C815A-6CD4-4116-B77E-21AE230CE955}" type="slidenum">
              <a:rPr lang="en-IN" smtClean="0"/>
              <a:t>‹#›</a:t>
            </a:fld>
            <a:endParaRPr lang="en-IN"/>
          </a:p>
        </p:txBody>
      </p:sp>
    </p:spTree>
    <p:extLst>
      <p:ext uri="{BB962C8B-B14F-4D97-AF65-F5344CB8AC3E}">
        <p14:creationId xmlns:p14="http://schemas.microsoft.com/office/powerpoint/2010/main" val="393014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6123FB5-2897-40D4-9B46-936E99698F4E}" type="datetimeFigureOut">
              <a:rPr lang="en-IN" smtClean="0"/>
              <a:t>11-05-2022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BC815A-6CD4-4116-B77E-21AE230CE955}" type="slidenum">
              <a:rPr lang="en-IN" smtClean="0"/>
              <a:t>‹#›</a:t>
            </a:fld>
            <a:endParaRPr lang="en-IN"/>
          </a:p>
        </p:txBody>
      </p:sp>
    </p:spTree>
    <p:extLst>
      <p:ext uri="{BB962C8B-B14F-4D97-AF65-F5344CB8AC3E}">
        <p14:creationId xmlns:p14="http://schemas.microsoft.com/office/powerpoint/2010/main" val="69043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6123FB5-2897-40D4-9B46-936E99698F4E}" type="datetimeFigureOut">
              <a:rPr lang="en-IN" smtClean="0"/>
              <a:t>11-05-2022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BC815A-6CD4-4116-B77E-21AE230CE955}" type="slidenum">
              <a:rPr lang="en-IN" smtClean="0"/>
              <a:t>‹#›</a:t>
            </a:fld>
            <a:endParaRPr lang="en-IN"/>
          </a:p>
        </p:txBody>
      </p:sp>
    </p:spTree>
    <p:extLst>
      <p:ext uri="{BB962C8B-B14F-4D97-AF65-F5344CB8AC3E}">
        <p14:creationId xmlns:p14="http://schemas.microsoft.com/office/powerpoint/2010/main" val="21810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23FB5-2897-40D4-9B46-936E99698F4E}" type="datetimeFigureOut">
              <a:rPr lang="en-IN" smtClean="0"/>
              <a:t>11-05-2022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BC815A-6CD4-4116-B77E-21AE230CE955}" type="slidenum">
              <a:rPr lang="en-IN" smtClean="0"/>
              <a:t>‹#›</a:t>
            </a:fld>
            <a:endParaRPr lang="en-IN"/>
          </a:p>
        </p:txBody>
      </p:sp>
    </p:spTree>
    <p:extLst>
      <p:ext uri="{BB962C8B-B14F-4D97-AF65-F5344CB8AC3E}">
        <p14:creationId xmlns:p14="http://schemas.microsoft.com/office/powerpoint/2010/main" val="334404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23FB5-2897-40D4-9B46-936E99698F4E}"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C815A-6CD4-4116-B77E-21AE230CE955}" type="slidenum">
              <a:rPr lang="en-IN" smtClean="0"/>
              <a:t>‹#›</a:t>
            </a:fld>
            <a:endParaRPr lang="en-IN"/>
          </a:p>
        </p:txBody>
      </p:sp>
    </p:spTree>
    <p:extLst>
      <p:ext uri="{BB962C8B-B14F-4D97-AF65-F5344CB8AC3E}">
        <p14:creationId xmlns:p14="http://schemas.microsoft.com/office/powerpoint/2010/main" val="34065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123FB5-2897-40D4-9B46-936E99698F4E}" type="datetimeFigureOut">
              <a:rPr lang="en-IN" smtClean="0"/>
              <a:t>11-05-2022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C815A-6CD4-4116-B77E-21AE230CE955}" type="slidenum">
              <a:rPr lang="en-IN" smtClean="0"/>
              <a:t>‹#›</a:t>
            </a:fld>
            <a:endParaRPr lang="en-IN"/>
          </a:p>
        </p:txBody>
      </p:sp>
    </p:spTree>
    <p:extLst>
      <p:ext uri="{BB962C8B-B14F-4D97-AF65-F5344CB8AC3E}">
        <p14:creationId xmlns:p14="http://schemas.microsoft.com/office/powerpoint/2010/main" val="161152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23FB5-2897-40D4-9B46-936E99698F4E}" type="datetimeFigureOut">
              <a:rPr lang="en-IN" smtClean="0"/>
              <a:t>11-05-2022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C815A-6CD4-4116-B77E-21AE230CE955}" type="slidenum">
              <a:rPr lang="en-IN" smtClean="0"/>
              <a:t>‹#›</a:t>
            </a:fld>
            <a:endParaRPr lang="en-IN"/>
          </a:p>
        </p:txBody>
      </p:sp>
    </p:spTree>
    <p:extLst>
      <p:ext uri="{BB962C8B-B14F-4D97-AF65-F5344CB8AC3E}">
        <p14:creationId xmlns:p14="http://schemas.microsoft.com/office/powerpoint/2010/main" val="421092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bg2">
              <a:lumMod val="90000"/>
            </a:schemeClr>
          </a:solidFill>
        </p:spPr>
        <p:txBody>
          <a:bodyPr/>
          <a:lstStyle/>
          <a:p>
            <a:r>
              <a:rPr lang="en-IN" b="1" dirty="0" smtClean="0">
                <a:solidFill>
                  <a:schemeClr val="accent6">
                    <a:lumMod val="75000"/>
                  </a:schemeClr>
                </a:solidFill>
              </a:rPr>
              <a:t>Lending Club Case Study</a:t>
            </a:r>
            <a:endParaRPr lang="en-IN" b="1" dirty="0">
              <a:solidFill>
                <a:schemeClr val="accent6">
                  <a:lumMod val="75000"/>
                </a:schemeClr>
              </a:solidFill>
            </a:endParaRPr>
          </a:p>
        </p:txBody>
      </p:sp>
      <p:sp>
        <p:nvSpPr>
          <p:cNvPr id="5" name="Content Placeholder 4"/>
          <p:cNvSpPr>
            <a:spLocks noGrp="1"/>
          </p:cNvSpPr>
          <p:nvPr>
            <p:ph idx="1"/>
          </p:nvPr>
        </p:nvSpPr>
        <p:spPr>
          <a:xfrm>
            <a:off x="457200" y="1412776"/>
            <a:ext cx="8229600" cy="4713387"/>
          </a:xfrm>
          <a:solidFill>
            <a:schemeClr val="accent4">
              <a:lumMod val="60000"/>
              <a:lumOff val="40000"/>
            </a:schemeClr>
          </a:solidFill>
        </p:spPr>
        <p:txBody>
          <a:bodyPr>
            <a:normAutofit/>
          </a:bodyPr>
          <a:lstStyle/>
          <a:p>
            <a:pPr marL="2743200" lvl="6" indent="0">
              <a:buNone/>
            </a:pPr>
            <a:r>
              <a:rPr lang="en-IN" sz="3200" b="1" dirty="0" smtClean="0"/>
              <a:t>Summery</a:t>
            </a:r>
            <a:r>
              <a:rPr lang="en-IN" sz="3200" dirty="0" smtClean="0"/>
              <a:t> </a:t>
            </a:r>
          </a:p>
          <a:p>
            <a:endParaRPr lang="en-IN" sz="2000" dirty="0"/>
          </a:p>
          <a:p>
            <a:r>
              <a:rPr lang="en-IN" sz="2000" dirty="0" smtClean="0"/>
              <a:t>The case study is an attempt using EDA to identify the driving variables which are strong indicators of applicants to be a Loan Defaults. The data set as well as data dictionary were collected and processed with necessary data cleaning steps. Non-impacting features were removed through this process and the rest of the features were analysed using </a:t>
            </a:r>
            <a:r>
              <a:rPr lang="en-IN" sz="2000" dirty="0" err="1" smtClean="0"/>
              <a:t>Univariate</a:t>
            </a:r>
            <a:r>
              <a:rPr lang="en-IN" sz="2000" dirty="0" smtClean="0"/>
              <a:t>, Bivariate analysis. After each analysis, features those weren’t having significant influence of defaulter ratio were removed consecutively. </a:t>
            </a:r>
          </a:p>
        </p:txBody>
      </p:sp>
    </p:spTree>
    <p:extLst>
      <p:ext uri="{BB962C8B-B14F-4D97-AF65-F5344CB8AC3E}">
        <p14:creationId xmlns:p14="http://schemas.microsoft.com/office/powerpoint/2010/main" val="2393197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solidFill>
            <a:schemeClr val="accent5">
              <a:lumMod val="40000"/>
              <a:lumOff val="60000"/>
            </a:schemeClr>
          </a:solidFill>
        </p:spPr>
        <p:txBody>
          <a:bodyPr>
            <a:normAutofit fontScale="90000"/>
          </a:bodyPr>
          <a:lstStyle/>
          <a:p>
            <a:r>
              <a:rPr lang="en-IN" b="1" dirty="0">
                <a:solidFill>
                  <a:schemeClr val="accent6">
                    <a:lumMod val="75000"/>
                  </a:schemeClr>
                </a:solidFill>
              </a:rPr>
              <a:t>Business Understanding</a:t>
            </a:r>
            <a:r>
              <a:rPr lang="en-IN" dirty="0"/>
              <a:t/>
            </a:r>
            <a:br>
              <a:rPr lang="en-IN" dirty="0"/>
            </a:br>
            <a:endParaRPr lang="en-IN" dirty="0"/>
          </a:p>
        </p:txBody>
      </p:sp>
      <p:sp>
        <p:nvSpPr>
          <p:cNvPr id="14" name="Content Placeholder 13"/>
          <p:cNvSpPr>
            <a:spLocks noGrp="1"/>
          </p:cNvSpPr>
          <p:nvPr>
            <p:ph idx="1"/>
          </p:nvPr>
        </p:nvSpPr>
        <p:spPr>
          <a:xfrm>
            <a:off x="457200" y="1412776"/>
            <a:ext cx="8229600" cy="4713387"/>
          </a:xfrm>
          <a:solidFill>
            <a:schemeClr val="bg2">
              <a:lumMod val="90000"/>
            </a:schemeClr>
          </a:solidFill>
        </p:spPr>
        <p:txBody>
          <a:bodyPr>
            <a:normAutofit/>
          </a:bodyPr>
          <a:lstStyle/>
          <a:p>
            <a:r>
              <a:rPr lang="en-IN" sz="2400" dirty="0"/>
              <a:t>We are working for Lending club a finance company which specialises in lending various types of loans to urban customers. When the company receives a loan application, the company has to make a decision for loan approval based on the applicant’s profile. Two types of risks are associated with the bank’s decision: </a:t>
            </a:r>
            <a:endParaRPr lang="en-IN" sz="2400" dirty="0" smtClean="0"/>
          </a:p>
          <a:p>
            <a:pPr marL="0" indent="0">
              <a:buNone/>
            </a:pPr>
            <a:r>
              <a:rPr lang="en-IN" sz="2400" dirty="0" smtClean="0"/>
              <a:t>	•</a:t>
            </a:r>
            <a:r>
              <a:rPr lang="en-IN" sz="2400" dirty="0"/>
              <a:t>If the applicant is likely to repay the loan, then not </a:t>
            </a:r>
            <a:r>
              <a:rPr lang="en-IN" sz="2400" dirty="0" smtClean="0"/>
              <a:t>	approving </a:t>
            </a:r>
            <a:r>
              <a:rPr lang="en-IN" sz="2400" dirty="0"/>
              <a:t>the loan results in a loss of business to the </a:t>
            </a:r>
            <a:r>
              <a:rPr lang="en-IN" sz="2400" dirty="0" smtClean="0"/>
              <a:t>	company </a:t>
            </a:r>
          </a:p>
          <a:p>
            <a:pPr marL="0" indent="0">
              <a:buNone/>
            </a:pPr>
            <a:r>
              <a:rPr lang="en-IN" sz="2400" dirty="0" smtClean="0"/>
              <a:t>	•</a:t>
            </a:r>
            <a:r>
              <a:rPr lang="en-IN" sz="2400" dirty="0"/>
              <a:t>If the applicant is not likely to repay the loan, i.e. he/she </a:t>
            </a:r>
            <a:r>
              <a:rPr lang="en-IN" sz="2400" dirty="0" smtClean="0"/>
              <a:t>	is </a:t>
            </a:r>
            <a:r>
              <a:rPr lang="en-IN" sz="2400" dirty="0"/>
              <a:t>likely to default, then approving the loan may lead to a </a:t>
            </a:r>
            <a:r>
              <a:rPr lang="en-IN" sz="2400" dirty="0" smtClean="0"/>
              <a:t>	financial </a:t>
            </a:r>
            <a:r>
              <a:rPr lang="en-IN" sz="2400" dirty="0"/>
              <a:t>loss for the company</a:t>
            </a:r>
          </a:p>
        </p:txBody>
      </p:sp>
    </p:spTree>
    <p:extLst>
      <p:ext uri="{BB962C8B-B14F-4D97-AF65-F5344CB8AC3E}">
        <p14:creationId xmlns:p14="http://schemas.microsoft.com/office/powerpoint/2010/main" val="3768457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640960" cy="1210146"/>
          </a:xfrm>
          <a:solidFill>
            <a:schemeClr val="bg1">
              <a:lumMod val="50000"/>
            </a:schemeClr>
          </a:solidFill>
        </p:spPr>
        <p:txBody>
          <a:bodyPr/>
          <a:lstStyle/>
          <a:p>
            <a:r>
              <a:rPr lang="en-IN" b="1" dirty="0" smtClean="0">
                <a:solidFill>
                  <a:schemeClr val="accent6">
                    <a:lumMod val="75000"/>
                  </a:schemeClr>
                </a:solidFill>
              </a:rPr>
              <a:t>Data Understanding</a:t>
            </a:r>
            <a:endParaRPr lang="en-IN" b="1" dirty="0">
              <a:solidFill>
                <a:schemeClr val="accent6">
                  <a:lumMod val="75000"/>
                </a:schemeClr>
              </a:solidFill>
            </a:endParaRPr>
          </a:p>
        </p:txBody>
      </p:sp>
      <p:sp>
        <p:nvSpPr>
          <p:cNvPr id="3" name="Content Placeholder 2"/>
          <p:cNvSpPr>
            <a:spLocks noGrp="1"/>
          </p:cNvSpPr>
          <p:nvPr>
            <p:ph idx="1"/>
          </p:nvPr>
        </p:nvSpPr>
        <p:spPr>
          <a:xfrm>
            <a:off x="179512" y="1484784"/>
            <a:ext cx="8712968" cy="4641379"/>
          </a:xfrm>
          <a:solidFill>
            <a:schemeClr val="bg1">
              <a:lumMod val="75000"/>
            </a:schemeClr>
          </a:solidFill>
        </p:spPr>
        <p:txBody>
          <a:bodyPr>
            <a:normAutofit/>
          </a:bodyPr>
          <a:lstStyle/>
          <a:p>
            <a:r>
              <a:rPr lang="en-IN" sz="1800" dirty="0" smtClean="0"/>
              <a:t>Data Input:</a:t>
            </a:r>
          </a:p>
          <a:p>
            <a:endParaRPr lang="en-IN" sz="1800" dirty="0" smtClean="0"/>
          </a:p>
          <a:p>
            <a:endParaRPr lang="en-IN" sz="1800" dirty="0"/>
          </a:p>
        </p:txBody>
      </p:sp>
      <p:graphicFrame>
        <p:nvGraphicFramePr>
          <p:cNvPr id="7" name="Table 6"/>
          <p:cNvGraphicFramePr>
            <a:graphicFrameLocks noGrp="1"/>
          </p:cNvGraphicFramePr>
          <p:nvPr>
            <p:extLst>
              <p:ext uri="{D42A27DB-BD31-4B8C-83A1-F6EECF244321}">
                <p14:modId xmlns:p14="http://schemas.microsoft.com/office/powerpoint/2010/main" val="3195960401"/>
              </p:ext>
            </p:extLst>
          </p:nvPr>
        </p:nvGraphicFramePr>
        <p:xfrm>
          <a:off x="323527" y="2132856"/>
          <a:ext cx="8496945" cy="1112520"/>
        </p:xfrm>
        <a:graphic>
          <a:graphicData uri="http://schemas.openxmlformats.org/drawingml/2006/table">
            <a:tbl>
              <a:tblPr firstRow="1" bandRow="1">
                <a:tableStyleId>{5C22544A-7EE6-4342-B048-85BDC9FD1C3A}</a:tableStyleId>
              </a:tblPr>
              <a:tblGrid>
                <a:gridCol w="1656185"/>
                <a:gridCol w="5769073"/>
                <a:gridCol w="1071687"/>
              </a:tblGrid>
              <a:tr h="370840">
                <a:tc>
                  <a:txBody>
                    <a:bodyPr/>
                    <a:lstStyle/>
                    <a:p>
                      <a:r>
                        <a:rPr lang="en-IN" sz="1600" dirty="0" err="1" smtClean="0"/>
                        <a:t>DateSet</a:t>
                      </a:r>
                      <a:endParaRPr lang="en-IN" sz="1600" dirty="0"/>
                    </a:p>
                  </a:txBody>
                  <a:tcPr/>
                </a:tc>
                <a:tc>
                  <a:txBody>
                    <a:bodyPr/>
                    <a:lstStyle/>
                    <a:p>
                      <a:r>
                        <a:rPr lang="en-IN" dirty="0" smtClean="0"/>
                        <a:t>Description</a:t>
                      </a:r>
                      <a:endParaRPr lang="en-IN" dirty="0"/>
                    </a:p>
                  </a:txBody>
                  <a:tcPr/>
                </a:tc>
                <a:tc>
                  <a:txBody>
                    <a:bodyPr/>
                    <a:lstStyle/>
                    <a:p>
                      <a:r>
                        <a:rPr lang="en-IN" dirty="0" smtClean="0"/>
                        <a:t>Type</a:t>
                      </a:r>
                      <a:endParaRPr lang="en-IN" dirty="0"/>
                    </a:p>
                  </a:txBody>
                  <a:tcPr/>
                </a:tc>
              </a:tr>
              <a:tr h="370840">
                <a:tc>
                  <a:txBody>
                    <a:bodyPr/>
                    <a:lstStyle/>
                    <a:p>
                      <a:r>
                        <a:rPr lang="en-IN" sz="1600" dirty="0" smtClean="0"/>
                        <a:t>Loan</a:t>
                      </a:r>
                      <a:endParaRPr lang="en-IN" sz="1600" dirty="0"/>
                    </a:p>
                  </a:txBody>
                  <a:tcPr/>
                </a:tc>
                <a:tc>
                  <a:txBody>
                    <a:bodyPr/>
                    <a:lstStyle/>
                    <a:p>
                      <a:r>
                        <a:rPr lang="en-IN" sz="1600" dirty="0" smtClean="0"/>
                        <a:t>Complete loan data for all loans</a:t>
                      </a:r>
                      <a:r>
                        <a:rPr lang="en-IN" sz="1600" baseline="0" dirty="0" smtClean="0"/>
                        <a:t> issued from 2007 to 2011</a:t>
                      </a:r>
                      <a:endParaRPr lang="en-IN" sz="1600" dirty="0"/>
                    </a:p>
                  </a:txBody>
                  <a:tcPr/>
                </a:tc>
                <a:tc>
                  <a:txBody>
                    <a:bodyPr/>
                    <a:lstStyle/>
                    <a:p>
                      <a:r>
                        <a:rPr lang="en-IN" dirty="0" err="1" smtClean="0"/>
                        <a:t>csv</a:t>
                      </a:r>
                      <a:endParaRPr lang="en-IN" dirty="0"/>
                    </a:p>
                  </a:txBody>
                  <a:tcPr/>
                </a:tc>
              </a:tr>
              <a:tr h="370840">
                <a:tc>
                  <a:txBody>
                    <a:bodyPr/>
                    <a:lstStyle/>
                    <a:p>
                      <a:r>
                        <a:rPr lang="en-IN" sz="1600" dirty="0" smtClean="0"/>
                        <a:t>Data Dictionary</a:t>
                      </a:r>
                      <a:endParaRPr lang="en-IN" sz="1600" dirty="0"/>
                    </a:p>
                  </a:txBody>
                  <a:tcPr/>
                </a:tc>
                <a:tc>
                  <a:txBody>
                    <a:bodyPr/>
                    <a:lstStyle/>
                    <a:p>
                      <a:r>
                        <a:rPr lang="en-IN" sz="1600" dirty="0" smtClean="0"/>
                        <a:t>Describe the meaning of loan </a:t>
                      </a:r>
                      <a:r>
                        <a:rPr lang="en-IN" sz="1600" dirty="0" err="1" smtClean="0"/>
                        <a:t>datset</a:t>
                      </a:r>
                      <a:r>
                        <a:rPr lang="en-IN" sz="1600" dirty="0" smtClean="0"/>
                        <a:t> variables </a:t>
                      </a:r>
                      <a:endParaRPr lang="en-IN" sz="1600" dirty="0"/>
                    </a:p>
                  </a:txBody>
                  <a:tcPr/>
                </a:tc>
                <a:tc>
                  <a:txBody>
                    <a:bodyPr/>
                    <a:lstStyle/>
                    <a:p>
                      <a:r>
                        <a:rPr lang="en-IN" dirty="0" err="1" smtClean="0"/>
                        <a:t>xlsx</a:t>
                      </a:r>
                      <a:endParaRPr lang="en-IN" dirty="0"/>
                    </a:p>
                  </a:txBody>
                  <a:tcPr/>
                </a:tc>
              </a:tr>
            </a:tbl>
          </a:graphicData>
        </a:graphic>
      </p:graphicFrame>
    </p:spTree>
    <p:extLst>
      <p:ext uri="{BB962C8B-B14F-4D97-AF65-F5344CB8AC3E}">
        <p14:creationId xmlns:p14="http://schemas.microsoft.com/office/powerpoint/2010/main" val="169594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866330"/>
          </a:xfrm>
          <a:solidFill>
            <a:schemeClr val="tx2">
              <a:lumMod val="20000"/>
              <a:lumOff val="80000"/>
            </a:schemeClr>
          </a:solidFill>
        </p:spPr>
        <p:txBody>
          <a:bodyPr>
            <a:normAutofit/>
          </a:bodyPr>
          <a:lstStyle/>
          <a:p>
            <a:pPr algn="l"/>
            <a:r>
              <a:rPr lang="en-IN" sz="2000" dirty="0" smtClean="0"/>
              <a:t>Analysis</a:t>
            </a:r>
            <a:r>
              <a:rPr lang="en-IN" sz="1400" dirty="0" smtClean="0"/>
              <a:t/>
            </a:r>
            <a:br>
              <a:rPr lang="en-IN" sz="1400" dirty="0" smtClean="0"/>
            </a:br>
            <a:r>
              <a:rPr lang="en-IN" sz="1400" dirty="0" smtClean="0"/>
              <a:t>➢ Data Understanding , Preparation , Cleaning and Binning </a:t>
            </a:r>
            <a:br>
              <a:rPr lang="en-IN" sz="1400" dirty="0" smtClean="0"/>
            </a:br>
            <a:r>
              <a:rPr lang="en-IN" sz="1400" dirty="0" smtClean="0"/>
              <a:t>1. Checked for Columns with all Values </a:t>
            </a:r>
            <a:r>
              <a:rPr lang="en-IN" sz="1400" dirty="0" err="1" smtClean="0"/>
              <a:t>NaN</a:t>
            </a:r>
            <a:r>
              <a:rPr lang="en-IN" sz="1400" dirty="0" smtClean="0"/>
              <a:t> , had single variable , high missing values and ‘0’s, dropped all of them </a:t>
            </a:r>
            <a:br>
              <a:rPr lang="en-IN" sz="1400" dirty="0" smtClean="0"/>
            </a:br>
            <a:r>
              <a:rPr lang="en-IN" sz="1400" dirty="0" smtClean="0"/>
              <a:t>2. Removed Non Impacting columns(Such as Customer Behavioural Variables, Demographics by referring to Data Dictionary definition for each variable), either they are identifier ,location, descriptive , post approval features , irrelevant to loan approval </a:t>
            </a:r>
            <a:br>
              <a:rPr lang="en-IN" sz="1400" dirty="0" smtClean="0"/>
            </a:br>
            <a:r>
              <a:rPr lang="en-IN" sz="1400" dirty="0" smtClean="0"/>
              <a:t>3. Checked and assigned correct data type for affected columns, like removed months from ‘Term’ , % from </a:t>
            </a:r>
            <a:r>
              <a:rPr lang="en-IN" sz="1400" dirty="0" err="1" smtClean="0"/>
              <a:t>int_rate</a:t>
            </a:r>
            <a:r>
              <a:rPr lang="en-IN" sz="1400" dirty="0" smtClean="0"/>
              <a:t>/</a:t>
            </a:r>
            <a:r>
              <a:rPr lang="en-IN" sz="1400" dirty="0" err="1" smtClean="0"/>
              <a:t>revol_util</a:t>
            </a:r>
            <a:r>
              <a:rPr lang="en-IN" sz="1400" dirty="0" smtClean="0"/>
              <a:t> , modified </a:t>
            </a:r>
            <a:r>
              <a:rPr lang="en-IN" sz="1400" dirty="0" err="1" smtClean="0"/>
              <a:t>emp_length</a:t>
            </a:r>
            <a:r>
              <a:rPr lang="en-IN" sz="1400" dirty="0" smtClean="0"/>
              <a:t> to </a:t>
            </a:r>
            <a:r>
              <a:rPr lang="en-IN" sz="1400" dirty="0" err="1" smtClean="0"/>
              <a:t>int</a:t>
            </a:r>
            <a:r>
              <a:rPr lang="en-IN" sz="1400" dirty="0" smtClean="0"/>
              <a:t> values by removing years , </a:t>
            </a:r>
            <a:r>
              <a:rPr lang="en-IN" sz="1400" dirty="0" err="1" smtClean="0"/>
              <a:t>splitted</a:t>
            </a:r>
            <a:r>
              <a:rPr lang="en-IN" sz="1400" dirty="0" smtClean="0"/>
              <a:t> the </a:t>
            </a:r>
            <a:r>
              <a:rPr lang="en-IN" sz="1400" dirty="0" err="1" smtClean="0"/>
              <a:t>Issue_d</a:t>
            </a:r>
            <a:r>
              <a:rPr lang="en-IN" sz="1400" dirty="0" smtClean="0"/>
              <a:t> to year and month column </a:t>
            </a:r>
            <a:br>
              <a:rPr lang="en-IN" sz="1400" dirty="0" smtClean="0"/>
            </a:br>
            <a:r>
              <a:rPr lang="en-IN" sz="1400" dirty="0" smtClean="0"/>
              <a:t>4. Applied Outlier analysis, removal and Binning on Continuous variable and derived new discrete categorical columns to do a meaningful analysis</a:t>
            </a: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5003557"/>
              </p:ext>
            </p:extLst>
          </p:nvPr>
        </p:nvGraphicFramePr>
        <p:xfrm>
          <a:off x="467544" y="3140968"/>
          <a:ext cx="8229600" cy="3456384"/>
        </p:xfrm>
        <a:graphic>
          <a:graphicData uri="http://schemas.openxmlformats.org/drawingml/2006/table">
            <a:tbl>
              <a:tblPr firstRow="1" bandRow="1">
                <a:tableStyleId>{5C22544A-7EE6-4342-B048-85BDC9FD1C3A}</a:tableStyleId>
              </a:tblPr>
              <a:tblGrid>
                <a:gridCol w="4114800"/>
                <a:gridCol w="4114800"/>
              </a:tblGrid>
              <a:tr h="754120">
                <a:tc>
                  <a:txBody>
                    <a:bodyPr/>
                    <a:lstStyle/>
                    <a:p>
                      <a:r>
                        <a:rPr lang="en-IN" sz="1050" dirty="0" smtClean="0"/>
                        <a:t>Columns with All Values ‘NAN’ </a:t>
                      </a:r>
                      <a:endParaRPr lang="en-IN" sz="1050" dirty="0"/>
                    </a:p>
                  </a:txBody>
                  <a:tcPr>
                    <a:solidFill>
                      <a:schemeClr val="accent3">
                        <a:lumMod val="50000"/>
                      </a:schemeClr>
                    </a:solidFill>
                  </a:tcPr>
                </a:tc>
                <a:tc>
                  <a:txBody>
                    <a:bodyPr/>
                    <a:lstStyle/>
                    <a:p>
                      <a:r>
                        <a:rPr lang="en-IN" sz="1050" dirty="0" smtClean="0"/>
                        <a:t>Columns with High Null Values and Non Impacting </a:t>
                      </a:r>
                      <a:endParaRPr lang="en-IN" sz="1050" dirty="0"/>
                    </a:p>
                  </a:txBody>
                  <a:tcPr>
                    <a:solidFill>
                      <a:schemeClr val="accent3">
                        <a:lumMod val="50000"/>
                      </a:schemeClr>
                    </a:solidFill>
                  </a:tcPr>
                </a:tc>
              </a:tr>
              <a:tr h="2702264">
                <a:tc>
                  <a:txBody>
                    <a:bodyPr/>
                    <a:lstStyle/>
                    <a:p>
                      <a:r>
                        <a:rPr lang="en-IN" sz="1050" dirty="0" err="1" smtClean="0"/>
                        <a:t>mths_since_last_major_derog</a:t>
                      </a:r>
                      <a:r>
                        <a:rPr lang="en-IN" sz="1050" dirty="0" smtClean="0"/>
                        <a:t>, </a:t>
                      </a:r>
                      <a:r>
                        <a:rPr lang="en-IN" sz="1050" dirty="0" err="1" smtClean="0"/>
                        <a:t>annual_inc_joint</a:t>
                      </a:r>
                      <a:r>
                        <a:rPr lang="en-IN" sz="1050" dirty="0" smtClean="0"/>
                        <a:t>, </a:t>
                      </a:r>
                      <a:r>
                        <a:rPr lang="en-IN" sz="1050" dirty="0" err="1" smtClean="0"/>
                        <a:t>dti_joint</a:t>
                      </a:r>
                      <a:r>
                        <a:rPr lang="en-IN" sz="1050" dirty="0" smtClean="0"/>
                        <a:t>, </a:t>
                      </a:r>
                      <a:r>
                        <a:rPr lang="en-IN" sz="1050" dirty="0" err="1" smtClean="0"/>
                        <a:t>bc_util</a:t>
                      </a:r>
                      <a:r>
                        <a:rPr lang="en-IN" sz="1050" dirty="0" smtClean="0"/>
                        <a:t>, </a:t>
                      </a:r>
                      <a:r>
                        <a:rPr lang="en-IN" sz="1050" dirty="0" err="1" smtClean="0"/>
                        <a:t>verification_status_joint</a:t>
                      </a:r>
                      <a:r>
                        <a:rPr lang="en-IN" sz="1050" dirty="0" smtClean="0"/>
                        <a:t>, </a:t>
                      </a:r>
                      <a:r>
                        <a:rPr lang="en-IN" sz="1050" dirty="0" err="1" smtClean="0"/>
                        <a:t>tot_coll_amt</a:t>
                      </a:r>
                      <a:r>
                        <a:rPr lang="en-IN" sz="1050" dirty="0" smtClean="0"/>
                        <a:t>, </a:t>
                      </a:r>
                      <a:r>
                        <a:rPr lang="en-IN" sz="1050" dirty="0" err="1" smtClean="0"/>
                        <a:t>tot_cur_bal</a:t>
                      </a:r>
                      <a:r>
                        <a:rPr lang="en-IN" sz="1050" dirty="0" smtClean="0"/>
                        <a:t>, open_acc_6m, open_il_6m, open_il_12m, open_il_24m, </a:t>
                      </a:r>
                      <a:r>
                        <a:rPr lang="en-IN" sz="1050" dirty="0" err="1" smtClean="0"/>
                        <a:t>mths_since_rcnt_il</a:t>
                      </a:r>
                      <a:r>
                        <a:rPr lang="en-IN" sz="1050" dirty="0" smtClean="0"/>
                        <a:t>, </a:t>
                      </a:r>
                      <a:r>
                        <a:rPr lang="en-IN" sz="1050" dirty="0" err="1" smtClean="0"/>
                        <a:t>total_bal_il</a:t>
                      </a:r>
                      <a:r>
                        <a:rPr lang="en-IN" sz="1050" dirty="0" smtClean="0"/>
                        <a:t>, </a:t>
                      </a:r>
                      <a:r>
                        <a:rPr lang="en-IN" sz="1050" dirty="0" err="1" smtClean="0"/>
                        <a:t>il_util</a:t>
                      </a:r>
                      <a:r>
                        <a:rPr lang="en-IN" sz="1050" dirty="0" smtClean="0"/>
                        <a:t>, open_rv_12m, open_rv_24m, </a:t>
                      </a:r>
                      <a:r>
                        <a:rPr lang="en-IN" sz="1050" dirty="0" err="1" smtClean="0"/>
                        <a:t>max_bal_bc</a:t>
                      </a:r>
                      <a:r>
                        <a:rPr lang="en-IN" sz="1050" dirty="0" smtClean="0"/>
                        <a:t>, </a:t>
                      </a:r>
                      <a:r>
                        <a:rPr lang="en-IN" sz="1050" dirty="0" err="1" smtClean="0"/>
                        <a:t>all_util</a:t>
                      </a:r>
                      <a:r>
                        <a:rPr lang="en-IN" sz="1050" dirty="0" smtClean="0"/>
                        <a:t>, </a:t>
                      </a:r>
                      <a:r>
                        <a:rPr lang="en-IN" sz="1050" dirty="0" err="1" smtClean="0"/>
                        <a:t>total_rev_hi_lim</a:t>
                      </a:r>
                      <a:r>
                        <a:rPr lang="en-IN" sz="1050" dirty="0" smtClean="0"/>
                        <a:t>, </a:t>
                      </a:r>
                      <a:r>
                        <a:rPr lang="en-IN" sz="1050" dirty="0" err="1" smtClean="0"/>
                        <a:t>inq_fi</a:t>
                      </a:r>
                      <a:r>
                        <a:rPr lang="en-IN" sz="1050" dirty="0" smtClean="0"/>
                        <a:t>, </a:t>
                      </a:r>
                      <a:r>
                        <a:rPr lang="en-IN" sz="1050" dirty="0" err="1" smtClean="0"/>
                        <a:t>total_cu_tl</a:t>
                      </a:r>
                      <a:r>
                        <a:rPr lang="en-IN" sz="1050" dirty="0" smtClean="0"/>
                        <a:t>, inq_last_12m, acc_open_past_24mths, </a:t>
                      </a:r>
                      <a:r>
                        <a:rPr lang="en-IN" sz="1050" dirty="0" err="1" smtClean="0"/>
                        <a:t>avg_cur_bal</a:t>
                      </a:r>
                      <a:r>
                        <a:rPr lang="en-IN" sz="1050" dirty="0" smtClean="0"/>
                        <a:t>, </a:t>
                      </a:r>
                      <a:r>
                        <a:rPr lang="en-IN" sz="1050" dirty="0" err="1" smtClean="0"/>
                        <a:t>bc_open_to_buy</a:t>
                      </a:r>
                      <a:r>
                        <a:rPr lang="en-IN" sz="1050" dirty="0" smtClean="0"/>
                        <a:t>, </a:t>
                      </a:r>
                      <a:r>
                        <a:rPr lang="en-IN" sz="1050" dirty="0" err="1" smtClean="0"/>
                        <a:t>mo_sin_old_il_acct</a:t>
                      </a:r>
                      <a:r>
                        <a:rPr lang="en-IN" sz="1050" dirty="0" smtClean="0"/>
                        <a:t>, </a:t>
                      </a:r>
                      <a:r>
                        <a:rPr lang="en-IN" sz="1050" dirty="0" err="1" smtClean="0"/>
                        <a:t>mo_sin_old_rev_tl_op</a:t>
                      </a:r>
                      <a:r>
                        <a:rPr lang="en-IN" sz="1050" dirty="0" smtClean="0"/>
                        <a:t>, </a:t>
                      </a:r>
                      <a:r>
                        <a:rPr lang="en-IN" sz="1050" dirty="0" err="1" smtClean="0"/>
                        <a:t>num_op_rev_tl</a:t>
                      </a:r>
                      <a:r>
                        <a:rPr lang="en-IN" sz="1050" dirty="0" smtClean="0"/>
                        <a:t>, </a:t>
                      </a:r>
                      <a:r>
                        <a:rPr lang="en-IN" sz="1050" dirty="0" err="1" smtClean="0"/>
                        <a:t>num_actv_bc_tl</a:t>
                      </a:r>
                      <a:r>
                        <a:rPr lang="en-IN" sz="1050" dirty="0" smtClean="0"/>
                        <a:t>, </a:t>
                      </a:r>
                      <a:r>
                        <a:rPr lang="en-IN" sz="1050" dirty="0" err="1" smtClean="0"/>
                        <a:t>mo_sin_rcnt_rev_tl_op</a:t>
                      </a:r>
                      <a:r>
                        <a:rPr lang="en-IN" sz="1050" dirty="0" smtClean="0"/>
                        <a:t>, </a:t>
                      </a:r>
                      <a:r>
                        <a:rPr lang="en-IN" sz="1050" dirty="0" err="1" smtClean="0"/>
                        <a:t>mo_sin_rcnt_tl</a:t>
                      </a:r>
                      <a:r>
                        <a:rPr lang="en-IN" sz="1050" dirty="0" smtClean="0"/>
                        <a:t>, </a:t>
                      </a:r>
                      <a:r>
                        <a:rPr lang="en-IN" sz="1050" dirty="0" err="1" smtClean="0"/>
                        <a:t>mort_acc</a:t>
                      </a:r>
                      <a:r>
                        <a:rPr lang="en-IN" sz="1050" dirty="0" smtClean="0"/>
                        <a:t>, </a:t>
                      </a:r>
                      <a:r>
                        <a:rPr lang="en-IN" sz="1050" dirty="0" err="1" smtClean="0"/>
                        <a:t>mths_since_recent_bc</a:t>
                      </a:r>
                      <a:r>
                        <a:rPr lang="en-IN" sz="1050" dirty="0" smtClean="0"/>
                        <a:t>, </a:t>
                      </a:r>
                      <a:r>
                        <a:rPr lang="en-IN" sz="1050" dirty="0" err="1" smtClean="0"/>
                        <a:t>mths_since_recent_bc_dlq</a:t>
                      </a:r>
                      <a:r>
                        <a:rPr lang="en-IN" sz="1050" dirty="0" smtClean="0"/>
                        <a:t>, </a:t>
                      </a:r>
                      <a:r>
                        <a:rPr lang="en-IN" sz="1050" dirty="0" err="1" smtClean="0"/>
                        <a:t>mths_since_recent_inq</a:t>
                      </a:r>
                      <a:r>
                        <a:rPr lang="en-IN" sz="1050" dirty="0" smtClean="0"/>
                        <a:t>, </a:t>
                      </a:r>
                      <a:r>
                        <a:rPr lang="en-IN" sz="1050" dirty="0" err="1" smtClean="0"/>
                        <a:t>mths_since_recent_revol_delinq</a:t>
                      </a:r>
                      <a:r>
                        <a:rPr lang="en-IN" sz="1050" dirty="0" smtClean="0"/>
                        <a:t>, num_accts_ever_120_pd, </a:t>
                      </a:r>
                      <a:r>
                        <a:rPr lang="en-IN" sz="1050" dirty="0" err="1" smtClean="0"/>
                        <a:t>num_actv_rev_tl</a:t>
                      </a:r>
                      <a:r>
                        <a:rPr lang="en-IN" sz="1050" dirty="0" smtClean="0"/>
                        <a:t>, </a:t>
                      </a:r>
                      <a:r>
                        <a:rPr lang="en-IN" sz="1050" dirty="0" err="1" smtClean="0"/>
                        <a:t>num_bc_sats</a:t>
                      </a:r>
                      <a:r>
                        <a:rPr lang="en-IN" sz="1050" dirty="0" smtClean="0"/>
                        <a:t>, </a:t>
                      </a:r>
                      <a:r>
                        <a:rPr lang="en-IN" sz="1050" dirty="0" err="1" smtClean="0"/>
                        <a:t>num_bc_tl</a:t>
                      </a:r>
                      <a:r>
                        <a:rPr lang="en-IN" sz="1050" dirty="0" smtClean="0"/>
                        <a:t>, </a:t>
                      </a:r>
                      <a:r>
                        <a:rPr lang="en-IN" sz="1050" dirty="0" err="1" smtClean="0"/>
                        <a:t>num_il_tl</a:t>
                      </a:r>
                      <a:r>
                        <a:rPr lang="en-IN" sz="1050" dirty="0" smtClean="0"/>
                        <a:t>, </a:t>
                      </a:r>
                      <a:r>
                        <a:rPr lang="en-IN" sz="1050" dirty="0" err="1" smtClean="0"/>
                        <a:t>num_rev_accts</a:t>
                      </a:r>
                      <a:r>
                        <a:rPr lang="en-IN" sz="1050" dirty="0" smtClean="0"/>
                        <a:t>, num_rev_tl_bal_gt_0, </a:t>
                      </a:r>
                      <a:r>
                        <a:rPr lang="en-IN" sz="1050" dirty="0" err="1" smtClean="0"/>
                        <a:t>num_sats</a:t>
                      </a:r>
                      <a:r>
                        <a:rPr lang="en-IN" sz="1050" dirty="0" smtClean="0"/>
                        <a:t>, num_tl_120dpd_2m, num_tl_30dpd, num_tl_90g_dpd_24m, num_tl_op_past_12m, </a:t>
                      </a:r>
                      <a:r>
                        <a:rPr lang="en-IN" sz="1050" dirty="0" err="1" smtClean="0"/>
                        <a:t>pct_tl_nvr_dlq</a:t>
                      </a:r>
                      <a:r>
                        <a:rPr lang="en-IN" sz="1050" dirty="0" smtClean="0"/>
                        <a:t>, percent_bc_gt_75, </a:t>
                      </a:r>
                      <a:r>
                        <a:rPr lang="en-IN" sz="1050" dirty="0" err="1" smtClean="0"/>
                        <a:t>tot_hi</a:t>
                      </a:r>
                      <a:endParaRPr lang="en-IN" sz="1050" dirty="0"/>
                    </a:p>
                  </a:txBody>
                  <a:tcPr>
                    <a:solidFill>
                      <a:schemeClr val="accent3"/>
                    </a:solidFill>
                  </a:tcPr>
                </a:tc>
                <a:tc>
                  <a:txBody>
                    <a:bodyPr/>
                    <a:lstStyle/>
                    <a:p>
                      <a:r>
                        <a:rPr lang="en-IN" sz="1050" dirty="0" smtClean="0"/>
                        <a:t>emp_title,desc,mths_since_last_delinq,mths_since_last_record,next_p ymnt_d’,id,member_id,url,desc,title,zip_code,funded_amnt,delinq_2yr s,total_pymnt,total_pymnt_inv,total_rec_int,total_rec_late_fee,total_re c_prncp,recoveries,collection_recovery_fee,out_prncp,out_prncp_inv, revol_bal,next_pymnt_d,last_pymnt_amnt,last_pymnt_d,chargeoff_wi thin_12_mths,last_credit_pull_d’,pymnt_plan,initial_list_status,collect ions_12_mths_ex_med,policy_code,acc_now_delinq,delinq_amnt,tax_ liens, </a:t>
                      </a:r>
                      <a:r>
                        <a:rPr lang="en-IN" sz="1050" dirty="0" err="1" smtClean="0"/>
                        <a:t>application_type</a:t>
                      </a:r>
                      <a:endParaRPr lang="en-IN" sz="1050" dirty="0"/>
                    </a:p>
                  </a:txBody>
                  <a:tcPr>
                    <a:solidFill>
                      <a:schemeClr val="accent3"/>
                    </a:solidFill>
                  </a:tcPr>
                </a:tc>
              </a:tr>
            </a:tbl>
          </a:graphicData>
        </a:graphic>
      </p:graphicFrame>
    </p:spTree>
    <p:extLst>
      <p:ext uri="{BB962C8B-B14F-4D97-AF65-F5344CB8AC3E}">
        <p14:creationId xmlns:p14="http://schemas.microsoft.com/office/powerpoint/2010/main" val="2831966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p:spPr>
        <p:txBody>
          <a:bodyPr>
            <a:normAutofit/>
          </a:bodyPr>
          <a:lstStyle/>
          <a:p>
            <a:r>
              <a:rPr lang="en-IN" sz="2800" dirty="0" smtClean="0"/>
              <a:t>Analysis</a:t>
            </a:r>
            <a:endParaRPr lang="en-IN" sz="2800" dirty="0"/>
          </a:p>
        </p:txBody>
      </p:sp>
      <p:sp>
        <p:nvSpPr>
          <p:cNvPr id="3" name="Content Placeholder 2"/>
          <p:cNvSpPr>
            <a:spLocks noGrp="1"/>
          </p:cNvSpPr>
          <p:nvPr>
            <p:ph idx="1"/>
          </p:nvPr>
        </p:nvSpPr>
        <p:spPr>
          <a:xfrm>
            <a:off x="457200" y="1196752"/>
            <a:ext cx="8229600" cy="4929411"/>
          </a:xfrm>
          <a:solidFill>
            <a:schemeClr val="bg1">
              <a:lumMod val="85000"/>
            </a:schemeClr>
          </a:solidFill>
        </p:spPr>
        <p:txBody>
          <a:bodyPr>
            <a:noAutofit/>
          </a:bodyPr>
          <a:lstStyle/>
          <a:p>
            <a:r>
              <a:rPr lang="en-IN" sz="1800" dirty="0" smtClean="0"/>
              <a:t>1</a:t>
            </a:r>
            <a:r>
              <a:rPr lang="en-IN" sz="1800" b="1" dirty="0" smtClean="0"/>
              <a:t>. </a:t>
            </a:r>
            <a:r>
              <a:rPr lang="en-IN" sz="1800" b="1" dirty="0" err="1" smtClean="0"/>
              <a:t>Univariate</a:t>
            </a:r>
            <a:r>
              <a:rPr lang="en-IN" sz="1800" b="1" dirty="0" smtClean="0"/>
              <a:t> Analysis: </a:t>
            </a:r>
          </a:p>
          <a:p>
            <a:pPr marL="0" indent="0">
              <a:buNone/>
            </a:pPr>
            <a:r>
              <a:rPr lang="en-IN" sz="1800" dirty="0" smtClean="0"/>
              <a:t>1. Run through each categorical and continuous variable to analyse the impact to Default count with respect to overall loan status </a:t>
            </a:r>
          </a:p>
          <a:p>
            <a:pPr marL="0" indent="0">
              <a:buNone/>
            </a:pPr>
            <a:r>
              <a:rPr lang="en-IN" sz="1800" dirty="0" smtClean="0"/>
              <a:t>2. Select the influential variable based on the positive/negative relation to the Default status </a:t>
            </a:r>
          </a:p>
          <a:p>
            <a:pPr marL="0" indent="0">
              <a:buNone/>
            </a:pPr>
            <a:r>
              <a:rPr lang="en-IN" sz="1800" dirty="0" smtClean="0"/>
              <a:t>3. Select the variable infer loan characteristic and help in identifying the default </a:t>
            </a:r>
          </a:p>
          <a:p>
            <a:r>
              <a:rPr lang="en-IN" sz="1800" dirty="0" smtClean="0"/>
              <a:t>2. </a:t>
            </a:r>
            <a:r>
              <a:rPr lang="en-IN" sz="1800" b="1" dirty="0" smtClean="0"/>
              <a:t>Bivariate Analysis :</a:t>
            </a:r>
          </a:p>
          <a:p>
            <a:pPr marL="0" indent="0">
              <a:buNone/>
            </a:pPr>
            <a:r>
              <a:rPr lang="en-IN" sz="1800" dirty="0" smtClean="0"/>
              <a:t>1. Influenced </a:t>
            </a:r>
            <a:r>
              <a:rPr lang="en-IN" sz="1800" dirty="0" err="1" smtClean="0"/>
              <a:t>Univariate</a:t>
            </a:r>
            <a:r>
              <a:rPr lang="en-IN" sz="1800" dirty="0" smtClean="0"/>
              <a:t> Variables are combined in to two Variable feature set and analyse the Default count </a:t>
            </a:r>
          </a:p>
          <a:p>
            <a:pPr marL="0" indent="0">
              <a:buNone/>
            </a:pPr>
            <a:r>
              <a:rPr lang="en-IN" sz="1800" dirty="0" smtClean="0"/>
              <a:t>2. Compared the Binning Discrete Categorical Variable to the actual Categorical Variable to do segmented analysis to see the relation and pattern towards Loan Default </a:t>
            </a:r>
          </a:p>
          <a:p>
            <a:pPr marL="0" indent="0">
              <a:buNone/>
            </a:pPr>
            <a:r>
              <a:rPr lang="en-IN" sz="1800" dirty="0" smtClean="0"/>
              <a:t>3. Compared the actual continuous variable to the actual categorical variable to analyse the spread of the data </a:t>
            </a:r>
          </a:p>
          <a:p>
            <a:pPr marL="0" indent="0">
              <a:buNone/>
            </a:pPr>
            <a:r>
              <a:rPr lang="en-IN" sz="1800" dirty="0" smtClean="0"/>
              <a:t>4. Combinations of Variables are identified by applying the analytical sense and had business relations</a:t>
            </a:r>
            <a:endParaRPr lang="en-IN" sz="1800" dirty="0"/>
          </a:p>
        </p:txBody>
      </p:sp>
    </p:spTree>
    <p:extLst>
      <p:ext uri="{BB962C8B-B14F-4D97-AF65-F5344CB8AC3E}">
        <p14:creationId xmlns:p14="http://schemas.microsoft.com/office/powerpoint/2010/main" val="277070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82154"/>
          </a:xfrm>
          <a:solidFill>
            <a:schemeClr val="bg1">
              <a:lumMod val="85000"/>
            </a:schemeClr>
          </a:solidFill>
        </p:spPr>
        <p:txBody>
          <a:bodyPr/>
          <a:lstStyle/>
          <a:p>
            <a:r>
              <a:rPr lang="en-IN" dirty="0" smtClean="0"/>
              <a:t>Results</a:t>
            </a:r>
            <a:endParaRPr lang="en-IN" dirty="0"/>
          </a:p>
        </p:txBody>
      </p:sp>
      <p:sp>
        <p:nvSpPr>
          <p:cNvPr id="3" name="Content Placeholder 2"/>
          <p:cNvSpPr>
            <a:spLocks noGrp="1"/>
          </p:cNvSpPr>
          <p:nvPr>
            <p:ph idx="1"/>
          </p:nvPr>
        </p:nvSpPr>
        <p:spPr>
          <a:xfrm>
            <a:off x="457200" y="1556792"/>
            <a:ext cx="8229600" cy="4569371"/>
          </a:xfrm>
          <a:solidFill>
            <a:schemeClr val="bg1">
              <a:lumMod val="85000"/>
            </a:schemeClr>
          </a:solidFill>
        </p:spPr>
        <p:txBody>
          <a:bodyPr>
            <a:normAutofit fontScale="47500" lnSpcReduction="20000"/>
          </a:bodyPr>
          <a:lstStyle/>
          <a:p>
            <a:r>
              <a:rPr lang="en-IN" b="1" dirty="0" err="1" smtClean="0"/>
              <a:t>Univariate</a:t>
            </a:r>
            <a:r>
              <a:rPr lang="en-IN" b="1" dirty="0" smtClean="0"/>
              <a:t> Analysis </a:t>
            </a:r>
          </a:p>
          <a:p>
            <a:r>
              <a:rPr lang="en-IN" dirty="0" smtClean="0"/>
              <a:t>Variables that describe something and do not deal with relationships , rather describe something Analysed Categorical Variables </a:t>
            </a:r>
          </a:p>
          <a:p>
            <a:pPr marL="0" indent="0">
              <a:buNone/>
            </a:pPr>
            <a:r>
              <a:rPr lang="en-IN" dirty="0"/>
              <a:t>	</a:t>
            </a:r>
            <a:r>
              <a:rPr lang="en-IN" dirty="0" smtClean="0"/>
              <a:t>a) Loan Status -- 14% is Default , 83% is fully paid percentage of  customers </a:t>
            </a:r>
          </a:p>
          <a:p>
            <a:pPr marL="0" indent="0">
              <a:buNone/>
            </a:pPr>
            <a:r>
              <a:rPr lang="en-IN" dirty="0"/>
              <a:t>	</a:t>
            </a:r>
            <a:r>
              <a:rPr lang="en-IN" dirty="0" smtClean="0"/>
              <a:t>b) Purpose – Customer applying for Debt Consolidation, Credit Card , Home Improvement 	are high in numbers </a:t>
            </a:r>
          </a:p>
          <a:p>
            <a:pPr marL="0" indent="0">
              <a:buNone/>
            </a:pPr>
            <a:r>
              <a:rPr lang="en-IN" dirty="0"/>
              <a:t>	</a:t>
            </a:r>
            <a:r>
              <a:rPr lang="en-IN" dirty="0" smtClean="0"/>
              <a:t>c) Grade – High volume of Loan Applicant increase from Grade G to A 	</a:t>
            </a:r>
          </a:p>
          <a:p>
            <a:pPr marL="0" indent="0">
              <a:buNone/>
            </a:pPr>
            <a:r>
              <a:rPr lang="en-IN" dirty="0"/>
              <a:t>	</a:t>
            </a:r>
            <a:r>
              <a:rPr lang="en-IN" dirty="0" smtClean="0"/>
              <a:t>d) Home Ownership 	– Mortgage , Rent Customers loan applications are high , compare to 	Own </a:t>
            </a:r>
          </a:p>
          <a:p>
            <a:pPr marL="0" indent="0">
              <a:buNone/>
            </a:pPr>
            <a:r>
              <a:rPr lang="en-IN" dirty="0"/>
              <a:t>	</a:t>
            </a:r>
            <a:r>
              <a:rPr lang="en-IN" dirty="0" smtClean="0"/>
              <a:t>e) Term – Higher loan application for lesser term </a:t>
            </a:r>
          </a:p>
          <a:p>
            <a:pPr marL="0" indent="0">
              <a:buNone/>
            </a:pPr>
            <a:r>
              <a:rPr lang="en-IN" dirty="0" smtClean="0"/>
              <a:t>Analysed Continuous variable by binning into discrete categories and see the pattern. 	</a:t>
            </a:r>
          </a:p>
          <a:p>
            <a:pPr marL="0" indent="0">
              <a:buNone/>
            </a:pPr>
            <a:r>
              <a:rPr lang="en-IN" dirty="0"/>
              <a:t>	</a:t>
            </a:r>
            <a:r>
              <a:rPr lang="en-IN" dirty="0" smtClean="0"/>
              <a:t>a) Loan Amount – Customers applying for Medium( 5000 - 15000 ) range are more </a:t>
            </a:r>
          </a:p>
          <a:p>
            <a:pPr marL="0" indent="0">
              <a:buNone/>
            </a:pPr>
            <a:r>
              <a:rPr lang="en-IN" dirty="0" smtClean="0"/>
              <a:t>	b) Funded Amount </a:t>
            </a:r>
            <a:r>
              <a:rPr lang="en-IN" dirty="0" err="1" smtClean="0"/>
              <a:t>Inv</a:t>
            </a:r>
            <a:r>
              <a:rPr lang="en-IN" dirty="0" smtClean="0"/>
              <a:t> – Customers in the range Medium( 5000 – 15000) is high </a:t>
            </a:r>
          </a:p>
          <a:p>
            <a:pPr marL="0" indent="0">
              <a:buNone/>
            </a:pPr>
            <a:r>
              <a:rPr lang="en-IN" dirty="0"/>
              <a:t>	</a:t>
            </a:r>
            <a:r>
              <a:rPr lang="en-IN" dirty="0" smtClean="0"/>
              <a:t>c) Interest Rate – Loan Applicants are in the Medium Range of </a:t>
            </a:r>
            <a:r>
              <a:rPr lang="en-IN" dirty="0" err="1" smtClean="0"/>
              <a:t>Int</a:t>
            </a:r>
            <a:r>
              <a:rPr lang="en-IN" dirty="0" smtClean="0"/>
              <a:t>(between 8% to 15%) </a:t>
            </a:r>
          </a:p>
          <a:p>
            <a:pPr marL="0" indent="0">
              <a:buNone/>
            </a:pPr>
            <a:r>
              <a:rPr lang="en-IN" dirty="0"/>
              <a:t>	</a:t>
            </a:r>
            <a:r>
              <a:rPr lang="en-IN" dirty="0" smtClean="0"/>
              <a:t>d) Annual </a:t>
            </a:r>
            <a:r>
              <a:rPr lang="en-IN" dirty="0" err="1" smtClean="0"/>
              <a:t>Inc</a:t>
            </a:r>
            <a:r>
              <a:rPr lang="en-IN" dirty="0" smtClean="0"/>
              <a:t> -- Medium (40000 to 80000) and Very High Category (&gt;80000) customers are 	high </a:t>
            </a:r>
          </a:p>
          <a:p>
            <a:pPr marL="0" indent="0">
              <a:buNone/>
            </a:pPr>
            <a:r>
              <a:rPr lang="en-IN" dirty="0"/>
              <a:t>	</a:t>
            </a:r>
            <a:r>
              <a:rPr lang="en-IN" dirty="0" smtClean="0"/>
              <a:t>e) </a:t>
            </a:r>
            <a:r>
              <a:rPr lang="en-IN" dirty="0" err="1" smtClean="0"/>
              <a:t>Dti</a:t>
            </a:r>
            <a:r>
              <a:rPr lang="en-IN" dirty="0" smtClean="0"/>
              <a:t> – Loan Applications are more for higher </a:t>
            </a:r>
            <a:r>
              <a:rPr lang="en-IN" dirty="0" err="1" smtClean="0"/>
              <a:t>dti</a:t>
            </a:r>
            <a:r>
              <a:rPr lang="en-IN" dirty="0" smtClean="0"/>
              <a:t> , but also not much difference to lower </a:t>
            </a:r>
            <a:r>
              <a:rPr lang="en-IN" dirty="0" err="1" smtClean="0"/>
              <a:t>dti</a:t>
            </a:r>
            <a:r>
              <a:rPr lang="en-IN" dirty="0" smtClean="0"/>
              <a:t> 	value</a:t>
            </a:r>
            <a:endParaRPr lang="en-IN" dirty="0"/>
          </a:p>
        </p:txBody>
      </p:sp>
    </p:spTree>
    <p:extLst>
      <p:ext uri="{BB962C8B-B14F-4D97-AF65-F5344CB8AC3E}">
        <p14:creationId xmlns:p14="http://schemas.microsoft.com/office/powerpoint/2010/main" val="47097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p:spPr>
        <p:txBody>
          <a:bodyPr/>
          <a:lstStyle/>
          <a:p>
            <a:r>
              <a:rPr lang="en-IN" dirty="0" smtClean="0"/>
              <a:t>Results</a:t>
            </a:r>
            <a:endParaRPr lang="en-IN" dirty="0"/>
          </a:p>
        </p:txBody>
      </p:sp>
      <p:sp>
        <p:nvSpPr>
          <p:cNvPr id="3" name="Content Placeholder 2"/>
          <p:cNvSpPr>
            <a:spLocks noGrp="1"/>
          </p:cNvSpPr>
          <p:nvPr>
            <p:ph idx="1"/>
          </p:nvPr>
        </p:nvSpPr>
        <p:spPr>
          <a:xfrm>
            <a:off x="457200" y="1412776"/>
            <a:ext cx="8229600" cy="4713387"/>
          </a:xfrm>
          <a:solidFill>
            <a:schemeClr val="bg1">
              <a:lumMod val="85000"/>
            </a:schemeClr>
          </a:solidFill>
        </p:spPr>
        <p:txBody>
          <a:bodyPr>
            <a:normAutofit lnSpcReduction="10000"/>
          </a:bodyPr>
          <a:lstStyle/>
          <a:p>
            <a:r>
              <a:rPr lang="en-IN" sz="1800" b="1" dirty="0" smtClean="0"/>
              <a:t>Bivariate Analysis </a:t>
            </a:r>
          </a:p>
          <a:p>
            <a:r>
              <a:rPr lang="en-IN" sz="1800" dirty="0" smtClean="0"/>
              <a:t>Variables are compared with respect to Default Loan Status to derive the inference Analysed Categorical Variables [ ‘term’, ’grade’, ’purpose’] </a:t>
            </a:r>
          </a:p>
          <a:p>
            <a:pPr marL="0" indent="0">
              <a:buNone/>
            </a:pPr>
            <a:r>
              <a:rPr lang="en-IN" sz="1800" dirty="0"/>
              <a:t>	</a:t>
            </a:r>
            <a:r>
              <a:rPr lang="en-IN" sz="1800" dirty="0" smtClean="0"/>
              <a:t>a) Grade –Default increase from A to G, G is grade with lower score as per 	the Lending Club categorization (assumption : riskiness of the loan) and A be 	the Superior Customer </a:t>
            </a:r>
          </a:p>
          <a:p>
            <a:pPr marL="0" indent="0">
              <a:buNone/>
            </a:pPr>
            <a:r>
              <a:rPr lang="en-IN" sz="1800" dirty="0"/>
              <a:t>	</a:t>
            </a:r>
            <a:r>
              <a:rPr lang="en-IN" sz="1800" dirty="0" smtClean="0"/>
              <a:t>b) Term – Longer Term customer default more, they are the risky customers 	c) Purpose – Small Business high default the most , then renewable energy 	and house </a:t>
            </a:r>
          </a:p>
          <a:p>
            <a:pPr marL="0" indent="0">
              <a:buNone/>
            </a:pPr>
            <a:r>
              <a:rPr lang="en-IN" sz="1800" dirty="0"/>
              <a:t> </a:t>
            </a:r>
            <a:r>
              <a:rPr lang="en-IN" sz="1800" dirty="0" smtClean="0"/>
              <a:t>Analysed Continuous variable by binning into discrete categories and see the pattern. 	a) Loan Amount – Higher the loan Amount, higher the default rate and risky 	customers </a:t>
            </a:r>
          </a:p>
          <a:p>
            <a:pPr marL="0" indent="0">
              <a:buNone/>
            </a:pPr>
            <a:r>
              <a:rPr lang="en-IN" sz="1800" dirty="0" smtClean="0"/>
              <a:t>	b) Funded Amount </a:t>
            </a:r>
            <a:r>
              <a:rPr lang="en-IN" sz="1800" dirty="0" err="1" smtClean="0"/>
              <a:t>Inv</a:t>
            </a:r>
            <a:r>
              <a:rPr lang="en-IN" sz="1800" dirty="0" smtClean="0"/>
              <a:t> – Higher the Amount , higher the default rate and 	risky customers </a:t>
            </a:r>
          </a:p>
          <a:p>
            <a:pPr marL="0" indent="0">
              <a:buNone/>
            </a:pPr>
            <a:r>
              <a:rPr lang="en-IN" sz="1800" dirty="0" smtClean="0"/>
              <a:t>	c) Interest Rate – Higher the </a:t>
            </a:r>
            <a:r>
              <a:rPr lang="en-IN" sz="1800" dirty="0" err="1" smtClean="0"/>
              <a:t>Int</a:t>
            </a:r>
            <a:r>
              <a:rPr lang="en-IN" sz="1800" dirty="0" smtClean="0"/>
              <a:t> Rate default more as expected </a:t>
            </a:r>
          </a:p>
          <a:p>
            <a:pPr marL="0" indent="0">
              <a:buNone/>
            </a:pPr>
            <a:r>
              <a:rPr lang="en-IN" sz="1800" dirty="0"/>
              <a:t>	</a:t>
            </a:r>
            <a:r>
              <a:rPr lang="en-IN" sz="1800" dirty="0" smtClean="0"/>
              <a:t>d) Funded Amount </a:t>
            </a:r>
            <a:r>
              <a:rPr lang="en-IN" sz="1800" dirty="0" err="1" smtClean="0"/>
              <a:t>Inv</a:t>
            </a:r>
            <a:r>
              <a:rPr lang="en-IN" sz="1800" dirty="0" smtClean="0"/>
              <a:t> , Instalment Loan Amount ,</a:t>
            </a:r>
            <a:endParaRPr lang="en-IN" sz="1800" dirty="0"/>
          </a:p>
        </p:txBody>
      </p:sp>
    </p:spTree>
    <p:extLst>
      <p:ext uri="{BB962C8B-B14F-4D97-AF65-F5344CB8AC3E}">
        <p14:creationId xmlns:p14="http://schemas.microsoft.com/office/powerpoint/2010/main" val="178655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normAutofit fontScale="90000"/>
          </a:bodyPr>
          <a:lstStyle/>
          <a:p>
            <a:r>
              <a:rPr lang="en-IN" b="1" dirty="0">
                <a:solidFill>
                  <a:schemeClr val="accent5">
                    <a:lumMod val="50000"/>
                  </a:schemeClr>
                </a:solidFill>
              </a:rPr>
              <a:t>Conclusions</a:t>
            </a:r>
            <a:r>
              <a:rPr lang="en-IN" b="1" dirty="0"/>
              <a:t/>
            </a:r>
            <a:br>
              <a:rPr lang="en-IN" b="1" dirty="0"/>
            </a:br>
            <a:endParaRPr lang="en-IN" dirty="0"/>
          </a:p>
        </p:txBody>
      </p:sp>
      <p:sp>
        <p:nvSpPr>
          <p:cNvPr id="3" name="Content Placeholder 2"/>
          <p:cNvSpPr>
            <a:spLocks noGrp="1"/>
          </p:cNvSpPr>
          <p:nvPr>
            <p:ph idx="1"/>
          </p:nvPr>
        </p:nvSpPr>
        <p:spPr>
          <a:xfrm>
            <a:off x="457200" y="1124744"/>
            <a:ext cx="8229600" cy="5001419"/>
          </a:xfrm>
          <a:solidFill>
            <a:schemeClr val="accent1">
              <a:lumMod val="40000"/>
              <a:lumOff val="60000"/>
            </a:schemeClr>
          </a:solidFill>
        </p:spPr>
        <p:txBody>
          <a:bodyPr>
            <a:normAutofit/>
          </a:bodyPr>
          <a:lstStyle/>
          <a:p>
            <a:r>
              <a:rPr lang="en-IN" sz="2000" dirty="0"/>
              <a:t>Higher loan amount (above 16K) </a:t>
            </a:r>
            <a:endParaRPr lang="en-IN" sz="2000" dirty="0" smtClean="0"/>
          </a:p>
          <a:p>
            <a:r>
              <a:rPr lang="en-IN" sz="2000" dirty="0" smtClean="0"/>
              <a:t>Lower </a:t>
            </a:r>
            <a:r>
              <a:rPr lang="en-IN" sz="2000" dirty="0"/>
              <a:t>annual income (below 37K) </a:t>
            </a:r>
            <a:endParaRPr lang="en-IN" sz="2000" dirty="0" smtClean="0"/>
          </a:p>
          <a:p>
            <a:r>
              <a:rPr lang="en-IN" sz="2000" dirty="0" smtClean="0"/>
              <a:t>Applicant’s </a:t>
            </a:r>
            <a:r>
              <a:rPr lang="en-IN" sz="2000" dirty="0"/>
              <a:t>address state (NV, SD, AK, FL, etc.) </a:t>
            </a:r>
            <a:endParaRPr lang="en-IN" sz="2000" dirty="0" smtClean="0"/>
          </a:p>
          <a:p>
            <a:r>
              <a:rPr lang="en-IN" sz="2000" dirty="0" smtClean="0"/>
              <a:t>Loan </a:t>
            </a:r>
            <a:r>
              <a:rPr lang="en-IN" sz="2000" dirty="0"/>
              <a:t>issue month (Dec, May, Sep) </a:t>
            </a:r>
            <a:endParaRPr lang="en-IN" sz="2000" dirty="0" smtClean="0"/>
          </a:p>
          <a:p>
            <a:r>
              <a:rPr lang="en-IN" sz="2000" dirty="0" smtClean="0"/>
              <a:t>Higher </a:t>
            </a:r>
            <a:r>
              <a:rPr lang="en-IN" sz="2000" dirty="0"/>
              <a:t>interest rate (above 13%) </a:t>
            </a:r>
            <a:endParaRPr lang="en-IN" sz="2000" dirty="0" smtClean="0"/>
          </a:p>
          <a:p>
            <a:r>
              <a:rPr lang="en-IN" sz="2000" dirty="0" smtClean="0"/>
              <a:t>Repayment </a:t>
            </a:r>
            <a:r>
              <a:rPr lang="en-IN" sz="2000" dirty="0"/>
              <a:t>term (5 years) </a:t>
            </a:r>
            <a:endParaRPr lang="en-IN" sz="2000" dirty="0" smtClean="0"/>
          </a:p>
          <a:p>
            <a:r>
              <a:rPr lang="en-IN" sz="2000" dirty="0" smtClean="0"/>
              <a:t>Loan </a:t>
            </a:r>
            <a:r>
              <a:rPr lang="en-IN" sz="2000" dirty="0"/>
              <a:t>grade &amp; sub-grade (D to G) </a:t>
            </a:r>
            <a:endParaRPr lang="en-IN" sz="2000" dirty="0" smtClean="0"/>
          </a:p>
          <a:p>
            <a:r>
              <a:rPr lang="en-IN" sz="2000" dirty="0" smtClean="0"/>
              <a:t>Missing </a:t>
            </a:r>
            <a:r>
              <a:rPr lang="en-IN" sz="2000" dirty="0"/>
              <a:t>employment record </a:t>
            </a:r>
            <a:endParaRPr lang="en-IN" sz="2000" dirty="0" smtClean="0"/>
          </a:p>
          <a:p>
            <a:r>
              <a:rPr lang="en-IN" sz="2000" dirty="0" smtClean="0"/>
              <a:t>Loan </a:t>
            </a:r>
            <a:r>
              <a:rPr lang="en-IN" sz="2000" dirty="0"/>
              <a:t>purpose (small business, renewable energy, educational) </a:t>
            </a:r>
            <a:endParaRPr lang="en-IN" sz="2000" dirty="0" smtClean="0"/>
          </a:p>
          <a:p>
            <a:r>
              <a:rPr lang="en-IN" sz="2000" dirty="0" smtClean="0"/>
              <a:t>High </a:t>
            </a:r>
            <a:r>
              <a:rPr lang="en-IN" sz="2000" dirty="0"/>
              <a:t>loan amount &amp; interest rate for lower income group </a:t>
            </a:r>
            <a:endParaRPr lang="en-IN" sz="2000" dirty="0" smtClean="0"/>
          </a:p>
          <a:p>
            <a:r>
              <a:rPr lang="en-IN" sz="2000" dirty="0" smtClean="0"/>
              <a:t>High instalment </a:t>
            </a:r>
            <a:r>
              <a:rPr lang="en-IN" sz="2000" dirty="0"/>
              <a:t>and longer repayment term </a:t>
            </a:r>
            <a:endParaRPr lang="en-IN" sz="2000" dirty="0" smtClean="0"/>
          </a:p>
          <a:p>
            <a:r>
              <a:rPr lang="en-IN" sz="2000" dirty="0" smtClean="0"/>
              <a:t>Loans </a:t>
            </a:r>
            <a:r>
              <a:rPr lang="en-IN" sz="2000" dirty="0"/>
              <a:t>of higher grade have higher tendency to be default</a:t>
            </a:r>
          </a:p>
        </p:txBody>
      </p:sp>
    </p:spTree>
    <p:extLst>
      <p:ext uri="{BB962C8B-B14F-4D97-AF65-F5344CB8AC3E}">
        <p14:creationId xmlns:p14="http://schemas.microsoft.com/office/powerpoint/2010/main" val="4088178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TotalTime>
  <Words>598</Words>
  <Application>Microsoft Office PowerPoint</Application>
  <PresentationFormat>On-screen Show (4:3)</PresentationFormat>
  <Paragraphs>71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Lending Club Case Study</vt:lpstr>
      <vt:lpstr>Business Understanding </vt:lpstr>
      <vt:lpstr>Data Understanding</vt:lpstr>
      <vt:lpstr>Analysis ➢ Data Understanding , Preparation , Cleaning and Binning  1. Checked for Columns with all Values NaN , had single variable , high missing values and ‘0’s, dropped all of them  2. Removed Non Impacting columns(Such as Customer Behavioural Variables, Demographics by referring to Data Dictionary definition for each variable), either they are identifier ,location, descriptive , post approval features , irrelevant to loan approval  3. Checked and assigned correct data type for affected columns, like removed months from ‘Term’ , % from int_rate/revol_util , modified emp_length to int values by removing years , splitted the Issue_d to year and month column  4. Applied Outlier analysis, removal and Binning on Continuous variable and derived new discrete categorical columns to do a meaningful analysis</vt:lpstr>
      <vt:lpstr>Analysis</vt:lpstr>
      <vt:lpstr>Results</vt:lpstr>
      <vt:lpstr>Results</vt:lpstr>
      <vt:lpstr>Conclusions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Hims</dc:creator>
  <cp:lastModifiedBy>Hims</cp:lastModifiedBy>
  <cp:revision>22</cp:revision>
  <dcterms:created xsi:type="dcterms:W3CDTF">2022-05-10T19:38:53Z</dcterms:created>
  <dcterms:modified xsi:type="dcterms:W3CDTF">2022-05-11T03:25:44Z</dcterms:modified>
</cp:coreProperties>
</file>